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61" r:id="rId2"/>
    <p:sldMasterId id="2147483662" r:id="rId3"/>
    <p:sldMasterId id="2147483663" r:id="rId4"/>
    <p:sldMasterId id="2147483664" r:id="rId5"/>
    <p:sldMasterId id="2147483665" r:id="rId6"/>
    <p:sldMasterId id="2147483666" r:id="rId7"/>
    <p:sldMasterId id="2147483667" r:id="rId8"/>
    <p:sldMasterId id="2147483668" r:id="rId9"/>
    <p:sldMasterId id="2147483669" r:id="rId10"/>
  </p:sldMasterIdLst>
  <p:notesMasterIdLst>
    <p:notesMasterId r:id="rId30"/>
  </p:notesMasterIdLst>
  <p:sldIdLst>
    <p:sldId id="271" r:id="rId11"/>
    <p:sldId id="257" r:id="rId12"/>
    <p:sldId id="258" r:id="rId13"/>
    <p:sldId id="262" r:id="rId14"/>
    <p:sldId id="286" r:id="rId15"/>
    <p:sldId id="263" r:id="rId16"/>
    <p:sldId id="278" r:id="rId17"/>
    <p:sldId id="279" r:id="rId18"/>
    <p:sldId id="280" r:id="rId19"/>
    <p:sldId id="281" r:id="rId20"/>
    <p:sldId id="287" r:id="rId21"/>
    <p:sldId id="288" r:id="rId22"/>
    <p:sldId id="289" r:id="rId23"/>
    <p:sldId id="282" r:id="rId24"/>
    <p:sldId id="283" r:id="rId25"/>
    <p:sldId id="284" r:id="rId26"/>
    <p:sldId id="285" r:id="rId27"/>
    <p:sldId id="265" r:id="rId28"/>
    <p:sldId id="270"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98" autoAdjust="0"/>
  </p:normalViewPr>
  <p:slideViewPr>
    <p:cSldViewPr snapToGrid="0">
      <p:cViewPr varScale="1">
        <p:scale>
          <a:sx n="72" d="100"/>
          <a:sy n="72" d="100"/>
        </p:scale>
        <p:origin x="17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7:15:56.580"/>
    </inkml:context>
    <inkml:brush xml:id="br0">
      <inkml:brushProperty name="width" value="0.05" units="cm"/>
      <inkml:brushProperty name="height" value="0.05" units="cm"/>
      <inkml:brushProperty name="color" value="#FF0066"/>
    </inkml:brush>
  </inkml:definitions>
  <inkml:trace contextRef="#ctx0" brushRef="#br0">641 2 24575,'-110'-2'0,"-116"5"0,212 0 0,1 0 0,0 1 0,0 1 0,0 0 0,0 0 0,1 2 0,-19 12 0,2-3 0,21-10 0,0-1 0,0 2 0,1-1 0,-1 1 0,2 0 0,-1 0 0,1 1 0,0-1 0,1 2 0,-6 9 0,2-3 0,-1-2 0,-15 19 0,22-27 0,0-1 0,0 0 0,0 1 0,0 0 0,1-1 0,0 1 0,0 0 0,0 0 0,1 0 0,0 1 0,0-1 0,0 0 0,0 6 0,0 13 0,3 40 0,1-20 0,-4-35 0,1 0 0,1 1 0,-1-1 0,2 0 0,-1 0 0,1 0 0,1 0 0,0 0 0,0 0 0,0-1 0,7 12 0,1-1 0,-8-10 0,1-1 0,1-1 0,0 1 0,0 0 0,0-1 0,1 0 0,0 0 0,0-1 0,0 0 0,10 7 0,-8-7 0,0-1 0,1 0 0,0 0 0,0-1 0,1 0 0,-1 0 0,1-1 0,0 0 0,0-1 0,0 0 0,0-1 0,0 0 0,0 0 0,18-2 0,-22 1 0,37-1 0,82-12 0,-112 11 0,-1-1 0,1-1 0,-1 1 0,0-2 0,0 0 0,-1 0 0,0-2 0,1 1 0,-2-1 0,1 0 0,9-10 0,-7 6 0,0 2 0,0-1 0,0 2 0,1 0 0,16-6 0,-17 8 0,1-1 0,-1 0 0,0-1 0,-1-1 0,21-18 0,-6 4 0,-20 18 0,-1 0 0,-1 0 0,1-1 0,9-10 0,-9 8 0,-1 1 0,1-1 0,-1 0 0,0 0 0,-1 0 0,0-1 0,0 0 0,-1 1 0,0-1 0,-1 0 0,0-1 0,0 1 0,0-12 0,-4-163 0,2 180 0,-1 1 0,1 0 0,-1 0 0,0 0 0,0 0 0,0 0 0,-1 0 0,1 0 0,-1 1 0,1-1 0,-1 0 0,0 1 0,0-1 0,0 1 0,0 0 0,-1 0 0,1 0 0,-1 0 0,-4-3 0,-5-2 0,1 2 0,-1 0 0,-21-6 0,4 0 0,19 8-195,1 1 0,-1 0 0,1 0 0,-1 1 0,0 0 0,-10 0 0,5 1-6631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iau.my-x.hu/miau/298/qua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iau.my-x.hu/miau/298/qua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Thank</a:t>
            </a:r>
            <a:r>
              <a:rPr lang="hu-HU" dirty="0"/>
              <a:t> </a:t>
            </a:r>
            <a:r>
              <a:rPr lang="hu-HU" dirty="0" err="1"/>
              <a:t>you</a:t>
            </a:r>
            <a:r>
              <a:rPr lang="hu-HU" dirty="0"/>
              <a:t> </a:t>
            </a:r>
            <a:r>
              <a:rPr lang="hu-HU" dirty="0" err="1"/>
              <a:t>for</a:t>
            </a:r>
            <a:r>
              <a:rPr lang="hu-HU" dirty="0"/>
              <a:t> </a:t>
            </a:r>
            <a:r>
              <a:rPr lang="hu-HU" dirty="0" err="1"/>
              <a:t>the</a:t>
            </a:r>
            <a:r>
              <a:rPr lang="hu-HU" dirty="0"/>
              <a:t> </a:t>
            </a:r>
            <a:r>
              <a:rPr lang="hu-HU" dirty="0" err="1"/>
              <a:t>possibility</a:t>
            </a:r>
            <a:r>
              <a:rPr lang="hu-HU" dirty="0"/>
              <a:t>…</a:t>
            </a:r>
            <a:endParaRPr lang="de-D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72719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58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X-attributes: 12 months with 4-4 weather-characteristics (such as average temperature, maximum temperature, minimum temperature, and precipitation) = 12*4=48 direct (the more X, the more Y) attributes and further 48 inverse attributes (the less X, the more Y). Y variables: raw yields and transformed yields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raw_yield-trend_yield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392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8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Non-causal models are Excel Solver-based models, which, in this case, are following a simple logic and pattern on forecasting the sum average weather conditions for the second half of the year 2022, which were missing in the given dataset. This model takes into consideration the correlation between time (years – as a kind of specific dependent variable/Y) and the sum average values per month and year of the known and missing average, minimum, maximum, precipitation values. To make the model more consistent (more restrictive) we also included the average, std. deviations. Of course, a part of this, we also implemented the logical patterns as between average, minimum, maximum values. When looking at the visualisation of the results (see Figure#18 and Figure#19) the output values are integrating “perfectly” (it means: Turing-test-based) into a reasonable interval, even in the case of month 11.2022 and 12.2022 where the output results in many cases were 0. Meanwhile testing these results with COCO-STD OAM the dataset with the technology and weather effects(Y) were error free. Those datasets where the Y values were not containing the weather/technology effects were not error free but forecasted a massive rise from 2021 to 2022.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951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simulations tried to interpret following hypotheses: Whether it is possible, that the weather-patterns the yields and/or the weather-impacts are capable of modelling in an error-free way?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504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1" i="0" u="none" strike="noStrike" cap="none">
                <a:solidFill>
                  <a:srgbClr val="000000"/>
                </a:solidFill>
                <a:latin typeface="Arial"/>
                <a:ea typeface="Arial"/>
                <a:cs typeface="Arial"/>
                <a:sym typeface="Arial"/>
              </a:rPr>
              <a:t>2</a:t>
            </a:fld>
            <a:endParaRPr lang="en-US" sz="1800" b="1" i="0" u="none" strike="noStrike" cap="none">
              <a:solidFill>
                <a:srgbClr val="000000"/>
              </a:solidFill>
              <a:latin typeface="Arial"/>
              <a:ea typeface="Arial"/>
              <a:cs typeface="Arial"/>
              <a:sym typeface="Arial"/>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hu-HU" sz="1800" b="0" i="0" u="none" strike="noStrike" cap="none" dirty="0"/>
              <a:t>The MY-X </a:t>
            </a:r>
            <a:r>
              <a:rPr lang="hu-HU" sz="1800" b="0" i="0" u="none" strike="noStrike" cap="none" dirty="0" err="1"/>
              <a:t>research</a:t>
            </a:r>
            <a:r>
              <a:rPr lang="hu-HU" sz="1800" b="0" i="0" u="none" strike="noStrike" cap="none" dirty="0"/>
              <a:t> team is a </a:t>
            </a:r>
            <a:r>
              <a:rPr lang="hu-HU" sz="1800" b="0" i="0" u="none" strike="noStrike" cap="none" dirty="0" err="1"/>
              <a:t>trans-institutional</a:t>
            </a:r>
            <a:r>
              <a:rPr lang="hu-HU" sz="1800" b="0" i="0" u="none" strike="noStrike" cap="none" dirty="0"/>
              <a:t> </a:t>
            </a:r>
            <a:r>
              <a:rPr lang="hu-HU" sz="1800" b="0" i="0" u="none" strike="noStrike" cap="none" dirty="0" err="1"/>
              <a:t>organisation</a:t>
            </a:r>
            <a:r>
              <a:rPr lang="hu-HU" sz="1800" b="0" i="0" u="none" strike="noStrike" cap="none" dirty="0"/>
              <a:t>. </a:t>
            </a:r>
            <a:r>
              <a:rPr lang="hu-HU" sz="1800" b="0" i="0" u="none" strike="noStrike" cap="none" dirty="0" err="1"/>
              <a:t>One</a:t>
            </a:r>
            <a:r>
              <a:rPr lang="hu-HU" sz="1800" b="0" i="0" u="none" strike="noStrike" cap="none" dirty="0"/>
              <a:t> of </a:t>
            </a:r>
            <a:r>
              <a:rPr lang="hu-HU" sz="1800" b="0" i="0" u="none" strike="noStrike" cap="none" dirty="0" err="1"/>
              <a:t>the</a:t>
            </a:r>
            <a:r>
              <a:rPr lang="hu-HU" sz="1800" b="0" i="0" u="none" strike="noStrike" cap="none" dirty="0"/>
              <a:t> </a:t>
            </a:r>
            <a:r>
              <a:rPr lang="hu-HU" sz="1800" b="0" i="0" u="none" strike="noStrike" cap="none" dirty="0" err="1"/>
              <a:t>important</a:t>
            </a:r>
            <a:r>
              <a:rPr lang="hu-HU" sz="1800" b="0" i="0" u="none" strike="noStrike" cap="none" dirty="0"/>
              <a:t> </a:t>
            </a:r>
            <a:r>
              <a:rPr lang="hu-HU" sz="1800" b="0" i="0" u="none" strike="noStrike" cap="none" dirty="0" err="1"/>
              <a:t>objectives</a:t>
            </a:r>
            <a:r>
              <a:rPr lang="hu-HU" sz="1800" b="0" i="0" u="none" strike="noStrike" cap="none" dirty="0"/>
              <a:t> is </a:t>
            </a:r>
            <a:r>
              <a:rPr lang="hu-HU" sz="1800" b="0" i="0" u="none" strike="noStrike" cap="none" dirty="0" err="1"/>
              <a:t>to</a:t>
            </a:r>
            <a:r>
              <a:rPr lang="hu-HU" sz="1800" b="0" i="0" u="none" strike="noStrike" cap="none" dirty="0"/>
              <a:t> </a:t>
            </a:r>
            <a:r>
              <a:rPr lang="hu-HU" sz="1800" b="0" i="0" u="none" strike="noStrike" cap="none" dirty="0" err="1"/>
              <a:t>support</a:t>
            </a:r>
            <a:r>
              <a:rPr lang="hu-HU" sz="1800" b="0" i="0" u="none" strike="noStrike" cap="none" dirty="0"/>
              <a:t> </a:t>
            </a:r>
            <a:r>
              <a:rPr lang="hu-HU" sz="1800" b="0" i="0" u="none" strike="noStrike" cap="none" dirty="0" err="1"/>
              <a:t>Students</a:t>
            </a:r>
            <a:r>
              <a:rPr lang="hu-HU" sz="1800" b="0" i="0" u="none" strike="noStrike" cap="none" dirty="0"/>
              <a:t> and/</a:t>
            </a:r>
            <a:r>
              <a:rPr lang="hu-HU" sz="1800" b="0" i="0" u="none" strike="noStrike" cap="none" dirty="0" err="1"/>
              <a:t>or</a:t>
            </a:r>
            <a:r>
              <a:rPr lang="hu-HU" sz="1800" b="0" i="0" u="none" strike="noStrike" cap="none" dirty="0"/>
              <a:t> </a:t>
            </a:r>
            <a:r>
              <a:rPr lang="hu-HU" sz="1800" b="0" i="0" u="none" strike="noStrike" cap="none" dirty="0" err="1"/>
              <a:t>young</a:t>
            </a:r>
            <a:r>
              <a:rPr lang="hu-HU" sz="1800" b="0" i="0" u="none" strike="noStrike" cap="none" dirty="0"/>
              <a:t> </a:t>
            </a:r>
            <a:r>
              <a:rPr lang="hu-HU" sz="1800" b="0" i="0" u="none" strike="noStrike" cap="none" dirty="0" err="1"/>
              <a:t>researchers</a:t>
            </a:r>
            <a:r>
              <a:rPr lang="hu-HU" sz="1800" b="0" i="0" u="none" strike="noStrike" cap="none" dirty="0"/>
              <a:t>.</a:t>
            </a:r>
            <a:endParaRPr sz="1800" b="0" i="0" u="none" strike="noStrike" cap="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hu-HU" dirty="0"/>
              <a:t>The </a:t>
            </a:r>
            <a:r>
              <a:rPr lang="hu-HU" dirty="0" err="1"/>
              <a:t>presentation</a:t>
            </a:r>
            <a:r>
              <a:rPr lang="hu-HU" dirty="0"/>
              <a:t> </a:t>
            </a:r>
            <a:r>
              <a:rPr lang="hu-HU" dirty="0" err="1"/>
              <a:t>will</a:t>
            </a:r>
            <a:r>
              <a:rPr lang="hu-HU" dirty="0"/>
              <a:t> </a:t>
            </a:r>
            <a:r>
              <a:rPr lang="hu-HU" dirty="0" err="1"/>
              <a:t>have</a:t>
            </a:r>
            <a:r>
              <a:rPr lang="hu-HU" dirty="0"/>
              <a:t> 3 main </a:t>
            </a:r>
            <a:r>
              <a:rPr lang="hu-HU" dirty="0" err="1"/>
              <a:t>units</a:t>
            </a:r>
            <a:r>
              <a:rPr lang="hu-HU" dirty="0"/>
              <a:t>…</a:t>
            </a:r>
            <a:endParaRPr dirty="0"/>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given information units about yields and weather constellations. The yields and weather data are available for well-known regions for more than 100 years. Yields are annual data, the weather is descripted in daily rhythm (through average temperature, minimum, maximum temperature, and precipitation). All time-series have different lacks: e.g., not all the plants were produced in all regions in all years and/or weather data could not be measured for each day - therefore the daily weather data are in general not given for all the days. This situation should be accepted as a real data management situation. The region (US-state) is Minnesota with a lot of counties as production areas. Weather stations are given more than production areas, and the GPS-coordinates of production areas and weather stations present arbitrary differences.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task is simple: a simulator should be developed where yields of the plants (at first corn, oats, soybean) can be derived based on weather data. The developer is free: the developer may decide about the model inputs (based on the prepared data assets: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https://miau.my-x.hu/miau/298/quant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 test of the simulator is also simple: there are 198 regions (without GPS co-ordinates but with differently completed weather data, it means for different years and with different lack in the time-series). The simulator should deliver yields for the unknown regions based only on their weather data for each year where at least one single weather data is given.</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given information units about yields and weather constellations. The yields and weather data are available for well-known regions for more than 100 years. Yields are annual data, the weather is descripted in daily rhythm (through average temperature, minimum, maximum temperature, and precipitation). All time-series have different lacks: e.g., not all the plants were produced in all regions in all years and/or weather data could not be measured for each day - therefore the daily weather data are in general not given for all the days. This situation should be accepted as a real data management situation. The region (US-state) is Minnesota with a lot of counties as production areas. Weather stations are given more than production areas, and the GPS-coordinates of production areas and weather stations present arbitrary differences.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task is simple: a simulator should be developed where yields of the plants (at first corn, oats, soybean) can be derived based on weather data. The developer is free: the developer may decide about the model inputs (based on the prepared data assets: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https://miau.my-x.hu/miau/298/quant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 test of the simulator is also simple: there are 198 regions (without GPS co-ordinates but with differently completed weather data, it means for different years and with different lack in the time-series). The simulator should deliver yields for the unknown regions based only on their weather data for each year where at least one single weather data is given.</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80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GPS-coordinates are given for 87 production areas (c.f. counties) and for 97 weather-stations</a:t>
            </a: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algn="just">
              <a:lnSpc>
                <a:spcPct val="107000"/>
              </a:lnSpc>
              <a:spcAft>
                <a:spcPts val="800"/>
              </a:spcAft>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figure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presents the hunting process in case of a seemingly unknown regions (e.g., KJMR0 +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ACAvNTuEuFWcmwms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based on 1 random chosen file of 198 so-called trigger files about weather data of an unknown region and known production region near/next to the localized weather-station).</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figure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shows the localized region (Kanabec – red highlighted in the middle of the map). Above the localized region, there are 3 further points. They are the most similar points concerning their weather. Below the red-highlighted point, there are 3 other points. They are the less similar ones.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2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f</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igure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presents the coordinates for the most similar weather-station among the known objects.</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02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algn="just">
              <a:lnSpc>
                <a:spcPct val="107000"/>
              </a:lnSpc>
              <a:spcAft>
                <a:spcPts val="800"/>
              </a:spcAft>
              <a:buNone/>
            </a:pP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figure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is a map, where the localized unknown region and the opposite of it can be seen: More (Kanabec) and Minneapolis ca. 80 miles difference, incl. height-difference (ca. 300 foots) and the Mississippi-effect as such.</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43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ímdia">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Függőleges cím és szöve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0" name="Shape 140"/>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zakaszfejléc">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2 tartalomrész">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Összehasonlítás">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6" name="Shape 66"/>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Csak cím">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Üres">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Tartalomrész képaláírással">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2" name="Shape 102"/>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Kép képaláírással">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5" name="Shape 115"/>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Cím és függőleges szöve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8" name="Shape 128"/>
          <p:cNvSpPr txBox="1">
            <a:spLocks noGrp="1"/>
          </p:cNvSpPr>
          <p:nvPr>
            <p:ph type="body" idx="1"/>
          </p:nvPr>
        </p:nvSpPr>
        <p:spPr>
          <a:xfrm rot="5400000">
            <a:off x="2309018" y="-251619"/>
            <a:ext cx="4525961" cy="82296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6" name="Shape 86"/>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96" name="Shape 96"/>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9" name="Shape 109"/>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457200" y="1600200"/>
            <a:ext cx="8229600" cy="4525961"/>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dt" idx="10"/>
          </p:nvPr>
        </p:nvSpPr>
        <p:spPr>
          <a:xfrm>
            <a:off x="457200" y="6245225"/>
            <a:ext cx="2133599" cy="4762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1"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3124200" y="6245225"/>
            <a:ext cx="2895600" cy="47624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1"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6553200" y="6245225"/>
            <a:ext cx="2133599" cy="476249"/>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8" Type="http://schemas.openxmlformats.org/officeDocument/2006/relationships/hyperlink" Target="https://miau.my-x.hu/miau/298/quant_gps.xlsx" TargetMode="External"/><Relationship Id="rId3" Type="http://schemas.openxmlformats.org/officeDocument/2006/relationships/image" Target="../media/image3.jpg"/><Relationship Id="rId7" Type="http://schemas.openxmlformats.org/officeDocument/2006/relationships/hyperlink" Target="https://miau.my-x.hu/miau/298/quant_kanabec.xlsx"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miau.my-x.hu/miau/298/quant_kanabec_all.xlsx" TargetMode="External"/><Relationship Id="rId5" Type="http://schemas.openxmlformats.org/officeDocument/2006/relationships/hyperlink" Target="https://miau.my-x.hu/miau/303/full_ankara_yield.docx" TargetMode="External"/><Relationship Id="rId10" Type="http://schemas.openxmlformats.org/officeDocument/2006/relationships/image" Target="../media/image4.jpg"/><Relationship Id="rId4" Type="http://schemas.openxmlformats.org/officeDocument/2006/relationships/hyperlink" Target="mailto:pitlik@my-x.hu" TargetMode="External"/><Relationship Id="rId9" Type="http://schemas.openxmlformats.org/officeDocument/2006/relationships/hyperlink" Target="https://miau.my-x.hu/miau/298/quant_merged.xls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miau.my-x.hu/miau/303/full_ankara_yield.pdf" TargetMode="External"/><Relationship Id="rId4" Type="http://schemas.openxmlformats.org/officeDocument/2006/relationships/hyperlink" Target="https://www.quantchallenge.h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6.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7AF79D-DCAB-4B44-9C93-4A19AF5EBBA8}"/>
              </a:ext>
            </a:extLst>
          </p:cNvPr>
          <p:cNvSpPr>
            <a:spLocks noGrp="1"/>
          </p:cNvSpPr>
          <p:nvPr>
            <p:ph type="ctrTitle"/>
          </p:nvPr>
        </p:nvSpPr>
        <p:spPr/>
        <p:txBody>
          <a:bodyPr/>
          <a:lstStyle/>
          <a:p>
            <a:endParaRPr lang="hu-HU" dirty="0"/>
          </a:p>
        </p:txBody>
      </p:sp>
      <p:sp>
        <p:nvSpPr>
          <p:cNvPr id="3" name="Alcím 2">
            <a:extLst>
              <a:ext uri="{FF2B5EF4-FFF2-40B4-BE49-F238E27FC236}">
                <a16:creationId xmlns:a16="http://schemas.microsoft.com/office/drawing/2014/main" id="{E87F883F-D59D-43F6-B669-68AD670040D4}"/>
              </a:ext>
            </a:extLst>
          </p:cNvPr>
          <p:cNvSpPr>
            <a:spLocks noGrp="1"/>
          </p:cNvSpPr>
          <p:nvPr>
            <p:ph type="subTitle" idx="1"/>
          </p:nvPr>
        </p:nvSpPr>
        <p:spPr/>
        <p:txBody>
          <a:bodyPr/>
          <a:lstStyle/>
          <a:p>
            <a:endParaRPr lang="hu-HU"/>
          </a:p>
        </p:txBody>
      </p:sp>
      <p:pic>
        <p:nvPicPr>
          <p:cNvPr id="5" name="Picture 4">
            <a:extLst>
              <a:ext uri="{FF2B5EF4-FFF2-40B4-BE49-F238E27FC236}">
                <a16:creationId xmlns:a16="http://schemas.microsoft.com/office/drawing/2014/main" id="{223F856E-5656-17E1-02FD-840C9AC5A5F5}"/>
              </a:ext>
            </a:extLst>
          </p:cNvPr>
          <p:cNvPicPr>
            <a:picLocks noChangeAspect="1"/>
          </p:cNvPicPr>
          <p:nvPr/>
        </p:nvPicPr>
        <p:blipFill>
          <a:blip r:embed="rId3"/>
          <a:stretch>
            <a:fillRect/>
          </a:stretch>
        </p:blipFill>
        <p:spPr>
          <a:xfrm>
            <a:off x="0" y="0"/>
            <a:ext cx="4525818" cy="6858000"/>
          </a:xfrm>
          <a:prstGeom prst="rect">
            <a:avLst/>
          </a:prstGeom>
        </p:spPr>
      </p:pic>
      <p:pic>
        <p:nvPicPr>
          <p:cNvPr id="8" name="Picture 7">
            <a:extLst>
              <a:ext uri="{FF2B5EF4-FFF2-40B4-BE49-F238E27FC236}">
                <a16:creationId xmlns:a16="http://schemas.microsoft.com/office/drawing/2014/main" id="{A59E4219-3810-59F2-A4FC-6372DB989045}"/>
              </a:ext>
            </a:extLst>
          </p:cNvPr>
          <p:cNvPicPr>
            <a:picLocks noChangeAspect="1"/>
          </p:cNvPicPr>
          <p:nvPr/>
        </p:nvPicPr>
        <p:blipFill>
          <a:blip r:embed="rId4"/>
          <a:stretch>
            <a:fillRect/>
          </a:stretch>
        </p:blipFill>
        <p:spPr>
          <a:xfrm>
            <a:off x="4607639" y="0"/>
            <a:ext cx="4536361" cy="6858000"/>
          </a:xfrm>
          <a:prstGeom prst="rect">
            <a:avLst/>
          </a:prstGeom>
        </p:spPr>
      </p:pic>
    </p:spTree>
    <p:extLst>
      <p:ext uri="{BB962C8B-B14F-4D97-AF65-F5344CB8AC3E}">
        <p14:creationId xmlns:p14="http://schemas.microsoft.com/office/powerpoint/2010/main" val="139452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378996"/>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a:solidFill>
                  <a:schemeClr val="dk2"/>
                </a:solidFill>
                <a:latin typeface="Arial"/>
                <a:ea typeface="Arial"/>
                <a:cs typeface="Arial"/>
                <a:sym typeface="Arial"/>
              </a:rPr>
              <a:t>Minőségbiztosítás</a:t>
            </a:r>
            <a:endParaRPr lang="hu-HU" sz="3200" b="1" i="0" u="none" dirty="0">
              <a:solidFill>
                <a:schemeClr val="dk2"/>
              </a:solidFill>
              <a:latin typeface="Arial"/>
              <a:ea typeface="Arial"/>
              <a:cs typeface="Arial"/>
              <a:sym typeface="Arial"/>
            </a:endParaRPr>
          </a:p>
          <a:p>
            <a:pPr marL="457200" marR="0" lvl="0" indent="-457200" algn="ctr" rtl="0">
              <a:lnSpc>
                <a:spcPct val="100000"/>
              </a:lnSpc>
              <a:spcBef>
                <a:spcPts val="0"/>
              </a:spcBef>
              <a:spcAft>
                <a:spcPts val="0"/>
              </a:spcAft>
              <a:buClr>
                <a:schemeClr val="dk2"/>
              </a:buClr>
              <a:buSzPct val="25000"/>
              <a:buFont typeface="+mj-lt"/>
              <a:buAutoNum type="arabicPeriod"/>
            </a:pPr>
            <a:endParaRPr lang="hu-HU" sz="2000" b="1" i="0" u="none" dirty="0">
              <a:solidFill>
                <a:schemeClr val="dk2"/>
              </a:solidFill>
              <a:latin typeface="Arial"/>
              <a:ea typeface="Arial"/>
              <a:cs typeface="Arial"/>
              <a:sym typeface="Arial"/>
            </a:endParaRPr>
          </a:p>
          <a:p>
            <a:pPr marL="457200" indent="-457200" algn="just">
              <a:lnSpc>
                <a:spcPct val="107000"/>
              </a:lnSpc>
              <a:spcAft>
                <a:spcPts val="800"/>
              </a:spcAft>
              <a:buFont typeface="+mj-lt"/>
              <a:buAutoNum type="arabicPeriod"/>
            </a:pPr>
            <a:r>
              <a:rPr lang="hu-HU" sz="2000" kern="100" dirty="0">
                <a:latin typeface="Calibri" panose="020F0502020204030204" pitchFamily="34" charset="0"/>
                <a:ea typeface="Calibri" panose="020F0502020204030204" pitchFamily="34" charset="0"/>
                <a:cs typeface="Times New Roman" panose="02020603050405020304" pitchFamily="18" charset="0"/>
              </a:rPr>
              <a:t>Akár mind a 198 termelési körzet lokalizálható lett volna a verseny keretében automatizált megoldás formájában.</a:t>
            </a:r>
          </a:p>
          <a:p>
            <a:pPr marL="457200" indent="-457200" algn="just">
              <a:lnSpc>
                <a:spcPct val="107000"/>
              </a:lnSpc>
              <a:spcAft>
                <a:spcPts val="800"/>
              </a:spcAft>
              <a:buFont typeface="+mj-lt"/>
              <a:buAutoNum type="arabicPeriod"/>
            </a:pPr>
            <a:r>
              <a:rPr lang="hu-HU" sz="2000" kern="100" dirty="0">
                <a:effectLst/>
                <a:latin typeface="Calibri" panose="020F0502020204030204" pitchFamily="34" charset="0"/>
                <a:ea typeface="Calibri" panose="020F0502020204030204" pitchFamily="34" charset="0"/>
                <a:cs typeface="Times New Roman" panose="02020603050405020304" pitchFamily="18" charset="0"/>
              </a:rPr>
              <a:t>A lokalizálás sikerének tesztelése csak akkor oldható meg objektíven, ha a verseny adatvagyona kiadta volna a megfelelő GPS-koordinátákat.</a:t>
            </a:r>
          </a:p>
          <a:p>
            <a:pPr marL="457200" indent="-457200" algn="just">
              <a:lnSpc>
                <a:spcPct val="107000"/>
              </a:lnSpc>
              <a:spcAft>
                <a:spcPts val="800"/>
              </a:spcAft>
              <a:buFont typeface="+mj-lt"/>
              <a:buAutoNum type="arabicPeriod"/>
            </a:pPr>
            <a:r>
              <a:rPr lang="hu-HU" sz="2000" kern="100" dirty="0">
                <a:effectLst/>
                <a:latin typeface="Calibri" panose="020F0502020204030204" pitchFamily="34" charset="0"/>
                <a:ea typeface="Calibri" panose="020F0502020204030204" pitchFamily="34" charset="0"/>
                <a:cs typeface="Times New Roman" panose="02020603050405020304" pitchFamily="18" charset="0"/>
              </a:rPr>
              <a:t>A lokalizálás a nagyon hasonló és a nagyon különböző körzetek térképi elhelyezkedése alapján (vö. szubjektív Turing-teszt) racionálisnak minősíthető a vizsgált esetben.</a:t>
            </a:r>
          </a:p>
          <a:p>
            <a:pPr marL="457200" indent="-457200">
              <a:spcAft>
                <a:spcPts val="800"/>
              </a:spcAft>
              <a:buFont typeface="+mj-lt"/>
              <a:buAutoNum type="arabicPeriod"/>
            </a:pPr>
            <a:r>
              <a:rPr lang="hu-HU" sz="2000" u="sng" dirty="0">
                <a:effectLst/>
                <a:latin typeface="Calibri" panose="020F0502020204030204" pitchFamily="34" charset="0"/>
                <a:ea typeface="Calibri" panose="020F0502020204030204" pitchFamily="34" charset="0"/>
                <a:cs typeface="Times New Roman" panose="02020603050405020304" pitchFamily="18" charset="0"/>
              </a:rPr>
              <a:t>Nem várt részeredményként kiemelendő</a:t>
            </a:r>
            <a:r>
              <a:rPr lang="hu-HU" sz="2000" dirty="0">
                <a:effectLst/>
                <a:latin typeface="Calibri" panose="020F0502020204030204" pitchFamily="34" charset="0"/>
                <a:ea typeface="Calibri" panose="020F0502020204030204" pitchFamily="34" charset="0"/>
                <a:cs typeface="Times New Roman" panose="02020603050405020304" pitchFamily="18" charset="0"/>
              </a:rPr>
              <a:t>: az idősoros terméseredmények lineáris trendtől való eltéréseinek abszolút értékei (kg/ha) erősítik a klímaváltozás létét (vö. egyre nagyobb eltérések, egyre gyakrabban a közelmúlt felé haladva a régmúlt felől), de a relatív (tényleges termés = 100%) eltérések ennek ellenkezőjét mutatják, ahol a relatív értelmezés tűnik </a:t>
            </a:r>
            <a:r>
              <a:rPr lang="hu-HU" sz="2000" dirty="0" err="1">
                <a:effectLst/>
                <a:latin typeface="Calibri" panose="020F0502020204030204" pitchFamily="34" charset="0"/>
                <a:ea typeface="Calibri" panose="020F0502020204030204" pitchFamily="34" charset="0"/>
                <a:cs typeface="Times New Roman" panose="02020603050405020304" pitchFamily="18" charset="0"/>
              </a:rPr>
              <a:t>masszívabbanak</a:t>
            </a:r>
            <a:r>
              <a:rPr lang="hu-HU" sz="2000" dirty="0">
                <a:effectLst/>
                <a:latin typeface="Calibri" panose="020F0502020204030204" pitchFamily="34" charset="0"/>
                <a:ea typeface="Calibri" panose="020F0502020204030204" pitchFamily="34" charset="0"/>
                <a:cs typeface="Times New Roman" panose="02020603050405020304" pitchFamily="18" charset="0"/>
              </a:rPr>
              <a:t>, lévén a termésátlagok pl. genetikai okokból nőnek, így az abszolút eltérések növekedése nem csak az idő múlásának hatása…</a:t>
            </a:r>
          </a:p>
        </p:txBody>
      </p:sp>
    </p:spTree>
    <p:extLst>
      <p:ext uri="{BB962C8B-B14F-4D97-AF65-F5344CB8AC3E}">
        <p14:creationId xmlns:p14="http://schemas.microsoft.com/office/powerpoint/2010/main" val="4473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A423-D12C-FD39-21D8-20AAE552991E}"/>
              </a:ext>
            </a:extLst>
          </p:cNvPr>
          <p:cNvSpPr>
            <a:spLocks noGrp="1"/>
          </p:cNvSpPr>
          <p:nvPr>
            <p:ph type="ctrTitle"/>
          </p:nvPr>
        </p:nvSpPr>
        <p:spPr/>
        <p:txBody>
          <a:bodyPr/>
          <a:lstStyle/>
          <a:p>
            <a:endParaRPr lang="de-DE"/>
          </a:p>
        </p:txBody>
      </p:sp>
      <p:sp>
        <p:nvSpPr>
          <p:cNvPr id="3" name="Subtitle 2">
            <a:extLst>
              <a:ext uri="{FF2B5EF4-FFF2-40B4-BE49-F238E27FC236}">
                <a16:creationId xmlns:a16="http://schemas.microsoft.com/office/drawing/2014/main" id="{845BF7E2-64D1-0845-1CE9-F0E5A62EA15B}"/>
              </a:ext>
            </a:extLst>
          </p:cNvPr>
          <p:cNvSpPr>
            <a:spLocks noGrp="1"/>
          </p:cNvSpPr>
          <p:nvPr>
            <p:ph type="subTitle" idx="1"/>
          </p:nvPr>
        </p:nvSpPr>
        <p:spPr/>
        <p:txBody>
          <a:bodyPr/>
          <a:lstStyle/>
          <a:p>
            <a:endParaRPr lang="de-DE"/>
          </a:p>
        </p:txBody>
      </p:sp>
      <p:pic>
        <p:nvPicPr>
          <p:cNvPr id="4" name="Kép 2" descr="A képen diagram látható&#10;&#10;Automatikusan generált leírás">
            <a:extLst>
              <a:ext uri="{FF2B5EF4-FFF2-40B4-BE49-F238E27FC236}">
                <a16:creationId xmlns:a16="http://schemas.microsoft.com/office/drawing/2014/main" id="{9EC428D6-0795-B8F2-24A8-18368277D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0" y="1132367"/>
            <a:ext cx="9138180" cy="4593265"/>
          </a:xfrm>
          <a:prstGeom prst="rect">
            <a:avLst/>
          </a:prstGeom>
          <a:noFill/>
          <a:ln>
            <a:noFill/>
          </a:ln>
        </p:spPr>
      </p:pic>
    </p:spTree>
    <p:extLst>
      <p:ext uri="{BB962C8B-B14F-4D97-AF65-F5344CB8AC3E}">
        <p14:creationId xmlns:p14="http://schemas.microsoft.com/office/powerpoint/2010/main" val="209072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2D84-2656-9CE1-AF58-8CAAC7E69C28}"/>
              </a:ext>
            </a:extLst>
          </p:cNvPr>
          <p:cNvSpPr>
            <a:spLocks noGrp="1"/>
          </p:cNvSpPr>
          <p:nvPr>
            <p:ph type="ctrTitle"/>
          </p:nvPr>
        </p:nvSpPr>
        <p:spPr/>
        <p:txBody>
          <a:bodyPr/>
          <a:lstStyle/>
          <a:p>
            <a:endParaRPr lang="de-DE"/>
          </a:p>
        </p:txBody>
      </p:sp>
      <p:sp>
        <p:nvSpPr>
          <p:cNvPr id="3" name="Subtitle 2">
            <a:extLst>
              <a:ext uri="{FF2B5EF4-FFF2-40B4-BE49-F238E27FC236}">
                <a16:creationId xmlns:a16="http://schemas.microsoft.com/office/drawing/2014/main" id="{C8ACBACD-C99F-6945-81E1-CE1897A7E7AA}"/>
              </a:ext>
            </a:extLst>
          </p:cNvPr>
          <p:cNvSpPr>
            <a:spLocks noGrp="1"/>
          </p:cNvSpPr>
          <p:nvPr>
            <p:ph type="subTitle" idx="1"/>
          </p:nvPr>
        </p:nvSpPr>
        <p:spPr/>
        <p:txBody>
          <a:bodyPr/>
          <a:lstStyle/>
          <a:p>
            <a:endParaRPr lang="de-DE"/>
          </a:p>
        </p:txBody>
      </p:sp>
      <p:pic>
        <p:nvPicPr>
          <p:cNvPr id="4" name="Kép 3" descr="A képen diagram látható&#10;&#10;Automatikusan generált leírás">
            <a:extLst>
              <a:ext uri="{FF2B5EF4-FFF2-40B4-BE49-F238E27FC236}">
                <a16:creationId xmlns:a16="http://schemas.microsoft.com/office/drawing/2014/main" id="{35C98B84-97CC-3CFE-AE99-486F91EA93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43290"/>
            <a:ext cx="9144000" cy="4371420"/>
          </a:xfrm>
          <a:prstGeom prst="rect">
            <a:avLst/>
          </a:prstGeom>
          <a:noFill/>
          <a:ln>
            <a:noFill/>
          </a:ln>
        </p:spPr>
      </p:pic>
    </p:spTree>
    <p:extLst>
      <p:ext uri="{BB962C8B-B14F-4D97-AF65-F5344CB8AC3E}">
        <p14:creationId xmlns:p14="http://schemas.microsoft.com/office/powerpoint/2010/main" val="202935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B41C-6D33-9AAC-265D-07640C5ED020}"/>
              </a:ext>
            </a:extLst>
          </p:cNvPr>
          <p:cNvSpPr>
            <a:spLocks noGrp="1"/>
          </p:cNvSpPr>
          <p:nvPr>
            <p:ph type="ctrTitle"/>
          </p:nvPr>
        </p:nvSpPr>
        <p:spPr/>
        <p:txBody>
          <a:bodyPr/>
          <a:lstStyle/>
          <a:p>
            <a:endParaRPr lang="de-DE"/>
          </a:p>
        </p:txBody>
      </p:sp>
      <p:sp>
        <p:nvSpPr>
          <p:cNvPr id="3" name="Subtitle 2">
            <a:extLst>
              <a:ext uri="{FF2B5EF4-FFF2-40B4-BE49-F238E27FC236}">
                <a16:creationId xmlns:a16="http://schemas.microsoft.com/office/drawing/2014/main" id="{216FC06B-BD31-EDE8-7B5B-69612128F986}"/>
              </a:ext>
            </a:extLst>
          </p:cNvPr>
          <p:cNvSpPr>
            <a:spLocks noGrp="1"/>
          </p:cNvSpPr>
          <p:nvPr>
            <p:ph type="subTitle" idx="1"/>
          </p:nvPr>
        </p:nvSpPr>
        <p:spPr/>
        <p:txBody>
          <a:bodyPr/>
          <a:lstStyle/>
          <a:p>
            <a:endParaRPr lang="de-DE"/>
          </a:p>
        </p:txBody>
      </p:sp>
      <p:pic>
        <p:nvPicPr>
          <p:cNvPr id="4" name="Kép 4" descr="A képen diagram látható&#10;&#10;Automatikusan generált leírás">
            <a:extLst>
              <a:ext uri="{FF2B5EF4-FFF2-40B4-BE49-F238E27FC236}">
                <a16:creationId xmlns:a16="http://schemas.microsoft.com/office/drawing/2014/main" id="{8EE14CC1-B32B-0837-4266-64943F8459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44545"/>
            <a:ext cx="9153522" cy="4368910"/>
          </a:xfrm>
          <a:prstGeom prst="rect">
            <a:avLst/>
          </a:prstGeom>
          <a:noFill/>
          <a:ln>
            <a:noFill/>
          </a:ln>
        </p:spPr>
      </p:pic>
    </p:spTree>
    <p:extLst>
      <p:ext uri="{BB962C8B-B14F-4D97-AF65-F5344CB8AC3E}">
        <p14:creationId xmlns:p14="http://schemas.microsoft.com/office/powerpoint/2010/main" val="55336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198" name="Shape 198"/>
          <p:cNvSpPr txBox="1">
            <a:spLocks noGrp="1"/>
          </p:cNvSpPr>
          <p:nvPr>
            <p:ph type="ctrTitle"/>
          </p:nvPr>
        </p:nvSpPr>
        <p:spPr>
          <a:xfrm>
            <a:off x="115542" y="2652749"/>
            <a:ext cx="8724581" cy="4182390"/>
          </a:xfrm>
          <a:prstGeom prst="rect">
            <a:avLst/>
          </a:prstGeom>
          <a:noFill/>
          <a:ln>
            <a:noFill/>
          </a:ln>
        </p:spPr>
        <p:txBody>
          <a:bodyPr wrap="square" lIns="91425" tIns="45700" rIns="91425" bIns="45700" anchor="ctr" anchorCtr="0">
            <a:noAutofit/>
          </a:bodyPr>
          <a:lstStyle/>
          <a:p>
            <a:pPr marL="742950" lvl="0" indent="-742950">
              <a:buClr>
                <a:schemeClr val="dk2"/>
              </a:buClr>
              <a:buSzPct val="25000"/>
            </a:pPr>
            <a:br>
              <a:rPr lang="hu-HU" sz="4000" b="1" dirty="0"/>
            </a:br>
            <a:r>
              <a:rPr lang="hu-HU" sz="4000" b="1" i="0" u="sng" strike="noStrike" cap="none" dirty="0">
                <a:solidFill>
                  <a:schemeClr val="dk2"/>
                </a:solidFill>
                <a:latin typeface="Arial"/>
                <a:ea typeface="Arial"/>
                <a:cs typeface="Arial"/>
                <a:sym typeface="Arial"/>
              </a:rPr>
              <a:t>Saját kísérletek</a:t>
            </a:r>
            <a:br>
              <a:rPr lang="hu-HU" sz="4000" b="1" i="0" u="sng" strike="noStrike" cap="none" dirty="0">
                <a:solidFill>
                  <a:schemeClr val="dk2"/>
                </a:solidFill>
                <a:latin typeface="Arial"/>
                <a:ea typeface="Arial"/>
                <a:cs typeface="Arial"/>
                <a:sym typeface="Arial"/>
              </a:rPr>
            </a:br>
            <a:r>
              <a:rPr lang="hu-HU" sz="2800" b="1" i="0" u="sng" strike="noStrike" cap="none" dirty="0">
                <a:solidFill>
                  <a:schemeClr val="dk2"/>
                </a:solidFill>
                <a:latin typeface="Arial"/>
                <a:ea typeface="Arial"/>
                <a:cs typeface="Arial"/>
                <a:sym typeface="Arial"/>
              </a:rPr>
              <a:t>Input-OAM: pl.</a:t>
            </a:r>
            <a:br>
              <a:rPr lang="hu-HU" sz="2800" b="1" i="0" u="sng" strike="noStrike" cap="none" dirty="0">
                <a:solidFill>
                  <a:schemeClr val="dk2"/>
                </a:solidFill>
                <a:latin typeface="Arial"/>
                <a:ea typeface="Arial"/>
                <a:cs typeface="Arial"/>
                <a:sym typeface="Arial"/>
              </a:rPr>
            </a:br>
            <a:br>
              <a:rPr lang="hu-HU" sz="2800" b="1" i="0" u="sng" strike="noStrike" cap="none" dirty="0">
                <a:solidFill>
                  <a:schemeClr val="dk2"/>
                </a:solidFill>
                <a:latin typeface="Arial"/>
                <a:ea typeface="Arial"/>
                <a:cs typeface="Arial"/>
                <a:sym typeface="Arial"/>
              </a:rPr>
            </a:br>
            <a:r>
              <a:rPr lang="hu-HU" sz="2400" b="1" i="0" u="sng" strike="noStrike" cap="none" dirty="0">
                <a:solidFill>
                  <a:schemeClr val="dk2"/>
                </a:solidFill>
                <a:latin typeface="Arial"/>
                <a:ea typeface="Arial"/>
                <a:cs typeface="Arial"/>
                <a:sym typeface="Arial"/>
              </a:rPr>
              <a:t>objektumok</a:t>
            </a:r>
            <a:r>
              <a:rPr lang="hu-HU" sz="2400" b="1" i="0" strike="noStrike" cap="none" dirty="0">
                <a:solidFill>
                  <a:schemeClr val="dk2"/>
                </a:solidFill>
                <a:latin typeface="Arial"/>
                <a:ea typeface="Arial"/>
                <a:cs typeface="Arial"/>
                <a:sym typeface="Arial"/>
              </a:rPr>
              <a:t>: pl. 92 időjárásállomás 97-ből, ill. eltérő mennyiségű évek (adathiánytól függően)</a:t>
            </a:r>
            <a:br>
              <a:rPr lang="hu-HU" sz="2400" b="1" i="0" strike="noStrike" cap="none" dirty="0">
                <a:solidFill>
                  <a:schemeClr val="dk2"/>
                </a:solidFill>
                <a:latin typeface="Arial"/>
                <a:ea typeface="Arial"/>
                <a:cs typeface="Arial"/>
                <a:sym typeface="Arial"/>
              </a:rPr>
            </a:br>
            <a:br>
              <a:rPr lang="hu-HU" sz="2400" b="1" i="0" strike="noStrike" cap="none" dirty="0">
                <a:solidFill>
                  <a:schemeClr val="dk2"/>
                </a:solidFill>
                <a:latin typeface="Arial"/>
                <a:ea typeface="Arial"/>
                <a:cs typeface="Arial"/>
                <a:sym typeface="Arial"/>
              </a:rPr>
            </a:br>
            <a:r>
              <a:rPr lang="hu-HU" sz="2400" b="1" i="0" u="sng" strike="noStrike" cap="none" dirty="0">
                <a:solidFill>
                  <a:schemeClr val="dk2"/>
                </a:solidFill>
                <a:latin typeface="Arial"/>
                <a:ea typeface="Arial"/>
                <a:cs typeface="Arial"/>
                <a:sym typeface="Arial"/>
              </a:rPr>
              <a:t>attribútumok</a:t>
            </a:r>
            <a:r>
              <a:rPr lang="hu-HU" sz="2400" b="1" i="0" strike="noStrike" cap="none" dirty="0">
                <a:solidFill>
                  <a:schemeClr val="dk2"/>
                </a:solidFill>
                <a:latin typeface="Arial"/>
                <a:ea typeface="Arial"/>
                <a:cs typeface="Arial"/>
                <a:sym typeface="Arial"/>
              </a:rPr>
              <a:t>: 12 hónap á4 időjárási mutató (vö. átlaghőmérséklet, maximum hőmérséklet, minimum hőmérséklet, csapadék), ill. (idő, mint független változó) – csak direkt vagy </a:t>
            </a:r>
            <a:r>
              <a:rPr lang="hu-HU" sz="2400" b="1" i="0" strike="noStrike" cap="none" dirty="0" err="1">
                <a:solidFill>
                  <a:schemeClr val="dk2"/>
                </a:solidFill>
                <a:latin typeface="Arial"/>
                <a:ea typeface="Arial"/>
                <a:cs typeface="Arial"/>
                <a:sym typeface="Arial"/>
              </a:rPr>
              <a:t>inkl</a:t>
            </a:r>
            <a:r>
              <a:rPr lang="hu-HU" sz="2400" b="1" i="0" strike="noStrike" cap="none" dirty="0">
                <a:solidFill>
                  <a:schemeClr val="dk2"/>
                </a:solidFill>
                <a:latin typeface="Arial"/>
                <a:ea typeface="Arial"/>
                <a:cs typeface="Arial"/>
                <a:sym typeface="Arial"/>
              </a:rPr>
              <a:t>. inverz nézetek</a:t>
            </a:r>
            <a:br>
              <a:rPr lang="hu-HU" sz="2400" b="1" i="0" strike="noStrike" cap="none" dirty="0">
                <a:solidFill>
                  <a:schemeClr val="dk2"/>
                </a:solidFill>
                <a:latin typeface="Arial"/>
                <a:ea typeface="Arial"/>
                <a:cs typeface="Arial"/>
                <a:sym typeface="Arial"/>
              </a:rPr>
            </a:br>
            <a:br>
              <a:rPr lang="hu-HU" sz="2400" b="1" i="0" strike="noStrike" cap="none" dirty="0">
                <a:solidFill>
                  <a:schemeClr val="dk2"/>
                </a:solidFill>
                <a:latin typeface="Arial"/>
                <a:ea typeface="Arial"/>
                <a:cs typeface="Arial"/>
                <a:sym typeface="Arial"/>
              </a:rPr>
            </a:br>
            <a:r>
              <a:rPr lang="hu-HU" sz="2400" b="1" i="0" u="sng" strike="noStrike" cap="none" dirty="0">
                <a:solidFill>
                  <a:schemeClr val="dk2"/>
                </a:solidFill>
                <a:latin typeface="Arial"/>
                <a:ea typeface="Arial"/>
                <a:cs typeface="Arial"/>
                <a:sym typeface="Arial"/>
              </a:rPr>
              <a:t>irányok</a:t>
            </a:r>
            <a:r>
              <a:rPr lang="hu-HU" sz="2400" b="1" i="0" strike="noStrike" cap="none" dirty="0">
                <a:solidFill>
                  <a:schemeClr val="dk2"/>
                </a:solidFill>
                <a:latin typeface="Arial"/>
                <a:ea typeface="Arial"/>
                <a:cs typeface="Arial"/>
                <a:sym typeface="Arial"/>
              </a:rPr>
              <a:t>: minden input minél nagyobb, nyers hozam, (ill. lineáris trendtől való hozam-</a:t>
            </a:r>
            <a:r>
              <a:rPr lang="hu-HU" sz="2400" b="1" dirty="0"/>
              <a:t>eltérés) </a:t>
            </a:r>
            <a:r>
              <a:rPr lang="hu-HU" sz="2400" b="1" i="0" strike="noStrike" cap="none" dirty="0">
                <a:solidFill>
                  <a:schemeClr val="dk2"/>
                </a:solidFill>
                <a:latin typeface="Arial"/>
                <a:ea typeface="Arial"/>
                <a:cs typeface="Arial"/>
                <a:sym typeface="Arial"/>
              </a:rPr>
              <a:t>annál nagyobb</a:t>
            </a:r>
            <a:br>
              <a:rPr lang="hu-HU" sz="2400" b="1" i="0" strike="noStrike" cap="none" dirty="0">
                <a:solidFill>
                  <a:schemeClr val="dk2"/>
                </a:solidFill>
                <a:latin typeface="Arial"/>
                <a:ea typeface="Arial"/>
                <a:cs typeface="Arial"/>
                <a:sym typeface="Arial"/>
              </a:rPr>
            </a:br>
            <a:br>
              <a:rPr lang="hu-HU" sz="2400" b="1" i="0" strike="noStrike" cap="none" dirty="0">
                <a:solidFill>
                  <a:schemeClr val="dk2"/>
                </a:solidFill>
                <a:latin typeface="Arial"/>
                <a:ea typeface="Arial"/>
                <a:cs typeface="Arial"/>
                <a:sym typeface="Arial"/>
              </a:rPr>
            </a:br>
            <a:br>
              <a:rPr lang="hu-HU" sz="2400" b="1" i="0" u="sng" strike="noStrike" cap="none" dirty="0">
                <a:solidFill>
                  <a:schemeClr val="dk2"/>
                </a:solidFill>
                <a:latin typeface="Arial"/>
                <a:ea typeface="Arial"/>
                <a:cs typeface="Arial"/>
                <a:sym typeface="Arial"/>
              </a:rPr>
            </a:br>
            <a:br>
              <a:rPr lang="hu-HU" sz="2000" b="1" i="0" u="sng"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endParaRPr lang="en-US" sz="3200" b="1" i="0" u="none" strike="noStrike" cap="none" dirty="0">
              <a:solidFill>
                <a:srgbClr val="FF0000"/>
              </a:solidFill>
              <a:sym typeface="Arial"/>
            </a:endParaRPr>
          </a:p>
        </p:txBody>
      </p:sp>
      <p:pic>
        <p:nvPicPr>
          <p:cNvPr id="199" name="Shape 199"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Tree>
    <p:extLst>
      <p:ext uri="{BB962C8B-B14F-4D97-AF65-F5344CB8AC3E}">
        <p14:creationId xmlns:p14="http://schemas.microsoft.com/office/powerpoint/2010/main" val="70495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745116"/>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2800" b="1" i="0" u="sng" dirty="0">
                <a:solidFill>
                  <a:schemeClr val="dk2"/>
                </a:solidFill>
                <a:latin typeface="Arial"/>
                <a:ea typeface="Arial"/>
                <a:cs typeface="Arial"/>
                <a:sym typeface="Arial"/>
              </a:rPr>
              <a:t>Lépcsős függvény-alapú (egyidejűségi) modellek</a:t>
            </a:r>
            <a:endParaRPr lang="hu-HU" sz="3200" b="1" i="0" u="sng"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nyers hozam =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transzformált hozam =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2*48+2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(incl.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idő</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dire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és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inver</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nézet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nyers hozam = Y</a:t>
            </a: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2*48+2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(incl.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idő</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dire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és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inver</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nézet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transzformált hozam = Y</a:t>
            </a: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nyers hozam =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transzformált hozam =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2*48+2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(incl.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idő</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dire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és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inver</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nézet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nyers hozam = Y</a:t>
            </a: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2*48+2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hu-HU" sz="1800" kern="100" dirty="0">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(incl.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idő</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dire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és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inver</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nézet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transzformált hozam = Y </a:t>
            </a: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Szója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nyers hozam =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Szója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transzformált hozam =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Szója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2*48+2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(incl.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idő</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dire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és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inver</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nézet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nyers hozam = Y</a:t>
            </a:r>
          </a:p>
          <a:p>
            <a:pPr marL="342900" lvl="0" indent="-342900" algn="just">
              <a:lnSpc>
                <a:spcPct val="107000"/>
              </a:lnSpc>
              <a:spcAft>
                <a:spcPts val="800"/>
              </a:spcAft>
              <a:buFont typeface="Symbol" panose="05050102010706020507" pitchFamily="18" charset="2"/>
              <a:buChar char=""/>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Szója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2*48+2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hu-HU" sz="1800" kern="100" dirty="0">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(incl.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idő</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dire</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k</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és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inver</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nézet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transzformált hozam = Y</a:t>
            </a: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r>
              <a:rPr lang="hu-HU" sz="2400" b="1" i="0" u="none" dirty="0">
                <a:solidFill>
                  <a:srgbClr val="FF0000"/>
                </a:solidFill>
                <a:latin typeface="Arial"/>
                <a:ea typeface="Arial"/>
                <a:cs typeface="Arial"/>
                <a:sym typeface="Arial"/>
              </a:rPr>
              <a:t>Minden modell hibátlan a tény </a:t>
            </a:r>
            <a:r>
              <a:rPr lang="hu-HU" sz="2400" b="1" i="0" u="none" dirty="0" err="1">
                <a:solidFill>
                  <a:srgbClr val="FF0000"/>
                </a:solidFill>
                <a:latin typeface="Arial"/>
                <a:ea typeface="Arial"/>
                <a:cs typeface="Arial"/>
                <a:sym typeface="Arial"/>
              </a:rPr>
              <a:t>vs</a:t>
            </a:r>
            <a:r>
              <a:rPr lang="hu-HU" sz="2400" b="1" i="0" u="none" dirty="0">
                <a:solidFill>
                  <a:srgbClr val="FF0000"/>
                </a:solidFill>
                <a:latin typeface="Arial"/>
                <a:ea typeface="Arial"/>
                <a:cs typeface="Arial"/>
                <a:sym typeface="Arial"/>
              </a:rPr>
              <a:t>. becslés tekintetében!</a:t>
            </a:r>
          </a:p>
          <a:p>
            <a:pPr marL="742950" marR="0" lvl="0" indent="-742950" algn="ctr" rtl="0">
              <a:lnSpc>
                <a:spcPct val="100000"/>
              </a:lnSpc>
              <a:spcBef>
                <a:spcPts val="0"/>
              </a:spcBef>
              <a:spcAft>
                <a:spcPts val="0"/>
              </a:spcAft>
              <a:buClr>
                <a:schemeClr val="dk2"/>
              </a:buClr>
              <a:buSzPct val="25000"/>
              <a:buFont typeface="Arial"/>
              <a:buNone/>
            </a:pPr>
            <a:r>
              <a:rPr lang="hu-HU" sz="1800" b="1" dirty="0">
                <a:solidFill>
                  <a:srgbClr val="FF0000"/>
                </a:solidFill>
              </a:rPr>
              <a:t>(vö. potenciális </a:t>
            </a:r>
            <a:r>
              <a:rPr lang="hu-HU" sz="1800" b="1" dirty="0" err="1">
                <a:solidFill>
                  <a:srgbClr val="FF0000"/>
                </a:solidFill>
              </a:rPr>
              <a:t>túltanulás-gyanú</a:t>
            </a:r>
            <a:r>
              <a:rPr lang="hu-HU" sz="1800" b="1" dirty="0" err="1">
                <a:solidFill>
                  <a:srgbClr val="FF0000"/>
                </a:solidFill>
                <a:sym typeface="Wingdings" panose="05000000000000000000" pitchFamily="2" charset="2"/>
              </a:rPr>
              <a:t>konzisztencia-vizsgálatok</a:t>
            </a:r>
            <a:r>
              <a:rPr lang="hu-HU" sz="1800" b="1" dirty="0">
                <a:solidFill>
                  <a:srgbClr val="FF0000"/>
                </a:solidFill>
                <a:sym typeface="Wingdings" panose="05000000000000000000" pitchFamily="2" charset="2"/>
              </a:rPr>
              <a:t> kényszere)</a:t>
            </a:r>
            <a:endParaRPr lang="hu-HU" sz="1800" b="1" i="0" u="none" dirty="0">
              <a:solidFill>
                <a:srgbClr val="FF0000"/>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87627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457781"/>
            <a:ext cx="8785225" cy="776299"/>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a:solidFill>
                  <a:schemeClr val="dk2"/>
                </a:solidFill>
                <a:latin typeface="Arial"/>
                <a:ea typeface="Arial"/>
                <a:cs typeface="Arial"/>
                <a:sym typeface="Arial"/>
              </a:rPr>
              <a:t>Non-</a:t>
            </a:r>
            <a:r>
              <a:rPr lang="hu-HU" sz="4000" b="1" i="0" u="sng" dirty="0" err="1">
                <a:solidFill>
                  <a:schemeClr val="dk2"/>
                </a:solidFill>
                <a:latin typeface="Arial"/>
                <a:ea typeface="Arial"/>
                <a:cs typeface="Arial"/>
                <a:sym typeface="Arial"/>
              </a:rPr>
              <a:t>causal</a:t>
            </a:r>
            <a:r>
              <a:rPr lang="hu-HU" sz="4000" b="1" i="0" u="sng" dirty="0">
                <a:solidFill>
                  <a:schemeClr val="dk2"/>
                </a:solidFill>
                <a:latin typeface="Arial"/>
                <a:ea typeface="Arial"/>
                <a:cs typeface="Arial"/>
                <a:sym typeface="Arial"/>
              </a:rPr>
              <a:t> </a:t>
            </a:r>
            <a:r>
              <a:rPr lang="hu-HU" sz="4000" b="1" i="0" u="sng" dirty="0" err="1">
                <a:solidFill>
                  <a:schemeClr val="dk2"/>
                </a:solidFill>
                <a:latin typeface="Arial"/>
                <a:ea typeface="Arial"/>
                <a:cs typeface="Arial"/>
                <a:sym typeface="Arial"/>
              </a:rPr>
              <a:t>Model</a:t>
            </a:r>
            <a:r>
              <a:rPr lang="hu-HU" sz="4000" b="1" i="0" u="sng" dirty="0">
                <a:solidFill>
                  <a:schemeClr val="dk2"/>
                </a:solidFill>
                <a:latin typeface="Arial"/>
                <a:ea typeface="Arial"/>
                <a:cs typeface="Arial"/>
                <a:sym typeface="Arial"/>
              </a:rPr>
              <a:t> (NCM)</a:t>
            </a:r>
          </a:p>
          <a:p>
            <a:pPr marL="742950" marR="0" lvl="0" indent="-742950" algn="ctr" rtl="0">
              <a:lnSpc>
                <a:spcPct val="100000"/>
              </a:lnSpc>
              <a:spcBef>
                <a:spcPts val="0"/>
              </a:spcBef>
              <a:spcAft>
                <a:spcPts val="0"/>
              </a:spcAft>
              <a:buClr>
                <a:schemeClr val="dk2"/>
              </a:buClr>
              <a:buSzPct val="25000"/>
              <a:buFont typeface="Arial"/>
              <a:buNone/>
            </a:pPr>
            <a:r>
              <a:rPr lang="hu-HU" sz="2400" b="1" dirty="0">
                <a:solidFill>
                  <a:schemeClr val="dk2"/>
                </a:solidFill>
              </a:rPr>
              <a:t>(tetszőleges jövőbeli események valószínű lefutása)</a:t>
            </a: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3" name="Kép 2">
            <a:extLst>
              <a:ext uri="{FF2B5EF4-FFF2-40B4-BE49-F238E27FC236}">
                <a16:creationId xmlns:a16="http://schemas.microsoft.com/office/drawing/2014/main" id="{7AD1EECF-CC57-73B2-B4F8-B9314333B242}"/>
              </a:ext>
            </a:extLst>
          </p:cNvPr>
          <p:cNvPicPr>
            <a:picLocks noChangeAspect="1"/>
          </p:cNvPicPr>
          <p:nvPr/>
        </p:nvPicPr>
        <p:blipFill>
          <a:blip r:embed="rId5"/>
          <a:stretch>
            <a:fillRect/>
          </a:stretch>
        </p:blipFill>
        <p:spPr>
          <a:xfrm>
            <a:off x="193832" y="2521415"/>
            <a:ext cx="8785225" cy="2052320"/>
          </a:xfrm>
          <a:prstGeom prst="rect">
            <a:avLst/>
          </a:prstGeom>
        </p:spPr>
      </p:pic>
      <p:pic>
        <p:nvPicPr>
          <p:cNvPr id="5" name="Kép 4">
            <a:extLst>
              <a:ext uri="{FF2B5EF4-FFF2-40B4-BE49-F238E27FC236}">
                <a16:creationId xmlns:a16="http://schemas.microsoft.com/office/drawing/2014/main" id="{5FB36068-94D3-C18B-4473-2F4F4400F2A5}"/>
              </a:ext>
            </a:extLst>
          </p:cNvPr>
          <p:cNvPicPr>
            <a:picLocks noChangeAspect="1"/>
          </p:cNvPicPr>
          <p:nvPr/>
        </p:nvPicPr>
        <p:blipFill>
          <a:blip r:embed="rId6"/>
          <a:stretch>
            <a:fillRect/>
          </a:stretch>
        </p:blipFill>
        <p:spPr>
          <a:xfrm>
            <a:off x="193832" y="4623921"/>
            <a:ext cx="8769985" cy="2227412"/>
          </a:xfrm>
          <a:prstGeom prst="rect">
            <a:avLst/>
          </a:prstGeom>
        </p:spPr>
      </p:pic>
    </p:spTree>
    <p:extLst>
      <p:ext uri="{BB962C8B-B14F-4D97-AF65-F5344CB8AC3E}">
        <p14:creationId xmlns:p14="http://schemas.microsoft.com/office/powerpoint/2010/main" val="240955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457781"/>
            <a:ext cx="8785225" cy="776299"/>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3200" b="1" i="0" u="sng" dirty="0">
                <a:solidFill>
                  <a:schemeClr val="dk2"/>
                </a:solidFill>
                <a:latin typeface="Arial"/>
                <a:ea typeface="Arial"/>
                <a:cs typeface="Arial"/>
                <a:sym typeface="Arial"/>
              </a:rPr>
              <a:t>Szcenárió-alapú becslés-</a:t>
            </a:r>
            <a:r>
              <a:rPr lang="hu-HU" sz="3200" b="1" i="0" u="sng" dirty="0" err="1">
                <a:solidFill>
                  <a:schemeClr val="dk2"/>
                </a:solidFill>
                <a:latin typeface="Arial"/>
                <a:ea typeface="Arial"/>
                <a:cs typeface="Arial"/>
                <a:sym typeface="Arial"/>
              </a:rPr>
              <a:t>validálás</a:t>
            </a: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sp>
        <p:nvSpPr>
          <p:cNvPr id="4" name="Szövegdoboz 3">
            <a:extLst>
              <a:ext uri="{FF2B5EF4-FFF2-40B4-BE49-F238E27FC236}">
                <a16:creationId xmlns:a16="http://schemas.microsoft.com/office/drawing/2014/main" id="{AE2F34B7-DD31-9D48-389A-1E9EA86C7042}"/>
              </a:ext>
            </a:extLst>
          </p:cNvPr>
          <p:cNvSpPr txBox="1"/>
          <p:nvPr/>
        </p:nvSpPr>
        <p:spPr>
          <a:xfrm>
            <a:off x="28892" y="2419348"/>
            <a:ext cx="4434648" cy="4103431"/>
          </a:xfrm>
          <a:prstGeom prst="rect">
            <a:avLst/>
          </a:prstGeom>
          <a:noFill/>
        </p:spPr>
        <p:txBody>
          <a:bodyPr wrap="square">
            <a:spAutoFit/>
          </a:bodyPr>
          <a:lstStyle/>
          <a:p>
            <a:pPr marL="228600" algn="just">
              <a:lnSpc>
                <a:spcPct val="107000"/>
              </a:lnSpc>
              <a:spcAft>
                <a:spcPts val="800"/>
              </a:spcAft>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Kontúrtalan rétegek (tény=becslés </a:t>
            </a:r>
            <a:r>
              <a:rPr lang="hu-HU" sz="1400" kern="100">
                <a:effectLst/>
                <a:latin typeface="Calibri" panose="020F0502020204030204" pitchFamily="34" charset="0"/>
                <a:ea typeface="Calibri" panose="020F0502020204030204" pitchFamily="34" charset="0"/>
                <a:cs typeface="Times New Roman" panose="02020603050405020304" pitchFamily="18" charset="0"/>
              </a:rPr>
              <a:t>/ korreláció = 1.000)</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nyers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Y(2022)=</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(2022)=0</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(2022)&gt;</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ismert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maxi</a:t>
            </a:r>
            <a:r>
              <a:rPr lang="hu-HU" kern="100" dirty="0" err="1">
                <a:latin typeface="Calibri" panose="020F0502020204030204" pitchFamily="34" charset="0"/>
                <a:ea typeface="Calibri" panose="020F0502020204030204" pitchFamily="34" charset="0"/>
                <a:cs typeface="Times New Roman" panose="02020603050405020304" pitchFamily="18" charset="0"/>
              </a:rPr>
              <a:t>mális</a:t>
            </a:r>
            <a:r>
              <a:rPr lang="hu-HU" kern="100" dirty="0">
                <a:latin typeface="Calibri" panose="020F0502020204030204" pitchFamily="34" charset="0"/>
                <a:ea typeface="Calibri" panose="020F0502020204030204" pitchFamily="34" charset="0"/>
                <a:cs typeface="Times New Roman" panose="02020603050405020304" pitchFamily="18" charset="0"/>
              </a:rPr>
              <a:t> hozam</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(1*48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(1*48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(2022)=0</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(1*48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(2022)&gt;</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 ismert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maxi</a:t>
            </a:r>
            <a:r>
              <a:rPr lang="hu-HU" kern="100" dirty="0" err="1">
                <a:latin typeface="Calibri" panose="020F0502020204030204" pitchFamily="34" charset="0"/>
                <a:ea typeface="Calibri" panose="020F0502020204030204" pitchFamily="34" charset="0"/>
                <a:cs typeface="Times New Roman" panose="02020603050405020304" pitchFamily="18" charset="0"/>
              </a:rPr>
              <a:t>mális</a:t>
            </a:r>
            <a:r>
              <a:rPr lang="hu-HU" kern="100" dirty="0">
                <a:latin typeface="Calibri" panose="020F0502020204030204" pitchFamily="34" charset="0"/>
                <a:ea typeface="Calibri" panose="020F0502020204030204" pitchFamily="34" charset="0"/>
                <a:cs typeface="Times New Roman" panose="02020603050405020304" pitchFamily="18" charset="0"/>
              </a:rPr>
              <a:t> hozam</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Szója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Szója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(2022)=0</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Szója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(2*48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(2022)&gt;</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 ismert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maxi</a:t>
            </a:r>
            <a:r>
              <a:rPr lang="hu-HU" kern="100" dirty="0" err="1">
                <a:latin typeface="Calibri" panose="020F0502020204030204" pitchFamily="34" charset="0"/>
                <a:ea typeface="Calibri" panose="020F0502020204030204" pitchFamily="34" charset="0"/>
                <a:cs typeface="Times New Roman" panose="02020603050405020304" pitchFamily="18" charset="0"/>
              </a:rPr>
              <a:t>mális</a:t>
            </a:r>
            <a:r>
              <a:rPr lang="hu-HU" kern="100" dirty="0">
                <a:latin typeface="Calibri" panose="020F0502020204030204" pitchFamily="34" charset="0"/>
                <a:ea typeface="Calibri" panose="020F0502020204030204" pitchFamily="34" charset="0"/>
                <a:cs typeface="Times New Roman" panose="02020603050405020304" pitchFamily="18" charset="0"/>
              </a:rPr>
              <a:t> hozam</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Szója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(1*48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nyersY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(2022)=</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rawY</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(2021)</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hu-HU" kern="100" dirty="0">
                <a:latin typeface="Calibri" panose="020F0502020204030204" pitchFamily="34" charset="0"/>
                <a:ea typeface="Calibri" panose="020F0502020204030204" pitchFamily="34" charset="0"/>
                <a:cs typeface="Times New Roman" panose="02020603050405020304" pitchFamily="18" charset="0"/>
              </a:rPr>
              <a:t>…..</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zövegdoboz 6">
            <a:extLst>
              <a:ext uri="{FF2B5EF4-FFF2-40B4-BE49-F238E27FC236}">
                <a16:creationId xmlns:a16="http://schemas.microsoft.com/office/drawing/2014/main" id="{D829D09C-3838-D75D-F7C3-6B0ECD4BF25D}"/>
              </a:ext>
            </a:extLst>
          </p:cNvPr>
          <p:cNvSpPr txBox="1"/>
          <p:nvPr/>
        </p:nvSpPr>
        <p:spPr>
          <a:xfrm>
            <a:off x="4403270" y="2419348"/>
            <a:ext cx="4642756" cy="3872920"/>
          </a:xfrm>
          <a:prstGeom prst="rect">
            <a:avLst/>
          </a:prstGeom>
          <a:noFill/>
        </p:spPr>
        <p:txBody>
          <a:bodyPr wrap="square">
            <a:spAutoFit/>
          </a:bodyPr>
          <a:lstStyle/>
          <a:p>
            <a:pPr algn="just">
              <a:lnSpc>
                <a:spcPct val="107000"/>
              </a:lnSpc>
              <a:spcAft>
                <a:spcPts val="800"/>
              </a:spcAft>
            </a:pPr>
            <a:r>
              <a:rPr lang="hu-HU" kern="100" dirty="0">
                <a:latin typeface="Calibri" panose="020F0502020204030204" pitchFamily="34" charset="0"/>
                <a:ea typeface="Calibri" panose="020F0502020204030204" pitchFamily="34" charset="0"/>
                <a:cs typeface="Times New Roman" panose="02020603050405020304" pitchFamily="18" charset="0"/>
              </a:rPr>
              <a:t>Szűkítő rétegek (korreláció&lt;1)</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Kukorica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(1*48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 dire</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 trans</a:t>
            </a:r>
            <a:r>
              <a:rPr lang="hu-HU" sz="1400" kern="100" dirty="0" err="1">
                <a:effectLst/>
                <a:latin typeface="Calibri" panose="020F0502020204030204" pitchFamily="34" charset="0"/>
                <a:ea typeface="Calibri" panose="020F0502020204030204" pitchFamily="34" charset="0"/>
                <a:cs typeface="Times New Roman" panose="02020603050405020304" pitchFamily="18" charset="0"/>
              </a:rPr>
              <a:t>zformált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Y(2022)=trans</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z</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for</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mált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Y(2021)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Y(2022)&gt;Y(2021)</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hu-HU"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konklúzió</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csúcshozam várható/lett (becsült intervallum: -12%-</a:t>
            </a:r>
            <a:r>
              <a:rPr lang="hu-HU" sz="1400" b="1" kern="100" dirty="0" err="1">
                <a:effectLst/>
                <a:latin typeface="Calibri" panose="020F0502020204030204" pitchFamily="34" charset="0"/>
                <a:ea typeface="Calibri" panose="020F0502020204030204" pitchFamily="34" charset="0"/>
                <a:cs typeface="Times New Roman" panose="02020603050405020304" pitchFamily="18" charset="0"/>
              </a:rPr>
              <a:t>tól</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 csúcstermésig – 100%=hozam[2021])</a:t>
            </a:r>
          </a:p>
          <a:p>
            <a:pPr marL="342900" lvl="0" indent="-342900" algn="just">
              <a:lnSpc>
                <a:spcPct val="107000"/>
              </a:lnSpc>
              <a:buFont typeface="Symbol" panose="05050102010706020507" pitchFamily="18" charset="2"/>
              <a:buChar char=""/>
            </a:pP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Szója</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(1*48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 dire</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 trans</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z</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form</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ált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Y(2022)= transform</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ált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Y(2021)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hu-HU"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Y(2022)&gt;Y(2021),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hu-HU"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konklúzió</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gyenge hozamnövekedés várható/lett (becsült intervallum: -2%-</a:t>
            </a:r>
            <a:r>
              <a:rPr lang="hu-HU" sz="1400" b="1" kern="100" dirty="0" err="1">
                <a:effectLst/>
                <a:latin typeface="Calibri" panose="020F0502020204030204" pitchFamily="34" charset="0"/>
                <a:ea typeface="Calibri" panose="020F0502020204030204" pitchFamily="34" charset="0"/>
                <a:cs typeface="Times New Roman" panose="02020603050405020304" pitchFamily="18" charset="0"/>
              </a:rPr>
              <a:t>tól</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 +10%-</a:t>
            </a:r>
            <a:r>
              <a:rPr lang="hu-HU" sz="1400" b="1" kern="100" dirty="0" err="1">
                <a:effectLst/>
                <a:latin typeface="Calibri" panose="020F0502020204030204" pitchFamily="34" charset="0"/>
                <a:ea typeface="Calibri" panose="020F0502020204030204" pitchFamily="34" charset="0"/>
                <a:cs typeface="Times New Roman" panose="02020603050405020304" pitchFamily="18" charset="0"/>
              </a:rPr>
              <a:t>ig</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 – 100%=hozam[2021])</a:t>
            </a:r>
          </a:p>
          <a:p>
            <a:pPr marL="342900" lvl="0" indent="-342900" algn="just">
              <a:lnSpc>
                <a:spcPct val="107000"/>
              </a:lnSpc>
              <a:buFont typeface="Symbol" panose="05050102010706020507" pitchFamily="18" charset="2"/>
              <a:buChar char=""/>
            </a:pP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Zab</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(1*48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X-attribútum</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 dire</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k</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transzformált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Y(2022)= </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transzformált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Y(2021)</a:t>
            </a:r>
            <a:r>
              <a:rPr lang="hu-HU"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hu-HU"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Y(2022)&gt;Y(2021), </a:t>
            </a:r>
            <a:r>
              <a:rPr lang="en-GB"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hu-HU"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konklúzió</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gyenge hozamnövekedés várható/lett (becsült intervallum: -3%-</a:t>
            </a:r>
            <a:r>
              <a:rPr lang="hu-HU" sz="1400" b="1" kern="100" dirty="0" err="1">
                <a:effectLst/>
                <a:latin typeface="Calibri" panose="020F0502020204030204" pitchFamily="34" charset="0"/>
                <a:ea typeface="Calibri" panose="020F0502020204030204" pitchFamily="34" charset="0"/>
                <a:cs typeface="Times New Roman" panose="02020603050405020304" pitchFamily="18" charset="0"/>
              </a:rPr>
              <a:t>tól</a:t>
            </a:r>
            <a:r>
              <a:rPr lang="hu-HU" sz="1400" b="1" kern="100" dirty="0">
                <a:effectLst/>
                <a:latin typeface="Calibri" panose="020F0502020204030204" pitchFamily="34" charset="0"/>
                <a:ea typeface="Calibri" panose="020F0502020204030204" pitchFamily="34" charset="0"/>
                <a:cs typeface="Times New Roman" panose="02020603050405020304" pitchFamily="18" charset="0"/>
              </a:rPr>
              <a:t> csúcstermésig – 100%=hozam[2021])</a:t>
            </a:r>
            <a:endParaRPr lang="hu-H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descr="centerback"/>
          <p:cNvPicPr preferRelativeResize="0"/>
          <p:nvPr/>
        </p:nvPicPr>
        <p:blipFill rotWithShape="1">
          <a:blip r:embed="rId3">
            <a:alphaModFix/>
          </a:blip>
          <a:srcRect/>
          <a:stretch/>
        </p:blipFill>
        <p:spPr>
          <a:xfrm>
            <a:off x="15241" y="0"/>
            <a:ext cx="9113519" cy="6835139"/>
          </a:xfrm>
          <a:prstGeom prst="rect">
            <a:avLst/>
          </a:prstGeom>
          <a:noFill/>
          <a:ln>
            <a:noFill/>
          </a:ln>
        </p:spPr>
      </p:pic>
      <p:sp>
        <p:nvSpPr>
          <p:cNvPr id="224" name="Shape 224"/>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a:solidFill>
                  <a:schemeClr val="dk2"/>
                </a:solidFill>
                <a:latin typeface="Arial"/>
                <a:ea typeface="Arial"/>
                <a:cs typeface="Arial"/>
                <a:sym typeface="Arial"/>
              </a:rPr>
            </a:br>
            <a:br>
              <a:rPr lang="en-US" sz="2000" b="1" i="0" u="sng" strike="noStrike" cap="none">
                <a:solidFill>
                  <a:schemeClr val="dk2"/>
                </a:solidFill>
                <a:latin typeface="Arial"/>
                <a:ea typeface="Arial"/>
                <a:cs typeface="Arial"/>
                <a:sym typeface="Arial"/>
              </a:rPr>
            </a:br>
            <a:br>
              <a:rPr lang="en-US" sz="2000" b="1" i="0" u="sng" strike="noStrike" cap="none">
                <a:solidFill>
                  <a:schemeClr val="dk2"/>
                </a:solidFill>
                <a:latin typeface="Arial"/>
                <a:ea typeface="Arial"/>
                <a:cs typeface="Arial"/>
                <a:sym typeface="Arial"/>
              </a:rPr>
            </a:br>
            <a:br>
              <a:rPr lang="en-US" sz="2000" b="1" i="0" u="sng" strike="noStrike" cap="none">
                <a:solidFill>
                  <a:schemeClr val="dk2"/>
                </a:solidFill>
                <a:latin typeface="Arial"/>
                <a:ea typeface="Arial"/>
                <a:cs typeface="Arial"/>
                <a:sym typeface="Arial"/>
              </a:rPr>
            </a:br>
            <a:endParaRPr lang="en-US" sz="2000" b="1" i="0" u="sng" strike="noStrike" cap="none">
              <a:solidFill>
                <a:schemeClr val="dk2"/>
              </a:solidFill>
              <a:latin typeface="Arial"/>
              <a:ea typeface="Arial"/>
              <a:cs typeface="Arial"/>
              <a:sym typeface="Arial"/>
            </a:endParaRPr>
          </a:p>
        </p:txBody>
      </p:sp>
      <p:pic>
        <p:nvPicPr>
          <p:cNvPr id="225" name="Shape 225"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26" name="Shape 226"/>
          <p:cNvSpPr txBox="1"/>
          <p:nvPr/>
        </p:nvSpPr>
        <p:spPr>
          <a:xfrm>
            <a:off x="123190" y="1539874"/>
            <a:ext cx="9005569" cy="3949733"/>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endParaRPr lang="hu-HU" sz="4000" b="1" i="0" u="sng"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r>
              <a:rPr lang="hu-HU" sz="4000" b="1" i="0" u="sng" dirty="0">
                <a:solidFill>
                  <a:schemeClr val="dk2"/>
                </a:solidFill>
                <a:latin typeface="Arial"/>
                <a:ea typeface="Arial"/>
                <a:cs typeface="Arial"/>
                <a:sym typeface="Arial"/>
              </a:rPr>
              <a:t>Vita / Következmények / Jövőkép</a:t>
            </a:r>
          </a:p>
          <a:p>
            <a:pPr marL="742950" marR="0" lvl="0" indent="-742950" algn="ctr" rtl="0">
              <a:lnSpc>
                <a:spcPct val="100000"/>
              </a:lnSpc>
              <a:spcBef>
                <a:spcPts val="0"/>
              </a:spcBef>
              <a:spcAft>
                <a:spcPts val="0"/>
              </a:spcAft>
              <a:buClr>
                <a:schemeClr val="dk2"/>
              </a:buClr>
              <a:buSzPct val="25000"/>
              <a:buFont typeface="Arial"/>
              <a:buNone/>
            </a:pPr>
            <a:endParaRPr lang="hu-HU" sz="4000" b="1" u="sng"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r>
              <a:rPr lang="hu-HU" sz="2000" dirty="0">
                <a:solidFill>
                  <a:schemeClr val="dk2"/>
                </a:solidFill>
                <a:latin typeface="Calibri" panose="020F0502020204030204" pitchFamily="34" charset="0"/>
                <a:ea typeface="Calibri" panose="020F0502020204030204" pitchFamily="34" charset="0"/>
                <a:cs typeface="Calibri" panose="020F0502020204030204" pitchFamily="34" charset="0"/>
              </a:rPr>
              <a:t>Racionális, de nem kellően magas szintű felhasználói igény, csak időjárási (hozam-oldalon nem körzetspecifikus) adatok alapján hozam-becslést készíteni. Az előkészítő lépések lehetővé teszik a leghasonlóbb meteorológiai körzet, így a leginkább hasonló hozamingadozások értelmezését is. </a:t>
            </a:r>
            <a:r>
              <a:rPr lang="hu-HU" sz="2000" u="sng" dirty="0">
                <a:solidFill>
                  <a:schemeClr val="dk2"/>
                </a:solidFill>
                <a:latin typeface="Calibri" panose="020F0502020204030204" pitchFamily="34" charset="0"/>
                <a:ea typeface="Calibri" panose="020F0502020204030204" pitchFamily="34" charset="0"/>
                <a:cs typeface="Calibri" panose="020F0502020204030204" pitchFamily="34" charset="0"/>
              </a:rPr>
              <a:t>A 2022-es konzisztencia-orientált (több rétegben egymást erősítő) körzet-alapú becslések értelmében a körzet-orientált előrejelzés robosztus.</a:t>
            </a:r>
          </a:p>
          <a:p>
            <a:pPr marL="742950" marR="0" lvl="0" indent="-742950" algn="ctr" rtl="0">
              <a:lnSpc>
                <a:spcPct val="100000"/>
              </a:lnSpc>
              <a:spcBef>
                <a:spcPts val="0"/>
              </a:spcBef>
              <a:spcAft>
                <a:spcPts val="0"/>
              </a:spcAft>
              <a:buClr>
                <a:schemeClr val="dk2"/>
              </a:buClr>
              <a:buSzPct val="25000"/>
              <a:buFont typeface="Arial"/>
              <a:buNone/>
            </a:pPr>
            <a:endParaRPr lang="hu-HU" sz="2000" dirty="0">
              <a:solidFill>
                <a:schemeClr val="dk2"/>
              </a:solidFill>
              <a:latin typeface="Calibri" panose="020F0502020204030204" pitchFamily="34" charset="0"/>
              <a:ea typeface="Calibri" panose="020F0502020204030204" pitchFamily="34" charset="0"/>
              <a:cs typeface="Calibri" panose="020F0502020204030204" pitchFamily="34" charset="0"/>
            </a:endParaRPr>
          </a:p>
          <a:p>
            <a:pPr marL="742950" marR="0" lvl="0" indent="-742950" algn="ctr" rtl="0">
              <a:lnSpc>
                <a:spcPct val="100000"/>
              </a:lnSpc>
              <a:spcBef>
                <a:spcPts val="0"/>
              </a:spcBef>
              <a:spcAft>
                <a:spcPts val="0"/>
              </a:spcAft>
              <a:buClr>
                <a:schemeClr val="dk2"/>
              </a:buClr>
              <a:buSzPct val="25000"/>
              <a:buFont typeface="Arial"/>
              <a:buNone/>
            </a:pPr>
            <a:r>
              <a:rPr lang="hu-HU" sz="2000" i="0" u="none"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A teljes körzet-alapú becslési/</a:t>
            </a:r>
            <a:r>
              <a:rPr lang="hu-HU" sz="2000" i="0" u="none" dirty="0" err="1">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előrejelzési</a:t>
            </a:r>
            <a:r>
              <a:rPr lang="hu-HU" sz="2000" i="0" u="none"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 rendszer automatizálható (</a:t>
            </a:r>
            <a:r>
              <a:rPr lang="hu-HU" sz="2000" i="0" u="none" dirty="0" err="1">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vö</a:t>
            </a:r>
            <a:r>
              <a:rPr lang="hu-HU" sz="2000" i="0" u="none"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rPr>
              <a:t>, KNUTH). </a:t>
            </a:r>
            <a:r>
              <a:rPr lang="hu-HU" sz="2000" dirty="0">
                <a:solidFill>
                  <a:schemeClr val="dk2"/>
                </a:solidFill>
                <a:latin typeface="Calibri" panose="020F0502020204030204" pitchFamily="34" charset="0"/>
                <a:ea typeface="Calibri" panose="020F0502020204030204" pitchFamily="34" charset="0"/>
                <a:cs typeface="Calibri" panose="020F0502020204030204" pitchFamily="34" charset="0"/>
              </a:rPr>
              <a:t>Minden automatizálás esetén figyelembe kell venni a fejlesztési költségek és a várható hasznosságtöbblet arányát/viszonyát. Az alacsony adatminőség esetén csak az </a:t>
            </a:r>
            <a:r>
              <a:rPr lang="hu-HU" sz="2000" u="sng" dirty="0">
                <a:solidFill>
                  <a:schemeClr val="dk2"/>
                </a:solidFill>
                <a:latin typeface="Calibri" panose="020F0502020204030204" pitchFamily="34" charset="0"/>
                <a:ea typeface="Calibri" panose="020F0502020204030204" pitchFamily="34" charset="0"/>
                <a:cs typeface="Calibri" panose="020F0502020204030204" pitchFamily="34" charset="0"/>
              </a:rPr>
              <a:t>információs szövetkezés </a:t>
            </a:r>
            <a:r>
              <a:rPr lang="hu-HU" sz="2000" dirty="0">
                <a:solidFill>
                  <a:schemeClr val="dk2"/>
                </a:solidFill>
                <a:latin typeface="Calibri" panose="020F0502020204030204" pitchFamily="34" charset="0"/>
                <a:ea typeface="Calibri" panose="020F0502020204030204" pitchFamily="34" charset="0"/>
                <a:cs typeface="Calibri" panose="020F0502020204030204" pitchFamily="34" charset="0"/>
              </a:rPr>
              <a:t>lehet racionális, az üzemszintű előrejelzés gazdaságtalan. Ezt erősíti az elemzendő adatvagyonok (OAM-alapú MI-kérdések) mérete is, ahol az objektumok számának növelése csökkenti a túltanulási kockázatokat és a több-lépcsős elemzések </a:t>
            </a:r>
            <a:r>
              <a:rPr lang="hu-HU" sz="2000" dirty="0" err="1">
                <a:solidFill>
                  <a:schemeClr val="dk2"/>
                </a:solidFill>
                <a:latin typeface="Calibri" panose="020F0502020204030204" pitchFamily="34" charset="0"/>
                <a:ea typeface="Calibri" panose="020F0502020204030204" pitchFamily="34" charset="0"/>
                <a:cs typeface="Calibri" panose="020F0502020204030204" pitchFamily="34" charset="0"/>
              </a:rPr>
              <a:t>futásidejét</a:t>
            </a:r>
            <a:r>
              <a:rPr lang="hu-HU" sz="2000" dirty="0">
                <a:solidFill>
                  <a:schemeClr val="dk2"/>
                </a:solidFill>
                <a:latin typeface="Calibri" panose="020F0502020204030204" pitchFamily="34" charset="0"/>
                <a:ea typeface="Calibri" panose="020F0502020204030204" pitchFamily="34" charset="0"/>
                <a:cs typeface="Calibri" panose="020F0502020204030204" pitchFamily="34" charset="0"/>
              </a:rPr>
              <a:t>.</a:t>
            </a:r>
            <a:endParaRPr lang="hu-HU" sz="2000" i="0" u="none"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en-US" sz="2000" i="0" u="none" dirty="0">
              <a:solidFill>
                <a:schemeClr val="dk2"/>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69" name="Shape 269"/>
          <p:cNvSpPr txBox="1">
            <a:spLocks noGrp="1"/>
          </p:cNvSpPr>
          <p:nvPr>
            <p:ph type="ctrTitle"/>
          </p:nvPr>
        </p:nvSpPr>
        <p:spPr>
          <a:xfrm>
            <a:off x="179386" y="3141661"/>
            <a:ext cx="8713786" cy="1470024"/>
          </a:xfrm>
          <a:prstGeom prst="rect">
            <a:avLst/>
          </a:prstGeom>
          <a:noFill/>
          <a:ln>
            <a:noFill/>
          </a:ln>
        </p:spPr>
        <p:txBody>
          <a:bodyPr wrap="square" lIns="91425" tIns="45700" rIns="91425" bIns="45700" anchor="ctr" anchorCtr="0">
            <a:noAutofit/>
          </a:bodyPr>
          <a:lstStyle/>
          <a:p>
            <a:pPr lvl="0">
              <a:buClr>
                <a:schemeClr val="dk2"/>
              </a:buClr>
              <a:buSzPct val="25000"/>
            </a:pPr>
            <a:r>
              <a:rPr lang="hu-HU" sz="4800" b="1" i="0" u="none" strike="noStrike" cap="none" dirty="0">
                <a:solidFill>
                  <a:schemeClr val="dk2"/>
                </a:solidFill>
                <a:latin typeface="Arial"/>
                <a:ea typeface="Arial"/>
                <a:cs typeface="Arial"/>
                <a:sym typeface="Arial"/>
              </a:rPr>
              <a:t>Köszönöm a figyelmet!</a:t>
            </a:r>
            <a:br>
              <a:rPr lang="en-US" sz="2800" b="1" i="0" u="none" strike="noStrike" cap="none" dirty="0">
                <a:solidFill>
                  <a:schemeClr val="dk2"/>
                </a:solidFill>
                <a:latin typeface="Arial"/>
                <a:ea typeface="Arial"/>
                <a:cs typeface="Arial"/>
                <a:sym typeface="Arial"/>
              </a:rPr>
            </a:br>
            <a:br>
              <a:rPr lang="hu-HU" sz="2800" b="1" i="0" u="none" strike="noStrike" cap="none" dirty="0">
                <a:solidFill>
                  <a:schemeClr val="dk2"/>
                </a:solidFill>
                <a:latin typeface="Arial"/>
                <a:ea typeface="Arial"/>
                <a:cs typeface="Arial"/>
                <a:sym typeface="Arial"/>
              </a:rPr>
            </a:br>
            <a:r>
              <a:rPr lang="hu-HU" sz="2400" b="1" i="0" u="none" strike="noStrike" cap="none" dirty="0">
                <a:solidFill>
                  <a:schemeClr val="dk2"/>
                </a:solidFill>
                <a:latin typeface="Arial"/>
                <a:ea typeface="Arial"/>
                <a:cs typeface="Arial"/>
                <a:sym typeface="Arial"/>
              </a:rPr>
              <a:t>Email: </a:t>
            </a:r>
            <a:br>
              <a:rPr lang="hu-HU" sz="2400" b="1" i="0" u="none" strike="noStrike" cap="none" dirty="0">
                <a:solidFill>
                  <a:schemeClr val="dk2"/>
                </a:solidFill>
                <a:latin typeface="Arial"/>
                <a:ea typeface="Arial"/>
                <a:cs typeface="Arial"/>
                <a:sym typeface="Arial"/>
              </a:rPr>
            </a:br>
            <a:r>
              <a:rPr lang="hu-HU" sz="2400" b="1" i="0" u="none" strike="noStrike" cap="none" dirty="0">
                <a:solidFill>
                  <a:schemeClr val="dk2"/>
                </a:solidFill>
                <a:latin typeface="Arial"/>
                <a:ea typeface="Arial"/>
                <a:cs typeface="Arial"/>
                <a:sym typeface="Arial"/>
                <a:hlinkClick r:id="rId4"/>
              </a:rPr>
              <a:t>pitlik@my-x.hu</a:t>
            </a:r>
            <a:r>
              <a:rPr lang="hu-HU" sz="2400" b="1" i="0" u="none" strike="noStrike" cap="none" dirty="0">
                <a:solidFill>
                  <a:schemeClr val="dk2"/>
                </a:solidFill>
                <a:latin typeface="Arial"/>
                <a:ea typeface="Arial"/>
                <a:cs typeface="Arial"/>
                <a:sym typeface="Arial"/>
              </a:rPr>
              <a:t> </a:t>
            </a:r>
            <a:br>
              <a:rPr lang="hu-HU" sz="2400" b="1" i="0" u="none" strike="noStrike" cap="none" dirty="0">
                <a:solidFill>
                  <a:schemeClr val="dk2"/>
                </a:solidFill>
                <a:latin typeface="Arial"/>
                <a:ea typeface="Arial"/>
                <a:cs typeface="Arial"/>
                <a:sym typeface="Arial"/>
              </a:rPr>
            </a:br>
            <a:br>
              <a:rPr lang="hu-HU" sz="2400" b="1" i="0" u="none" strike="noStrike" cap="none" dirty="0">
                <a:solidFill>
                  <a:schemeClr val="dk2"/>
                </a:solidFill>
                <a:latin typeface="Arial"/>
                <a:ea typeface="Arial"/>
                <a:cs typeface="Arial"/>
                <a:sym typeface="Arial"/>
              </a:rPr>
            </a:br>
            <a:r>
              <a:rPr lang="hu-HU" sz="2400" b="1" i="0" u="none" strike="noStrike" cap="none" dirty="0">
                <a:solidFill>
                  <a:schemeClr val="dk2"/>
                </a:solidFill>
                <a:latin typeface="Arial"/>
                <a:ea typeface="Arial"/>
                <a:cs typeface="Arial"/>
                <a:sym typeface="Arial"/>
              </a:rPr>
              <a:t>Részletek:</a:t>
            </a:r>
            <a:br>
              <a:rPr lang="hu-HU" sz="2800" b="1" dirty="0"/>
            </a:br>
            <a:r>
              <a:rPr lang="hu-HU" sz="2400" b="1" dirty="0">
                <a:hlinkClick r:id="rId5"/>
              </a:rPr>
              <a:t>https://miau.my-x.hu/miau/303/full_ankara_yield.docx</a:t>
            </a:r>
            <a:br>
              <a:rPr lang="hu-HU" sz="2400" b="1" dirty="0"/>
            </a:br>
            <a:br>
              <a:rPr lang="hu-HU" sz="2400" b="1" dirty="0"/>
            </a:br>
            <a:r>
              <a:rPr lang="hu-HU" sz="2400" b="1" dirty="0">
                <a:hlinkClick r:id="rId6"/>
              </a:rPr>
              <a:t>https://miau.my-x.hu/miau/298/quant_kanabec_all.xlsx</a:t>
            </a:r>
            <a:r>
              <a:rPr lang="hu-HU" sz="2400" b="1" dirty="0"/>
              <a:t> </a:t>
            </a:r>
            <a:br>
              <a:rPr lang="hu-HU" sz="2400" b="1" dirty="0"/>
            </a:br>
            <a:r>
              <a:rPr lang="hu-HU" sz="2400" b="1" dirty="0">
                <a:hlinkClick r:id="rId7"/>
              </a:rPr>
              <a:t>https://miau.my-x.hu/miau/298/quant_kanabec.xlsx</a:t>
            </a:r>
            <a:br>
              <a:rPr lang="hu-HU" sz="2400" b="1" dirty="0"/>
            </a:br>
            <a:r>
              <a:rPr lang="hu-HU" sz="2400" b="1" dirty="0">
                <a:hlinkClick r:id="rId8"/>
              </a:rPr>
              <a:t>https://miau.my-x.hu/miau/298/quant_gps.</a:t>
            </a:r>
            <a:r>
              <a:rPr lang="hu-HU" sz="2400" b="1">
                <a:hlinkClick r:id="rId8"/>
              </a:rPr>
              <a:t>xlsx</a:t>
            </a:r>
            <a:r>
              <a:rPr lang="hu-HU" sz="2400" b="1"/>
              <a:t> </a:t>
            </a:r>
            <a:br>
              <a:rPr lang="hu-HU" sz="2400" b="1"/>
            </a:br>
            <a:r>
              <a:rPr lang="hu-HU" sz="2400" b="1">
                <a:hlinkClick r:id="rId9"/>
              </a:rPr>
              <a:t>https://miau.my-x.hu/miau/298/quant_merged.xlsx</a:t>
            </a:r>
            <a:r>
              <a:rPr lang="hu-HU" sz="2400" b="1"/>
              <a:t> </a:t>
            </a:r>
            <a:endParaRPr lang="en-US" sz="2400" b="1" dirty="0"/>
          </a:p>
        </p:txBody>
      </p:sp>
      <p:sp>
        <p:nvSpPr>
          <p:cNvPr id="270" name="Shape 270"/>
          <p:cNvSpPr txBox="1">
            <a:spLocks noGrp="1"/>
          </p:cNvSpPr>
          <p:nvPr>
            <p:ph type="subTitle" idx="1"/>
          </p:nvPr>
        </p:nvSpPr>
        <p:spPr>
          <a:xfrm>
            <a:off x="1371600" y="4797425"/>
            <a:ext cx="6400799" cy="1752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br>
              <a:rPr lang="en-US" sz="2400" b="1" dirty="0">
                <a:solidFill>
                  <a:schemeClr val="dk2"/>
                </a:solidFill>
              </a:rPr>
            </a:br>
            <a:endParaRPr lang="en-US" sz="2400" b="1" dirty="0">
              <a:solidFill>
                <a:schemeClr val="dk2"/>
              </a:solidFill>
            </a:endParaRPr>
          </a:p>
        </p:txBody>
      </p:sp>
      <p:pic>
        <p:nvPicPr>
          <p:cNvPr id="271" name="Shape 271" descr="portal_top_de"/>
          <p:cNvPicPr preferRelativeResize="0"/>
          <p:nvPr/>
        </p:nvPicPr>
        <p:blipFill rotWithShape="1">
          <a:blip r:embed="rId10">
            <a:alphaModFix/>
          </a:blip>
          <a:srcRect/>
          <a:stretch/>
        </p:blipFill>
        <p:spPr>
          <a:xfrm>
            <a:off x="0" y="0"/>
            <a:ext cx="9144000" cy="11663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descr="centerback"/>
          <p:cNvPicPr preferRelativeResize="0"/>
          <p:nvPr/>
        </p:nvPicPr>
        <p:blipFill rotWithShape="1">
          <a:blip r:embed="rId3">
            <a:alphaModFix/>
          </a:blip>
          <a:srcRect/>
          <a:stretch/>
        </p:blipFill>
        <p:spPr>
          <a:xfrm>
            <a:off x="-4761" y="0"/>
            <a:ext cx="9113519" cy="6835139"/>
          </a:xfrm>
          <a:prstGeom prst="rect">
            <a:avLst/>
          </a:prstGeom>
          <a:noFill/>
          <a:ln>
            <a:noFill/>
          </a:ln>
        </p:spPr>
      </p:pic>
      <p:sp>
        <p:nvSpPr>
          <p:cNvPr id="156" name="Shape 156"/>
          <p:cNvSpPr txBox="1">
            <a:spLocks noGrp="1"/>
          </p:cNvSpPr>
          <p:nvPr>
            <p:ph type="ctrTitle"/>
          </p:nvPr>
        </p:nvSpPr>
        <p:spPr>
          <a:xfrm>
            <a:off x="0" y="2070112"/>
            <a:ext cx="8856600" cy="2374800"/>
          </a:xfrm>
          <a:prstGeom prst="rect">
            <a:avLst/>
          </a:prstGeom>
          <a:noFill/>
          <a:ln>
            <a:noFill/>
          </a:ln>
        </p:spPr>
        <p:txBody>
          <a:bodyPr wrap="square" lIns="91425" tIns="45700" rIns="91425" bIns="45700" anchor="ctr" anchorCtr="0">
            <a:noAutofit/>
          </a:bodyPr>
          <a:lstStyle/>
          <a:p>
            <a:pPr lvl="0">
              <a:buClr>
                <a:schemeClr val="dk2"/>
              </a:buClr>
              <a:buSzPct val="25000"/>
            </a:pPr>
            <a:r>
              <a:rPr lang="en-GB" sz="3600" b="1" dirty="0" err="1"/>
              <a:t>Konzisztencia-orientált</a:t>
            </a:r>
            <a:r>
              <a:rPr lang="en-GB" sz="3600" b="1" dirty="0"/>
              <a:t> </a:t>
            </a:r>
            <a:r>
              <a:rPr lang="en-GB" sz="3600" b="1" dirty="0" err="1"/>
              <a:t>növénytermesztési</a:t>
            </a:r>
            <a:r>
              <a:rPr lang="en-GB" sz="3600" b="1" dirty="0"/>
              <a:t> </a:t>
            </a:r>
            <a:br>
              <a:rPr lang="hu-HU" sz="3600" b="1" dirty="0"/>
            </a:br>
            <a:r>
              <a:rPr lang="en-GB" sz="3600" b="1" dirty="0" err="1"/>
              <a:t>termelési</a:t>
            </a:r>
            <a:r>
              <a:rPr lang="en-GB" sz="3600" b="1" dirty="0"/>
              <a:t> </a:t>
            </a:r>
            <a:r>
              <a:rPr lang="en-GB" sz="3600" b="1" dirty="0" err="1"/>
              <a:t>függvények</a:t>
            </a:r>
            <a:r>
              <a:rPr lang="en-GB" sz="3600" b="1" dirty="0"/>
              <a:t> </a:t>
            </a:r>
            <a:r>
              <a:rPr lang="en-GB" sz="3600" b="1" dirty="0" err="1"/>
              <a:t>levezetése</a:t>
            </a:r>
            <a:r>
              <a:rPr lang="en-GB" sz="3600" b="1" dirty="0"/>
              <a:t> </a:t>
            </a:r>
            <a:r>
              <a:rPr lang="en-GB" sz="3600" b="1" dirty="0" err="1"/>
              <a:t>mesterséges</a:t>
            </a:r>
            <a:r>
              <a:rPr lang="en-GB" sz="3600" b="1" dirty="0"/>
              <a:t> </a:t>
            </a:r>
            <a:r>
              <a:rPr lang="en-GB" sz="3600" b="1" dirty="0" err="1"/>
              <a:t>intelligenciákkal</a:t>
            </a:r>
            <a:r>
              <a:rPr lang="en-GB" sz="3600" b="1" dirty="0"/>
              <a:t> </a:t>
            </a:r>
            <a:br>
              <a:rPr lang="hu-HU" sz="3600" b="1" dirty="0"/>
            </a:br>
            <a:r>
              <a:rPr lang="en-GB" sz="3600" b="1" dirty="0" err="1"/>
              <a:t>időjárási</a:t>
            </a:r>
            <a:r>
              <a:rPr lang="en-GB" sz="3600" b="1" dirty="0"/>
              <a:t> </a:t>
            </a:r>
            <a:r>
              <a:rPr lang="en-GB" sz="3600" b="1" dirty="0" err="1"/>
              <a:t>adatok</a:t>
            </a:r>
            <a:r>
              <a:rPr lang="en-GB" sz="3600" b="1" dirty="0"/>
              <a:t> </a:t>
            </a:r>
            <a:r>
              <a:rPr lang="en-GB" sz="3600" b="1" dirty="0" err="1"/>
              <a:t>bevonása</a:t>
            </a:r>
            <a:r>
              <a:rPr lang="en-GB" sz="3600" b="1" dirty="0"/>
              <a:t> </a:t>
            </a:r>
            <a:r>
              <a:rPr lang="en-GB" sz="3600" b="1" dirty="0" err="1"/>
              <a:t>mellet</a:t>
            </a:r>
            <a:r>
              <a:rPr lang="hu-HU" sz="3600" b="1"/>
              <a:t>t</a:t>
            </a:r>
            <a:br>
              <a:rPr lang="en-US" sz="6000" b="1" i="0" u="none" strike="noStrike" cap="none" dirty="0">
                <a:solidFill>
                  <a:schemeClr val="dk2"/>
                </a:solidFill>
                <a:latin typeface="Arial"/>
                <a:ea typeface="Arial"/>
                <a:cs typeface="Arial"/>
                <a:sym typeface="Arial"/>
              </a:rPr>
            </a:br>
            <a:br>
              <a:rPr lang="en-US" sz="3600" b="1" i="0" u="none" strike="noStrike" cap="none" dirty="0">
                <a:solidFill>
                  <a:schemeClr val="dk2"/>
                </a:solidFill>
                <a:latin typeface="Arial"/>
                <a:ea typeface="Arial"/>
                <a:cs typeface="Arial"/>
                <a:sym typeface="Arial"/>
              </a:rPr>
            </a:br>
            <a:endParaRPr lang="en-US" sz="3600" b="1" i="0" u="none" strike="noStrike" cap="none" dirty="0">
              <a:solidFill>
                <a:schemeClr val="dk2"/>
              </a:solidFill>
              <a:latin typeface="Arial"/>
              <a:ea typeface="Arial"/>
              <a:cs typeface="Arial"/>
              <a:sym typeface="Arial"/>
            </a:endParaRPr>
          </a:p>
        </p:txBody>
      </p:sp>
      <p:sp>
        <p:nvSpPr>
          <p:cNvPr id="157" name="Shape 157"/>
          <p:cNvSpPr txBox="1">
            <a:spLocks noGrp="1"/>
          </p:cNvSpPr>
          <p:nvPr>
            <p:ph type="subTitle" idx="1"/>
          </p:nvPr>
        </p:nvSpPr>
        <p:spPr>
          <a:xfrm>
            <a:off x="0" y="4444912"/>
            <a:ext cx="9108758" cy="1752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Pitlik</a:t>
            </a:r>
            <a:r>
              <a:rPr lang="hu-HU" sz="2400" b="0" i="0" u="none" strike="noStrike" cap="none" dirty="0">
                <a:solidFill>
                  <a:schemeClr val="dk1"/>
                </a:solidFill>
                <a:latin typeface="Arial"/>
                <a:ea typeface="Arial"/>
                <a:cs typeface="Arial"/>
                <a:sym typeface="Arial"/>
              </a:rPr>
              <a:t> László, </a:t>
            </a:r>
            <a:r>
              <a:rPr lang="hu-HU" sz="2400" i="0" u="none" strike="noStrike" cap="none" dirty="0">
                <a:solidFill>
                  <a:schemeClr val="dk1"/>
                </a:solidFill>
                <a:latin typeface="Arial"/>
                <a:ea typeface="Arial"/>
                <a:cs typeface="Arial"/>
                <a:sym typeface="Arial"/>
              </a:rPr>
              <a:t>Pitlik Marcell, Váradi Dániel</a:t>
            </a:r>
            <a:endParaRPr lang="hu-HU" sz="2400" dirty="0"/>
          </a:p>
          <a:p>
            <a:pPr marL="0" marR="0" lvl="0" indent="0" algn="ctr" rtl="0">
              <a:lnSpc>
                <a:spcPct val="100000"/>
              </a:lnSpc>
              <a:spcBef>
                <a:spcPts val="0"/>
              </a:spcBef>
              <a:spcAft>
                <a:spcPts val="0"/>
              </a:spcAft>
              <a:buClr>
                <a:schemeClr val="dk1"/>
              </a:buClr>
              <a:buSzPct val="25000"/>
              <a:buFont typeface="Arial"/>
              <a:buNone/>
            </a:pPr>
            <a:r>
              <a:rPr lang="hu-HU" sz="2400" dirty="0"/>
              <a:t>Kodolányi János Egyetem, MY-X kutatócsoport, </a:t>
            </a:r>
            <a:endParaRPr lang="en-US" sz="24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ct val="25000"/>
              <a:buFont typeface="Arial"/>
              <a:buNone/>
            </a:pPr>
            <a:r>
              <a:rPr lang="hu-HU" sz="1800" b="0" i="0" u="none" strike="noStrike" cap="none" dirty="0">
                <a:solidFill>
                  <a:schemeClr val="dk1"/>
                </a:solidFill>
                <a:latin typeface="Arial"/>
                <a:ea typeface="Arial"/>
                <a:cs typeface="Arial"/>
                <a:sym typeface="Arial"/>
              </a:rPr>
              <a:t>2023.X.06. - Kecskemét</a:t>
            </a:r>
            <a:endParaRPr sz="1800" b="0" i="0" u="none" strike="noStrike" cap="none" dirty="0">
              <a:solidFill>
                <a:schemeClr val="dk1"/>
              </a:solidFill>
              <a:latin typeface="Arial"/>
              <a:ea typeface="Arial"/>
              <a:cs typeface="Arial"/>
              <a:sym typeface="Arial"/>
            </a:endParaRPr>
          </a:p>
          <a:p>
            <a:pPr lvl="0">
              <a:spcBef>
                <a:spcPts val="280"/>
              </a:spcBef>
              <a:buSzPct val="25000"/>
            </a:pPr>
            <a:endParaRPr lang="en-US" sz="1400" dirty="0"/>
          </a:p>
          <a:p>
            <a:pPr lvl="0">
              <a:spcBef>
                <a:spcPts val="280"/>
              </a:spcBef>
              <a:buSzPct val="25000"/>
            </a:pPr>
            <a:r>
              <a:rPr lang="en-US" sz="1400" b="0" i="0" u="none" strike="noStrike" cap="none" dirty="0">
                <a:solidFill>
                  <a:schemeClr val="dk1"/>
                </a:solidFill>
                <a:latin typeface="Arial"/>
                <a:ea typeface="Arial"/>
                <a:cs typeface="Arial"/>
                <a:sym typeface="Arial"/>
              </a:rPr>
              <a:t>                                                                                     </a:t>
            </a:r>
          </a:p>
        </p:txBody>
      </p:sp>
      <p:pic>
        <p:nvPicPr>
          <p:cNvPr id="158" name="Shape 158"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descr="centerback"/>
          <p:cNvPicPr preferRelativeResize="0"/>
          <p:nvPr/>
        </p:nvPicPr>
        <p:blipFill rotWithShape="1">
          <a:blip r:embed="rId3">
            <a:alphaModFix/>
          </a:blip>
          <a:srcRect/>
          <a:stretch/>
        </p:blipFill>
        <p:spPr>
          <a:xfrm>
            <a:off x="0" y="19878"/>
            <a:ext cx="9113519" cy="6835139"/>
          </a:xfrm>
          <a:prstGeom prst="rect">
            <a:avLst/>
          </a:prstGeom>
          <a:noFill/>
          <a:ln>
            <a:noFill/>
          </a:ln>
        </p:spPr>
      </p:pic>
      <p:sp>
        <p:nvSpPr>
          <p:cNvPr id="164" name="Shape 164"/>
          <p:cNvSpPr txBox="1">
            <a:spLocks noGrp="1"/>
          </p:cNvSpPr>
          <p:nvPr>
            <p:ph type="ctrTitle"/>
          </p:nvPr>
        </p:nvSpPr>
        <p:spPr>
          <a:xfrm>
            <a:off x="463550" y="3563937"/>
            <a:ext cx="8215312" cy="1470024"/>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hu-HU" sz="4800" b="1" i="0" u="sng" strike="noStrike" cap="none" dirty="0">
                <a:solidFill>
                  <a:schemeClr val="dk2"/>
                </a:solidFill>
                <a:latin typeface="Arial"/>
                <a:ea typeface="Arial"/>
                <a:cs typeface="Arial"/>
                <a:sym typeface="Arial"/>
              </a:rPr>
              <a:t>Tartalomjegyzék</a:t>
            </a:r>
            <a:br>
              <a:rPr lang="hu-HU" sz="2800" b="1" i="0" u="sng" strike="noStrike" cap="none" dirty="0">
                <a:solidFill>
                  <a:schemeClr val="dk2"/>
                </a:solidFill>
                <a:latin typeface="Arial"/>
                <a:ea typeface="Arial"/>
                <a:cs typeface="Arial"/>
                <a:sym typeface="Arial"/>
              </a:rPr>
            </a:br>
            <a:br>
              <a:rPr lang="en-US" sz="2800" b="1" i="0" u="none" strike="noStrike" cap="none" dirty="0">
                <a:solidFill>
                  <a:schemeClr val="dk2"/>
                </a:solidFill>
                <a:latin typeface="Arial"/>
                <a:ea typeface="Arial"/>
                <a:cs typeface="Arial"/>
                <a:sym typeface="Arial"/>
              </a:rPr>
            </a:br>
            <a:r>
              <a:rPr lang="hu-HU" sz="2800" b="1" i="0" u="none" strike="noStrike" cap="none" dirty="0">
                <a:solidFill>
                  <a:schemeClr val="dk2"/>
                </a:solidFill>
                <a:latin typeface="Arial"/>
                <a:ea typeface="Arial"/>
                <a:cs typeface="Arial"/>
                <a:sym typeface="Arial"/>
              </a:rPr>
              <a:t>Feladatok</a:t>
            </a:r>
            <a:br>
              <a:rPr lang="hu-HU" sz="2800" b="1" i="0" u="none" strike="noStrike" cap="none" dirty="0">
                <a:solidFill>
                  <a:schemeClr val="dk2"/>
                </a:solidFill>
                <a:latin typeface="Arial"/>
                <a:ea typeface="Arial"/>
                <a:cs typeface="Arial"/>
                <a:sym typeface="Arial"/>
              </a:rPr>
            </a:br>
            <a:br>
              <a:rPr lang="hu-HU" sz="2800" b="1" i="0" u="none" strike="noStrike" cap="none" dirty="0">
                <a:solidFill>
                  <a:schemeClr val="dk2"/>
                </a:solidFill>
                <a:latin typeface="Arial"/>
                <a:ea typeface="Arial"/>
                <a:cs typeface="Arial"/>
                <a:sym typeface="Arial"/>
              </a:rPr>
            </a:br>
            <a:r>
              <a:rPr lang="hu-HU" sz="2800" b="1" dirty="0"/>
              <a:t>Saját kísérletek</a:t>
            </a:r>
            <a:br>
              <a:rPr lang="hu-HU" sz="2800" b="1" i="0" u="none" strike="noStrike" cap="none" dirty="0">
                <a:solidFill>
                  <a:schemeClr val="dk2"/>
                </a:solidFill>
                <a:latin typeface="Arial"/>
                <a:ea typeface="Arial"/>
                <a:cs typeface="Arial"/>
                <a:sym typeface="Arial"/>
              </a:rPr>
            </a:br>
            <a:br>
              <a:rPr lang="hu-HU" sz="2800" b="1" i="0" u="none" strike="noStrike" cap="none" dirty="0">
                <a:solidFill>
                  <a:schemeClr val="dk2"/>
                </a:solidFill>
                <a:latin typeface="Arial"/>
                <a:ea typeface="Arial"/>
                <a:cs typeface="Arial"/>
                <a:sym typeface="Arial"/>
              </a:rPr>
            </a:br>
            <a:r>
              <a:rPr lang="hu-HU" sz="2800" b="1" i="0" u="none" strike="noStrike" cap="none" dirty="0">
                <a:solidFill>
                  <a:schemeClr val="dk2"/>
                </a:solidFill>
                <a:latin typeface="Arial"/>
                <a:ea typeface="Arial"/>
                <a:cs typeface="Arial"/>
                <a:sym typeface="Arial"/>
              </a:rPr>
              <a:t>Vita / Következmények / Jövőkép</a:t>
            </a:r>
            <a:br>
              <a:rPr lang="hu-HU" sz="2800" b="1" dirty="0"/>
            </a:br>
            <a:r>
              <a:rPr lang="en-US" sz="2800" b="1" i="0" u="none" strike="noStrike" cap="none" dirty="0">
                <a:solidFill>
                  <a:schemeClr val="dk2"/>
                </a:solidFill>
                <a:latin typeface="Arial"/>
                <a:ea typeface="Arial"/>
                <a:cs typeface="Arial"/>
                <a:sym typeface="Arial"/>
              </a:rPr>
              <a:t> </a:t>
            </a:r>
            <a:br>
              <a:rPr lang="en-US" sz="2800" b="1" i="0" u="none" strike="noStrike" cap="none" dirty="0">
                <a:solidFill>
                  <a:schemeClr val="dk2"/>
                </a:solidFill>
                <a:latin typeface="Arial"/>
                <a:ea typeface="Arial"/>
                <a:cs typeface="Arial"/>
                <a:sym typeface="Arial"/>
              </a:rPr>
            </a:br>
            <a:br>
              <a:rPr lang="en-US" sz="2800" b="1" i="0" u="none" strike="noStrike" cap="none" dirty="0">
                <a:solidFill>
                  <a:schemeClr val="dk2"/>
                </a:solidFill>
                <a:latin typeface="Arial"/>
                <a:ea typeface="Arial"/>
                <a:cs typeface="Arial"/>
                <a:sym typeface="Arial"/>
              </a:rPr>
            </a:br>
            <a:endParaRPr lang="en-US" sz="2800" b="1" i="0" u="none" strike="noStrike" cap="none" dirty="0">
              <a:solidFill>
                <a:schemeClr val="dk2"/>
              </a:solidFill>
              <a:latin typeface="Arial"/>
              <a:ea typeface="Arial"/>
              <a:cs typeface="Arial"/>
              <a:sym typeface="Arial"/>
            </a:endParaRPr>
          </a:p>
        </p:txBody>
      </p:sp>
      <p:sp>
        <p:nvSpPr>
          <p:cNvPr id="165" name="Shape 165"/>
          <p:cNvSpPr txBox="1">
            <a:spLocks noGrp="1"/>
          </p:cNvSpPr>
          <p:nvPr>
            <p:ph type="subTitle" idx="1"/>
          </p:nvPr>
        </p:nvSpPr>
        <p:spPr>
          <a:xfrm>
            <a:off x="1370012" y="5916612"/>
            <a:ext cx="6400799" cy="1752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br>
              <a:rPr lang="en-US" sz="1400" b="1" i="0" u="none" strike="noStrike" cap="none" dirty="0">
                <a:solidFill>
                  <a:schemeClr val="dk1"/>
                </a:solidFill>
                <a:latin typeface="Arial"/>
                <a:ea typeface="Arial"/>
                <a:cs typeface="Arial"/>
                <a:sym typeface="Arial"/>
              </a:rPr>
            </a:br>
            <a:endParaRPr lang="en-US" sz="1400" b="1" i="0" u="none" strike="noStrike" cap="none" dirty="0">
              <a:solidFill>
                <a:schemeClr val="dk1"/>
              </a:solidFill>
              <a:latin typeface="Arial"/>
              <a:ea typeface="Arial"/>
              <a:cs typeface="Arial"/>
              <a:sym typeface="Arial"/>
            </a:endParaRPr>
          </a:p>
        </p:txBody>
      </p:sp>
      <p:pic>
        <p:nvPicPr>
          <p:cNvPr id="166" name="Shape 166"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198" name="Shape 198"/>
          <p:cNvSpPr txBox="1">
            <a:spLocks noGrp="1"/>
          </p:cNvSpPr>
          <p:nvPr>
            <p:ph type="ctrTitle"/>
          </p:nvPr>
        </p:nvSpPr>
        <p:spPr>
          <a:xfrm>
            <a:off x="30481" y="1844675"/>
            <a:ext cx="8724581" cy="4026736"/>
          </a:xfrm>
          <a:prstGeom prst="rect">
            <a:avLst/>
          </a:prstGeom>
          <a:noFill/>
          <a:ln>
            <a:noFill/>
          </a:ln>
        </p:spPr>
        <p:txBody>
          <a:bodyPr wrap="square" lIns="91425" tIns="45700" rIns="91425" bIns="45700" anchor="ctr" anchorCtr="0">
            <a:noAutofit/>
          </a:bodyPr>
          <a:lstStyle/>
          <a:p>
            <a:pPr marL="742950" lvl="0" indent="-742950">
              <a:buClr>
                <a:schemeClr val="dk2"/>
              </a:buClr>
              <a:buSzPct val="25000"/>
            </a:pPr>
            <a:br>
              <a:rPr lang="hu-HU" sz="4000" b="1" dirty="0"/>
            </a:br>
            <a:r>
              <a:rPr lang="hu-HU" sz="4000" b="1" i="0" u="sng" strike="noStrike" cap="none" dirty="0">
                <a:solidFill>
                  <a:schemeClr val="dk2"/>
                </a:solidFill>
                <a:latin typeface="Arial"/>
                <a:ea typeface="Arial"/>
                <a:cs typeface="Arial"/>
                <a:sym typeface="Arial"/>
              </a:rPr>
              <a:t>Feladatok</a:t>
            </a:r>
            <a:br>
              <a:rPr lang="hu-HU" sz="4000" b="1" i="0" u="sng" strike="noStrike" cap="none" dirty="0">
                <a:solidFill>
                  <a:schemeClr val="dk2"/>
                </a:solidFill>
                <a:latin typeface="Arial"/>
                <a:ea typeface="Arial"/>
                <a:cs typeface="Arial"/>
                <a:sym typeface="Arial"/>
              </a:rPr>
            </a:br>
            <a:br>
              <a:rPr lang="hu-HU" sz="2000" b="1" i="0" u="sng" strike="noStrike" cap="none" dirty="0">
                <a:solidFill>
                  <a:schemeClr val="dk2"/>
                </a:solidFill>
                <a:latin typeface="Arial"/>
                <a:ea typeface="Arial"/>
                <a:cs typeface="Arial"/>
                <a:sym typeface="Arial"/>
              </a:rPr>
            </a:br>
            <a:r>
              <a:rPr lang="hu-HU" sz="2800" b="1" i="0" strike="noStrike" cap="none" dirty="0">
                <a:solidFill>
                  <a:schemeClr val="dk2"/>
                </a:solidFill>
                <a:latin typeface="Arial"/>
                <a:ea typeface="Arial"/>
                <a:cs typeface="Arial"/>
                <a:sym typeface="Arial"/>
              </a:rPr>
              <a:t>Elő-elemzések</a:t>
            </a:r>
            <a:br>
              <a:rPr lang="hu-HU" sz="2800" b="1" i="0" strike="noStrike" cap="none" dirty="0">
                <a:solidFill>
                  <a:schemeClr val="dk2"/>
                </a:solidFill>
                <a:latin typeface="Arial"/>
                <a:ea typeface="Arial"/>
                <a:cs typeface="Arial"/>
                <a:sym typeface="Arial"/>
              </a:rPr>
            </a:br>
            <a:br>
              <a:rPr lang="hu-HU" sz="2800" b="1" i="0" strike="noStrike" cap="none" dirty="0">
                <a:solidFill>
                  <a:schemeClr val="dk2"/>
                </a:solidFill>
                <a:latin typeface="Arial"/>
                <a:ea typeface="Arial"/>
                <a:cs typeface="Arial"/>
                <a:sym typeface="Arial"/>
              </a:rPr>
            </a:br>
            <a:r>
              <a:rPr lang="hu-HU" sz="2800" b="1" i="0" strike="noStrike" cap="none" dirty="0">
                <a:solidFill>
                  <a:schemeClr val="dk2"/>
                </a:solidFill>
                <a:latin typeface="Arial"/>
                <a:ea typeface="Arial"/>
                <a:cs typeface="Arial"/>
                <a:sym typeface="Arial"/>
              </a:rPr>
              <a:t>Minőségbiztosítás</a:t>
            </a:r>
            <a:br>
              <a:rPr lang="hu-HU" sz="28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endParaRPr lang="en-US" sz="3200" b="1" i="0" u="none" strike="noStrike" cap="none" dirty="0">
              <a:solidFill>
                <a:srgbClr val="FF0000"/>
              </a:solidFill>
              <a:sym typeface="Arial"/>
            </a:endParaRPr>
          </a:p>
        </p:txBody>
      </p:sp>
      <p:pic>
        <p:nvPicPr>
          <p:cNvPr id="199" name="Shape 199"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198" name="Shape 198"/>
          <p:cNvSpPr txBox="1">
            <a:spLocks noGrp="1"/>
          </p:cNvSpPr>
          <p:nvPr>
            <p:ph type="ctrTitle"/>
          </p:nvPr>
        </p:nvSpPr>
        <p:spPr>
          <a:xfrm>
            <a:off x="30481" y="1844675"/>
            <a:ext cx="8724581" cy="4026736"/>
          </a:xfrm>
          <a:prstGeom prst="rect">
            <a:avLst/>
          </a:prstGeom>
          <a:noFill/>
          <a:ln>
            <a:noFill/>
          </a:ln>
        </p:spPr>
        <p:txBody>
          <a:bodyPr wrap="square" lIns="91425" tIns="45700" rIns="91425" bIns="45700" anchor="ctr" anchorCtr="0">
            <a:noAutofit/>
          </a:bodyPr>
          <a:lstStyle/>
          <a:p>
            <a:pPr marL="742950" lvl="0" indent="-742950">
              <a:buClr>
                <a:schemeClr val="dk2"/>
              </a:buClr>
              <a:buSzPct val="25000"/>
            </a:pPr>
            <a:br>
              <a:rPr lang="hu-HU" sz="4000" b="1" dirty="0"/>
            </a:br>
            <a:r>
              <a:rPr lang="hu-HU" sz="4000" b="1" u="sng" dirty="0"/>
              <a:t>Feladatok</a:t>
            </a:r>
            <a:br>
              <a:rPr lang="hu-HU" sz="4000" b="1" u="sng" dirty="0"/>
            </a:br>
            <a:br>
              <a:rPr lang="hu-HU" sz="4000" b="1" u="sng" dirty="0"/>
            </a:br>
            <a:r>
              <a:rPr lang="hu-HU" sz="2000" u="sng" dirty="0"/>
              <a:t>Az adatvagyon és a kerettörténet eredete: </a:t>
            </a:r>
            <a:br>
              <a:rPr lang="hu-HU" sz="2000" u="sng" dirty="0"/>
            </a:br>
            <a:br>
              <a:rPr lang="hu-HU" sz="2000" dirty="0"/>
            </a:br>
            <a:r>
              <a:rPr lang="hu-HU" sz="2000" dirty="0">
                <a:hlinkClick r:id="rId4"/>
              </a:rPr>
              <a:t>https://www.quantchallenge.hu/</a:t>
            </a:r>
            <a:r>
              <a:rPr lang="hu-HU" sz="2000" dirty="0"/>
              <a:t> - 2023. március</a:t>
            </a:r>
            <a:br>
              <a:rPr lang="hu-HU" sz="2000" dirty="0"/>
            </a:br>
            <a:br>
              <a:rPr lang="hu-HU" sz="2000" dirty="0"/>
            </a:br>
            <a:r>
              <a:rPr lang="hu-HU" sz="2000" u="sng" dirty="0"/>
              <a:t>Eredmények nemzetközi bemutatása:</a:t>
            </a:r>
            <a:br>
              <a:rPr lang="hu-HU" sz="2000" dirty="0"/>
            </a:br>
            <a:br>
              <a:rPr lang="hu-HU" sz="2000" dirty="0"/>
            </a:br>
            <a:r>
              <a:rPr lang="en-GB" sz="2000" dirty="0"/>
              <a:t>6th International Congress on Scientific Research August 18-20. 2023, Ankara by IKSAD Institute</a:t>
            </a:r>
            <a:r>
              <a:rPr lang="hu-HU" sz="2000" dirty="0"/>
              <a:t> / </a:t>
            </a:r>
            <a:r>
              <a:rPr lang="en-GB" sz="2000" dirty="0"/>
              <a:t>Simulator development for yield estimation (in case of</a:t>
            </a:r>
            <a:r>
              <a:rPr lang="hu-HU" sz="2000" dirty="0"/>
              <a:t> </a:t>
            </a:r>
            <a:r>
              <a:rPr lang="en-GB" sz="2000" dirty="0"/>
              <a:t>corn, oats, soybean) based on weather-data </a:t>
            </a:r>
            <a:r>
              <a:rPr lang="hu-HU" sz="2000" dirty="0"/>
              <a:t>/ </a:t>
            </a:r>
            <a:br>
              <a:rPr lang="hu-HU" sz="2000" b="1" u="sng" dirty="0"/>
            </a:br>
            <a:r>
              <a:rPr lang="hu-HU" sz="2000" b="1" u="sng" dirty="0">
                <a:hlinkClick r:id="rId5"/>
              </a:rPr>
              <a:t>https://miau.my-x.hu/miau/303/full_ankara_yield.pdf</a:t>
            </a:r>
            <a:r>
              <a:rPr lang="hu-HU" sz="2000" b="1" u="sng" dirty="0"/>
              <a:t> </a:t>
            </a:r>
            <a:br>
              <a:rPr lang="hu-HU" sz="28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br>
              <a:rPr lang="hu-HU" sz="2000" b="1" i="0" u="none" strike="noStrike" cap="none" dirty="0">
                <a:solidFill>
                  <a:schemeClr val="dk2"/>
                </a:solidFill>
                <a:latin typeface="Arial"/>
                <a:ea typeface="Arial"/>
                <a:cs typeface="Arial"/>
                <a:sym typeface="Arial"/>
              </a:rPr>
            </a:br>
            <a:endParaRPr lang="en-US" sz="3200" b="1" i="0" u="none" strike="noStrike" cap="none" dirty="0">
              <a:solidFill>
                <a:srgbClr val="FF0000"/>
              </a:solidFill>
              <a:sym typeface="Arial"/>
            </a:endParaRPr>
          </a:p>
        </p:txBody>
      </p:sp>
      <p:pic>
        <p:nvPicPr>
          <p:cNvPr id="199" name="Shape 199" descr="portal_top_de"/>
          <p:cNvPicPr preferRelativeResize="0"/>
          <p:nvPr/>
        </p:nvPicPr>
        <p:blipFill rotWithShape="1">
          <a:blip r:embed="rId6">
            <a:alphaModFix/>
          </a:blip>
          <a:srcRect/>
          <a:stretch/>
        </p:blipFill>
        <p:spPr>
          <a:xfrm>
            <a:off x="0" y="0"/>
            <a:ext cx="9144000" cy="1166345"/>
          </a:xfrm>
          <a:prstGeom prst="rect">
            <a:avLst/>
          </a:prstGeom>
          <a:noFill/>
          <a:ln>
            <a:noFill/>
          </a:ln>
        </p:spPr>
      </p:pic>
    </p:spTree>
    <p:extLst>
      <p:ext uri="{BB962C8B-B14F-4D97-AF65-F5344CB8AC3E}">
        <p14:creationId xmlns:p14="http://schemas.microsoft.com/office/powerpoint/2010/main" val="63687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570944"/>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a:solidFill>
                  <a:schemeClr val="dk2"/>
                </a:solidFill>
                <a:latin typeface="Arial"/>
                <a:ea typeface="Arial"/>
                <a:cs typeface="Arial"/>
                <a:sym typeface="Arial"/>
              </a:rPr>
              <a:t>Elő-elemzések I.</a:t>
            </a:r>
          </a:p>
          <a:p>
            <a:pPr marL="742950" marR="0" lvl="0" indent="-742950" algn="ctr" rtl="0">
              <a:lnSpc>
                <a:spcPct val="100000"/>
              </a:lnSpc>
              <a:spcBef>
                <a:spcPts val="0"/>
              </a:spcBef>
              <a:spcAft>
                <a:spcPts val="0"/>
              </a:spcAft>
              <a:buClr>
                <a:schemeClr val="dk2"/>
              </a:buClr>
              <a:buSzPct val="25000"/>
              <a:buFont typeface="Arial"/>
              <a:buNone/>
            </a:pPr>
            <a:r>
              <a:rPr lang="hu-HU" sz="2800" b="1" u="sng" dirty="0">
                <a:solidFill>
                  <a:schemeClr val="dk2"/>
                </a:solidFill>
              </a:rPr>
              <a:t>(87 termelési körzet / 97 időjárás-állomás)</a:t>
            </a:r>
          </a:p>
          <a:p>
            <a:pPr marL="742950" marR="0" lvl="0" indent="-742950" algn="ctr" rtl="0">
              <a:lnSpc>
                <a:spcPct val="100000"/>
              </a:lnSpc>
              <a:spcBef>
                <a:spcPts val="0"/>
              </a:spcBef>
              <a:spcAft>
                <a:spcPts val="0"/>
              </a:spcAft>
              <a:buClr>
                <a:schemeClr val="dk2"/>
              </a:buClr>
              <a:buSzPct val="25000"/>
              <a:buFont typeface="Arial"/>
              <a:buNone/>
            </a:pPr>
            <a:endParaRPr lang="hu-HU" sz="32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2" name="Kép 1" descr="A képen térkép látható&#10;&#10;Automatikusan generált leírás">
            <a:extLst>
              <a:ext uri="{FF2B5EF4-FFF2-40B4-BE49-F238E27FC236}">
                <a16:creationId xmlns:a16="http://schemas.microsoft.com/office/drawing/2014/main" id="{6CF2F656-EEAC-8483-61F4-8FC99C3429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757"/>
          <a:stretch/>
        </p:blipFill>
        <p:spPr bwMode="auto">
          <a:xfrm>
            <a:off x="944741" y="2415322"/>
            <a:ext cx="7552648" cy="42829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30481" y="1570943"/>
            <a:ext cx="9113519" cy="5264195"/>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a:solidFill>
                  <a:schemeClr val="dk2"/>
                </a:solidFill>
                <a:latin typeface="Arial"/>
                <a:ea typeface="Arial"/>
                <a:cs typeface="Arial"/>
                <a:sym typeface="Arial"/>
              </a:rPr>
              <a:t>Elő-elemzések II.</a:t>
            </a:r>
          </a:p>
          <a:p>
            <a:pPr marL="742950" marR="0" lvl="0" indent="-742950" algn="ctr" rtl="0">
              <a:lnSpc>
                <a:spcPct val="100000"/>
              </a:lnSpc>
              <a:spcBef>
                <a:spcPts val="0"/>
              </a:spcBef>
              <a:spcAft>
                <a:spcPts val="0"/>
              </a:spcAft>
              <a:buClr>
                <a:schemeClr val="dk2"/>
              </a:buClr>
              <a:buSzPct val="25000"/>
              <a:buFont typeface="Arial"/>
              <a:buNone/>
            </a:pPr>
            <a:r>
              <a:rPr lang="hu-HU" sz="1600" u="sng" dirty="0">
                <a:solidFill>
                  <a:schemeClr val="dk2"/>
                </a:solidFill>
              </a:rPr>
              <a:t>(Melyik ismert időjárás-állomáshoz hasonlít leginkább egy ismeretlen körzet időjárás-adatsora? – vö. több-lépcsős [O92*A48-&gt;O92*A8] </a:t>
            </a:r>
            <a:r>
              <a:rPr lang="hu-HU" sz="1600" u="sng" dirty="0" err="1">
                <a:solidFill>
                  <a:schemeClr val="dk2"/>
                </a:solidFill>
              </a:rPr>
              <a:t>anti</a:t>
            </a:r>
            <a:r>
              <a:rPr lang="hu-HU" sz="1600" u="sng" dirty="0">
                <a:solidFill>
                  <a:schemeClr val="dk2"/>
                </a:solidFill>
              </a:rPr>
              <a:t>-diszkriminatív modellezés – COCO Y0)</a:t>
            </a:r>
          </a:p>
          <a:p>
            <a:pPr marL="742950" marR="0" lvl="0" indent="-742950" algn="ctr" rtl="0">
              <a:lnSpc>
                <a:spcPct val="100000"/>
              </a:lnSpc>
              <a:spcBef>
                <a:spcPts val="0"/>
              </a:spcBef>
              <a:spcAft>
                <a:spcPts val="0"/>
              </a:spcAft>
              <a:buClr>
                <a:schemeClr val="dk2"/>
              </a:buClr>
              <a:buSzPct val="25000"/>
              <a:buFont typeface="Arial"/>
              <a:buNone/>
            </a:pPr>
            <a:endParaRPr lang="hu-HU" sz="4000" i="0" u="sng"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32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3" name="Grafik 1">
            <a:extLst>
              <a:ext uri="{FF2B5EF4-FFF2-40B4-BE49-F238E27FC236}">
                <a16:creationId xmlns:a16="http://schemas.microsoft.com/office/drawing/2014/main" id="{148D5978-3231-8E06-8330-1F07B2BA76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95" y="2236360"/>
            <a:ext cx="7912327" cy="4404586"/>
          </a:xfrm>
          <a:prstGeom prst="rect">
            <a:avLst/>
          </a:prstGeom>
          <a:noFill/>
        </p:spPr>
      </p:pic>
      <mc:AlternateContent xmlns:mc="http://schemas.openxmlformats.org/markup-compatibility/2006" xmlns:p14="http://schemas.microsoft.com/office/powerpoint/2010/main">
        <mc:Choice Requires="p14">
          <p:contentPart p14:bwMode="auto" r:id="rId6">
            <p14:nvContentPartPr>
              <p14:cNvPr id="4" name="Freihand 2">
                <a:extLst>
                  <a:ext uri="{FF2B5EF4-FFF2-40B4-BE49-F238E27FC236}">
                    <a16:creationId xmlns:a16="http://schemas.microsoft.com/office/drawing/2014/main" id="{3EF51537-EB9E-3103-7190-D6B7EEC4D5B9}"/>
                  </a:ext>
                </a:extLst>
              </p14:cNvPr>
              <p14:cNvContentPartPr/>
              <p14:nvPr/>
            </p14:nvContentPartPr>
            <p14:xfrm>
              <a:off x="5116377" y="4599622"/>
              <a:ext cx="326390" cy="249555"/>
            </p14:xfrm>
          </p:contentPart>
        </mc:Choice>
        <mc:Fallback xmlns="">
          <p:pic>
            <p:nvPicPr>
              <p:cNvPr id="4" name="Freihand 2">
                <a:extLst>
                  <a:ext uri="{FF2B5EF4-FFF2-40B4-BE49-F238E27FC236}">
                    <a16:creationId xmlns:a16="http://schemas.microsoft.com/office/drawing/2014/main" id="{3EF51537-EB9E-3103-7190-D6B7EEC4D5B9}"/>
                  </a:ext>
                </a:extLst>
              </p:cNvPr>
              <p:cNvPicPr/>
              <p:nvPr/>
            </p:nvPicPr>
            <p:blipFill>
              <a:blip r:embed="rId7"/>
              <a:stretch>
                <a:fillRect/>
              </a:stretch>
            </p:blipFill>
            <p:spPr>
              <a:xfrm>
                <a:off x="5107381" y="4590632"/>
                <a:ext cx="344023" cy="267175"/>
              </a:xfrm>
              <a:prstGeom prst="rect">
                <a:avLst/>
              </a:prstGeom>
            </p:spPr>
          </p:pic>
        </mc:Fallback>
      </mc:AlternateContent>
    </p:spTree>
    <p:extLst>
      <p:ext uri="{BB962C8B-B14F-4D97-AF65-F5344CB8AC3E}">
        <p14:creationId xmlns:p14="http://schemas.microsoft.com/office/powerpoint/2010/main" val="27687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570944"/>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a:solidFill>
                  <a:schemeClr val="dk2"/>
                </a:solidFill>
                <a:latin typeface="Arial"/>
                <a:ea typeface="Arial"/>
                <a:cs typeface="Arial"/>
                <a:sym typeface="Arial"/>
              </a:rPr>
              <a:t>Elő-elemzések III.</a:t>
            </a:r>
          </a:p>
          <a:p>
            <a:pPr marL="742950" marR="0" lvl="0" indent="-742950" algn="ctr" rtl="0">
              <a:lnSpc>
                <a:spcPct val="100000"/>
              </a:lnSpc>
              <a:spcBef>
                <a:spcPts val="0"/>
              </a:spcBef>
              <a:spcAft>
                <a:spcPts val="0"/>
              </a:spcAft>
              <a:buClr>
                <a:schemeClr val="dk2"/>
              </a:buClr>
              <a:buSzPct val="25000"/>
              <a:buFont typeface="Arial"/>
              <a:buNone/>
            </a:pPr>
            <a:r>
              <a:rPr lang="hu-HU" sz="2400" b="1" u="sng">
                <a:solidFill>
                  <a:schemeClr val="dk2"/>
                </a:solidFill>
              </a:rPr>
              <a:t>(GPS-koordináták levezetése)</a:t>
            </a:r>
            <a:endParaRPr lang="hu-HU" sz="2400" b="1" u="sng"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32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2" name="Grafik 3">
            <a:extLst>
              <a:ext uri="{FF2B5EF4-FFF2-40B4-BE49-F238E27FC236}">
                <a16:creationId xmlns:a16="http://schemas.microsoft.com/office/drawing/2014/main" id="{FB7E1EAC-09A8-D849-1A94-3163808933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07" y="2381888"/>
            <a:ext cx="9179926" cy="4331923"/>
          </a:xfrm>
          <a:prstGeom prst="rect">
            <a:avLst/>
          </a:prstGeom>
          <a:noFill/>
        </p:spPr>
      </p:pic>
    </p:spTree>
    <p:extLst>
      <p:ext uri="{BB962C8B-B14F-4D97-AF65-F5344CB8AC3E}">
        <p14:creationId xmlns:p14="http://schemas.microsoft.com/office/powerpoint/2010/main" val="256013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descr="centerback"/>
          <p:cNvPicPr preferRelativeResize="0"/>
          <p:nvPr/>
        </p:nvPicPr>
        <p:blipFill rotWithShape="1">
          <a:blip r:embed="rId3">
            <a:alphaModFix/>
          </a:blip>
          <a:srcRect/>
          <a:stretch/>
        </p:blipFill>
        <p:spPr>
          <a:xfrm>
            <a:off x="0" y="0"/>
            <a:ext cx="9113519" cy="6835139"/>
          </a:xfrm>
          <a:prstGeom prst="rect">
            <a:avLst/>
          </a:prstGeom>
          <a:noFill/>
          <a:ln>
            <a:noFill/>
          </a:ln>
        </p:spPr>
      </p:pic>
      <p:sp>
        <p:nvSpPr>
          <p:cNvPr id="206" name="Shape 206"/>
          <p:cNvSpPr txBox="1">
            <a:spLocks noGrp="1"/>
          </p:cNvSpPr>
          <p:nvPr>
            <p:ph type="ctrTitle"/>
          </p:nvPr>
        </p:nvSpPr>
        <p:spPr>
          <a:xfrm>
            <a:off x="463550" y="1268412"/>
            <a:ext cx="8215312" cy="11509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br>
              <a:rPr lang="en-US" sz="2000" b="1" i="0" u="sng" strike="noStrike" cap="none" dirty="0">
                <a:solidFill>
                  <a:schemeClr val="dk2"/>
                </a:solidFill>
                <a:latin typeface="Arial"/>
                <a:ea typeface="Arial"/>
                <a:cs typeface="Arial"/>
                <a:sym typeface="Arial"/>
              </a:rPr>
            </a:br>
            <a:endParaRPr lang="en-US" sz="2000" b="1" i="0" u="sng" strike="noStrike" cap="none" dirty="0">
              <a:solidFill>
                <a:schemeClr val="dk2"/>
              </a:solidFill>
              <a:latin typeface="Arial"/>
              <a:ea typeface="Arial"/>
              <a:cs typeface="Arial"/>
              <a:sym typeface="Arial"/>
            </a:endParaRPr>
          </a:p>
        </p:txBody>
      </p:sp>
      <p:pic>
        <p:nvPicPr>
          <p:cNvPr id="207" name="Shape 207" descr="portal_top_de"/>
          <p:cNvPicPr preferRelativeResize="0"/>
          <p:nvPr/>
        </p:nvPicPr>
        <p:blipFill rotWithShape="1">
          <a:blip r:embed="rId4">
            <a:alphaModFix/>
          </a:blip>
          <a:srcRect/>
          <a:stretch/>
        </p:blipFill>
        <p:spPr>
          <a:xfrm>
            <a:off x="0" y="0"/>
            <a:ext cx="9144000" cy="1166345"/>
          </a:xfrm>
          <a:prstGeom prst="rect">
            <a:avLst/>
          </a:prstGeom>
          <a:noFill/>
          <a:ln>
            <a:noFill/>
          </a:ln>
        </p:spPr>
      </p:pic>
      <p:sp>
        <p:nvSpPr>
          <p:cNvPr id="209" name="Shape 209"/>
          <p:cNvSpPr txBox="1"/>
          <p:nvPr/>
        </p:nvSpPr>
        <p:spPr>
          <a:xfrm>
            <a:off x="178593" y="1570944"/>
            <a:ext cx="8785225" cy="4990464"/>
          </a:xfrm>
          <a:prstGeom prst="rect">
            <a:avLst/>
          </a:prstGeom>
          <a:noFill/>
          <a:ln>
            <a:noFill/>
          </a:ln>
        </p:spPr>
        <p:txBody>
          <a:bodyPr wrap="square" lIns="91425" tIns="45700" rIns="91425" bIns="45700" anchor="ctr" anchorCtr="0">
            <a:noAutofit/>
          </a:bodyPr>
          <a:lstStyle/>
          <a:p>
            <a:pPr marL="742950" marR="0" lvl="0" indent="-742950" algn="ctr" rtl="0">
              <a:lnSpc>
                <a:spcPct val="100000"/>
              </a:lnSpc>
              <a:spcBef>
                <a:spcPts val="0"/>
              </a:spcBef>
              <a:spcAft>
                <a:spcPts val="0"/>
              </a:spcAft>
              <a:buClr>
                <a:schemeClr val="dk2"/>
              </a:buClr>
              <a:buSzPct val="25000"/>
              <a:buFont typeface="Arial"/>
              <a:buNone/>
            </a:pPr>
            <a:r>
              <a:rPr lang="hu-HU" sz="4000" b="1" i="0" u="sng" dirty="0">
                <a:solidFill>
                  <a:schemeClr val="dk2"/>
                </a:solidFill>
                <a:latin typeface="Arial"/>
                <a:ea typeface="Arial"/>
                <a:cs typeface="Arial"/>
                <a:sym typeface="Arial"/>
              </a:rPr>
              <a:t>Elő-elemzések IV.</a:t>
            </a:r>
          </a:p>
          <a:p>
            <a:pPr marL="742950" marR="0" lvl="0" indent="-742950" algn="ctr" rtl="0">
              <a:lnSpc>
                <a:spcPct val="100000"/>
              </a:lnSpc>
              <a:spcBef>
                <a:spcPts val="0"/>
              </a:spcBef>
              <a:spcAft>
                <a:spcPts val="0"/>
              </a:spcAft>
              <a:buClr>
                <a:schemeClr val="dk2"/>
              </a:buClr>
              <a:buSzPct val="25000"/>
              <a:buFont typeface="Arial"/>
              <a:buNone/>
            </a:pPr>
            <a:r>
              <a:rPr lang="hu-HU" sz="2000" b="1" u="sng" dirty="0">
                <a:solidFill>
                  <a:schemeClr val="dk2"/>
                </a:solidFill>
              </a:rPr>
              <a:t>(a leghasonlóbb és a legkevésbé hasonló körzet ökológiai adottságai)</a:t>
            </a:r>
            <a:endParaRPr lang="hu-HU" sz="4000" b="1" i="0" u="sng"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400" b="1" i="0" u="none" dirty="0">
              <a:solidFill>
                <a:schemeClr val="dk2"/>
              </a:solidFill>
              <a:latin typeface="Arial"/>
              <a:ea typeface="Arial"/>
              <a:cs typeface="Arial"/>
              <a:sym typeface="Arial"/>
            </a:endParaRPr>
          </a:p>
          <a:p>
            <a:pPr marL="742950" marR="0" lvl="0" indent="-742950" algn="ctr" rtl="0">
              <a:lnSpc>
                <a:spcPct val="100000"/>
              </a:lnSpc>
              <a:spcBef>
                <a:spcPts val="0"/>
              </a:spcBef>
              <a:spcAft>
                <a:spcPts val="0"/>
              </a:spcAft>
              <a:buClr>
                <a:schemeClr val="dk2"/>
              </a:buClr>
              <a:buSzPct val="25000"/>
              <a:buFont typeface="Arial"/>
              <a:buNone/>
            </a:pPr>
            <a:endParaRPr lang="hu-HU" sz="2800" b="1" dirty="0">
              <a:solidFill>
                <a:schemeClr val="dk2"/>
              </a:solidFill>
            </a:endParaRPr>
          </a:p>
          <a:p>
            <a:pPr marL="742950" marR="0" lvl="0" indent="-742950" algn="ctr" rtl="0">
              <a:lnSpc>
                <a:spcPct val="100000"/>
              </a:lnSpc>
              <a:spcBef>
                <a:spcPts val="0"/>
              </a:spcBef>
              <a:spcAft>
                <a:spcPts val="0"/>
              </a:spcAft>
              <a:buClr>
                <a:schemeClr val="dk2"/>
              </a:buClr>
              <a:buSzPct val="25000"/>
              <a:buFont typeface="Arial"/>
              <a:buNone/>
            </a:pPr>
            <a:endParaRPr lang="hu-HU" sz="2800" b="1" i="0" u="none" dirty="0">
              <a:solidFill>
                <a:schemeClr val="dk2"/>
              </a:solidFill>
              <a:latin typeface="Arial"/>
              <a:ea typeface="Arial"/>
              <a:cs typeface="Arial"/>
              <a:sym typeface="Arial"/>
            </a:endParaRPr>
          </a:p>
        </p:txBody>
      </p:sp>
      <p:pic>
        <p:nvPicPr>
          <p:cNvPr id="3" name="Grafik 4" descr="Ein Bild, das Karte enthält.&#10;&#10;Automatisch generierte Beschreibung">
            <a:extLst>
              <a:ext uri="{FF2B5EF4-FFF2-40B4-BE49-F238E27FC236}">
                <a16:creationId xmlns:a16="http://schemas.microsoft.com/office/drawing/2014/main" id="{12585238-13D4-24D4-3138-C7FAC3D70B2D}"/>
              </a:ext>
            </a:extLst>
          </p:cNvPr>
          <p:cNvPicPr>
            <a:picLocks noChangeAspect="1"/>
          </p:cNvPicPr>
          <p:nvPr/>
        </p:nvPicPr>
        <p:blipFill>
          <a:blip r:embed="rId5"/>
          <a:stretch>
            <a:fillRect/>
          </a:stretch>
        </p:blipFill>
        <p:spPr>
          <a:xfrm>
            <a:off x="-30481" y="2508715"/>
            <a:ext cx="4572000" cy="3973830"/>
          </a:xfrm>
          <a:prstGeom prst="rect">
            <a:avLst/>
          </a:prstGeom>
        </p:spPr>
      </p:pic>
      <p:pic>
        <p:nvPicPr>
          <p:cNvPr id="4" name="Grafik 4">
            <a:extLst>
              <a:ext uri="{FF2B5EF4-FFF2-40B4-BE49-F238E27FC236}">
                <a16:creationId xmlns:a16="http://schemas.microsoft.com/office/drawing/2014/main" id="{8094B627-526C-8EDC-267D-F3E0209AA65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1518" y="2521415"/>
            <a:ext cx="4541519" cy="3961130"/>
          </a:xfrm>
          <a:prstGeom prst="rect">
            <a:avLst/>
          </a:prstGeom>
          <a:noFill/>
        </p:spPr>
      </p:pic>
    </p:spTree>
    <p:extLst>
      <p:ext uri="{BB962C8B-B14F-4D97-AF65-F5344CB8AC3E}">
        <p14:creationId xmlns:p14="http://schemas.microsoft.com/office/powerpoint/2010/main" val="1791852808"/>
      </p:ext>
    </p:extLst>
  </p:cSld>
  <p:clrMapOvr>
    <a:masterClrMapping/>
  </p:clrMapOvr>
</p:sld>
</file>

<file path=ppt/theme/theme1.xml><?xml version="1.0" encoding="utf-8"?>
<a:theme xmlns:a="http://schemas.openxmlformats.org/drawingml/2006/main" name="1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2412</Words>
  <Application>Microsoft Office PowerPoint</Application>
  <PresentationFormat>On-screen Show (4:3)</PresentationFormat>
  <Paragraphs>135</Paragraphs>
  <Slides>19</Slides>
  <Notes>16</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19</vt:i4>
      </vt:variant>
    </vt:vector>
  </HeadingPairs>
  <TitlesOfParts>
    <vt:vector size="32" baseType="lpstr">
      <vt:lpstr>Arial</vt:lpstr>
      <vt:lpstr>Calibri</vt:lpstr>
      <vt:lpstr>Symbol</vt:lpstr>
      <vt:lpstr>1_Alapértelmezett terv</vt:lpstr>
      <vt:lpstr>2_Alapértelmezett terv</vt:lpstr>
      <vt:lpstr>3_Alapértelmezett terv</vt:lpstr>
      <vt:lpstr>4_Alapértelmezett terv</vt:lpstr>
      <vt:lpstr>5_Alapértelmezett terv</vt:lpstr>
      <vt:lpstr>6_Alapértelmezett terv</vt:lpstr>
      <vt:lpstr>7_Alapértelmezett terv</vt:lpstr>
      <vt:lpstr>8_Alapértelmezett terv</vt:lpstr>
      <vt:lpstr>9_Alapértelmezett terv</vt:lpstr>
      <vt:lpstr>10_Alapértelmezett terv</vt:lpstr>
      <vt:lpstr>PowerPoint Presentation</vt:lpstr>
      <vt:lpstr>Konzisztencia-orientált növénytermesztési  termelési függvények levezetése mesterséges intelligenciákkal  időjárási adatok bevonása mellett  </vt:lpstr>
      <vt:lpstr>Tartalomjegyzék  Feladatok  Saját kísérletek  Vita / Következmények / Jövőkép    </vt:lpstr>
      <vt:lpstr> Feladatok  Elő-elemzések  Minőségbiztosítás   </vt:lpstr>
      <vt:lpstr> Feladatok  Az adatvagyon és a kerettörténet eredete:   https://www.quantchallenge.hu/ - 2023. március  Eredmények nemzetközi bemutatása:  6th International Congress on Scientific Research August 18-20. 2023, Ankara by IKSAD Institute / Simulator development for yield estimation (in case of corn, oats, soybean) based on weather-data /  https://miau.my-x.hu/miau/303/full_ankara_yield.pdf    </vt:lpstr>
      <vt:lpstr>    </vt:lpstr>
      <vt:lpstr>    </vt:lpstr>
      <vt:lpstr>    </vt:lpstr>
      <vt:lpstr>    </vt:lpstr>
      <vt:lpstr>    </vt:lpstr>
      <vt:lpstr>PowerPoint Presentation</vt:lpstr>
      <vt:lpstr>PowerPoint Presentation</vt:lpstr>
      <vt:lpstr>PowerPoint Presentation</vt:lpstr>
      <vt:lpstr> Saját kísérletek Input-OAM: pl.  objektumok: pl. 92 időjárásállomás 97-ből, ill. eltérő mennyiségű évek (adathiánytól függően)  attribútumok: 12 hónap á4 időjárási mutató (vö. átlaghőmérséklet, maximum hőmérséklet, minimum hőmérséklet, csapadék), ill. (idő, mint független változó) – csak direkt vagy inkl. inverz nézetek  irányok: minden input minél nagyobb, nyers hozam, (ill. lineáris trendtől való hozam-eltérés) annál nagyobb       </vt:lpstr>
      <vt:lpstr>    </vt:lpstr>
      <vt:lpstr>    </vt:lpstr>
      <vt:lpstr>    </vt:lpstr>
      <vt:lpstr>    </vt:lpstr>
      <vt:lpstr>Köszönöm a figyelmet!  Email:  pitlik@my-x.hu   Részletek: https://miau.my-x.hu/miau/303/full_ankara_yield.docx  https://miau.my-x.hu/miau/298/quant_kanabec_all.xlsx  https://miau.my-x.hu/miau/298/quant_kanabec.xlsx https://miau.my-x.hu/miau/298/quant_gps.xlsx  https://miau.my-x.hu/miau/298/quant_merged.xlsx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Latitude</dc:creator>
  <cp:lastModifiedBy>Lttd</cp:lastModifiedBy>
  <cp:revision>68</cp:revision>
  <dcterms:modified xsi:type="dcterms:W3CDTF">2023-10-02T13:57:34Z</dcterms:modified>
</cp:coreProperties>
</file>