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C1DF91-355F-48A7-ABF8-7DC594045A0A}">
          <p14:sldIdLst>
            <p14:sldId id="256"/>
            <p14:sldId id="257"/>
            <p14:sldId id="258"/>
            <p14:sldId id="259"/>
            <p14:sldId id="261"/>
            <p14:sldId id="262"/>
            <p14:sldId id="260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578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595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8452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449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9477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6971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788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562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369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340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910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05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286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800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1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3975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76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72A48FC-EC23-4C7F-9B26-695DFADA10E2}" type="datetimeFigureOut">
              <a:rPr lang="hu-HU" smtClean="0"/>
              <a:t>2023. 12. 02.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4D957-D90F-452F-99D4-DEED651642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2042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4226-9AAA-3A64-D150-68715DE3C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0" y="3560307"/>
            <a:ext cx="8825658" cy="1729381"/>
          </a:xfrm>
        </p:spPr>
        <p:txBody>
          <a:bodyPr/>
          <a:lstStyle/>
          <a:p>
            <a:pPr algn="ctr"/>
            <a:r>
              <a:rPr lang="hu-HU" sz="5000"/>
              <a:t>Rendfokozat-felismerő</a:t>
            </a:r>
            <a:br>
              <a:rPr lang="hu-HU" sz="5000"/>
            </a:br>
            <a:r>
              <a:rPr lang="hu-HU" sz="5000"/>
              <a:t>alkalmazás fejlesztése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E40C8-4B30-63C1-D898-2281C8358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0" y="5289688"/>
            <a:ext cx="8825658" cy="473985"/>
          </a:xfrm>
        </p:spPr>
        <p:txBody>
          <a:bodyPr/>
          <a:lstStyle/>
          <a:p>
            <a:pPr algn="ctr"/>
            <a:r>
              <a:rPr lang="hu-HU"/>
              <a:t>AI/ML/DL technológia egy-kártyás számítógépeken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CB165A-7D2E-BA76-DB72-B6AED87A5A9A}"/>
              </a:ext>
            </a:extLst>
          </p:cNvPr>
          <p:cNvCxnSpPr/>
          <p:nvPr/>
        </p:nvCxnSpPr>
        <p:spPr>
          <a:xfrm>
            <a:off x="812799" y="3254375"/>
            <a:ext cx="1056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F07E1DF7-D1A1-00BF-D98D-E916BD947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13" y="518944"/>
            <a:ext cx="3642772" cy="240388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40B6256-1BD5-617A-824F-48A6B488B4E8}"/>
              </a:ext>
            </a:extLst>
          </p:cNvPr>
          <p:cNvSpPr txBox="1">
            <a:spLocks/>
          </p:cNvSpPr>
          <p:nvPr/>
        </p:nvSpPr>
        <p:spPr>
          <a:xfrm>
            <a:off x="1683170" y="5951621"/>
            <a:ext cx="8825658" cy="4739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hu-HU" b="1" i="1">
                <a:solidFill>
                  <a:schemeClr val="tx1">
                    <a:lumMod val="85000"/>
                  </a:schemeClr>
                </a:solidFill>
              </a:rPr>
              <a:t>Pflum Tamás, BPROF1, KJE/TDK, 2023.12.08. Székesfehérvár</a:t>
            </a:r>
          </a:p>
        </p:txBody>
      </p:sp>
    </p:spTree>
    <p:extLst>
      <p:ext uri="{BB962C8B-B14F-4D97-AF65-F5344CB8AC3E}">
        <p14:creationId xmlns:p14="http://schemas.microsoft.com/office/powerpoint/2010/main" val="314185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7" y="285752"/>
            <a:ext cx="4941041" cy="638173"/>
          </a:xfrm>
        </p:spPr>
        <p:txBody>
          <a:bodyPr/>
          <a:lstStyle/>
          <a:p>
            <a:r>
              <a:rPr lang="hu-HU"/>
              <a:t>Ő miket tudhatna?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9" y="371475"/>
            <a:ext cx="5067300" cy="466725"/>
          </a:xfrm>
          <a:ln>
            <a:noFill/>
          </a:ln>
        </p:spPr>
        <p:txBody>
          <a:bodyPr anchor="ctr"/>
          <a:lstStyle/>
          <a:p>
            <a:r>
              <a:rPr lang="hu-HU"/>
              <a:t>mire lehetne használni?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CE510-72EC-7AA3-045D-36692A460691}"/>
              </a:ext>
            </a:extLst>
          </p:cNvPr>
          <p:cNvCxnSpPr/>
          <p:nvPr/>
        </p:nvCxnSpPr>
        <p:spPr>
          <a:xfrm>
            <a:off x="6086472" y="266700"/>
            <a:ext cx="0" cy="657225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robots playing a game&#10;&#10;Description automatically generated">
            <a:extLst>
              <a:ext uri="{FF2B5EF4-FFF2-40B4-BE49-F238E27FC236}">
                <a16:creationId xmlns:a16="http://schemas.microsoft.com/office/drawing/2014/main" id="{4936C6E6-EC2C-2BC5-44CE-054DF8D8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09" y="1211034"/>
            <a:ext cx="9382125" cy="5361214"/>
          </a:xfrm>
          <a:prstGeom prst="rect">
            <a:avLst/>
          </a:prstGeom>
          <a:effectLst>
            <a:softEdge rad="254000"/>
          </a:effectLst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3A7CC7A-AE8E-2C21-1E5E-676DD0B40253}"/>
              </a:ext>
            </a:extLst>
          </p:cNvPr>
          <p:cNvGrpSpPr/>
          <p:nvPr/>
        </p:nvGrpSpPr>
        <p:grpSpPr>
          <a:xfrm>
            <a:off x="2701179" y="1806575"/>
            <a:ext cx="7461996" cy="4091305"/>
            <a:chOff x="2701179" y="1806575"/>
            <a:chExt cx="7461996" cy="409130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F790EAE-CAF3-DF73-3864-3D4341D59A5E}"/>
                </a:ext>
              </a:extLst>
            </p:cNvPr>
            <p:cNvSpPr/>
            <p:nvPr/>
          </p:nvSpPr>
          <p:spPr>
            <a:xfrm>
              <a:off x="2794000" y="2765425"/>
              <a:ext cx="581025" cy="5810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6BFF5C-8A9F-4AC7-4DC6-B8125668B1F7}"/>
                </a:ext>
              </a:extLst>
            </p:cNvPr>
            <p:cNvSpPr/>
            <p:nvPr/>
          </p:nvSpPr>
          <p:spPr>
            <a:xfrm>
              <a:off x="4908550" y="2047875"/>
              <a:ext cx="581025" cy="5810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E0F856-A281-20D8-DD4C-59F0117CBC6D}"/>
                </a:ext>
              </a:extLst>
            </p:cNvPr>
            <p:cNvSpPr/>
            <p:nvPr/>
          </p:nvSpPr>
          <p:spPr>
            <a:xfrm>
              <a:off x="9582150" y="1806575"/>
              <a:ext cx="581025" cy="5810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2C48F6-0B96-CDD8-5566-81AA7548C755}"/>
                </a:ext>
              </a:extLst>
            </p:cNvPr>
            <p:cNvSpPr/>
            <p:nvPr/>
          </p:nvSpPr>
          <p:spPr>
            <a:xfrm>
              <a:off x="3432545" y="3477828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3CDA57-4BC5-22BA-448A-671865236767}"/>
                </a:ext>
              </a:extLst>
            </p:cNvPr>
            <p:cNvSpPr/>
            <p:nvPr/>
          </p:nvSpPr>
          <p:spPr>
            <a:xfrm>
              <a:off x="4568825" y="4646384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17395C4-E46A-B182-C58F-411E2038CF5A}"/>
                </a:ext>
              </a:extLst>
            </p:cNvPr>
            <p:cNvSpPr/>
            <p:nvPr/>
          </p:nvSpPr>
          <p:spPr>
            <a:xfrm>
              <a:off x="3476252" y="4879066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26166BF-F209-62DF-29AF-845815658B0D}"/>
                </a:ext>
              </a:extLst>
            </p:cNvPr>
            <p:cNvSpPr/>
            <p:nvPr/>
          </p:nvSpPr>
          <p:spPr>
            <a:xfrm>
              <a:off x="2701179" y="5497741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D5F091-4AF3-78E4-4F2A-0364BCDF41B1}"/>
                </a:ext>
              </a:extLst>
            </p:cNvPr>
            <p:cNvSpPr/>
            <p:nvPr/>
          </p:nvSpPr>
          <p:spPr>
            <a:xfrm>
              <a:off x="4718050" y="5563966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DB51F0-BB25-4C92-1B3F-12832F5A2577}"/>
                </a:ext>
              </a:extLst>
            </p:cNvPr>
            <p:cNvSpPr/>
            <p:nvPr/>
          </p:nvSpPr>
          <p:spPr>
            <a:xfrm>
              <a:off x="3852021" y="2829841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B3DBEB-5DA3-4F9B-25BA-DBCAA4E4C04A}"/>
                </a:ext>
              </a:extLst>
            </p:cNvPr>
            <p:cNvSpPr/>
            <p:nvPr/>
          </p:nvSpPr>
          <p:spPr>
            <a:xfrm>
              <a:off x="4908550" y="3316516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82D7306-E177-F251-3865-25C55212D5EC}"/>
                </a:ext>
              </a:extLst>
            </p:cNvPr>
            <p:cNvSpPr/>
            <p:nvPr/>
          </p:nvSpPr>
          <p:spPr>
            <a:xfrm>
              <a:off x="4300537" y="3197225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5E0543-2EC4-B064-6BFC-B40A8178F8AA}"/>
                </a:ext>
              </a:extLst>
            </p:cNvPr>
            <p:cNvSpPr/>
            <p:nvPr/>
          </p:nvSpPr>
          <p:spPr>
            <a:xfrm>
              <a:off x="3531774" y="3025461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E8CCB76-6CBD-3E1D-F9B7-9591F2C8AB12}"/>
                </a:ext>
              </a:extLst>
            </p:cNvPr>
            <p:cNvSpPr/>
            <p:nvPr/>
          </p:nvSpPr>
          <p:spPr>
            <a:xfrm>
              <a:off x="5015340" y="2949582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557627-29F0-B74F-F5AD-FD452E7DB62B}"/>
                </a:ext>
              </a:extLst>
            </p:cNvPr>
            <p:cNvSpPr/>
            <p:nvPr/>
          </p:nvSpPr>
          <p:spPr>
            <a:xfrm>
              <a:off x="5340350" y="2823483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F7AAD59-06D4-0B6E-58F3-5BF5EC01C9E2}"/>
                </a:ext>
              </a:extLst>
            </p:cNvPr>
            <p:cNvSpPr/>
            <p:nvPr/>
          </p:nvSpPr>
          <p:spPr>
            <a:xfrm>
              <a:off x="5726686" y="3593191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D7C893A-E3A1-B866-A476-C43F13013E7E}"/>
                </a:ext>
              </a:extLst>
            </p:cNvPr>
            <p:cNvSpPr/>
            <p:nvPr/>
          </p:nvSpPr>
          <p:spPr>
            <a:xfrm>
              <a:off x="5937246" y="4115250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B2E87F8-FC14-9FF0-8A04-2A4E7F4E6A70}"/>
                </a:ext>
              </a:extLst>
            </p:cNvPr>
            <p:cNvSpPr/>
            <p:nvPr/>
          </p:nvSpPr>
          <p:spPr>
            <a:xfrm>
              <a:off x="5577461" y="4597030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C4D1DF5-0A2D-DCD3-D616-3AE395DD9D21}"/>
                </a:ext>
              </a:extLst>
            </p:cNvPr>
            <p:cNvSpPr/>
            <p:nvPr/>
          </p:nvSpPr>
          <p:spPr>
            <a:xfrm>
              <a:off x="5480685" y="5497741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BC03D9A-93A9-3500-3110-4E27A3FC6D62}"/>
                </a:ext>
              </a:extLst>
            </p:cNvPr>
            <p:cNvSpPr/>
            <p:nvPr/>
          </p:nvSpPr>
          <p:spPr>
            <a:xfrm>
              <a:off x="7512050" y="2796133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9002A74-072B-22EA-CAA8-CFB057CEB128}"/>
                </a:ext>
              </a:extLst>
            </p:cNvPr>
            <p:cNvSpPr/>
            <p:nvPr/>
          </p:nvSpPr>
          <p:spPr>
            <a:xfrm>
              <a:off x="7324090" y="3797936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B22CC87-C2B3-F13B-E3B8-6CBF8ECAF795}"/>
                </a:ext>
              </a:extLst>
            </p:cNvPr>
            <p:cNvSpPr/>
            <p:nvPr/>
          </p:nvSpPr>
          <p:spPr>
            <a:xfrm>
              <a:off x="7136130" y="4799739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ED3CD2A-D08C-8315-BF40-E733B1E4658F}"/>
                </a:ext>
              </a:extLst>
            </p:cNvPr>
            <p:cNvSpPr/>
            <p:nvPr/>
          </p:nvSpPr>
          <p:spPr>
            <a:xfrm>
              <a:off x="8365489" y="4646384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E4C97F9-4002-9A8C-60BB-148B558E1854}"/>
                </a:ext>
              </a:extLst>
            </p:cNvPr>
            <p:cNvSpPr/>
            <p:nvPr/>
          </p:nvSpPr>
          <p:spPr>
            <a:xfrm>
              <a:off x="8331199" y="5599430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A8BF4CC-5021-9F6C-77DE-EB434B4480F7}"/>
                </a:ext>
              </a:extLst>
            </p:cNvPr>
            <p:cNvSpPr/>
            <p:nvPr/>
          </p:nvSpPr>
          <p:spPr>
            <a:xfrm>
              <a:off x="6235696" y="5194524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CBC56B8-D980-CEB8-4D17-6FE7509F7E13}"/>
                </a:ext>
              </a:extLst>
            </p:cNvPr>
            <p:cNvSpPr/>
            <p:nvPr/>
          </p:nvSpPr>
          <p:spPr>
            <a:xfrm>
              <a:off x="8244839" y="2966040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42F340-D374-4A13-E556-E18C005644E1}"/>
                </a:ext>
              </a:extLst>
            </p:cNvPr>
            <p:cNvSpPr/>
            <p:nvPr/>
          </p:nvSpPr>
          <p:spPr>
            <a:xfrm>
              <a:off x="7693817" y="3147809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63B630-4A51-9A10-E9F8-50C2EFE4A0E3}"/>
                </a:ext>
              </a:extLst>
            </p:cNvPr>
            <p:cNvCxnSpPr>
              <a:cxnSpLocks/>
              <a:stCxn id="16" idx="1"/>
              <a:endCxn id="12" idx="5"/>
            </p:cNvCxnSpPr>
            <p:nvPr/>
          </p:nvCxnSpPr>
          <p:spPr>
            <a:xfrm flipH="1" flipV="1">
              <a:off x="3289936" y="3261361"/>
              <a:ext cx="186316" cy="260174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FBA460A-A2A3-B96F-9371-BF4F52A00258}"/>
                </a:ext>
              </a:extLst>
            </p:cNvPr>
            <p:cNvCxnSpPr>
              <a:cxnSpLocks/>
              <a:stCxn id="25" idx="2"/>
              <a:endCxn id="26" idx="6"/>
            </p:cNvCxnSpPr>
            <p:nvPr/>
          </p:nvCxnSpPr>
          <p:spPr>
            <a:xfrm flipH="1" flipV="1">
              <a:off x="3830224" y="3174686"/>
              <a:ext cx="470313" cy="171764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EFE13D8-C473-D02A-E201-4068D3EC7397}"/>
                </a:ext>
              </a:extLst>
            </p:cNvPr>
            <p:cNvCxnSpPr>
              <a:cxnSpLocks/>
              <a:stCxn id="17" idx="4"/>
              <a:endCxn id="20" idx="1"/>
            </p:cNvCxnSpPr>
            <p:nvPr/>
          </p:nvCxnSpPr>
          <p:spPr>
            <a:xfrm>
              <a:off x="4718050" y="4944834"/>
              <a:ext cx="43707" cy="662839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EE22DB4-8BF2-620A-F636-5B3C5BB9BD3A}"/>
                </a:ext>
              </a:extLst>
            </p:cNvPr>
            <p:cNvCxnSpPr>
              <a:cxnSpLocks/>
              <a:stCxn id="18" idx="3"/>
              <a:endCxn id="19" idx="7"/>
            </p:cNvCxnSpPr>
            <p:nvPr/>
          </p:nvCxnSpPr>
          <p:spPr>
            <a:xfrm flipH="1">
              <a:off x="2955922" y="5133809"/>
              <a:ext cx="564037" cy="407639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EF1ACF0-6529-901E-0D16-67BEAF341053}"/>
                </a:ext>
              </a:extLst>
            </p:cNvPr>
            <p:cNvSpPr/>
            <p:nvPr/>
          </p:nvSpPr>
          <p:spPr>
            <a:xfrm>
              <a:off x="3916155" y="4115250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7FA0F54-BDF8-9E34-B718-AC10E9EA6333}"/>
                </a:ext>
              </a:extLst>
            </p:cNvPr>
            <p:cNvSpPr/>
            <p:nvPr/>
          </p:nvSpPr>
          <p:spPr>
            <a:xfrm>
              <a:off x="5364334" y="4029525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EA9CA43-B49D-5BB2-0280-104EBF742FB8}"/>
                </a:ext>
              </a:extLst>
            </p:cNvPr>
            <p:cNvSpPr/>
            <p:nvPr/>
          </p:nvSpPr>
          <p:spPr>
            <a:xfrm>
              <a:off x="7635253" y="4178750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DADE3DC-34EA-E6DE-9298-A618393D544E}"/>
                </a:ext>
              </a:extLst>
            </p:cNvPr>
            <p:cNvCxnSpPr>
              <a:cxnSpLocks/>
              <a:stCxn id="55" idx="6"/>
              <a:endCxn id="17" idx="1"/>
            </p:cNvCxnSpPr>
            <p:nvPr/>
          </p:nvCxnSpPr>
          <p:spPr>
            <a:xfrm>
              <a:off x="4214605" y="4264475"/>
              <a:ext cx="397927" cy="425616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694A152-9F9C-733A-4DD3-75C353E69F28}"/>
                </a:ext>
              </a:extLst>
            </p:cNvPr>
            <p:cNvCxnSpPr>
              <a:cxnSpLocks/>
              <a:stCxn id="18" idx="7"/>
              <a:endCxn id="55" idx="3"/>
            </p:cNvCxnSpPr>
            <p:nvPr/>
          </p:nvCxnSpPr>
          <p:spPr>
            <a:xfrm flipV="1">
              <a:off x="3730995" y="4369993"/>
              <a:ext cx="228867" cy="552780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8104D61-A4EC-5282-5B23-2D30A2F4480D}"/>
                </a:ext>
              </a:extLst>
            </p:cNvPr>
            <p:cNvCxnSpPr>
              <a:cxnSpLocks/>
              <a:stCxn id="27" idx="4"/>
              <a:endCxn id="22" idx="0"/>
            </p:cNvCxnSpPr>
            <p:nvPr/>
          </p:nvCxnSpPr>
          <p:spPr>
            <a:xfrm flipH="1">
              <a:off x="5057775" y="3248032"/>
              <a:ext cx="106790" cy="68484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93BBCB9-0F78-5AA5-6F74-D8232C2A7375}"/>
                </a:ext>
              </a:extLst>
            </p:cNvPr>
            <p:cNvCxnSpPr>
              <a:cxnSpLocks/>
              <a:stCxn id="32" idx="0"/>
              <a:endCxn id="31" idx="4"/>
            </p:cNvCxnSpPr>
            <p:nvPr/>
          </p:nvCxnSpPr>
          <p:spPr>
            <a:xfrm flipV="1">
              <a:off x="5629910" y="4895480"/>
              <a:ext cx="96776" cy="602261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4D22685-F896-07C1-3BA1-5A845E8EC01F}"/>
                </a:ext>
              </a:extLst>
            </p:cNvPr>
            <p:cNvCxnSpPr>
              <a:cxnSpLocks/>
              <a:stCxn id="13" idx="4"/>
              <a:endCxn id="27" idx="0"/>
            </p:cNvCxnSpPr>
            <p:nvPr/>
          </p:nvCxnSpPr>
          <p:spPr>
            <a:xfrm flipH="1">
              <a:off x="5164565" y="2628900"/>
              <a:ext cx="34498" cy="320682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25C83B5-A5FE-C39D-A560-5577455E9E73}"/>
                </a:ext>
              </a:extLst>
            </p:cNvPr>
            <p:cNvCxnSpPr>
              <a:cxnSpLocks/>
              <a:stCxn id="56" idx="3"/>
              <a:endCxn id="31" idx="1"/>
            </p:cNvCxnSpPr>
            <p:nvPr/>
          </p:nvCxnSpPr>
          <p:spPr>
            <a:xfrm>
              <a:off x="5408041" y="4284268"/>
              <a:ext cx="213127" cy="356469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F3DF41C-F522-B28C-F914-A9BF729DB91A}"/>
                </a:ext>
              </a:extLst>
            </p:cNvPr>
            <p:cNvCxnSpPr>
              <a:cxnSpLocks/>
              <a:stCxn id="29" idx="4"/>
              <a:endCxn id="30" idx="1"/>
            </p:cNvCxnSpPr>
            <p:nvPr/>
          </p:nvCxnSpPr>
          <p:spPr>
            <a:xfrm>
              <a:off x="5875911" y="3891641"/>
              <a:ext cx="105042" cy="267316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DC18CB-0211-4FD6-2745-0ADC65CF9862}"/>
                </a:ext>
              </a:extLst>
            </p:cNvPr>
            <p:cNvCxnSpPr>
              <a:cxnSpLocks/>
              <a:stCxn id="57" idx="6"/>
              <a:endCxn id="36" idx="1"/>
            </p:cNvCxnSpPr>
            <p:nvPr/>
          </p:nvCxnSpPr>
          <p:spPr>
            <a:xfrm>
              <a:off x="7933703" y="4327975"/>
              <a:ext cx="475493" cy="362116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DA61DD1-0054-3275-0852-46F898F6D63C}"/>
                </a:ext>
              </a:extLst>
            </p:cNvPr>
            <p:cNvCxnSpPr>
              <a:cxnSpLocks/>
              <a:stCxn id="40" idx="6"/>
              <a:endCxn id="39" idx="2"/>
            </p:cNvCxnSpPr>
            <p:nvPr/>
          </p:nvCxnSpPr>
          <p:spPr>
            <a:xfrm flipV="1">
              <a:off x="7992267" y="3115265"/>
              <a:ext cx="252572" cy="181769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B168B77-B1B4-FF03-D987-1E9E4CC33521}"/>
                </a:ext>
              </a:extLst>
            </p:cNvPr>
            <p:cNvCxnSpPr>
              <a:cxnSpLocks/>
              <a:stCxn id="99" idx="4"/>
              <a:endCxn id="34" idx="0"/>
            </p:cNvCxnSpPr>
            <p:nvPr/>
          </p:nvCxnSpPr>
          <p:spPr>
            <a:xfrm flipH="1">
              <a:off x="7473315" y="3682387"/>
              <a:ext cx="56420" cy="115549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37921C8-3C5B-7246-4835-ACD0530EE93C}"/>
                </a:ext>
              </a:extLst>
            </p:cNvPr>
            <p:cNvCxnSpPr>
              <a:cxnSpLocks/>
              <a:stCxn id="37" idx="0"/>
              <a:endCxn id="36" idx="4"/>
            </p:cNvCxnSpPr>
            <p:nvPr/>
          </p:nvCxnSpPr>
          <p:spPr>
            <a:xfrm flipV="1">
              <a:off x="8480424" y="4944834"/>
              <a:ext cx="34290" cy="654596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0E527E2-BD33-5932-54D7-E81B451DA665}"/>
                </a:ext>
              </a:extLst>
            </p:cNvPr>
            <p:cNvCxnSpPr>
              <a:cxnSpLocks/>
              <a:stCxn id="35" idx="7"/>
              <a:endCxn id="57" idx="3"/>
            </p:cNvCxnSpPr>
            <p:nvPr/>
          </p:nvCxnSpPr>
          <p:spPr>
            <a:xfrm flipV="1">
              <a:off x="7390873" y="4433493"/>
              <a:ext cx="288087" cy="409953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0A8BA1D-F723-5555-2993-C12946FF2EDC}"/>
                </a:ext>
              </a:extLst>
            </p:cNvPr>
            <p:cNvCxnSpPr>
              <a:cxnSpLocks/>
              <a:stCxn id="38" idx="7"/>
              <a:endCxn id="35" idx="3"/>
            </p:cNvCxnSpPr>
            <p:nvPr/>
          </p:nvCxnSpPr>
          <p:spPr>
            <a:xfrm flipV="1">
              <a:off x="6490439" y="5054482"/>
              <a:ext cx="689398" cy="183749"/>
            </a:xfrm>
            <a:prstGeom prst="line">
              <a:avLst/>
            </a:prstGeom>
            <a:ln w="381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9AA7AA8C-9C08-5496-4F85-57DD7194AC03}"/>
                </a:ext>
              </a:extLst>
            </p:cNvPr>
            <p:cNvSpPr/>
            <p:nvPr/>
          </p:nvSpPr>
          <p:spPr>
            <a:xfrm>
              <a:off x="7380510" y="3383937"/>
              <a:ext cx="298450" cy="29845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07348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8" y="285752"/>
            <a:ext cx="4422504" cy="638173"/>
          </a:xfrm>
        </p:spPr>
        <p:txBody>
          <a:bodyPr/>
          <a:lstStyle/>
          <a:p>
            <a:r>
              <a:rPr lang="hu-HU"/>
              <a:t>Neki mik a hibái?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462" y="371475"/>
            <a:ext cx="5585837" cy="466725"/>
          </a:xfrm>
          <a:ln>
            <a:noFill/>
          </a:ln>
        </p:spPr>
        <p:txBody>
          <a:bodyPr anchor="ctr"/>
          <a:lstStyle/>
          <a:p>
            <a:r>
              <a:rPr lang="hu-HU"/>
              <a:t>sok vagy kevés?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CE510-72EC-7AA3-045D-36692A460691}"/>
              </a:ext>
            </a:extLst>
          </p:cNvPr>
          <p:cNvCxnSpPr/>
          <p:nvPr/>
        </p:nvCxnSpPr>
        <p:spPr>
          <a:xfrm>
            <a:off x="5577462" y="266700"/>
            <a:ext cx="0" cy="657225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5405AF-F200-9907-4A3A-999305C81D50}"/>
              </a:ext>
            </a:extLst>
          </p:cNvPr>
          <p:cNvSpPr txBox="1">
            <a:spLocks/>
          </p:cNvSpPr>
          <p:nvPr/>
        </p:nvSpPr>
        <p:spPr>
          <a:xfrm>
            <a:off x="4084232" y="1890712"/>
            <a:ext cx="4023535" cy="3076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pontosság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fix megfigyelési pont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komplex algoritmusok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változó igények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torzult minta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7859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238" y="83915"/>
            <a:ext cx="7097522" cy="1408000"/>
          </a:xfrm>
        </p:spPr>
        <p:txBody>
          <a:bodyPr/>
          <a:lstStyle/>
          <a:p>
            <a:pPr algn="ctr"/>
            <a:r>
              <a:rPr lang="hu-HU"/>
              <a:t>KÖSZÖNÖM A FIGYELMET!</a:t>
            </a:r>
            <a:br>
              <a:rPr lang="hu-HU"/>
            </a:br>
            <a:r>
              <a:rPr lang="hu-HU"/>
              <a:t>Kérdések?!</a:t>
            </a:r>
          </a:p>
        </p:txBody>
      </p:sp>
      <p:pic>
        <p:nvPicPr>
          <p:cNvPr id="9" name="Picture 8" descr="A robot with a finger on his chin&#10;&#10;Description automatically generated">
            <a:extLst>
              <a:ext uri="{FF2B5EF4-FFF2-40B4-BE49-F238E27FC236}">
                <a16:creationId xmlns:a16="http://schemas.microsoft.com/office/drawing/2014/main" id="{37AF5EAB-199A-F960-61C1-F6AABCF93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74" y="1413586"/>
            <a:ext cx="5242249" cy="5242249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46641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5752"/>
            <a:ext cx="8825657" cy="638173"/>
          </a:xfrm>
        </p:spPr>
        <p:txBody>
          <a:bodyPr/>
          <a:lstStyle/>
          <a:p>
            <a:r>
              <a:rPr lang="hu-HU"/>
              <a:t>Témakörök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1038225"/>
            <a:ext cx="10322670" cy="5534023"/>
          </a:xfrm>
        </p:spPr>
        <p:txBody>
          <a:bodyPr/>
          <a:lstStyle/>
          <a:p>
            <a:r>
              <a:rPr lang="hu-HU"/>
              <a:t>miért ez?</a:t>
            </a:r>
          </a:p>
          <a:p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Az ötlet két fő pillére, az eredeti elgondolás és annak okai.</a:t>
            </a:r>
          </a:p>
          <a:p>
            <a:r>
              <a:rPr lang="hu-HU"/>
              <a:t>ezt hogyan?</a:t>
            </a:r>
          </a:p>
          <a:p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Folyamat leképezése, kutatási fázisok és megvalósítás.</a:t>
            </a:r>
            <a:endParaRPr lang="hu-HU" sz="1800"/>
          </a:p>
          <a:p>
            <a:r>
              <a:rPr lang="hu-HU"/>
              <a:t>ez miket tud?</a:t>
            </a:r>
          </a:p>
          <a:p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Képességek, pontosság, megbízhatóság. </a:t>
            </a:r>
            <a:endParaRPr lang="hu-HU" sz="1800"/>
          </a:p>
          <a:p>
            <a:r>
              <a:rPr lang="hu-HU"/>
              <a:t>ő miket tudhatna, mire lehetne használni?</a:t>
            </a:r>
          </a:p>
          <a:p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Alternatív, illetve bővített felhasználási területei és azok feltételrendszere.</a:t>
            </a:r>
            <a:endParaRPr lang="hu-HU" sz="1800"/>
          </a:p>
          <a:p>
            <a:r>
              <a:rPr lang="hu-HU"/>
              <a:t>neki mik a hibái?</a:t>
            </a:r>
          </a:p>
          <a:p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Hibák amiket meg kell oldani, áthidalni vagy számolni velük.</a:t>
            </a:r>
            <a:endParaRPr lang="hu-HU" sz="1800"/>
          </a:p>
          <a:p>
            <a:endParaRPr lang="hu-HU"/>
          </a:p>
          <a:p>
            <a:pPr algn="ctr"/>
            <a:r>
              <a:rPr lang="hu-HU"/>
              <a:t>kérdések!</a:t>
            </a:r>
          </a:p>
        </p:txBody>
      </p:sp>
      <p:pic>
        <p:nvPicPr>
          <p:cNvPr id="6" name="Picture 5" descr="A robot working on a machine&#10;&#10;Description automatically generated">
            <a:extLst>
              <a:ext uri="{FF2B5EF4-FFF2-40B4-BE49-F238E27FC236}">
                <a16:creationId xmlns:a16="http://schemas.microsoft.com/office/drawing/2014/main" id="{82460899-E9E6-DCCD-E50E-A2FDE047D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7600" cy="36576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83745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7" y="285752"/>
            <a:ext cx="2407394" cy="638173"/>
          </a:xfrm>
        </p:spPr>
        <p:txBody>
          <a:bodyPr/>
          <a:lstStyle/>
          <a:p>
            <a:r>
              <a:rPr lang="hu-HU"/>
              <a:t>Miért ez?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2350" y="371475"/>
            <a:ext cx="7600949" cy="466725"/>
          </a:xfrm>
          <a:ln>
            <a:noFill/>
          </a:ln>
        </p:spPr>
        <p:txBody>
          <a:bodyPr anchor="ctr"/>
          <a:lstStyle/>
          <a:p>
            <a:r>
              <a:rPr lang="hu-HU"/>
              <a:t>az ötlethez vezető utak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CE510-72EC-7AA3-045D-36692A460691}"/>
              </a:ext>
            </a:extLst>
          </p:cNvPr>
          <p:cNvCxnSpPr/>
          <p:nvPr/>
        </p:nvCxnSpPr>
        <p:spPr>
          <a:xfrm>
            <a:off x="3557587" y="266700"/>
            <a:ext cx="0" cy="657225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8D2D7C-35E2-D4BC-C02B-EE9EA03B6568}"/>
              </a:ext>
            </a:extLst>
          </p:cNvPr>
          <p:cNvSpPr txBox="1">
            <a:spLocks/>
          </p:cNvSpPr>
          <p:nvPr/>
        </p:nvSpPr>
        <p:spPr>
          <a:xfrm>
            <a:off x="1154955" y="1650359"/>
            <a:ext cx="10322670" cy="4722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/>
              <a:t>PILLÉR #1: szabadon választható tárgy - robot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cap="none">
                <a:solidFill>
                  <a:schemeClr val="tx1">
                    <a:lumMod val="85000"/>
                  </a:schemeClr>
                </a:solidFill>
              </a:rPr>
              <a:t>szabad ötletelés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cap="none">
                <a:solidFill>
                  <a:schemeClr val="tx1">
                    <a:lumMod val="85000"/>
                  </a:schemeClr>
                </a:solidFill>
              </a:rPr>
              <a:t>robotlogika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cap="none">
                <a:solidFill>
                  <a:schemeClr val="tx1">
                    <a:lumMod val="85000"/>
                  </a:schemeClr>
                </a:solidFill>
              </a:rPr>
              <a:t>mesterséges intelligencia</a:t>
            </a:r>
          </a:p>
          <a:p>
            <a:endParaRPr lang="hu-HU"/>
          </a:p>
          <a:p>
            <a:r>
              <a:rPr lang="hu-HU"/>
              <a:t>PILLÉR #2: MERT LEHETSÉGES és különleges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cap="none">
                <a:solidFill>
                  <a:schemeClr val="tx1">
                    <a:lumMod val="85000"/>
                  </a:schemeClr>
                </a:solidFill>
              </a:rPr>
              <a:t>1 másodperc + 4 nap a teljes megvalósulásig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cap="none">
                <a:solidFill>
                  <a:schemeClr val="tx1">
                    <a:lumMod val="85000"/>
                  </a:schemeClr>
                </a:solidFill>
              </a:rPr>
              <a:t>hordozható eszköz és AI?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cap="none">
                <a:solidFill>
                  <a:schemeClr val="tx1">
                    <a:lumMod val="85000"/>
                  </a:schemeClr>
                </a:solidFill>
              </a:rPr>
              <a:t>egyedi objektumok</a:t>
            </a:r>
          </a:p>
          <a:p>
            <a:r>
              <a:rPr lang="hu-HU" sz="1800"/>
              <a:t>	</a:t>
            </a:r>
          </a:p>
        </p:txBody>
      </p:sp>
      <p:pic>
        <p:nvPicPr>
          <p:cNvPr id="9" name="Picture 8" descr="A robot thinking in a room&#10;&#10;Description automatically generated">
            <a:extLst>
              <a:ext uri="{FF2B5EF4-FFF2-40B4-BE49-F238E27FC236}">
                <a16:creationId xmlns:a16="http://schemas.microsoft.com/office/drawing/2014/main" id="{7DB1FAFF-2B8F-D764-41E1-E6CAB210F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8789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7" y="285752"/>
            <a:ext cx="3202437" cy="638173"/>
          </a:xfrm>
        </p:spPr>
        <p:txBody>
          <a:bodyPr/>
          <a:lstStyle/>
          <a:p>
            <a:r>
              <a:rPr lang="hu-HU"/>
              <a:t>Ezt hogyan?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7394" y="371475"/>
            <a:ext cx="6805905" cy="466725"/>
          </a:xfrm>
          <a:ln>
            <a:noFill/>
          </a:ln>
        </p:spPr>
        <p:txBody>
          <a:bodyPr anchor="ctr"/>
          <a:lstStyle/>
          <a:p>
            <a:r>
              <a:rPr lang="hu-HU"/>
              <a:t>kutat, megtanul, felhasznál, módosít, használ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CE510-72EC-7AA3-045D-36692A460691}"/>
              </a:ext>
            </a:extLst>
          </p:cNvPr>
          <p:cNvCxnSpPr/>
          <p:nvPr/>
        </p:nvCxnSpPr>
        <p:spPr>
          <a:xfrm>
            <a:off x="4357394" y="285752"/>
            <a:ext cx="0" cy="657225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8D2D7C-35E2-D4BC-C02B-EE9EA03B6568}"/>
              </a:ext>
            </a:extLst>
          </p:cNvPr>
          <p:cNvSpPr txBox="1">
            <a:spLocks/>
          </p:cNvSpPr>
          <p:nvPr/>
        </p:nvSpPr>
        <p:spPr>
          <a:xfrm>
            <a:off x="1154955" y="1028701"/>
            <a:ext cx="10322670" cy="56959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 sz="2200"/>
              <a:t>kutatás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AI/ML/DL alapjai, azonosságok, különbségek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általános megoldások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megoldások edge-device-okra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ugrás az objektumfelismerés témakörébe</a:t>
            </a:r>
          </a:p>
          <a:p>
            <a:pPr lvl="1"/>
            <a:r>
              <a:rPr lang="hu-HU">
                <a:solidFill>
                  <a:schemeClr val="tx1">
                    <a:lumMod val="85000"/>
                  </a:schemeClr>
                </a:solidFill>
              </a:rPr>
              <a:t>(három fő elem: adatvagyon, tanulás, kódolás)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használandó hardware/megoldás</a:t>
            </a:r>
            <a:br>
              <a:rPr lang="hu-HU" sz="1800" cap="none">
                <a:solidFill>
                  <a:schemeClr val="tx1">
                    <a:lumMod val="85000"/>
                  </a:schemeClr>
                </a:solidFill>
              </a:rPr>
            </a:br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és a folyamat elkezdése saját objektumokkal</a:t>
            </a:r>
          </a:p>
          <a:p>
            <a:pPr lvl="1"/>
            <a:r>
              <a:rPr lang="hu-HU">
                <a:solidFill>
                  <a:schemeClr val="tx1">
                    <a:lumMod val="85000"/>
                  </a:schemeClr>
                </a:solidFill>
              </a:rPr>
              <a:t>(Raspberry Pi, Google Colab, Python)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cap="none">
              <a:solidFill>
                <a:schemeClr val="tx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cap="none">
              <a:solidFill>
                <a:schemeClr val="tx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cap="none">
              <a:solidFill>
                <a:schemeClr val="tx1">
                  <a:lumMod val="85000"/>
                </a:schemeClr>
              </a:solidFill>
            </a:endParaRPr>
          </a:p>
          <a:p>
            <a:endParaRPr lang="hu-HU" sz="1800" cap="none">
              <a:solidFill>
                <a:schemeClr val="tx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cap="none">
                <a:solidFill>
                  <a:schemeClr val="tx1">
                    <a:lumMod val="85000"/>
                  </a:schemeClr>
                </a:solidFill>
              </a:rPr>
              <a:t>környezet kialakítása, tesztelés és finomhangolás</a:t>
            </a:r>
          </a:p>
        </p:txBody>
      </p:sp>
      <p:pic>
        <p:nvPicPr>
          <p:cNvPr id="9" name="Picture 8" descr="A green and brown sign&#10;&#10;Description automatically generated">
            <a:extLst>
              <a:ext uri="{FF2B5EF4-FFF2-40B4-BE49-F238E27FC236}">
                <a16:creationId xmlns:a16="http://schemas.microsoft.com/office/drawing/2014/main" id="{89FC04E3-3EF9-D9B0-B39F-35FAC1025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56" y="4610098"/>
            <a:ext cx="734569" cy="1524003"/>
          </a:xfrm>
          <a:prstGeom prst="rect">
            <a:avLst/>
          </a:prstGeom>
        </p:spPr>
      </p:pic>
      <p:pic>
        <p:nvPicPr>
          <p:cNvPr id="11" name="Picture 10" descr="A green and yellow sign with a star&#10;&#10;Description automatically generated">
            <a:extLst>
              <a:ext uri="{FF2B5EF4-FFF2-40B4-BE49-F238E27FC236}">
                <a16:creationId xmlns:a16="http://schemas.microsoft.com/office/drawing/2014/main" id="{E58CA25D-72F5-6538-01D9-62DBDF00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4610098"/>
            <a:ext cx="734569" cy="1524003"/>
          </a:xfrm>
          <a:prstGeom prst="rect">
            <a:avLst/>
          </a:prstGeom>
        </p:spPr>
      </p:pic>
      <p:pic>
        <p:nvPicPr>
          <p:cNvPr id="13" name="Picture 12" descr="A green and tan logo&#10;&#10;Description automatically generated">
            <a:extLst>
              <a:ext uri="{FF2B5EF4-FFF2-40B4-BE49-F238E27FC236}">
                <a16:creationId xmlns:a16="http://schemas.microsoft.com/office/drawing/2014/main" id="{F5FCB1BB-A1A8-F96B-4BF3-653876A5A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86" y="4610098"/>
            <a:ext cx="734569" cy="1524003"/>
          </a:xfrm>
          <a:prstGeom prst="rect">
            <a:avLst/>
          </a:prstGeom>
        </p:spPr>
      </p:pic>
      <p:pic>
        <p:nvPicPr>
          <p:cNvPr id="14" name="officeArt object" descr="Picture 14">
            <a:extLst>
              <a:ext uri="{FF2B5EF4-FFF2-40B4-BE49-F238E27FC236}">
                <a16:creationId xmlns:a16="http://schemas.microsoft.com/office/drawing/2014/main" id="{106E4469-4B30-9845-2A0A-6A2DCAAD1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108" y="4610098"/>
            <a:ext cx="976412" cy="152704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officeArt object" descr="Picture 16">
            <a:extLst>
              <a:ext uri="{FF2B5EF4-FFF2-40B4-BE49-F238E27FC236}">
                <a16:creationId xmlns:a16="http://schemas.microsoft.com/office/drawing/2014/main" id="{C4C6F655-3DD7-E51C-8557-B996A415B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577" y="4607053"/>
            <a:ext cx="976412" cy="152704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6" name="officeArt object" descr="Picture 17">
            <a:extLst>
              <a:ext uri="{FF2B5EF4-FFF2-40B4-BE49-F238E27FC236}">
                <a16:creationId xmlns:a16="http://schemas.microsoft.com/office/drawing/2014/main" id="{21DFC93B-74D0-6692-8FA4-59B5D56E9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584" y="4607053"/>
            <a:ext cx="976412" cy="152704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Picture 17" descr="A robot holding a red cup&#10;&#10;Description automatically generated">
            <a:extLst>
              <a:ext uri="{FF2B5EF4-FFF2-40B4-BE49-F238E27FC236}">
                <a16:creationId xmlns:a16="http://schemas.microsoft.com/office/drawing/2014/main" id="{80DC6F76-8078-FF86-323D-46D643A82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854203"/>
            <a:ext cx="3657600" cy="36576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6168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7" y="285752"/>
            <a:ext cx="3202437" cy="638173"/>
          </a:xfrm>
        </p:spPr>
        <p:txBody>
          <a:bodyPr/>
          <a:lstStyle/>
          <a:p>
            <a:r>
              <a:rPr lang="hu-HU"/>
              <a:t>Ezt hogyan?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7394" y="371475"/>
            <a:ext cx="6805905" cy="466725"/>
          </a:xfrm>
          <a:ln>
            <a:noFill/>
          </a:ln>
        </p:spPr>
        <p:txBody>
          <a:bodyPr anchor="ctr"/>
          <a:lstStyle/>
          <a:p>
            <a:r>
              <a:rPr lang="hu-HU"/>
              <a:t>adatvagyon készítése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CE510-72EC-7AA3-045D-36692A460691}"/>
              </a:ext>
            </a:extLst>
          </p:cNvPr>
          <p:cNvCxnSpPr/>
          <p:nvPr/>
        </p:nvCxnSpPr>
        <p:spPr>
          <a:xfrm>
            <a:off x="4357394" y="285752"/>
            <a:ext cx="0" cy="657225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table of math equations&#10;&#10;Description automatically generated with medium confidence">
            <a:extLst>
              <a:ext uri="{FF2B5EF4-FFF2-40B4-BE49-F238E27FC236}">
                <a16:creationId xmlns:a16="http://schemas.microsoft.com/office/drawing/2014/main" id="{A23D40B6-5014-43FB-BF93-2F2D80831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6" y="1638300"/>
            <a:ext cx="5618069" cy="4019550"/>
          </a:xfrm>
          <a:prstGeom prst="rect">
            <a:avLst/>
          </a:prstGeom>
        </p:spPr>
      </p:pic>
      <p:pic>
        <p:nvPicPr>
          <p:cNvPr id="12" name="officeArt object" descr="A screenshot of a computer&#10;&#10;Description automatically generated">
            <a:extLst>
              <a:ext uri="{FF2B5EF4-FFF2-40B4-BE49-F238E27FC236}">
                <a16:creationId xmlns:a16="http://schemas.microsoft.com/office/drawing/2014/main" id="{6571C4C8-2E43-84D7-D62F-2DB213A5E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45" y="3828410"/>
            <a:ext cx="2405648" cy="18294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officeArt object" descr="A close up of a camouflage jacket&#10;&#10;Description automatically generated">
            <a:extLst>
              <a:ext uri="{FF2B5EF4-FFF2-40B4-BE49-F238E27FC236}">
                <a16:creationId xmlns:a16="http://schemas.microsoft.com/office/drawing/2014/main" id="{6526C0C1-AC86-428E-C4FC-07F56DA14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45" y="1609405"/>
            <a:ext cx="2405880" cy="18294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6" name="Picture 15" descr="A robot holding a red cup&#10;&#10;Description automatically generated">
            <a:extLst>
              <a:ext uri="{FF2B5EF4-FFF2-40B4-BE49-F238E27FC236}">
                <a16:creationId xmlns:a16="http://schemas.microsoft.com/office/drawing/2014/main" id="{2939ED90-4EB6-A063-ACA2-BD7294E04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914525"/>
            <a:ext cx="3657600" cy="36576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6378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7" y="285752"/>
            <a:ext cx="3202437" cy="638173"/>
          </a:xfrm>
        </p:spPr>
        <p:txBody>
          <a:bodyPr/>
          <a:lstStyle/>
          <a:p>
            <a:r>
              <a:rPr lang="hu-HU"/>
              <a:t>Ezt hogyan?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7394" y="371475"/>
            <a:ext cx="6805905" cy="466725"/>
          </a:xfrm>
          <a:ln>
            <a:noFill/>
          </a:ln>
        </p:spPr>
        <p:txBody>
          <a:bodyPr anchor="ctr"/>
          <a:lstStyle/>
          <a:p>
            <a:r>
              <a:rPr lang="hu-HU"/>
              <a:t>tanulás - google colab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CE510-72EC-7AA3-045D-36692A460691}"/>
              </a:ext>
            </a:extLst>
          </p:cNvPr>
          <p:cNvCxnSpPr/>
          <p:nvPr/>
        </p:nvCxnSpPr>
        <p:spPr>
          <a:xfrm>
            <a:off x="4357394" y="285752"/>
            <a:ext cx="0" cy="657225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4DB3455-DB30-24CD-8FC5-0393EC385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28" y="1009648"/>
            <a:ext cx="8343447" cy="54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49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8" y="285752"/>
            <a:ext cx="3464082" cy="638173"/>
          </a:xfrm>
        </p:spPr>
        <p:txBody>
          <a:bodyPr/>
          <a:lstStyle/>
          <a:p>
            <a:r>
              <a:rPr lang="hu-HU"/>
              <a:t>Ez miket tud?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8200" y="371475"/>
            <a:ext cx="6515099" cy="466725"/>
          </a:xfrm>
          <a:ln>
            <a:noFill/>
          </a:ln>
        </p:spPr>
        <p:txBody>
          <a:bodyPr anchor="ctr"/>
          <a:lstStyle/>
          <a:p>
            <a:r>
              <a:rPr lang="hu-HU"/>
              <a:t>képességek a körülmények függvényében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CE510-72EC-7AA3-045D-36692A460691}"/>
              </a:ext>
            </a:extLst>
          </p:cNvPr>
          <p:cNvCxnSpPr/>
          <p:nvPr/>
        </p:nvCxnSpPr>
        <p:spPr>
          <a:xfrm>
            <a:off x="4633619" y="285752"/>
            <a:ext cx="0" cy="657225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8D2D7C-35E2-D4BC-C02B-EE9EA03B6568}"/>
              </a:ext>
            </a:extLst>
          </p:cNvPr>
          <p:cNvSpPr txBox="1">
            <a:spLocks/>
          </p:cNvSpPr>
          <p:nvPr/>
        </p:nvSpPr>
        <p:spPr>
          <a:xfrm>
            <a:off x="1154955" y="1047750"/>
            <a:ext cx="10322670" cy="5686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/>
              <a:t>saját objektumok felismerése</a:t>
            </a:r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r>
              <a:rPr lang="hu-HU"/>
              <a:t>objektumok</a:t>
            </a:r>
          </a:p>
          <a:p>
            <a:r>
              <a:rPr lang="hu-HU"/>
              <a:t>megkülönböztetése</a:t>
            </a:r>
          </a:p>
          <a:p>
            <a:endParaRPr lang="hu-HU"/>
          </a:p>
          <a:p>
            <a:endParaRPr lang="hu-HU"/>
          </a:p>
        </p:txBody>
      </p:sp>
      <p:pic>
        <p:nvPicPr>
          <p:cNvPr id="4" name="officeArt object" descr="Picture 2">
            <a:extLst>
              <a:ext uri="{FF2B5EF4-FFF2-40B4-BE49-F238E27FC236}">
                <a16:creationId xmlns:a16="http://schemas.microsoft.com/office/drawing/2014/main" id="{9D09C665-5AAB-F422-DB9B-2BD61B81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6" y="1521434"/>
            <a:ext cx="2779035" cy="21031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fficeArt object" descr="Picture 3">
            <a:extLst>
              <a:ext uri="{FF2B5EF4-FFF2-40B4-BE49-F238E27FC236}">
                <a16:creationId xmlns:a16="http://schemas.microsoft.com/office/drawing/2014/main" id="{A92E057D-798D-7A89-1AE1-5DB5A3764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20" y="1521434"/>
            <a:ext cx="2779035" cy="21031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officeArt object" descr="Picture 4">
            <a:extLst>
              <a:ext uri="{FF2B5EF4-FFF2-40B4-BE49-F238E27FC236}">
                <a16:creationId xmlns:a16="http://schemas.microsoft.com/office/drawing/2014/main" id="{5DBCD707-907B-DD72-747F-789F2B285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64" y="1521434"/>
            <a:ext cx="2779035" cy="21031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officeArt object" descr="Picture 5">
            <a:extLst>
              <a:ext uri="{FF2B5EF4-FFF2-40B4-BE49-F238E27FC236}">
                <a16:creationId xmlns:a16="http://schemas.microsoft.com/office/drawing/2014/main" id="{AA0EC791-63BA-C7F5-852B-3DD8131BC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320" y="3890962"/>
            <a:ext cx="2779035" cy="21031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46673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8" y="285752"/>
            <a:ext cx="3464082" cy="638173"/>
          </a:xfrm>
        </p:spPr>
        <p:txBody>
          <a:bodyPr/>
          <a:lstStyle/>
          <a:p>
            <a:r>
              <a:rPr lang="hu-HU"/>
              <a:t>Ez miket tud?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8200" y="371475"/>
            <a:ext cx="6515099" cy="466725"/>
          </a:xfrm>
          <a:ln>
            <a:noFill/>
          </a:ln>
        </p:spPr>
        <p:txBody>
          <a:bodyPr anchor="ctr"/>
          <a:lstStyle/>
          <a:p>
            <a:r>
              <a:rPr lang="hu-HU"/>
              <a:t>képességek a körülmények függvényében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CE510-72EC-7AA3-045D-36692A460691}"/>
              </a:ext>
            </a:extLst>
          </p:cNvPr>
          <p:cNvCxnSpPr/>
          <p:nvPr/>
        </p:nvCxnSpPr>
        <p:spPr>
          <a:xfrm>
            <a:off x="4633619" y="285752"/>
            <a:ext cx="0" cy="657225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8D2D7C-35E2-D4BC-C02B-EE9EA03B6568}"/>
              </a:ext>
            </a:extLst>
          </p:cNvPr>
          <p:cNvSpPr txBox="1">
            <a:spLocks/>
          </p:cNvSpPr>
          <p:nvPr/>
        </p:nvSpPr>
        <p:spPr>
          <a:xfrm>
            <a:off x="1154955" y="1047750"/>
            <a:ext cx="10322670" cy="5686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/>
              <a:t>saját objektumok felismerése mozgás közben</a:t>
            </a:r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</p:txBody>
      </p:sp>
      <p:pic>
        <p:nvPicPr>
          <p:cNvPr id="17" name="01-TZLS-2023-11-03 16-52-01-noaudio_3">
            <a:hlinkClick r:id="" action="ppaction://media"/>
            <a:extLst>
              <a:ext uri="{FF2B5EF4-FFF2-40B4-BE49-F238E27FC236}">
                <a16:creationId xmlns:a16="http://schemas.microsoft.com/office/drawing/2014/main" id="{5E5FD539-A2FC-5B22-E98A-8820E5884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" y="2089150"/>
            <a:ext cx="11620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6643-0EF5-C15A-44DD-72A1A932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7" y="285752"/>
            <a:ext cx="4941041" cy="638173"/>
          </a:xfrm>
        </p:spPr>
        <p:txBody>
          <a:bodyPr/>
          <a:lstStyle/>
          <a:p>
            <a:r>
              <a:rPr lang="hu-HU"/>
              <a:t>Ő miket tudhatna?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2D40A-F296-0C28-24A8-48BE93DD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9" y="371475"/>
            <a:ext cx="5067300" cy="466725"/>
          </a:xfrm>
          <a:ln>
            <a:noFill/>
          </a:ln>
        </p:spPr>
        <p:txBody>
          <a:bodyPr anchor="ctr"/>
          <a:lstStyle/>
          <a:p>
            <a:r>
              <a:rPr lang="hu-HU"/>
              <a:t>mire lehetne használni?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CE510-72EC-7AA3-045D-36692A460691}"/>
              </a:ext>
            </a:extLst>
          </p:cNvPr>
          <p:cNvCxnSpPr/>
          <p:nvPr/>
        </p:nvCxnSpPr>
        <p:spPr>
          <a:xfrm>
            <a:off x="6086472" y="266700"/>
            <a:ext cx="0" cy="657225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robot holding a tea bag&#10;&#10;Description automatically generated">
            <a:extLst>
              <a:ext uri="{FF2B5EF4-FFF2-40B4-BE49-F238E27FC236}">
                <a16:creationId xmlns:a16="http://schemas.microsoft.com/office/drawing/2014/main" id="{15D7B5E0-AC23-691D-36C6-3335BB126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77" y="1143000"/>
            <a:ext cx="4572000" cy="45720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A10DCA-8AFE-C607-EFEF-CB72CEDE1F8A}"/>
              </a:ext>
            </a:extLst>
          </p:cNvPr>
          <p:cNvSpPr/>
          <p:nvPr/>
        </p:nvSpPr>
        <p:spPr>
          <a:xfrm>
            <a:off x="3143250" y="3757612"/>
            <a:ext cx="1133475" cy="1204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339F8-C541-2E2F-B877-7797B6701A6C}"/>
              </a:ext>
            </a:extLst>
          </p:cNvPr>
          <p:cNvSpPr/>
          <p:nvPr/>
        </p:nvSpPr>
        <p:spPr>
          <a:xfrm>
            <a:off x="2009775" y="1895475"/>
            <a:ext cx="1133475" cy="1204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A06A7D-50F1-6917-06C1-307F190FF501}"/>
              </a:ext>
            </a:extLst>
          </p:cNvPr>
          <p:cNvSpPr txBox="1">
            <a:spLocks/>
          </p:cNvSpPr>
          <p:nvPr/>
        </p:nvSpPr>
        <p:spPr>
          <a:xfrm>
            <a:off x="5991225" y="2652714"/>
            <a:ext cx="5486399" cy="3872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/>
              <a:t>1 objektum = 1 pont, 1 dimenzió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F2994A4-EBD6-B00D-41A3-21485B403E80}"/>
              </a:ext>
            </a:extLst>
          </p:cNvPr>
          <p:cNvSpPr txBox="1">
            <a:spLocks/>
          </p:cNvSpPr>
          <p:nvPr/>
        </p:nvSpPr>
        <p:spPr>
          <a:xfrm>
            <a:off x="5991224" y="3100388"/>
            <a:ext cx="5486399" cy="3872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/>
              <a:t>2 objektum = 2 pont, 2 dimenzió</a:t>
            </a:r>
          </a:p>
        </p:txBody>
      </p:sp>
    </p:spTree>
    <p:extLst>
      <p:ext uri="{BB962C8B-B14F-4D97-AF65-F5344CB8AC3E}">
        <p14:creationId xmlns:p14="http://schemas.microsoft.com/office/powerpoint/2010/main" val="15766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456</TotalTime>
  <Words>308</Words>
  <Application>Microsoft Office PowerPoint</Application>
  <PresentationFormat>Widescreen</PresentationFormat>
  <Paragraphs>85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Ion</vt:lpstr>
      <vt:lpstr>Rendfokozat-felismerő alkalmazás fejlesztése</vt:lpstr>
      <vt:lpstr>Témakörök</vt:lpstr>
      <vt:lpstr>Miért ez?</vt:lpstr>
      <vt:lpstr>Ezt hogyan?</vt:lpstr>
      <vt:lpstr>Ezt hogyan?</vt:lpstr>
      <vt:lpstr>Ezt hogyan?</vt:lpstr>
      <vt:lpstr>Ez miket tud?</vt:lpstr>
      <vt:lpstr>Ez miket tud?</vt:lpstr>
      <vt:lpstr>Ő miket tudhatna?</vt:lpstr>
      <vt:lpstr>Ő miket tudhatna?</vt:lpstr>
      <vt:lpstr>Neki mik a hibái?</vt:lpstr>
      <vt:lpstr>KÖSZÖNÖM A FIGYELMET! Kérdések?!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Pflum Tamás József</dc:creator>
  <cp:lastModifiedBy>Pflum Tamás József</cp:lastModifiedBy>
  <cp:revision>144</cp:revision>
  <dcterms:created xsi:type="dcterms:W3CDTF">2023-11-30T19:12:40Z</dcterms:created>
  <dcterms:modified xsi:type="dcterms:W3CDTF">2023-12-02T11:11:24Z</dcterms:modified>
</cp:coreProperties>
</file>