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1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  <p:sldMasterId id="2147483668" r:id="rId9"/>
    <p:sldMasterId id="2147483669" r:id="rId10"/>
  </p:sldMasterIdLst>
  <p:notesMasterIdLst>
    <p:notesMasterId r:id="rId32"/>
  </p:notesMasterIdLst>
  <p:sldIdLst>
    <p:sldId id="271" r:id="rId11"/>
    <p:sldId id="257" r:id="rId12"/>
    <p:sldId id="294" r:id="rId13"/>
    <p:sldId id="258" r:id="rId14"/>
    <p:sldId id="262" r:id="rId15"/>
    <p:sldId id="288" r:id="rId16"/>
    <p:sldId id="286" r:id="rId17"/>
    <p:sldId id="290" r:id="rId18"/>
    <p:sldId id="291" r:id="rId19"/>
    <p:sldId id="292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265" r:id="rId29"/>
    <p:sldId id="270" r:id="rId30"/>
    <p:sldId id="289" r:id="rId3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98" autoAdjust="0"/>
  </p:normalViewPr>
  <p:slideViewPr>
    <p:cSldViewPr snapToGrid="0">
      <p:cViewPr varScale="1">
        <p:scale>
          <a:sx n="70" d="100"/>
          <a:sy n="70" d="100"/>
        </p:scale>
        <p:origin x="18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possibility</a:t>
            </a:r>
            <a:r>
              <a:rPr lang="hu-HU" dirty="0"/>
              <a:t>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19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312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841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095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9681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5503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033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15527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22280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1761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 dirty="0"/>
          </a:p>
        </p:txBody>
      </p:sp>
    </p:spTree>
    <p:extLst>
      <p:ext uri="{BB962C8B-B14F-4D97-AF65-F5344CB8AC3E}">
        <p14:creationId xmlns:p14="http://schemas.microsoft.com/office/powerpoint/2010/main" val="525307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9472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804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6780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940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.wikipedia.org/wiki/Mode_2" TargetMode="External"/><Relationship Id="rId5" Type="http://schemas.openxmlformats.org/officeDocument/2006/relationships/hyperlink" Target="https://en.wikipedia.org/wiki/Knowledge_production_modes" TargetMode="Externa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2.jpg"/><Relationship Id="rId7" Type="http://schemas.openxmlformats.org/officeDocument/2006/relationships/hyperlink" Target="https://miau.my-x.hu/miau/306/20231121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au.my-x.hu/miau2009/index.php3?x=e0&amp;string=Id%C5%91-modellek" TargetMode="External"/><Relationship Id="rId5" Type="http://schemas.openxmlformats.org/officeDocument/2006/relationships/hyperlink" Target="https://miau.my-x.hu/miau/303/futurology_physics_time.docx" TargetMode="External"/><Relationship Id="rId4" Type="http://schemas.openxmlformats.org/officeDocument/2006/relationships/hyperlink" Target="mailto:pitlik@my-x.h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https://eionet.kormany.hu/download/7/dd/82000/FORESIGHT%20DICTIONARY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https://miau.my-x.hu/miau/303/futurology_physics_time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7AF79D-DCAB-4B44-9C93-4A19AF5EB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7F883F-D59D-43F6-B669-68AD67004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E67BDF-C9BD-0E3F-939B-264AEE3DF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9" y="1055914"/>
            <a:ext cx="9134341" cy="475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258DA5-F433-9097-A330-855E7276E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47955"/>
            <a:ext cx="9144000" cy="4703805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</a:t>
            </a:r>
            <a:r>
              <a:rPr lang="hu-HU" sz="2400" b="1" dirty="0"/>
              <a:t>konzisztencia (komplex jóság) skála </a:t>
            </a:r>
            <a:r>
              <a:rPr lang="hu-HU" sz="2400" dirty="0"/>
              <a:t>mentén való mozgás szempontjából minden rendszer-szinten kell, hogy értelmet nyerjen, de a rendszer mibenléte kreatívan értelmezhető…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816428" y="3184137"/>
            <a:ext cx="7990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sz="2000" dirty="0"/>
          </a:p>
          <a:p>
            <a:pPr algn="just"/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30481" y="3814126"/>
            <a:ext cx="785947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572000" y="3839193"/>
            <a:ext cx="1153886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V.</a:t>
            </a:r>
            <a:endParaRPr lang="de-DE" sz="2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F3B251-B8CD-023B-DE98-7F8D1DBB3248}"/>
              </a:ext>
            </a:extLst>
          </p:cNvPr>
          <p:cNvSpPr/>
          <p:nvPr/>
        </p:nvSpPr>
        <p:spPr>
          <a:xfrm>
            <a:off x="6765471" y="3851283"/>
            <a:ext cx="876300" cy="2668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140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12AF8E-C603-A4E6-FC33-866C95155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41" y="1844675"/>
            <a:ext cx="9144000" cy="4732205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45815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</a:t>
            </a:r>
            <a:r>
              <a:rPr lang="hu-HU" sz="2400" b="1" dirty="0"/>
              <a:t>szómágia</a:t>
            </a:r>
            <a:r>
              <a:rPr lang="hu-HU" sz="2400" dirty="0"/>
              <a:t> önleleplező esete, ha két ellentétes célú fogalom még sem egymás </a:t>
            </a:r>
            <a:r>
              <a:rPr lang="hu-HU" sz="2400" dirty="0" err="1"/>
              <a:t>ellentéte</a:t>
            </a:r>
            <a:r>
              <a:rPr lang="hu-HU" sz="2400" dirty="0"/>
              <a:t>…</a:t>
            </a:r>
            <a:br>
              <a:rPr lang="hu-HU" sz="2400" dirty="0"/>
            </a:br>
            <a:r>
              <a:rPr lang="hu-HU" sz="2400" dirty="0"/>
              <a:t>A klasszikus </a:t>
            </a:r>
            <a:r>
              <a:rPr lang="hu-HU" sz="2400" dirty="0" err="1"/>
              <a:t>predikció</a:t>
            </a:r>
            <a:r>
              <a:rPr lang="hu-HU" sz="2400" dirty="0"/>
              <a:t> (előrejelzés) </a:t>
            </a:r>
            <a:r>
              <a:rPr lang="hu-HU" sz="2400" b="1" dirty="0"/>
              <a:t>párhuzamai</a:t>
            </a:r>
            <a:r>
              <a:rPr lang="hu-HU" sz="2400" dirty="0"/>
              <a:t> pl. a buborékmodellek és a jelen-idejű modellek…</a:t>
            </a:r>
            <a:br>
              <a:rPr lang="hu-HU" sz="2400" dirty="0"/>
            </a:br>
            <a:br>
              <a:rPr lang="hu-HU" sz="3200" dirty="0"/>
            </a:br>
            <a:br>
              <a:rPr lang="hu-HU" sz="32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816428" y="3184137"/>
            <a:ext cx="7990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sz="2000" dirty="0"/>
          </a:p>
          <a:p>
            <a:pPr algn="just"/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15241" y="4071325"/>
            <a:ext cx="785947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511040" y="4064939"/>
            <a:ext cx="1595846" cy="2668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VI.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61853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FB0C399-5FDC-7243-3EEB-F68A1E12E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481" y="1844675"/>
            <a:ext cx="9144000" cy="4736757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-58780" y="-168693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kvantumfizika előtti világban jövő csak egy van – az, ami bekövetkezik (majd): </a:t>
            </a:r>
            <a:br>
              <a:rPr lang="hu-HU" sz="2400" dirty="0"/>
            </a:br>
            <a:r>
              <a:rPr lang="hu-HU" sz="2400" dirty="0"/>
              <a:t>a jövő értelmezése a jeleben a tervezés, a szimuláció, 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-58780" y="4375664"/>
            <a:ext cx="2268580" cy="2562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507773" y="4353004"/>
            <a:ext cx="1153886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VII.</a:t>
            </a:r>
            <a:endParaRPr lang="de-DE" sz="2000" dirty="0"/>
          </a:p>
        </p:txBody>
      </p:sp>
      <p:sp>
        <p:nvSpPr>
          <p:cNvPr id="10" name="Shape 198">
            <a:extLst>
              <a:ext uri="{FF2B5EF4-FFF2-40B4-BE49-F238E27FC236}">
                <a16:creationId xmlns:a16="http://schemas.microsoft.com/office/drawing/2014/main" id="{FED83210-FBA9-712A-318B-C2CC399E52F4}"/>
              </a:ext>
            </a:extLst>
          </p:cNvPr>
          <p:cNvSpPr txBox="1">
            <a:spLocks/>
          </p:cNvSpPr>
          <p:nvPr/>
        </p:nvSpPr>
        <p:spPr>
          <a:xfrm>
            <a:off x="337457" y="2732314"/>
            <a:ext cx="8654143" cy="349410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endParaRPr lang="hu-HU" sz="2400" dirty="0"/>
          </a:p>
          <a:p>
            <a:pPr>
              <a:buClr>
                <a:schemeClr val="dk2"/>
              </a:buClr>
              <a:buSzPct val="25000"/>
            </a:pPr>
            <a:r>
              <a:rPr lang="hu-HU" sz="2400" dirty="0"/>
              <a:t>A jövő „formálása” pl. annak felismerni tudása, mi az, </a:t>
            </a:r>
          </a:p>
          <a:p>
            <a:pPr>
              <a:buClr>
                <a:schemeClr val="dk2"/>
              </a:buClr>
              <a:buSzPct val="25000"/>
            </a:pPr>
            <a:r>
              <a:rPr lang="hu-HU" sz="2400" dirty="0"/>
              <a:t>ami a </a:t>
            </a:r>
            <a:r>
              <a:rPr lang="hu-HU" sz="2400" b="1" dirty="0"/>
              <a:t>potenciális alternatívák </a:t>
            </a:r>
            <a:r>
              <a:rPr lang="hu-HU" sz="2400" dirty="0"/>
              <a:t>közül </a:t>
            </a:r>
          </a:p>
          <a:p>
            <a:pPr>
              <a:buClr>
                <a:schemeClr val="dk2"/>
              </a:buClr>
              <a:buSzPct val="25000"/>
            </a:pPr>
            <a:r>
              <a:rPr lang="hu-HU" sz="2400" dirty="0"/>
              <a:t>valóban be fog tudni következni… </a:t>
            </a:r>
          </a:p>
          <a:p>
            <a:pPr>
              <a:buClr>
                <a:schemeClr val="dk2"/>
              </a:buClr>
              <a:buSzPct val="25000"/>
            </a:pPr>
            <a:r>
              <a:rPr lang="hu-HU" sz="2400" dirty="0"/>
              <a:t>(vö. túsz-tárgyaló lehetséges akciói </a:t>
            </a:r>
            <a:r>
              <a:rPr lang="hu-HU" sz="2400" dirty="0" err="1"/>
              <a:t>vs</a:t>
            </a:r>
            <a:r>
              <a:rPr lang="hu-HU" sz="2400" dirty="0"/>
              <a:t>. túszok túlélési esélyei) 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36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100875-4E33-4678-919D-FC36A0679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83594"/>
            <a:ext cx="9144000" cy="4708293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45722" y="1744142"/>
            <a:ext cx="9083038" cy="27890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klasszikus adatok és már felismert összefüggések </a:t>
            </a:r>
            <a:r>
              <a:rPr lang="hu-HU" sz="2400" b="1" dirty="0"/>
              <a:t>mellett</a:t>
            </a:r>
            <a:r>
              <a:rPr lang="hu-HU" sz="2400" dirty="0"/>
              <a:t> mindennemű egyéb impulzus (emberi érzékelés, vélelem, asszociáció, intuíció) is „adat” (vö. kérdőíves önbevallásos „adatok”, szómágikus interjúk). Mindegy tehát, mi a jövőképekhez vezető út, mert egy jövőkép csak akkor van készen, ha </a:t>
            </a:r>
            <a:r>
              <a:rPr lang="hu-HU" sz="2400" b="1" dirty="0"/>
              <a:t>az utólag objektíven visszaellenőrizhető </a:t>
            </a:r>
            <a:r>
              <a:rPr lang="hu-HU" sz="2400" dirty="0"/>
              <a:t>előbb-utóbb… </a:t>
            </a:r>
            <a:br>
              <a:rPr lang="hu-HU" sz="2400" dirty="0"/>
            </a:br>
            <a:br>
              <a:rPr lang="hu-HU" sz="2400" dirty="0"/>
            </a:br>
            <a:br>
              <a:rPr lang="hu-HU" sz="2400" dirty="0"/>
            </a:br>
            <a:r>
              <a:rPr lang="hu-HU" sz="2400" dirty="0"/>
              <a:t>ill. </a:t>
            </a:r>
            <a:r>
              <a:rPr lang="hu-HU" sz="2400" b="1" dirty="0"/>
              <a:t>előre nagy valószínűséggel vélelmezhető</a:t>
            </a:r>
            <a:r>
              <a:rPr lang="hu-HU" sz="2400" dirty="0"/>
              <a:t>, hogy két jövőkép közül melyik lesz a pontosabban beváló…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30481" y="4732306"/>
            <a:ext cx="4450078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511040" y="4735232"/>
            <a:ext cx="1153886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VIII.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61618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E97517-6665-9EEB-3348-DEE2FFE189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41" y="1780749"/>
            <a:ext cx="9144000" cy="4674695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-30481" y="-457879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Adat az, amit fel lehet dolgozni. Rendszerelméletileg minden mindennel összefügg. A </a:t>
            </a:r>
            <a:r>
              <a:rPr lang="hu-HU" sz="2400" b="1" dirty="0"/>
              <a:t>tudásreprezentációból</a:t>
            </a:r>
            <a:r>
              <a:rPr lang="hu-HU" sz="2400" dirty="0"/>
              <a:t> fakadó restrikciók, ill. a tanulás kapcsán alkalmazott </a:t>
            </a:r>
            <a:r>
              <a:rPr lang="hu-HU" sz="2400" b="1" dirty="0"/>
              <a:t>megoldáskeresési</a:t>
            </a:r>
            <a:r>
              <a:rPr lang="hu-HU" sz="2400" dirty="0"/>
              <a:t> </a:t>
            </a:r>
            <a:r>
              <a:rPr lang="hu-HU" sz="2400" b="1" dirty="0"/>
              <a:t>stratégiák</a:t>
            </a:r>
            <a:r>
              <a:rPr lang="hu-HU" sz="2400" dirty="0"/>
              <a:t> lehetnek a rendelkezésre álló adatokhoz képest részben </a:t>
            </a:r>
            <a:r>
              <a:rPr lang="hu-HU" sz="2400" b="1" dirty="0"/>
              <a:t>inkompatibilisek </a:t>
            </a:r>
            <a:r>
              <a:rPr lang="hu-HU" sz="2400" dirty="0"/>
              <a:t>(vö. pl. additív </a:t>
            </a:r>
            <a:r>
              <a:rPr lang="hu-HU" sz="2400" dirty="0" err="1"/>
              <a:t>vs</a:t>
            </a:r>
            <a:r>
              <a:rPr lang="hu-HU" sz="2400" dirty="0"/>
              <a:t>. </a:t>
            </a:r>
            <a:r>
              <a:rPr lang="hu-HU" sz="2400" dirty="0" err="1"/>
              <a:t>multiplikatív</a:t>
            </a:r>
            <a:r>
              <a:rPr lang="hu-HU" sz="2400" dirty="0"/>
              <a:t> modellek nulla-output-értelmezései)…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716281" y="4867172"/>
            <a:ext cx="1090748" cy="303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5192484" y="4869918"/>
            <a:ext cx="1273629" cy="3007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IX.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71389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1AAA8B-2EEC-7E63-AB6C-293F0E05B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83091"/>
            <a:ext cx="9144000" cy="4666650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0" y="957026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Egy-egy modell tekinthető </a:t>
            </a:r>
            <a:r>
              <a:rPr lang="hu-HU" sz="2400" b="1" dirty="0"/>
              <a:t>szimulátornak</a:t>
            </a:r>
            <a:r>
              <a:rPr lang="hu-HU" sz="2400" dirty="0"/>
              <a:t>, mely </a:t>
            </a:r>
            <a:r>
              <a:rPr lang="hu-HU" sz="2400" dirty="0" err="1"/>
              <a:t>quasi</a:t>
            </a:r>
            <a:r>
              <a:rPr lang="hu-HU" sz="2400" dirty="0"/>
              <a:t> végtelen „</a:t>
            </a:r>
            <a:r>
              <a:rPr lang="hu-HU" sz="2400" dirty="0" err="1"/>
              <a:t>scenario</a:t>
            </a:r>
            <a:r>
              <a:rPr lang="hu-HU" sz="2400" dirty="0"/>
              <a:t>” értelmezésére alkalmas. </a:t>
            </a:r>
            <a:br>
              <a:rPr lang="hu-HU" sz="2400" dirty="0"/>
            </a:br>
            <a:r>
              <a:rPr lang="hu-HU" sz="2400" dirty="0"/>
              <a:t>A szcenáriók közötti logikai kapcsolat (vö. konzisztens modellezés) szintje az érdemi MI-kihívás.</a:t>
            </a:r>
            <a:br>
              <a:rPr lang="hu-HU" sz="2400" dirty="0"/>
            </a:br>
            <a:r>
              <a:rPr lang="hu-HU" sz="2400" dirty="0"/>
              <a:t>A konzisztencia-alapú modellezés maga is szcenárió-alapú, azaz pl. </a:t>
            </a:r>
            <a:r>
              <a:rPr lang="hu-HU" sz="2400" b="1" dirty="0"/>
              <a:t>modell-láncokból </a:t>
            </a:r>
            <a:r>
              <a:rPr lang="hu-HU" sz="2400" dirty="0"/>
              <a:t>áll…</a:t>
            </a:r>
            <a:br>
              <a:rPr lang="hu-HU" sz="2400" dirty="0"/>
            </a:br>
            <a:br>
              <a:rPr lang="hu-HU" sz="2400" dirty="0"/>
            </a:br>
            <a:br>
              <a:rPr lang="hu-HU" sz="2400" dirty="0"/>
            </a:b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816428" y="3184137"/>
            <a:ext cx="7990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sz="2000" dirty="0"/>
          </a:p>
          <a:p>
            <a:pPr algn="just"/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30481" y="5254624"/>
            <a:ext cx="916576" cy="3079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511040" y="5269160"/>
            <a:ext cx="1153886" cy="2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X.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177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E41D87-4FD8-184A-359E-BC6B14FAC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481" y="1780934"/>
            <a:ext cx="9144000" cy="4675439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690789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konzisztencia fogalma csak rendszerszintű lehet, s valóban igaz, hogy MI-modellezésnek tekintenek sokan már egy-egy regressziós számítást és/vagy egy véletlenszerű neurális háló próbálkozást is, de a MI-nőségi rendszerértelmezés mindenkor komplex kell, hogy legyen. </a:t>
            </a:r>
            <a:br>
              <a:rPr lang="hu-HU" sz="2400" dirty="0"/>
            </a:br>
            <a:r>
              <a:rPr lang="hu-HU" sz="2400" dirty="0"/>
              <a:t>A klasszikus tesztelés látszólag ismét csak mennyiségi, de a </a:t>
            </a:r>
            <a:r>
              <a:rPr lang="hu-HU" sz="2400" b="1" dirty="0"/>
              <a:t>tesztelés nélküli modellezés </a:t>
            </a:r>
            <a:r>
              <a:rPr lang="hu-HU" sz="2400" dirty="0"/>
              <a:t>már konzisztencia-alapú…</a:t>
            </a:r>
            <a:br>
              <a:rPr lang="hu-HU" sz="2400" dirty="0"/>
            </a:b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10887" y="5455609"/>
            <a:ext cx="892627" cy="2789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1796143" y="5455609"/>
            <a:ext cx="1077686" cy="2789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XI.</a:t>
            </a:r>
            <a:endParaRPr lang="de-DE" sz="2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F3B251-B8CD-023B-DE98-7F8D1DBB3248}"/>
              </a:ext>
            </a:extLst>
          </p:cNvPr>
          <p:cNvSpPr/>
          <p:nvPr/>
        </p:nvSpPr>
        <p:spPr>
          <a:xfrm>
            <a:off x="4571999" y="5468996"/>
            <a:ext cx="1164771" cy="2789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2FE20EC-42E1-47EA-F3B5-7689D9A6274F}"/>
              </a:ext>
            </a:extLst>
          </p:cNvPr>
          <p:cNvSpPr/>
          <p:nvPr/>
        </p:nvSpPr>
        <p:spPr>
          <a:xfrm>
            <a:off x="6444341" y="5468997"/>
            <a:ext cx="1306288" cy="250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50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084482-9694-3D0C-CF8C-F66E71346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44675"/>
            <a:ext cx="9144000" cy="4737054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52252" y="4730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A konzisztencia fogalma magában foglalja a statikus és dinamikus (vö. trend-jellegű) rész-eredmény-kapcsolatokat, melyek egy része (pl. </a:t>
            </a:r>
            <a:r>
              <a:rPr lang="hu-HU" sz="2400" b="1" dirty="0"/>
              <a:t>érzékenységvizsgálat</a:t>
            </a:r>
            <a:r>
              <a:rPr lang="hu-HU" sz="2400" dirty="0"/>
              <a:t>) variáció-jellegű, más része töredékes (vö. pl. </a:t>
            </a:r>
            <a:r>
              <a:rPr lang="hu-HU" sz="2400" b="1" dirty="0"/>
              <a:t>párhuzamos</a:t>
            </a:r>
            <a:r>
              <a:rPr lang="hu-HU" sz="2400" dirty="0"/>
              <a:t>) nézőpontokat feldolgozó, ill. hierarchikus logikai lépéseket tartalmazó…</a:t>
            </a:r>
            <a:br>
              <a:rPr lang="hu-HU" sz="24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1151710" y="5837686"/>
            <a:ext cx="971004" cy="3780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XII.</a:t>
            </a:r>
            <a:endParaRPr lang="de-DE" sz="2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F3B251-B8CD-023B-DE98-7F8D1DBB3248}"/>
              </a:ext>
            </a:extLst>
          </p:cNvPr>
          <p:cNvSpPr/>
          <p:nvPr/>
        </p:nvSpPr>
        <p:spPr>
          <a:xfrm>
            <a:off x="5622471" y="5893308"/>
            <a:ext cx="971004" cy="3224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276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1C07CF-9B0C-377D-1B79-B5D6A9BD3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0960" y="1844675"/>
            <a:ext cx="9144000" cy="4737054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203688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>
                <a:solidFill>
                  <a:srgbClr val="FF0000"/>
                </a:solidFill>
              </a:rPr>
              <a:t>Tudomány csak egyféle van, mely minél nagyobb gyakorisággal/valószínűséggel garantálja, hogy az, </a:t>
            </a:r>
            <a:br>
              <a:rPr lang="hu-HU" sz="2400" dirty="0">
                <a:solidFill>
                  <a:srgbClr val="FF0000"/>
                </a:solidFill>
              </a:rPr>
            </a:br>
            <a:r>
              <a:rPr lang="hu-HU" sz="2400" dirty="0">
                <a:solidFill>
                  <a:srgbClr val="FF0000"/>
                </a:solidFill>
              </a:rPr>
              <a:t>amit ma gondolunk a világról, holnap is igaz lesz!</a:t>
            </a:r>
            <a:br>
              <a:rPr lang="hu-HU" sz="2400" dirty="0">
                <a:solidFill>
                  <a:srgbClr val="FF0000"/>
                </a:solidFill>
              </a:rPr>
            </a:br>
            <a:r>
              <a:rPr lang="hu-HU" sz="2400" dirty="0">
                <a:solidFill>
                  <a:srgbClr val="FF0000"/>
                </a:solidFill>
              </a:rPr>
              <a:t>Más megfogalmazásban: két alternatív modell közül a jobbat kell tudni választani minél többször (mert ez az MI-alapú, hiba-minimalizáló, konzisztencia-maximalizáló tanulás lényege).</a:t>
            </a:r>
            <a:br>
              <a:rPr lang="hu-HU" sz="2400" dirty="0">
                <a:solidFill>
                  <a:srgbClr val="FF0000"/>
                </a:solidFill>
              </a:rPr>
            </a:br>
            <a:r>
              <a:rPr lang="hu-HU" sz="2400" dirty="0">
                <a:solidFill>
                  <a:srgbClr val="FF0000"/>
                </a:solidFill>
              </a:rPr>
              <a:t>Ennek a KNUTH-i elvárás (vö. tudomány/tudás az, ami forráskódba átírható) „csak” egy technokrata/</a:t>
            </a:r>
            <a:r>
              <a:rPr lang="hu-HU" sz="2400" dirty="0" err="1">
                <a:solidFill>
                  <a:srgbClr val="FF0000"/>
                </a:solidFill>
              </a:rPr>
              <a:t>operacionalista</a:t>
            </a:r>
            <a:r>
              <a:rPr lang="hu-HU" sz="2400" dirty="0">
                <a:solidFill>
                  <a:srgbClr val="FF0000"/>
                </a:solidFill>
              </a:rPr>
              <a:t> újra-fogalmazása:</a:t>
            </a:r>
            <a:r>
              <a:rPr lang="hu-HU" sz="2400" dirty="0"/>
              <a:t> vö.</a:t>
            </a:r>
            <a:br>
              <a:rPr lang="hu-HU" sz="2400" dirty="0"/>
            </a:br>
            <a:r>
              <a:rPr lang="hu-HU" sz="1600" dirty="0">
                <a:hlinkClick r:id="rId5"/>
              </a:rPr>
              <a:t>https://en.wikipedia.org/wiki/Knowledge_production_modes</a:t>
            </a:r>
            <a:br>
              <a:rPr lang="hu-HU" sz="1600" dirty="0"/>
            </a:br>
            <a:r>
              <a:rPr lang="hu-HU" sz="1600" dirty="0">
                <a:hlinkClick r:id="rId6"/>
              </a:rPr>
              <a:t>https://de.wikipedia.org/wiki/Mode_2</a:t>
            </a:r>
            <a:br>
              <a:rPr lang="hu-HU" sz="1600" dirty="0"/>
            </a:br>
            <a:endParaRPr lang="en-US" sz="20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-22860" y="6165440"/>
            <a:ext cx="839288" cy="3115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XIII.</a:t>
            </a:r>
            <a:endParaRPr lang="de-DE" sz="2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F3B251-B8CD-023B-DE98-7F8D1DBB3248}"/>
              </a:ext>
            </a:extLst>
          </p:cNvPr>
          <p:cNvSpPr/>
          <p:nvPr/>
        </p:nvSpPr>
        <p:spPr>
          <a:xfrm>
            <a:off x="4511040" y="6210186"/>
            <a:ext cx="839288" cy="2668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728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Shape 22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Shape 225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123190" y="1539874"/>
            <a:ext cx="9005569" cy="39497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Vita / Következmények / Jövőkép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i="0" u="none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i="0" u="none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Nincsenek párhuzamos tudományos világok!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endParaRPr lang="hu-HU" sz="2000" b="1" i="0" u="none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tudományosság a minőségbiztosításban rejlik!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endParaRPr lang="hu-HU" sz="2000" b="1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i="0" u="none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 jövőkutatás 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minőségbiztosítása nem lehet statikus (vö. idő-modellezés)…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endParaRPr lang="hu-HU" sz="2000" b="1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i="0" u="none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 minőség technokrata/</a:t>
            </a:r>
            <a:r>
              <a:rPr lang="hu-HU" sz="2000" b="1" i="0" u="none" dirty="0" err="1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operacioalizált</a:t>
            </a:r>
            <a:r>
              <a:rPr lang="hu-HU" sz="2000" b="1" i="0" u="none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oldalról a 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KNUTH-i elv maga, mely elsődlegesen a szómágia hatástalansági/</a:t>
            </a:r>
            <a:r>
              <a:rPr lang="hu-HU" sz="2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hatékonytalansági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kockázatai ellen véd.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endParaRPr lang="hu-HU" sz="2000" b="1" i="0" u="none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gépi tanulás és egy az MI lényege a modell-JÓSÁG fogalmának matematikai/filozófiai finomhangolása…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endParaRPr lang="hu-HU" sz="2000" b="1" i="0" u="none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GPS (</a:t>
            </a:r>
            <a:r>
              <a:rPr lang="hu-HU" sz="2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solving</a:t>
            </a:r>
            <a:r>
              <a:rPr lang="hu-HU" sz="2000" b="1" dirty="0">
                <a:solidFill>
                  <a:srgbClr val="FF0000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kihívása mögött a konzisztencia fogalmának szinte napról-napra történő KNUTH-i alapokon álló értelmezés-dinamikája áll!</a:t>
            </a:r>
            <a:endParaRPr lang="en-US" sz="2000" b="1" i="0" u="none" dirty="0">
              <a:solidFill>
                <a:srgbClr val="FF0000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-1" y="2070112"/>
            <a:ext cx="9108757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>
              <a:buClr>
                <a:schemeClr val="dk2"/>
              </a:buClr>
              <a:buSzPct val="25000"/>
            </a:pPr>
            <a:br>
              <a:rPr lang="hu-HU" sz="3200" dirty="0">
                <a:solidFill>
                  <a:srgbClr val="000000"/>
                </a:solidFill>
                <a:effectLst/>
                <a:latin typeface="Algerian" panose="04020705040A02060702" pitchFamily="82" charset="0"/>
                <a:ea typeface="ADLaM Display" panose="020F0502020204030204" pitchFamily="2" charset="0"/>
                <a:cs typeface="ADLaM Display" panose="020F0502020204030204" pitchFamily="2" charset="0"/>
              </a:rPr>
            </a:br>
            <a:br>
              <a:rPr lang="hu-HU" sz="3200" dirty="0">
                <a:solidFill>
                  <a:srgbClr val="000000"/>
                </a:solidFill>
                <a:effectLst/>
                <a:latin typeface="Algerian" panose="04020705040A02060702" pitchFamily="82" charset="0"/>
                <a:ea typeface="ADLaM Display" panose="020F0502020204030204" pitchFamily="2" charset="0"/>
                <a:cs typeface="ADLaM Display" panose="020F0502020204030204" pitchFamily="2" charset="0"/>
              </a:rPr>
            </a:br>
            <a: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A </a:t>
            </a:r>
            <a:r>
              <a:rPr lang="hu-HU" sz="3200" b="1" u="sng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mesterséges intelligencia </a:t>
            </a:r>
            <a:b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</a:br>
            <a:b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</a:br>
            <a: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indukálta hatások és </a:t>
            </a:r>
            <a:b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</a:br>
            <a: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annak következményei </a:t>
            </a:r>
            <a:b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</a:br>
            <a: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az </a:t>
            </a:r>
            <a:r>
              <a:rPr lang="hu-HU" sz="3200" b="1" dirty="0" err="1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előretekintési</a:t>
            </a:r>
            <a:r>
              <a:rPr lang="hu-HU" sz="3200" b="1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lang="hu-HU" sz="3200" b="1" u="sng" dirty="0">
                <a:solidFill>
                  <a:srgbClr val="000000"/>
                </a:solidFill>
                <a:effectLst/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jövőkutatásban</a:t>
            </a:r>
            <a:r>
              <a:rPr lang="en-GB" sz="5400" b="1" dirty="0"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br>
              <a:rPr lang="hu-HU" sz="5400" b="1" dirty="0"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</a:br>
            <a:br>
              <a:rPr lang="en-US" sz="6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6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László</a:t>
            </a:r>
            <a:endParaRPr lang="hu-HU"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dirty="0"/>
              <a:t>Kodolányi János Egyetem, MY-X kutatócsoport 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2023.XI.</a:t>
            </a:r>
            <a:r>
              <a:rPr lang="hu-HU" sz="1800" dirty="0"/>
              <a:t>21</a:t>
            </a: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– Budapest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Shape 268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ctrTitle"/>
          </p:nvPr>
        </p:nvSpPr>
        <p:spPr>
          <a:xfrm>
            <a:off x="179386" y="3141661"/>
            <a:ext cx="8713786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Köszönöm a figyelmet!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pitlik@my-x.hu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Részletek: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dirty="0"/>
            </a:br>
            <a:r>
              <a:rPr lang="hu-HU" sz="1800" b="1" dirty="0">
                <a:hlinkClick r:id="rId5"/>
              </a:rPr>
              <a:t>https://miau.my-x.hu/miau/303/futurology_physics_time.docx</a:t>
            </a:r>
            <a:br>
              <a:rPr lang="hu-HU" sz="1800" b="1" dirty="0"/>
            </a:br>
            <a:br>
              <a:rPr lang="hu-HU" sz="1800" b="1" dirty="0"/>
            </a:br>
            <a:r>
              <a:rPr lang="hu-HU" sz="1800" b="1" dirty="0">
                <a:hlinkClick r:id="rId6"/>
              </a:rPr>
              <a:t>https://miau.my-x.hu/miau2009/index.php3?x=e0&amp;string=Id%C5%91-modellek</a:t>
            </a:r>
            <a:r>
              <a:rPr lang="hu-HU" sz="1800" b="1" dirty="0"/>
              <a:t> </a:t>
            </a:r>
            <a:br>
              <a:rPr lang="hu-HU" sz="1800" b="1" dirty="0"/>
            </a:br>
            <a:br>
              <a:rPr lang="hu-HU" sz="1800" b="1" dirty="0"/>
            </a:br>
            <a:r>
              <a:rPr lang="hu-HU" sz="1800" b="1" dirty="0">
                <a:hlinkClick r:id="rId7"/>
              </a:rPr>
              <a:t>https://miau.my-x.hu/miau/306/20231121.pptx</a:t>
            </a:r>
            <a:r>
              <a:rPr lang="hu-HU" sz="1800" b="1" dirty="0"/>
              <a:t> </a:t>
            </a:r>
            <a:r>
              <a:rPr lang="hu-HU" sz="1100" b="1" dirty="0"/>
              <a:t> </a:t>
            </a:r>
            <a:endParaRPr lang="en-US" sz="2400" b="1" dirty="0"/>
          </a:p>
        </p:txBody>
      </p:sp>
      <p:sp>
        <p:nvSpPr>
          <p:cNvPr id="270" name="Shape 270"/>
          <p:cNvSpPr txBox="1">
            <a:spLocks noGrp="1"/>
          </p:cNvSpPr>
          <p:nvPr>
            <p:ph type="subTitle" idx="1"/>
          </p:nvPr>
        </p:nvSpPr>
        <p:spPr>
          <a:xfrm>
            <a:off x="1371600" y="4797425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2400" b="1" dirty="0">
                <a:solidFill>
                  <a:schemeClr val="dk2"/>
                </a:solidFill>
              </a:rPr>
            </a:br>
            <a:endParaRPr lang="en-US" sz="2400" b="1" dirty="0">
              <a:solidFill>
                <a:schemeClr val="dk2"/>
              </a:solidFill>
            </a:endParaRPr>
          </a:p>
        </p:txBody>
      </p:sp>
      <p:pic>
        <p:nvPicPr>
          <p:cNvPr id="271" name="Shape 271" descr="portal_top_de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22EF7-05F6-3A9B-8D9D-9641D64F5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C505D-A41C-62B8-C128-0EEDC19DC7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4FA876-518C-3B11-2651-3AC087380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43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35243" y="2538198"/>
            <a:ext cx="9108757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KIVONAT</a:t>
            </a: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előadás fókuszában az a gondolat áll, hogy az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előretekintési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jövőkutatás keretében készülő, logikailag lehetségesnek tűnő forgatókönyvekről kijelenthető az, hogy a szakértői/érintetti szinten felvázolásra méltónak vélt lehetőségek </a:t>
            </a: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mindegyike következik majd be a jövőben.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jövőkutatásnak ezért önkritikusan (önreflexíven, önkorlátozó módon) azzal is kell foglalkoznia, vajon milyen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együttállások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konzisztencia-alakzatok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szükségesek ahhoz, hogy egy racionálisan létezhetőnek tűnő szcenárió bekövetkezése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maximalizálásra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kerülhessen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alkalmazásának körülményei között a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konzisztenciavizsgálatok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bemutatásra kerülő karakterisztikus jellemzői segíthetik majd mind az emberi szakértők, mind a robotok jövőképének lépésről-lépésre történő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önkorlátozását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(vö. rendszer-szintű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nem-tudom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-válaszok) és egymáshoz igazodását (vö. </a:t>
            </a:r>
            <a:r>
              <a:rPr lang="hu-H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cyborg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-lét)...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70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878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ctrTitle"/>
          </p:nvPr>
        </p:nvSpPr>
        <p:spPr>
          <a:xfrm>
            <a:off x="463550" y="3563937"/>
            <a:ext cx="8215312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Tartalomjegyzék</a:t>
            </a:r>
            <a:br>
              <a:rPr lang="hu-HU" sz="2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Benchmark =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előretekintési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jövőkutatás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dirty="0"/>
              <a:t>MI-alapú értelmezések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Vita / Következmények / Jövőkép</a:t>
            </a:r>
            <a:br>
              <a:rPr lang="hu-HU" sz="2800" b="1" dirty="0"/>
            </a:b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subTitle" idx="1"/>
          </p:nvPr>
        </p:nvSpPr>
        <p:spPr>
          <a:xfrm>
            <a:off x="1370012" y="5916612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Shape 16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15240" y="1656336"/>
            <a:ext cx="9083038" cy="551796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3600" b="1" u="sng" dirty="0"/>
              <a:t>Benchmark = </a:t>
            </a:r>
            <a:r>
              <a:rPr lang="hu-HU" sz="3600" b="1" u="sng" dirty="0" err="1"/>
              <a:t>előretekintési</a:t>
            </a:r>
            <a:r>
              <a:rPr lang="hu-HU" sz="3600" b="1" u="sng" dirty="0"/>
              <a:t> jövőkutatás</a:t>
            </a:r>
            <a:br>
              <a:rPr lang="hu-HU" sz="3600" b="1" u="sng" dirty="0"/>
            </a:br>
            <a:br>
              <a:rPr lang="hu-HU" sz="3600" b="1" u="sng" dirty="0"/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https://eionet.kormany.hu/download/7/dd/82000/FORESIGHT%20DICTIONARY.pdf</a:t>
            </a:r>
            <a:br>
              <a:rPr lang="hu-HU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0225B45-863C-F877-9658-8DBAC1F1F6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277" y="2002972"/>
            <a:ext cx="7106964" cy="43542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878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ctrTitle"/>
          </p:nvPr>
        </p:nvSpPr>
        <p:spPr>
          <a:xfrm>
            <a:off x="116363" y="2155372"/>
            <a:ext cx="8494237" cy="433185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MI-alapú értelmezések I.</a:t>
            </a:r>
            <a:br>
              <a:rPr lang="hu-HU" sz="2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Szómágia (</a:t>
            </a:r>
            <a:r>
              <a:rPr lang="hu-HU" sz="2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inkl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hu-HU" sz="2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chatGPT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                    </a:t>
            </a:r>
            <a:r>
              <a:rPr lang="hu-HU" sz="2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r>
              <a:rPr lang="hu-HU" sz="2400" b="1" dirty="0"/>
              <a:t>.            KNUTH+</a:t>
            </a:r>
            <a:br>
              <a:rPr lang="hu-HU" sz="2400" b="1" dirty="0"/>
            </a:br>
            <a:br>
              <a:rPr lang="hu-HU" sz="2400" b="1" dirty="0"/>
            </a:br>
            <a:br>
              <a:rPr lang="hu-HU" sz="2400" b="1" dirty="0"/>
            </a:br>
            <a:br>
              <a:rPr lang="hu-HU" sz="2400" b="1" dirty="0"/>
            </a:br>
            <a:r>
              <a:rPr lang="hu-HU" sz="2400" b="1" dirty="0"/>
              <a:t>Forráskód</a:t>
            </a:r>
            <a:br>
              <a:rPr lang="hu-HU" sz="2400" b="1" dirty="0"/>
            </a:br>
            <a:br>
              <a:rPr lang="hu-HU" sz="2800" b="1" dirty="0"/>
            </a:br>
            <a:br>
              <a:rPr lang="hu-HU" sz="2800" b="1" dirty="0"/>
            </a:b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A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jövőkutatás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és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fizika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kapcsolata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, </a:t>
            </a:r>
            <a:br>
              <a:rPr lang="hu-HU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</a:b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avagy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az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időkutatásról</a:t>
            </a:r>
            <a:r>
              <a:rPr lang="hu-HU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a (</a:t>
            </a:r>
            <a:r>
              <a:rPr lang="en-GB" sz="1800" b="1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kvantum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)-</a:t>
            </a:r>
            <a:br>
              <a:rPr lang="hu-HU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</a:b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fizikai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GB" sz="1800" b="0" i="0" dirty="0" err="1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szemszögébő</a:t>
            </a:r>
            <a:r>
              <a:rPr lang="hu-HU" sz="1800" b="0" i="0" dirty="0"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l:</a:t>
            </a:r>
            <a:r>
              <a:rPr lang="hu-HU" sz="1800" b="0" i="0" dirty="0">
                <a:solidFill>
                  <a:srgbClr val="555555"/>
                </a:solidFill>
                <a:effectLst/>
                <a:latin typeface="Verdana" panose="020B0604030504040204" pitchFamily="34" charset="0"/>
              </a:rPr>
              <a:t> </a:t>
            </a:r>
            <a:br>
              <a:rPr lang="hu-HU" sz="1800" b="0" i="0" dirty="0">
                <a:solidFill>
                  <a:srgbClr val="555555"/>
                </a:solidFill>
                <a:effectLst/>
                <a:latin typeface="Verdana" panose="020B0604030504040204" pitchFamily="34" charset="0"/>
              </a:rPr>
            </a:br>
            <a:r>
              <a:rPr lang="hu-HU" sz="2000" b="1" dirty="0">
                <a:hlinkClick r:id="rId4"/>
              </a:rPr>
              <a:t>https://miau.my-x.hu/miau/303/futurology_physics_time.docx</a:t>
            </a:r>
            <a:r>
              <a:rPr lang="hu-HU" sz="2000" b="1" dirty="0"/>
              <a:t> 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Shape 166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5C655BE-2842-7A01-63CC-24E8CFD070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363" y="2877184"/>
            <a:ext cx="4281466" cy="262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6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b="1" dirty="0"/>
              <a:t>MI-alapú értelmezések II.</a:t>
            </a: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7357D9-E926-7E83-5BB0-70DD9BBDC4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802" y="1844675"/>
            <a:ext cx="8675914" cy="48282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533400" y="3011020"/>
            <a:ext cx="7990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A KNUTH-i univerzumba való átlépéshez </a:t>
            </a:r>
          </a:p>
          <a:p>
            <a:pPr algn="ctr"/>
            <a:r>
              <a:rPr lang="hu-HU" sz="2400" b="1" dirty="0"/>
              <a:t>nincs különbség </a:t>
            </a:r>
            <a:r>
              <a:rPr lang="hu-HU" sz="2400" dirty="0" err="1"/>
              <a:t>előretekintés</a:t>
            </a:r>
            <a:r>
              <a:rPr lang="hu-HU" sz="2400" dirty="0"/>
              <a:t> és előrejelzés között!</a:t>
            </a:r>
          </a:p>
          <a:p>
            <a:pPr algn="ctr"/>
            <a:endParaRPr lang="hu-HU" sz="2400" dirty="0"/>
          </a:p>
          <a:p>
            <a:pPr algn="ctr"/>
            <a:r>
              <a:rPr lang="hu-HU" sz="2400" dirty="0"/>
              <a:t>A </a:t>
            </a:r>
            <a:r>
              <a:rPr lang="hu-HU" sz="2400" b="1" dirty="0"/>
              <a:t>pontossági/jóság skála</a:t>
            </a:r>
            <a:r>
              <a:rPr lang="hu-HU" sz="2400" dirty="0"/>
              <a:t> matematikai stabilitásától függ a mesterséges intelligenciák sikere: amíg két alternatív megoldás közül az utólagosan is </a:t>
            </a:r>
            <a:r>
              <a:rPr lang="hu-HU" sz="2400" dirty="0" err="1"/>
              <a:t>JOBBnak</a:t>
            </a:r>
            <a:r>
              <a:rPr lang="hu-HU" sz="2400" dirty="0"/>
              <a:t> vélhető nem választható ki tetszőleges pontossággal előre, addig a robotok sem lesznek képesek tetszőleges sikerességre, az ember érdemi meghaladására…</a:t>
            </a:r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249284" y="2558142"/>
            <a:ext cx="1677487" cy="290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6705600" y="2558142"/>
            <a:ext cx="1382485" cy="290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7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b="1" dirty="0"/>
              <a:t>MI-alapú értelmezések III.</a:t>
            </a: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br>
              <a:rPr lang="hu-HU" sz="4000" b="1" dirty="0"/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F6941D-785F-7C5E-28B6-C2986856BB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46703"/>
            <a:ext cx="9144000" cy="47647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533400" y="3011020"/>
            <a:ext cx="799011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/>
              <a:t>Az interpretálhatóság maga a vitathatóság, vagyis a ténynek és már ismert összefüggésnek tűnő puzzle-elemek (tudásrészletek) alapján kellene tudni kirakni a minél inkább </a:t>
            </a:r>
            <a:r>
              <a:rPr lang="hu-HU" sz="2000" b="1" dirty="0"/>
              <a:t>konzisztens</a:t>
            </a:r>
            <a:r>
              <a:rPr lang="hu-HU" sz="2000" dirty="0"/>
              <a:t> valóságélményt statikusan és dinamikusan (a múltra visszamenőleg és/vagy a jövőre nézve)…</a:t>
            </a:r>
          </a:p>
          <a:p>
            <a:pPr algn="ctr"/>
            <a:endParaRPr lang="hu-HU" sz="2000" dirty="0"/>
          </a:p>
          <a:p>
            <a:pPr algn="ctr"/>
            <a:r>
              <a:rPr lang="hu-HU" sz="2000" dirty="0"/>
              <a:t>A </a:t>
            </a:r>
            <a:r>
              <a:rPr lang="hu-HU" sz="2000" b="1" dirty="0"/>
              <a:t>tudásreprezentáció</a:t>
            </a:r>
            <a:r>
              <a:rPr lang="hu-HU" sz="2000" dirty="0"/>
              <a:t> mibenléte (pl. szabály, regresszió, lépcsősfüggvény, neurális háló, fuzzy </a:t>
            </a:r>
            <a:r>
              <a:rPr lang="hu-HU" sz="2000" dirty="0" err="1"/>
              <a:t>logic</a:t>
            </a:r>
            <a:r>
              <a:rPr lang="hu-HU" sz="2000" dirty="0"/>
              <a:t>, stb.) és az optimalizált tudásreprezentációhoz vezető </a:t>
            </a:r>
            <a:r>
              <a:rPr lang="hu-HU" sz="2000" b="1" dirty="0"/>
              <a:t>keresési stratégiák </a:t>
            </a:r>
            <a:r>
              <a:rPr lang="hu-HU" sz="2000" dirty="0"/>
              <a:t>(pl. </a:t>
            </a:r>
            <a:r>
              <a:rPr lang="hu-HU" sz="2000" dirty="0" err="1"/>
              <a:t>Solver</a:t>
            </a:r>
            <a:r>
              <a:rPr lang="hu-HU" sz="2000" dirty="0"/>
              <a:t>, genetikus algoritmus, stb.) az MI lényegi építőkövei – a JÓSÁG-fogalom mentén értékelendő operatív lépések szempontjából…</a:t>
            </a:r>
          </a:p>
          <a:p>
            <a:pPr algn="just"/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-30480" y="2494467"/>
            <a:ext cx="1521824" cy="2912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452257" y="2494467"/>
            <a:ext cx="1382485" cy="2912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98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6DB9B4B-496F-52AD-6C05-E76F44DC2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55" y="1844675"/>
            <a:ext cx="9144000" cy="4674511"/>
          </a:xfrm>
          <a:prstGeom prst="rect">
            <a:avLst/>
          </a:prstGeom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000" dirty="0"/>
              <a:t>MI-alapú értelmezések IV.</a:t>
            </a: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br>
              <a:rPr lang="hu-HU" sz="4000" dirty="0"/>
            </a:br>
            <a:r>
              <a:rPr lang="hu-HU" sz="2400" dirty="0"/>
              <a:t>Tanulási folyamat </a:t>
            </a:r>
            <a:r>
              <a:rPr lang="hu-HU" sz="2400" b="1" dirty="0"/>
              <a:t>is csak egyetlen egy van </a:t>
            </a:r>
            <a:r>
              <a:rPr lang="hu-HU" sz="2400" dirty="0"/>
              <a:t>- kellően távolról vizsgálva a „tanulás”-</a:t>
            </a:r>
            <a:r>
              <a:rPr lang="hu-HU" sz="2400" dirty="0" err="1"/>
              <a:t>nak</a:t>
            </a:r>
            <a:r>
              <a:rPr lang="hu-HU" sz="2400" dirty="0"/>
              <a:t> kikiáltott jelenséget: </a:t>
            </a:r>
            <a:br>
              <a:rPr lang="hu-HU" sz="2400" dirty="0"/>
            </a:br>
            <a:r>
              <a:rPr lang="hu-HU" sz="2400" dirty="0"/>
              <a:t>a JÓSÁG skála mentén való minél inkább célirányos haladás = tanulás = tudásreprezentációs tér paramétereinek minél hatásosabb/hatékonyabb optimalizálása, … </a:t>
            </a:r>
            <a:br>
              <a:rPr lang="hu-HU" sz="2800" dirty="0"/>
            </a:br>
            <a:br>
              <a:rPr lang="hu-HU" sz="4000" dirty="0"/>
            </a:br>
            <a:br>
              <a:rPr lang="hu-HU" sz="4000" dirty="0"/>
            </a:br>
            <a:endParaRPr lang="en-US" sz="320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17B846-9D98-BB5E-3705-50C628D5BC90}"/>
              </a:ext>
            </a:extLst>
          </p:cNvPr>
          <p:cNvSpPr txBox="1"/>
          <p:nvPr/>
        </p:nvSpPr>
        <p:spPr>
          <a:xfrm>
            <a:off x="533400" y="3011020"/>
            <a:ext cx="7990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sz="2000" dirty="0"/>
          </a:p>
          <a:p>
            <a:pPr algn="just"/>
            <a:endParaRPr lang="de-DE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52DCB-2B78-09F3-7E68-AE9C6C3DA4D8}"/>
              </a:ext>
            </a:extLst>
          </p:cNvPr>
          <p:cNvSpPr/>
          <p:nvPr/>
        </p:nvSpPr>
        <p:spPr>
          <a:xfrm>
            <a:off x="17416" y="2859853"/>
            <a:ext cx="971005" cy="3023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A0304F-7DBC-3E9E-56D8-A3BCB21AF260}"/>
              </a:ext>
            </a:extLst>
          </p:cNvPr>
          <p:cNvSpPr/>
          <p:nvPr/>
        </p:nvSpPr>
        <p:spPr>
          <a:xfrm>
            <a:off x="4365169" y="2782420"/>
            <a:ext cx="2133603" cy="10154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F14-AB40-0DA5-D449-E80FDB036BA0}"/>
              </a:ext>
            </a:extLst>
          </p:cNvPr>
          <p:cNvSpPr txBox="1"/>
          <p:nvPr/>
        </p:nvSpPr>
        <p:spPr>
          <a:xfrm>
            <a:off x="30481" y="1138376"/>
            <a:ext cx="896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/>
              <a:t>MI-alapú értelmezések IV.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230449681"/>
      </p:ext>
    </p:extLst>
  </p:cSld>
  <p:clrMapOvr>
    <a:masterClrMapping/>
  </p:clrMapOvr>
</p:sld>
</file>

<file path=ppt/theme/theme1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1377</Words>
  <Application>Microsoft Office PowerPoint</Application>
  <PresentationFormat>On-screen Show (4:3)</PresentationFormat>
  <Paragraphs>78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21</vt:i4>
      </vt:variant>
    </vt:vector>
  </HeadingPairs>
  <TitlesOfParts>
    <vt:vector size="36" baseType="lpstr">
      <vt:lpstr>Algerian</vt:lpstr>
      <vt:lpstr>Arial</vt:lpstr>
      <vt:lpstr>Calibri</vt:lpstr>
      <vt:lpstr>Times New Roman</vt:lpstr>
      <vt:lpstr>Verdana</vt:lpstr>
      <vt:lpstr>1_Alapértelmezett terv</vt:lpstr>
      <vt:lpstr>2_Alapértelmezett terv</vt:lpstr>
      <vt:lpstr>3_Alapértelmezett terv</vt:lpstr>
      <vt:lpstr>4_Alapértelmezett terv</vt:lpstr>
      <vt:lpstr>5_Alapértelmezett terv</vt:lpstr>
      <vt:lpstr>6_Alapértelmezett terv</vt:lpstr>
      <vt:lpstr>7_Alapértelmezett terv</vt:lpstr>
      <vt:lpstr>8_Alapértelmezett terv</vt:lpstr>
      <vt:lpstr>9_Alapértelmezett terv</vt:lpstr>
      <vt:lpstr>10_Alapértelmezett terv</vt:lpstr>
      <vt:lpstr>PowerPoint Presentation</vt:lpstr>
      <vt:lpstr>  A mesterséges intelligencia   indukálta hatások és  annak következményei  az előretekintési jövőkutatásban    </vt:lpstr>
      <vt:lpstr>KIVONAT  Az előadás fókuszában az a gondolat áll, hogy az előretekintési jövőkutatás keretében készülő, logikailag lehetségesnek tűnő forgatókönyvekről kijelenthető az, hogy a szakértői/érintetti szinten felvázolásra méltónak vélt lehetőségek  nem mindegyike következik majd be a jövőben.   A jövőkutatásnak ezért önkritikusan (önreflexíven, önkorlátozó módon) azzal is kell foglalkoznia, vajon milyen együttállások (konzisztencia-alakzatok) szükségesek ahhoz, hogy egy racionálisan létezhetőnek tűnő szcenárió bekövetkezése maximalizálásra kerülhessen.   A MI alkalmazásának körülményei között a konzisztenciavizsgálatok bemutatásra kerülő karakterisztikus jellemzői segíthetik majd mind az emberi szakértők, mind a robotok jövőképének lépésről-lépésre történő önkorlátozását (vö. rendszer-szintű nem-tudom-válaszok) és egymáshoz igazodását (vö. cyborg-lét)...</vt:lpstr>
      <vt:lpstr>Tartalomjegyzék  Benchmark = előretekintési jövőkutatás  MI-alapú értelmezések  Vita / Következmények / Jövőkép    </vt:lpstr>
      <vt:lpstr>Benchmark = előretekintési jövőkutatás          https://eionet.kormany.hu/download/7/dd/82000/FORESIGHT%20DICTIONARY.pdf  </vt:lpstr>
      <vt:lpstr>MI-alapú értelmezések I.  Szómágia (inkl. chatGPT)                    vs.            KNUTH+    Forráskód   A jövőkutatás és fizika kapcsolata,  avagy az időkutatásról a (kvantum)- fizikai szemszögéből:  https://miau.my-x.hu/miau/303/futurology_physics_time.docx    </vt:lpstr>
      <vt:lpstr>MI-alapú értelmezések II.        </vt:lpstr>
      <vt:lpstr>MI-alapú értelmezések III.        </vt:lpstr>
      <vt:lpstr>MI-alapú értelmezések IV.       Tanulási folyamat is csak egyetlen egy van - kellően távolról vizsgálva a „tanulás”-nak kikiáltott jelenséget:  a JÓSÁG skála mentén való minél inkább célirányos haladás = tanulás = tudásreprezentációs tér paramétereinek minél hatásosabb/hatékonyabb optimalizálása, …    </vt:lpstr>
      <vt:lpstr>MI-alapú értelmezések IV.       A konzisztencia (komplex jóság) skála mentén való mozgás szempontjából minden rendszer-szinten kell, hogy értelmet nyerjen, de a rendszer mibenléte kreatívan értelmezhető…   </vt:lpstr>
      <vt:lpstr>MI-alapú értelmezések IV.       A szómágia önleleplező esete, ha két ellentétes célú fogalom még sem egymás ellentéte… A klasszikus predikció (előrejelzés) párhuzamai pl. a buborékmodellek és a jelen-idejű modellek…   </vt:lpstr>
      <vt:lpstr>MI-alapú értelmezések IV.       A kvantumfizika előtti világban jövő csak egy van – az, ami bekövetkezik (majd):  a jövő értelmezése a jeleben a tervezés, a szimuláció, …   </vt:lpstr>
      <vt:lpstr>MI-alapú értelmezések IV.          A klasszikus adatok és már felismert összefüggések mellett mindennemű egyéb impulzus (emberi érzékelés, vélelem, asszociáció, intuíció) is „adat” (vö. kérdőíves önbevallásos „adatok”, szómágikus interjúk). Mindegy tehát, mi a jövőképekhez vezető út, mert egy jövőkép csak akkor van készen, ha az utólag objektíven visszaellenőrizhető előbb-utóbb…    ill. előre nagy valószínűséggel vélelmezhető, hogy két jövőkép közül melyik lesz a pontosabban beváló…   </vt:lpstr>
      <vt:lpstr>MI-alapú értelmezések IV.         Adat az, amit fel lehet dolgozni. Rendszerelméletileg minden mindennel összefügg. A tudásreprezentációból fakadó restrikciók, ill. a tanulás kapcsán alkalmazott megoldáskeresési stratégiák lehetnek a rendelkezésre álló adatokhoz képest részben inkompatibilisek (vö. pl. additív vs. multiplikatív modellek nulla-output-értelmezései)…   </vt:lpstr>
      <vt:lpstr>MI-alapú értelmezések IV.       Egy-egy modell tekinthető szimulátornak, mely quasi végtelen „scenario” értelmezésére alkalmas.  A szcenáriók közötti logikai kapcsolat (vö. konzisztens modellezés) szintje az érdemi MI-kihívás. A konzisztencia-alapú modellezés maga is szcenárió-alapú, azaz pl. modell-láncokból áll…      </vt:lpstr>
      <vt:lpstr>MI-alapú értelmezések IV.       A konzisztencia fogalma csak rendszerszintű lehet, s valóban igaz, hogy MI-modellezésnek tekintenek sokan már egy-egy regressziós számítást és/vagy egy véletlenszerű neurális háló próbálkozást is, de a MI-nőségi rendszerértelmezés mindenkor komplex kell, hogy legyen.  A klasszikus tesztelés látszólag ismét csak mennyiségi, de a tesztelés nélküli modellezés már konzisztencia-alapú…    </vt:lpstr>
      <vt:lpstr>MI-alapú értelmezések IV.       A konzisztencia fogalma magában foglalja a statikus és dinamikus (vö. trend-jellegű) rész-eredmény-kapcsolatokat, melyek egy része (pl. érzékenységvizsgálat) variáció-jellegű, más része töredékes (vö. pl. párhuzamos) nézőpontokat feldolgozó, ill. hierarchikus logikai lépéseket tartalmazó…   </vt:lpstr>
      <vt:lpstr>MI-alapú értelmezések IV.       Tudomány csak egyféle van, mely minél nagyobb gyakorisággal/valószínűséggel garantálja, hogy az,  amit ma gondolunk a világról, holnap is igaz lesz! Más megfogalmazásban: két alternatív modell közül a jobbat kell tudni választani minél többször (mert ez az MI-alapú, hiba-minimalizáló, konzisztencia-maximalizáló tanulás lényege). Ennek a KNUTH-i elvárás (vö. tudomány/tudás az, ami forráskódba átírható) „csak” egy technokrata/operacionalista újra-fogalmazása: vö. https://en.wikipedia.org/wiki/Knowledge_production_modes https://de.wikipedia.org/wiki/Mode_2 </vt:lpstr>
      <vt:lpstr>    </vt:lpstr>
      <vt:lpstr>Köszönöm a figyelmet!  Email:  pitlik@my-x.hu   Részletek:  https://miau.my-x.hu/miau/303/futurology_physics_time.docx  https://miau.my-x.hu/miau2009/index.php3?x=e0&amp;string=Id%C5%91-modellek   https://miau.my-x.hu/miau/306/20231121.pptx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Latitude</dc:creator>
  <cp:lastModifiedBy>Lttd</cp:lastModifiedBy>
  <cp:revision>124</cp:revision>
  <dcterms:modified xsi:type="dcterms:W3CDTF">2024-01-02T00:49:23Z</dcterms:modified>
</cp:coreProperties>
</file>