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1752" r:id="rId2"/>
    <p:sldId id="1753" r:id="rId3"/>
    <p:sldId id="1754" r:id="rId4"/>
    <p:sldId id="1760" r:id="rId5"/>
    <p:sldId id="1761" r:id="rId6"/>
    <p:sldId id="1762" r:id="rId7"/>
    <p:sldId id="1755" r:id="rId8"/>
    <p:sldId id="1759" r:id="rId9"/>
    <p:sldId id="1763" r:id="rId10"/>
    <p:sldId id="1756" r:id="rId11"/>
    <p:sldId id="1757" r:id="rId12"/>
    <p:sldId id="1758" r:id="rId13"/>
    <p:sldId id="1764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6245"/>
  </p:normalViewPr>
  <p:slideViewPr>
    <p:cSldViewPr snapToGrid="0">
      <p:cViewPr varScale="1">
        <p:scale>
          <a:sx n="120" d="100"/>
          <a:sy n="120" d="100"/>
        </p:scale>
        <p:origin x="49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0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A72B8-5D62-0F4B-AF48-60FBEED47D5B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6E805-FCE9-5444-B3E6-F4BB194ED8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8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04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52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7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76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41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63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89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44AC83-BF04-F4DC-26C8-6EF78CC5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1B41A21-AED0-52CB-0477-16A86B1B0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0D6646-BECB-D79E-5B15-4E290AB8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271E26-026C-0A23-EA42-CC066415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58AD4B-002E-8F19-6243-9BEBE25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44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7D5B03-63EC-3411-E780-550DF8D3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64DE3BE-8AF1-3620-F561-0F910A743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8AA3C0D-5E29-DC37-001D-970958F9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B33AD9-E514-7B6A-154A-CE0B06A2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D91ADB-3553-F85E-043B-BD4AD22A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215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E27075D-7BF4-5305-516C-9B9F22D60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79C0FC-4053-7C31-B210-7E1B2A22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5F84FD-0FA5-0FAE-7AAB-9F95B173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6C7613B-E089-B214-9AB5-3BAF0AC1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825670-D44D-C043-DEF4-7DAA3E60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339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FD503F-5547-7220-835A-58685BAC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41685E-5A3F-B418-25B9-08E7BD3E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315318-5415-5F9C-B327-9D780CB4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40534B-6F5E-1687-4DF2-6682DA99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AA56C4-7708-0FC6-DD97-E8B51AF1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43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862EFA-C532-2EC7-32EB-03429AF2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7991E1-1F19-2A3F-3086-AAD0377C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C6D663-8948-3793-DDF2-E02EA833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633E4B-9B00-B7F3-8EF2-D8CAA74A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51BA27-938A-22C1-B3E9-6D187110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11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7C01A9-16E1-378D-FB57-FD7D5125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4301BC-C706-C64A-EAC2-3D1B5E6C8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6614A19-3C6F-BBF0-65F3-F1FA40F86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F9A6C2-5D7A-E699-DE81-6AF8DD74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53B111-A071-C550-F354-EA198A9C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1699035-3157-BD38-B5DA-D7C59466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07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C19803-DA52-2FD4-7099-6439EA81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EEC874-B57F-DAEC-00DB-232D92AF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EFACC66-16C9-3EBC-60E3-A4859A7B4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5901DCE-E0BD-3CBF-7F7E-E261222D0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5CE5A67-937F-A9CB-4110-01DE226C5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E634642-371C-C9D3-58F5-16689189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3D18CF5-3339-2970-5ACC-164C6F4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DCD888F-137A-E11C-E68A-D2817289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546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7AA1E9-5A4F-A191-C75C-FBB7E8AE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8F4F411-ED55-BD27-3C15-E577D1B5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7328490-9345-79ED-76E3-F3AA8065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6C76409-E831-54DE-26B1-E2C63880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1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F2D7804-3804-CF02-A004-A261A898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5B1D7D5-CA21-CB9F-E114-CC380296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238857A-B7D7-5C19-D54B-77D0839C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160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E3B8AF-26AC-F34A-9ECB-E0C14ADA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814D66-1517-5731-54C7-835D6D0D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08C8718-8CAF-A199-55B5-B3DE204E8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34FA117-103D-4028-F82B-C7F1F21A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AD30B2F-6628-5726-8ABC-7B924E78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E618EB2-9974-9250-BDEC-F9AA7AE5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50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94B51A-4E19-88D6-ABBB-9226635D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FF9FD19-FB99-8506-1DC2-7C0ED9DCE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E4EB22A-FBD8-4C1F-086E-1AB264AD7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E29ECF-CE39-9D87-3B6A-5CE83CA0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A594907-6BA9-7579-AA9F-D2403009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D8C61FB-6B11-A09D-E160-77DCD882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966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27B19E2-E82F-AE2F-C03B-DDEA2550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C0E35A0-EF45-BB46-34D3-FD7E7D5A4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0BCC97-BAC0-9102-5AFC-0B83BFF7F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F255-BB75-5346-8610-EBEA0DC695C6}" type="datetimeFigureOut">
              <a:rPr lang="hu-HU" smtClean="0"/>
              <a:t>2024. 02. 21.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3BE863-2568-A98C-C929-ABD17CBC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3437B2-71A1-9A22-49FE-37E296418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0729-6554-154C-B0C8-86D1C7FC3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524000" y="1674218"/>
            <a:ext cx="9144000" cy="21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hu-HU" sz="5300" dirty="0"/>
              <a:t>System Modelling</a:t>
            </a:r>
            <a:br>
              <a:rPr lang="hu-HU" sz="5300" dirty="0"/>
            </a:br>
            <a:r>
              <a:rPr lang="hu-HU" sz="5300" dirty="0"/>
              <a:t>Business </a:t>
            </a:r>
            <a:r>
              <a:rPr lang="hu-HU" sz="5300" dirty="0" err="1"/>
              <a:t>Process</a:t>
            </a:r>
            <a:r>
              <a:rPr lang="hu-HU" sz="5300" dirty="0"/>
              <a:t> Management</a:t>
            </a:r>
            <a:br>
              <a:rPr lang="hu-HU" sz="5300" dirty="0"/>
            </a:br>
            <a:endParaRPr sz="2800" dirty="0"/>
          </a:p>
        </p:txBody>
      </p:sp>
      <p:sp>
        <p:nvSpPr>
          <p:cNvPr id="97" name="Google Shape;97;p1"/>
          <p:cNvSpPr/>
          <p:nvPr/>
        </p:nvSpPr>
        <p:spPr>
          <a:xfrm>
            <a:off x="0" y="4201064"/>
            <a:ext cx="12192000" cy="2656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423" y="4429919"/>
            <a:ext cx="2177154" cy="2177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01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0" y="4201064"/>
            <a:ext cx="12192000" cy="2656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423" y="4429919"/>
            <a:ext cx="2177154" cy="217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E98D1070-B831-2367-D46F-6CDB1D23A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163244"/>
            <a:ext cx="12192000" cy="5694756"/>
          </a:xfrm>
          <a:prstGeom prst="rect">
            <a:avLst/>
          </a:prstGeom>
        </p:spPr>
      </p:pic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9B86B32C-B417-D1DC-27B9-0A7749C11E0D}"/>
              </a:ext>
            </a:extLst>
          </p:cNvPr>
          <p:cNvSpPr txBox="1">
            <a:spLocks/>
          </p:cNvSpPr>
          <p:nvPr/>
        </p:nvSpPr>
        <p:spPr>
          <a:xfrm>
            <a:off x="0" y="-864"/>
            <a:ext cx="6506817" cy="11632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5300"/>
              <a:buFont typeface="Calibri"/>
              <a:buNone/>
            </a:pPr>
            <a:r>
              <a:rPr lang="hu-HU" sz="5300" dirty="0"/>
              <a:t>Microsoft Project</a:t>
            </a:r>
            <a:endParaRPr lang="hu-HU" sz="28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45A9B4C-9C59-7693-C15A-410995821B0A}"/>
              </a:ext>
            </a:extLst>
          </p:cNvPr>
          <p:cNvSpPr txBox="1"/>
          <p:nvPr/>
        </p:nvSpPr>
        <p:spPr>
          <a:xfrm>
            <a:off x="6096000" y="79304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/>
              <a:t>Paid</a:t>
            </a:r>
            <a:r>
              <a:rPr lang="hu-HU" dirty="0"/>
              <a:t>. The </a:t>
            </a:r>
            <a:r>
              <a:rPr lang="hu-HU" dirty="0" err="1"/>
              <a:t>student</a:t>
            </a:r>
            <a:r>
              <a:rPr lang="hu-HU" dirty="0"/>
              <a:t> </a:t>
            </a:r>
            <a:r>
              <a:rPr lang="hu-HU" dirty="0" err="1"/>
              <a:t>license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include</a:t>
            </a:r>
            <a:r>
              <a:rPr lang="hu-HU" dirty="0"/>
              <a:t> Microsoft Project.</a:t>
            </a:r>
          </a:p>
        </p:txBody>
      </p:sp>
    </p:spTree>
    <p:extLst>
      <p:ext uri="{BB962C8B-B14F-4D97-AF65-F5344CB8AC3E}">
        <p14:creationId xmlns:p14="http://schemas.microsoft.com/office/powerpoint/2010/main" val="85416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524000" y="0"/>
            <a:ext cx="9144000" cy="127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hu-HU" sz="5300" dirty="0" err="1"/>
              <a:t>Use</a:t>
            </a:r>
            <a:r>
              <a:rPr lang="hu-HU" sz="5300" dirty="0"/>
              <a:t> </a:t>
            </a:r>
            <a:r>
              <a:rPr lang="hu-HU" sz="5300" dirty="0" err="1"/>
              <a:t>Case</a:t>
            </a:r>
            <a:r>
              <a:rPr lang="hu-HU" sz="5300" dirty="0"/>
              <a:t> Diagram</a:t>
            </a:r>
            <a:br>
              <a:rPr lang="hu-HU" sz="5300" dirty="0"/>
            </a:br>
            <a:endParaRPr sz="2800" dirty="0"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se case diagram - Wikipedia">
            <a:extLst>
              <a:ext uri="{FF2B5EF4-FFF2-40B4-BE49-F238E27FC236}">
                <a16:creationId xmlns:a16="http://schemas.microsoft.com/office/drawing/2014/main" id="{9BF3ACA7-D061-79AB-67CB-00C1DC05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14" y="916924"/>
            <a:ext cx="5701186" cy="57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96;p1">
            <a:extLst>
              <a:ext uri="{FF2B5EF4-FFF2-40B4-BE49-F238E27FC236}">
                <a16:creationId xmlns:a16="http://schemas.microsoft.com/office/drawing/2014/main" id="{B0C98E56-216E-A947-79A9-F91020AC6C40}"/>
              </a:ext>
            </a:extLst>
          </p:cNvPr>
          <p:cNvSpPr txBox="1">
            <a:spLocks/>
          </p:cNvSpPr>
          <p:nvPr/>
        </p:nvSpPr>
        <p:spPr>
          <a:xfrm>
            <a:off x="303391" y="1158949"/>
            <a:ext cx="6187423" cy="22700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</a:pPr>
            <a:r>
              <a:rPr lang="hu-HU" sz="2000" dirty="0">
                <a:solidFill>
                  <a:srgbClr val="0D0D0D"/>
                </a:solidFill>
                <a:latin typeface="Söhne"/>
              </a:rPr>
              <a:t>- </a:t>
            </a:r>
            <a:r>
              <a:rPr lang="hu-HU" sz="2000" dirty="0" err="1">
                <a:solidFill>
                  <a:srgbClr val="0D0D0D"/>
                </a:solidFill>
                <a:latin typeface="Söhne"/>
              </a:rPr>
              <a:t>Who</a:t>
            </a:r>
            <a:r>
              <a:rPr lang="hu-H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u-HU" sz="2000" dirty="0" err="1">
                <a:solidFill>
                  <a:srgbClr val="0D0D0D"/>
                </a:solidFill>
                <a:latin typeface="Söhne"/>
              </a:rPr>
              <a:t>uses</a:t>
            </a:r>
            <a:r>
              <a:rPr lang="hu-H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u-HU" sz="2000" dirty="0" err="1">
                <a:solidFill>
                  <a:srgbClr val="0D0D0D"/>
                </a:solidFill>
                <a:latin typeface="Söhne"/>
              </a:rPr>
              <a:t>which</a:t>
            </a:r>
            <a:r>
              <a:rPr lang="hu-H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u-HU" sz="2000" dirty="0" err="1">
                <a:solidFill>
                  <a:srgbClr val="0D0D0D"/>
                </a:solidFill>
                <a:latin typeface="Söhne"/>
              </a:rPr>
              <a:t>function</a:t>
            </a:r>
            <a:r>
              <a:rPr lang="hu-HU" sz="2000" dirty="0">
                <a:solidFill>
                  <a:srgbClr val="0D0D0D"/>
                </a:solidFill>
                <a:latin typeface="Söhne"/>
              </a:rPr>
              <a:t> in the </a:t>
            </a:r>
            <a:r>
              <a:rPr lang="hu-HU" sz="2000" dirty="0" err="1">
                <a:solidFill>
                  <a:srgbClr val="0D0D0D"/>
                </a:solidFill>
                <a:latin typeface="Söhne"/>
              </a:rPr>
              <a:t>system</a:t>
            </a:r>
            <a:r>
              <a:rPr lang="hu-HU" sz="2000" dirty="0">
                <a:solidFill>
                  <a:srgbClr val="0D0D0D"/>
                </a:solidFill>
                <a:latin typeface="Söhne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Tx/>
              <a:buChar char="-"/>
            </a:pPr>
            <a:endParaRPr lang="hu-HU" sz="2000" dirty="0">
              <a:solidFill>
                <a:srgbClr val="0D0D0D"/>
              </a:solidFill>
              <a:latin typeface="Söhne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</a:pPr>
            <a:r>
              <a:rPr lang="hu-HU" sz="2000" dirty="0">
                <a:solidFill>
                  <a:srgbClr val="0D0D0D"/>
                </a:solidFill>
                <a:latin typeface="Söhne"/>
              </a:rPr>
              <a:t>- The </a:t>
            </a:r>
            <a:r>
              <a:rPr lang="hu-HU" sz="2000" dirty="0" err="1">
                <a:solidFill>
                  <a:srgbClr val="0D0D0D"/>
                </a:solidFill>
                <a:latin typeface="Söhne"/>
              </a:rPr>
              <a:t>different</a:t>
            </a:r>
            <a:r>
              <a:rPr lang="hu-H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u-HU" sz="2000" dirty="0" err="1">
                <a:solidFill>
                  <a:srgbClr val="0D0D0D"/>
                </a:solidFill>
                <a:latin typeface="Söhne"/>
              </a:rPr>
              <a:t>users</a:t>
            </a:r>
            <a:r>
              <a:rPr lang="hu-H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u-HU" sz="2000" dirty="0" err="1">
                <a:solidFill>
                  <a:srgbClr val="0D0D0D"/>
                </a:solidFill>
                <a:latin typeface="Söhne"/>
              </a:rPr>
              <a:t>use</a:t>
            </a:r>
            <a:r>
              <a:rPr lang="hu-HU" sz="2000" dirty="0">
                <a:solidFill>
                  <a:srgbClr val="0D0D0D"/>
                </a:solidFill>
                <a:latin typeface="Söhne"/>
              </a:rPr>
              <a:t> the </a:t>
            </a:r>
            <a:r>
              <a:rPr lang="hu-HU" sz="2000" dirty="0" err="1">
                <a:solidFill>
                  <a:srgbClr val="0D0D0D"/>
                </a:solidFill>
                <a:latin typeface="Söhne"/>
              </a:rPr>
              <a:t>functions</a:t>
            </a:r>
            <a:r>
              <a:rPr lang="hu-HU" sz="2000" dirty="0">
                <a:solidFill>
                  <a:srgbClr val="0D0D0D"/>
                </a:solidFill>
                <a:latin typeface="Söhne"/>
              </a:rPr>
              <a:t> in </a:t>
            </a:r>
            <a:r>
              <a:rPr lang="hu-HU" sz="2000" dirty="0" err="1">
                <a:solidFill>
                  <a:srgbClr val="0D0D0D"/>
                </a:solidFill>
                <a:latin typeface="Söhne"/>
              </a:rPr>
              <a:t>what</a:t>
            </a:r>
            <a:r>
              <a:rPr lang="hu-HU" sz="20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u-HU" sz="2000" dirty="0" err="1">
                <a:solidFill>
                  <a:srgbClr val="0D0D0D"/>
                </a:solidFill>
                <a:latin typeface="Söhne"/>
              </a:rPr>
              <a:t>order</a:t>
            </a:r>
            <a:r>
              <a:rPr lang="hu-HU" sz="2000" dirty="0">
                <a:solidFill>
                  <a:srgbClr val="0D0D0D"/>
                </a:solidFill>
                <a:latin typeface="Söhne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Tx/>
              <a:buChar char="-"/>
            </a:pPr>
            <a:endParaRPr lang="hu-HU" sz="2000" dirty="0">
              <a:solidFill>
                <a:srgbClr val="0D0D0D"/>
              </a:solidFill>
              <a:latin typeface="Söhne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 typeface="Calibri"/>
              <a:buNone/>
            </a:pPr>
            <a:r>
              <a:rPr lang="hu-HU" sz="2000" b="0" i="0" u="none" strike="noStrike" dirty="0">
                <a:solidFill>
                  <a:srgbClr val="0D0D0D"/>
                </a:solidFill>
                <a:effectLst/>
                <a:latin typeface="Söhne"/>
              </a:rPr>
              <a:t>- </a:t>
            </a:r>
            <a:r>
              <a:rPr lang="hu-HU" sz="2000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What</a:t>
            </a:r>
            <a:r>
              <a:rPr lang="hu-HU" sz="2000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u-HU" sz="2000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types</a:t>
            </a:r>
            <a:r>
              <a:rPr lang="hu-HU" sz="2000" b="0" i="0" u="none" strike="noStrike" dirty="0">
                <a:solidFill>
                  <a:srgbClr val="0D0D0D"/>
                </a:solidFill>
                <a:effectLst/>
                <a:latin typeface="Söhne"/>
              </a:rPr>
              <a:t> of </a:t>
            </a:r>
            <a:r>
              <a:rPr lang="hu-HU" sz="2000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users</a:t>
            </a:r>
            <a:r>
              <a:rPr lang="hu-HU" sz="2000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u-HU" sz="2000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are</a:t>
            </a:r>
            <a:r>
              <a:rPr lang="hu-HU" sz="2000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u-HU" sz="2000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there</a:t>
            </a:r>
            <a:r>
              <a:rPr lang="hu-HU" sz="2000" b="0" i="0" u="none" strike="noStrike" dirty="0">
                <a:solidFill>
                  <a:srgbClr val="0D0D0D"/>
                </a:solidFill>
                <a:effectLst/>
                <a:latin typeface="Söhne"/>
              </a:rPr>
              <a:t> in the </a:t>
            </a:r>
            <a:r>
              <a:rPr lang="hu-HU" sz="2000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system</a:t>
            </a:r>
            <a:r>
              <a:rPr lang="hu-HU" sz="2000" b="0" i="0" u="none" strike="noStrike" dirty="0">
                <a:solidFill>
                  <a:srgbClr val="0D0D0D"/>
                </a:solidFill>
                <a:effectLst/>
                <a:latin typeface="Söhne"/>
              </a:rPr>
              <a:t>?</a:t>
            </a:r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val="62924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524000" y="250927"/>
            <a:ext cx="9144000" cy="982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hu-HU" sz="5300" dirty="0"/>
              <a:t>Flow </a:t>
            </a:r>
            <a:r>
              <a:rPr lang="hu-HU" sz="5300" dirty="0" err="1"/>
              <a:t>Chart</a:t>
            </a:r>
            <a:endParaRPr sz="2800" dirty="0"/>
          </a:p>
        </p:txBody>
      </p:sp>
      <p:sp>
        <p:nvSpPr>
          <p:cNvPr id="97" name="Google Shape;97;p1"/>
          <p:cNvSpPr/>
          <p:nvPr/>
        </p:nvSpPr>
        <p:spPr>
          <a:xfrm>
            <a:off x="0" y="4201064"/>
            <a:ext cx="12192000" cy="2656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lowchart - Process Flow Charts, Templates, How To, and More">
            <a:extLst>
              <a:ext uri="{FF2B5EF4-FFF2-40B4-BE49-F238E27FC236}">
                <a16:creationId xmlns:a16="http://schemas.microsoft.com/office/drawing/2014/main" id="{16A88A49-C37C-424F-87AA-0FC423D6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89" y="1828696"/>
            <a:ext cx="7236821" cy="47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6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F1324B-6EBF-FED7-9720-789226E3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52" y="483527"/>
            <a:ext cx="6450496" cy="854075"/>
          </a:xfrm>
        </p:spPr>
        <p:txBody>
          <a:bodyPr/>
          <a:lstStyle/>
          <a:p>
            <a:r>
              <a:rPr lang="hu-HU" i="0" u="none" strike="noStrike" dirty="0" err="1">
                <a:solidFill>
                  <a:srgbClr val="0D0D0D"/>
                </a:solidFill>
                <a:effectLst/>
                <a:latin typeface="Söhne"/>
              </a:rPr>
              <a:t>Entity-Relationship</a:t>
            </a:r>
            <a:r>
              <a:rPr lang="hu-HU" i="0" u="none" strike="noStrike" dirty="0">
                <a:solidFill>
                  <a:srgbClr val="0D0D0D"/>
                </a:solidFill>
                <a:effectLst/>
                <a:latin typeface="Söhne"/>
              </a:rPr>
              <a:t> diagram</a:t>
            </a:r>
            <a:endParaRPr lang="hu-HU" dirty="0"/>
          </a:p>
        </p:txBody>
      </p:sp>
      <p:pic>
        <p:nvPicPr>
          <p:cNvPr id="5" name="Kép 4" descr="A képen szöveg, képernyőkép, szoftver látható&#10;&#10;Automatikusan generált leírás">
            <a:extLst>
              <a:ext uri="{FF2B5EF4-FFF2-40B4-BE49-F238E27FC236}">
                <a16:creationId xmlns:a16="http://schemas.microsoft.com/office/drawing/2014/main" id="{2B5E2BE9-8D6A-6E57-4F55-5980B25F4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20" y="1337602"/>
            <a:ext cx="9669960" cy="552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4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524000" y="345148"/>
            <a:ext cx="9144000" cy="84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hu-HU" sz="2800" dirty="0"/>
              <a:t>UML (</a:t>
            </a:r>
            <a:r>
              <a:rPr lang="hu-HU" sz="2800" dirty="0" err="1"/>
              <a:t>Unified</a:t>
            </a:r>
            <a:r>
              <a:rPr lang="hu-HU" sz="2800" dirty="0"/>
              <a:t> </a:t>
            </a:r>
            <a:r>
              <a:rPr lang="hu-HU" sz="2800" dirty="0" err="1"/>
              <a:t>Modeling</a:t>
            </a:r>
            <a:r>
              <a:rPr lang="hu-HU" sz="2800" dirty="0"/>
              <a:t> Language)</a:t>
            </a:r>
          </a:p>
        </p:txBody>
      </p:sp>
      <p:sp>
        <p:nvSpPr>
          <p:cNvPr id="97" name="Google Shape;97;p1"/>
          <p:cNvSpPr/>
          <p:nvPr/>
        </p:nvSpPr>
        <p:spPr>
          <a:xfrm>
            <a:off x="0" y="4201064"/>
            <a:ext cx="12192000" cy="2656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423" y="4429919"/>
            <a:ext cx="2177154" cy="21771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6;p1">
            <a:extLst>
              <a:ext uri="{FF2B5EF4-FFF2-40B4-BE49-F238E27FC236}">
                <a16:creationId xmlns:a16="http://schemas.microsoft.com/office/drawing/2014/main" id="{7290E69B-5C0D-9611-6AE2-4A48C6FCE582}"/>
              </a:ext>
            </a:extLst>
          </p:cNvPr>
          <p:cNvSpPr txBox="1">
            <a:spLocks/>
          </p:cNvSpPr>
          <p:nvPr/>
        </p:nvSpPr>
        <p:spPr>
          <a:xfrm>
            <a:off x="1330186" y="1190846"/>
            <a:ext cx="9531627" cy="2656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 typeface="Calibri"/>
              <a:buNone/>
            </a:pPr>
            <a:r>
              <a:rPr lang="hu-HU" sz="4400" b="1" dirty="0" err="1"/>
              <a:t>What</a:t>
            </a:r>
            <a:r>
              <a:rPr lang="hu-HU" sz="4400" b="1" dirty="0"/>
              <a:t> is UML?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 typeface="Calibri"/>
              <a:buNone/>
            </a:pPr>
            <a:r>
              <a:rPr lang="hu-HU" sz="2800" dirty="0"/>
              <a:t>UML, </a:t>
            </a:r>
            <a:r>
              <a:rPr lang="hu-HU" sz="2800" dirty="0" err="1"/>
              <a:t>or</a:t>
            </a:r>
            <a:r>
              <a:rPr lang="hu-HU" sz="2800" dirty="0"/>
              <a:t> </a:t>
            </a:r>
            <a:r>
              <a:rPr lang="hu-HU" sz="2800" dirty="0" err="1"/>
              <a:t>Unified</a:t>
            </a:r>
            <a:r>
              <a:rPr lang="hu-HU" sz="2800" dirty="0"/>
              <a:t> </a:t>
            </a:r>
            <a:r>
              <a:rPr lang="hu-HU" sz="2800" dirty="0" err="1"/>
              <a:t>Modeling</a:t>
            </a:r>
            <a:r>
              <a:rPr lang="hu-HU" sz="2800" dirty="0"/>
              <a:t> Language, is a </a:t>
            </a:r>
            <a:r>
              <a:rPr lang="hu-HU" sz="2800" dirty="0" err="1"/>
              <a:t>visual</a:t>
            </a:r>
            <a:r>
              <a:rPr lang="hu-HU" sz="2800" dirty="0"/>
              <a:t> </a:t>
            </a:r>
            <a:r>
              <a:rPr lang="hu-HU" sz="2800" dirty="0" err="1"/>
              <a:t>modeling</a:t>
            </a:r>
            <a:r>
              <a:rPr lang="hu-HU" sz="2800" dirty="0"/>
              <a:t> language </a:t>
            </a:r>
            <a:r>
              <a:rPr lang="hu-HU" sz="2800" dirty="0" err="1"/>
              <a:t>that</a:t>
            </a:r>
            <a:r>
              <a:rPr lang="hu-HU" sz="2800" dirty="0"/>
              <a:t> </a:t>
            </a:r>
            <a:r>
              <a:rPr lang="hu-HU" sz="2800" dirty="0" err="1"/>
              <a:t>helps</a:t>
            </a:r>
            <a:r>
              <a:rPr lang="hu-HU" sz="2800" dirty="0"/>
              <a:t> software </a:t>
            </a:r>
            <a:r>
              <a:rPr lang="hu-HU" sz="2800" dirty="0" err="1"/>
              <a:t>developers</a:t>
            </a:r>
            <a:r>
              <a:rPr lang="hu-HU" sz="2800" dirty="0"/>
              <a:t> design (modell) </a:t>
            </a:r>
            <a:r>
              <a:rPr lang="hu-HU" sz="2800" dirty="0" err="1"/>
              <a:t>new</a:t>
            </a:r>
            <a:r>
              <a:rPr lang="hu-HU" sz="2800" dirty="0"/>
              <a:t> </a:t>
            </a:r>
            <a:r>
              <a:rPr lang="hu-HU" sz="2800" dirty="0" err="1"/>
              <a:t>systems</a:t>
            </a:r>
            <a:r>
              <a:rPr lang="hu-H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315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524000" y="250927"/>
            <a:ext cx="9144000" cy="141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hu-HU" sz="5300" dirty="0"/>
              <a:t>Design Tools</a:t>
            </a:r>
            <a:br>
              <a:rPr lang="hu-HU" sz="5300" dirty="0"/>
            </a:br>
            <a:endParaRPr sz="2800" dirty="0"/>
          </a:p>
        </p:txBody>
      </p:sp>
      <p:sp>
        <p:nvSpPr>
          <p:cNvPr id="97" name="Google Shape;97;p1"/>
          <p:cNvSpPr/>
          <p:nvPr/>
        </p:nvSpPr>
        <p:spPr>
          <a:xfrm>
            <a:off x="0" y="4201064"/>
            <a:ext cx="12192000" cy="2656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423" y="4429919"/>
            <a:ext cx="2177154" cy="21771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6;p1">
            <a:extLst>
              <a:ext uri="{FF2B5EF4-FFF2-40B4-BE49-F238E27FC236}">
                <a16:creationId xmlns:a16="http://schemas.microsoft.com/office/drawing/2014/main" id="{F8501BC0-600C-3A7A-A26F-6F77FF49A21B}"/>
              </a:ext>
            </a:extLst>
          </p:cNvPr>
          <p:cNvSpPr txBox="1">
            <a:spLocks/>
          </p:cNvSpPr>
          <p:nvPr/>
        </p:nvSpPr>
        <p:spPr>
          <a:xfrm>
            <a:off x="0" y="1427407"/>
            <a:ext cx="5340626" cy="25227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 typeface="Calibri"/>
              <a:buNone/>
            </a:pPr>
            <a:r>
              <a:rPr lang="hu-HU" sz="2800" dirty="0"/>
              <a:t>- </a:t>
            </a:r>
            <a:r>
              <a:rPr lang="hu-HU" sz="2800" dirty="0" err="1"/>
              <a:t>Draw.io</a:t>
            </a:r>
            <a:endParaRPr lang="hu-HU" sz="28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Tx/>
              <a:buChar char="-"/>
            </a:pPr>
            <a:r>
              <a:rPr lang="hu-HU" sz="2800" dirty="0"/>
              <a:t>Microsoft Visio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Tx/>
              <a:buChar char="-"/>
            </a:pPr>
            <a:r>
              <a:rPr lang="hu-HU" sz="2800" dirty="0"/>
              <a:t>Microsoft Project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</a:pPr>
            <a:r>
              <a:rPr lang="hu-HU" sz="2800" dirty="0"/>
              <a:t>- </a:t>
            </a:r>
            <a:r>
              <a:rPr lang="hu-HU" sz="2800" dirty="0" err="1"/>
              <a:t>Figma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2214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D36EFB-E31A-CC74-84C7-9DD86BF0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56452" cy="1325563"/>
          </a:xfrm>
        </p:spPr>
        <p:txBody>
          <a:bodyPr/>
          <a:lstStyle/>
          <a:p>
            <a:r>
              <a:rPr lang="hu-HU" dirty="0" err="1"/>
              <a:t>Draw.io</a:t>
            </a:r>
            <a:endParaRPr lang="hu-HU" dirty="0"/>
          </a:p>
        </p:txBody>
      </p:sp>
      <p:pic>
        <p:nvPicPr>
          <p:cNvPr id="7" name="Tartalom helye 6" descr="A képen szöveg, képernyőkép, szoftver látható&#10;&#10;Automatikusan generált leírás">
            <a:extLst>
              <a:ext uri="{FF2B5EF4-FFF2-40B4-BE49-F238E27FC236}">
                <a16:creationId xmlns:a16="http://schemas.microsoft.com/office/drawing/2014/main" id="{4D6FE9FA-9A71-7EBD-07F8-7B441600F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4652" y="1690689"/>
            <a:ext cx="8585990" cy="5167312"/>
          </a:xfrm>
        </p:spPr>
      </p:pic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873A36B2-F7E1-6FB0-7AC3-41B35CA36E50}"/>
              </a:ext>
            </a:extLst>
          </p:cNvPr>
          <p:cNvSpPr txBox="1">
            <a:spLocks/>
          </p:cNvSpPr>
          <p:nvPr/>
        </p:nvSpPr>
        <p:spPr>
          <a:xfrm>
            <a:off x="11358" y="1690688"/>
            <a:ext cx="3594652" cy="11375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 typeface="Calibri"/>
              <a:buNone/>
            </a:pPr>
            <a:r>
              <a:rPr lang="hu-HU" sz="2800" dirty="0"/>
              <a:t>- Most </a:t>
            </a:r>
            <a:r>
              <a:rPr lang="hu-HU" sz="2800" dirty="0" err="1"/>
              <a:t>popular</a:t>
            </a:r>
            <a:endParaRPr lang="hu-HU" sz="28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Tx/>
              <a:buChar char="-"/>
            </a:pPr>
            <a:r>
              <a:rPr lang="hu-HU" sz="2800" dirty="0"/>
              <a:t>Free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86AB362-A7A8-C791-58A8-70B4F6F7613F}"/>
              </a:ext>
            </a:extLst>
          </p:cNvPr>
          <p:cNvSpPr txBox="1"/>
          <p:nvPr/>
        </p:nvSpPr>
        <p:spPr>
          <a:xfrm>
            <a:off x="6622334" y="1321356"/>
            <a:ext cx="2530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</a:t>
            </a:r>
            <a:r>
              <a:rPr lang="hu-HU" dirty="0" err="1"/>
              <a:t>app.diagrams.net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357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5F9525-87DF-44E8-B208-B8472083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84944" cy="1325563"/>
          </a:xfrm>
        </p:spPr>
        <p:txBody>
          <a:bodyPr/>
          <a:lstStyle/>
          <a:p>
            <a:r>
              <a:rPr lang="hu-HU" dirty="0"/>
              <a:t>Microsoft Visio</a:t>
            </a:r>
          </a:p>
        </p:txBody>
      </p:sp>
      <p:pic>
        <p:nvPicPr>
          <p:cNvPr id="7" name="Tartalom helye 6" descr="A képen képernyőkép, szoftver, Számítógépes ikon, szöveg látható&#10;&#10;Automatikusan generált leírás">
            <a:extLst>
              <a:ext uri="{FF2B5EF4-FFF2-40B4-BE49-F238E27FC236}">
                <a16:creationId xmlns:a16="http://schemas.microsoft.com/office/drawing/2014/main" id="{21561FB4-E09A-91B4-6CB9-005BE206D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240" y="1662445"/>
            <a:ext cx="8750760" cy="5195555"/>
          </a:xfr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3D2A875-AD91-8D40-F977-E936DE45FD1E}"/>
              </a:ext>
            </a:extLst>
          </p:cNvPr>
          <p:cNvSpPr txBox="1"/>
          <p:nvPr/>
        </p:nvSpPr>
        <p:spPr>
          <a:xfrm>
            <a:off x="4767734" y="129311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https://www.microsoft365.com/</a:t>
            </a:r>
            <a:r>
              <a:rPr lang="hu-HU" dirty="0" err="1"/>
              <a:t>launch</a:t>
            </a:r>
            <a:r>
              <a:rPr lang="hu-HU" dirty="0"/>
              <a:t>/</a:t>
            </a:r>
            <a:r>
              <a:rPr lang="hu-HU" dirty="0" err="1"/>
              <a:t>visio?auth</a:t>
            </a:r>
            <a:r>
              <a:rPr lang="hu-HU" dirty="0"/>
              <a:t>=2&amp;home=1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A57C4F6B-9D85-3781-C502-F7DBB1460CBC}"/>
              </a:ext>
            </a:extLst>
          </p:cNvPr>
          <p:cNvSpPr txBox="1">
            <a:spLocks/>
          </p:cNvSpPr>
          <p:nvPr/>
        </p:nvSpPr>
        <p:spPr>
          <a:xfrm>
            <a:off x="0" y="1701432"/>
            <a:ext cx="3441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</a:pPr>
            <a:r>
              <a:rPr lang="hu-HU" sz="1100" dirty="0" err="1"/>
              <a:t>Paid</a:t>
            </a:r>
            <a:endParaRPr lang="hu-HU" sz="11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</a:pPr>
            <a:endParaRPr lang="hu-HU" sz="11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</a:pPr>
            <a:r>
              <a:rPr lang="hu-HU" sz="1100" dirty="0"/>
              <a:t>Kodolányi </a:t>
            </a:r>
            <a:r>
              <a:rPr lang="hu-HU" sz="1100" dirty="0" err="1"/>
              <a:t>Student</a:t>
            </a:r>
            <a:r>
              <a:rPr lang="hu-HU" sz="1100" dirty="0"/>
              <a:t> </a:t>
            </a:r>
            <a:r>
              <a:rPr lang="hu-HU" sz="1100" dirty="0" err="1"/>
              <a:t>license</a:t>
            </a:r>
            <a:r>
              <a:rPr lang="hu-HU" sz="1100" dirty="0"/>
              <a:t> </a:t>
            </a:r>
            <a:r>
              <a:rPr lang="hu-HU" sz="1100" dirty="0" err="1"/>
              <a:t>included</a:t>
            </a:r>
            <a:r>
              <a:rPr lang="hu-HU" sz="1100" dirty="0"/>
              <a:t> Visio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</a:pPr>
            <a:endParaRPr lang="hu-HU" sz="11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</a:pPr>
            <a:r>
              <a:rPr lang="hu-HU" sz="1100" dirty="0"/>
              <a:t>Offline version </a:t>
            </a:r>
            <a:r>
              <a:rPr lang="hu-HU" sz="1100" dirty="0" err="1"/>
              <a:t>available</a:t>
            </a:r>
            <a:r>
              <a:rPr lang="hu-HU" sz="1100" dirty="0"/>
              <a:t> (Security)</a:t>
            </a:r>
          </a:p>
        </p:txBody>
      </p:sp>
    </p:spTree>
    <p:extLst>
      <p:ext uri="{BB962C8B-B14F-4D97-AF65-F5344CB8AC3E}">
        <p14:creationId xmlns:p14="http://schemas.microsoft.com/office/powerpoint/2010/main" val="233744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42A728-1AD0-7F0C-2801-67348D0F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1325563"/>
          </a:xfrm>
        </p:spPr>
        <p:txBody>
          <a:bodyPr/>
          <a:lstStyle/>
          <a:p>
            <a:r>
              <a:rPr lang="hu-HU" dirty="0" err="1"/>
              <a:t>Figma</a:t>
            </a:r>
            <a:r>
              <a:rPr lang="hu-HU" dirty="0"/>
              <a:t> – User Interface (UI) Design </a:t>
            </a:r>
            <a:r>
              <a:rPr lang="hu-HU" dirty="0" err="1"/>
              <a:t>Tool</a:t>
            </a:r>
            <a:endParaRPr lang="hu-HU" dirty="0"/>
          </a:p>
        </p:txBody>
      </p:sp>
      <p:pic>
        <p:nvPicPr>
          <p:cNvPr id="5" name="Tartalom helye 4" descr="A képen képernyőkép, szöveg, szoftver, Weblap látható&#10;&#10;Automatikusan generált leírás">
            <a:extLst>
              <a:ext uri="{FF2B5EF4-FFF2-40B4-BE49-F238E27FC236}">
                <a16:creationId xmlns:a16="http://schemas.microsoft.com/office/drawing/2014/main" id="{8E586C9D-B779-119C-C734-B83BC49DB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4165" y="1302133"/>
            <a:ext cx="8407835" cy="5555867"/>
          </a:xfrm>
        </p:spPr>
      </p:pic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8A6445E0-F31A-DE51-B0F0-D3E742C81232}"/>
              </a:ext>
            </a:extLst>
          </p:cNvPr>
          <p:cNvSpPr txBox="1">
            <a:spLocks/>
          </p:cNvSpPr>
          <p:nvPr/>
        </p:nvSpPr>
        <p:spPr>
          <a:xfrm>
            <a:off x="11358" y="1690688"/>
            <a:ext cx="3594652" cy="11375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 typeface="Calibri"/>
              <a:buNone/>
            </a:pPr>
            <a:r>
              <a:rPr lang="hu-HU" sz="2800" dirty="0"/>
              <a:t>- Most </a:t>
            </a:r>
            <a:r>
              <a:rPr lang="hu-HU" sz="2800" dirty="0" err="1"/>
              <a:t>popular</a:t>
            </a:r>
            <a:endParaRPr lang="hu-HU" sz="28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Tx/>
              <a:buChar char="-"/>
            </a:pPr>
            <a:r>
              <a:rPr lang="hu-HU" sz="2800" dirty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13902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0" y="4201064"/>
            <a:ext cx="12192000" cy="2656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hu-HU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www.drawio.com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/blog/</a:t>
            </a:r>
            <a:r>
              <a:rPr lang="hu-HU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gantt-charts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423" y="4429919"/>
            <a:ext cx="2177154" cy="217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F255D5D5-02B3-C619-190A-C8825A5E1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460" y="0"/>
            <a:ext cx="6891079" cy="4589566"/>
          </a:xfrm>
          <a:prstGeom prst="rect">
            <a:avLst/>
          </a:prstGeom>
        </p:spPr>
      </p:pic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A7F3F5C5-81CE-DDBC-29B6-65DB9C91356D}"/>
              </a:ext>
            </a:extLst>
          </p:cNvPr>
          <p:cNvSpPr txBox="1">
            <a:spLocks/>
          </p:cNvSpPr>
          <p:nvPr/>
        </p:nvSpPr>
        <p:spPr>
          <a:xfrm>
            <a:off x="0" y="4886535"/>
            <a:ext cx="5528930" cy="12295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5300"/>
              <a:buFont typeface="Calibri"/>
              <a:buNone/>
            </a:pPr>
            <a:r>
              <a:rPr lang="hu-HU" sz="2000" dirty="0"/>
              <a:t>Task: </a:t>
            </a:r>
            <a:r>
              <a:rPr lang="hu-HU" sz="2000" dirty="0" err="1"/>
              <a:t>Create</a:t>
            </a:r>
            <a:r>
              <a:rPr lang="hu-HU" sz="2000" dirty="0"/>
              <a:t> a </a:t>
            </a:r>
            <a:r>
              <a:rPr lang="hu-HU" sz="2000" dirty="0" err="1"/>
              <a:t>Grantt</a:t>
            </a:r>
            <a:r>
              <a:rPr lang="hu-HU" sz="2000" dirty="0"/>
              <a:t> Diagramm of your </a:t>
            </a:r>
            <a:r>
              <a:rPr lang="hu-HU" sz="2000" dirty="0" err="1"/>
              <a:t>Thesis</a:t>
            </a:r>
            <a:r>
              <a:rPr lang="hu-HU" sz="2000" dirty="0"/>
              <a:t> </a:t>
            </a:r>
            <a:r>
              <a:rPr lang="hu-HU" sz="2000" dirty="0" err="1"/>
              <a:t>creation</a:t>
            </a:r>
            <a:r>
              <a:rPr lang="hu-HU" sz="2000" dirty="0"/>
              <a:t> </a:t>
            </a:r>
            <a:r>
              <a:rPr lang="hu-HU" sz="2000" dirty="0" err="1"/>
              <a:t>timeline</a:t>
            </a:r>
            <a:r>
              <a:rPr lang="hu-HU" sz="2000" dirty="0"/>
              <a:t>. (</a:t>
            </a:r>
            <a:r>
              <a:rPr lang="hu-HU" sz="2000" dirty="0" err="1"/>
              <a:t>Now</a:t>
            </a:r>
            <a:r>
              <a:rPr lang="hu-HU" sz="2000" dirty="0"/>
              <a:t>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AF3EF65-1879-9A7E-831E-2A13A5777C6B}"/>
              </a:ext>
            </a:extLst>
          </p:cNvPr>
          <p:cNvSpPr txBox="1"/>
          <p:nvPr/>
        </p:nvSpPr>
        <p:spPr>
          <a:xfrm>
            <a:off x="7844170" y="133969"/>
            <a:ext cx="423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</a:t>
            </a:r>
            <a:r>
              <a:rPr lang="hu-HU" dirty="0" err="1"/>
              <a:t>www.drawio.com</a:t>
            </a:r>
            <a:r>
              <a:rPr lang="hu-HU" dirty="0"/>
              <a:t>/blog/</a:t>
            </a:r>
            <a:r>
              <a:rPr lang="hu-HU" dirty="0" err="1"/>
              <a:t>gantt-charts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747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épernyőkép, szoftver, Weblap, Számítógépes ikon látható&#10;&#10;Automatikusan generált leírás">
            <a:extLst>
              <a:ext uri="{FF2B5EF4-FFF2-40B4-BE49-F238E27FC236}">
                <a16:creationId xmlns:a16="http://schemas.microsoft.com/office/drawing/2014/main" id="{C9E05C00-243C-F787-CFA3-D4F179EDE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593"/>
            <a:ext cx="12192000" cy="5451407"/>
          </a:xfrm>
          <a:prstGeom prst="rect">
            <a:avLst/>
          </a:prstGeom>
        </p:spPr>
      </p:pic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2477EE75-D06D-FC3C-BF8B-1484EB7F8B72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4198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5300"/>
              <a:buFont typeface="Calibri"/>
              <a:buNone/>
            </a:pPr>
            <a:r>
              <a:rPr lang="hu-HU" sz="5300" dirty="0" err="1"/>
              <a:t>Grantt</a:t>
            </a:r>
            <a:r>
              <a:rPr lang="hu-HU" sz="5300" dirty="0"/>
              <a:t> Diagram in Excel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11474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D826B2-8FC9-B86F-3455-3B524972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049" y="258688"/>
            <a:ext cx="5987902" cy="1325563"/>
          </a:xfrm>
        </p:spPr>
        <p:txBody>
          <a:bodyPr/>
          <a:lstStyle/>
          <a:p>
            <a:r>
              <a:rPr lang="hu-HU" dirty="0" err="1"/>
              <a:t>Grantt</a:t>
            </a:r>
            <a:r>
              <a:rPr lang="hu-HU" dirty="0"/>
              <a:t> Diagram in </a:t>
            </a:r>
            <a:r>
              <a:rPr lang="hu-HU" dirty="0" err="1"/>
              <a:t>Draw.io</a:t>
            </a:r>
            <a:endParaRPr lang="hu-HU" dirty="0"/>
          </a:p>
        </p:txBody>
      </p:sp>
      <p:pic>
        <p:nvPicPr>
          <p:cNvPr id="7" name="Kép 6" descr="A képen szöveg, képernyőkép, szoftver, szám látható&#10;&#10;Automatikusan generált leírás">
            <a:extLst>
              <a:ext uri="{FF2B5EF4-FFF2-40B4-BE49-F238E27FC236}">
                <a16:creationId xmlns:a16="http://schemas.microsoft.com/office/drawing/2014/main" id="{DADD2B87-751D-5BF9-2FE8-039FCAA09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95" y="1430874"/>
            <a:ext cx="9930809" cy="54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7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212</Words>
  <Application>Microsoft Macintosh PowerPoint</Application>
  <PresentationFormat>Szélesvásznú</PresentationFormat>
  <Paragraphs>38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Söhne</vt:lpstr>
      <vt:lpstr>Office-téma</vt:lpstr>
      <vt:lpstr>System Modelling Business Process Management </vt:lpstr>
      <vt:lpstr>UML (Unified Modeling Language)</vt:lpstr>
      <vt:lpstr>Design Tools </vt:lpstr>
      <vt:lpstr>Draw.io</vt:lpstr>
      <vt:lpstr>Microsoft Visio</vt:lpstr>
      <vt:lpstr>Figma – User Interface (UI) Design Tool</vt:lpstr>
      <vt:lpstr>PowerPoint-bemutató</vt:lpstr>
      <vt:lpstr>PowerPoint-bemutató</vt:lpstr>
      <vt:lpstr>Grantt Diagram in Draw.io</vt:lpstr>
      <vt:lpstr>PowerPoint-bemutató</vt:lpstr>
      <vt:lpstr>Use Case Diagram </vt:lpstr>
      <vt:lpstr>Flow Chart</vt:lpstr>
      <vt:lpstr>Entity-Relationship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Modelling</dc:title>
  <dc:creator>Vancsura István</dc:creator>
  <cp:lastModifiedBy>Vancsura István</cp:lastModifiedBy>
  <cp:revision>6</cp:revision>
  <dcterms:created xsi:type="dcterms:W3CDTF">2024-02-04T13:01:42Z</dcterms:created>
  <dcterms:modified xsi:type="dcterms:W3CDTF">2024-02-21T16:28:05Z</dcterms:modified>
</cp:coreProperties>
</file>