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1752" r:id="rId2"/>
    <p:sldId id="1753" r:id="rId3"/>
    <p:sldId id="1766" r:id="rId4"/>
    <p:sldId id="1754" r:id="rId5"/>
    <p:sldId id="1760" r:id="rId6"/>
    <p:sldId id="1765" r:id="rId7"/>
    <p:sldId id="1761" r:id="rId8"/>
    <p:sldId id="1762" r:id="rId9"/>
    <p:sldId id="1759" r:id="rId10"/>
    <p:sldId id="1767" r:id="rId11"/>
    <p:sldId id="1755" r:id="rId12"/>
    <p:sldId id="1768" r:id="rId13"/>
    <p:sldId id="176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89097"/>
  </p:normalViewPr>
  <p:slideViewPr>
    <p:cSldViewPr snapToGrid="0">
      <p:cViewPr varScale="1">
        <p:scale>
          <a:sx n="111" d="100"/>
          <a:sy n="111" d="100"/>
        </p:scale>
        <p:origin x="87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0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A72B8-5D62-0F4B-AF48-60FBEED47D5B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6E805-FCE9-5444-B3E6-F4BB194ED8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48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04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52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https://</a:t>
            </a:r>
            <a:r>
              <a:rPr lang="hu-HU" dirty="0" err="1"/>
              <a:t>www.python.org</a:t>
            </a:r>
            <a:r>
              <a:rPr lang="hu-HU" dirty="0"/>
              <a:t>/</a:t>
            </a:r>
            <a:r>
              <a:rPr lang="hu-HU" dirty="0" err="1"/>
              <a:t>downloads</a:t>
            </a:r>
            <a:r>
              <a:rPr lang="hu-HU" dirty="0"/>
              <a:t>/</a:t>
            </a: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7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from openai import OpenAI</a:t>
            </a:r>
          </a:p>
          <a:p>
            <a:r>
              <a:rPr lang="hu-HU" dirty="0" err="1"/>
              <a:t>client</a:t>
            </a:r>
            <a:r>
              <a:rPr lang="hu-HU" dirty="0"/>
              <a:t> = OpenAI()</a:t>
            </a:r>
          </a:p>
          <a:p>
            <a:endParaRPr lang="hu-HU" dirty="0"/>
          </a:p>
          <a:p>
            <a:r>
              <a:rPr lang="hu-HU" dirty="0" err="1"/>
              <a:t>completion</a:t>
            </a:r>
            <a:r>
              <a:rPr lang="hu-HU" dirty="0"/>
              <a:t> = </a:t>
            </a:r>
            <a:r>
              <a:rPr lang="hu-HU" dirty="0" err="1"/>
              <a:t>client.chat.completions.create</a:t>
            </a:r>
            <a:r>
              <a:rPr lang="hu-HU" dirty="0"/>
              <a:t>(</a:t>
            </a:r>
          </a:p>
          <a:p>
            <a:r>
              <a:rPr lang="hu-HU" dirty="0"/>
              <a:t>  </a:t>
            </a:r>
            <a:r>
              <a:rPr lang="hu-HU" dirty="0" err="1"/>
              <a:t>model</a:t>
            </a:r>
            <a:r>
              <a:rPr lang="hu-HU" dirty="0"/>
              <a:t>="gpt-3.5-turbo",</a:t>
            </a:r>
          </a:p>
          <a:p>
            <a:r>
              <a:rPr lang="hu-HU" dirty="0"/>
              <a:t>  </a:t>
            </a:r>
            <a:r>
              <a:rPr lang="hu-HU" dirty="0" err="1"/>
              <a:t>messages</a:t>
            </a:r>
            <a:r>
              <a:rPr lang="hu-HU" dirty="0"/>
              <a:t>=[</a:t>
            </a:r>
          </a:p>
          <a:p>
            <a:r>
              <a:rPr lang="hu-HU" dirty="0"/>
              <a:t>    {"</a:t>
            </a:r>
            <a:r>
              <a:rPr lang="hu-HU" dirty="0" err="1"/>
              <a:t>role</a:t>
            </a:r>
            <a:r>
              <a:rPr lang="hu-HU" dirty="0"/>
              <a:t>": "</a:t>
            </a:r>
            <a:r>
              <a:rPr lang="hu-HU" dirty="0" err="1"/>
              <a:t>system</a:t>
            </a:r>
            <a:r>
              <a:rPr lang="hu-HU" dirty="0"/>
              <a:t>", "</a:t>
            </a:r>
            <a:r>
              <a:rPr lang="hu-HU" dirty="0" err="1"/>
              <a:t>content</a:t>
            </a:r>
            <a:r>
              <a:rPr lang="hu-HU" dirty="0"/>
              <a:t>": "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a </a:t>
            </a:r>
            <a:r>
              <a:rPr lang="hu-HU" dirty="0" err="1"/>
              <a:t>poetic</a:t>
            </a:r>
            <a:r>
              <a:rPr lang="hu-HU" dirty="0"/>
              <a:t> </a:t>
            </a:r>
            <a:r>
              <a:rPr lang="hu-HU" dirty="0" err="1"/>
              <a:t>assistant</a:t>
            </a:r>
            <a:r>
              <a:rPr lang="hu-HU" dirty="0"/>
              <a:t>, </a:t>
            </a:r>
            <a:r>
              <a:rPr lang="hu-HU" dirty="0" err="1"/>
              <a:t>skilled</a:t>
            </a:r>
            <a:r>
              <a:rPr lang="hu-HU" dirty="0"/>
              <a:t> in </a:t>
            </a:r>
            <a:r>
              <a:rPr lang="hu-HU" dirty="0" err="1"/>
              <a:t>explaining</a:t>
            </a:r>
            <a:r>
              <a:rPr lang="hu-HU" dirty="0"/>
              <a:t> </a:t>
            </a:r>
            <a:r>
              <a:rPr lang="hu-HU" dirty="0" err="1"/>
              <a:t>complex</a:t>
            </a:r>
            <a:r>
              <a:rPr lang="hu-HU" dirty="0"/>
              <a:t> </a:t>
            </a:r>
            <a:r>
              <a:rPr lang="hu-HU" dirty="0" err="1"/>
              <a:t>programming</a:t>
            </a:r>
            <a:r>
              <a:rPr lang="hu-HU" dirty="0"/>
              <a:t> </a:t>
            </a:r>
            <a:r>
              <a:rPr lang="hu-HU" dirty="0" err="1"/>
              <a:t>concepts</a:t>
            </a:r>
            <a:r>
              <a:rPr lang="hu-HU" dirty="0"/>
              <a:t> with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flair</a:t>
            </a:r>
            <a:r>
              <a:rPr lang="hu-HU" dirty="0"/>
              <a:t>."},</a:t>
            </a:r>
          </a:p>
          <a:p>
            <a:r>
              <a:rPr lang="hu-HU" dirty="0"/>
              <a:t>    {"</a:t>
            </a:r>
            <a:r>
              <a:rPr lang="hu-HU" dirty="0" err="1"/>
              <a:t>role</a:t>
            </a:r>
            <a:r>
              <a:rPr lang="hu-HU" dirty="0"/>
              <a:t>": "user", "</a:t>
            </a:r>
            <a:r>
              <a:rPr lang="hu-HU" dirty="0" err="1"/>
              <a:t>content</a:t>
            </a:r>
            <a:r>
              <a:rPr lang="hu-HU" dirty="0"/>
              <a:t>": "</a:t>
            </a:r>
            <a:r>
              <a:rPr lang="hu-HU" dirty="0" err="1"/>
              <a:t>Compose</a:t>
            </a:r>
            <a:r>
              <a:rPr lang="hu-HU" dirty="0"/>
              <a:t> a </a:t>
            </a:r>
            <a:r>
              <a:rPr lang="hu-HU" dirty="0" err="1"/>
              <a:t>poem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explains</a:t>
            </a:r>
            <a:r>
              <a:rPr lang="hu-HU" dirty="0"/>
              <a:t> the </a:t>
            </a:r>
            <a:r>
              <a:rPr lang="hu-HU" dirty="0" err="1"/>
              <a:t>concept</a:t>
            </a:r>
            <a:r>
              <a:rPr lang="hu-HU" dirty="0"/>
              <a:t> of </a:t>
            </a:r>
            <a:r>
              <a:rPr lang="hu-HU" dirty="0" err="1"/>
              <a:t>recursion</a:t>
            </a:r>
            <a:r>
              <a:rPr lang="hu-HU" dirty="0"/>
              <a:t> in </a:t>
            </a:r>
            <a:r>
              <a:rPr lang="hu-HU" dirty="0" err="1"/>
              <a:t>programming</a:t>
            </a:r>
            <a:r>
              <a:rPr lang="hu-HU" dirty="0"/>
              <a:t>."}</a:t>
            </a:r>
          </a:p>
          <a:p>
            <a:r>
              <a:rPr lang="hu-HU" dirty="0"/>
              <a:t>  ]</a:t>
            </a:r>
          </a:p>
          <a:p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print(</a:t>
            </a:r>
            <a:r>
              <a:rPr lang="hu-HU" dirty="0" err="1"/>
              <a:t>completion.choices</a:t>
            </a:r>
            <a:r>
              <a:rPr lang="hu-HU" dirty="0"/>
              <a:t>[0].</a:t>
            </a:r>
            <a:r>
              <a:rPr lang="hu-HU" dirty="0" err="1"/>
              <a:t>message</a:t>
            </a:r>
            <a:r>
              <a:rPr lang="hu-HU" dirty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6E805-FCE9-5444-B3E6-F4BB194ED89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73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from openai import OpenAI</a:t>
            </a:r>
          </a:p>
          <a:p>
            <a:r>
              <a:rPr lang="hu-HU" dirty="0" err="1"/>
              <a:t>client</a:t>
            </a:r>
            <a:r>
              <a:rPr lang="hu-HU" dirty="0"/>
              <a:t> = OpenAI()</a:t>
            </a:r>
          </a:p>
          <a:p>
            <a:endParaRPr lang="hu-HU" dirty="0"/>
          </a:p>
          <a:p>
            <a:r>
              <a:rPr lang="hu-HU" dirty="0" err="1"/>
              <a:t>response</a:t>
            </a:r>
            <a:r>
              <a:rPr lang="hu-HU" dirty="0"/>
              <a:t> = </a:t>
            </a:r>
            <a:r>
              <a:rPr lang="hu-HU" dirty="0" err="1"/>
              <a:t>client.images.generate</a:t>
            </a:r>
            <a:r>
              <a:rPr lang="hu-HU" dirty="0"/>
              <a:t>(</a:t>
            </a:r>
          </a:p>
          <a:p>
            <a:r>
              <a:rPr lang="hu-HU" dirty="0"/>
              <a:t>  prompt="A </a:t>
            </a:r>
            <a:r>
              <a:rPr lang="hu-HU" dirty="0" err="1"/>
              <a:t>cute</a:t>
            </a:r>
            <a:r>
              <a:rPr lang="hu-HU" dirty="0"/>
              <a:t> baby </a:t>
            </a:r>
            <a:r>
              <a:rPr lang="hu-HU" dirty="0" err="1"/>
              <a:t>sea</a:t>
            </a:r>
            <a:r>
              <a:rPr lang="hu-HU" dirty="0"/>
              <a:t> </a:t>
            </a:r>
            <a:r>
              <a:rPr lang="hu-HU" dirty="0" err="1"/>
              <a:t>otter</a:t>
            </a:r>
            <a:r>
              <a:rPr lang="hu-HU" dirty="0"/>
              <a:t>",</a:t>
            </a:r>
          </a:p>
          <a:p>
            <a:r>
              <a:rPr lang="hu-HU" dirty="0"/>
              <a:t>  </a:t>
            </a:r>
            <a:r>
              <a:rPr lang="hu-HU" dirty="0" err="1"/>
              <a:t>n</a:t>
            </a:r>
            <a:r>
              <a:rPr lang="hu-HU" dirty="0"/>
              <a:t>=2,</a:t>
            </a:r>
          </a:p>
          <a:p>
            <a:r>
              <a:rPr lang="hu-HU" dirty="0"/>
              <a:t>  </a:t>
            </a:r>
            <a:r>
              <a:rPr lang="hu-HU" dirty="0" err="1"/>
              <a:t>size</a:t>
            </a:r>
            <a:r>
              <a:rPr lang="hu-HU" dirty="0"/>
              <a:t>="1024x1024"</a:t>
            </a:r>
          </a:p>
          <a:p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print(</a:t>
            </a:r>
            <a:r>
              <a:rPr lang="hu-HU" dirty="0" err="1"/>
              <a:t>response</a:t>
            </a:r>
            <a:r>
              <a:rPr lang="hu-HU" dirty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6E805-FCE9-5444-B3E6-F4BB194ED89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10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76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44AC83-BF04-F4DC-26C8-6EF78CC5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1B41A21-AED0-52CB-0477-16A86B1B0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0D6646-BECB-D79E-5B15-4E290AB8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271E26-026C-0A23-EA42-CC066415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58AD4B-002E-8F19-6243-9BEBE25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44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7D5B03-63EC-3411-E780-550DF8D3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64DE3BE-8AF1-3620-F561-0F910A743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8AA3C0D-5E29-DC37-001D-970958F9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B33AD9-E514-7B6A-154A-CE0B06A2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D91ADB-3553-F85E-043B-BD4AD22A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215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E27075D-7BF4-5305-516C-9B9F22D60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79C0FC-4053-7C31-B210-7E1B2A22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5F84FD-0FA5-0FAE-7AAB-9F95B173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6C7613B-E089-B214-9AB5-3BAF0AC1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825670-D44D-C043-DEF4-7DAA3E60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339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FD503F-5547-7220-835A-58685BAC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41685E-5A3F-B418-25B9-08E7BD3E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315318-5415-5F9C-B327-9D780CB4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540534B-6F5E-1687-4DF2-6682DA99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AA56C4-7708-0FC6-DD97-E8B51AF1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43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862EFA-C532-2EC7-32EB-03429AF2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7991E1-1F19-2A3F-3086-AAD0377C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C6D663-8948-3793-DDF2-E02EA833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633E4B-9B00-B7F3-8EF2-D8CAA74A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51BA27-938A-22C1-B3E9-6D187110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11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7C01A9-16E1-378D-FB57-FD7D5125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4301BC-C706-C64A-EAC2-3D1B5E6C8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6614A19-3C6F-BBF0-65F3-F1FA40F86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F9A6C2-5D7A-E699-DE81-6AF8DD74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53B111-A071-C550-F354-EA198A9CE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1699035-3157-BD38-B5DA-D7C59466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07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C19803-DA52-2FD4-7099-6439EA81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EEC874-B57F-DAEC-00DB-232D92AF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EFACC66-16C9-3EBC-60E3-A4859A7B4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5901DCE-E0BD-3CBF-7F7E-E261222D0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5CE5A67-937F-A9CB-4110-01DE226C5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E634642-371C-C9D3-58F5-16689189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3D18CF5-3339-2970-5ACC-164C6F4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DCD888F-137A-E11C-E68A-D2817289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546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7AA1E9-5A4F-A191-C75C-FBB7E8AE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8F4F411-ED55-BD27-3C15-E577D1B5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7328490-9345-79ED-76E3-F3AA8065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6C76409-E831-54DE-26B1-E2C63880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01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F2D7804-3804-CF02-A004-A261A898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5B1D7D5-CA21-CB9F-E114-CC380296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238857A-B7D7-5C19-D54B-77D0839C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160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E3B8AF-26AC-F34A-9ECB-E0C14ADA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814D66-1517-5731-54C7-835D6D0D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08C8718-8CAF-A199-55B5-B3DE204E8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34FA117-103D-4028-F82B-C7F1F21A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AD30B2F-6628-5726-8ABC-7B924E78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E618EB2-9974-9250-BDEC-F9AA7AE5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50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94B51A-4E19-88D6-ABBB-9226635D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FF9FD19-FB99-8506-1DC2-7C0ED9DCE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E4EB22A-FBD8-4C1F-086E-1AB264AD7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E29ECF-CE39-9D87-3B6A-5CE83CA0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A594907-6BA9-7579-AA9F-D2403009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D8C61FB-6B11-A09D-E160-77DCD882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966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27B19E2-E82F-AE2F-C03B-DDEA2550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C0E35A0-EF45-BB46-34D3-FD7E7D5A4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0BCC97-BAC0-9102-5AFC-0B83BFF7F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F255-BB75-5346-8610-EBEA0DC695C6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3BE863-2568-A98C-C929-ABD17CBCD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3437B2-71A1-9A22-49FE-37E296418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0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524000" y="1674218"/>
            <a:ext cx="9144000" cy="21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hu-HU" sz="5300" dirty="0"/>
              <a:t>System Modelling</a:t>
            </a:r>
            <a:br>
              <a:rPr lang="hu-HU" sz="5300" dirty="0"/>
            </a:br>
            <a:r>
              <a:rPr lang="hu-HU" sz="5300" dirty="0"/>
              <a:t>Business </a:t>
            </a:r>
            <a:r>
              <a:rPr lang="hu-HU" sz="5300" dirty="0" err="1"/>
              <a:t>Process</a:t>
            </a:r>
            <a:r>
              <a:rPr lang="hu-HU" sz="5300" dirty="0"/>
              <a:t> Management</a:t>
            </a:r>
            <a:br>
              <a:rPr lang="hu-HU" sz="5300" dirty="0"/>
            </a:br>
            <a:endParaRPr sz="2800" dirty="0"/>
          </a:p>
        </p:txBody>
      </p:sp>
      <p:sp>
        <p:nvSpPr>
          <p:cNvPr id="97" name="Google Shape;97;p1"/>
          <p:cNvSpPr/>
          <p:nvPr/>
        </p:nvSpPr>
        <p:spPr>
          <a:xfrm>
            <a:off x="0" y="4201064"/>
            <a:ext cx="12192000" cy="2656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53014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423" y="4429919"/>
            <a:ext cx="2177154" cy="2177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01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4847D23B-9821-D106-DC1C-2AC13B8CD992}"/>
              </a:ext>
            </a:extLst>
          </p:cNvPr>
          <p:cNvSpPr txBox="1"/>
          <p:nvPr/>
        </p:nvSpPr>
        <p:spPr>
          <a:xfrm>
            <a:off x="4333754" y="87339"/>
            <a:ext cx="3524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</a:t>
            </a:r>
            <a:r>
              <a:rPr lang="hu-HU" dirty="0" err="1"/>
              <a:t>platform.openai.com</a:t>
            </a:r>
            <a:r>
              <a:rPr lang="hu-HU" dirty="0"/>
              <a:t>/</a:t>
            </a:r>
            <a:r>
              <a:rPr lang="hu-HU" dirty="0" err="1"/>
              <a:t>usage</a:t>
            </a:r>
            <a:endParaRPr lang="hu-HU" dirty="0"/>
          </a:p>
        </p:txBody>
      </p:sp>
      <p:pic>
        <p:nvPicPr>
          <p:cNvPr id="7" name="Kép 6" descr="A képen Multimédiás szoftver, szoftver, Grafikai szoftver, képernyőkép látható&#10;&#10;Automatikusan generált leírás">
            <a:extLst>
              <a:ext uri="{FF2B5EF4-FFF2-40B4-BE49-F238E27FC236}">
                <a16:creationId xmlns:a16="http://schemas.microsoft.com/office/drawing/2014/main" id="{1C47D968-41BE-712E-30F5-F0DEB0C76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59" y="464192"/>
            <a:ext cx="12206360" cy="63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4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0" y="4201064"/>
            <a:ext cx="12192000" cy="2656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hu-HU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www.drawio.com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/blog/</a:t>
            </a:r>
            <a:r>
              <a:rPr lang="hu-HU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gantt-charts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53014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423" y="4429919"/>
            <a:ext cx="2177154" cy="21771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E0E8FF6-6552-FC1C-F2A5-9CC7D9B67E40}"/>
              </a:ext>
            </a:extLst>
          </p:cNvPr>
          <p:cNvSpPr txBox="1"/>
          <p:nvPr/>
        </p:nvSpPr>
        <p:spPr>
          <a:xfrm>
            <a:off x="4165921" y="66261"/>
            <a:ext cx="3860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</a:t>
            </a:r>
            <a:r>
              <a:rPr lang="hu-HU" dirty="0" err="1"/>
              <a:t>platform.openai.com</a:t>
            </a:r>
            <a:r>
              <a:rPr lang="hu-HU" dirty="0"/>
              <a:t>/</a:t>
            </a:r>
            <a:r>
              <a:rPr lang="hu-HU" dirty="0" err="1"/>
              <a:t>assistants</a:t>
            </a:r>
            <a:endParaRPr lang="hu-HU" dirty="0"/>
          </a:p>
        </p:txBody>
      </p:sp>
      <p:pic>
        <p:nvPicPr>
          <p:cNvPr id="7" name="Kép 6" descr="A képen szöveg, szoftver, Multimédiás szoftver, képernyőkép látható&#10;&#10;Automatikusan generált leírás">
            <a:extLst>
              <a:ext uri="{FF2B5EF4-FFF2-40B4-BE49-F238E27FC236}">
                <a16:creationId xmlns:a16="http://schemas.microsoft.com/office/drawing/2014/main" id="{D10C64E0-A209-C475-EB98-8E5F03D9A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2339"/>
            <a:ext cx="12192000" cy="63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7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493F5B8F-2CDF-0021-622E-C73194BB8C8E}"/>
              </a:ext>
            </a:extLst>
          </p:cNvPr>
          <p:cNvSpPr txBox="1"/>
          <p:nvPr/>
        </p:nvSpPr>
        <p:spPr>
          <a:xfrm>
            <a:off x="4171709" y="0"/>
            <a:ext cx="384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</a:t>
            </a:r>
            <a:r>
              <a:rPr lang="hu-HU" dirty="0" err="1"/>
              <a:t>platform.openai.com</a:t>
            </a:r>
            <a:r>
              <a:rPr lang="hu-HU" dirty="0"/>
              <a:t>/</a:t>
            </a:r>
            <a:r>
              <a:rPr lang="hu-HU" dirty="0" err="1"/>
              <a:t>examples</a:t>
            </a:r>
            <a:endParaRPr lang="hu-HU" dirty="0"/>
          </a:p>
        </p:txBody>
      </p:sp>
      <p:pic>
        <p:nvPicPr>
          <p:cNvPr id="7" name="Kép 6" descr="A képen szöveg, szoftver, Multimédiás szoftver, Grafikai szoftver látható&#10;&#10;Automatikusan generált leírás">
            <a:extLst>
              <a:ext uri="{FF2B5EF4-FFF2-40B4-BE49-F238E27FC236}">
                <a16:creationId xmlns:a16="http://schemas.microsoft.com/office/drawing/2014/main" id="{3B37C955-F5FB-4AD8-7C24-453FB918B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239"/>
            <a:ext cx="12192000" cy="64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3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öveg, képernyőkép, szoftver, tervezés látható&#10;&#10;Automatikusan generált leírás">
            <a:extLst>
              <a:ext uri="{FF2B5EF4-FFF2-40B4-BE49-F238E27FC236}">
                <a16:creationId xmlns:a16="http://schemas.microsoft.com/office/drawing/2014/main" id="{5FA03C6B-D714-32EB-2805-4414F4200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2272"/>
            <a:ext cx="6481210" cy="5941109"/>
          </a:xfrm>
        </p:spPr>
      </p:pic>
      <p:pic>
        <p:nvPicPr>
          <p:cNvPr id="7" name="Kép 6" descr="A képen szöveg, képernyőkép, szoftver, tervezés látható&#10;&#10;Automatikusan generált leírás">
            <a:extLst>
              <a:ext uri="{FF2B5EF4-FFF2-40B4-BE49-F238E27FC236}">
                <a16:creationId xmlns:a16="http://schemas.microsoft.com/office/drawing/2014/main" id="{1D5CAC23-9D76-5B5C-BD9B-89D92B997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15" y="972272"/>
            <a:ext cx="5822584" cy="5941109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77433CE1-61A0-DD9C-6503-D0B1C32E8421}"/>
              </a:ext>
            </a:extLst>
          </p:cNvPr>
          <p:cNvSpPr txBox="1"/>
          <p:nvPr/>
        </p:nvSpPr>
        <p:spPr>
          <a:xfrm>
            <a:off x="2228089" y="18165"/>
            <a:ext cx="82826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i="0" u="none" strike="noStrike" dirty="0">
                <a:effectLst/>
                <a:latin typeface="Söhne"/>
              </a:rPr>
              <a:t>Prompt </a:t>
            </a:r>
            <a:r>
              <a:rPr lang="hu-HU" sz="2800" b="1" i="0" u="none" strike="noStrike" dirty="0" err="1">
                <a:effectLst/>
                <a:latin typeface="Söhne"/>
              </a:rPr>
              <a:t>examples</a:t>
            </a:r>
            <a:endParaRPr lang="hu-HU" sz="2800" b="1" i="0" u="none" strike="noStrike" dirty="0">
              <a:effectLst/>
              <a:latin typeface="Söhne"/>
            </a:endParaRPr>
          </a:p>
          <a:p>
            <a:pPr algn="ctr"/>
            <a:r>
              <a:rPr lang="hu-HU" sz="2800" b="0" i="0" u="none" strike="noStrike" dirty="0" err="1">
                <a:effectLst/>
                <a:latin typeface="Söhne"/>
              </a:rPr>
              <a:t>Explore</a:t>
            </a:r>
            <a:r>
              <a:rPr lang="hu-HU" sz="2800" b="0" i="0" u="none" strike="noStrike" dirty="0">
                <a:effectLst/>
                <a:latin typeface="Söhne"/>
              </a:rPr>
              <a:t> </a:t>
            </a:r>
            <a:r>
              <a:rPr lang="hu-HU" sz="2800" b="0" i="0" u="none" strike="noStrike" dirty="0" err="1">
                <a:effectLst/>
                <a:latin typeface="Söhne"/>
              </a:rPr>
              <a:t>what's</a:t>
            </a:r>
            <a:r>
              <a:rPr lang="hu-HU" sz="2800" b="0" i="0" u="none" strike="noStrike" dirty="0">
                <a:effectLst/>
                <a:latin typeface="Söhne"/>
              </a:rPr>
              <a:t> </a:t>
            </a:r>
            <a:r>
              <a:rPr lang="hu-HU" sz="2800" b="0" i="0" u="none" strike="noStrike" dirty="0" err="1">
                <a:effectLst/>
                <a:latin typeface="Söhne"/>
              </a:rPr>
              <a:t>possible</a:t>
            </a:r>
            <a:r>
              <a:rPr lang="hu-HU" sz="2800" b="0" i="0" u="none" strike="noStrike" dirty="0">
                <a:effectLst/>
                <a:latin typeface="Söhne"/>
              </a:rPr>
              <a:t> with </a:t>
            </a:r>
            <a:r>
              <a:rPr lang="hu-HU" sz="2800" b="0" i="0" u="none" strike="noStrike" dirty="0" err="1">
                <a:effectLst/>
                <a:latin typeface="Söhne"/>
              </a:rPr>
              <a:t>some</a:t>
            </a:r>
            <a:r>
              <a:rPr lang="hu-HU" sz="2800" b="0" i="0" u="none" strike="noStrike" dirty="0">
                <a:effectLst/>
                <a:latin typeface="Söhne"/>
              </a:rPr>
              <a:t> </a:t>
            </a:r>
            <a:r>
              <a:rPr lang="hu-HU" sz="2800" b="0" i="0" u="none" strike="noStrike" dirty="0" err="1">
                <a:effectLst/>
                <a:latin typeface="Söhne"/>
              </a:rPr>
              <a:t>example</a:t>
            </a:r>
            <a:r>
              <a:rPr lang="hu-HU" sz="2800" b="0" i="0" u="none" strike="noStrike" dirty="0">
                <a:effectLst/>
                <a:latin typeface="Söhne"/>
              </a:rPr>
              <a:t> </a:t>
            </a:r>
            <a:r>
              <a:rPr lang="hu-HU" sz="2800" b="0" i="0" u="none" strike="noStrike" dirty="0" err="1">
                <a:effectLst/>
                <a:latin typeface="Söhne"/>
              </a:rPr>
              <a:t>prompts</a:t>
            </a:r>
            <a:endParaRPr lang="hu-HU" sz="2800" b="0" i="0" u="none" strike="noStrike" dirty="0"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51879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0" y="4201064"/>
            <a:ext cx="12192000" cy="2656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53014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423" y="4429919"/>
            <a:ext cx="2177154" cy="21771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6;p1">
            <a:extLst>
              <a:ext uri="{FF2B5EF4-FFF2-40B4-BE49-F238E27FC236}">
                <a16:creationId xmlns:a16="http://schemas.microsoft.com/office/drawing/2014/main" id="{7290E69B-5C0D-9611-6AE2-4A48C6FCE582}"/>
              </a:ext>
            </a:extLst>
          </p:cNvPr>
          <p:cNvSpPr txBox="1">
            <a:spLocks/>
          </p:cNvSpPr>
          <p:nvPr/>
        </p:nvSpPr>
        <p:spPr>
          <a:xfrm>
            <a:off x="1330186" y="0"/>
            <a:ext cx="9531627" cy="18063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 typeface="Calibri"/>
              <a:buNone/>
            </a:pPr>
            <a:r>
              <a:rPr lang="hu-HU" sz="4400" b="1" dirty="0" err="1"/>
              <a:t>Integrate</a:t>
            </a:r>
            <a:r>
              <a:rPr lang="hu-HU" sz="4400" b="1" dirty="0"/>
              <a:t> ChatGPT API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 typeface="Calibri"/>
              <a:buNone/>
            </a:pPr>
            <a:r>
              <a:rPr lang="hu-HU" sz="2800" dirty="0"/>
              <a:t>https://</a:t>
            </a:r>
            <a:r>
              <a:rPr lang="hu-HU" sz="2800" dirty="0" err="1"/>
              <a:t>platform.openai.com</a:t>
            </a:r>
            <a:r>
              <a:rPr lang="hu-HU" sz="2800" dirty="0"/>
              <a:t>/</a:t>
            </a:r>
            <a:r>
              <a:rPr lang="hu-HU" sz="2800" dirty="0" err="1"/>
              <a:t>docs</a:t>
            </a:r>
            <a:r>
              <a:rPr lang="hu-HU" sz="2800" dirty="0"/>
              <a:t>/</a:t>
            </a:r>
            <a:r>
              <a:rPr lang="hu-HU" sz="2800" dirty="0" err="1"/>
              <a:t>overview</a:t>
            </a:r>
            <a:endParaRPr lang="hu-HU" sz="2800" dirty="0"/>
          </a:p>
        </p:txBody>
      </p:sp>
      <p:pic>
        <p:nvPicPr>
          <p:cNvPr id="6" name="Kép 5" descr="A képen szöveg, képernyőkép, Betűtípus, Színesség látható&#10;&#10;Automatikusan generált leírás">
            <a:extLst>
              <a:ext uri="{FF2B5EF4-FFF2-40B4-BE49-F238E27FC236}">
                <a16:creationId xmlns:a16="http://schemas.microsoft.com/office/drawing/2014/main" id="{A68F9BC5-1890-A200-B212-3301C7A16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84" y="2105247"/>
            <a:ext cx="10372030" cy="47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5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22E5CB33-33D8-3F3E-2934-96ED5B0483FF}"/>
              </a:ext>
            </a:extLst>
          </p:cNvPr>
          <p:cNvSpPr txBox="1"/>
          <p:nvPr/>
        </p:nvSpPr>
        <p:spPr>
          <a:xfrm>
            <a:off x="-76500" y="106161"/>
            <a:ext cx="5306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</a:t>
            </a:r>
            <a:r>
              <a:rPr lang="hu-HU" dirty="0" err="1"/>
              <a:t>platform.openai.com</a:t>
            </a:r>
            <a:r>
              <a:rPr lang="hu-HU" dirty="0"/>
              <a:t>/account/billing/</a:t>
            </a:r>
            <a:r>
              <a:rPr lang="hu-HU" dirty="0" err="1"/>
              <a:t>overview</a:t>
            </a:r>
            <a:endParaRPr lang="hu-HU" dirty="0"/>
          </a:p>
        </p:txBody>
      </p:sp>
      <p:pic>
        <p:nvPicPr>
          <p:cNvPr id="7" name="Kép 6" descr="A képen szöveg, képernyőkép, szoftver, Multimédiás szoftver látható&#10;&#10;Automatikusan generált leírás">
            <a:extLst>
              <a:ext uri="{FF2B5EF4-FFF2-40B4-BE49-F238E27FC236}">
                <a16:creationId xmlns:a16="http://schemas.microsoft.com/office/drawing/2014/main" id="{CE306C48-85E9-293E-E40E-5D9C18CD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00" y="844825"/>
            <a:ext cx="6867607" cy="6062870"/>
          </a:xfrm>
          <a:prstGeom prst="rect">
            <a:avLst/>
          </a:prstGeom>
        </p:spPr>
      </p:pic>
      <p:pic>
        <p:nvPicPr>
          <p:cNvPr id="9" name="Kép 8" descr="A képen szöveg, képernyőkép, szoftver, Multimédiás szoftver látható&#10;&#10;Automatikusan generált leírás">
            <a:extLst>
              <a:ext uri="{FF2B5EF4-FFF2-40B4-BE49-F238E27FC236}">
                <a16:creationId xmlns:a16="http://schemas.microsoft.com/office/drawing/2014/main" id="{D5B29110-EB16-8311-64B9-B21CDABAA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107" y="49695"/>
            <a:ext cx="5400893" cy="685800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7A61E5C5-D6F9-3F9F-5A97-452349BAFC38}"/>
              </a:ext>
            </a:extLst>
          </p:cNvPr>
          <p:cNvSpPr txBox="1"/>
          <p:nvPr/>
        </p:nvSpPr>
        <p:spPr>
          <a:xfrm>
            <a:off x="-76500" y="475493"/>
            <a:ext cx="616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</a:t>
            </a:r>
            <a:r>
              <a:rPr lang="hu-HU" dirty="0" err="1"/>
              <a:t>platform.openai.com</a:t>
            </a:r>
            <a:r>
              <a:rPr lang="hu-HU" dirty="0"/>
              <a:t>/account/billing/</a:t>
            </a:r>
            <a:r>
              <a:rPr lang="hu-HU" dirty="0" err="1"/>
              <a:t>payment-methods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692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0" y="4201064"/>
            <a:ext cx="12192000" cy="2656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53014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423" y="4429919"/>
            <a:ext cx="2177154" cy="217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 descr="A képen szöveg, képernyőkép, Betűtípus, tervezés látható&#10;&#10;Automatikusan generált leírás">
            <a:extLst>
              <a:ext uri="{FF2B5EF4-FFF2-40B4-BE49-F238E27FC236}">
                <a16:creationId xmlns:a16="http://schemas.microsoft.com/office/drawing/2014/main" id="{E5BB7A8A-ACBC-4868-BB8A-BC13450D3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02" y="0"/>
            <a:ext cx="10361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képernyőkép, Betűtípus látható&#10;&#10;Automatikusan generált leírás">
            <a:extLst>
              <a:ext uri="{FF2B5EF4-FFF2-40B4-BE49-F238E27FC236}">
                <a16:creationId xmlns:a16="http://schemas.microsoft.com/office/drawing/2014/main" id="{8A7CEB51-316B-A113-2E6B-493432C5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65" y="0"/>
            <a:ext cx="10828669" cy="68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7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F69E7541-E76D-278D-76D4-C1D01733B1AA}"/>
              </a:ext>
            </a:extLst>
          </p:cNvPr>
          <p:cNvSpPr txBox="1"/>
          <p:nvPr/>
        </p:nvSpPr>
        <p:spPr>
          <a:xfrm>
            <a:off x="4239491" y="113206"/>
            <a:ext cx="3713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</a:t>
            </a:r>
            <a:r>
              <a:rPr lang="hu-HU" dirty="0" err="1"/>
              <a:t>platform.openai.com</a:t>
            </a:r>
            <a:r>
              <a:rPr lang="hu-HU" dirty="0"/>
              <a:t>/api-</a:t>
            </a:r>
            <a:r>
              <a:rPr lang="hu-HU" dirty="0" err="1"/>
              <a:t>keys</a:t>
            </a:r>
            <a:endParaRPr lang="hu-HU" dirty="0"/>
          </a:p>
        </p:txBody>
      </p:sp>
      <p:pic>
        <p:nvPicPr>
          <p:cNvPr id="7" name="Kép 6" descr="A képen szöveg, képernyőkép, szoftver, Multimédiás szoftver látható&#10;&#10;Automatikusan generált leírás">
            <a:extLst>
              <a:ext uri="{FF2B5EF4-FFF2-40B4-BE49-F238E27FC236}">
                <a16:creationId xmlns:a16="http://schemas.microsoft.com/office/drawing/2014/main" id="{B11A036A-FAB7-F8F4-4034-A8800C90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67" y="500105"/>
            <a:ext cx="9443465" cy="63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A képen szöveg, képernyőkép, szoftver, Multimédiás szoftver látható&#10;&#10;Automatikusan generált leírás">
            <a:extLst>
              <a:ext uri="{FF2B5EF4-FFF2-40B4-BE49-F238E27FC236}">
                <a16:creationId xmlns:a16="http://schemas.microsoft.com/office/drawing/2014/main" id="{68577696-A184-2BE0-A206-DDEFE78D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431" y="0"/>
            <a:ext cx="7971137" cy="68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4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A képen szöveg, képernyőkép, szoftver, Multimédiás szoftver látható&#10;&#10;Automatikusan generált leírás">
            <a:extLst>
              <a:ext uri="{FF2B5EF4-FFF2-40B4-BE49-F238E27FC236}">
                <a16:creationId xmlns:a16="http://schemas.microsoft.com/office/drawing/2014/main" id="{2218EC67-6A2A-C4CC-2967-1749A62B8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94" y="0"/>
            <a:ext cx="8557611" cy="686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2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épernyőkép, Multimédiás szoftver, szoftver, Grafikai szoftver látható&#10;&#10;Automatikusan generált leírás">
            <a:extLst>
              <a:ext uri="{FF2B5EF4-FFF2-40B4-BE49-F238E27FC236}">
                <a16:creationId xmlns:a16="http://schemas.microsoft.com/office/drawing/2014/main" id="{32370551-6114-530B-8830-B02C54DC9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275"/>
            <a:ext cx="12192000" cy="6493741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D0D6610-C386-5D07-5B18-0A8C52095185}"/>
              </a:ext>
            </a:extLst>
          </p:cNvPr>
          <p:cNvSpPr txBox="1"/>
          <p:nvPr/>
        </p:nvSpPr>
        <p:spPr>
          <a:xfrm>
            <a:off x="4338577" y="100943"/>
            <a:ext cx="3514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</a:t>
            </a:r>
            <a:r>
              <a:rPr lang="hu-HU" dirty="0" err="1"/>
              <a:t>platform.openai.com</a:t>
            </a:r>
            <a:r>
              <a:rPr lang="hu-HU" dirty="0"/>
              <a:t>/</a:t>
            </a:r>
            <a:r>
              <a:rPr lang="hu-HU" dirty="0" err="1"/>
              <a:t>usage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474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5578</TotalTime>
  <Words>253</Words>
  <Application>Microsoft Macintosh PowerPoint</Application>
  <PresentationFormat>Szélesvásznú</PresentationFormat>
  <Paragraphs>38</Paragraphs>
  <Slides>13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Söhne</vt:lpstr>
      <vt:lpstr>Office-téma</vt:lpstr>
      <vt:lpstr>System Modelling Business Process Management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Modelling</dc:title>
  <dc:creator>Vancsura István</dc:creator>
  <cp:lastModifiedBy>Vancsura István</cp:lastModifiedBy>
  <cp:revision>8</cp:revision>
  <dcterms:created xsi:type="dcterms:W3CDTF">2024-02-04T13:01:42Z</dcterms:created>
  <dcterms:modified xsi:type="dcterms:W3CDTF">2024-03-05T19:13:55Z</dcterms:modified>
</cp:coreProperties>
</file>