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1752" r:id="rId2"/>
    <p:sldId id="260" r:id="rId3"/>
    <p:sldId id="261" r:id="rId4"/>
    <p:sldId id="262" r:id="rId5"/>
    <p:sldId id="263" r:id="rId6"/>
    <p:sldId id="264"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5" r:id="rId23"/>
    <p:sldId id="287" r:id="rId24"/>
    <p:sldId id="315" r:id="rId25"/>
    <p:sldId id="318" r:id="rId26"/>
    <p:sldId id="335" r:id="rId27"/>
    <p:sldId id="338" r:id="rId28"/>
    <p:sldId id="340" r:id="rId29"/>
    <p:sldId id="339" r:id="rId30"/>
    <p:sldId id="341" r:id="rId3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42D54490-3C1A-EC42-915D-500A93E6108A}">
          <p14:sldIdLst>
            <p14:sldId id="1752"/>
          </p14:sldIdLst>
        </p14:section>
        <p14:section name="Metarial" id="{A047DCB8-2459-9A42-B779-5C35CCA4A7B9}">
          <p14:sldIdLst>
            <p14:sldId id="260"/>
            <p14:sldId id="261"/>
            <p14:sldId id="262"/>
            <p14:sldId id="263"/>
            <p14:sldId id="264"/>
            <p14:sldId id="268"/>
            <p14:sldId id="269"/>
            <p14:sldId id="270"/>
            <p14:sldId id="271"/>
            <p14:sldId id="272"/>
            <p14:sldId id="273"/>
            <p14:sldId id="274"/>
            <p14:sldId id="275"/>
            <p14:sldId id="276"/>
            <p14:sldId id="277"/>
            <p14:sldId id="278"/>
            <p14:sldId id="279"/>
            <p14:sldId id="280"/>
            <p14:sldId id="281"/>
            <p14:sldId id="282"/>
            <p14:sldId id="285"/>
            <p14:sldId id="287"/>
            <p14:sldId id="315"/>
            <p14:sldId id="318"/>
            <p14:sldId id="335"/>
            <p14:sldId id="338"/>
            <p14:sldId id="340"/>
            <p14:sldId id="339"/>
            <p14:sldId id="3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9082"/>
  </p:normalViewPr>
  <p:slideViewPr>
    <p:cSldViewPr snapToGrid="0">
      <p:cViewPr varScale="1">
        <p:scale>
          <a:sx n="111" d="100"/>
          <a:sy n="111" d="100"/>
        </p:scale>
        <p:origin x="872"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5" d="100"/>
          <a:sy n="95" d="100"/>
        </p:scale>
        <p:origin x="400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A72B8-5D62-0F4B-AF48-60FBEED47D5B}" type="datetimeFigureOut">
              <a:rPr lang="hu-HU" smtClean="0"/>
              <a:t>2024. 03. 20.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6E805-FCE9-5444-B3E6-F4BB194ED895}" type="slidenum">
              <a:rPr lang="hu-HU" smtClean="0"/>
              <a:t>‹#›</a:t>
            </a:fld>
            <a:endParaRPr lang="hu-HU"/>
          </a:p>
        </p:txBody>
      </p:sp>
    </p:spTree>
    <p:extLst>
      <p:ext uri="{BB962C8B-B14F-4D97-AF65-F5344CB8AC3E}">
        <p14:creationId xmlns:p14="http://schemas.microsoft.com/office/powerpoint/2010/main" val="93484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044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IaaS : Virtual machine, Storage (Blob Storage, File Storage), Networking (Load Balancer, Azure Traffic Manager, VPN)</a:t>
            </a:r>
            <a:endParaRPr/>
          </a:p>
          <a:p>
            <a:pPr marL="0" lvl="0" indent="0" algn="l" rtl="0">
              <a:spcBef>
                <a:spcPts val="0"/>
              </a:spcBef>
              <a:spcAft>
                <a:spcPts val="0"/>
              </a:spcAft>
              <a:buNone/>
            </a:pPr>
            <a:r>
              <a:rPr lang="en-US"/>
              <a:t>PaaS: Developer Service (Azure DevOps), Integration (Service Bus), Web App (Application Platform), AKS (Compute service), SQL Server (Data)</a:t>
            </a:r>
            <a:endParaRPr/>
          </a:p>
        </p:txBody>
      </p:sp>
      <p:sp>
        <p:nvSpPr>
          <p:cNvPr id="329" name="Google Shape;32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1110" b="1">
                <a:solidFill>
                  <a:schemeClr val="dk1"/>
                </a:solidFill>
                <a:latin typeface="Quattrocento Sans"/>
                <a:ea typeface="Quattrocento Sans"/>
                <a:cs typeface="Quattrocento Sans"/>
                <a:sym typeface="Quattrocento Sans"/>
              </a:rPr>
              <a:t>This slide was taken from Azure EBC Deck FY16 v1.3.pptx</a:t>
            </a:r>
            <a:endParaRPr/>
          </a:p>
          <a:p>
            <a:pPr marL="0" lvl="0" indent="0" algn="l" rtl="0">
              <a:lnSpc>
                <a:spcPct val="80000"/>
              </a:lnSpc>
              <a:spcBef>
                <a:spcPts val="0"/>
              </a:spcBef>
              <a:spcAft>
                <a:spcPts val="0"/>
              </a:spcAft>
              <a:buClr>
                <a:schemeClr val="dk1"/>
              </a:buClr>
              <a:buSzPts val="1110"/>
              <a:buFont typeface="Calibri"/>
              <a:buNone/>
            </a:pPr>
            <a:r>
              <a:rPr lang="en-US" sz="1110" b="1"/>
              <a:t>Speaker Notes</a:t>
            </a:r>
            <a:endParaRPr sz="1110"/>
          </a:p>
          <a:p>
            <a:pPr marL="0" lvl="0" indent="0" algn="l" rtl="0">
              <a:lnSpc>
                <a:spcPct val="80000"/>
              </a:lnSpc>
              <a:spcBef>
                <a:spcPts val="0"/>
              </a:spcBef>
              <a:spcAft>
                <a:spcPts val="0"/>
              </a:spcAft>
              <a:buNone/>
            </a:pPr>
            <a:r>
              <a:rPr lang="en-US" sz="1110"/>
              <a:t>Microsoft Azure itself is deployed around the world</a:t>
            </a:r>
            <a:endParaRPr/>
          </a:p>
          <a:p>
            <a:pPr marL="0" lvl="0" indent="0" algn="l" rtl="0">
              <a:lnSpc>
                <a:spcPct val="80000"/>
              </a:lnSpc>
              <a:spcBef>
                <a:spcPts val="0"/>
              </a:spcBef>
              <a:spcAft>
                <a:spcPts val="0"/>
              </a:spcAft>
              <a:buNone/>
            </a:pPr>
            <a:r>
              <a:rPr lang="en-US" sz="1110"/>
              <a:t>Microsoft Azure involves the concept of regions, which is where you select to place and run your code</a:t>
            </a:r>
            <a:endParaRPr/>
          </a:p>
          <a:p>
            <a:pPr marL="0" lvl="0" indent="0" algn="l" rtl="0">
              <a:lnSpc>
                <a:spcPct val="80000"/>
              </a:lnSpc>
              <a:spcBef>
                <a:spcPts val="0"/>
              </a:spcBef>
              <a:spcAft>
                <a:spcPts val="0"/>
              </a:spcAft>
              <a:buNone/>
            </a:pPr>
            <a:r>
              <a:rPr lang="en-US" sz="1110"/>
              <a:t>Each region has a </a:t>
            </a:r>
            <a:r>
              <a:rPr lang="en-US" sz="1110">
                <a:solidFill>
                  <a:srgbClr val="FF0000"/>
                </a:solidFill>
              </a:rPr>
              <a:t>Microsoft Azure data center</a:t>
            </a:r>
            <a:endParaRPr/>
          </a:p>
          <a:p>
            <a:pPr marL="0" lvl="0" indent="0" algn="l" rtl="0">
              <a:lnSpc>
                <a:spcPct val="80000"/>
              </a:lnSpc>
              <a:spcBef>
                <a:spcPts val="0"/>
              </a:spcBef>
              <a:spcAft>
                <a:spcPts val="0"/>
              </a:spcAft>
              <a:buNone/>
            </a:pPr>
            <a:r>
              <a:rPr lang="en-US" sz="1110"/>
              <a:t>These data centers are massive facilities that host tens of thousands or, in some cases, hundreds of thousands of servers</a:t>
            </a:r>
            <a:endParaRPr/>
          </a:p>
          <a:p>
            <a:pPr marL="0" lvl="0" indent="0" algn="l" rtl="0">
              <a:lnSpc>
                <a:spcPct val="80000"/>
              </a:lnSpc>
              <a:spcBef>
                <a:spcPts val="0"/>
              </a:spcBef>
              <a:spcAft>
                <a:spcPts val="0"/>
              </a:spcAft>
              <a:buNone/>
            </a:pPr>
            <a:r>
              <a:rPr lang="en-US" sz="1110"/>
              <a:t>As shown on this slide, we also have a number of Content Delivery Network (CDN) edge points. They can be used to cache your content and deliver it even faster to customers</a:t>
            </a:r>
            <a:endParaRPr/>
          </a:p>
          <a:p>
            <a:pPr marL="0" lvl="0" indent="0" algn="l" rtl="0">
              <a:lnSpc>
                <a:spcPct val="80000"/>
              </a:lnSpc>
              <a:spcBef>
                <a:spcPts val="0"/>
              </a:spcBef>
              <a:spcAft>
                <a:spcPts val="0"/>
              </a:spcAft>
              <a:buNone/>
            </a:pPr>
            <a:r>
              <a:rPr lang="en-US" sz="1110">
                <a:solidFill>
                  <a:srgbClr val="FF0000"/>
                </a:solidFill>
              </a:rPr>
              <a:t>What you are</a:t>
            </a:r>
            <a:endParaRPr/>
          </a:p>
          <a:p>
            <a:pPr marL="0" lvl="0" indent="0" algn="l" rtl="0">
              <a:lnSpc>
                <a:spcPct val="80000"/>
              </a:lnSpc>
              <a:spcBef>
                <a:spcPts val="0"/>
              </a:spcBef>
              <a:spcAft>
                <a:spcPts val="0"/>
              </a:spcAft>
              <a:buNone/>
            </a:pPr>
            <a:r>
              <a:rPr lang="en-US" sz="1017">
                <a:solidFill>
                  <a:srgbClr val="FF0000"/>
                </a:solidFill>
              </a:rPr>
              <a:t>Once you build an application, you can choose any location in the world where you want to run it and you can move your workloads from region to region.</a:t>
            </a:r>
            <a:endParaRPr/>
          </a:p>
          <a:p>
            <a:pPr marL="0" lvl="0" indent="0" algn="l" rtl="0">
              <a:lnSpc>
                <a:spcPct val="80000"/>
              </a:lnSpc>
              <a:spcBef>
                <a:spcPts val="0"/>
              </a:spcBef>
              <a:spcAft>
                <a:spcPts val="0"/>
              </a:spcAft>
              <a:buNone/>
            </a:pPr>
            <a:r>
              <a:rPr lang="en-US" sz="1017"/>
              <a:t>You can also:</a:t>
            </a:r>
            <a:endParaRPr/>
          </a:p>
          <a:p>
            <a:pPr marL="457200" lvl="1" indent="0" algn="l" rtl="0">
              <a:lnSpc>
                <a:spcPct val="80000"/>
              </a:lnSpc>
              <a:spcBef>
                <a:spcPts val="0"/>
              </a:spcBef>
              <a:spcAft>
                <a:spcPts val="0"/>
              </a:spcAft>
              <a:buNone/>
            </a:pPr>
            <a:r>
              <a:rPr lang="en-US" sz="1017"/>
              <a:t>Run your application in multiple regions simultaneously</a:t>
            </a:r>
            <a:endParaRPr/>
          </a:p>
          <a:p>
            <a:pPr marL="457200" lvl="1" indent="0" algn="l" rtl="0">
              <a:lnSpc>
                <a:spcPct val="80000"/>
              </a:lnSpc>
              <a:spcBef>
                <a:spcPts val="0"/>
              </a:spcBef>
              <a:spcAft>
                <a:spcPts val="0"/>
              </a:spcAft>
              <a:buNone/>
            </a:pPr>
            <a:r>
              <a:rPr lang="en-US" sz="1017"/>
              <a:t>Just direct traffic and customers to whichever version of the app is closest to them</a:t>
            </a:r>
            <a:endParaRPr/>
          </a:p>
          <a:p>
            <a:pPr marL="0" lvl="0" indent="0" algn="l" rtl="0">
              <a:lnSpc>
                <a:spcPct val="80000"/>
              </a:lnSpc>
              <a:spcBef>
                <a:spcPts val="0"/>
              </a:spcBef>
              <a:spcAft>
                <a:spcPts val="0"/>
              </a:spcAft>
              <a:buNone/>
            </a:pPr>
            <a:r>
              <a:rPr lang="en-US" sz="1017">
                <a:solidFill>
                  <a:srgbClr val="FF0000"/>
                </a:solidFill>
              </a:rPr>
              <a:t>That gives you a</a:t>
            </a:r>
            <a:endParaRPr/>
          </a:p>
          <a:p>
            <a:pPr marL="0" lvl="0" indent="0" algn="l" rtl="0">
              <a:lnSpc>
                <a:spcPct val="80000"/>
              </a:lnSpc>
              <a:spcBef>
                <a:spcPts val="0"/>
              </a:spcBef>
              <a:spcAft>
                <a:spcPts val="0"/>
              </a:spcAft>
              <a:buClr>
                <a:schemeClr val="dk1"/>
              </a:buClr>
              <a:buSzPts val="1017"/>
              <a:buFont typeface="Calibri"/>
              <a:buNone/>
            </a:pPr>
            <a:r>
              <a:rPr lang="en-US" sz="1017" b="1"/>
              <a:t>Notes</a:t>
            </a:r>
            <a:endParaRPr sz="1017"/>
          </a:p>
          <a:p>
            <a:pPr marL="0" lvl="0" indent="0" algn="l" rtl="0">
              <a:lnSpc>
                <a:spcPct val="80000"/>
              </a:lnSpc>
              <a:spcBef>
                <a:spcPts val="0"/>
              </a:spcBef>
              <a:spcAft>
                <a:spcPts val="0"/>
              </a:spcAft>
              <a:buNone/>
            </a:pPr>
            <a:r>
              <a:rPr lang="en-US" sz="1017"/>
              <a:t>Microsoft Azure services, such as compute and storage are now available in eight worldwide data centers with an additional 24 CDN endpoints</a:t>
            </a:r>
            <a:endParaRPr/>
          </a:p>
          <a:p>
            <a:pPr marL="0" lvl="0" indent="0" algn="l" rtl="0">
              <a:lnSpc>
                <a:spcPct val="80000"/>
              </a:lnSpc>
              <a:spcBef>
                <a:spcPts val="0"/>
              </a:spcBef>
              <a:spcAft>
                <a:spcPts val="0"/>
              </a:spcAft>
              <a:buNone/>
            </a:pPr>
            <a:r>
              <a:rPr lang="en-US" sz="1017"/>
              <a:t>You cannot have a real cloud without a data center global footprint and a chance to reach a bigger customer base or audience in new markets</a:t>
            </a:r>
            <a:endParaRPr/>
          </a:p>
          <a:p>
            <a:pPr marL="0" lvl="0" indent="0" algn="l" rtl="0">
              <a:lnSpc>
                <a:spcPct val="80000"/>
              </a:lnSpc>
              <a:spcBef>
                <a:spcPts val="0"/>
              </a:spcBef>
              <a:spcAft>
                <a:spcPts val="0"/>
              </a:spcAft>
              <a:buNone/>
            </a:pPr>
            <a:r>
              <a:rPr lang="en-US" sz="1110">
                <a:solidFill>
                  <a:srgbClr val="FF0000"/>
                </a:solidFill>
              </a:rPr>
              <a:t> going to see in the next couple months and years is that</a:t>
            </a:r>
            <a:r>
              <a:rPr lang="en-US" sz="1110"/>
              <a:t> we will rapidly expand our data center footprint around the world. As a result, you will have more options for running your applications</a:t>
            </a:r>
            <a:endParaRPr/>
          </a:p>
          <a:p>
            <a:pPr marL="0" lvl="0" indent="0" algn="l" rtl="0">
              <a:lnSpc>
                <a:spcPct val="80000"/>
              </a:lnSpc>
              <a:spcBef>
                <a:spcPts val="0"/>
              </a:spcBef>
              <a:spcAft>
                <a:spcPts val="0"/>
              </a:spcAft>
              <a:buNone/>
            </a:pPr>
            <a:endParaRPr sz="1110"/>
          </a:p>
        </p:txBody>
      </p:sp>
      <p:sp>
        <p:nvSpPr>
          <p:cNvPr id="421" name="Google Shape;42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Quattrocento Sans"/>
              <a:buNone/>
            </a:pPr>
            <a:fld id="{00000000-1234-1234-1234-123412341234}" type="slidenum">
              <a:rPr lang="en-US" sz="1200" b="0" i="0" u="none" strike="noStrike" cap="none">
                <a:solidFill>
                  <a:srgbClr val="000000"/>
                </a:solidFill>
                <a:latin typeface="Quattrocento Sans"/>
                <a:ea typeface="Quattrocento Sans"/>
                <a:cs typeface="Quattrocento Sans"/>
                <a:sym typeface="Quattrocento Sans"/>
              </a:rPr>
              <a:t>18</a:t>
            </a:fld>
            <a:endParaRPr sz="12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a:t>AZ-204 Exam page - </a:t>
            </a:r>
            <a:r>
              <a:rPr lang="en-US"/>
              <a:t>https://docs.microsoft.com/en-us/learn/certifications/exams/az-204</a:t>
            </a:r>
            <a:endParaRPr i="0"/>
          </a:p>
        </p:txBody>
      </p:sp>
      <p:sp>
        <p:nvSpPr>
          <p:cNvPr id="231" name="Google Shape;23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Calibri"/>
              <a:buNone/>
            </a:pPr>
            <a:r>
              <a:rPr lang="en-US" sz="900">
                <a:solidFill>
                  <a:schemeClr val="dk1"/>
                </a:solidFill>
              </a:rPr>
              <a:t>Benefits include: Reusability, traceability, manageability, efficiency, collaboration, and learning</a:t>
            </a:r>
            <a:endParaRPr/>
          </a:p>
          <a:p>
            <a:pPr marL="0" lvl="0" indent="0" algn="l" rtl="0">
              <a:spcBef>
                <a:spcPts val="340"/>
              </a:spcBef>
              <a:spcAft>
                <a:spcPts val="0"/>
              </a:spcAft>
              <a:buNone/>
            </a:pPr>
            <a:endParaRPr b="0"/>
          </a:p>
        </p:txBody>
      </p:sp>
      <p:sp>
        <p:nvSpPr>
          <p:cNvPr id="592" name="Google Shape;592;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3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 All rights reserved. MICROSOFT MAKES NO WARRANTIES, EXPRESS, IMPLIED OR STATUTORY, AS TO THE INFORMATION IN THIS PRESENTATION.</a:t>
            </a:r>
            <a:endParaRPr/>
          </a:p>
        </p:txBody>
      </p:sp>
      <p:sp>
        <p:nvSpPr>
          <p:cNvPr id="594" name="Google Shape;594;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9/19/23 5:40 PM</a:t>
            </a:r>
            <a:endParaRPr/>
          </a:p>
        </p:txBody>
      </p:sp>
      <p:sp>
        <p:nvSpPr>
          <p:cNvPr id="595" name="Google Shape;59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Calibri"/>
              <a:buNone/>
            </a:pPr>
            <a:endParaRPr/>
          </a:p>
        </p:txBody>
      </p:sp>
      <p:sp>
        <p:nvSpPr>
          <p:cNvPr id="1029" name="Google Shape;1029;p6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0" name="Google Shape;1030;p6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a:t>
            </a:r>
            <a:endParaRPr/>
          </a:p>
        </p:txBody>
      </p:sp>
      <p:sp>
        <p:nvSpPr>
          <p:cNvPr id="1031" name="Google Shape;1031;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9" name="Google Shape;1049;p6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0" name="Google Shape;1050;p6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a:t>
            </a:r>
            <a:endParaRPr/>
          </a:p>
        </p:txBody>
      </p:sp>
      <p:sp>
        <p:nvSpPr>
          <p:cNvPr id="1051" name="Google Shape;1051;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8" name="Google Shape;1278;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9" name="Google Shape;1279;p8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0" name="Google Shape;1280;p8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a:t>
            </a:r>
            <a:endParaRPr/>
          </a:p>
        </p:txBody>
      </p:sp>
      <p:sp>
        <p:nvSpPr>
          <p:cNvPr id="1281" name="Google Shape;1281;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4" name="Google Shape;1324;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5" name="Google Shape;1345;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6" name="Google Shape;1336;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Explain that the list constantly updates; the latest versions should be checked directly from the documentation.</a:t>
            </a:r>
            <a:endParaRPr/>
          </a:p>
          <a:p>
            <a:pPr marL="171450" lvl="0" indent="-1714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https://learn.microsoft.com/azure/devops/pipelines/agents/hosted</a:t>
            </a:r>
            <a:endParaRPr/>
          </a:p>
          <a:p>
            <a:pPr marL="171450" lvl="0" indent="-1714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https://learn.microsoft.com/azure/devops/pipelines/agents/agents</a:t>
            </a:r>
            <a:endParaRPr/>
          </a:p>
          <a:p>
            <a:pPr marL="0" lvl="0" indent="0" algn="l" rtl="0">
              <a:spcBef>
                <a:spcPts val="0"/>
              </a:spcBef>
              <a:spcAft>
                <a:spcPts val="0"/>
              </a:spcAft>
              <a:buNone/>
            </a:pPr>
            <a:endParaRPr/>
          </a:p>
        </p:txBody>
      </p:sp>
      <p:sp>
        <p:nvSpPr>
          <p:cNvPr id="1337" name="Google Shape;1337;p8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8" name="Google Shape;1338;p8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a:t>
            </a:r>
            <a:endParaRPr/>
          </a:p>
        </p:txBody>
      </p:sp>
      <p:sp>
        <p:nvSpPr>
          <p:cNvPr id="1339" name="Google Shape;1339;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1" name="Google Shape;1361;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Market share: AWS – 33%, Azure – 18%, Google – 9%</a:t>
            </a:r>
            <a:endParaRPr dirty="0"/>
          </a:p>
        </p:txBody>
      </p:sp>
      <p:sp>
        <p:nvSpPr>
          <p:cNvPr id="297" name="Google Shape;2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44AC83-BF04-F4DC-26C8-6EF78CC5F6B2}"/>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71B41A21-AED0-52CB-0477-16A86B1B05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EE0D6646-BECB-D79E-5B15-4E290AB85543}"/>
              </a:ext>
            </a:extLst>
          </p:cNvPr>
          <p:cNvSpPr>
            <a:spLocks noGrp="1"/>
          </p:cNvSpPr>
          <p:nvPr>
            <p:ph type="dt" sz="half" idx="10"/>
          </p:nvPr>
        </p:nvSpPr>
        <p:spPr/>
        <p:txBody>
          <a:bodyPr/>
          <a:lstStyle/>
          <a:p>
            <a:fld id="{236EF255-BB75-5346-8610-EBEA0DC695C6}" type="datetimeFigureOut">
              <a:rPr lang="hu-HU" smtClean="0"/>
              <a:t>2024. 03. 20.</a:t>
            </a:fld>
            <a:endParaRPr lang="hu-HU"/>
          </a:p>
        </p:txBody>
      </p:sp>
      <p:sp>
        <p:nvSpPr>
          <p:cNvPr id="5" name="Élőláb helye 4">
            <a:extLst>
              <a:ext uri="{FF2B5EF4-FFF2-40B4-BE49-F238E27FC236}">
                <a16:creationId xmlns:a16="http://schemas.microsoft.com/office/drawing/2014/main" id="{0F271E26-026C-0A23-EA42-CC0664159F2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758AD4B-002E-8F19-6243-9BEBE2582ED0}"/>
              </a:ext>
            </a:extLst>
          </p:cNvPr>
          <p:cNvSpPr>
            <a:spLocks noGrp="1"/>
          </p:cNvSpPr>
          <p:nvPr>
            <p:ph type="sldNum" sz="quarter" idx="12"/>
          </p:nvPr>
        </p:nvSpPr>
        <p:spPr/>
        <p:txBody>
          <a:bodyPr/>
          <a:lstStyle/>
          <a:p>
            <a:fld id="{AB310729-6554-154C-B0C8-86D1C7FC35FC}" type="slidenum">
              <a:rPr lang="hu-HU" smtClean="0"/>
              <a:t>‹#›</a:t>
            </a:fld>
            <a:endParaRPr lang="hu-HU"/>
          </a:p>
        </p:txBody>
      </p:sp>
    </p:spTree>
    <p:extLst>
      <p:ext uri="{BB962C8B-B14F-4D97-AF65-F5344CB8AC3E}">
        <p14:creationId xmlns:p14="http://schemas.microsoft.com/office/powerpoint/2010/main" val="197444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7D5B03-63EC-3411-E780-550DF8D32EE2}"/>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964DE3BE-8AF1-3620-F561-0F910A743CC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8AA3C0D-5E29-DC37-001D-970958F9A737}"/>
              </a:ext>
            </a:extLst>
          </p:cNvPr>
          <p:cNvSpPr>
            <a:spLocks noGrp="1"/>
          </p:cNvSpPr>
          <p:nvPr>
            <p:ph type="dt" sz="half" idx="10"/>
          </p:nvPr>
        </p:nvSpPr>
        <p:spPr/>
        <p:txBody>
          <a:bodyPr/>
          <a:lstStyle/>
          <a:p>
            <a:fld id="{236EF255-BB75-5346-8610-EBEA0DC695C6}" type="datetimeFigureOut">
              <a:rPr lang="hu-HU" smtClean="0"/>
              <a:t>2024. 03. 20.</a:t>
            </a:fld>
            <a:endParaRPr lang="hu-HU"/>
          </a:p>
        </p:txBody>
      </p:sp>
      <p:sp>
        <p:nvSpPr>
          <p:cNvPr id="5" name="Élőláb helye 4">
            <a:extLst>
              <a:ext uri="{FF2B5EF4-FFF2-40B4-BE49-F238E27FC236}">
                <a16:creationId xmlns:a16="http://schemas.microsoft.com/office/drawing/2014/main" id="{F5B33AD9-E514-7B6A-154A-CE0B06A2CFE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AD91ADB-3553-F85E-043B-BD4AD22A1C86}"/>
              </a:ext>
            </a:extLst>
          </p:cNvPr>
          <p:cNvSpPr>
            <a:spLocks noGrp="1"/>
          </p:cNvSpPr>
          <p:nvPr>
            <p:ph type="sldNum" sz="quarter" idx="12"/>
          </p:nvPr>
        </p:nvSpPr>
        <p:spPr/>
        <p:txBody>
          <a:bodyPr/>
          <a:lstStyle/>
          <a:p>
            <a:fld id="{AB310729-6554-154C-B0C8-86D1C7FC35FC}" type="slidenum">
              <a:rPr lang="hu-HU" smtClean="0"/>
              <a:t>‹#›</a:t>
            </a:fld>
            <a:endParaRPr lang="hu-HU"/>
          </a:p>
        </p:txBody>
      </p:sp>
    </p:spTree>
    <p:extLst>
      <p:ext uri="{BB962C8B-B14F-4D97-AF65-F5344CB8AC3E}">
        <p14:creationId xmlns:p14="http://schemas.microsoft.com/office/powerpoint/2010/main" val="322215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DE27075D-7BF4-5305-516C-9B9F22D609D8}"/>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179C0FC-4053-7C31-B210-7E1B2A223FA0}"/>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A5F84FD-0FA5-0FAE-7AAB-9F95B17336B9}"/>
              </a:ext>
            </a:extLst>
          </p:cNvPr>
          <p:cNvSpPr>
            <a:spLocks noGrp="1"/>
          </p:cNvSpPr>
          <p:nvPr>
            <p:ph type="dt" sz="half" idx="10"/>
          </p:nvPr>
        </p:nvSpPr>
        <p:spPr/>
        <p:txBody>
          <a:bodyPr/>
          <a:lstStyle/>
          <a:p>
            <a:fld id="{236EF255-BB75-5346-8610-EBEA0DC695C6}" type="datetimeFigureOut">
              <a:rPr lang="hu-HU" smtClean="0"/>
              <a:t>2024. 03. 20.</a:t>
            </a:fld>
            <a:endParaRPr lang="hu-HU"/>
          </a:p>
        </p:txBody>
      </p:sp>
      <p:sp>
        <p:nvSpPr>
          <p:cNvPr id="5" name="Élőláb helye 4">
            <a:extLst>
              <a:ext uri="{FF2B5EF4-FFF2-40B4-BE49-F238E27FC236}">
                <a16:creationId xmlns:a16="http://schemas.microsoft.com/office/drawing/2014/main" id="{F6C7613B-E089-B214-9AB5-3BAF0AC1964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8825670-D44D-C043-DEF4-7DAA3E60E7EA}"/>
              </a:ext>
            </a:extLst>
          </p:cNvPr>
          <p:cNvSpPr>
            <a:spLocks noGrp="1"/>
          </p:cNvSpPr>
          <p:nvPr>
            <p:ph type="sldNum" sz="quarter" idx="12"/>
          </p:nvPr>
        </p:nvSpPr>
        <p:spPr/>
        <p:txBody>
          <a:bodyPr/>
          <a:lstStyle/>
          <a:p>
            <a:fld id="{AB310729-6554-154C-B0C8-86D1C7FC35FC}" type="slidenum">
              <a:rPr lang="hu-HU" smtClean="0"/>
              <a:t>‹#›</a:t>
            </a:fld>
            <a:endParaRPr lang="hu-HU"/>
          </a:p>
        </p:txBody>
      </p:sp>
    </p:spTree>
    <p:extLst>
      <p:ext uri="{BB962C8B-B14F-4D97-AF65-F5344CB8AC3E}">
        <p14:creationId xmlns:p14="http://schemas.microsoft.com/office/powerpoint/2010/main" val="623397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7"/>
        <p:cNvGrpSpPr/>
        <p:nvPr/>
      </p:nvGrpSpPr>
      <p:grpSpPr>
        <a:xfrm>
          <a:off x="0" y="0"/>
          <a:ext cx="0" cy="0"/>
          <a:chOff x="0" y="0"/>
          <a:chExt cx="0" cy="0"/>
        </a:xfrm>
      </p:grpSpPr>
      <p:sp>
        <p:nvSpPr>
          <p:cNvPr id="58" name="Google Shape;58;p1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05"/>
          <p:cNvSpPr txBox="1"/>
          <p:nvPr/>
        </p:nvSpPr>
        <p:spPr>
          <a:xfrm>
            <a:off x="4038600" y="6598894"/>
            <a:ext cx="4114800" cy="138499"/>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900">
                <a:solidFill>
                  <a:srgbClr val="000000"/>
                </a:solidFill>
                <a:latin typeface="Calibri"/>
                <a:ea typeface="Calibri"/>
                <a:cs typeface="Calibri"/>
                <a:sym typeface="Calibri"/>
              </a:rPr>
              <a:t>© Copyright Microsoft Corporation. All rights reserved.</a:t>
            </a:r>
            <a:endParaRPr/>
          </a:p>
        </p:txBody>
      </p:sp>
    </p:spTree>
    <p:extLst>
      <p:ext uri="{BB962C8B-B14F-4D97-AF65-F5344CB8AC3E}">
        <p14:creationId xmlns:p14="http://schemas.microsoft.com/office/powerpoint/2010/main" val="9364470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 picture with content">
  <p:cSld name="4 picture with content">
    <p:spTree>
      <p:nvGrpSpPr>
        <p:cNvPr id="1" name="Shape 60"/>
        <p:cNvGrpSpPr/>
        <p:nvPr/>
      </p:nvGrpSpPr>
      <p:grpSpPr>
        <a:xfrm>
          <a:off x="0" y="0"/>
          <a:ext cx="0" cy="0"/>
          <a:chOff x="0" y="0"/>
          <a:chExt cx="0" cy="0"/>
        </a:xfrm>
      </p:grpSpPr>
      <p:sp>
        <p:nvSpPr>
          <p:cNvPr id="61" name="Google Shape;61;p106"/>
          <p:cNvSpPr txBox="1">
            <a:spLocks noGrp="1"/>
          </p:cNvSpPr>
          <p:nvPr>
            <p:ph type="title"/>
          </p:nvPr>
        </p:nvSpPr>
        <p:spPr>
          <a:xfrm>
            <a:off x="682625" y="204107"/>
            <a:ext cx="4989512" cy="9858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6"/>
              </a:buClr>
              <a:buSzPts val="3200"/>
              <a:buFont typeface="Calibri"/>
              <a:buNone/>
              <a:defRPr sz="32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6"/>
          <p:cNvSpPr>
            <a:spLocks noGrp="1"/>
          </p:cNvSpPr>
          <p:nvPr>
            <p:ph type="pic" idx="2"/>
          </p:nvPr>
        </p:nvSpPr>
        <p:spPr>
          <a:xfrm>
            <a:off x="6045200" y="109727"/>
            <a:ext cx="6037072" cy="3633597"/>
          </a:xfrm>
          <a:prstGeom prst="rect">
            <a:avLst/>
          </a:prstGeom>
          <a:noFill/>
          <a:ln>
            <a:noFill/>
          </a:ln>
        </p:spPr>
      </p:sp>
      <p:sp>
        <p:nvSpPr>
          <p:cNvPr id="63" name="Google Shape;63;p106"/>
          <p:cNvSpPr>
            <a:spLocks noGrp="1"/>
          </p:cNvSpPr>
          <p:nvPr>
            <p:ph type="pic" idx="3"/>
          </p:nvPr>
        </p:nvSpPr>
        <p:spPr>
          <a:xfrm>
            <a:off x="8547100" y="3843338"/>
            <a:ext cx="3535172" cy="2911030"/>
          </a:xfrm>
          <a:prstGeom prst="rect">
            <a:avLst/>
          </a:prstGeom>
          <a:noFill/>
          <a:ln>
            <a:noFill/>
          </a:ln>
        </p:spPr>
      </p:sp>
      <p:sp>
        <p:nvSpPr>
          <p:cNvPr id="64" name="Google Shape;64;p106"/>
          <p:cNvSpPr>
            <a:spLocks noGrp="1"/>
          </p:cNvSpPr>
          <p:nvPr>
            <p:ph type="pic" idx="4"/>
          </p:nvPr>
        </p:nvSpPr>
        <p:spPr>
          <a:xfrm>
            <a:off x="4957763" y="3843338"/>
            <a:ext cx="3500437" cy="2911030"/>
          </a:xfrm>
          <a:prstGeom prst="rect">
            <a:avLst/>
          </a:prstGeom>
          <a:noFill/>
          <a:ln>
            <a:noFill/>
          </a:ln>
        </p:spPr>
      </p:sp>
      <p:sp>
        <p:nvSpPr>
          <p:cNvPr id="65" name="Google Shape;65;p106"/>
          <p:cNvSpPr>
            <a:spLocks noGrp="1"/>
          </p:cNvSpPr>
          <p:nvPr>
            <p:ph type="pic" idx="5"/>
          </p:nvPr>
        </p:nvSpPr>
        <p:spPr>
          <a:xfrm>
            <a:off x="117474" y="3843338"/>
            <a:ext cx="4725989" cy="2911030"/>
          </a:xfrm>
          <a:prstGeom prst="rect">
            <a:avLst/>
          </a:prstGeom>
          <a:noFill/>
          <a:ln>
            <a:noFill/>
          </a:ln>
        </p:spPr>
      </p:sp>
      <p:sp>
        <p:nvSpPr>
          <p:cNvPr id="66" name="Google Shape;66;p106"/>
          <p:cNvSpPr txBox="1">
            <a:spLocks noGrp="1"/>
          </p:cNvSpPr>
          <p:nvPr>
            <p:ph type="body" idx="1"/>
          </p:nvPr>
        </p:nvSpPr>
        <p:spPr>
          <a:xfrm>
            <a:off x="682624" y="1371741"/>
            <a:ext cx="4989511" cy="237158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07960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sp>
        <p:nvSpPr>
          <p:cNvPr id="68" name="Google Shape;68;p107"/>
          <p:cNvSpPr txBox="1">
            <a:spLocks noGrp="1"/>
          </p:cNvSpPr>
          <p:nvPr>
            <p:ph type="title"/>
          </p:nvPr>
        </p:nvSpPr>
        <p:spPr>
          <a:xfrm>
            <a:off x="304800" y="228600"/>
            <a:ext cx="11582401" cy="8636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1"/>
              </a:buClr>
              <a:buSzPts val="5331"/>
              <a:buFont typeface="Quattrocento Sans"/>
              <a:buNone/>
              <a:defRPr sz="5331" cap="none">
                <a:solidFill>
                  <a:schemeClr val="accen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51535394"/>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4 with graphic">
  <p:cSld name="Title slide 4 with graphic">
    <p:spTree>
      <p:nvGrpSpPr>
        <p:cNvPr id="1" name="Shape 15"/>
        <p:cNvGrpSpPr/>
        <p:nvPr/>
      </p:nvGrpSpPr>
      <p:grpSpPr>
        <a:xfrm>
          <a:off x="0" y="0"/>
          <a:ext cx="0" cy="0"/>
          <a:chOff x="0" y="0"/>
          <a:chExt cx="0" cy="0"/>
        </a:xfrm>
      </p:grpSpPr>
      <p:sp>
        <p:nvSpPr>
          <p:cNvPr id="16" name="Google Shape;16;p104"/>
          <p:cNvSpPr txBox="1">
            <a:spLocks noGrp="1"/>
          </p:cNvSpPr>
          <p:nvPr>
            <p:ph type="title"/>
          </p:nvPr>
        </p:nvSpPr>
        <p:spPr>
          <a:xfrm>
            <a:off x="428681" y="2532448"/>
            <a:ext cx="5428936" cy="1793104"/>
          </a:xfrm>
          <a:prstGeom prst="rect">
            <a:avLst/>
          </a:prstGeom>
          <a:noFill/>
          <a:ln>
            <a:noFill/>
          </a:ln>
        </p:spPr>
        <p:txBody>
          <a:bodyPr spcFirstLastPara="1" wrap="square" lIns="0" tIns="0" rIns="0" bIns="182875" anchor="b" anchorCtr="0">
            <a:normAutofit/>
          </a:bodyPr>
          <a:lstStyle>
            <a:lvl1pPr lvl="0" algn="l">
              <a:lnSpc>
                <a:spcPct val="90000"/>
              </a:lnSpc>
              <a:spcBef>
                <a:spcPts val="0"/>
              </a:spcBef>
              <a:spcAft>
                <a:spcPts val="0"/>
              </a:spcAft>
              <a:buClr>
                <a:schemeClr val="dk1"/>
              </a:buClr>
              <a:buSzPts val="3600"/>
              <a:buFont typeface="Calibri"/>
              <a:buNone/>
              <a:defRPr sz="3600" strike="noStrik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4"/>
          <p:cNvSpPr txBox="1">
            <a:spLocks noGrp="1"/>
          </p:cNvSpPr>
          <p:nvPr>
            <p:ph type="body" idx="1"/>
          </p:nvPr>
        </p:nvSpPr>
        <p:spPr>
          <a:xfrm>
            <a:off x="442466" y="4350114"/>
            <a:ext cx="5413394" cy="73866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40677" algn="l">
              <a:lnSpc>
                <a:spcPct val="90000"/>
              </a:lnSpc>
              <a:spcBef>
                <a:spcPts val="500"/>
              </a:spcBef>
              <a:spcAft>
                <a:spcPts val="0"/>
              </a:spcAft>
              <a:buClr>
                <a:srgbClr val="000000"/>
              </a:buClr>
              <a:buSzPts val="1765"/>
              <a:buChar char="•"/>
              <a:defRPr sz="1765">
                <a:solidFill>
                  <a:srgbClr val="000000"/>
                </a:solidFill>
              </a:defRPr>
            </a:lvl2pPr>
            <a:lvl3pPr marL="1371600" lvl="2" indent="-315722" algn="l">
              <a:lnSpc>
                <a:spcPct val="90000"/>
              </a:lnSpc>
              <a:spcBef>
                <a:spcPts val="500"/>
              </a:spcBef>
              <a:spcAft>
                <a:spcPts val="0"/>
              </a:spcAft>
              <a:buClr>
                <a:schemeClr val="dk1"/>
              </a:buClr>
              <a:buSzPts val="1372"/>
              <a:buChar char="•"/>
              <a:defRPr sz="1372"/>
            </a:lvl3pPr>
            <a:lvl4pPr marL="1828800" lvl="3" indent="-315722" algn="l">
              <a:lnSpc>
                <a:spcPct val="90000"/>
              </a:lnSpc>
              <a:spcBef>
                <a:spcPts val="500"/>
              </a:spcBef>
              <a:spcAft>
                <a:spcPts val="0"/>
              </a:spcAft>
              <a:buClr>
                <a:schemeClr val="dk1"/>
              </a:buClr>
              <a:buSzPts val="1372"/>
              <a:buChar char="•"/>
              <a:defRPr sz="1372"/>
            </a:lvl4pPr>
            <a:lvl5pPr marL="2286000" lvl="4" indent="-293941" algn="l">
              <a:lnSpc>
                <a:spcPct val="90000"/>
              </a:lnSpc>
              <a:spcBef>
                <a:spcPts val="500"/>
              </a:spcBef>
              <a:spcAft>
                <a:spcPts val="0"/>
              </a:spcAft>
              <a:buClr>
                <a:schemeClr val="dk1"/>
              </a:buClr>
              <a:buSzPts val="1029"/>
              <a:buChar char="•"/>
              <a:defRPr sz="1029"/>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04"/>
          <p:cNvSpPr txBox="1"/>
          <p:nvPr/>
        </p:nvSpPr>
        <p:spPr>
          <a:xfrm>
            <a:off x="4038600" y="6598894"/>
            <a:ext cx="4114800" cy="138499"/>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 Copyright Microsoft Corporation. All rights reserved.</a:t>
            </a:r>
            <a:endParaRPr/>
          </a:p>
        </p:txBody>
      </p:sp>
      <p:pic>
        <p:nvPicPr>
          <p:cNvPr id="19" name="Google Shape;19;p104" descr="Microsoft Azure logo"/>
          <p:cNvPicPr preferRelativeResize="0"/>
          <p:nvPr/>
        </p:nvPicPr>
        <p:blipFill rotWithShape="1">
          <a:blip r:embed="rId2">
            <a:alphaModFix/>
          </a:blip>
          <a:srcRect/>
          <a:stretch/>
        </p:blipFill>
        <p:spPr>
          <a:xfrm>
            <a:off x="136885" y="159691"/>
            <a:ext cx="2635247" cy="871753"/>
          </a:xfrm>
          <a:prstGeom prst="rect">
            <a:avLst/>
          </a:prstGeom>
          <a:noFill/>
          <a:ln>
            <a:noFill/>
          </a:ln>
        </p:spPr>
      </p:pic>
      <p:grpSp>
        <p:nvGrpSpPr>
          <p:cNvPr id="20" name="Google Shape;20;p104"/>
          <p:cNvGrpSpPr/>
          <p:nvPr/>
        </p:nvGrpSpPr>
        <p:grpSpPr>
          <a:xfrm>
            <a:off x="6383137" y="589416"/>
            <a:ext cx="5671978" cy="5679168"/>
            <a:chOff x="6383137" y="589416"/>
            <a:chExt cx="5671978" cy="5679168"/>
          </a:xfrm>
        </p:grpSpPr>
        <p:sp>
          <p:nvSpPr>
            <p:cNvPr id="21" name="Google Shape;21;p104"/>
            <p:cNvSpPr/>
            <p:nvPr/>
          </p:nvSpPr>
          <p:spPr>
            <a:xfrm>
              <a:off x="6383137" y="589416"/>
              <a:ext cx="5671978" cy="5679168"/>
            </a:xfrm>
            <a:prstGeom prst="ellipse">
              <a:avLst/>
            </a:prstGeom>
            <a:noFill/>
            <a:ln w="19050" cap="flat" cmpd="sng">
              <a:solidFill>
                <a:schemeClr val="lt2"/>
              </a:solidFill>
              <a:prstDash val="solid"/>
              <a:miter lim="800000"/>
              <a:headEnd type="none" w="sm" len="sm"/>
              <a:tailEnd type="none" w="sm" len="sm"/>
            </a:ln>
          </p:spPr>
          <p:txBody>
            <a:bodyPr spcFirstLastPara="1" wrap="square" lIns="182875" tIns="146300" rIns="182875" bIns="146300" anchor="t" anchorCtr="0">
              <a:noAutofit/>
            </a:bodyPr>
            <a:lstStyle/>
            <a:p>
              <a:pPr marL="0" marR="0" lvl="0" indent="0" algn="ctr" rtl="0">
                <a:lnSpc>
                  <a:spcPct val="9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nvGrpSpPr>
            <p:cNvPr id="22" name="Google Shape;22;p104"/>
            <p:cNvGrpSpPr/>
            <p:nvPr/>
          </p:nvGrpSpPr>
          <p:grpSpPr>
            <a:xfrm>
              <a:off x="6600946" y="859776"/>
              <a:ext cx="5148588" cy="5138447"/>
              <a:chOff x="6600946" y="859776"/>
              <a:chExt cx="5148588" cy="5138447"/>
            </a:xfrm>
          </p:grpSpPr>
          <p:grpSp>
            <p:nvGrpSpPr>
              <p:cNvPr id="23" name="Google Shape;23;p104"/>
              <p:cNvGrpSpPr/>
              <p:nvPr/>
            </p:nvGrpSpPr>
            <p:grpSpPr>
              <a:xfrm>
                <a:off x="6600946" y="859776"/>
                <a:ext cx="5148588" cy="5138447"/>
                <a:chOff x="5179859" y="2459480"/>
                <a:chExt cx="2077534" cy="2073148"/>
              </a:xfrm>
            </p:grpSpPr>
            <p:sp>
              <p:nvSpPr>
                <p:cNvPr id="24" name="Google Shape;24;p104"/>
                <p:cNvSpPr/>
                <p:nvPr/>
              </p:nvSpPr>
              <p:spPr>
                <a:xfrm>
                  <a:off x="5496685" y="2820334"/>
                  <a:ext cx="1592644" cy="1616092"/>
                </a:xfrm>
                <a:custGeom>
                  <a:avLst/>
                  <a:gdLst/>
                  <a:ahLst/>
                  <a:cxnLst/>
                  <a:rect l="l" t="t" r="r" b="b"/>
                  <a:pathLst>
                    <a:path w="1592644" h="1616092" extrusionOk="0">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25" name="Google Shape;25;p104"/>
                <p:cNvSpPr/>
                <p:nvPr/>
              </p:nvSpPr>
              <p:spPr>
                <a:xfrm>
                  <a:off x="5569965" y="3033304"/>
                  <a:ext cx="1648967" cy="1494562"/>
                </a:xfrm>
                <a:custGeom>
                  <a:avLst/>
                  <a:gdLst/>
                  <a:ahLst/>
                  <a:cxnLst/>
                  <a:rect l="l" t="t" r="r" b="b"/>
                  <a:pathLst>
                    <a:path w="1648967" h="1494562" extrusionOk="0">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26" name="Google Shape;26;p104"/>
                <p:cNvSpPr/>
                <p:nvPr/>
              </p:nvSpPr>
              <p:spPr>
                <a:xfrm>
                  <a:off x="5695335" y="2890984"/>
                  <a:ext cx="1562058" cy="1634024"/>
                </a:xfrm>
                <a:custGeom>
                  <a:avLst/>
                  <a:gdLst/>
                  <a:ahLst/>
                  <a:cxnLst/>
                  <a:rect l="l" t="t" r="r" b="b"/>
                  <a:pathLst>
                    <a:path w="1562058" h="1634024" extrusionOk="0">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27" name="Google Shape;27;p104"/>
                <p:cNvSpPr/>
                <p:nvPr/>
              </p:nvSpPr>
              <p:spPr>
                <a:xfrm>
                  <a:off x="5630741" y="2796715"/>
                  <a:ext cx="1568373" cy="1631138"/>
                </a:xfrm>
                <a:custGeom>
                  <a:avLst/>
                  <a:gdLst/>
                  <a:ahLst/>
                  <a:cxnLst/>
                  <a:rect l="l" t="t" r="r" b="b"/>
                  <a:pathLst>
                    <a:path w="1568373" h="1631138" extrusionOk="0">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28" name="Google Shape;28;p104"/>
                <p:cNvSpPr/>
                <p:nvPr/>
              </p:nvSpPr>
              <p:spPr>
                <a:xfrm>
                  <a:off x="5402873" y="2763813"/>
                  <a:ext cx="1649777" cy="1482113"/>
                </a:xfrm>
                <a:custGeom>
                  <a:avLst/>
                  <a:gdLst/>
                  <a:ahLst/>
                  <a:cxnLst/>
                  <a:rect l="l" t="t" r="r" b="b"/>
                  <a:pathLst>
                    <a:path w="1649777" h="1482113" extrusionOk="0">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29" name="Google Shape;29;p104"/>
                <p:cNvSpPr/>
                <p:nvPr/>
              </p:nvSpPr>
              <p:spPr>
                <a:xfrm>
                  <a:off x="5247730" y="2789965"/>
                  <a:ext cx="1584777" cy="1622649"/>
                </a:xfrm>
                <a:custGeom>
                  <a:avLst/>
                  <a:gdLst/>
                  <a:ahLst/>
                  <a:cxnLst/>
                  <a:rect l="l" t="t" r="r" b="b"/>
                  <a:pathLst>
                    <a:path w="1584777" h="1622649" extrusionOk="0">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30" name="Google Shape;30;p104"/>
                <p:cNvSpPr/>
                <p:nvPr/>
              </p:nvSpPr>
              <p:spPr>
                <a:xfrm>
                  <a:off x="5179859" y="2878404"/>
                  <a:ext cx="1545260" cy="1640889"/>
                </a:xfrm>
                <a:custGeom>
                  <a:avLst/>
                  <a:gdLst/>
                  <a:ahLst/>
                  <a:cxnLst/>
                  <a:rect l="l" t="t" r="r" b="b"/>
                  <a:pathLst>
                    <a:path w="1545260" h="1640889" extrusionOk="0">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31" name="Google Shape;31;p104"/>
                <p:cNvSpPr/>
                <p:nvPr/>
              </p:nvSpPr>
              <p:spPr>
                <a:xfrm>
                  <a:off x="5208682" y="3017783"/>
                  <a:ext cx="1646681" cy="1514845"/>
                </a:xfrm>
                <a:custGeom>
                  <a:avLst/>
                  <a:gdLst/>
                  <a:ahLst/>
                  <a:cxnLst/>
                  <a:rect l="l" t="t" r="r" b="b"/>
                  <a:pathLst>
                    <a:path w="1646681" h="1514845" extrusionOk="0">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32" name="Google Shape;32;p104"/>
                <p:cNvSpPr/>
                <p:nvPr/>
              </p:nvSpPr>
              <p:spPr>
                <a:xfrm>
                  <a:off x="5329614" y="2845675"/>
                  <a:ext cx="1604843" cy="1605039"/>
                </a:xfrm>
                <a:custGeom>
                  <a:avLst/>
                  <a:gdLst/>
                  <a:ahLst/>
                  <a:cxnLst/>
                  <a:rect l="l" t="t" r="r" b="b"/>
                  <a:pathLst>
                    <a:path w="1604843" h="1605039" extrusionOk="0">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33" name="Google Shape;33;p104"/>
                <p:cNvSpPr/>
                <p:nvPr/>
              </p:nvSpPr>
              <p:spPr>
                <a:xfrm>
                  <a:off x="5435874" y="2634946"/>
                  <a:ext cx="1515194" cy="1647175"/>
                </a:xfrm>
                <a:custGeom>
                  <a:avLst/>
                  <a:gdLst/>
                  <a:ahLst/>
                  <a:cxnLst/>
                  <a:rect l="l" t="t" r="r" b="b"/>
                  <a:pathLst>
                    <a:path w="1515194" h="1647175" extrusionOk="0">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34" name="Google Shape;34;p104"/>
                <p:cNvSpPr/>
                <p:nvPr/>
              </p:nvSpPr>
              <p:spPr>
                <a:xfrm>
                  <a:off x="5267647" y="2501714"/>
                  <a:ext cx="1640193" cy="1544187"/>
                </a:xfrm>
                <a:custGeom>
                  <a:avLst/>
                  <a:gdLst/>
                  <a:ahLst/>
                  <a:cxnLst/>
                  <a:rect l="l" t="t" r="r" b="b"/>
                  <a:pathLst>
                    <a:path w="1640193" h="1544187" extrusionOk="0">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35" name="Google Shape;35;p104"/>
                <p:cNvSpPr/>
                <p:nvPr/>
              </p:nvSpPr>
              <p:spPr>
                <a:xfrm>
                  <a:off x="5184232" y="2459493"/>
                  <a:ext cx="1623190" cy="1584503"/>
                </a:xfrm>
                <a:custGeom>
                  <a:avLst/>
                  <a:gdLst/>
                  <a:ahLst/>
                  <a:cxnLst/>
                  <a:rect l="l" t="t" r="r" b="b"/>
                  <a:pathLst>
                    <a:path w="1623190" h="1584503" extrusionOk="0">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36" name="Google Shape;36;p104"/>
                <p:cNvSpPr/>
                <p:nvPr/>
              </p:nvSpPr>
              <p:spPr>
                <a:xfrm>
                  <a:off x="5197133" y="2512353"/>
                  <a:ext cx="1483088" cy="1650706"/>
                </a:xfrm>
                <a:custGeom>
                  <a:avLst/>
                  <a:gdLst/>
                  <a:ahLst/>
                  <a:cxnLst/>
                  <a:rect l="l" t="t" r="r" b="b"/>
                  <a:pathLst>
                    <a:path w="1483088" h="1650706" extrusionOk="0">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37" name="Google Shape;37;p104"/>
                <p:cNvSpPr/>
                <p:nvPr/>
              </p:nvSpPr>
              <p:spPr>
                <a:xfrm>
                  <a:off x="5302425" y="2655449"/>
                  <a:ext cx="1631597" cy="1570475"/>
                </a:xfrm>
                <a:custGeom>
                  <a:avLst/>
                  <a:gdLst/>
                  <a:ahLst/>
                  <a:cxnLst/>
                  <a:rect l="l" t="t" r="r" b="b"/>
                  <a:pathLst>
                    <a:path w="1631597" h="1570475" extrusionOk="0">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38" name="Google Shape;38;p104"/>
                <p:cNvSpPr/>
                <p:nvPr/>
              </p:nvSpPr>
              <p:spPr>
                <a:xfrm>
                  <a:off x="5490992" y="2665438"/>
                  <a:ext cx="1634512" cy="1562390"/>
                </a:xfrm>
                <a:custGeom>
                  <a:avLst/>
                  <a:gdLst/>
                  <a:ahLst/>
                  <a:cxnLst/>
                  <a:rect l="l" t="t" r="r" b="b"/>
                  <a:pathLst>
                    <a:path w="1634512" h="1562390" extrusionOk="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39" name="Google Shape;39;p104"/>
                <p:cNvSpPr/>
                <p:nvPr/>
              </p:nvSpPr>
              <p:spPr>
                <a:xfrm>
                  <a:off x="5740942" y="2518472"/>
                  <a:ext cx="1494657" cy="1649348"/>
                </a:xfrm>
                <a:custGeom>
                  <a:avLst/>
                  <a:gdLst/>
                  <a:ahLst/>
                  <a:cxnLst/>
                  <a:rect l="l" t="t" r="r" b="b"/>
                  <a:pathLst>
                    <a:path w="1494657" h="1649348" extrusionOk="0">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40" name="Google Shape;40;p104"/>
                <p:cNvSpPr/>
                <p:nvPr/>
              </p:nvSpPr>
              <p:spPr>
                <a:xfrm>
                  <a:off x="5636186" y="2459480"/>
                  <a:ext cx="1616538" cy="1592136"/>
                </a:xfrm>
                <a:custGeom>
                  <a:avLst/>
                  <a:gdLst/>
                  <a:ahLst/>
                  <a:cxnLst/>
                  <a:rect l="l" t="t" r="r" b="b"/>
                  <a:pathLst>
                    <a:path w="1616538" h="1592136" extrusionOk="0">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41" name="Google Shape;41;p104"/>
                <p:cNvSpPr/>
                <p:nvPr/>
              </p:nvSpPr>
              <p:spPr>
                <a:xfrm>
                  <a:off x="5531644" y="2497017"/>
                  <a:ext cx="1643695" cy="1534597"/>
                </a:xfrm>
                <a:custGeom>
                  <a:avLst/>
                  <a:gdLst/>
                  <a:ahLst/>
                  <a:cxnLst/>
                  <a:rect l="l" t="t" r="r" b="b"/>
                  <a:pathLst>
                    <a:path w="1643695" h="1534597" extrusionOk="0">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42" name="Google Shape;42;p104"/>
                <p:cNvSpPr/>
                <p:nvPr/>
              </p:nvSpPr>
              <p:spPr>
                <a:xfrm>
                  <a:off x="5484232" y="2627034"/>
                  <a:ext cx="1525159" cy="1644610"/>
                </a:xfrm>
                <a:custGeom>
                  <a:avLst/>
                  <a:gdLst/>
                  <a:ahLst/>
                  <a:cxnLst/>
                  <a:rect l="l" t="t" r="r" b="b"/>
                  <a:pathLst>
                    <a:path w="1525159" h="1644610" extrusionOk="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43" name="Google Shape;43;p104"/>
                <p:cNvSpPr/>
                <p:nvPr/>
              </p:nvSpPr>
              <p:spPr>
                <a:xfrm>
                  <a:off x="5498775" y="2833512"/>
                  <a:ext cx="1599894" cy="1610534"/>
                </a:xfrm>
                <a:custGeom>
                  <a:avLst/>
                  <a:gdLst/>
                  <a:ahLst/>
                  <a:cxnLst/>
                  <a:rect l="l" t="t" r="r" b="b"/>
                  <a:pathLst>
                    <a:path w="1599894" h="1610534" extrusionOk="0">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44" name="Google Shape;44;p104"/>
                <p:cNvSpPr/>
                <p:nvPr/>
              </p:nvSpPr>
              <p:spPr>
                <a:xfrm>
                  <a:off x="5574695" y="3024613"/>
                  <a:ext cx="1649985" cy="1506110"/>
                </a:xfrm>
                <a:custGeom>
                  <a:avLst/>
                  <a:gdLst/>
                  <a:ahLst/>
                  <a:cxnLst/>
                  <a:rect l="l" t="t" r="r" b="b"/>
                  <a:pathLst>
                    <a:path w="1649985" h="1506110" extrusionOk="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45" name="Google Shape;45;p104"/>
                <p:cNvSpPr/>
                <p:nvPr/>
              </p:nvSpPr>
              <p:spPr>
                <a:xfrm>
                  <a:off x="5703352" y="2884241"/>
                  <a:ext cx="1552692" cy="1637910"/>
                </a:xfrm>
                <a:custGeom>
                  <a:avLst/>
                  <a:gdLst/>
                  <a:ahLst/>
                  <a:cxnLst/>
                  <a:rect l="l" t="t" r="r" b="b"/>
                  <a:pathLst>
                    <a:path w="1552692" h="1637910" extrusionOk="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46" name="Google Shape;46;p104"/>
                <p:cNvSpPr/>
                <p:nvPr/>
              </p:nvSpPr>
              <p:spPr>
                <a:xfrm>
                  <a:off x="5617251" y="2793839"/>
                  <a:ext cx="1577256" cy="1626394"/>
                </a:xfrm>
                <a:custGeom>
                  <a:avLst/>
                  <a:gdLst/>
                  <a:ahLst/>
                  <a:cxnLst/>
                  <a:rect l="l" t="t" r="r" b="b"/>
                  <a:pathLst>
                    <a:path w="1577256" h="1626394" extrusionOk="0">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sp>
              <p:nvSpPr>
                <p:cNvPr id="47" name="Google Shape;47;p104"/>
                <p:cNvSpPr/>
                <p:nvPr/>
              </p:nvSpPr>
              <p:spPr>
                <a:xfrm>
                  <a:off x="5392895" y="2761931"/>
                  <a:ext cx="1648777" cy="1472564"/>
                </a:xfrm>
                <a:custGeom>
                  <a:avLst/>
                  <a:gdLst/>
                  <a:ahLst/>
                  <a:cxnLst/>
                  <a:rect l="l" t="t" r="r" b="b"/>
                  <a:pathLst>
                    <a:path w="1648777" h="1472564" extrusionOk="0">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adFill>
                  <a:gsLst>
                    <a:gs pos="0">
                      <a:schemeClr val="accent5"/>
                    </a:gs>
                    <a:gs pos="23000">
                      <a:schemeClr val="accent5"/>
                    </a:gs>
                    <a:gs pos="100000">
                      <a:schemeClr val="dk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729">
                    <a:solidFill>
                      <a:schemeClr val="dk1"/>
                    </a:solidFill>
                    <a:latin typeface="Calibri"/>
                    <a:ea typeface="Calibri"/>
                    <a:cs typeface="Calibri"/>
                    <a:sym typeface="Calibri"/>
                  </a:endParaRPr>
                </a:p>
              </p:txBody>
            </p:sp>
          </p:grpSp>
          <p:sp>
            <p:nvSpPr>
              <p:cNvPr id="48" name="Google Shape;48;p104"/>
              <p:cNvSpPr/>
              <p:nvPr/>
            </p:nvSpPr>
            <p:spPr>
              <a:xfrm>
                <a:off x="7282905" y="3548967"/>
                <a:ext cx="124272" cy="124290"/>
              </a:xfrm>
              <a:prstGeom prst="ellipse">
                <a:avLst/>
              </a:prstGeom>
              <a:solidFill>
                <a:schemeClr val="dk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Calibri"/>
                  <a:ea typeface="Calibri"/>
                  <a:cs typeface="Calibri"/>
                  <a:sym typeface="Calibri"/>
                </a:endParaRPr>
              </a:p>
            </p:txBody>
          </p:sp>
          <p:sp>
            <p:nvSpPr>
              <p:cNvPr id="49" name="Google Shape;49;p104"/>
              <p:cNvSpPr/>
              <p:nvPr/>
            </p:nvSpPr>
            <p:spPr>
              <a:xfrm>
                <a:off x="10896617" y="2909240"/>
                <a:ext cx="124272" cy="124290"/>
              </a:xfrm>
              <a:prstGeom prst="ellipse">
                <a:avLst/>
              </a:prstGeom>
              <a:solidFill>
                <a:schemeClr val="accent5"/>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Calibri"/>
                  <a:ea typeface="Calibri"/>
                  <a:cs typeface="Calibri"/>
                  <a:sym typeface="Calibri"/>
                </a:endParaRPr>
              </a:p>
            </p:txBody>
          </p:sp>
          <p:sp>
            <p:nvSpPr>
              <p:cNvPr id="50" name="Google Shape;50;p104"/>
              <p:cNvSpPr/>
              <p:nvPr/>
            </p:nvSpPr>
            <p:spPr>
              <a:xfrm>
                <a:off x="9437993" y="5187887"/>
                <a:ext cx="124272" cy="124290"/>
              </a:xfrm>
              <a:prstGeom prst="ellipse">
                <a:avLst/>
              </a:prstGeom>
              <a:solidFill>
                <a:srgbClr val="2E75B5"/>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Calibri"/>
                  <a:ea typeface="Calibri"/>
                  <a:cs typeface="Calibri"/>
                  <a:sym typeface="Calibri"/>
                </a:endParaRPr>
              </a:p>
            </p:txBody>
          </p:sp>
          <p:sp>
            <p:nvSpPr>
              <p:cNvPr id="51" name="Google Shape;51;p104"/>
              <p:cNvSpPr/>
              <p:nvPr/>
            </p:nvSpPr>
            <p:spPr>
              <a:xfrm>
                <a:off x="9087616" y="1541433"/>
                <a:ext cx="124272" cy="124290"/>
              </a:xfrm>
              <a:prstGeom prst="ellipse">
                <a:avLst/>
              </a:prstGeom>
              <a:solidFill>
                <a:srgbClr val="2E75B5"/>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Calibri"/>
                  <a:ea typeface="Calibri"/>
                  <a:cs typeface="Calibri"/>
                  <a:sym typeface="Calibri"/>
                </a:endParaRPr>
              </a:p>
            </p:txBody>
          </p:sp>
          <p:sp>
            <p:nvSpPr>
              <p:cNvPr id="52" name="Google Shape;52;p104"/>
              <p:cNvSpPr/>
              <p:nvPr/>
            </p:nvSpPr>
            <p:spPr>
              <a:xfrm>
                <a:off x="9052314" y="3314275"/>
                <a:ext cx="229418" cy="229450"/>
              </a:xfrm>
              <a:prstGeom prst="ellipse">
                <a:avLst/>
              </a:prstGeom>
              <a:solidFill>
                <a:schemeClr val="accent5"/>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Calibri"/>
                  <a:ea typeface="Calibri"/>
                  <a:cs typeface="Calibri"/>
                  <a:sym typeface="Calibri"/>
                </a:endParaRPr>
              </a:p>
            </p:txBody>
          </p:sp>
          <p:sp>
            <p:nvSpPr>
              <p:cNvPr id="53" name="Google Shape;53;p104"/>
              <p:cNvSpPr/>
              <p:nvPr/>
            </p:nvSpPr>
            <p:spPr>
              <a:xfrm>
                <a:off x="9104887" y="2889394"/>
                <a:ext cx="124272" cy="124290"/>
              </a:xfrm>
              <a:prstGeom prst="ellipse">
                <a:avLst/>
              </a:prstGeom>
              <a:solidFill>
                <a:schemeClr val="dk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Calibri"/>
                  <a:ea typeface="Calibri"/>
                  <a:cs typeface="Calibri"/>
                  <a:sym typeface="Calibri"/>
                </a:endParaRPr>
              </a:p>
            </p:txBody>
          </p:sp>
          <p:sp>
            <p:nvSpPr>
              <p:cNvPr id="54" name="Google Shape;54;p104"/>
              <p:cNvSpPr/>
              <p:nvPr/>
            </p:nvSpPr>
            <p:spPr>
              <a:xfrm>
                <a:off x="9104887" y="3844315"/>
                <a:ext cx="124272" cy="124290"/>
              </a:xfrm>
              <a:prstGeom prst="ellipse">
                <a:avLst/>
              </a:prstGeom>
              <a:solidFill>
                <a:schemeClr val="dk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Calibri"/>
                  <a:ea typeface="Calibri"/>
                  <a:cs typeface="Calibri"/>
                  <a:sym typeface="Calibri"/>
                </a:endParaRPr>
              </a:p>
            </p:txBody>
          </p:sp>
          <p:sp>
            <p:nvSpPr>
              <p:cNvPr id="55" name="Google Shape;55;p104"/>
              <p:cNvSpPr/>
              <p:nvPr/>
            </p:nvSpPr>
            <p:spPr>
              <a:xfrm rot="-5400000">
                <a:off x="8628699" y="3366864"/>
                <a:ext cx="124290" cy="124272"/>
              </a:xfrm>
              <a:prstGeom prst="ellipse">
                <a:avLst/>
              </a:prstGeom>
              <a:solidFill>
                <a:schemeClr val="dk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Calibri"/>
                  <a:ea typeface="Calibri"/>
                  <a:cs typeface="Calibri"/>
                  <a:sym typeface="Calibri"/>
                </a:endParaRPr>
              </a:p>
            </p:txBody>
          </p:sp>
          <p:sp>
            <p:nvSpPr>
              <p:cNvPr id="56" name="Google Shape;56;p104"/>
              <p:cNvSpPr/>
              <p:nvPr/>
            </p:nvSpPr>
            <p:spPr>
              <a:xfrm rot="-5400000">
                <a:off x="9583486" y="3366864"/>
                <a:ext cx="124290" cy="124272"/>
              </a:xfrm>
              <a:prstGeom prst="ellipse">
                <a:avLst/>
              </a:prstGeom>
              <a:solidFill>
                <a:schemeClr val="dk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27179209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3FD503F-5547-7220-835A-58685BACC272}"/>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8841685E-5A3F-B418-25B9-08E7BD3EC670}"/>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B315318-5415-5F9C-B327-9D780CB43659}"/>
              </a:ext>
            </a:extLst>
          </p:cNvPr>
          <p:cNvSpPr>
            <a:spLocks noGrp="1"/>
          </p:cNvSpPr>
          <p:nvPr>
            <p:ph type="dt" sz="half" idx="10"/>
          </p:nvPr>
        </p:nvSpPr>
        <p:spPr/>
        <p:txBody>
          <a:bodyPr/>
          <a:lstStyle/>
          <a:p>
            <a:fld id="{236EF255-BB75-5346-8610-EBEA0DC695C6}" type="datetimeFigureOut">
              <a:rPr lang="hu-HU" smtClean="0"/>
              <a:t>2024. 03. 20.</a:t>
            </a:fld>
            <a:endParaRPr lang="hu-HU"/>
          </a:p>
        </p:txBody>
      </p:sp>
      <p:sp>
        <p:nvSpPr>
          <p:cNvPr id="5" name="Élőláb helye 4">
            <a:extLst>
              <a:ext uri="{FF2B5EF4-FFF2-40B4-BE49-F238E27FC236}">
                <a16:creationId xmlns:a16="http://schemas.microsoft.com/office/drawing/2014/main" id="{9540534B-6F5E-1687-4DF2-6682DA99768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DAA56C4-7708-0FC6-DD97-E8B51AF10B4E}"/>
              </a:ext>
            </a:extLst>
          </p:cNvPr>
          <p:cNvSpPr>
            <a:spLocks noGrp="1"/>
          </p:cNvSpPr>
          <p:nvPr>
            <p:ph type="sldNum" sz="quarter" idx="12"/>
          </p:nvPr>
        </p:nvSpPr>
        <p:spPr/>
        <p:txBody>
          <a:bodyPr/>
          <a:lstStyle/>
          <a:p>
            <a:fld id="{AB310729-6554-154C-B0C8-86D1C7FC35FC}" type="slidenum">
              <a:rPr lang="hu-HU" smtClean="0"/>
              <a:t>‹#›</a:t>
            </a:fld>
            <a:endParaRPr lang="hu-HU"/>
          </a:p>
        </p:txBody>
      </p:sp>
    </p:spTree>
    <p:extLst>
      <p:ext uri="{BB962C8B-B14F-4D97-AF65-F5344CB8AC3E}">
        <p14:creationId xmlns:p14="http://schemas.microsoft.com/office/powerpoint/2010/main" val="201743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862EFA-C532-2EC7-32EB-03429AF28C76}"/>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E47991E1-1F19-2A3F-3086-AAD0377CA7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66C6D663-8948-3793-DDF2-E02EA8334AF7}"/>
              </a:ext>
            </a:extLst>
          </p:cNvPr>
          <p:cNvSpPr>
            <a:spLocks noGrp="1"/>
          </p:cNvSpPr>
          <p:nvPr>
            <p:ph type="dt" sz="half" idx="10"/>
          </p:nvPr>
        </p:nvSpPr>
        <p:spPr/>
        <p:txBody>
          <a:bodyPr/>
          <a:lstStyle/>
          <a:p>
            <a:fld id="{236EF255-BB75-5346-8610-EBEA0DC695C6}" type="datetimeFigureOut">
              <a:rPr lang="hu-HU" smtClean="0"/>
              <a:t>2024. 03. 20.</a:t>
            </a:fld>
            <a:endParaRPr lang="hu-HU"/>
          </a:p>
        </p:txBody>
      </p:sp>
      <p:sp>
        <p:nvSpPr>
          <p:cNvPr id="5" name="Élőláb helye 4">
            <a:extLst>
              <a:ext uri="{FF2B5EF4-FFF2-40B4-BE49-F238E27FC236}">
                <a16:creationId xmlns:a16="http://schemas.microsoft.com/office/drawing/2014/main" id="{FE633E4B-9B00-B7F3-8EF2-D8CAA74AEC0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451BA27-938A-22C1-B3E9-6D18711054B6}"/>
              </a:ext>
            </a:extLst>
          </p:cNvPr>
          <p:cNvSpPr>
            <a:spLocks noGrp="1"/>
          </p:cNvSpPr>
          <p:nvPr>
            <p:ph type="sldNum" sz="quarter" idx="12"/>
          </p:nvPr>
        </p:nvSpPr>
        <p:spPr/>
        <p:txBody>
          <a:bodyPr/>
          <a:lstStyle/>
          <a:p>
            <a:fld id="{AB310729-6554-154C-B0C8-86D1C7FC35FC}" type="slidenum">
              <a:rPr lang="hu-HU" smtClean="0"/>
              <a:t>‹#›</a:t>
            </a:fld>
            <a:endParaRPr lang="hu-HU"/>
          </a:p>
        </p:txBody>
      </p:sp>
    </p:spTree>
    <p:extLst>
      <p:ext uri="{BB962C8B-B14F-4D97-AF65-F5344CB8AC3E}">
        <p14:creationId xmlns:p14="http://schemas.microsoft.com/office/powerpoint/2010/main" val="429211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07C01A9-16E1-378D-FB57-FD7D51253127}"/>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04301BC-C706-C64A-EAC2-3D1B5E6C82BE}"/>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86614A19-3C6F-BBF0-65F3-F1FA40F86CCF}"/>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0F9A6C2-5D7A-E699-DE81-6AF8DD746CC2}"/>
              </a:ext>
            </a:extLst>
          </p:cNvPr>
          <p:cNvSpPr>
            <a:spLocks noGrp="1"/>
          </p:cNvSpPr>
          <p:nvPr>
            <p:ph type="dt" sz="half" idx="10"/>
          </p:nvPr>
        </p:nvSpPr>
        <p:spPr/>
        <p:txBody>
          <a:bodyPr/>
          <a:lstStyle/>
          <a:p>
            <a:fld id="{236EF255-BB75-5346-8610-EBEA0DC695C6}" type="datetimeFigureOut">
              <a:rPr lang="hu-HU" smtClean="0"/>
              <a:t>2024. 03. 20.</a:t>
            </a:fld>
            <a:endParaRPr lang="hu-HU"/>
          </a:p>
        </p:txBody>
      </p:sp>
      <p:sp>
        <p:nvSpPr>
          <p:cNvPr id="6" name="Élőláb helye 5">
            <a:extLst>
              <a:ext uri="{FF2B5EF4-FFF2-40B4-BE49-F238E27FC236}">
                <a16:creationId xmlns:a16="http://schemas.microsoft.com/office/drawing/2014/main" id="{E353B111-A071-C550-F354-EA198A9CEE1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71699035-3157-BD38-B5DA-D7C5946631E0}"/>
              </a:ext>
            </a:extLst>
          </p:cNvPr>
          <p:cNvSpPr>
            <a:spLocks noGrp="1"/>
          </p:cNvSpPr>
          <p:nvPr>
            <p:ph type="sldNum" sz="quarter" idx="12"/>
          </p:nvPr>
        </p:nvSpPr>
        <p:spPr/>
        <p:txBody>
          <a:bodyPr/>
          <a:lstStyle/>
          <a:p>
            <a:fld id="{AB310729-6554-154C-B0C8-86D1C7FC35FC}" type="slidenum">
              <a:rPr lang="hu-HU" smtClean="0"/>
              <a:t>‹#›</a:t>
            </a:fld>
            <a:endParaRPr lang="hu-HU"/>
          </a:p>
        </p:txBody>
      </p:sp>
    </p:spTree>
    <p:extLst>
      <p:ext uri="{BB962C8B-B14F-4D97-AF65-F5344CB8AC3E}">
        <p14:creationId xmlns:p14="http://schemas.microsoft.com/office/powerpoint/2010/main" val="116107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EC19803-DA52-2FD4-7099-6439EA81D2E9}"/>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18EEC874-B57F-DAEC-00DB-232D92AFE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7EFACC66-16C9-3EBC-60E3-A4859A7B4764}"/>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45901DCE-E0BD-3CBF-7F7E-E261222D0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5CE5A67-937F-A9CB-4110-01DE226C568F}"/>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AE634642-371C-C9D3-58F5-166891890F77}"/>
              </a:ext>
            </a:extLst>
          </p:cNvPr>
          <p:cNvSpPr>
            <a:spLocks noGrp="1"/>
          </p:cNvSpPr>
          <p:nvPr>
            <p:ph type="dt" sz="half" idx="10"/>
          </p:nvPr>
        </p:nvSpPr>
        <p:spPr/>
        <p:txBody>
          <a:bodyPr/>
          <a:lstStyle/>
          <a:p>
            <a:fld id="{236EF255-BB75-5346-8610-EBEA0DC695C6}" type="datetimeFigureOut">
              <a:rPr lang="hu-HU" smtClean="0"/>
              <a:t>2024. 03. 20.</a:t>
            </a:fld>
            <a:endParaRPr lang="hu-HU"/>
          </a:p>
        </p:txBody>
      </p:sp>
      <p:sp>
        <p:nvSpPr>
          <p:cNvPr id="8" name="Élőláb helye 7">
            <a:extLst>
              <a:ext uri="{FF2B5EF4-FFF2-40B4-BE49-F238E27FC236}">
                <a16:creationId xmlns:a16="http://schemas.microsoft.com/office/drawing/2014/main" id="{D3D18CF5-3339-2970-5ACC-164C6F4606D3}"/>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EDCD888F-137A-E11C-E68A-D2817289A635}"/>
              </a:ext>
            </a:extLst>
          </p:cNvPr>
          <p:cNvSpPr>
            <a:spLocks noGrp="1"/>
          </p:cNvSpPr>
          <p:nvPr>
            <p:ph type="sldNum" sz="quarter" idx="12"/>
          </p:nvPr>
        </p:nvSpPr>
        <p:spPr/>
        <p:txBody>
          <a:bodyPr/>
          <a:lstStyle/>
          <a:p>
            <a:fld id="{AB310729-6554-154C-B0C8-86D1C7FC35FC}" type="slidenum">
              <a:rPr lang="hu-HU" smtClean="0"/>
              <a:t>‹#›</a:t>
            </a:fld>
            <a:endParaRPr lang="hu-HU"/>
          </a:p>
        </p:txBody>
      </p:sp>
    </p:spTree>
    <p:extLst>
      <p:ext uri="{BB962C8B-B14F-4D97-AF65-F5344CB8AC3E}">
        <p14:creationId xmlns:p14="http://schemas.microsoft.com/office/powerpoint/2010/main" val="420546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67AA1E9-5A4F-A191-C75C-FBB7E8AE9121}"/>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8F4F411-ED55-BD27-3C15-E577D1B541A6}"/>
              </a:ext>
            </a:extLst>
          </p:cNvPr>
          <p:cNvSpPr>
            <a:spLocks noGrp="1"/>
          </p:cNvSpPr>
          <p:nvPr>
            <p:ph type="dt" sz="half" idx="10"/>
          </p:nvPr>
        </p:nvSpPr>
        <p:spPr/>
        <p:txBody>
          <a:bodyPr/>
          <a:lstStyle/>
          <a:p>
            <a:fld id="{236EF255-BB75-5346-8610-EBEA0DC695C6}" type="datetimeFigureOut">
              <a:rPr lang="hu-HU" smtClean="0"/>
              <a:t>2024. 03. 20.</a:t>
            </a:fld>
            <a:endParaRPr lang="hu-HU"/>
          </a:p>
        </p:txBody>
      </p:sp>
      <p:sp>
        <p:nvSpPr>
          <p:cNvPr id="4" name="Élőláb helye 3">
            <a:extLst>
              <a:ext uri="{FF2B5EF4-FFF2-40B4-BE49-F238E27FC236}">
                <a16:creationId xmlns:a16="http://schemas.microsoft.com/office/drawing/2014/main" id="{27328490-9345-79ED-76E3-F3AA806582A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76C76409-E831-54DE-26B1-E2C63880AD73}"/>
              </a:ext>
            </a:extLst>
          </p:cNvPr>
          <p:cNvSpPr>
            <a:spLocks noGrp="1"/>
          </p:cNvSpPr>
          <p:nvPr>
            <p:ph type="sldNum" sz="quarter" idx="12"/>
          </p:nvPr>
        </p:nvSpPr>
        <p:spPr/>
        <p:txBody>
          <a:bodyPr/>
          <a:lstStyle/>
          <a:p>
            <a:fld id="{AB310729-6554-154C-B0C8-86D1C7FC35FC}" type="slidenum">
              <a:rPr lang="hu-HU" smtClean="0"/>
              <a:t>‹#›</a:t>
            </a:fld>
            <a:endParaRPr lang="hu-HU"/>
          </a:p>
        </p:txBody>
      </p:sp>
    </p:spTree>
    <p:extLst>
      <p:ext uri="{BB962C8B-B14F-4D97-AF65-F5344CB8AC3E}">
        <p14:creationId xmlns:p14="http://schemas.microsoft.com/office/powerpoint/2010/main" val="408901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2F2D7804-3804-CF02-A004-A261A8980BBC}"/>
              </a:ext>
            </a:extLst>
          </p:cNvPr>
          <p:cNvSpPr>
            <a:spLocks noGrp="1"/>
          </p:cNvSpPr>
          <p:nvPr>
            <p:ph type="dt" sz="half" idx="10"/>
          </p:nvPr>
        </p:nvSpPr>
        <p:spPr/>
        <p:txBody>
          <a:bodyPr/>
          <a:lstStyle/>
          <a:p>
            <a:fld id="{236EF255-BB75-5346-8610-EBEA0DC695C6}" type="datetimeFigureOut">
              <a:rPr lang="hu-HU" smtClean="0"/>
              <a:t>2024. 03. 20.</a:t>
            </a:fld>
            <a:endParaRPr lang="hu-HU"/>
          </a:p>
        </p:txBody>
      </p:sp>
      <p:sp>
        <p:nvSpPr>
          <p:cNvPr id="3" name="Élőláb helye 2">
            <a:extLst>
              <a:ext uri="{FF2B5EF4-FFF2-40B4-BE49-F238E27FC236}">
                <a16:creationId xmlns:a16="http://schemas.microsoft.com/office/drawing/2014/main" id="{B5B1D7D5-CA21-CB9F-E114-CC380296507E}"/>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6238857A-B7D7-5C19-D54B-77D0839CB7B3}"/>
              </a:ext>
            </a:extLst>
          </p:cNvPr>
          <p:cNvSpPr>
            <a:spLocks noGrp="1"/>
          </p:cNvSpPr>
          <p:nvPr>
            <p:ph type="sldNum" sz="quarter" idx="12"/>
          </p:nvPr>
        </p:nvSpPr>
        <p:spPr/>
        <p:txBody>
          <a:bodyPr/>
          <a:lstStyle/>
          <a:p>
            <a:fld id="{AB310729-6554-154C-B0C8-86D1C7FC35FC}" type="slidenum">
              <a:rPr lang="hu-HU" smtClean="0"/>
              <a:t>‹#›</a:t>
            </a:fld>
            <a:endParaRPr lang="hu-HU"/>
          </a:p>
        </p:txBody>
      </p:sp>
    </p:spTree>
    <p:extLst>
      <p:ext uri="{BB962C8B-B14F-4D97-AF65-F5344CB8AC3E}">
        <p14:creationId xmlns:p14="http://schemas.microsoft.com/office/powerpoint/2010/main" val="222160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E3B8AF-26AC-F34A-9ECB-E0C14ADADBA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00814D66-1517-5731-54C7-835D6D0D7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E08C8718-8CAF-A199-55B5-B3DE204E8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834FA117-103D-4028-F82B-C7F1F21A1CA9}"/>
              </a:ext>
            </a:extLst>
          </p:cNvPr>
          <p:cNvSpPr>
            <a:spLocks noGrp="1"/>
          </p:cNvSpPr>
          <p:nvPr>
            <p:ph type="dt" sz="half" idx="10"/>
          </p:nvPr>
        </p:nvSpPr>
        <p:spPr/>
        <p:txBody>
          <a:bodyPr/>
          <a:lstStyle/>
          <a:p>
            <a:fld id="{236EF255-BB75-5346-8610-EBEA0DC695C6}" type="datetimeFigureOut">
              <a:rPr lang="hu-HU" smtClean="0"/>
              <a:t>2024. 03. 20.</a:t>
            </a:fld>
            <a:endParaRPr lang="hu-HU"/>
          </a:p>
        </p:txBody>
      </p:sp>
      <p:sp>
        <p:nvSpPr>
          <p:cNvPr id="6" name="Élőláb helye 5">
            <a:extLst>
              <a:ext uri="{FF2B5EF4-FFF2-40B4-BE49-F238E27FC236}">
                <a16:creationId xmlns:a16="http://schemas.microsoft.com/office/drawing/2014/main" id="{BAD30B2F-6628-5726-8ABC-7B924E78330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E618EB2-9974-9250-BDEC-F9AA7AE5B74E}"/>
              </a:ext>
            </a:extLst>
          </p:cNvPr>
          <p:cNvSpPr>
            <a:spLocks noGrp="1"/>
          </p:cNvSpPr>
          <p:nvPr>
            <p:ph type="sldNum" sz="quarter" idx="12"/>
          </p:nvPr>
        </p:nvSpPr>
        <p:spPr/>
        <p:txBody>
          <a:bodyPr/>
          <a:lstStyle/>
          <a:p>
            <a:fld id="{AB310729-6554-154C-B0C8-86D1C7FC35FC}" type="slidenum">
              <a:rPr lang="hu-HU" smtClean="0"/>
              <a:t>‹#›</a:t>
            </a:fld>
            <a:endParaRPr lang="hu-HU"/>
          </a:p>
        </p:txBody>
      </p:sp>
    </p:spTree>
    <p:extLst>
      <p:ext uri="{BB962C8B-B14F-4D97-AF65-F5344CB8AC3E}">
        <p14:creationId xmlns:p14="http://schemas.microsoft.com/office/powerpoint/2010/main" val="18550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894B51A-4E19-88D6-ABBB-9226635D9F1A}"/>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FF9FD19-FB99-8506-1DC2-7C0ED9DCEB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DE4EB22A-FBD8-4C1F-086E-1AB264AD7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97E29ECF-CE39-9D87-3B6A-5CE83CA05D9F}"/>
              </a:ext>
            </a:extLst>
          </p:cNvPr>
          <p:cNvSpPr>
            <a:spLocks noGrp="1"/>
          </p:cNvSpPr>
          <p:nvPr>
            <p:ph type="dt" sz="half" idx="10"/>
          </p:nvPr>
        </p:nvSpPr>
        <p:spPr/>
        <p:txBody>
          <a:bodyPr/>
          <a:lstStyle/>
          <a:p>
            <a:fld id="{236EF255-BB75-5346-8610-EBEA0DC695C6}" type="datetimeFigureOut">
              <a:rPr lang="hu-HU" smtClean="0"/>
              <a:t>2024. 03. 20.</a:t>
            </a:fld>
            <a:endParaRPr lang="hu-HU"/>
          </a:p>
        </p:txBody>
      </p:sp>
      <p:sp>
        <p:nvSpPr>
          <p:cNvPr id="6" name="Élőláb helye 5">
            <a:extLst>
              <a:ext uri="{FF2B5EF4-FFF2-40B4-BE49-F238E27FC236}">
                <a16:creationId xmlns:a16="http://schemas.microsoft.com/office/drawing/2014/main" id="{2A594907-6BA9-7579-AA9F-D2403009465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D8C61FB-6B11-A09D-E160-77DCD882A169}"/>
              </a:ext>
            </a:extLst>
          </p:cNvPr>
          <p:cNvSpPr>
            <a:spLocks noGrp="1"/>
          </p:cNvSpPr>
          <p:nvPr>
            <p:ph type="sldNum" sz="quarter" idx="12"/>
          </p:nvPr>
        </p:nvSpPr>
        <p:spPr/>
        <p:txBody>
          <a:bodyPr/>
          <a:lstStyle/>
          <a:p>
            <a:fld id="{AB310729-6554-154C-B0C8-86D1C7FC35FC}" type="slidenum">
              <a:rPr lang="hu-HU" smtClean="0"/>
              <a:t>‹#›</a:t>
            </a:fld>
            <a:endParaRPr lang="hu-HU"/>
          </a:p>
        </p:txBody>
      </p:sp>
    </p:spTree>
    <p:extLst>
      <p:ext uri="{BB962C8B-B14F-4D97-AF65-F5344CB8AC3E}">
        <p14:creationId xmlns:p14="http://schemas.microsoft.com/office/powerpoint/2010/main" val="85966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127B19E2-E82F-AE2F-C03B-DDEA25503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3C0E35A0-EF45-BB46-34D3-FD7E7D5A4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B0BCC97-BAC0-9102-5AFC-0B83BFF7F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EF255-BB75-5346-8610-EBEA0DC695C6}" type="datetimeFigureOut">
              <a:rPr lang="hu-HU" smtClean="0"/>
              <a:t>2024. 03. 20.</a:t>
            </a:fld>
            <a:endParaRPr lang="hu-HU"/>
          </a:p>
        </p:txBody>
      </p:sp>
      <p:sp>
        <p:nvSpPr>
          <p:cNvPr id="5" name="Élőláb helye 4">
            <a:extLst>
              <a:ext uri="{FF2B5EF4-FFF2-40B4-BE49-F238E27FC236}">
                <a16:creationId xmlns:a16="http://schemas.microsoft.com/office/drawing/2014/main" id="{CA3BE863-2568-A98C-C929-ABD17CBCD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953437B2-71A1-9A22-49FE-37E296418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10729-6554-154C-B0C8-86D1C7FC35FC}" type="slidenum">
              <a:rPr lang="hu-HU" smtClean="0"/>
              <a:t>‹#›</a:t>
            </a:fld>
            <a:endParaRPr lang="hu-HU"/>
          </a:p>
        </p:txBody>
      </p:sp>
    </p:spTree>
    <p:extLst>
      <p:ext uri="{BB962C8B-B14F-4D97-AF65-F5344CB8AC3E}">
        <p14:creationId xmlns:p14="http://schemas.microsoft.com/office/powerpoint/2010/main" val="141706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1524000" y="1674218"/>
            <a:ext cx="9144000" cy="2177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300"/>
              <a:buFont typeface="Calibri"/>
              <a:buNone/>
            </a:pPr>
            <a:r>
              <a:rPr lang="hu-HU" sz="5300" dirty="0"/>
              <a:t>System Modelling</a:t>
            </a:r>
            <a:br>
              <a:rPr lang="hu-HU" sz="5300" dirty="0"/>
            </a:br>
            <a:r>
              <a:rPr lang="hu-HU" sz="5300" dirty="0"/>
              <a:t>Business </a:t>
            </a:r>
            <a:r>
              <a:rPr lang="hu-HU" sz="5300" dirty="0" err="1"/>
              <a:t>Process</a:t>
            </a:r>
            <a:r>
              <a:rPr lang="hu-HU" sz="5300" dirty="0"/>
              <a:t> Management</a:t>
            </a:r>
            <a:br>
              <a:rPr lang="hu-HU" sz="5300" dirty="0"/>
            </a:br>
            <a:endParaRPr sz="2800" dirty="0"/>
          </a:p>
        </p:txBody>
      </p:sp>
      <p:sp>
        <p:nvSpPr>
          <p:cNvPr id="97" name="Google Shape;97;p1"/>
          <p:cNvSpPr/>
          <p:nvPr/>
        </p:nvSpPr>
        <p:spPr>
          <a:xfrm>
            <a:off x="0" y="4201064"/>
            <a:ext cx="12192000" cy="265693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
          <p:cNvPicPr preferRelativeResize="0"/>
          <p:nvPr/>
        </p:nvPicPr>
        <p:blipFill rotWithShape="1">
          <a:blip r:embed="rId3">
            <a:alphaModFix/>
          </a:blip>
          <a:srcRect b="53014"/>
          <a:stretch/>
        </p:blipFill>
        <p:spPr>
          <a:xfrm>
            <a:off x="0" y="6378218"/>
            <a:ext cx="12192000" cy="479782"/>
          </a:xfrm>
          <a:prstGeom prst="rect">
            <a:avLst/>
          </a:prstGeom>
          <a:noFill/>
          <a:ln>
            <a:noFill/>
          </a:ln>
        </p:spPr>
      </p:pic>
      <p:pic>
        <p:nvPicPr>
          <p:cNvPr id="99" name="Google Shape;99;p1"/>
          <p:cNvPicPr preferRelativeResize="0"/>
          <p:nvPr/>
        </p:nvPicPr>
        <p:blipFill rotWithShape="1">
          <a:blip r:embed="rId4">
            <a:alphaModFix/>
          </a:blip>
          <a:srcRect/>
          <a:stretch/>
        </p:blipFill>
        <p:spPr>
          <a:xfrm>
            <a:off x="5007423" y="4429919"/>
            <a:ext cx="2177154" cy="2177154"/>
          </a:xfrm>
          <a:prstGeom prst="rect">
            <a:avLst/>
          </a:prstGeom>
          <a:noFill/>
          <a:ln>
            <a:noFill/>
          </a:ln>
        </p:spPr>
      </p:pic>
    </p:spTree>
    <p:extLst>
      <p:ext uri="{BB962C8B-B14F-4D97-AF65-F5344CB8AC3E}">
        <p14:creationId xmlns:p14="http://schemas.microsoft.com/office/powerpoint/2010/main" val="1925014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6"/>
          <p:cNvSpPr/>
          <p:nvPr/>
        </p:nvSpPr>
        <p:spPr>
          <a:xfrm>
            <a:off x="3385225" y="2869659"/>
            <a:ext cx="7042826" cy="1022186"/>
          </a:xfrm>
          <a:prstGeom prst="roundRect">
            <a:avLst>
              <a:gd name="adj" fmla="val 16667"/>
            </a:avLst>
          </a:prstGeom>
          <a:solidFill>
            <a:srgbClr val="E5E5E5"/>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6"/>
          <p:cNvSpPr/>
          <p:nvPr/>
        </p:nvSpPr>
        <p:spPr>
          <a:xfrm>
            <a:off x="3385225" y="4358772"/>
            <a:ext cx="7042826" cy="1022186"/>
          </a:xfrm>
          <a:prstGeom prst="roundRect">
            <a:avLst>
              <a:gd name="adj" fmla="val 16667"/>
            </a:avLst>
          </a:prstGeom>
          <a:solidFill>
            <a:srgbClr val="E5E5E5"/>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6"/>
          <p:cNvSpPr/>
          <p:nvPr/>
        </p:nvSpPr>
        <p:spPr>
          <a:xfrm>
            <a:off x="3385225" y="1341635"/>
            <a:ext cx="7042826" cy="1022186"/>
          </a:xfrm>
          <a:prstGeom prst="roundRect">
            <a:avLst>
              <a:gd name="adj" fmla="val 16667"/>
            </a:avLst>
          </a:prstGeom>
          <a:solidFill>
            <a:srgbClr val="E5E5E5"/>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6"/>
          <p:cNvSpPr txBox="1"/>
          <p:nvPr/>
        </p:nvSpPr>
        <p:spPr>
          <a:xfrm>
            <a:off x="237590" y="414071"/>
            <a:ext cx="2824812" cy="261610"/>
          </a:xfrm>
          <a:prstGeom prst="rect">
            <a:avLst/>
          </a:prstGeom>
          <a:solidFill>
            <a:srgbClr val="C9263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lt1"/>
                </a:solidFill>
                <a:latin typeface="Roboto"/>
                <a:ea typeface="Roboto"/>
                <a:cs typeface="Roboto"/>
                <a:sym typeface="Roboto"/>
              </a:rPr>
              <a:t>Azure Core Services (IaaS, PaaS, SaaS)</a:t>
            </a:r>
            <a:endParaRPr/>
          </a:p>
        </p:txBody>
      </p:sp>
      <p:sp>
        <p:nvSpPr>
          <p:cNvPr id="335" name="Google Shape;335;p16"/>
          <p:cNvSpPr/>
          <p:nvPr/>
        </p:nvSpPr>
        <p:spPr>
          <a:xfrm>
            <a:off x="1245139" y="1245140"/>
            <a:ext cx="2412461" cy="1245141"/>
          </a:xfrm>
          <a:prstGeom prst="roundRect">
            <a:avLst>
              <a:gd name="adj" fmla="val 16667"/>
            </a:avLst>
          </a:prstGeom>
          <a:gradFill>
            <a:gsLst>
              <a:gs pos="0">
                <a:srgbClr val="AFAFAF"/>
              </a:gs>
              <a:gs pos="50000">
                <a:schemeClr val="accent3"/>
              </a:gs>
              <a:gs pos="100000">
                <a:srgbClr val="919191"/>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Infrastructure as a Service (IaaS)</a:t>
            </a:r>
            <a:endParaRPr/>
          </a:p>
        </p:txBody>
      </p:sp>
      <p:sp>
        <p:nvSpPr>
          <p:cNvPr id="336" name="Google Shape;336;p16"/>
          <p:cNvSpPr/>
          <p:nvPr/>
        </p:nvSpPr>
        <p:spPr>
          <a:xfrm>
            <a:off x="1245138" y="2758182"/>
            <a:ext cx="2412461" cy="1245141"/>
          </a:xfrm>
          <a:prstGeom prst="roundRect">
            <a:avLst>
              <a:gd name="adj" fmla="val 16667"/>
            </a:avLst>
          </a:prstGeom>
          <a:gradFill>
            <a:gsLst>
              <a:gs pos="0">
                <a:srgbClr val="F08B54"/>
              </a:gs>
              <a:gs pos="50000">
                <a:srgbClr val="F67A26"/>
              </a:gs>
              <a:gs pos="100000">
                <a:srgbClr val="E36A18"/>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Platform as a Service (PaaS)</a:t>
            </a:r>
            <a:endParaRPr/>
          </a:p>
        </p:txBody>
      </p:sp>
      <p:sp>
        <p:nvSpPr>
          <p:cNvPr id="337" name="Google Shape;337;p16"/>
          <p:cNvSpPr/>
          <p:nvPr/>
        </p:nvSpPr>
        <p:spPr>
          <a:xfrm>
            <a:off x="1245138" y="4271224"/>
            <a:ext cx="2412461" cy="1245141"/>
          </a:xfrm>
          <a:prstGeom prst="roundRect">
            <a:avLst>
              <a:gd name="adj" fmla="val 16667"/>
            </a:avLst>
          </a:prstGeom>
          <a:gradFill>
            <a:gsLst>
              <a:gs pos="0">
                <a:srgbClr val="4B732F"/>
              </a:gs>
              <a:gs pos="48000">
                <a:srgbClr val="73B148"/>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Software as a Service (SaaS)</a:t>
            </a:r>
            <a:endParaRPr/>
          </a:p>
        </p:txBody>
      </p:sp>
      <p:pic>
        <p:nvPicPr>
          <p:cNvPr id="338" name="Google Shape;338;p16"/>
          <p:cNvPicPr preferRelativeResize="0"/>
          <p:nvPr/>
        </p:nvPicPr>
        <p:blipFill rotWithShape="1">
          <a:blip r:embed="rId3">
            <a:alphaModFix/>
          </a:blip>
          <a:srcRect/>
          <a:stretch/>
        </p:blipFill>
        <p:spPr>
          <a:xfrm>
            <a:off x="3991809" y="1549950"/>
            <a:ext cx="755289" cy="698223"/>
          </a:xfrm>
          <a:prstGeom prst="rect">
            <a:avLst/>
          </a:prstGeom>
          <a:noFill/>
          <a:ln>
            <a:noFill/>
          </a:ln>
        </p:spPr>
      </p:pic>
      <p:pic>
        <p:nvPicPr>
          <p:cNvPr id="339" name="Google Shape;339;p16"/>
          <p:cNvPicPr preferRelativeResize="0"/>
          <p:nvPr/>
        </p:nvPicPr>
        <p:blipFill rotWithShape="1">
          <a:blip r:embed="rId4">
            <a:alphaModFix/>
          </a:blip>
          <a:srcRect/>
          <a:stretch/>
        </p:blipFill>
        <p:spPr>
          <a:xfrm>
            <a:off x="4418088" y="1454094"/>
            <a:ext cx="1955426" cy="794079"/>
          </a:xfrm>
          <a:prstGeom prst="rect">
            <a:avLst/>
          </a:prstGeom>
          <a:noFill/>
          <a:ln>
            <a:noFill/>
          </a:ln>
        </p:spPr>
      </p:pic>
      <p:pic>
        <p:nvPicPr>
          <p:cNvPr id="340" name="Google Shape;340;p16"/>
          <p:cNvPicPr preferRelativeResize="0"/>
          <p:nvPr/>
        </p:nvPicPr>
        <p:blipFill rotWithShape="1">
          <a:blip r:embed="rId5">
            <a:alphaModFix/>
          </a:blip>
          <a:srcRect/>
          <a:stretch/>
        </p:blipFill>
        <p:spPr>
          <a:xfrm>
            <a:off x="6155695" y="1454094"/>
            <a:ext cx="780290" cy="780290"/>
          </a:xfrm>
          <a:prstGeom prst="rect">
            <a:avLst/>
          </a:prstGeom>
          <a:noFill/>
          <a:ln>
            <a:noFill/>
          </a:ln>
        </p:spPr>
      </p:pic>
      <p:pic>
        <p:nvPicPr>
          <p:cNvPr id="341" name="Google Shape;341;p16"/>
          <p:cNvPicPr preferRelativeResize="0"/>
          <p:nvPr/>
        </p:nvPicPr>
        <p:blipFill rotWithShape="1">
          <a:blip r:embed="rId6">
            <a:alphaModFix/>
          </a:blip>
          <a:srcRect/>
          <a:stretch/>
        </p:blipFill>
        <p:spPr>
          <a:xfrm>
            <a:off x="7317897" y="1477726"/>
            <a:ext cx="780290" cy="780290"/>
          </a:xfrm>
          <a:prstGeom prst="rect">
            <a:avLst/>
          </a:prstGeom>
          <a:noFill/>
          <a:ln>
            <a:noFill/>
          </a:ln>
        </p:spPr>
      </p:pic>
      <p:pic>
        <p:nvPicPr>
          <p:cNvPr id="342" name="Google Shape;342;p16"/>
          <p:cNvPicPr preferRelativeResize="0"/>
          <p:nvPr/>
        </p:nvPicPr>
        <p:blipFill rotWithShape="1">
          <a:blip r:embed="rId7">
            <a:alphaModFix/>
          </a:blip>
          <a:srcRect/>
          <a:stretch/>
        </p:blipFill>
        <p:spPr>
          <a:xfrm>
            <a:off x="8513600" y="1574133"/>
            <a:ext cx="630399" cy="630399"/>
          </a:xfrm>
          <a:prstGeom prst="rect">
            <a:avLst/>
          </a:prstGeom>
          <a:noFill/>
          <a:ln>
            <a:noFill/>
          </a:ln>
        </p:spPr>
      </p:pic>
      <p:pic>
        <p:nvPicPr>
          <p:cNvPr id="343" name="Google Shape;343;p16"/>
          <p:cNvPicPr preferRelativeResize="0"/>
          <p:nvPr/>
        </p:nvPicPr>
        <p:blipFill rotWithShape="1">
          <a:blip r:embed="rId8">
            <a:alphaModFix/>
          </a:blip>
          <a:srcRect/>
          <a:stretch/>
        </p:blipFill>
        <p:spPr>
          <a:xfrm>
            <a:off x="9609085" y="1549950"/>
            <a:ext cx="629188" cy="629188"/>
          </a:xfrm>
          <a:prstGeom prst="rect">
            <a:avLst/>
          </a:prstGeom>
          <a:noFill/>
          <a:ln>
            <a:noFill/>
          </a:ln>
        </p:spPr>
      </p:pic>
      <p:pic>
        <p:nvPicPr>
          <p:cNvPr id="344" name="Google Shape;344;p16" descr="Microsoft Azure DevOps for Large Teams | The Provato Group"/>
          <p:cNvPicPr preferRelativeResize="0"/>
          <p:nvPr/>
        </p:nvPicPr>
        <p:blipFill rotWithShape="1">
          <a:blip r:embed="rId9">
            <a:alphaModFix/>
          </a:blip>
          <a:srcRect/>
          <a:stretch/>
        </p:blipFill>
        <p:spPr>
          <a:xfrm>
            <a:off x="4407550" y="2961848"/>
            <a:ext cx="1219200" cy="812800"/>
          </a:xfrm>
          <a:prstGeom prst="rect">
            <a:avLst/>
          </a:prstGeom>
          <a:noFill/>
          <a:ln>
            <a:noFill/>
          </a:ln>
        </p:spPr>
      </p:pic>
      <p:pic>
        <p:nvPicPr>
          <p:cNvPr id="345" name="Google Shape;345;p16" descr="Microsoft - Azure - Servicebus - Messageidplugin 2 - Azure Service Bus Logo  Clipart - Large Size Png Image - PikPng"/>
          <p:cNvPicPr preferRelativeResize="0"/>
          <p:nvPr/>
        </p:nvPicPr>
        <p:blipFill rotWithShape="1">
          <a:blip r:embed="rId10">
            <a:alphaModFix/>
          </a:blip>
          <a:srcRect/>
          <a:stretch/>
        </p:blipFill>
        <p:spPr>
          <a:xfrm>
            <a:off x="5729004" y="2961848"/>
            <a:ext cx="814852" cy="814852"/>
          </a:xfrm>
          <a:prstGeom prst="rect">
            <a:avLst/>
          </a:prstGeom>
          <a:noFill/>
          <a:ln>
            <a:noFill/>
          </a:ln>
        </p:spPr>
      </p:pic>
      <p:pic>
        <p:nvPicPr>
          <p:cNvPr id="346" name="Google Shape;346;p16" descr="Web Apps on Cloud - Logicom Cloud Web"/>
          <p:cNvPicPr preferRelativeResize="0"/>
          <p:nvPr/>
        </p:nvPicPr>
        <p:blipFill rotWithShape="1">
          <a:blip r:embed="rId11">
            <a:alphaModFix/>
          </a:blip>
          <a:srcRect/>
          <a:stretch/>
        </p:blipFill>
        <p:spPr>
          <a:xfrm>
            <a:off x="6858207" y="2961848"/>
            <a:ext cx="803042" cy="803042"/>
          </a:xfrm>
          <a:prstGeom prst="rect">
            <a:avLst/>
          </a:prstGeom>
          <a:noFill/>
          <a:ln>
            <a:noFill/>
          </a:ln>
        </p:spPr>
      </p:pic>
      <p:pic>
        <p:nvPicPr>
          <p:cNvPr id="347" name="Google Shape;347;p16" descr="Getting Start with Azure Kubernetes Service (AKS) – INFRAKLOUD.COM"/>
          <p:cNvPicPr preferRelativeResize="0"/>
          <p:nvPr/>
        </p:nvPicPr>
        <p:blipFill rotWithShape="1">
          <a:blip r:embed="rId12">
            <a:alphaModFix/>
          </a:blip>
          <a:srcRect/>
          <a:stretch/>
        </p:blipFill>
        <p:spPr>
          <a:xfrm>
            <a:off x="7860646" y="2858311"/>
            <a:ext cx="1010115" cy="1010115"/>
          </a:xfrm>
          <a:prstGeom prst="rect">
            <a:avLst/>
          </a:prstGeom>
          <a:noFill/>
          <a:ln>
            <a:noFill/>
          </a:ln>
        </p:spPr>
      </p:pic>
      <p:pic>
        <p:nvPicPr>
          <p:cNvPr id="348" name="Google Shape;348;p16" descr="Microsoft Azure SQL Database"/>
          <p:cNvPicPr preferRelativeResize="0"/>
          <p:nvPr/>
        </p:nvPicPr>
        <p:blipFill rotWithShape="1">
          <a:blip r:embed="rId13">
            <a:alphaModFix/>
          </a:blip>
          <a:srcRect/>
          <a:stretch/>
        </p:blipFill>
        <p:spPr>
          <a:xfrm>
            <a:off x="8383838" y="2990876"/>
            <a:ext cx="2172939" cy="814852"/>
          </a:xfrm>
          <a:prstGeom prst="rect">
            <a:avLst/>
          </a:prstGeom>
          <a:noFill/>
          <a:ln>
            <a:noFill/>
          </a:ln>
        </p:spPr>
      </p:pic>
      <p:pic>
        <p:nvPicPr>
          <p:cNvPr id="349" name="Google Shape;349;p16" descr="Products in Office 365 Overview – Learn how to optimize product usage"/>
          <p:cNvPicPr preferRelativeResize="0"/>
          <p:nvPr/>
        </p:nvPicPr>
        <p:blipFill rotWithShape="1">
          <a:blip r:embed="rId14">
            <a:alphaModFix/>
          </a:blip>
          <a:srcRect/>
          <a:stretch/>
        </p:blipFill>
        <p:spPr>
          <a:xfrm>
            <a:off x="4418088" y="4349066"/>
            <a:ext cx="1830312" cy="991419"/>
          </a:xfrm>
          <a:prstGeom prst="rect">
            <a:avLst/>
          </a:prstGeom>
          <a:noFill/>
          <a:ln>
            <a:noFill/>
          </a:ln>
        </p:spPr>
      </p:pic>
      <p:pic>
        <p:nvPicPr>
          <p:cNvPr id="350" name="Google Shape;350;p16" descr="Microsoft Dynamics 365 logo - a-solutions"/>
          <p:cNvPicPr preferRelativeResize="0"/>
          <p:nvPr/>
        </p:nvPicPr>
        <p:blipFill rotWithShape="1">
          <a:blip r:embed="rId15">
            <a:alphaModFix/>
          </a:blip>
          <a:srcRect/>
          <a:stretch/>
        </p:blipFill>
        <p:spPr>
          <a:xfrm>
            <a:off x="6827897" y="4369098"/>
            <a:ext cx="2699586" cy="1022187"/>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500"/>
                                        <p:tgtEl>
                                          <p:spTgt spid="333"/>
                                        </p:tgtEl>
                                      </p:cBhvr>
                                    </p:animEffect>
                                  </p:childTnLst>
                                </p:cTn>
                              </p:par>
                              <p:par>
                                <p:cTn id="8" presetID="10" presetClass="entr" presetSubtype="0" fill="hold" nodeType="withEffect">
                                  <p:stCondLst>
                                    <p:cond delay="0"/>
                                  </p:stCondLst>
                                  <p:childTnLst>
                                    <p:set>
                                      <p:cBhvr>
                                        <p:cTn id="9" dur="1" fill="hold">
                                          <p:stCondLst>
                                            <p:cond delay="0"/>
                                          </p:stCondLst>
                                        </p:cTn>
                                        <p:tgtEl>
                                          <p:spTgt spid="335"/>
                                        </p:tgtEl>
                                        <p:attrNameLst>
                                          <p:attrName>style.visibility</p:attrName>
                                        </p:attrNameLst>
                                      </p:cBhvr>
                                      <p:to>
                                        <p:strVal val="visible"/>
                                      </p:to>
                                    </p:set>
                                    <p:animEffect transition="in" filter="fade">
                                      <p:cBhvr>
                                        <p:cTn id="10" dur="500"/>
                                        <p:tgtEl>
                                          <p:spTgt spid="335"/>
                                        </p:tgtEl>
                                      </p:cBhvr>
                                    </p:animEffect>
                                  </p:childTnLst>
                                </p:cTn>
                              </p:par>
                              <p:par>
                                <p:cTn id="11" presetID="10" presetClass="entr" presetSubtype="0" fill="hold" nodeType="withEffect">
                                  <p:stCondLst>
                                    <p:cond delay="0"/>
                                  </p:stCondLst>
                                  <p:childTnLst>
                                    <p:set>
                                      <p:cBhvr>
                                        <p:cTn id="12" dur="1" fill="hold">
                                          <p:stCondLst>
                                            <p:cond delay="0"/>
                                          </p:stCondLst>
                                        </p:cTn>
                                        <p:tgtEl>
                                          <p:spTgt spid="338"/>
                                        </p:tgtEl>
                                        <p:attrNameLst>
                                          <p:attrName>style.visibility</p:attrName>
                                        </p:attrNameLst>
                                      </p:cBhvr>
                                      <p:to>
                                        <p:strVal val="visible"/>
                                      </p:to>
                                    </p:set>
                                    <p:animEffect transition="in" filter="fade">
                                      <p:cBhvr>
                                        <p:cTn id="13" dur="500"/>
                                        <p:tgtEl>
                                          <p:spTgt spid="338"/>
                                        </p:tgtEl>
                                      </p:cBhvr>
                                    </p:animEffect>
                                  </p:childTnLst>
                                </p:cTn>
                              </p:par>
                              <p:par>
                                <p:cTn id="14" presetID="10" presetClass="entr" presetSubtype="0" fill="hold" nodeType="withEffect">
                                  <p:stCondLst>
                                    <p:cond delay="0"/>
                                  </p:stCondLst>
                                  <p:childTnLst>
                                    <p:set>
                                      <p:cBhvr>
                                        <p:cTn id="15" dur="1" fill="hold">
                                          <p:stCondLst>
                                            <p:cond delay="0"/>
                                          </p:stCondLst>
                                        </p:cTn>
                                        <p:tgtEl>
                                          <p:spTgt spid="339"/>
                                        </p:tgtEl>
                                        <p:attrNameLst>
                                          <p:attrName>style.visibility</p:attrName>
                                        </p:attrNameLst>
                                      </p:cBhvr>
                                      <p:to>
                                        <p:strVal val="visible"/>
                                      </p:to>
                                    </p:set>
                                    <p:animEffect transition="in" filter="fade">
                                      <p:cBhvr>
                                        <p:cTn id="16" dur="500"/>
                                        <p:tgtEl>
                                          <p:spTgt spid="339"/>
                                        </p:tgtEl>
                                      </p:cBhvr>
                                    </p:animEffect>
                                  </p:childTnLst>
                                </p:cTn>
                              </p:par>
                              <p:par>
                                <p:cTn id="17" presetID="10" presetClass="entr" presetSubtype="0" fill="hold" nodeType="withEffect">
                                  <p:stCondLst>
                                    <p:cond delay="0"/>
                                  </p:stCondLst>
                                  <p:childTnLst>
                                    <p:set>
                                      <p:cBhvr>
                                        <p:cTn id="18" dur="1" fill="hold">
                                          <p:stCondLst>
                                            <p:cond delay="0"/>
                                          </p:stCondLst>
                                        </p:cTn>
                                        <p:tgtEl>
                                          <p:spTgt spid="340"/>
                                        </p:tgtEl>
                                        <p:attrNameLst>
                                          <p:attrName>style.visibility</p:attrName>
                                        </p:attrNameLst>
                                      </p:cBhvr>
                                      <p:to>
                                        <p:strVal val="visible"/>
                                      </p:to>
                                    </p:set>
                                    <p:animEffect transition="in" filter="fade">
                                      <p:cBhvr>
                                        <p:cTn id="19" dur="500"/>
                                        <p:tgtEl>
                                          <p:spTgt spid="340"/>
                                        </p:tgtEl>
                                      </p:cBhvr>
                                    </p:animEffect>
                                  </p:childTnLst>
                                </p:cTn>
                              </p:par>
                              <p:par>
                                <p:cTn id="20" presetID="10" presetClass="entr" presetSubtype="0" fill="hold" nodeType="withEffect">
                                  <p:stCondLst>
                                    <p:cond delay="0"/>
                                  </p:stCondLst>
                                  <p:childTnLst>
                                    <p:set>
                                      <p:cBhvr>
                                        <p:cTn id="21" dur="1" fill="hold">
                                          <p:stCondLst>
                                            <p:cond delay="0"/>
                                          </p:stCondLst>
                                        </p:cTn>
                                        <p:tgtEl>
                                          <p:spTgt spid="341"/>
                                        </p:tgtEl>
                                        <p:attrNameLst>
                                          <p:attrName>style.visibility</p:attrName>
                                        </p:attrNameLst>
                                      </p:cBhvr>
                                      <p:to>
                                        <p:strVal val="visible"/>
                                      </p:to>
                                    </p:set>
                                    <p:animEffect transition="in" filter="fade">
                                      <p:cBhvr>
                                        <p:cTn id="22" dur="500"/>
                                        <p:tgtEl>
                                          <p:spTgt spid="341"/>
                                        </p:tgtEl>
                                      </p:cBhvr>
                                    </p:animEffect>
                                  </p:childTnLst>
                                </p:cTn>
                              </p:par>
                              <p:par>
                                <p:cTn id="23" presetID="10" presetClass="entr" presetSubtype="0" fill="hold" nodeType="withEffect">
                                  <p:stCondLst>
                                    <p:cond delay="0"/>
                                  </p:stCondLst>
                                  <p:childTnLst>
                                    <p:set>
                                      <p:cBhvr>
                                        <p:cTn id="24" dur="1" fill="hold">
                                          <p:stCondLst>
                                            <p:cond delay="0"/>
                                          </p:stCondLst>
                                        </p:cTn>
                                        <p:tgtEl>
                                          <p:spTgt spid="342"/>
                                        </p:tgtEl>
                                        <p:attrNameLst>
                                          <p:attrName>style.visibility</p:attrName>
                                        </p:attrNameLst>
                                      </p:cBhvr>
                                      <p:to>
                                        <p:strVal val="visible"/>
                                      </p:to>
                                    </p:set>
                                    <p:animEffect transition="in" filter="fade">
                                      <p:cBhvr>
                                        <p:cTn id="25" dur="500"/>
                                        <p:tgtEl>
                                          <p:spTgt spid="342"/>
                                        </p:tgtEl>
                                      </p:cBhvr>
                                    </p:animEffect>
                                  </p:childTnLst>
                                </p:cTn>
                              </p:par>
                              <p:par>
                                <p:cTn id="26" presetID="10" presetClass="entr" presetSubtype="0" fill="hold" nodeType="withEffect">
                                  <p:stCondLst>
                                    <p:cond delay="0"/>
                                  </p:stCondLst>
                                  <p:childTnLst>
                                    <p:set>
                                      <p:cBhvr>
                                        <p:cTn id="27" dur="1" fill="hold">
                                          <p:stCondLst>
                                            <p:cond delay="0"/>
                                          </p:stCondLst>
                                        </p:cTn>
                                        <p:tgtEl>
                                          <p:spTgt spid="343"/>
                                        </p:tgtEl>
                                        <p:attrNameLst>
                                          <p:attrName>style.visibility</p:attrName>
                                        </p:attrNameLst>
                                      </p:cBhvr>
                                      <p:to>
                                        <p:strVal val="visible"/>
                                      </p:to>
                                    </p:set>
                                    <p:animEffect transition="in" filter="fade">
                                      <p:cBhvr>
                                        <p:cTn id="28" dur="500"/>
                                        <p:tgtEl>
                                          <p:spTgt spid="3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31"/>
                                        </p:tgtEl>
                                        <p:attrNameLst>
                                          <p:attrName>style.visibility</p:attrName>
                                        </p:attrNameLst>
                                      </p:cBhvr>
                                      <p:to>
                                        <p:strVal val="visible"/>
                                      </p:to>
                                    </p:set>
                                    <p:animEffect transition="in" filter="fade">
                                      <p:cBhvr>
                                        <p:cTn id="33" dur="500"/>
                                        <p:tgtEl>
                                          <p:spTgt spid="331"/>
                                        </p:tgtEl>
                                      </p:cBhvr>
                                    </p:animEffect>
                                  </p:childTnLst>
                                </p:cTn>
                              </p:par>
                              <p:par>
                                <p:cTn id="34" presetID="10" presetClass="entr" presetSubtype="0" fill="hold" nodeType="withEffect">
                                  <p:stCondLst>
                                    <p:cond delay="0"/>
                                  </p:stCondLst>
                                  <p:childTnLst>
                                    <p:set>
                                      <p:cBhvr>
                                        <p:cTn id="35" dur="1" fill="hold">
                                          <p:stCondLst>
                                            <p:cond delay="0"/>
                                          </p:stCondLst>
                                        </p:cTn>
                                        <p:tgtEl>
                                          <p:spTgt spid="336"/>
                                        </p:tgtEl>
                                        <p:attrNameLst>
                                          <p:attrName>style.visibility</p:attrName>
                                        </p:attrNameLst>
                                      </p:cBhvr>
                                      <p:to>
                                        <p:strVal val="visible"/>
                                      </p:to>
                                    </p:set>
                                    <p:animEffect transition="in" filter="fade">
                                      <p:cBhvr>
                                        <p:cTn id="36" dur="500"/>
                                        <p:tgtEl>
                                          <p:spTgt spid="336"/>
                                        </p:tgtEl>
                                      </p:cBhvr>
                                    </p:animEffect>
                                  </p:childTnLst>
                                </p:cTn>
                              </p:par>
                              <p:par>
                                <p:cTn id="37" presetID="10" presetClass="entr" presetSubtype="0" fill="hold" nodeType="with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fade">
                                      <p:cBhvr>
                                        <p:cTn id="39" dur="500"/>
                                        <p:tgtEl>
                                          <p:spTgt spid="344"/>
                                        </p:tgtEl>
                                      </p:cBhvr>
                                    </p:animEffect>
                                  </p:childTnLst>
                                </p:cTn>
                              </p:par>
                              <p:par>
                                <p:cTn id="40" presetID="10" presetClass="entr" presetSubtype="0" fill="hold" nodeType="withEffect">
                                  <p:stCondLst>
                                    <p:cond delay="0"/>
                                  </p:stCondLst>
                                  <p:childTnLst>
                                    <p:set>
                                      <p:cBhvr>
                                        <p:cTn id="41" dur="1" fill="hold">
                                          <p:stCondLst>
                                            <p:cond delay="0"/>
                                          </p:stCondLst>
                                        </p:cTn>
                                        <p:tgtEl>
                                          <p:spTgt spid="345"/>
                                        </p:tgtEl>
                                        <p:attrNameLst>
                                          <p:attrName>style.visibility</p:attrName>
                                        </p:attrNameLst>
                                      </p:cBhvr>
                                      <p:to>
                                        <p:strVal val="visible"/>
                                      </p:to>
                                    </p:set>
                                    <p:animEffect transition="in" filter="fade">
                                      <p:cBhvr>
                                        <p:cTn id="42" dur="500"/>
                                        <p:tgtEl>
                                          <p:spTgt spid="345"/>
                                        </p:tgtEl>
                                      </p:cBhvr>
                                    </p:animEffect>
                                  </p:childTnLst>
                                </p:cTn>
                              </p:par>
                              <p:par>
                                <p:cTn id="43" presetID="10" presetClass="entr" presetSubtype="0" fill="hold" nodeType="withEffect">
                                  <p:stCondLst>
                                    <p:cond delay="0"/>
                                  </p:stCondLst>
                                  <p:childTnLst>
                                    <p:set>
                                      <p:cBhvr>
                                        <p:cTn id="44" dur="1" fill="hold">
                                          <p:stCondLst>
                                            <p:cond delay="0"/>
                                          </p:stCondLst>
                                        </p:cTn>
                                        <p:tgtEl>
                                          <p:spTgt spid="346"/>
                                        </p:tgtEl>
                                        <p:attrNameLst>
                                          <p:attrName>style.visibility</p:attrName>
                                        </p:attrNameLst>
                                      </p:cBhvr>
                                      <p:to>
                                        <p:strVal val="visible"/>
                                      </p:to>
                                    </p:set>
                                    <p:animEffect transition="in" filter="fade">
                                      <p:cBhvr>
                                        <p:cTn id="45" dur="500"/>
                                        <p:tgtEl>
                                          <p:spTgt spid="346"/>
                                        </p:tgtEl>
                                      </p:cBhvr>
                                    </p:animEffect>
                                  </p:childTnLst>
                                </p:cTn>
                              </p:par>
                              <p:par>
                                <p:cTn id="46" presetID="10" presetClass="entr" presetSubtype="0" fill="hold" nodeType="withEffect">
                                  <p:stCondLst>
                                    <p:cond delay="0"/>
                                  </p:stCondLst>
                                  <p:childTnLst>
                                    <p:set>
                                      <p:cBhvr>
                                        <p:cTn id="47" dur="1" fill="hold">
                                          <p:stCondLst>
                                            <p:cond delay="0"/>
                                          </p:stCondLst>
                                        </p:cTn>
                                        <p:tgtEl>
                                          <p:spTgt spid="347"/>
                                        </p:tgtEl>
                                        <p:attrNameLst>
                                          <p:attrName>style.visibility</p:attrName>
                                        </p:attrNameLst>
                                      </p:cBhvr>
                                      <p:to>
                                        <p:strVal val="visible"/>
                                      </p:to>
                                    </p:set>
                                    <p:animEffect transition="in" filter="fade">
                                      <p:cBhvr>
                                        <p:cTn id="48" dur="500"/>
                                        <p:tgtEl>
                                          <p:spTgt spid="347"/>
                                        </p:tgtEl>
                                      </p:cBhvr>
                                    </p:animEffect>
                                  </p:childTnLst>
                                </p:cTn>
                              </p:par>
                              <p:par>
                                <p:cTn id="49" presetID="10" presetClass="entr" presetSubtype="0" fill="hold" nodeType="withEffect">
                                  <p:stCondLst>
                                    <p:cond delay="0"/>
                                  </p:stCondLst>
                                  <p:childTnLst>
                                    <p:set>
                                      <p:cBhvr>
                                        <p:cTn id="50" dur="1" fill="hold">
                                          <p:stCondLst>
                                            <p:cond delay="0"/>
                                          </p:stCondLst>
                                        </p:cTn>
                                        <p:tgtEl>
                                          <p:spTgt spid="348"/>
                                        </p:tgtEl>
                                        <p:attrNameLst>
                                          <p:attrName>style.visibility</p:attrName>
                                        </p:attrNameLst>
                                      </p:cBhvr>
                                      <p:to>
                                        <p:strVal val="visible"/>
                                      </p:to>
                                    </p:set>
                                    <p:animEffect transition="in" filter="fade">
                                      <p:cBhvr>
                                        <p:cTn id="51" dur="500"/>
                                        <p:tgtEl>
                                          <p:spTgt spid="34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32"/>
                                        </p:tgtEl>
                                        <p:attrNameLst>
                                          <p:attrName>style.visibility</p:attrName>
                                        </p:attrNameLst>
                                      </p:cBhvr>
                                      <p:to>
                                        <p:strVal val="visible"/>
                                      </p:to>
                                    </p:set>
                                    <p:animEffect transition="in" filter="fade">
                                      <p:cBhvr>
                                        <p:cTn id="56" dur="500"/>
                                        <p:tgtEl>
                                          <p:spTgt spid="332"/>
                                        </p:tgtEl>
                                      </p:cBhvr>
                                    </p:animEffect>
                                  </p:childTnLst>
                                </p:cTn>
                              </p:par>
                              <p:par>
                                <p:cTn id="57" presetID="10" presetClass="entr" presetSubtype="0" fill="hold" nodeType="withEffect">
                                  <p:stCondLst>
                                    <p:cond delay="0"/>
                                  </p:stCondLst>
                                  <p:childTnLst>
                                    <p:set>
                                      <p:cBhvr>
                                        <p:cTn id="58" dur="1" fill="hold">
                                          <p:stCondLst>
                                            <p:cond delay="0"/>
                                          </p:stCondLst>
                                        </p:cTn>
                                        <p:tgtEl>
                                          <p:spTgt spid="337"/>
                                        </p:tgtEl>
                                        <p:attrNameLst>
                                          <p:attrName>style.visibility</p:attrName>
                                        </p:attrNameLst>
                                      </p:cBhvr>
                                      <p:to>
                                        <p:strVal val="visible"/>
                                      </p:to>
                                    </p:set>
                                    <p:animEffect transition="in" filter="fade">
                                      <p:cBhvr>
                                        <p:cTn id="59" dur="500"/>
                                        <p:tgtEl>
                                          <p:spTgt spid="337"/>
                                        </p:tgtEl>
                                      </p:cBhvr>
                                    </p:animEffect>
                                  </p:childTnLst>
                                </p:cTn>
                              </p:par>
                              <p:par>
                                <p:cTn id="60" presetID="10" presetClass="entr" presetSubtype="0" fill="hold" nodeType="withEffect">
                                  <p:stCondLst>
                                    <p:cond delay="0"/>
                                  </p:stCondLst>
                                  <p:childTnLst>
                                    <p:set>
                                      <p:cBhvr>
                                        <p:cTn id="61" dur="1" fill="hold">
                                          <p:stCondLst>
                                            <p:cond delay="0"/>
                                          </p:stCondLst>
                                        </p:cTn>
                                        <p:tgtEl>
                                          <p:spTgt spid="349"/>
                                        </p:tgtEl>
                                        <p:attrNameLst>
                                          <p:attrName>style.visibility</p:attrName>
                                        </p:attrNameLst>
                                      </p:cBhvr>
                                      <p:to>
                                        <p:strVal val="visible"/>
                                      </p:to>
                                    </p:set>
                                    <p:animEffect transition="in" filter="fade">
                                      <p:cBhvr>
                                        <p:cTn id="62" dur="500"/>
                                        <p:tgtEl>
                                          <p:spTgt spid="349"/>
                                        </p:tgtEl>
                                      </p:cBhvr>
                                    </p:animEffect>
                                  </p:childTnLst>
                                </p:cTn>
                              </p:par>
                              <p:par>
                                <p:cTn id="63" presetID="10" presetClass="entr" presetSubtype="0" fill="hold" nodeType="withEffect">
                                  <p:stCondLst>
                                    <p:cond delay="0"/>
                                  </p:stCondLst>
                                  <p:childTnLst>
                                    <p:set>
                                      <p:cBhvr>
                                        <p:cTn id="64" dur="1" fill="hold">
                                          <p:stCondLst>
                                            <p:cond delay="0"/>
                                          </p:stCondLst>
                                        </p:cTn>
                                        <p:tgtEl>
                                          <p:spTgt spid="350"/>
                                        </p:tgtEl>
                                        <p:attrNameLst>
                                          <p:attrName>style.visibility</p:attrName>
                                        </p:attrNameLst>
                                      </p:cBhvr>
                                      <p:to>
                                        <p:strVal val="visible"/>
                                      </p:to>
                                    </p:set>
                                    <p:animEffect transition="in" filter="fade">
                                      <p:cBhvr>
                                        <p:cTn id="65"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17"/>
          <p:cNvPicPr preferRelativeResize="0"/>
          <p:nvPr/>
        </p:nvPicPr>
        <p:blipFill rotWithShape="1">
          <a:blip r:embed="rId3">
            <a:alphaModFix/>
          </a:blip>
          <a:srcRect/>
          <a:stretch/>
        </p:blipFill>
        <p:spPr>
          <a:xfrm>
            <a:off x="1287026" y="595623"/>
            <a:ext cx="9617947" cy="56667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8"/>
          <p:cNvSpPr txBox="1"/>
          <p:nvPr/>
        </p:nvSpPr>
        <p:spPr>
          <a:xfrm>
            <a:off x="237590" y="414071"/>
            <a:ext cx="3248005" cy="261610"/>
          </a:xfrm>
          <a:prstGeom prst="rect">
            <a:avLst/>
          </a:prstGeom>
          <a:solidFill>
            <a:srgbClr val="C9263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lt1"/>
                </a:solidFill>
                <a:latin typeface="Roboto"/>
                <a:ea typeface="Roboto"/>
                <a:cs typeface="Roboto"/>
                <a:sym typeface="Roboto"/>
              </a:rPr>
              <a:t>Public Cloud, Private Cloud and Hybrid Cloud</a:t>
            </a:r>
            <a:endParaRPr/>
          </a:p>
        </p:txBody>
      </p:sp>
      <p:pic>
        <p:nvPicPr>
          <p:cNvPr id="361" name="Google Shape;361;p18"/>
          <p:cNvPicPr preferRelativeResize="0"/>
          <p:nvPr/>
        </p:nvPicPr>
        <p:blipFill rotWithShape="1">
          <a:blip r:embed="rId3">
            <a:alphaModFix/>
          </a:blip>
          <a:srcRect/>
          <a:stretch/>
        </p:blipFill>
        <p:spPr>
          <a:xfrm>
            <a:off x="456923" y="1708454"/>
            <a:ext cx="2273300" cy="1720546"/>
          </a:xfrm>
          <a:prstGeom prst="rect">
            <a:avLst/>
          </a:prstGeom>
          <a:noFill/>
          <a:ln>
            <a:noFill/>
          </a:ln>
        </p:spPr>
      </p:pic>
      <p:pic>
        <p:nvPicPr>
          <p:cNvPr id="362" name="Google Shape;362;p18"/>
          <p:cNvPicPr preferRelativeResize="0"/>
          <p:nvPr/>
        </p:nvPicPr>
        <p:blipFill rotWithShape="1">
          <a:blip r:embed="rId4">
            <a:alphaModFix/>
          </a:blip>
          <a:srcRect/>
          <a:stretch/>
        </p:blipFill>
        <p:spPr>
          <a:xfrm>
            <a:off x="9071983" y="1462724"/>
            <a:ext cx="2273300" cy="1691016"/>
          </a:xfrm>
          <a:prstGeom prst="rect">
            <a:avLst/>
          </a:prstGeom>
          <a:noFill/>
          <a:ln>
            <a:noFill/>
          </a:ln>
        </p:spPr>
      </p:pic>
      <p:pic>
        <p:nvPicPr>
          <p:cNvPr id="363" name="Google Shape;363;p18"/>
          <p:cNvPicPr preferRelativeResize="0"/>
          <p:nvPr/>
        </p:nvPicPr>
        <p:blipFill rotWithShape="1">
          <a:blip r:embed="rId5">
            <a:alphaModFix/>
          </a:blip>
          <a:srcRect/>
          <a:stretch/>
        </p:blipFill>
        <p:spPr>
          <a:xfrm>
            <a:off x="4937491" y="675681"/>
            <a:ext cx="2317017" cy="1691016"/>
          </a:xfrm>
          <a:prstGeom prst="rect">
            <a:avLst/>
          </a:prstGeom>
          <a:noFill/>
          <a:ln>
            <a:noFill/>
          </a:ln>
        </p:spPr>
      </p:pic>
      <p:sp>
        <p:nvSpPr>
          <p:cNvPr id="364" name="Google Shape;364;p18"/>
          <p:cNvSpPr/>
          <p:nvPr/>
        </p:nvSpPr>
        <p:spPr>
          <a:xfrm>
            <a:off x="882373" y="3429000"/>
            <a:ext cx="2626092" cy="72962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Offered by third-party providers and available to anyone over the public internet. </a:t>
            </a:r>
            <a:endParaRPr/>
          </a:p>
        </p:txBody>
      </p:sp>
      <p:sp>
        <p:nvSpPr>
          <p:cNvPr id="365" name="Google Shape;365;p18"/>
          <p:cNvSpPr/>
          <p:nvPr/>
        </p:nvSpPr>
        <p:spPr>
          <a:xfrm>
            <a:off x="663482" y="3511170"/>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18"/>
          <p:cNvSpPr/>
          <p:nvPr/>
        </p:nvSpPr>
        <p:spPr>
          <a:xfrm>
            <a:off x="9290874" y="3153740"/>
            <a:ext cx="2626092" cy="50956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Offered to select users over the internet or a private network</a:t>
            </a:r>
            <a:endParaRPr/>
          </a:p>
        </p:txBody>
      </p:sp>
      <p:sp>
        <p:nvSpPr>
          <p:cNvPr id="367" name="Google Shape;367;p18"/>
          <p:cNvSpPr/>
          <p:nvPr/>
        </p:nvSpPr>
        <p:spPr>
          <a:xfrm>
            <a:off x="9071983" y="3235910"/>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8"/>
          <p:cNvSpPr/>
          <p:nvPr/>
        </p:nvSpPr>
        <p:spPr>
          <a:xfrm>
            <a:off x="5156382" y="2366697"/>
            <a:ext cx="2626092" cy="50956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Combination of both Public and Private Cloud</a:t>
            </a:r>
            <a:endParaRPr/>
          </a:p>
        </p:txBody>
      </p:sp>
      <p:sp>
        <p:nvSpPr>
          <p:cNvPr id="369" name="Google Shape;369;p18"/>
          <p:cNvSpPr/>
          <p:nvPr/>
        </p:nvSpPr>
        <p:spPr>
          <a:xfrm>
            <a:off x="4937491" y="2448867"/>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8"/>
          <p:cNvSpPr/>
          <p:nvPr/>
        </p:nvSpPr>
        <p:spPr>
          <a:xfrm>
            <a:off x="882373" y="4636867"/>
            <a:ext cx="2626092"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Requires a minimum cost </a:t>
            </a:r>
            <a:endParaRPr/>
          </a:p>
        </p:txBody>
      </p:sp>
      <p:sp>
        <p:nvSpPr>
          <p:cNvPr id="371" name="Google Shape;371;p18"/>
          <p:cNvSpPr/>
          <p:nvPr/>
        </p:nvSpPr>
        <p:spPr>
          <a:xfrm>
            <a:off x="663482" y="4341499"/>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18"/>
          <p:cNvSpPr/>
          <p:nvPr/>
        </p:nvSpPr>
        <p:spPr>
          <a:xfrm>
            <a:off x="880425" y="4260514"/>
            <a:ext cx="2626092"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Supports multiple customers</a:t>
            </a:r>
            <a:endParaRPr/>
          </a:p>
        </p:txBody>
      </p:sp>
      <p:sp>
        <p:nvSpPr>
          <p:cNvPr id="373" name="Google Shape;373;p18"/>
          <p:cNvSpPr/>
          <p:nvPr/>
        </p:nvSpPr>
        <p:spPr>
          <a:xfrm>
            <a:off x="663482" y="4731708"/>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18"/>
          <p:cNvSpPr/>
          <p:nvPr/>
        </p:nvSpPr>
        <p:spPr>
          <a:xfrm>
            <a:off x="9290874" y="3636002"/>
            <a:ext cx="2626092"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 </a:t>
            </a:r>
            <a:endParaRPr/>
          </a:p>
        </p:txBody>
      </p:sp>
      <p:sp>
        <p:nvSpPr>
          <p:cNvPr id="375" name="Google Shape;375;p18"/>
          <p:cNvSpPr/>
          <p:nvPr/>
        </p:nvSpPr>
        <p:spPr>
          <a:xfrm>
            <a:off x="9071983" y="3718172"/>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8"/>
          <p:cNvSpPr/>
          <p:nvPr/>
        </p:nvSpPr>
        <p:spPr>
          <a:xfrm>
            <a:off x="9290874" y="4026211"/>
            <a:ext cx="2626092"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Provides greater security controls</a:t>
            </a:r>
            <a:endParaRPr/>
          </a:p>
        </p:txBody>
      </p:sp>
      <p:sp>
        <p:nvSpPr>
          <p:cNvPr id="377" name="Google Shape;377;p18"/>
          <p:cNvSpPr/>
          <p:nvPr/>
        </p:nvSpPr>
        <p:spPr>
          <a:xfrm>
            <a:off x="9071983" y="4108381"/>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18"/>
          <p:cNvSpPr/>
          <p:nvPr/>
        </p:nvSpPr>
        <p:spPr>
          <a:xfrm>
            <a:off x="9290874" y="4416420"/>
            <a:ext cx="2626092"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FF0000"/>
                </a:solidFill>
                <a:latin typeface="Roboto"/>
                <a:ea typeface="Roboto"/>
                <a:cs typeface="Roboto"/>
                <a:sym typeface="Roboto"/>
              </a:rPr>
              <a:t>Costly</a:t>
            </a:r>
            <a:endParaRPr/>
          </a:p>
        </p:txBody>
      </p:sp>
      <p:sp>
        <p:nvSpPr>
          <p:cNvPr id="379" name="Google Shape;379;p18"/>
          <p:cNvSpPr/>
          <p:nvPr/>
        </p:nvSpPr>
        <p:spPr>
          <a:xfrm>
            <a:off x="9071983" y="4498590"/>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8"/>
          <p:cNvSpPr/>
          <p:nvPr/>
        </p:nvSpPr>
        <p:spPr>
          <a:xfrm>
            <a:off x="882373" y="5027076"/>
            <a:ext cx="2626092"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Highly scalable </a:t>
            </a:r>
            <a:endParaRPr/>
          </a:p>
        </p:txBody>
      </p:sp>
      <p:sp>
        <p:nvSpPr>
          <p:cNvPr id="381" name="Google Shape;381;p18"/>
          <p:cNvSpPr/>
          <p:nvPr/>
        </p:nvSpPr>
        <p:spPr>
          <a:xfrm>
            <a:off x="663482" y="5109246"/>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18"/>
          <p:cNvSpPr/>
          <p:nvPr/>
        </p:nvSpPr>
        <p:spPr>
          <a:xfrm>
            <a:off x="882373" y="5417285"/>
            <a:ext cx="2626092"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FF0000"/>
                </a:solidFill>
                <a:latin typeface="Roboto"/>
                <a:ea typeface="Roboto"/>
                <a:cs typeface="Roboto"/>
                <a:sym typeface="Roboto"/>
              </a:rPr>
              <a:t>Less Secure</a:t>
            </a:r>
            <a:endParaRPr/>
          </a:p>
        </p:txBody>
      </p:sp>
      <p:sp>
        <p:nvSpPr>
          <p:cNvPr id="383" name="Google Shape;383;p18"/>
          <p:cNvSpPr/>
          <p:nvPr/>
        </p:nvSpPr>
        <p:spPr>
          <a:xfrm>
            <a:off x="663482" y="5499455"/>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8"/>
          <p:cNvSpPr/>
          <p:nvPr/>
        </p:nvSpPr>
        <p:spPr>
          <a:xfrm>
            <a:off x="9290874" y="3649059"/>
            <a:ext cx="2626092"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Supports dedicated customer</a:t>
            </a:r>
            <a:endParaRPr/>
          </a:p>
        </p:txBody>
      </p:sp>
      <p:sp>
        <p:nvSpPr>
          <p:cNvPr id="385" name="Google Shape;385;p18"/>
          <p:cNvSpPr/>
          <p:nvPr/>
        </p:nvSpPr>
        <p:spPr>
          <a:xfrm>
            <a:off x="5132845" y="2876260"/>
            <a:ext cx="2626092"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Reasonable cost</a:t>
            </a:r>
            <a:endParaRPr/>
          </a:p>
        </p:txBody>
      </p:sp>
      <p:sp>
        <p:nvSpPr>
          <p:cNvPr id="386" name="Google Shape;386;p18"/>
          <p:cNvSpPr/>
          <p:nvPr/>
        </p:nvSpPr>
        <p:spPr>
          <a:xfrm>
            <a:off x="4913954" y="2958430"/>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8"/>
          <p:cNvSpPr/>
          <p:nvPr/>
        </p:nvSpPr>
        <p:spPr>
          <a:xfrm>
            <a:off x="9290874" y="4819743"/>
            <a:ext cx="2626092"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FF0000"/>
                </a:solidFill>
                <a:latin typeface="Roboto"/>
                <a:ea typeface="Roboto"/>
                <a:cs typeface="Roboto"/>
                <a:sym typeface="Roboto"/>
              </a:rPr>
              <a:t>Limited scalability</a:t>
            </a:r>
            <a:endParaRPr/>
          </a:p>
        </p:txBody>
      </p:sp>
      <p:sp>
        <p:nvSpPr>
          <p:cNvPr id="388" name="Google Shape;388;p18"/>
          <p:cNvSpPr/>
          <p:nvPr/>
        </p:nvSpPr>
        <p:spPr>
          <a:xfrm>
            <a:off x="9071983" y="4901913"/>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 calcmode="lin" valueType="num">
                                      <p:cBhvr additive="base">
                                        <p:cTn id="7" dur="500"/>
                                        <p:tgtEl>
                                          <p:spTgt spid="36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64"/>
                                        </p:tgtEl>
                                        <p:attrNameLst>
                                          <p:attrName>style.visibility</p:attrName>
                                        </p:attrNameLst>
                                      </p:cBhvr>
                                      <p:to>
                                        <p:strVal val="visible"/>
                                      </p:to>
                                    </p:set>
                                    <p:anim calcmode="lin" valueType="num">
                                      <p:cBhvr additive="base">
                                        <p:cTn id="10" dur="500"/>
                                        <p:tgtEl>
                                          <p:spTgt spid="364"/>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65"/>
                                        </p:tgtEl>
                                        <p:attrNameLst>
                                          <p:attrName>style.visibility</p:attrName>
                                        </p:attrNameLst>
                                      </p:cBhvr>
                                      <p:to>
                                        <p:strVal val="visible"/>
                                      </p:to>
                                    </p:set>
                                    <p:anim calcmode="lin" valueType="num">
                                      <p:cBhvr additive="base">
                                        <p:cTn id="13" dur="500"/>
                                        <p:tgtEl>
                                          <p:spTgt spid="365"/>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70"/>
                                        </p:tgtEl>
                                        <p:attrNameLst>
                                          <p:attrName>style.visibility</p:attrName>
                                        </p:attrNameLst>
                                      </p:cBhvr>
                                      <p:to>
                                        <p:strVal val="visible"/>
                                      </p:to>
                                    </p:set>
                                    <p:anim calcmode="lin" valueType="num">
                                      <p:cBhvr additive="base">
                                        <p:cTn id="16" dur="500"/>
                                        <p:tgtEl>
                                          <p:spTgt spid="37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1"/>
                                        </p:tgtEl>
                                        <p:attrNameLst>
                                          <p:attrName>style.visibility</p:attrName>
                                        </p:attrNameLst>
                                      </p:cBhvr>
                                      <p:to>
                                        <p:strVal val="visible"/>
                                      </p:to>
                                    </p:set>
                                    <p:anim calcmode="lin" valueType="num">
                                      <p:cBhvr additive="base">
                                        <p:cTn id="19" dur="500"/>
                                        <p:tgtEl>
                                          <p:spTgt spid="371"/>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72"/>
                                        </p:tgtEl>
                                        <p:attrNameLst>
                                          <p:attrName>style.visibility</p:attrName>
                                        </p:attrNameLst>
                                      </p:cBhvr>
                                      <p:to>
                                        <p:strVal val="visible"/>
                                      </p:to>
                                    </p:set>
                                    <p:anim calcmode="lin" valueType="num">
                                      <p:cBhvr additive="base">
                                        <p:cTn id="22" dur="500"/>
                                        <p:tgtEl>
                                          <p:spTgt spid="372"/>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73"/>
                                        </p:tgtEl>
                                        <p:attrNameLst>
                                          <p:attrName>style.visibility</p:attrName>
                                        </p:attrNameLst>
                                      </p:cBhvr>
                                      <p:to>
                                        <p:strVal val="visible"/>
                                      </p:to>
                                    </p:set>
                                    <p:anim calcmode="lin" valueType="num">
                                      <p:cBhvr additive="base">
                                        <p:cTn id="25" dur="500"/>
                                        <p:tgtEl>
                                          <p:spTgt spid="373"/>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80"/>
                                        </p:tgtEl>
                                        <p:attrNameLst>
                                          <p:attrName>style.visibility</p:attrName>
                                        </p:attrNameLst>
                                      </p:cBhvr>
                                      <p:to>
                                        <p:strVal val="visible"/>
                                      </p:to>
                                    </p:set>
                                    <p:anim calcmode="lin" valueType="num">
                                      <p:cBhvr additive="base">
                                        <p:cTn id="28" dur="500"/>
                                        <p:tgtEl>
                                          <p:spTgt spid="380"/>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81"/>
                                        </p:tgtEl>
                                        <p:attrNameLst>
                                          <p:attrName>style.visibility</p:attrName>
                                        </p:attrNameLst>
                                      </p:cBhvr>
                                      <p:to>
                                        <p:strVal val="visible"/>
                                      </p:to>
                                    </p:set>
                                    <p:anim calcmode="lin" valueType="num">
                                      <p:cBhvr additive="base">
                                        <p:cTn id="31" dur="500"/>
                                        <p:tgtEl>
                                          <p:spTgt spid="381"/>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82"/>
                                        </p:tgtEl>
                                        <p:attrNameLst>
                                          <p:attrName>style.visibility</p:attrName>
                                        </p:attrNameLst>
                                      </p:cBhvr>
                                      <p:to>
                                        <p:strVal val="visible"/>
                                      </p:to>
                                    </p:set>
                                    <p:anim calcmode="lin" valueType="num">
                                      <p:cBhvr additive="base">
                                        <p:cTn id="34" dur="500"/>
                                        <p:tgtEl>
                                          <p:spTgt spid="382"/>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83"/>
                                        </p:tgtEl>
                                        <p:attrNameLst>
                                          <p:attrName>style.visibility</p:attrName>
                                        </p:attrNameLst>
                                      </p:cBhvr>
                                      <p:to>
                                        <p:strVal val="visible"/>
                                      </p:to>
                                    </p:set>
                                    <p:anim calcmode="lin" valueType="num">
                                      <p:cBhvr additive="base">
                                        <p:cTn id="37" dur="500"/>
                                        <p:tgtEl>
                                          <p:spTgt spid="38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62"/>
                                        </p:tgtEl>
                                        <p:attrNameLst>
                                          <p:attrName>style.visibility</p:attrName>
                                        </p:attrNameLst>
                                      </p:cBhvr>
                                      <p:to>
                                        <p:strVal val="visible"/>
                                      </p:to>
                                    </p:set>
                                    <p:anim calcmode="lin" valueType="num">
                                      <p:cBhvr additive="base">
                                        <p:cTn id="42" dur="500"/>
                                        <p:tgtEl>
                                          <p:spTgt spid="362"/>
                                        </p:tgtEl>
                                        <p:attrNameLst>
                                          <p:attrName>ppt_y</p:attrName>
                                        </p:attrNameLst>
                                      </p:cBhvr>
                                      <p:tavLst>
                                        <p:tav tm="0">
                                          <p:val>
                                            <p:strVal val="#ppt_y+1"/>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66"/>
                                        </p:tgtEl>
                                        <p:attrNameLst>
                                          <p:attrName>style.visibility</p:attrName>
                                        </p:attrNameLst>
                                      </p:cBhvr>
                                      <p:to>
                                        <p:strVal val="visible"/>
                                      </p:to>
                                    </p:set>
                                    <p:anim calcmode="lin" valueType="num">
                                      <p:cBhvr additive="base">
                                        <p:cTn id="45" dur="500"/>
                                        <p:tgtEl>
                                          <p:spTgt spid="366"/>
                                        </p:tgtEl>
                                        <p:attrNameLst>
                                          <p:attrName>ppt_y</p:attrName>
                                        </p:attrNameLst>
                                      </p:cBhvr>
                                      <p:tavLst>
                                        <p:tav tm="0">
                                          <p:val>
                                            <p:strVal val="#ppt_y+1"/>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67"/>
                                        </p:tgtEl>
                                        <p:attrNameLst>
                                          <p:attrName>style.visibility</p:attrName>
                                        </p:attrNameLst>
                                      </p:cBhvr>
                                      <p:to>
                                        <p:strVal val="visible"/>
                                      </p:to>
                                    </p:set>
                                    <p:anim calcmode="lin" valueType="num">
                                      <p:cBhvr additive="base">
                                        <p:cTn id="48" dur="500"/>
                                        <p:tgtEl>
                                          <p:spTgt spid="367"/>
                                        </p:tgtEl>
                                        <p:attrNameLst>
                                          <p:attrName>ppt_y</p:attrName>
                                        </p:attrNameLst>
                                      </p:cBhvr>
                                      <p:tavLst>
                                        <p:tav tm="0">
                                          <p:val>
                                            <p:strVal val="#ppt_y+1"/>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74"/>
                                        </p:tgtEl>
                                        <p:attrNameLst>
                                          <p:attrName>style.visibility</p:attrName>
                                        </p:attrNameLst>
                                      </p:cBhvr>
                                      <p:to>
                                        <p:strVal val="visible"/>
                                      </p:to>
                                    </p:set>
                                    <p:anim calcmode="lin" valueType="num">
                                      <p:cBhvr additive="base">
                                        <p:cTn id="51" dur="500"/>
                                        <p:tgtEl>
                                          <p:spTgt spid="374"/>
                                        </p:tgtEl>
                                        <p:attrNameLst>
                                          <p:attrName>ppt_y</p:attrName>
                                        </p:attrNameLst>
                                      </p:cBhvr>
                                      <p:tavLst>
                                        <p:tav tm="0">
                                          <p:val>
                                            <p:strVal val="#ppt_y+1"/>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75"/>
                                        </p:tgtEl>
                                        <p:attrNameLst>
                                          <p:attrName>style.visibility</p:attrName>
                                        </p:attrNameLst>
                                      </p:cBhvr>
                                      <p:to>
                                        <p:strVal val="visible"/>
                                      </p:to>
                                    </p:set>
                                    <p:anim calcmode="lin" valueType="num">
                                      <p:cBhvr additive="base">
                                        <p:cTn id="54" dur="500"/>
                                        <p:tgtEl>
                                          <p:spTgt spid="375"/>
                                        </p:tgtEl>
                                        <p:attrNameLst>
                                          <p:attrName>ppt_y</p:attrName>
                                        </p:attrNameLst>
                                      </p:cBhvr>
                                      <p:tavLst>
                                        <p:tav tm="0">
                                          <p:val>
                                            <p:strVal val="#ppt_y+1"/>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76"/>
                                        </p:tgtEl>
                                        <p:attrNameLst>
                                          <p:attrName>style.visibility</p:attrName>
                                        </p:attrNameLst>
                                      </p:cBhvr>
                                      <p:to>
                                        <p:strVal val="visible"/>
                                      </p:to>
                                    </p:set>
                                    <p:anim calcmode="lin" valueType="num">
                                      <p:cBhvr additive="base">
                                        <p:cTn id="57" dur="500"/>
                                        <p:tgtEl>
                                          <p:spTgt spid="376"/>
                                        </p:tgtEl>
                                        <p:attrNameLst>
                                          <p:attrName>ppt_y</p:attrName>
                                        </p:attrNameLst>
                                      </p:cBhvr>
                                      <p:tavLst>
                                        <p:tav tm="0">
                                          <p:val>
                                            <p:strVal val="#ppt_y+1"/>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77"/>
                                        </p:tgtEl>
                                        <p:attrNameLst>
                                          <p:attrName>style.visibility</p:attrName>
                                        </p:attrNameLst>
                                      </p:cBhvr>
                                      <p:to>
                                        <p:strVal val="visible"/>
                                      </p:to>
                                    </p:set>
                                    <p:anim calcmode="lin" valueType="num">
                                      <p:cBhvr additive="base">
                                        <p:cTn id="60" dur="500"/>
                                        <p:tgtEl>
                                          <p:spTgt spid="377"/>
                                        </p:tgtEl>
                                        <p:attrNameLst>
                                          <p:attrName>ppt_y</p:attrName>
                                        </p:attrNameLst>
                                      </p:cBhvr>
                                      <p:tavLst>
                                        <p:tav tm="0">
                                          <p:val>
                                            <p:strVal val="#ppt_y+1"/>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78"/>
                                        </p:tgtEl>
                                        <p:attrNameLst>
                                          <p:attrName>style.visibility</p:attrName>
                                        </p:attrNameLst>
                                      </p:cBhvr>
                                      <p:to>
                                        <p:strVal val="visible"/>
                                      </p:to>
                                    </p:set>
                                    <p:anim calcmode="lin" valueType="num">
                                      <p:cBhvr additive="base">
                                        <p:cTn id="63" dur="500"/>
                                        <p:tgtEl>
                                          <p:spTgt spid="378"/>
                                        </p:tgtEl>
                                        <p:attrNameLst>
                                          <p:attrName>ppt_y</p:attrName>
                                        </p:attrNameLst>
                                      </p:cBhvr>
                                      <p:tavLst>
                                        <p:tav tm="0">
                                          <p:val>
                                            <p:strVal val="#ppt_y+1"/>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79"/>
                                        </p:tgtEl>
                                        <p:attrNameLst>
                                          <p:attrName>style.visibility</p:attrName>
                                        </p:attrNameLst>
                                      </p:cBhvr>
                                      <p:to>
                                        <p:strVal val="visible"/>
                                      </p:to>
                                    </p:set>
                                    <p:anim calcmode="lin" valueType="num">
                                      <p:cBhvr additive="base">
                                        <p:cTn id="66" dur="500"/>
                                        <p:tgtEl>
                                          <p:spTgt spid="379"/>
                                        </p:tgtEl>
                                        <p:attrNameLst>
                                          <p:attrName>ppt_y</p:attrName>
                                        </p:attrNameLst>
                                      </p:cBhvr>
                                      <p:tavLst>
                                        <p:tav tm="0">
                                          <p:val>
                                            <p:strVal val="#ppt_y+1"/>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84"/>
                                        </p:tgtEl>
                                        <p:attrNameLst>
                                          <p:attrName>style.visibility</p:attrName>
                                        </p:attrNameLst>
                                      </p:cBhvr>
                                      <p:to>
                                        <p:strVal val="visible"/>
                                      </p:to>
                                    </p:set>
                                    <p:anim calcmode="lin" valueType="num">
                                      <p:cBhvr additive="base">
                                        <p:cTn id="69" dur="500"/>
                                        <p:tgtEl>
                                          <p:spTgt spid="384"/>
                                        </p:tgtEl>
                                        <p:attrNameLst>
                                          <p:attrName>ppt_y</p:attrName>
                                        </p:attrNameLst>
                                      </p:cBhvr>
                                      <p:tavLst>
                                        <p:tav tm="0">
                                          <p:val>
                                            <p:strVal val="#ppt_y+1"/>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87"/>
                                        </p:tgtEl>
                                        <p:attrNameLst>
                                          <p:attrName>style.visibility</p:attrName>
                                        </p:attrNameLst>
                                      </p:cBhvr>
                                      <p:to>
                                        <p:strVal val="visible"/>
                                      </p:to>
                                    </p:set>
                                    <p:anim calcmode="lin" valueType="num">
                                      <p:cBhvr additive="base">
                                        <p:cTn id="72" dur="500"/>
                                        <p:tgtEl>
                                          <p:spTgt spid="387"/>
                                        </p:tgtEl>
                                        <p:attrNameLst>
                                          <p:attrName>ppt_y</p:attrName>
                                        </p:attrNameLst>
                                      </p:cBhvr>
                                      <p:tavLst>
                                        <p:tav tm="0">
                                          <p:val>
                                            <p:strVal val="#ppt_y+1"/>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88"/>
                                        </p:tgtEl>
                                        <p:attrNameLst>
                                          <p:attrName>style.visibility</p:attrName>
                                        </p:attrNameLst>
                                      </p:cBhvr>
                                      <p:to>
                                        <p:strVal val="visible"/>
                                      </p:to>
                                    </p:set>
                                    <p:anim calcmode="lin" valueType="num">
                                      <p:cBhvr additive="base">
                                        <p:cTn id="75" dur="500"/>
                                        <p:tgtEl>
                                          <p:spTgt spid="38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363"/>
                                        </p:tgtEl>
                                        <p:attrNameLst>
                                          <p:attrName>style.visibility</p:attrName>
                                        </p:attrNameLst>
                                      </p:cBhvr>
                                      <p:to>
                                        <p:strVal val="visible"/>
                                      </p:to>
                                    </p:set>
                                    <p:anim calcmode="lin" valueType="num">
                                      <p:cBhvr additive="base">
                                        <p:cTn id="80" dur="500"/>
                                        <p:tgtEl>
                                          <p:spTgt spid="363"/>
                                        </p:tgtEl>
                                        <p:attrNameLst>
                                          <p:attrName>ppt_y</p:attrName>
                                        </p:attrNameLst>
                                      </p:cBhvr>
                                      <p:tavLst>
                                        <p:tav tm="0">
                                          <p:val>
                                            <p:strVal val="#ppt_y+1"/>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68"/>
                                        </p:tgtEl>
                                        <p:attrNameLst>
                                          <p:attrName>style.visibility</p:attrName>
                                        </p:attrNameLst>
                                      </p:cBhvr>
                                      <p:to>
                                        <p:strVal val="visible"/>
                                      </p:to>
                                    </p:set>
                                    <p:anim calcmode="lin" valueType="num">
                                      <p:cBhvr additive="base">
                                        <p:cTn id="83" dur="500"/>
                                        <p:tgtEl>
                                          <p:spTgt spid="368"/>
                                        </p:tgtEl>
                                        <p:attrNameLst>
                                          <p:attrName>ppt_y</p:attrName>
                                        </p:attrNameLst>
                                      </p:cBhvr>
                                      <p:tavLst>
                                        <p:tav tm="0">
                                          <p:val>
                                            <p:strVal val="#ppt_y+1"/>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369"/>
                                        </p:tgtEl>
                                        <p:attrNameLst>
                                          <p:attrName>style.visibility</p:attrName>
                                        </p:attrNameLst>
                                      </p:cBhvr>
                                      <p:to>
                                        <p:strVal val="visible"/>
                                      </p:to>
                                    </p:set>
                                    <p:anim calcmode="lin" valueType="num">
                                      <p:cBhvr additive="base">
                                        <p:cTn id="86" dur="500"/>
                                        <p:tgtEl>
                                          <p:spTgt spid="369"/>
                                        </p:tgtEl>
                                        <p:attrNameLst>
                                          <p:attrName>ppt_y</p:attrName>
                                        </p:attrNameLst>
                                      </p:cBhvr>
                                      <p:tavLst>
                                        <p:tav tm="0">
                                          <p:val>
                                            <p:strVal val="#ppt_y+1"/>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85"/>
                                        </p:tgtEl>
                                        <p:attrNameLst>
                                          <p:attrName>style.visibility</p:attrName>
                                        </p:attrNameLst>
                                      </p:cBhvr>
                                      <p:to>
                                        <p:strVal val="visible"/>
                                      </p:to>
                                    </p:set>
                                    <p:anim calcmode="lin" valueType="num">
                                      <p:cBhvr additive="base">
                                        <p:cTn id="89" dur="500"/>
                                        <p:tgtEl>
                                          <p:spTgt spid="385"/>
                                        </p:tgtEl>
                                        <p:attrNameLst>
                                          <p:attrName>ppt_y</p:attrName>
                                        </p:attrNameLst>
                                      </p:cBhvr>
                                      <p:tavLst>
                                        <p:tav tm="0">
                                          <p:val>
                                            <p:strVal val="#ppt_y+1"/>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386"/>
                                        </p:tgtEl>
                                        <p:attrNameLst>
                                          <p:attrName>style.visibility</p:attrName>
                                        </p:attrNameLst>
                                      </p:cBhvr>
                                      <p:to>
                                        <p:strVal val="visible"/>
                                      </p:to>
                                    </p:set>
                                    <p:anim calcmode="lin" valueType="num">
                                      <p:cBhvr additive="base">
                                        <p:cTn id="92" dur="500"/>
                                        <p:tgtEl>
                                          <p:spTgt spid="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19" descr="A képen szöveg, képernyőkép, Betűtípus, embléma látható&#10;&#10;Automatikusan generált leírás"/>
          <p:cNvPicPr preferRelativeResize="0"/>
          <p:nvPr/>
        </p:nvPicPr>
        <p:blipFill rotWithShape="1">
          <a:blip r:embed="rId3">
            <a:alphaModFix/>
          </a:blip>
          <a:srcRect/>
          <a:stretch/>
        </p:blipFill>
        <p:spPr>
          <a:xfrm>
            <a:off x="1441065" y="529682"/>
            <a:ext cx="9309869" cy="5476927"/>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20" descr="A képen szöveg, képernyőkép, diagram látható&#10;&#10;Automatikusan generált leírás"/>
          <p:cNvPicPr preferRelativeResize="0"/>
          <p:nvPr/>
        </p:nvPicPr>
        <p:blipFill rotWithShape="1">
          <a:blip r:embed="rId3">
            <a:alphaModFix/>
          </a:blip>
          <a:srcRect/>
          <a:stretch/>
        </p:blipFill>
        <p:spPr>
          <a:xfrm>
            <a:off x="1551769" y="431452"/>
            <a:ext cx="9088461" cy="5477616"/>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1" descr="A képen diagram látható&#10;&#10;Automatikusan generált leírás"/>
          <p:cNvPicPr preferRelativeResize="0"/>
          <p:nvPr/>
        </p:nvPicPr>
        <p:blipFill rotWithShape="1">
          <a:blip r:embed="rId3">
            <a:alphaModFix/>
          </a:blip>
          <a:srcRect/>
          <a:stretch/>
        </p:blipFill>
        <p:spPr>
          <a:xfrm>
            <a:off x="571865" y="1224949"/>
            <a:ext cx="11048270" cy="4408101"/>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2"/>
          <p:cNvSpPr txBox="1">
            <a:spLocks noGrp="1"/>
          </p:cNvSpPr>
          <p:nvPr>
            <p:ph type="title"/>
          </p:nvPr>
        </p:nvSpPr>
        <p:spPr>
          <a:xfrm>
            <a:off x="1" y="204107"/>
            <a:ext cx="4419600" cy="9858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solidFill>
                  <a:schemeClr val="dk1"/>
                </a:solidFill>
                <a:latin typeface="Calibri"/>
                <a:ea typeface="Calibri"/>
                <a:cs typeface="Calibri"/>
                <a:sym typeface="Calibri"/>
              </a:rPr>
              <a:t>Pricing calculator</a:t>
            </a:r>
            <a:endParaRPr>
              <a:solidFill>
                <a:schemeClr val="dk1"/>
              </a:solidFill>
              <a:latin typeface="Calibri"/>
              <a:ea typeface="Calibri"/>
              <a:cs typeface="Calibri"/>
              <a:sym typeface="Calibri"/>
            </a:endParaRPr>
          </a:p>
        </p:txBody>
      </p:sp>
      <p:pic>
        <p:nvPicPr>
          <p:cNvPr id="409" name="Google Shape;409;p22" descr="A képen szöveg, képernyőkép, szoftver, Weblap látható&#10;&#10;Automatikusan generált leírás"/>
          <p:cNvPicPr preferRelativeResize="0"/>
          <p:nvPr/>
        </p:nvPicPr>
        <p:blipFill rotWithShape="1">
          <a:blip r:embed="rId3">
            <a:alphaModFix/>
          </a:blip>
          <a:srcRect/>
          <a:stretch/>
        </p:blipFill>
        <p:spPr>
          <a:xfrm>
            <a:off x="4419600" y="0"/>
            <a:ext cx="7772400" cy="6731554"/>
          </a:xfrm>
          <a:prstGeom prst="rect">
            <a:avLst/>
          </a:prstGeom>
          <a:noFill/>
          <a:ln>
            <a:noFill/>
          </a:ln>
        </p:spPr>
      </p:pic>
      <p:sp>
        <p:nvSpPr>
          <p:cNvPr id="410" name="Google Shape;410;p22"/>
          <p:cNvSpPr txBox="1"/>
          <p:nvPr/>
        </p:nvSpPr>
        <p:spPr>
          <a:xfrm>
            <a:off x="0" y="6550223"/>
            <a:ext cx="53182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https://azure.microsoft.com/en-us/pricing/calculator/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3"/>
          <p:cNvSpPr txBox="1">
            <a:spLocks noGrp="1"/>
          </p:cNvSpPr>
          <p:nvPr>
            <p:ph type="title"/>
          </p:nvPr>
        </p:nvSpPr>
        <p:spPr>
          <a:xfrm>
            <a:off x="115067" y="184728"/>
            <a:ext cx="4989512" cy="9858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Always free</a:t>
            </a:r>
            <a:endParaRPr/>
          </a:p>
        </p:txBody>
      </p:sp>
      <p:sp>
        <p:nvSpPr>
          <p:cNvPr id="416" name="Google Shape;416;p23"/>
          <p:cNvSpPr txBox="1"/>
          <p:nvPr/>
        </p:nvSpPr>
        <p:spPr>
          <a:xfrm>
            <a:off x="0" y="6500004"/>
            <a:ext cx="6096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https://azure.microsoft.com/en-us/pricing/free-services</a:t>
            </a:r>
            <a:endParaRPr sz="1400">
              <a:solidFill>
                <a:schemeClr val="dk1"/>
              </a:solidFill>
              <a:latin typeface="Calibri"/>
              <a:ea typeface="Calibri"/>
              <a:cs typeface="Calibri"/>
              <a:sym typeface="Calibri"/>
            </a:endParaRPr>
          </a:p>
        </p:txBody>
      </p:sp>
      <p:pic>
        <p:nvPicPr>
          <p:cNvPr id="417" name="Google Shape;417;p23" descr="A képen szöveg, képernyőkép, Webhely, szoftver látható&#10;&#10;Automatikusan generált leírás"/>
          <p:cNvPicPr preferRelativeResize="0"/>
          <p:nvPr/>
        </p:nvPicPr>
        <p:blipFill rotWithShape="1">
          <a:blip r:embed="rId3">
            <a:alphaModFix/>
          </a:blip>
          <a:srcRect/>
          <a:stretch/>
        </p:blipFill>
        <p:spPr>
          <a:xfrm>
            <a:off x="2609823" y="0"/>
            <a:ext cx="7466198" cy="64103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24"/>
          <p:cNvPicPr preferRelativeResize="0"/>
          <p:nvPr/>
        </p:nvPicPr>
        <p:blipFill rotWithShape="1">
          <a:blip r:embed="rId3">
            <a:alphaModFix/>
          </a:blip>
          <a:srcRect b="23496"/>
          <a:stretch/>
        </p:blipFill>
        <p:spPr>
          <a:xfrm>
            <a:off x="-330875" y="-59723"/>
            <a:ext cx="12746345" cy="6483084"/>
          </a:xfrm>
          <a:prstGeom prst="rect">
            <a:avLst/>
          </a:prstGeom>
          <a:noFill/>
          <a:ln>
            <a:noFill/>
          </a:ln>
        </p:spPr>
      </p:pic>
      <p:pic>
        <p:nvPicPr>
          <p:cNvPr id="424" name="Google Shape;424;p24" descr="world-map.png"/>
          <p:cNvPicPr preferRelativeResize="0"/>
          <p:nvPr/>
        </p:nvPicPr>
        <p:blipFill rotWithShape="1">
          <a:blip r:embed="rId4">
            <a:alphaModFix/>
          </a:blip>
          <a:srcRect/>
          <a:stretch/>
        </p:blipFill>
        <p:spPr>
          <a:xfrm>
            <a:off x="-10727" y="777617"/>
            <a:ext cx="12180750" cy="6151101"/>
          </a:xfrm>
          <a:prstGeom prst="rect">
            <a:avLst/>
          </a:prstGeom>
          <a:noFill/>
          <a:ln>
            <a:noFill/>
          </a:ln>
        </p:spPr>
      </p:pic>
      <p:pic>
        <p:nvPicPr>
          <p:cNvPr id="425" name="Google Shape;425;p24"/>
          <p:cNvPicPr preferRelativeResize="0"/>
          <p:nvPr/>
        </p:nvPicPr>
        <p:blipFill rotWithShape="1">
          <a:blip r:embed="rId5">
            <a:alphaModFix/>
          </a:blip>
          <a:srcRect/>
          <a:stretch/>
        </p:blipFill>
        <p:spPr>
          <a:xfrm>
            <a:off x="1682018" y="2990875"/>
            <a:ext cx="549144" cy="527467"/>
          </a:xfrm>
          <a:prstGeom prst="rect">
            <a:avLst/>
          </a:prstGeom>
          <a:noFill/>
          <a:ln>
            <a:noFill/>
          </a:ln>
          <a:effectLst>
            <a:outerShdw blurRad="63500" sx="102000" sy="102000" algn="ctr" rotWithShape="0">
              <a:srgbClr val="000000">
                <a:alpha val="40000"/>
              </a:srgbClr>
            </a:outerShdw>
          </a:effectLst>
        </p:spPr>
      </p:pic>
      <p:sp>
        <p:nvSpPr>
          <p:cNvPr id="426" name="Google Shape;426;p24"/>
          <p:cNvSpPr txBox="1">
            <a:spLocks noGrp="1"/>
          </p:cNvSpPr>
          <p:nvPr>
            <p:ph type="title"/>
          </p:nvPr>
        </p:nvSpPr>
        <p:spPr>
          <a:xfrm>
            <a:off x="73181" y="104833"/>
            <a:ext cx="11056800" cy="74759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4000"/>
              <a:buFont typeface="Quattrocento Sans"/>
              <a:buNone/>
            </a:pPr>
            <a:r>
              <a:rPr lang="en-US" sz="4000"/>
              <a:t>Hyper scale Infrastructure</a:t>
            </a:r>
            <a:endParaRPr sz="4000">
              <a:solidFill>
                <a:srgbClr val="0070C0"/>
              </a:solidFill>
            </a:endParaRPr>
          </a:p>
        </p:txBody>
      </p:sp>
      <p:sp>
        <p:nvSpPr>
          <p:cNvPr id="427" name="Google Shape;427;p24"/>
          <p:cNvSpPr txBox="1"/>
          <p:nvPr/>
        </p:nvSpPr>
        <p:spPr>
          <a:xfrm>
            <a:off x="401217" y="739755"/>
            <a:ext cx="11564164" cy="468598"/>
          </a:xfrm>
          <a:prstGeom prst="rect">
            <a:avLst/>
          </a:prstGeom>
          <a:noFill/>
          <a:ln>
            <a:noFill/>
          </a:ln>
        </p:spPr>
        <p:txBody>
          <a:bodyPr spcFirstLastPara="1" wrap="square" lIns="91350" tIns="45675" rIns="91350" bIns="45675" anchor="t" anchorCtr="0">
            <a:spAutoFit/>
          </a:bodyPr>
          <a:lstStyle/>
          <a:p>
            <a:pPr marL="0" marR="0" lvl="0" indent="0" algn="l" rtl="0">
              <a:spcBef>
                <a:spcPts val="0"/>
              </a:spcBef>
              <a:spcAft>
                <a:spcPts val="0"/>
              </a:spcAft>
              <a:buNone/>
            </a:pPr>
            <a:r>
              <a:rPr lang="en-US" sz="2398">
                <a:solidFill>
                  <a:srgbClr val="7F5C00"/>
                </a:solidFill>
                <a:latin typeface="Quattrocento Sans"/>
                <a:ea typeface="Quattrocento Sans"/>
                <a:cs typeface="Quattrocento Sans"/>
                <a:sym typeface="Quattrocento Sans"/>
              </a:rPr>
              <a:t>58 Regions Worldwide, huge capacity around the world…growing every year</a:t>
            </a:r>
            <a:endParaRPr/>
          </a:p>
        </p:txBody>
      </p:sp>
      <p:sp>
        <p:nvSpPr>
          <p:cNvPr id="428" name="Google Shape;428;p24"/>
          <p:cNvSpPr/>
          <p:nvPr/>
        </p:nvSpPr>
        <p:spPr>
          <a:xfrm>
            <a:off x="-61738" y="5645422"/>
            <a:ext cx="7977655" cy="1077218"/>
          </a:xfrm>
          <a:prstGeom prst="rect">
            <a:avLst/>
          </a:prstGeom>
          <a:noFill/>
          <a:ln>
            <a:noFill/>
          </a:ln>
        </p:spPr>
        <p:txBody>
          <a:bodyPr spcFirstLastPara="1" wrap="square" lIns="91425" tIns="45700" rIns="91425" bIns="45700" anchor="t" anchorCtr="0">
            <a:spAutoFit/>
          </a:bodyPr>
          <a:lstStyle/>
          <a:p>
            <a:pPr marL="177766" marR="0" lvl="1" indent="-177766" algn="l" rtl="0">
              <a:spcBef>
                <a:spcPts val="0"/>
              </a:spcBef>
              <a:spcAft>
                <a:spcPts val="0"/>
              </a:spcAft>
              <a:buClr>
                <a:srgbClr val="7F5C00"/>
              </a:buClr>
              <a:buSzPts val="960"/>
              <a:buFont typeface="Noto Sans Symbols"/>
              <a:buChar char="■"/>
            </a:pPr>
            <a:r>
              <a:rPr lang="en-US" sz="1600" b="0" i="0" u="none" strike="noStrike" cap="none">
                <a:solidFill>
                  <a:srgbClr val="7F5C00"/>
                </a:solidFill>
                <a:latin typeface="Quattrocento Sans"/>
                <a:ea typeface="Quattrocento Sans"/>
                <a:cs typeface="Quattrocento Sans"/>
                <a:sym typeface="Quattrocento Sans"/>
              </a:rPr>
              <a:t>150+ datacenters</a:t>
            </a:r>
            <a:endParaRPr/>
          </a:p>
          <a:p>
            <a:pPr marL="177766" marR="0" lvl="1" indent="-177766" algn="l" rtl="0">
              <a:spcBef>
                <a:spcPts val="0"/>
              </a:spcBef>
              <a:spcAft>
                <a:spcPts val="0"/>
              </a:spcAft>
              <a:buClr>
                <a:srgbClr val="7F5C00"/>
              </a:buClr>
              <a:buSzPts val="960"/>
              <a:buFont typeface="Noto Sans Symbols"/>
              <a:buChar char="■"/>
            </a:pPr>
            <a:r>
              <a:rPr lang="en-US" sz="1600" b="0" i="0" u="none" strike="noStrike" cap="none">
                <a:solidFill>
                  <a:srgbClr val="7F5C00"/>
                </a:solidFill>
                <a:latin typeface="Quattrocento Sans"/>
                <a:ea typeface="Quattrocento Sans"/>
                <a:cs typeface="Quattrocento Sans"/>
                <a:sym typeface="Quattrocento Sans"/>
              </a:rPr>
              <a:t>Top 3 networks in the world</a:t>
            </a:r>
            <a:endParaRPr/>
          </a:p>
          <a:p>
            <a:pPr marL="177766" marR="0" lvl="1" indent="-177766" algn="l" rtl="0">
              <a:spcBef>
                <a:spcPts val="0"/>
              </a:spcBef>
              <a:spcAft>
                <a:spcPts val="0"/>
              </a:spcAft>
              <a:buClr>
                <a:srgbClr val="7F5C00"/>
              </a:buClr>
              <a:buSzPts val="960"/>
              <a:buFont typeface="Noto Sans Symbols"/>
              <a:buChar char="■"/>
            </a:pPr>
            <a:r>
              <a:rPr lang="en-US" sz="1600" b="0" i="0" u="none" strike="noStrike" cap="none">
                <a:solidFill>
                  <a:srgbClr val="7F5C00"/>
                </a:solidFill>
                <a:latin typeface="Quattrocento Sans"/>
                <a:ea typeface="Quattrocento Sans"/>
                <a:cs typeface="Quattrocento Sans"/>
                <a:sym typeface="Quattrocento Sans"/>
              </a:rPr>
              <a:t>2.5x AWS, 7x Google DC Regions</a:t>
            </a:r>
            <a:endParaRPr/>
          </a:p>
          <a:p>
            <a:pPr marL="177766" marR="0" lvl="1" indent="-177766" algn="l" rtl="0">
              <a:spcBef>
                <a:spcPts val="0"/>
              </a:spcBef>
              <a:spcAft>
                <a:spcPts val="0"/>
              </a:spcAft>
              <a:buClr>
                <a:srgbClr val="7F5C00"/>
              </a:buClr>
              <a:buSzPts val="960"/>
              <a:buFont typeface="Noto Sans Symbols"/>
              <a:buChar char="■"/>
            </a:pPr>
            <a:r>
              <a:rPr lang="en-US" sz="1600" b="0" i="0" u="none" strike="noStrike" cap="none">
                <a:solidFill>
                  <a:srgbClr val="7F5C00"/>
                </a:solidFill>
                <a:latin typeface="Quattrocento Sans"/>
                <a:ea typeface="Quattrocento Sans"/>
                <a:cs typeface="Quattrocento Sans"/>
                <a:sym typeface="Quattrocento Sans"/>
              </a:rPr>
              <a:t>G Series – Largest VM in World, 32 cores, 448GB Ram, SSD…</a:t>
            </a:r>
            <a:endParaRPr/>
          </a:p>
        </p:txBody>
      </p:sp>
      <p:sp>
        <p:nvSpPr>
          <p:cNvPr id="429" name="Google Shape;429;p24"/>
          <p:cNvSpPr/>
          <p:nvPr/>
        </p:nvSpPr>
        <p:spPr>
          <a:xfrm>
            <a:off x="6843824" y="6331504"/>
            <a:ext cx="176499" cy="145056"/>
          </a:xfrm>
          <a:prstGeom prst="rect">
            <a:avLst/>
          </a:prstGeom>
          <a:solidFill>
            <a:srgbClr val="7FBA00"/>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430" name="Google Shape;430;p24"/>
          <p:cNvSpPr/>
          <p:nvPr/>
        </p:nvSpPr>
        <p:spPr>
          <a:xfrm>
            <a:off x="6849218" y="6065892"/>
            <a:ext cx="176314" cy="143260"/>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endParaRPr sz="784">
              <a:solidFill>
                <a:srgbClr val="FFFFFF"/>
              </a:solidFill>
              <a:latin typeface="Quattrocento Sans"/>
              <a:ea typeface="Quattrocento Sans"/>
              <a:cs typeface="Quattrocento Sans"/>
              <a:sym typeface="Quattrocento Sans"/>
            </a:endParaRPr>
          </a:p>
        </p:txBody>
      </p:sp>
      <p:sp>
        <p:nvSpPr>
          <p:cNvPr id="431" name="Google Shape;431;p24"/>
          <p:cNvSpPr/>
          <p:nvPr/>
        </p:nvSpPr>
        <p:spPr>
          <a:xfrm>
            <a:off x="6978622" y="5961197"/>
            <a:ext cx="1179323" cy="343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7F5C00"/>
                </a:solidFill>
                <a:latin typeface="Quattrocento Sans"/>
                <a:ea typeface="Quattrocento Sans"/>
                <a:cs typeface="Quattrocento Sans"/>
                <a:sym typeface="Quattrocento Sans"/>
              </a:rPr>
              <a:t>Operational</a:t>
            </a:r>
            <a:endParaRPr sz="1600">
              <a:solidFill>
                <a:srgbClr val="505050"/>
              </a:solidFill>
              <a:latin typeface="Quattrocento Sans"/>
              <a:ea typeface="Quattrocento Sans"/>
              <a:cs typeface="Quattrocento Sans"/>
              <a:sym typeface="Quattrocento Sans"/>
            </a:endParaRPr>
          </a:p>
        </p:txBody>
      </p:sp>
      <p:sp>
        <p:nvSpPr>
          <p:cNvPr id="432" name="Google Shape;432;p24"/>
          <p:cNvSpPr/>
          <p:nvPr/>
        </p:nvSpPr>
        <p:spPr>
          <a:xfrm>
            <a:off x="6987146" y="6220809"/>
            <a:ext cx="2601625" cy="343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7F5C00"/>
                </a:solidFill>
                <a:latin typeface="Quattrocento Sans"/>
                <a:ea typeface="Quattrocento Sans"/>
                <a:cs typeface="Quattrocento Sans"/>
                <a:sym typeface="Quattrocento Sans"/>
              </a:rPr>
              <a:t>Announced/Not Operational</a:t>
            </a:r>
            <a:endParaRPr sz="1600">
              <a:solidFill>
                <a:srgbClr val="505050"/>
              </a:solidFill>
              <a:latin typeface="Quattrocento Sans"/>
              <a:ea typeface="Quattrocento Sans"/>
              <a:cs typeface="Quattrocento Sans"/>
              <a:sym typeface="Quattrocento Sans"/>
            </a:endParaRPr>
          </a:p>
        </p:txBody>
      </p:sp>
      <p:sp>
        <p:nvSpPr>
          <p:cNvPr id="433" name="Google Shape;433;p24"/>
          <p:cNvSpPr/>
          <p:nvPr/>
        </p:nvSpPr>
        <p:spPr>
          <a:xfrm>
            <a:off x="1838370" y="2331148"/>
            <a:ext cx="633455"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Central US</a:t>
            </a:r>
            <a:endParaRPr/>
          </a:p>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Iowa</a:t>
            </a:r>
            <a:endParaRPr/>
          </a:p>
        </p:txBody>
      </p:sp>
      <p:sp>
        <p:nvSpPr>
          <p:cNvPr id="434" name="Google Shape;434;p24"/>
          <p:cNvSpPr/>
          <p:nvPr/>
        </p:nvSpPr>
        <p:spPr>
          <a:xfrm>
            <a:off x="954817" y="3131748"/>
            <a:ext cx="603572"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West US</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California</a:t>
            </a:r>
            <a:endParaRPr/>
          </a:p>
        </p:txBody>
      </p:sp>
      <p:sp>
        <p:nvSpPr>
          <p:cNvPr id="435" name="Google Shape;435;p24"/>
          <p:cNvSpPr/>
          <p:nvPr/>
        </p:nvSpPr>
        <p:spPr>
          <a:xfrm>
            <a:off x="3989676" y="3109169"/>
            <a:ext cx="568819"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East US</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Virginia</a:t>
            </a:r>
            <a:endParaRPr/>
          </a:p>
        </p:txBody>
      </p:sp>
      <p:sp>
        <p:nvSpPr>
          <p:cNvPr id="436" name="Google Shape;436;p24"/>
          <p:cNvSpPr/>
          <p:nvPr/>
        </p:nvSpPr>
        <p:spPr>
          <a:xfrm>
            <a:off x="3439869" y="3725833"/>
            <a:ext cx="667371"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US Gov</a:t>
            </a:r>
            <a:endParaRPr sz="784">
              <a:solidFill>
                <a:srgbClr val="FFFFFF"/>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Virginia</a:t>
            </a:r>
            <a:endParaRPr/>
          </a:p>
        </p:txBody>
      </p:sp>
      <p:sp>
        <p:nvSpPr>
          <p:cNvPr id="437" name="Google Shape;437;p24"/>
          <p:cNvSpPr/>
          <p:nvPr/>
        </p:nvSpPr>
        <p:spPr>
          <a:xfrm>
            <a:off x="2231162" y="1827587"/>
            <a:ext cx="909246"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North Central US</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Illinois</a:t>
            </a:r>
            <a:endParaRPr/>
          </a:p>
        </p:txBody>
      </p:sp>
      <p:sp>
        <p:nvSpPr>
          <p:cNvPr id="438" name="Google Shape;438;p24"/>
          <p:cNvSpPr/>
          <p:nvPr/>
        </p:nvSpPr>
        <p:spPr>
          <a:xfrm>
            <a:off x="1232634" y="2597539"/>
            <a:ext cx="525934"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US Gov</a:t>
            </a:r>
            <a:endParaRPr sz="784">
              <a:solidFill>
                <a:srgbClr val="FFFFFF"/>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Iowa</a:t>
            </a:r>
            <a:endParaRPr/>
          </a:p>
        </p:txBody>
      </p:sp>
      <p:sp>
        <p:nvSpPr>
          <p:cNvPr id="439" name="Google Shape;439;p24"/>
          <p:cNvSpPr/>
          <p:nvPr/>
        </p:nvSpPr>
        <p:spPr>
          <a:xfrm>
            <a:off x="1357997" y="3636457"/>
            <a:ext cx="952843"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South Central US</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Texas</a:t>
            </a:r>
            <a:endParaRPr/>
          </a:p>
        </p:txBody>
      </p:sp>
      <p:sp>
        <p:nvSpPr>
          <p:cNvPr id="440" name="Google Shape;440;p24"/>
          <p:cNvSpPr/>
          <p:nvPr/>
        </p:nvSpPr>
        <p:spPr>
          <a:xfrm>
            <a:off x="4859473" y="5397907"/>
            <a:ext cx="844357"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Brazil South</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Sao Paulo State</a:t>
            </a:r>
            <a:endParaRPr/>
          </a:p>
        </p:txBody>
      </p:sp>
      <p:sp>
        <p:nvSpPr>
          <p:cNvPr id="441" name="Google Shape;441;p24"/>
          <p:cNvSpPr/>
          <p:nvPr/>
        </p:nvSpPr>
        <p:spPr>
          <a:xfrm>
            <a:off x="6078609" y="2078678"/>
            <a:ext cx="780431"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West Europe</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Netherlands</a:t>
            </a:r>
            <a:endParaRPr/>
          </a:p>
        </p:txBody>
      </p:sp>
      <p:sp>
        <p:nvSpPr>
          <p:cNvPr id="442" name="Google Shape;442;p24"/>
          <p:cNvSpPr/>
          <p:nvPr/>
        </p:nvSpPr>
        <p:spPr>
          <a:xfrm>
            <a:off x="9498289" y="2509581"/>
            <a:ext cx="783372"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China North *</a:t>
            </a:r>
            <a:endParaRPr sz="784">
              <a:solidFill>
                <a:srgbClr val="FFFFFF"/>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Beijing</a:t>
            </a:r>
            <a:endParaRPr/>
          </a:p>
        </p:txBody>
      </p:sp>
      <p:sp>
        <p:nvSpPr>
          <p:cNvPr id="443" name="Google Shape;443;p24"/>
          <p:cNvSpPr/>
          <p:nvPr/>
        </p:nvSpPr>
        <p:spPr>
          <a:xfrm>
            <a:off x="8647303" y="2906522"/>
            <a:ext cx="762013"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China South *</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Shanghai</a:t>
            </a:r>
            <a:endParaRPr/>
          </a:p>
        </p:txBody>
      </p:sp>
      <p:sp>
        <p:nvSpPr>
          <p:cNvPr id="444" name="Google Shape;444;p24"/>
          <p:cNvSpPr/>
          <p:nvPr/>
        </p:nvSpPr>
        <p:spPr>
          <a:xfrm>
            <a:off x="10862799" y="2820524"/>
            <a:ext cx="882617"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Japan East</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Tokyo, Saitama</a:t>
            </a:r>
            <a:endParaRPr/>
          </a:p>
        </p:txBody>
      </p:sp>
      <p:sp>
        <p:nvSpPr>
          <p:cNvPr id="445" name="Google Shape;445;p24"/>
          <p:cNvSpPr/>
          <p:nvPr/>
        </p:nvSpPr>
        <p:spPr>
          <a:xfrm>
            <a:off x="10862799" y="3277678"/>
            <a:ext cx="721991"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Japan West</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Osaka</a:t>
            </a:r>
            <a:endParaRPr/>
          </a:p>
        </p:txBody>
      </p:sp>
      <p:grpSp>
        <p:nvGrpSpPr>
          <p:cNvPr id="446" name="Google Shape;446;p24"/>
          <p:cNvGrpSpPr/>
          <p:nvPr/>
        </p:nvGrpSpPr>
        <p:grpSpPr>
          <a:xfrm>
            <a:off x="8306484" y="3673741"/>
            <a:ext cx="1065615" cy="735011"/>
            <a:chOff x="8473045" y="3746910"/>
            <a:chExt cx="1086983" cy="749750"/>
          </a:xfrm>
        </p:grpSpPr>
        <p:pic>
          <p:nvPicPr>
            <p:cNvPr id="447" name="Google Shape;447;p24"/>
            <p:cNvPicPr preferRelativeResize="0"/>
            <p:nvPr/>
          </p:nvPicPr>
          <p:blipFill rotWithShape="1">
            <a:blip r:embed="rId5">
              <a:alphaModFix/>
            </a:blip>
            <a:srcRect/>
            <a:stretch/>
          </p:blipFill>
          <p:spPr>
            <a:xfrm>
              <a:off x="8473045" y="3958616"/>
              <a:ext cx="560155" cy="538044"/>
            </a:xfrm>
            <a:prstGeom prst="rect">
              <a:avLst/>
            </a:prstGeom>
            <a:noFill/>
            <a:ln>
              <a:noFill/>
            </a:ln>
            <a:effectLst>
              <a:outerShdw blurRad="63500" sx="102000" sy="102000" algn="ctr" rotWithShape="0">
                <a:srgbClr val="000000">
                  <a:alpha val="40000"/>
                </a:srgbClr>
              </a:outerShdw>
            </a:effectLst>
          </p:spPr>
        </p:pic>
        <p:sp>
          <p:nvSpPr>
            <p:cNvPr id="448" name="Google Shape;448;p24"/>
            <p:cNvSpPr/>
            <p:nvPr/>
          </p:nvSpPr>
          <p:spPr>
            <a:xfrm>
              <a:off x="8820698" y="3746910"/>
              <a:ext cx="739330" cy="280195"/>
            </a:xfrm>
            <a:prstGeom prst="rect">
              <a:avLst/>
            </a:prstGeom>
            <a:solidFill>
              <a:srgbClr val="006DB6"/>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India South</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Chennai</a:t>
              </a:r>
              <a:endParaRPr/>
            </a:p>
          </p:txBody>
        </p:sp>
        <p:cxnSp>
          <p:nvCxnSpPr>
            <p:cNvPr id="449" name="Google Shape;449;p24"/>
            <p:cNvCxnSpPr>
              <a:stCxn id="448" idx="2"/>
            </p:cNvCxnSpPr>
            <p:nvPr/>
          </p:nvCxnSpPr>
          <p:spPr>
            <a:xfrm flipH="1">
              <a:off x="8751763" y="4027105"/>
              <a:ext cx="438600" cy="207000"/>
            </a:xfrm>
            <a:prstGeom prst="straightConnector1">
              <a:avLst/>
            </a:prstGeom>
            <a:noFill/>
            <a:ln w="9525" cap="flat" cmpd="sng">
              <a:solidFill>
                <a:srgbClr val="393B67"/>
              </a:solidFill>
              <a:prstDash val="solid"/>
              <a:miter lim="800000"/>
              <a:headEnd type="none" w="sm" len="sm"/>
              <a:tailEnd type="oval" w="med" len="med"/>
            </a:ln>
          </p:spPr>
        </p:cxnSp>
      </p:grpSp>
      <p:sp>
        <p:nvSpPr>
          <p:cNvPr id="450" name="Google Shape;450;p24"/>
          <p:cNvSpPr/>
          <p:nvPr/>
        </p:nvSpPr>
        <p:spPr>
          <a:xfrm>
            <a:off x="9984656" y="3932621"/>
            <a:ext cx="721712"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East Asia</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Hong Kong</a:t>
            </a:r>
            <a:endParaRPr/>
          </a:p>
        </p:txBody>
      </p:sp>
      <p:sp>
        <p:nvSpPr>
          <p:cNvPr id="451" name="Google Shape;451;p24"/>
          <p:cNvSpPr/>
          <p:nvPr/>
        </p:nvSpPr>
        <p:spPr>
          <a:xfrm>
            <a:off x="8294853" y="4452450"/>
            <a:ext cx="621457"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SE Asia</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Singapore</a:t>
            </a:r>
            <a:endParaRPr/>
          </a:p>
        </p:txBody>
      </p:sp>
      <p:sp>
        <p:nvSpPr>
          <p:cNvPr id="452" name="Google Shape;452;p24"/>
          <p:cNvSpPr/>
          <p:nvPr/>
        </p:nvSpPr>
        <p:spPr>
          <a:xfrm>
            <a:off x="9145442" y="5511719"/>
            <a:ext cx="1016034"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Australia South East</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Victoria</a:t>
            </a:r>
            <a:endParaRPr/>
          </a:p>
        </p:txBody>
      </p:sp>
      <p:sp>
        <p:nvSpPr>
          <p:cNvPr id="453" name="Google Shape;453;p24"/>
          <p:cNvSpPr/>
          <p:nvPr/>
        </p:nvSpPr>
        <p:spPr>
          <a:xfrm>
            <a:off x="10654637" y="4956028"/>
            <a:ext cx="930153"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Australia East</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New South Wales</a:t>
            </a:r>
            <a:endParaRPr/>
          </a:p>
        </p:txBody>
      </p:sp>
      <p:sp>
        <p:nvSpPr>
          <p:cNvPr id="454" name="Google Shape;454;p24"/>
          <p:cNvSpPr/>
          <p:nvPr/>
        </p:nvSpPr>
        <p:spPr>
          <a:xfrm>
            <a:off x="6828733" y="6465877"/>
            <a:ext cx="2146758" cy="343443"/>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en-US" sz="1600" b="0" i="0" u="none" strike="noStrike" cap="none">
                <a:solidFill>
                  <a:srgbClr val="505050"/>
                </a:solidFill>
                <a:latin typeface="Quattrocento Sans"/>
                <a:ea typeface="Quattrocento Sans"/>
                <a:cs typeface="Quattrocento Sans"/>
                <a:sym typeface="Quattrocento Sans"/>
              </a:rPr>
              <a:t>* Operated by 21Vianet</a:t>
            </a:r>
            <a:endParaRPr/>
          </a:p>
        </p:txBody>
      </p:sp>
      <p:grpSp>
        <p:nvGrpSpPr>
          <p:cNvPr id="455" name="Google Shape;455;p24"/>
          <p:cNvGrpSpPr/>
          <p:nvPr/>
        </p:nvGrpSpPr>
        <p:grpSpPr>
          <a:xfrm>
            <a:off x="8050000" y="3352541"/>
            <a:ext cx="722678" cy="885034"/>
            <a:chOff x="8211418" y="3419269"/>
            <a:chExt cx="737169" cy="902781"/>
          </a:xfrm>
        </p:grpSpPr>
        <p:sp>
          <p:nvSpPr>
            <p:cNvPr id="456" name="Google Shape;456;p24"/>
            <p:cNvSpPr/>
            <p:nvPr/>
          </p:nvSpPr>
          <p:spPr>
            <a:xfrm>
              <a:off x="8211418" y="3419269"/>
              <a:ext cx="737169" cy="280195"/>
            </a:xfrm>
            <a:prstGeom prst="rect">
              <a:avLst/>
            </a:prstGeom>
            <a:solidFill>
              <a:srgbClr val="006DB6"/>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India Central</a:t>
              </a:r>
              <a:endParaRPr/>
            </a:p>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Pune</a:t>
              </a:r>
              <a:endParaRPr/>
            </a:p>
          </p:txBody>
        </p:sp>
        <p:pic>
          <p:nvPicPr>
            <p:cNvPr id="457" name="Google Shape;457;p24"/>
            <p:cNvPicPr preferRelativeResize="0"/>
            <p:nvPr/>
          </p:nvPicPr>
          <p:blipFill rotWithShape="1">
            <a:blip r:embed="rId5">
              <a:alphaModFix/>
            </a:blip>
            <a:srcRect/>
            <a:stretch/>
          </p:blipFill>
          <p:spPr>
            <a:xfrm>
              <a:off x="8302437" y="3784006"/>
              <a:ext cx="560155" cy="538044"/>
            </a:xfrm>
            <a:prstGeom prst="rect">
              <a:avLst/>
            </a:prstGeom>
            <a:noFill/>
            <a:ln>
              <a:noFill/>
            </a:ln>
            <a:effectLst>
              <a:outerShdw blurRad="63500" sx="102000" sy="102000" algn="ctr" rotWithShape="0">
                <a:srgbClr val="000000">
                  <a:alpha val="40000"/>
                </a:srgbClr>
              </a:outerShdw>
            </a:effectLst>
          </p:spPr>
        </p:pic>
        <p:cxnSp>
          <p:nvCxnSpPr>
            <p:cNvPr id="458" name="Google Shape;458;p24"/>
            <p:cNvCxnSpPr>
              <a:stCxn id="456" idx="2"/>
            </p:cNvCxnSpPr>
            <p:nvPr/>
          </p:nvCxnSpPr>
          <p:spPr>
            <a:xfrm>
              <a:off x="8580003" y="3699464"/>
              <a:ext cx="6600" cy="360000"/>
            </a:xfrm>
            <a:prstGeom prst="straightConnector1">
              <a:avLst/>
            </a:prstGeom>
            <a:noFill/>
            <a:ln w="9525" cap="flat" cmpd="sng">
              <a:solidFill>
                <a:srgbClr val="393B67"/>
              </a:solidFill>
              <a:prstDash val="solid"/>
              <a:miter lim="800000"/>
              <a:headEnd type="none" w="sm" len="sm"/>
              <a:tailEnd type="oval" w="med" len="med"/>
            </a:ln>
          </p:spPr>
        </p:cxnSp>
      </p:grpSp>
      <p:pic>
        <p:nvPicPr>
          <p:cNvPr id="459" name="Google Shape;459;p24"/>
          <p:cNvPicPr preferRelativeResize="0"/>
          <p:nvPr/>
        </p:nvPicPr>
        <p:blipFill rotWithShape="1">
          <a:blip r:embed="rId5">
            <a:alphaModFix/>
          </a:blip>
          <a:srcRect/>
          <a:stretch/>
        </p:blipFill>
        <p:spPr>
          <a:xfrm>
            <a:off x="9069520" y="4222091"/>
            <a:ext cx="549144" cy="527467"/>
          </a:xfrm>
          <a:prstGeom prst="rect">
            <a:avLst/>
          </a:prstGeom>
          <a:noFill/>
          <a:ln>
            <a:noFill/>
          </a:ln>
          <a:effectLst>
            <a:outerShdw blurRad="63500" sx="102000" sy="102000" algn="ctr" rotWithShape="0">
              <a:srgbClr val="000000">
                <a:alpha val="40000"/>
              </a:srgbClr>
            </a:outerShdw>
          </a:effectLst>
        </p:spPr>
      </p:pic>
      <p:pic>
        <p:nvPicPr>
          <p:cNvPr id="460" name="Google Shape;460;p24"/>
          <p:cNvPicPr preferRelativeResize="0"/>
          <p:nvPr/>
        </p:nvPicPr>
        <p:blipFill rotWithShape="1">
          <a:blip r:embed="rId5">
            <a:alphaModFix/>
          </a:blip>
          <a:srcRect/>
          <a:stretch/>
        </p:blipFill>
        <p:spPr>
          <a:xfrm>
            <a:off x="9372100" y="3581913"/>
            <a:ext cx="549144" cy="527467"/>
          </a:xfrm>
          <a:prstGeom prst="rect">
            <a:avLst/>
          </a:prstGeom>
          <a:noFill/>
          <a:ln>
            <a:noFill/>
          </a:ln>
          <a:effectLst>
            <a:outerShdw blurRad="63500" sx="102000" sy="102000" algn="ctr" rotWithShape="0">
              <a:srgbClr val="000000">
                <a:alpha val="40000"/>
              </a:srgbClr>
            </a:outerShdw>
          </a:effectLst>
        </p:spPr>
      </p:pic>
      <p:pic>
        <p:nvPicPr>
          <p:cNvPr id="461" name="Google Shape;461;p24"/>
          <p:cNvPicPr preferRelativeResize="0"/>
          <p:nvPr/>
        </p:nvPicPr>
        <p:blipFill rotWithShape="1">
          <a:blip r:embed="rId5">
            <a:alphaModFix/>
          </a:blip>
          <a:srcRect/>
          <a:stretch/>
        </p:blipFill>
        <p:spPr>
          <a:xfrm>
            <a:off x="10442444" y="5540736"/>
            <a:ext cx="549144" cy="527467"/>
          </a:xfrm>
          <a:prstGeom prst="rect">
            <a:avLst/>
          </a:prstGeom>
          <a:noFill/>
          <a:ln>
            <a:noFill/>
          </a:ln>
          <a:effectLst>
            <a:outerShdw blurRad="63500" sx="102000" sy="102000" algn="ctr" rotWithShape="0">
              <a:srgbClr val="000000">
                <a:alpha val="40000"/>
              </a:srgbClr>
            </a:outerShdw>
          </a:effectLst>
        </p:spPr>
      </p:pic>
      <p:pic>
        <p:nvPicPr>
          <p:cNvPr id="462" name="Google Shape;462;p24"/>
          <p:cNvPicPr preferRelativeResize="0"/>
          <p:nvPr/>
        </p:nvPicPr>
        <p:blipFill rotWithShape="1">
          <a:blip r:embed="rId5">
            <a:alphaModFix/>
          </a:blip>
          <a:srcRect/>
          <a:stretch/>
        </p:blipFill>
        <p:spPr>
          <a:xfrm>
            <a:off x="10657635" y="5414868"/>
            <a:ext cx="549144" cy="527467"/>
          </a:xfrm>
          <a:prstGeom prst="rect">
            <a:avLst/>
          </a:prstGeom>
          <a:noFill/>
          <a:ln>
            <a:noFill/>
          </a:ln>
          <a:effectLst>
            <a:outerShdw blurRad="63500" sx="102000" sy="102000" algn="ctr" rotWithShape="0">
              <a:srgbClr val="000000">
                <a:alpha val="40000"/>
              </a:srgbClr>
            </a:outerShdw>
          </a:effectLst>
        </p:spPr>
      </p:pic>
      <p:pic>
        <p:nvPicPr>
          <p:cNvPr id="463" name="Google Shape;463;p24"/>
          <p:cNvPicPr preferRelativeResize="0"/>
          <p:nvPr/>
        </p:nvPicPr>
        <p:blipFill rotWithShape="1">
          <a:blip r:embed="rId5">
            <a:alphaModFix/>
          </a:blip>
          <a:srcRect/>
          <a:stretch/>
        </p:blipFill>
        <p:spPr>
          <a:xfrm>
            <a:off x="9576428" y="3303899"/>
            <a:ext cx="549144" cy="527467"/>
          </a:xfrm>
          <a:prstGeom prst="rect">
            <a:avLst/>
          </a:prstGeom>
          <a:noFill/>
          <a:ln>
            <a:noFill/>
          </a:ln>
          <a:effectLst>
            <a:outerShdw blurRad="63500" sx="102000" sy="102000" algn="ctr" rotWithShape="0">
              <a:srgbClr val="000000">
                <a:alpha val="40000"/>
              </a:srgbClr>
            </a:outerShdw>
          </a:effectLst>
        </p:spPr>
      </p:pic>
      <p:pic>
        <p:nvPicPr>
          <p:cNvPr id="464" name="Google Shape;464;p24"/>
          <p:cNvPicPr preferRelativeResize="0"/>
          <p:nvPr/>
        </p:nvPicPr>
        <p:blipFill rotWithShape="1">
          <a:blip r:embed="rId5">
            <a:alphaModFix/>
          </a:blip>
          <a:srcRect/>
          <a:stretch/>
        </p:blipFill>
        <p:spPr>
          <a:xfrm>
            <a:off x="9442881" y="3009087"/>
            <a:ext cx="549144" cy="527467"/>
          </a:xfrm>
          <a:prstGeom prst="rect">
            <a:avLst/>
          </a:prstGeom>
          <a:noFill/>
          <a:ln>
            <a:noFill/>
          </a:ln>
          <a:effectLst>
            <a:outerShdw blurRad="63500" sx="102000" sy="102000" algn="ctr" rotWithShape="0">
              <a:srgbClr val="000000">
                <a:alpha val="40000"/>
              </a:srgbClr>
            </a:outerShdw>
          </a:effectLst>
        </p:spPr>
      </p:pic>
      <p:pic>
        <p:nvPicPr>
          <p:cNvPr id="465" name="Google Shape;465;p24"/>
          <p:cNvPicPr preferRelativeResize="0"/>
          <p:nvPr/>
        </p:nvPicPr>
        <p:blipFill rotWithShape="1">
          <a:blip r:embed="rId5">
            <a:alphaModFix/>
          </a:blip>
          <a:srcRect/>
          <a:stretch/>
        </p:blipFill>
        <p:spPr>
          <a:xfrm>
            <a:off x="10262045" y="2989737"/>
            <a:ext cx="549144" cy="527467"/>
          </a:xfrm>
          <a:prstGeom prst="rect">
            <a:avLst/>
          </a:prstGeom>
          <a:noFill/>
          <a:ln>
            <a:noFill/>
          </a:ln>
          <a:effectLst>
            <a:outerShdw blurRad="63500" sx="102000" sy="102000" algn="ctr" rotWithShape="0">
              <a:srgbClr val="000000">
                <a:alpha val="40000"/>
              </a:srgbClr>
            </a:outerShdw>
          </a:effectLst>
        </p:spPr>
      </p:pic>
      <p:pic>
        <p:nvPicPr>
          <p:cNvPr id="466" name="Google Shape;466;p24"/>
          <p:cNvPicPr preferRelativeResize="0"/>
          <p:nvPr/>
        </p:nvPicPr>
        <p:blipFill rotWithShape="1">
          <a:blip r:embed="rId5">
            <a:alphaModFix/>
          </a:blip>
          <a:srcRect/>
          <a:stretch/>
        </p:blipFill>
        <p:spPr>
          <a:xfrm>
            <a:off x="10173302" y="3131750"/>
            <a:ext cx="549144" cy="527467"/>
          </a:xfrm>
          <a:prstGeom prst="rect">
            <a:avLst/>
          </a:prstGeom>
          <a:noFill/>
          <a:ln>
            <a:noFill/>
          </a:ln>
          <a:effectLst>
            <a:outerShdw blurRad="63500" sx="102000" sy="102000" algn="ctr" rotWithShape="0">
              <a:srgbClr val="000000">
                <a:alpha val="40000"/>
              </a:srgbClr>
            </a:outerShdw>
          </a:effectLst>
        </p:spPr>
      </p:pic>
      <p:cxnSp>
        <p:nvCxnSpPr>
          <p:cNvPr id="467" name="Google Shape;467;p24"/>
          <p:cNvCxnSpPr>
            <a:stCxn id="451" idx="3"/>
          </p:cNvCxnSpPr>
          <p:nvPr/>
        </p:nvCxnSpPr>
        <p:spPr>
          <a:xfrm rot="10800000" flipH="1">
            <a:off x="8916310" y="4489710"/>
            <a:ext cx="425400" cy="145500"/>
          </a:xfrm>
          <a:prstGeom prst="straightConnector1">
            <a:avLst/>
          </a:prstGeom>
          <a:noFill/>
          <a:ln w="9525" cap="flat" cmpd="sng">
            <a:solidFill>
              <a:srgbClr val="393B67"/>
            </a:solidFill>
            <a:prstDash val="solid"/>
            <a:miter lim="800000"/>
            <a:headEnd type="none" w="sm" len="sm"/>
            <a:tailEnd type="oval" w="med" len="med"/>
          </a:ln>
        </p:spPr>
      </p:cxnSp>
      <p:cxnSp>
        <p:nvCxnSpPr>
          <p:cNvPr id="468" name="Google Shape;468;p24"/>
          <p:cNvCxnSpPr>
            <a:stCxn id="450" idx="1"/>
          </p:cNvCxnSpPr>
          <p:nvPr/>
        </p:nvCxnSpPr>
        <p:spPr>
          <a:xfrm rot="10800000">
            <a:off x="9639956" y="3849581"/>
            <a:ext cx="344700" cy="265800"/>
          </a:xfrm>
          <a:prstGeom prst="straightConnector1">
            <a:avLst/>
          </a:prstGeom>
          <a:noFill/>
          <a:ln w="9525" cap="flat" cmpd="sng">
            <a:solidFill>
              <a:srgbClr val="393B67"/>
            </a:solidFill>
            <a:prstDash val="solid"/>
            <a:miter lim="800000"/>
            <a:headEnd type="none" w="sm" len="sm"/>
            <a:tailEnd type="oval" w="med" len="med"/>
          </a:ln>
        </p:spPr>
      </p:cxnSp>
      <p:cxnSp>
        <p:nvCxnSpPr>
          <p:cNvPr id="469" name="Google Shape;469;p24"/>
          <p:cNvCxnSpPr>
            <a:stCxn id="443" idx="2"/>
          </p:cNvCxnSpPr>
          <p:nvPr/>
        </p:nvCxnSpPr>
        <p:spPr>
          <a:xfrm>
            <a:off x="9028310" y="3272041"/>
            <a:ext cx="822600" cy="298200"/>
          </a:xfrm>
          <a:prstGeom prst="straightConnector1">
            <a:avLst/>
          </a:prstGeom>
          <a:noFill/>
          <a:ln w="9525" cap="flat" cmpd="sng">
            <a:solidFill>
              <a:srgbClr val="393B67"/>
            </a:solidFill>
            <a:prstDash val="solid"/>
            <a:miter lim="800000"/>
            <a:headEnd type="none" w="sm" len="sm"/>
            <a:tailEnd type="oval" w="med" len="med"/>
          </a:ln>
        </p:spPr>
      </p:cxnSp>
      <p:cxnSp>
        <p:nvCxnSpPr>
          <p:cNvPr id="470" name="Google Shape;470;p24"/>
          <p:cNvCxnSpPr>
            <a:stCxn id="445" idx="1"/>
          </p:cNvCxnSpPr>
          <p:nvPr/>
        </p:nvCxnSpPr>
        <p:spPr>
          <a:xfrm rot="10800000">
            <a:off x="10452699" y="3399838"/>
            <a:ext cx="410100" cy="60600"/>
          </a:xfrm>
          <a:prstGeom prst="straightConnector1">
            <a:avLst/>
          </a:prstGeom>
          <a:noFill/>
          <a:ln w="9525" cap="flat" cmpd="sng">
            <a:solidFill>
              <a:srgbClr val="393B67"/>
            </a:solidFill>
            <a:prstDash val="solid"/>
            <a:miter lim="800000"/>
            <a:headEnd type="none" w="sm" len="sm"/>
            <a:tailEnd type="oval" w="med" len="med"/>
          </a:ln>
        </p:spPr>
      </p:cxnSp>
      <p:cxnSp>
        <p:nvCxnSpPr>
          <p:cNvPr id="471" name="Google Shape;471;p24"/>
          <p:cNvCxnSpPr>
            <a:stCxn id="444" idx="1"/>
          </p:cNvCxnSpPr>
          <p:nvPr/>
        </p:nvCxnSpPr>
        <p:spPr>
          <a:xfrm flipH="1">
            <a:off x="10542099" y="3003284"/>
            <a:ext cx="320700" cy="259200"/>
          </a:xfrm>
          <a:prstGeom prst="straightConnector1">
            <a:avLst/>
          </a:prstGeom>
          <a:noFill/>
          <a:ln w="9525" cap="flat" cmpd="sng">
            <a:solidFill>
              <a:srgbClr val="393B67"/>
            </a:solidFill>
            <a:prstDash val="solid"/>
            <a:miter lim="800000"/>
            <a:headEnd type="none" w="sm" len="sm"/>
            <a:tailEnd type="oval" w="med" len="med"/>
          </a:ln>
        </p:spPr>
      </p:cxnSp>
      <p:cxnSp>
        <p:nvCxnSpPr>
          <p:cNvPr id="472" name="Google Shape;472;p24"/>
          <p:cNvCxnSpPr>
            <a:stCxn id="442" idx="2"/>
          </p:cNvCxnSpPr>
          <p:nvPr/>
        </p:nvCxnSpPr>
        <p:spPr>
          <a:xfrm flipH="1">
            <a:off x="9721675" y="2875100"/>
            <a:ext cx="168300" cy="401700"/>
          </a:xfrm>
          <a:prstGeom prst="straightConnector1">
            <a:avLst/>
          </a:prstGeom>
          <a:noFill/>
          <a:ln w="9525" cap="flat" cmpd="sng">
            <a:solidFill>
              <a:srgbClr val="393B67"/>
            </a:solidFill>
            <a:prstDash val="solid"/>
            <a:miter lim="800000"/>
            <a:headEnd type="none" w="sm" len="sm"/>
            <a:tailEnd type="oval" w="med" len="med"/>
          </a:ln>
        </p:spPr>
      </p:cxnSp>
      <p:cxnSp>
        <p:nvCxnSpPr>
          <p:cNvPr id="473" name="Google Shape;473;p24"/>
          <p:cNvCxnSpPr>
            <a:stCxn id="453" idx="2"/>
          </p:cNvCxnSpPr>
          <p:nvPr/>
        </p:nvCxnSpPr>
        <p:spPr>
          <a:xfrm flipH="1">
            <a:off x="10928014" y="5321547"/>
            <a:ext cx="191700" cy="359100"/>
          </a:xfrm>
          <a:prstGeom prst="straightConnector1">
            <a:avLst/>
          </a:prstGeom>
          <a:noFill/>
          <a:ln w="9525" cap="flat" cmpd="sng">
            <a:solidFill>
              <a:srgbClr val="393B67"/>
            </a:solidFill>
            <a:prstDash val="solid"/>
            <a:miter lim="800000"/>
            <a:headEnd type="none" w="sm" len="sm"/>
            <a:tailEnd type="oval" w="med" len="med"/>
          </a:ln>
        </p:spPr>
      </p:cxnSp>
      <p:cxnSp>
        <p:nvCxnSpPr>
          <p:cNvPr id="474" name="Google Shape;474;p24"/>
          <p:cNvCxnSpPr>
            <a:stCxn id="452" idx="3"/>
          </p:cNvCxnSpPr>
          <p:nvPr/>
        </p:nvCxnSpPr>
        <p:spPr>
          <a:xfrm>
            <a:off x="10161476" y="5694479"/>
            <a:ext cx="551700" cy="114300"/>
          </a:xfrm>
          <a:prstGeom prst="straightConnector1">
            <a:avLst/>
          </a:prstGeom>
          <a:noFill/>
          <a:ln w="9525" cap="flat" cmpd="sng">
            <a:solidFill>
              <a:srgbClr val="393B67"/>
            </a:solidFill>
            <a:prstDash val="solid"/>
            <a:miter lim="800000"/>
            <a:headEnd type="none" w="sm" len="sm"/>
            <a:tailEnd type="oval" w="med" len="med"/>
          </a:ln>
        </p:spPr>
      </p:cxnSp>
      <p:pic>
        <p:nvPicPr>
          <p:cNvPr id="475" name="Google Shape;475;p24"/>
          <p:cNvPicPr preferRelativeResize="0"/>
          <p:nvPr/>
        </p:nvPicPr>
        <p:blipFill rotWithShape="1">
          <a:blip r:embed="rId5">
            <a:alphaModFix/>
          </a:blip>
          <a:srcRect/>
          <a:stretch/>
        </p:blipFill>
        <p:spPr>
          <a:xfrm>
            <a:off x="5855653" y="2510191"/>
            <a:ext cx="549144" cy="527467"/>
          </a:xfrm>
          <a:prstGeom prst="rect">
            <a:avLst/>
          </a:prstGeom>
          <a:noFill/>
          <a:ln>
            <a:noFill/>
          </a:ln>
          <a:effectLst>
            <a:outerShdw blurRad="63500" sx="102000" sy="102000" algn="ctr" rotWithShape="0">
              <a:srgbClr val="000000">
                <a:alpha val="40000"/>
              </a:srgbClr>
            </a:outerShdw>
          </a:effectLst>
        </p:spPr>
      </p:pic>
      <p:pic>
        <p:nvPicPr>
          <p:cNvPr id="476" name="Google Shape;476;p24"/>
          <p:cNvPicPr preferRelativeResize="0"/>
          <p:nvPr/>
        </p:nvPicPr>
        <p:blipFill rotWithShape="1">
          <a:blip r:embed="rId5">
            <a:alphaModFix/>
          </a:blip>
          <a:srcRect/>
          <a:stretch/>
        </p:blipFill>
        <p:spPr>
          <a:xfrm>
            <a:off x="5428515" y="2484218"/>
            <a:ext cx="549144" cy="527467"/>
          </a:xfrm>
          <a:prstGeom prst="rect">
            <a:avLst/>
          </a:prstGeom>
          <a:noFill/>
          <a:ln>
            <a:noFill/>
          </a:ln>
          <a:effectLst>
            <a:outerShdw blurRad="63500" sx="102000" sy="102000" algn="ctr" rotWithShape="0">
              <a:srgbClr val="000000">
                <a:alpha val="40000"/>
              </a:srgbClr>
            </a:outerShdw>
          </a:effectLst>
        </p:spPr>
      </p:pic>
      <p:cxnSp>
        <p:nvCxnSpPr>
          <p:cNvPr id="477" name="Google Shape;477;p24"/>
          <p:cNvCxnSpPr>
            <a:stCxn id="441" idx="2"/>
          </p:cNvCxnSpPr>
          <p:nvPr/>
        </p:nvCxnSpPr>
        <p:spPr>
          <a:xfrm flipH="1">
            <a:off x="6134325" y="2444197"/>
            <a:ext cx="334500" cy="334200"/>
          </a:xfrm>
          <a:prstGeom prst="straightConnector1">
            <a:avLst/>
          </a:prstGeom>
          <a:noFill/>
          <a:ln w="9525" cap="flat" cmpd="sng">
            <a:solidFill>
              <a:srgbClr val="393B67"/>
            </a:solidFill>
            <a:prstDash val="solid"/>
            <a:miter lim="800000"/>
            <a:headEnd type="none" w="sm" len="sm"/>
            <a:tailEnd type="oval" w="med" len="med"/>
          </a:ln>
        </p:spPr>
      </p:cxnSp>
      <p:cxnSp>
        <p:nvCxnSpPr>
          <p:cNvPr id="478" name="Google Shape;478;p24"/>
          <p:cNvCxnSpPr>
            <a:stCxn id="479" idx="0"/>
          </p:cNvCxnSpPr>
          <p:nvPr/>
        </p:nvCxnSpPr>
        <p:spPr>
          <a:xfrm rot="10800000" flipH="1">
            <a:off x="5211992" y="2752400"/>
            <a:ext cx="491700" cy="122700"/>
          </a:xfrm>
          <a:prstGeom prst="straightConnector1">
            <a:avLst/>
          </a:prstGeom>
          <a:noFill/>
          <a:ln w="9525" cap="flat" cmpd="sng">
            <a:solidFill>
              <a:srgbClr val="393B67"/>
            </a:solidFill>
            <a:prstDash val="solid"/>
            <a:miter lim="800000"/>
            <a:headEnd type="none" w="sm" len="sm"/>
            <a:tailEnd type="oval" w="med" len="med"/>
          </a:ln>
        </p:spPr>
      </p:cxnSp>
      <p:cxnSp>
        <p:nvCxnSpPr>
          <p:cNvPr id="480" name="Google Shape;480;p24"/>
          <p:cNvCxnSpPr/>
          <p:nvPr/>
        </p:nvCxnSpPr>
        <p:spPr>
          <a:xfrm rot="10800000" flipH="1">
            <a:off x="1558387" y="3260494"/>
            <a:ext cx="394790" cy="54015"/>
          </a:xfrm>
          <a:prstGeom prst="straightConnector1">
            <a:avLst/>
          </a:prstGeom>
          <a:noFill/>
          <a:ln w="9525" cap="flat" cmpd="sng">
            <a:solidFill>
              <a:srgbClr val="393B67"/>
            </a:solidFill>
            <a:prstDash val="solid"/>
            <a:miter lim="800000"/>
            <a:headEnd type="none" w="sm" len="sm"/>
            <a:tailEnd type="oval" w="med" len="med"/>
          </a:ln>
        </p:spPr>
      </p:cxnSp>
      <p:pic>
        <p:nvPicPr>
          <p:cNvPr id="481" name="Google Shape;481;p24"/>
          <p:cNvPicPr preferRelativeResize="0"/>
          <p:nvPr/>
        </p:nvPicPr>
        <p:blipFill rotWithShape="1">
          <a:blip r:embed="rId5">
            <a:alphaModFix/>
          </a:blip>
          <a:srcRect/>
          <a:stretch/>
        </p:blipFill>
        <p:spPr>
          <a:xfrm>
            <a:off x="2490381" y="3413494"/>
            <a:ext cx="549144" cy="527467"/>
          </a:xfrm>
          <a:prstGeom prst="rect">
            <a:avLst/>
          </a:prstGeom>
          <a:noFill/>
          <a:ln>
            <a:noFill/>
          </a:ln>
          <a:effectLst>
            <a:outerShdw blurRad="63500" sx="102000" sy="102000" algn="ctr" rotWithShape="0">
              <a:srgbClr val="000000">
                <a:alpha val="40000"/>
              </a:srgbClr>
            </a:outerShdw>
          </a:effectLst>
        </p:spPr>
      </p:pic>
      <p:pic>
        <p:nvPicPr>
          <p:cNvPr id="482" name="Google Shape;482;p24"/>
          <p:cNvPicPr preferRelativeResize="0"/>
          <p:nvPr/>
        </p:nvPicPr>
        <p:blipFill rotWithShape="1">
          <a:blip r:embed="rId5">
            <a:alphaModFix/>
          </a:blip>
          <a:srcRect/>
          <a:stretch/>
        </p:blipFill>
        <p:spPr>
          <a:xfrm>
            <a:off x="2632216" y="2879873"/>
            <a:ext cx="549144" cy="527467"/>
          </a:xfrm>
          <a:prstGeom prst="rect">
            <a:avLst/>
          </a:prstGeom>
          <a:noFill/>
          <a:ln>
            <a:noFill/>
          </a:ln>
          <a:effectLst>
            <a:outerShdw blurRad="63500" sx="102000" sy="102000" algn="ctr" rotWithShape="0">
              <a:srgbClr val="000000">
                <a:alpha val="40000"/>
              </a:srgbClr>
            </a:outerShdw>
          </a:effectLst>
        </p:spPr>
      </p:pic>
      <p:pic>
        <p:nvPicPr>
          <p:cNvPr id="483" name="Google Shape;483;p24"/>
          <p:cNvPicPr preferRelativeResize="0"/>
          <p:nvPr/>
        </p:nvPicPr>
        <p:blipFill rotWithShape="1">
          <a:blip r:embed="rId5">
            <a:alphaModFix/>
          </a:blip>
          <a:srcRect/>
          <a:stretch/>
        </p:blipFill>
        <p:spPr>
          <a:xfrm>
            <a:off x="2761540" y="2959600"/>
            <a:ext cx="549144" cy="527467"/>
          </a:xfrm>
          <a:prstGeom prst="rect">
            <a:avLst/>
          </a:prstGeom>
          <a:noFill/>
          <a:ln>
            <a:noFill/>
          </a:ln>
          <a:effectLst>
            <a:outerShdw blurRad="63500" sx="102000" sy="102000" algn="ctr" rotWithShape="0">
              <a:srgbClr val="000000">
                <a:alpha val="40000"/>
              </a:srgbClr>
            </a:outerShdw>
          </a:effectLst>
        </p:spPr>
      </p:pic>
      <p:pic>
        <p:nvPicPr>
          <p:cNvPr id="484" name="Google Shape;484;p24"/>
          <p:cNvPicPr preferRelativeResize="0"/>
          <p:nvPr/>
        </p:nvPicPr>
        <p:blipFill rotWithShape="1">
          <a:blip r:embed="rId5">
            <a:alphaModFix/>
          </a:blip>
          <a:srcRect/>
          <a:stretch/>
        </p:blipFill>
        <p:spPr>
          <a:xfrm>
            <a:off x="3061538" y="3084697"/>
            <a:ext cx="549144" cy="527467"/>
          </a:xfrm>
          <a:prstGeom prst="rect">
            <a:avLst/>
          </a:prstGeom>
          <a:noFill/>
          <a:ln>
            <a:noFill/>
          </a:ln>
          <a:effectLst>
            <a:outerShdw blurRad="63500" sx="102000" sy="102000" algn="ctr" rotWithShape="0">
              <a:srgbClr val="000000">
                <a:alpha val="40000"/>
              </a:srgbClr>
            </a:outerShdw>
          </a:effectLst>
        </p:spPr>
      </p:pic>
      <p:pic>
        <p:nvPicPr>
          <p:cNvPr id="485" name="Google Shape;485;p24"/>
          <p:cNvPicPr preferRelativeResize="0"/>
          <p:nvPr/>
        </p:nvPicPr>
        <p:blipFill rotWithShape="1">
          <a:blip r:embed="rId5">
            <a:alphaModFix/>
          </a:blip>
          <a:srcRect/>
          <a:stretch/>
        </p:blipFill>
        <p:spPr>
          <a:xfrm>
            <a:off x="4216055" y="5045375"/>
            <a:ext cx="549144" cy="527467"/>
          </a:xfrm>
          <a:prstGeom prst="rect">
            <a:avLst/>
          </a:prstGeom>
          <a:noFill/>
          <a:ln>
            <a:noFill/>
          </a:ln>
          <a:effectLst>
            <a:outerShdw blurRad="63500" sx="102000" sy="102000" algn="ctr" rotWithShape="0">
              <a:srgbClr val="000000">
                <a:alpha val="40000"/>
              </a:srgbClr>
            </a:outerShdw>
          </a:effectLst>
        </p:spPr>
      </p:pic>
      <p:cxnSp>
        <p:nvCxnSpPr>
          <p:cNvPr id="486" name="Google Shape;486;p24"/>
          <p:cNvCxnSpPr>
            <a:stCxn id="435" idx="1"/>
          </p:cNvCxnSpPr>
          <p:nvPr/>
        </p:nvCxnSpPr>
        <p:spPr>
          <a:xfrm flipH="1">
            <a:off x="3333876" y="3291929"/>
            <a:ext cx="655800" cy="60600"/>
          </a:xfrm>
          <a:prstGeom prst="straightConnector1">
            <a:avLst/>
          </a:prstGeom>
          <a:noFill/>
          <a:ln w="9525" cap="flat" cmpd="sng">
            <a:solidFill>
              <a:srgbClr val="393B67"/>
            </a:solidFill>
            <a:prstDash val="solid"/>
            <a:miter lim="800000"/>
            <a:headEnd type="none" w="sm" len="sm"/>
            <a:tailEnd type="oval" w="med" len="med"/>
          </a:ln>
        </p:spPr>
      </p:cxnSp>
      <p:grpSp>
        <p:nvGrpSpPr>
          <p:cNvPr id="487" name="Google Shape;487;p24"/>
          <p:cNvGrpSpPr/>
          <p:nvPr/>
        </p:nvGrpSpPr>
        <p:grpSpPr>
          <a:xfrm>
            <a:off x="3400490" y="2289369"/>
            <a:ext cx="1290404" cy="894478"/>
            <a:chOff x="3468676" y="2334779"/>
            <a:chExt cx="1316279" cy="912414"/>
          </a:xfrm>
        </p:grpSpPr>
        <p:sp>
          <p:nvSpPr>
            <p:cNvPr id="488" name="Google Shape;488;p24"/>
            <p:cNvSpPr/>
            <p:nvPr/>
          </p:nvSpPr>
          <p:spPr>
            <a:xfrm>
              <a:off x="3950139" y="2334779"/>
              <a:ext cx="834816" cy="372848"/>
            </a:xfrm>
            <a:prstGeom prst="rect">
              <a:avLst/>
            </a:prstGeom>
            <a:solidFill>
              <a:srgbClr val="7FBA00"/>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Canada East</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Quebec City</a:t>
              </a:r>
              <a:endParaRPr/>
            </a:p>
          </p:txBody>
        </p:sp>
        <p:pic>
          <p:nvPicPr>
            <p:cNvPr id="489" name="Google Shape;489;p24"/>
            <p:cNvPicPr preferRelativeResize="0"/>
            <p:nvPr/>
          </p:nvPicPr>
          <p:blipFill rotWithShape="1">
            <a:blip r:embed="rId5">
              <a:alphaModFix/>
            </a:blip>
            <a:srcRect/>
            <a:stretch/>
          </p:blipFill>
          <p:spPr>
            <a:xfrm>
              <a:off x="3468676" y="2709149"/>
              <a:ext cx="560155" cy="538044"/>
            </a:xfrm>
            <a:prstGeom prst="rect">
              <a:avLst/>
            </a:prstGeom>
            <a:noFill/>
            <a:ln>
              <a:noFill/>
            </a:ln>
            <a:effectLst>
              <a:outerShdw blurRad="63500" sx="102000" sy="102000" algn="ctr" rotWithShape="0">
                <a:srgbClr val="000000">
                  <a:alpha val="40000"/>
                </a:srgbClr>
              </a:outerShdw>
            </a:effectLst>
          </p:spPr>
        </p:pic>
        <p:cxnSp>
          <p:nvCxnSpPr>
            <p:cNvPr id="490" name="Google Shape;490;p24"/>
            <p:cNvCxnSpPr>
              <a:stCxn id="488" idx="2"/>
            </p:cNvCxnSpPr>
            <p:nvPr/>
          </p:nvCxnSpPr>
          <p:spPr>
            <a:xfrm flipH="1">
              <a:off x="3745347" y="2707627"/>
              <a:ext cx="622200" cy="275100"/>
            </a:xfrm>
            <a:prstGeom prst="straightConnector1">
              <a:avLst/>
            </a:prstGeom>
            <a:noFill/>
            <a:ln w="9525" cap="flat" cmpd="sng">
              <a:solidFill>
                <a:srgbClr val="7FBA00"/>
              </a:solidFill>
              <a:prstDash val="solid"/>
              <a:miter lim="800000"/>
              <a:headEnd type="none" w="sm" len="sm"/>
              <a:tailEnd type="oval" w="med" len="med"/>
            </a:ln>
          </p:spPr>
        </p:cxnSp>
      </p:grpSp>
      <p:grpSp>
        <p:nvGrpSpPr>
          <p:cNvPr id="491" name="Google Shape;491;p24"/>
          <p:cNvGrpSpPr/>
          <p:nvPr/>
        </p:nvGrpSpPr>
        <p:grpSpPr>
          <a:xfrm>
            <a:off x="2909366" y="2236716"/>
            <a:ext cx="919008" cy="1082457"/>
            <a:chOff x="2967704" y="2281069"/>
            <a:chExt cx="937436" cy="1104163"/>
          </a:xfrm>
        </p:grpSpPr>
        <p:sp>
          <p:nvSpPr>
            <p:cNvPr id="492" name="Google Shape;492;p24"/>
            <p:cNvSpPr/>
            <p:nvPr/>
          </p:nvSpPr>
          <p:spPr>
            <a:xfrm>
              <a:off x="2967704" y="2281069"/>
              <a:ext cx="937436" cy="330603"/>
            </a:xfrm>
            <a:prstGeom prst="rect">
              <a:avLst/>
            </a:prstGeom>
            <a:solidFill>
              <a:srgbClr val="7FBA00"/>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Canada Central</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Toronto</a:t>
              </a:r>
              <a:endParaRPr/>
            </a:p>
          </p:txBody>
        </p:sp>
        <p:pic>
          <p:nvPicPr>
            <p:cNvPr id="493" name="Google Shape;493;p24"/>
            <p:cNvPicPr preferRelativeResize="0"/>
            <p:nvPr/>
          </p:nvPicPr>
          <p:blipFill rotWithShape="1">
            <a:blip r:embed="rId5">
              <a:alphaModFix/>
            </a:blip>
            <a:srcRect/>
            <a:stretch/>
          </p:blipFill>
          <p:spPr>
            <a:xfrm>
              <a:off x="3169247" y="2847188"/>
              <a:ext cx="560155" cy="538044"/>
            </a:xfrm>
            <a:prstGeom prst="rect">
              <a:avLst/>
            </a:prstGeom>
            <a:noFill/>
            <a:ln>
              <a:noFill/>
            </a:ln>
            <a:effectLst>
              <a:outerShdw blurRad="63500" sx="102000" sy="102000" algn="ctr" rotWithShape="0">
                <a:srgbClr val="000000">
                  <a:alpha val="40000"/>
                </a:srgbClr>
              </a:outerShdw>
            </a:effectLst>
          </p:spPr>
        </p:pic>
        <p:cxnSp>
          <p:nvCxnSpPr>
            <p:cNvPr id="494" name="Google Shape;494;p24"/>
            <p:cNvCxnSpPr/>
            <p:nvPr/>
          </p:nvCxnSpPr>
          <p:spPr>
            <a:xfrm>
              <a:off x="3431924" y="2607412"/>
              <a:ext cx="14024" cy="509688"/>
            </a:xfrm>
            <a:prstGeom prst="straightConnector1">
              <a:avLst/>
            </a:prstGeom>
            <a:noFill/>
            <a:ln w="9525" cap="flat" cmpd="sng">
              <a:solidFill>
                <a:srgbClr val="7FBA00"/>
              </a:solidFill>
              <a:prstDash val="solid"/>
              <a:miter lim="800000"/>
              <a:headEnd type="none" w="sm" len="sm"/>
              <a:tailEnd type="oval" w="med" len="med"/>
            </a:ln>
          </p:spPr>
        </p:cxnSp>
      </p:grpSp>
      <p:cxnSp>
        <p:nvCxnSpPr>
          <p:cNvPr id="495" name="Google Shape;495;p24"/>
          <p:cNvCxnSpPr>
            <a:stCxn id="437" idx="2"/>
          </p:cNvCxnSpPr>
          <p:nvPr/>
        </p:nvCxnSpPr>
        <p:spPr>
          <a:xfrm>
            <a:off x="2685785" y="2193106"/>
            <a:ext cx="352500" cy="1036800"/>
          </a:xfrm>
          <a:prstGeom prst="straightConnector1">
            <a:avLst/>
          </a:prstGeom>
          <a:noFill/>
          <a:ln w="9525" cap="flat" cmpd="sng">
            <a:solidFill>
              <a:srgbClr val="393B67"/>
            </a:solidFill>
            <a:prstDash val="solid"/>
            <a:miter lim="800000"/>
            <a:headEnd type="none" w="sm" len="sm"/>
            <a:tailEnd type="oval" w="med" len="med"/>
          </a:ln>
        </p:spPr>
      </p:cxnSp>
      <p:cxnSp>
        <p:nvCxnSpPr>
          <p:cNvPr id="496" name="Google Shape;496;p24"/>
          <p:cNvCxnSpPr>
            <a:stCxn id="433" idx="2"/>
          </p:cNvCxnSpPr>
          <p:nvPr/>
        </p:nvCxnSpPr>
        <p:spPr>
          <a:xfrm>
            <a:off x="2155098" y="2696667"/>
            <a:ext cx="754200" cy="450600"/>
          </a:xfrm>
          <a:prstGeom prst="straightConnector1">
            <a:avLst/>
          </a:prstGeom>
          <a:noFill/>
          <a:ln w="9525" cap="flat" cmpd="sng">
            <a:solidFill>
              <a:srgbClr val="393B67"/>
            </a:solidFill>
            <a:prstDash val="solid"/>
            <a:miter lim="800000"/>
            <a:headEnd type="none" w="sm" len="sm"/>
            <a:tailEnd type="oval" w="med" len="med"/>
          </a:ln>
        </p:spPr>
      </p:cxnSp>
      <p:cxnSp>
        <p:nvCxnSpPr>
          <p:cNvPr id="497" name="Google Shape;497;p24"/>
          <p:cNvCxnSpPr>
            <a:stCxn id="439" idx="3"/>
          </p:cNvCxnSpPr>
          <p:nvPr/>
        </p:nvCxnSpPr>
        <p:spPr>
          <a:xfrm rot="10800000" flipH="1">
            <a:off x="2310840" y="3681817"/>
            <a:ext cx="451500" cy="137400"/>
          </a:xfrm>
          <a:prstGeom prst="straightConnector1">
            <a:avLst/>
          </a:prstGeom>
          <a:noFill/>
          <a:ln w="9525" cap="flat" cmpd="sng">
            <a:solidFill>
              <a:srgbClr val="393B67"/>
            </a:solidFill>
            <a:prstDash val="solid"/>
            <a:miter lim="800000"/>
            <a:headEnd type="none" w="sm" len="sm"/>
            <a:tailEnd type="oval" w="med" len="med"/>
          </a:ln>
        </p:spPr>
      </p:cxnSp>
      <p:cxnSp>
        <p:nvCxnSpPr>
          <p:cNvPr id="498" name="Google Shape;498;p24"/>
          <p:cNvCxnSpPr>
            <a:stCxn id="438" idx="3"/>
          </p:cNvCxnSpPr>
          <p:nvPr/>
        </p:nvCxnSpPr>
        <p:spPr>
          <a:xfrm>
            <a:off x="1758568" y="2780299"/>
            <a:ext cx="1142100" cy="366900"/>
          </a:xfrm>
          <a:prstGeom prst="straightConnector1">
            <a:avLst/>
          </a:prstGeom>
          <a:noFill/>
          <a:ln w="9525" cap="flat" cmpd="sng">
            <a:solidFill>
              <a:srgbClr val="393B67"/>
            </a:solidFill>
            <a:prstDash val="solid"/>
            <a:miter lim="800000"/>
            <a:headEnd type="none" w="sm" len="sm"/>
            <a:tailEnd type="oval" w="med" len="med"/>
          </a:ln>
        </p:spPr>
      </p:cxnSp>
      <p:cxnSp>
        <p:nvCxnSpPr>
          <p:cNvPr id="499" name="Google Shape;499;p24"/>
          <p:cNvCxnSpPr>
            <a:stCxn id="500" idx="1"/>
          </p:cNvCxnSpPr>
          <p:nvPr/>
        </p:nvCxnSpPr>
        <p:spPr>
          <a:xfrm rot="10800000">
            <a:off x="3333748" y="3354964"/>
            <a:ext cx="938100" cy="345000"/>
          </a:xfrm>
          <a:prstGeom prst="straightConnector1">
            <a:avLst/>
          </a:prstGeom>
          <a:noFill/>
          <a:ln w="9525" cap="flat" cmpd="sng">
            <a:solidFill>
              <a:srgbClr val="393B67"/>
            </a:solidFill>
            <a:prstDash val="solid"/>
            <a:miter lim="800000"/>
            <a:headEnd type="none" w="sm" len="sm"/>
            <a:tailEnd type="oval" w="med" len="med"/>
          </a:ln>
        </p:spPr>
      </p:cxnSp>
      <p:cxnSp>
        <p:nvCxnSpPr>
          <p:cNvPr id="501" name="Google Shape;501;p24"/>
          <p:cNvCxnSpPr>
            <a:stCxn id="436" idx="0"/>
          </p:cNvCxnSpPr>
          <p:nvPr/>
        </p:nvCxnSpPr>
        <p:spPr>
          <a:xfrm rot="10800000">
            <a:off x="3333755" y="3355033"/>
            <a:ext cx="439800" cy="370800"/>
          </a:xfrm>
          <a:prstGeom prst="straightConnector1">
            <a:avLst/>
          </a:prstGeom>
          <a:noFill/>
          <a:ln w="9525" cap="flat" cmpd="sng">
            <a:solidFill>
              <a:srgbClr val="393B67"/>
            </a:solidFill>
            <a:prstDash val="solid"/>
            <a:miter lim="800000"/>
            <a:headEnd type="none" w="sm" len="sm"/>
            <a:tailEnd type="oval" w="med" len="med"/>
          </a:ln>
        </p:spPr>
      </p:cxnSp>
      <p:cxnSp>
        <p:nvCxnSpPr>
          <p:cNvPr id="502" name="Google Shape;502;p24"/>
          <p:cNvCxnSpPr>
            <a:stCxn id="440" idx="1"/>
          </p:cNvCxnSpPr>
          <p:nvPr/>
        </p:nvCxnSpPr>
        <p:spPr>
          <a:xfrm rot="10800000">
            <a:off x="4487773" y="5316667"/>
            <a:ext cx="371700" cy="264000"/>
          </a:xfrm>
          <a:prstGeom prst="straightConnector1">
            <a:avLst/>
          </a:prstGeom>
          <a:noFill/>
          <a:ln w="9525" cap="flat" cmpd="sng">
            <a:solidFill>
              <a:srgbClr val="393B67"/>
            </a:solidFill>
            <a:prstDash val="solid"/>
            <a:miter lim="800000"/>
            <a:headEnd type="none" w="sm" len="sm"/>
            <a:tailEnd type="oval" w="med" len="med"/>
          </a:ln>
        </p:spPr>
      </p:cxnSp>
      <p:grpSp>
        <p:nvGrpSpPr>
          <p:cNvPr id="503" name="Google Shape;503;p24"/>
          <p:cNvGrpSpPr/>
          <p:nvPr/>
        </p:nvGrpSpPr>
        <p:grpSpPr>
          <a:xfrm>
            <a:off x="7456939" y="3665524"/>
            <a:ext cx="1164881" cy="527467"/>
            <a:chOff x="7606465" y="3738529"/>
            <a:chExt cx="1188239" cy="538044"/>
          </a:xfrm>
        </p:grpSpPr>
        <p:pic>
          <p:nvPicPr>
            <p:cNvPr id="504" name="Google Shape;504;p24"/>
            <p:cNvPicPr preferRelativeResize="0"/>
            <p:nvPr/>
          </p:nvPicPr>
          <p:blipFill rotWithShape="1">
            <a:blip r:embed="rId5">
              <a:alphaModFix/>
            </a:blip>
            <a:srcRect/>
            <a:stretch/>
          </p:blipFill>
          <p:spPr>
            <a:xfrm>
              <a:off x="8234549" y="3738529"/>
              <a:ext cx="560155" cy="538044"/>
            </a:xfrm>
            <a:prstGeom prst="rect">
              <a:avLst/>
            </a:prstGeom>
            <a:noFill/>
            <a:ln>
              <a:noFill/>
            </a:ln>
            <a:effectLst>
              <a:outerShdw blurRad="63500" sx="102000" sy="102000" algn="ctr" rotWithShape="0">
                <a:srgbClr val="000000">
                  <a:alpha val="40000"/>
                </a:srgbClr>
              </a:outerShdw>
            </a:effectLst>
          </p:spPr>
        </p:pic>
        <p:sp>
          <p:nvSpPr>
            <p:cNvPr id="505" name="Google Shape;505;p24"/>
            <p:cNvSpPr/>
            <p:nvPr/>
          </p:nvSpPr>
          <p:spPr>
            <a:xfrm>
              <a:off x="7606465" y="3913029"/>
              <a:ext cx="693614" cy="280195"/>
            </a:xfrm>
            <a:prstGeom prst="rect">
              <a:avLst/>
            </a:prstGeom>
            <a:solidFill>
              <a:srgbClr val="006DB6"/>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India West</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Mumbai</a:t>
              </a:r>
              <a:endParaRPr/>
            </a:p>
          </p:txBody>
        </p:sp>
        <p:cxnSp>
          <p:nvCxnSpPr>
            <p:cNvPr id="506" name="Google Shape;506;p24"/>
            <p:cNvCxnSpPr>
              <a:stCxn id="505" idx="3"/>
            </p:cNvCxnSpPr>
            <p:nvPr/>
          </p:nvCxnSpPr>
          <p:spPr>
            <a:xfrm rot="10800000" flipH="1">
              <a:off x="8300079" y="4009327"/>
              <a:ext cx="215700" cy="43800"/>
            </a:xfrm>
            <a:prstGeom prst="straightConnector1">
              <a:avLst/>
            </a:prstGeom>
            <a:noFill/>
            <a:ln w="9525" cap="flat" cmpd="sng">
              <a:solidFill>
                <a:srgbClr val="393B67"/>
              </a:solidFill>
              <a:prstDash val="solid"/>
              <a:miter lim="800000"/>
              <a:headEnd type="none" w="sm" len="sm"/>
              <a:tailEnd type="oval" w="med" len="med"/>
            </a:ln>
          </p:spPr>
        </p:cxnSp>
      </p:grpSp>
      <p:sp>
        <p:nvSpPr>
          <p:cNvPr id="507" name="Google Shape;507;p24"/>
          <p:cNvSpPr/>
          <p:nvPr/>
        </p:nvSpPr>
        <p:spPr>
          <a:xfrm>
            <a:off x="6900785" y="2410789"/>
            <a:ext cx="1077686" cy="365519"/>
          </a:xfrm>
          <a:prstGeom prst="rect">
            <a:avLst/>
          </a:prstGeom>
          <a:solidFill>
            <a:srgbClr val="7FBA00"/>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Germany North East</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Magdeburg</a:t>
            </a:r>
            <a:endParaRPr/>
          </a:p>
        </p:txBody>
      </p:sp>
      <p:pic>
        <p:nvPicPr>
          <p:cNvPr id="508" name="Google Shape;508;p24"/>
          <p:cNvPicPr preferRelativeResize="0"/>
          <p:nvPr/>
        </p:nvPicPr>
        <p:blipFill rotWithShape="1">
          <a:blip r:embed="rId5">
            <a:alphaModFix/>
          </a:blip>
          <a:srcRect/>
          <a:stretch/>
        </p:blipFill>
        <p:spPr>
          <a:xfrm>
            <a:off x="6124012" y="2527301"/>
            <a:ext cx="549144" cy="527467"/>
          </a:xfrm>
          <a:prstGeom prst="rect">
            <a:avLst/>
          </a:prstGeom>
          <a:noFill/>
          <a:ln>
            <a:noFill/>
          </a:ln>
          <a:effectLst>
            <a:outerShdw blurRad="63500" sx="102000" sy="102000" algn="ctr" rotWithShape="0">
              <a:srgbClr val="000000">
                <a:alpha val="40000"/>
              </a:srgbClr>
            </a:outerShdw>
          </a:effectLst>
        </p:spPr>
      </p:pic>
      <p:cxnSp>
        <p:nvCxnSpPr>
          <p:cNvPr id="509" name="Google Shape;509;p24"/>
          <p:cNvCxnSpPr>
            <a:stCxn id="507" idx="1"/>
          </p:cNvCxnSpPr>
          <p:nvPr/>
        </p:nvCxnSpPr>
        <p:spPr>
          <a:xfrm flipH="1">
            <a:off x="6400685" y="2593549"/>
            <a:ext cx="500100" cy="202800"/>
          </a:xfrm>
          <a:prstGeom prst="straightConnector1">
            <a:avLst/>
          </a:prstGeom>
          <a:noFill/>
          <a:ln w="9525" cap="flat" cmpd="sng">
            <a:solidFill>
              <a:srgbClr val="7FBA00"/>
            </a:solidFill>
            <a:prstDash val="solid"/>
            <a:miter lim="800000"/>
            <a:headEnd type="none" w="sm" len="sm"/>
            <a:tailEnd type="oval" w="med" len="med"/>
          </a:ln>
        </p:spPr>
      </p:cxnSp>
      <p:sp>
        <p:nvSpPr>
          <p:cNvPr id="510" name="Google Shape;510;p24"/>
          <p:cNvSpPr/>
          <p:nvPr/>
        </p:nvSpPr>
        <p:spPr>
          <a:xfrm>
            <a:off x="6800594" y="2850055"/>
            <a:ext cx="944304" cy="365519"/>
          </a:xfrm>
          <a:prstGeom prst="rect">
            <a:avLst/>
          </a:prstGeom>
          <a:solidFill>
            <a:srgbClr val="7FBA00"/>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Germany Central</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Frankfurt</a:t>
            </a:r>
            <a:endParaRPr/>
          </a:p>
        </p:txBody>
      </p:sp>
      <p:pic>
        <p:nvPicPr>
          <p:cNvPr id="511" name="Google Shape;511;p24"/>
          <p:cNvPicPr preferRelativeResize="0"/>
          <p:nvPr/>
        </p:nvPicPr>
        <p:blipFill rotWithShape="1">
          <a:blip r:embed="rId5">
            <a:alphaModFix/>
          </a:blip>
          <a:srcRect/>
          <a:stretch/>
        </p:blipFill>
        <p:spPr>
          <a:xfrm>
            <a:off x="5982708" y="2616531"/>
            <a:ext cx="549144" cy="527467"/>
          </a:xfrm>
          <a:prstGeom prst="rect">
            <a:avLst/>
          </a:prstGeom>
          <a:noFill/>
          <a:ln>
            <a:noFill/>
          </a:ln>
          <a:effectLst>
            <a:outerShdw blurRad="63500" sx="102000" sy="102000" algn="ctr" rotWithShape="0">
              <a:srgbClr val="000000">
                <a:alpha val="40000"/>
              </a:srgbClr>
            </a:outerShdw>
          </a:effectLst>
        </p:spPr>
      </p:pic>
      <p:cxnSp>
        <p:nvCxnSpPr>
          <p:cNvPr id="512" name="Google Shape;512;p24"/>
          <p:cNvCxnSpPr>
            <a:stCxn id="510" idx="1"/>
          </p:cNvCxnSpPr>
          <p:nvPr/>
        </p:nvCxnSpPr>
        <p:spPr>
          <a:xfrm rot="10800000">
            <a:off x="6261794" y="2879815"/>
            <a:ext cx="538800" cy="153000"/>
          </a:xfrm>
          <a:prstGeom prst="straightConnector1">
            <a:avLst/>
          </a:prstGeom>
          <a:noFill/>
          <a:ln w="9525" cap="flat" cmpd="sng">
            <a:solidFill>
              <a:srgbClr val="7FBA00"/>
            </a:solidFill>
            <a:prstDash val="solid"/>
            <a:miter lim="800000"/>
            <a:headEnd type="none" w="sm" len="sm"/>
            <a:tailEnd type="oval" w="med" len="med"/>
          </a:ln>
        </p:spPr>
      </p:cxnSp>
      <p:sp>
        <p:nvSpPr>
          <p:cNvPr id="513" name="Google Shape;513;p24"/>
          <p:cNvSpPr/>
          <p:nvPr/>
        </p:nvSpPr>
        <p:spPr>
          <a:xfrm>
            <a:off x="5015899" y="2130357"/>
            <a:ext cx="887955" cy="365519"/>
          </a:xfrm>
          <a:prstGeom prst="rect">
            <a:avLst/>
          </a:prstGeom>
          <a:solidFill>
            <a:srgbClr val="7FBA00"/>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United Kingdom</a:t>
            </a:r>
            <a:endParaRPr/>
          </a:p>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Regions</a:t>
            </a:r>
            <a:endParaRPr/>
          </a:p>
        </p:txBody>
      </p:sp>
      <p:pic>
        <p:nvPicPr>
          <p:cNvPr id="514" name="Google Shape;514;p24"/>
          <p:cNvPicPr preferRelativeResize="0"/>
          <p:nvPr/>
        </p:nvPicPr>
        <p:blipFill rotWithShape="1">
          <a:blip r:embed="rId5">
            <a:alphaModFix/>
          </a:blip>
          <a:srcRect/>
          <a:stretch/>
        </p:blipFill>
        <p:spPr>
          <a:xfrm>
            <a:off x="5638295" y="2473684"/>
            <a:ext cx="549144" cy="527467"/>
          </a:xfrm>
          <a:prstGeom prst="rect">
            <a:avLst/>
          </a:prstGeom>
          <a:noFill/>
          <a:ln>
            <a:noFill/>
          </a:ln>
          <a:effectLst>
            <a:outerShdw blurRad="63500" sx="102000" sy="102000" algn="ctr" rotWithShape="0">
              <a:srgbClr val="000000">
                <a:alpha val="40000"/>
              </a:srgbClr>
            </a:outerShdw>
          </a:effectLst>
        </p:spPr>
      </p:pic>
      <p:cxnSp>
        <p:nvCxnSpPr>
          <p:cNvPr id="515" name="Google Shape;515;p24"/>
          <p:cNvCxnSpPr/>
          <p:nvPr/>
        </p:nvCxnSpPr>
        <p:spPr>
          <a:xfrm>
            <a:off x="5462778" y="2492976"/>
            <a:ext cx="448518" cy="246618"/>
          </a:xfrm>
          <a:prstGeom prst="straightConnector1">
            <a:avLst/>
          </a:prstGeom>
          <a:noFill/>
          <a:ln w="9525" cap="flat" cmpd="sng">
            <a:solidFill>
              <a:srgbClr val="7FBA00"/>
            </a:solidFill>
            <a:prstDash val="solid"/>
            <a:miter lim="800000"/>
            <a:headEnd type="none" w="sm" len="sm"/>
            <a:tailEnd type="oval" w="med" len="med"/>
          </a:ln>
        </p:spPr>
      </p:cxnSp>
      <p:sp>
        <p:nvSpPr>
          <p:cNvPr id="479" name="Google Shape;479;p24"/>
          <p:cNvSpPr/>
          <p:nvPr/>
        </p:nvSpPr>
        <p:spPr>
          <a:xfrm>
            <a:off x="4809346" y="2875100"/>
            <a:ext cx="805291"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North Europe</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Ireland</a:t>
            </a:r>
            <a:endParaRPr/>
          </a:p>
        </p:txBody>
      </p:sp>
      <p:sp>
        <p:nvSpPr>
          <p:cNvPr id="500" name="Google Shape;500;p24"/>
          <p:cNvSpPr/>
          <p:nvPr/>
        </p:nvSpPr>
        <p:spPr>
          <a:xfrm>
            <a:off x="4271848" y="3517204"/>
            <a:ext cx="633882" cy="365519"/>
          </a:xfrm>
          <a:prstGeom prst="rect">
            <a:avLst/>
          </a:prstGeom>
          <a:solidFill>
            <a:srgbClr val="0071BC"/>
          </a:solidFill>
          <a:ln>
            <a:noFill/>
          </a:ln>
        </p:spPr>
        <p:txBody>
          <a:bodyPr spcFirstLastPara="1" wrap="square" lIns="91350" tIns="91350" rIns="91350" bIns="91375" anchor="ctr" anchorCtr="0">
            <a:noAutofit/>
          </a:bodyPr>
          <a:lstStyle/>
          <a:p>
            <a:pPr marL="0" marR="0" lvl="0" indent="0" algn="ctr" rtl="0">
              <a:spcBef>
                <a:spcPts val="0"/>
              </a:spcBef>
              <a:spcAft>
                <a:spcPts val="0"/>
              </a:spcAft>
              <a:buNone/>
            </a:pPr>
            <a:r>
              <a:rPr lang="en-US" sz="784">
                <a:solidFill>
                  <a:srgbClr val="FFFFFF"/>
                </a:solidFill>
                <a:latin typeface="Quattrocento Sans"/>
                <a:ea typeface="Quattrocento Sans"/>
                <a:cs typeface="Quattrocento Sans"/>
                <a:sym typeface="Quattrocento Sans"/>
              </a:rPr>
              <a:t>East US 2</a:t>
            </a:r>
            <a:endParaRPr/>
          </a:p>
          <a:p>
            <a:pPr marL="0" marR="0" lvl="0" indent="0" algn="ctr" rtl="0">
              <a:spcBef>
                <a:spcPts val="0"/>
              </a:spcBef>
              <a:spcAft>
                <a:spcPts val="0"/>
              </a:spcAft>
              <a:buNone/>
            </a:pPr>
            <a:r>
              <a:rPr lang="en-US" sz="784" i="1">
                <a:solidFill>
                  <a:srgbClr val="FFFFFF"/>
                </a:solidFill>
                <a:latin typeface="Quattrocento Sans"/>
                <a:ea typeface="Quattrocento Sans"/>
                <a:cs typeface="Quattrocento Sans"/>
                <a:sym typeface="Quattrocento Sans"/>
              </a:rPr>
              <a:t>Virginia</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5"/>
          <p:cNvSpPr txBox="1"/>
          <p:nvPr/>
        </p:nvSpPr>
        <p:spPr>
          <a:xfrm>
            <a:off x="237590" y="414071"/>
            <a:ext cx="1382110" cy="261610"/>
          </a:xfrm>
          <a:prstGeom prst="rect">
            <a:avLst/>
          </a:prstGeom>
          <a:solidFill>
            <a:srgbClr val="C9263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lt1"/>
                </a:solidFill>
                <a:latin typeface="Roboto"/>
                <a:ea typeface="Roboto"/>
                <a:cs typeface="Roboto"/>
                <a:sym typeface="Roboto"/>
              </a:rPr>
              <a:t>Availability Zones</a:t>
            </a:r>
            <a:endParaRPr/>
          </a:p>
        </p:txBody>
      </p:sp>
      <p:sp>
        <p:nvSpPr>
          <p:cNvPr id="522" name="Google Shape;522;p25"/>
          <p:cNvSpPr txBox="1"/>
          <p:nvPr/>
        </p:nvSpPr>
        <p:spPr>
          <a:xfrm>
            <a:off x="237590" y="1015272"/>
            <a:ext cx="47124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91919"/>
                </a:solidFill>
                <a:latin typeface="Roboto"/>
                <a:ea typeface="Roboto"/>
                <a:cs typeface="Roboto"/>
                <a:sym typeface="Roboto"/>
              </a:rPr>
              <a:t>Availability Zones</a:t>
            </a:r>
            <a:endParaRPr/>
          </a:p>
        </p:txBody>
      </p:sp>
      <p:sp>
        <p:nvSpPr>
          <p:cNvPr id="523" name="Google Shape;523;p25"/>
          <p:cNvSpPr/>
          <p:nvPr/>
        </p:nvSpPr>
        <p:spPr>
          <a:xfrm>
            <a:off x="237590" y="1806074"/>
            <a:ext cx="5139070" cy="1169744"/>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a:solidFill>
                  <a:schemeClr val="dk1"/>
                </a:solidFill>
                <a:latin typeface="Roboto"/>
                <a:ea typeface="Roboto"/>
                <a:cs typeface="Roboto"/>
                <a:sym typeface="Roboto"/>
              </a:rPr>
              <a:t>Availability Zones are unique physical locations within an Azure region. Each zone is made up of one or more datacenters equipped with independent power, cooling, and networking. To ensure resiliency, there's a minimum of three separate zones in all enabled regions. The physical separation of Availability Zones within a region protects applications and data from datacenter failures. </a:t>
            </a:r>
            <a:endParaRPr/>
          </a:p>
        </p:txBody>
      </p:sp>
      <p:sp>
        <p:nvSpPr>
          <p:cNvPr id="524" name="Google Shape;524;p25"/>
          <p:cNvSpPr/>
          <p:nvPr/>
        </p:nvSpPr>
        <p:spPr>
          <a:xfrm>
            <a:off x="564555" y="3737431"/>
            <a:ext cx="3048800"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Protecting from single-point-of-failure</a:t>
            </a:r>
            <a:endParaRPr/>
          </a:p>
        </p:txBody>
      </p:sp>
      <p:sp>
        <p:nvSpPr>
          <p:cNvPr id="525" name="Google Shape;525;p25"/>
          <p:cNvSpPr/>
          <p:nvPr/>
        </p:nvSpPr>
        <p:spPr>
          <a:xfrm>
            <a:off x="345664" y="3819601"/>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25"/>
          <p:cNvSpPr/>
          <p:nvPr/>
        </p:nvSpPr>
        <p:spPr>
          <a:xfrm>
            <a:off x="564555" y="4184799"/>
            <a:ext cx="3152039"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Increase SLA (high-availability)</a:t>
            </a:r>
            <a:endParaRPr/>
          </a:p>
        </p:txBody>
      </p:sp>
      <p:sp>
        <p:nvSpPr>
          <p:cNvPr id="527" name="Google Shape;527;p25"/>
          <p:cNvSpPr/>
          <p:nvPr/>
        </p:nvSpPr>
        <p:spPr>
          <a:xfrm>
            <a:off x="345664" y="4266969"/>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00B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25"/>
          <p:cNvSpPr/>
          <p:nvPr/>
        </p:nvSpPr>
        <p:spPr>
          <a:xfrm>
            <a:off x="556083" y="3284248"/>
            <a:ext cx="4189164"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Protecting application and data from datacenter failures</a:t>
            </a:r>
            <a:endParaRPr/>
          </a:p>
        </p:txBody>
      </p:sp>
      <p:sp>
        <p:nvSpPr>
          <p:cNvPr id="529" name="Google Shape;529;p25"/>
          <p:cNvSpPr/>
          <p:nvPr/>
        </p:nvSpPr>
        <p:spPr>
          <a:xfrm>
            <a:off x="337192" y="3366418"/>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30" name="Google Shape;530;p25" descr="Diagram showing how data is replicated in the primary region with ZRS"/>
          <p:cNvPicPr preferRelativeResize="0"/>
          <p:nvPr/>
        </p:nvPicPr>
        <p:blipFill rotWithShape="1">
          <a:blip r:embed="rId3">
            <a:alphaModFix/>
          </a:blip>
          <a:srcRect/>
          <a:stretch/>
        </p:blipFill>
        <p:spPr>
          <a:xfrm>
            <a:off x="6096000" y="728119"/>
            <a:ext cx="5603142" cy="5580863"/>
          </a:xfrm>
          <a:prstGeom prst="rect">
            <a:avLst/>
          </a:prstGeom>
          <a:noFill/>
          <a:ln>
            <a:noFill/>
          </a:ln>
        </p:spPr>
      </p:pic>
      <p:pic>
        <p:nvPicPr>
          <p:cNvPr id="531" name="Google Shape;531;p25" descr="Diagram showing how data is replicated in the primary region with ZRS"/>
          <p:cNvPicPr preferRelativeResize="0"/>
          <p:nvPr/>
        </p:nvPicPr>
        <p:blipFill rotWithShape="1">
          <a:blip r:embed="rId3">
            <a:alphaModFix/>
          </a:blip>
          <a:srcRect/>
          <a:stretch/>
        </p:blipFill>
        <p:spPr>
          <a:xfrm>
            <a:off x="173525" y="803619"/>
            <a:ext cx="5603142" cy="5580863"/>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anim calcmode="lin" valueType="num">
                                      <p:cBhvr additive="base">
                                        <p:cTn id="7" dur="500"/>
                                        <p:tgtEl>
                                          <p:spTgt spid="52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8"/>
                                        </p:tgtEl>
                                        <p:attrNameLst>
                                          <p:attrName>style.visibility</p:attrName>
                                        </p:attrNameLst>
                                      </p:cBhvr>
                                      <p:to>
                                        <p:strVal val="visible"/>
                                      </p:to>
                                    </p:set>
                                    <p:anim calcmode="lin" valueType="num">
                                      <p:cBhvr additive="base">
                                        <p:cTn id="12" dur="500"/>
                                        <p:tgtEl>
                                          <p:spTgt spid="528"/>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29"/>
                                        </p:tgtEl>
                                        <p:attrNameLst>
                                          <p:attrName>style.visibility</p:attrName>
                                        </p:attrNameLst>
                                      </p:cBhvr>
                                      <p:to>
                                        <p:strVal val="visible"/>
                                      </p:to>
                                    </p:set>
                                    <p:anim calcmode="lin" valueType="num">
                                      <p:cBhvr additive="base">
                                        <p:cTn id="15" dur="500"/>
                                        <p:tgtEl>
                                          <p:spTgt spid="5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25"/>
                                        </p:tgtEl>
                                        <p:attrNameLst>
                                          <p:attrName>style.visibility</p:attrName>
                                        </p:attrNameLst>
                                      </p:cBhvr>
                                      <p:to>
                                        <p:strVal val="visible"/>
                                      </p:to>
                                    </p:set>
                                    <p:anim calcmode="lin" valueType="num">
                                      <p:cBhvr additive="base">
                                        <p:cTn id="20" dur="500"/>
                                        <p:tgtEl>
                                          <p:spTgt spid="525"/>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24"/>
                                        </p:tgtEl>
                                        <p:attrNameLst>
                                          <p:attrName>style.visibility</p:attrName>
                                        </p:attrNameLst>
                                      </p:cBhvr>
                                      <p:to>
                                        <p:strVal val="visible"/>
                                      </p:to>
                                    </p:set>
                                    <p:anim calcmode="lin" valueType="num">
                                      <p:cBhvr additive="base">
                                        <p:cTn id="23" dur="500"/>
                                        <p:tgtEl>
                                          <p:spTgt spid="5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26"/>
                                        </p:tgtEl>
                                        <p:attrNameLst>
                                          <p:attrName>style.visibility</p:attrName>
                                        </p:attrNameLst>
                                      </p:cBhvr>
                                      <p:to>
                                        <p:strVal val="visible"/>
                                      </p:to>
                                    </p:set>
                                    <p:anim calcmode="lin" valueType="num">
                                      <p:cBhvr additive="base">
                                        <p:cTn id="28" dur="500"/>
                                        <p:tgtEl>
                                          <p:spTgt spid="526"/>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27"/>
                                        </p:tgtEl>
                                        <p:attrNameLst>
                                          <p:attrName>style.visibility</p:attrName>
                                        </p:attrNameLst>
                                      </p:cBhvr>
                                      <p:to>
                                        <p:strVal val="visible"/>
                                      </p:to>
                                    </p:set>
                                    <p:anim calcmode="lin" valueType="num">
                                      <p:cBhvr additive="base">
                                        <p:cTn id="31" dur="500"/>
                                        <p:tgtEl>
                                          <p:spTgt spid="5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
          <p:cNvSpPr txBox="1">
            <a:spLocks noGrp="1"/>
          </p:cNvSpPr>
          <p:nvPr>
            <p:ph type="title"/>
          </p:nvPr>
        </p:nvSpPr>
        <p:spPr>
          <a:xfrm>
            <a:off x="0" y="-3059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Microsoft Certifications</a:t>
            </a:r>
            <a:endParaRPr>
              <a:solidFill>
                <a:srgbClr val="C00000"/>
              </a:solidFill>
            </a:endParaRPr>
          </a:p>
        </p:txBody>
      </p:sp>
      <p:sp>
        <p:nvSpPr>
          <p:cNvPr id="234" name="Google Shape;234;p5"/>
          <p:cNvSpPr txBox="1"/>
          <p:nvPr/>
        </p:nvSpPr>
        <p:spPr>
          <a:xfrm>
            <a:off x="1" y="1169262"/>
            <a:ext cx="12192000" cy="896425"/>
          </a:xfrm>
          <a:prstGeom prst="rect">
            <a:avLst/>
          </a:prstGeom>
          <a:solidFill>
            <a:srgbClr val="243A5E"/>
          </a:solidFill>
          <a:ln>
            <a:noFill/>
          </a:ln>
        </p:spPr>
        <p:txBody>
          <a:bodyPr spcFirstLastPara="1" wrap="square" lIns="89625" tIns="44800" rIns="89625" bIns="44800" anchor="ctr" anchorCtr="0">
            <a:noAutofit/>
          </a:bodyPr>
          <a:lstStyle/>
          <a:p>
            <a:pPr marL="336145" marR="0" lvl="0" indent="0" algn="l" rtl="0">
              <a:lnSpc>
                <a:spcPct val="100000"/>
              </a:lnSpc>
              <a:spcBef>
                <a:spcPts val="0"/>
              </a:spcBef>
              <a:spcAft>
                <a:spcPts val="0"/>
              </a:spcAft>
              <a:buClr>
                <a:schemeClr val="lt1"/>
              </a:buClr>
              <a:buSzPts val="1765"/>
              <a:buFont typeface="Noto Sans Symbols"/>
              <a:buNone/>
            </a:pPr>
            <a:r>
              <a:rPr lang="en-US" sz="1961">
                <a:solidFill>
                  <a:schemeClr val="lt1"/>
                </a:solidFill>
                <a:latin typeface="Calibri"/>
                <a:ea typeface="Calibri"/>
                <a:cs typeface="Calibri"/>
                <a:sym typeface="Calibri"/>
              </a:rPr>
              <a:t>Certifications give you a professional edge by providing globally recognized industry endorsed evidence of skills mastery, demonstrating your abilities and willingness to embrace new technologies</a:t>
            </a:r>
            <a:endParaRPr/>
          </a:p>
        </p:txBody>
      </p:sp>
      <p:pic>
        <p:nvPicPr>
          <p:cNvPr id="235" name="Google Shape;235;p5" descr="Azure Fundamentals badge"/>
          <p:cNvPicPr preferRelativeResize="0"/>
          <p:nvPr/>
        </p:nvPicPr>
        <p:blipFill rotWithShape="1">
          <a:blip r:embed="rId3">
            <a:alphaModFix/>
          </a:blip>
          <a:srcRect/>
          <a:stretch/>
        </p:blipFill>
        <p:spPr>
          <a:xfrm>
            <a:off x="445545" y="2718040"/>
            <a:ext cx="856086" cy="854592"/>
          </a:xfrm>
          <a:prstGeom prst="rect">
            <a:avLst/>
          </a:prstGeom>
          <a:noFill/>
          <a:ln>
            <a:noFill/>
          </a:ln>
        </p:spPr>
      </p:pic>
      <p:sp>
        <p:nvSpPr>
          <p:cNvPr id="236" name="Google Shape;236;p5"/>
          <p:cNvSpPr/>
          <p:nvPr/>
        </p:nvSpPr>
        <p:spPr>
          <a:xfrm>
            <a:off x="418644" y="3625871"/>
            <a:ext cx="3078871" cy="8078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961">
                <a:solidFill>
                  <a:schemeClr val="dk1"/>
                </a:solidFill>
                <a:latin typeface="Calibri"/>
                <a:ea typeface="Calibri"/>
                <a:cs typeface="Calibri"/>
                <a:sym typeface="Calibri"/>
              </a:rPr>
              <a:t>Exam AZ-900: Microsoft Azure </a:t>
            </a:r>
            <a:r>
              <a:rPr lang="en-US" sz="1961">
                <a:solidFill>
                  <a:schemeClr val="dk2"/>
                </a:solidFill>
                <a:latin typeface="Calibri"/>
                <a:ea typeface="Calibri"/>
                <a:cs typeface="Calibri"/>
                <a:sym typeface="Calibri"/>
              </a:rPr>
              <a:t>Fundamentals</a:t>
            </a:r>
            <a:endParaRPr sz="1961">
              <a:solidFill>
                <a:schemeClr val="dk2"/>
              </a:solidFill>
              <a:latin typeface="Calibri"/>
              <a:ea typeface="Calibri"/>
              <a:cs typeface="Calibri"/>
              <a:sym typeface="Calibri"/>
            </a:endParaRPr>
          </a:p>
        </p:txBody>
      </p:sp>
      <p:sp>
        <p:nvSpPr>
          <p:cNvPr id="237" name="Google Shape;237;p5"/>
          <p:cNvSpPr/>
          <p:nvPr/>
        </p:nvSpPr>
        <p:spPr>
          <a:xfrm>
            <a:off x="418644" y="4433744"/>
            <a:ext cx="3078871" cy="142307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729">
                <a:solidFill>
                  <a:schemeClr val="dk1"/>
                </a:solidFill>
                <a:latin typeface="Calibri"/>
                <a:ea typeface="Calibri"/>
                <a:cs typeface="Calibri"/>
                <a:sym typeface="Calibri"/>
              </a:rPr>
              <a:t>Designed for candidates looking to demonstrate foundational level knowledge of cloud services and how those services are provided</a:t>
            </a:r>
            <a:endParaRPr/>
          </a:p>
        </p:txBody>
      </p:sp>
      <p:sp>
        <p:nvSpPr>
          <p:cNvPr id="238" name="Google Shape;238;p5" descr="Arrow pointing right"/>
          <p:cNvSpPr/>
          <p:nvPr/>
        </p:nvSpPr>
        <p:spPr>
          <a:xfrm>
            <a:off x="3666833" y="3850521"/>
            <a:ext cx="360207" cy="358570"/>
          </a:xfrm>
          <a:custGeom>
            <a:avLst/>
            <a:gdLst/>
            <a:ahLst/>
            <a:cxnLst/>
            <a:rect l="l" t="t" r="r" b="b"/>
            <a:pathLst>
              <a:path w="304" h="303" extrusionOk="0">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cmpd="sng">
            <a:solidFill>
              <a:schemeClr val="dk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882">
              <a:solidFill>
                <a:srgbClr val="505050"/>
              </a:solidFill>
              <a:latin typeface="Calibri"/>
              <a:ea typeface="Calibri"/>
              <a:cs typeface="Calibri"/>
              <a:sym typeface="Calibri"/>
            </a:endParaRPr>
          </a:p>
        </p:txBody>
      </p:sp>
      <p:pic>
        <p:nvPicPr>
          <p:cNvPr id="239" name="Google Shape;239;p5" descr="Azure Administrator Associate badge "/>
          <p:cNvPicPr preferRelativeResize="0"/>
          <p:nvPr/>
        </p:nvPicPr>
        <p:blipFill rotWithShape="1">
          <a:blip r:embed="rId4">
            <a:alphaModFix/>
          </a:blip>
          <a:srcRect/>
          <a:stretch/>
        </p:blipFill>
        <p:spPr>
          <a:xfrm>
            <a:off x="4573945" y="2718040"/>
            <a:ext cx="856086" cy="854592"/>
          </a:xfrm>
          <a:prstGeom prst="rect">
            <a:avLst/>
          </a:prstGeom>
          <a:noFill/>
          <a:ln>
            <a:noFill/>
          </a:ln>
        </p:spPr>
      </p:pic>
      <p:sp>
        <p:nvSpPr>
          <p:cNvPr id="240" name="Google Shape;240;p5"/>
          <p:cNvSpPr/>
          <p:nvPr/>
        </p:nvSpPr>
        <p:spPr>
          <a:xfrm>
            <a:off x="4556566" y="3625869"/>
            <a:ext cx="3078871" cy="8078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961">
                <a:solidFill>
                  <a:schemeClr val="dk1"/>
                </a:solidFill>
                <a:latin typeface="Calibri"/>
                <a:ea typeface="Calibri"/>
                <a:cs typeface="Calibri"/>
                <a:sym typeface="Calibri"/>
              </a:rPr>
              <a:t>Microsoft Certified: Azure Developer </a:t>
            </a:r>
            <a:r>
              <a:rPr lang="en-US" sz="1961">
                <a:solidFill>
                  <a:schemeClr val="dk2"/>
                </a:solidFill>
                <a:latin typeface="Calibri"/>
                <a:ea typeface="Calibri"/>
                <a:cs typeface="Calibri"/>
                <a:sym typeface="Calibri"/>
              </a:rPr>
              <a:t>Associate</a:t>
            </a:r>
            <a:endParaRPr/>
          </a:p>
        </p:txBody>
      </p:sp>
      <p:sp>
        <p:nvSpPr>
          <p:cNvPr id="241" name="Google Shape;241;p5"/>
          <p:cNvSpPr/>
          <p:nvPr/>
        </p:nvSpPr>
        <p:spPr>
          <a:xfrm>
            <a:off x="4556566" y="4433744"/>
            <a:ext cx="3078871" cy="142307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729">
                <a:solidFill>
                  <a:schemeClr val="dk1"/>
                </a:solidFill>
                <a:latin typeface="Calibri"/>
                <a:ea typeface="Calibri"/>
                <a:cs typeface="Calibri"/>
                <a:sym typeface="Calibri"/>
              </a:rPr>
              <a:t>Designed for Azure Developers who design, build, test, and maintain cloud solutions, such as applications and services.</a:t>
            </a:r>
            <a:endParaRPr/>
          </a:p>
        </p:txBody>
      </p:sp>
      <p:sp>
        <p:nvSpPr>
          <p:cNvPr id="242" name="Google Shape;242;p5" descr="Arrow pointing right"/>
          <p:cNvSpPr/>
          <p:nvPr/>
        </p:nvSpPr>
        <p:spPr>
          <a:xfrm>
            <a:off x="7984859" y="3850521"/>
            <a:ext cx="360207" cy="358570"/>
          </a:xfrm>
          <a:custGeom>
            <a:avLst/>
            <a:gdLst/>
            <a:ahLst/>
            <a:cxnLst/>
            <a:rect l="l" t="t" r="r" b="b"/>
            <a:pathLst>
              <a:path w="304" h="303" extrusionOk="0">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cmpd="sng">
            <a:solidFill>
              <a:schemeClr val="dk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882">
              <a:solidFill>
                <a:srgbClr val="505050"/>
              </a:solidFill>
              <a:latin typeface="Calibri"/>
              <a:ea typeface="Calibri"/>
              <a:cs typeface="Calibri"/>
              <a:sym typeface="Calibri"/>
            </a:endParaRPr>
          </a:p>
        </p:txBody>
      </p:sp>
      <p:pic>
        <p:nvPicPr>
          <p:cNvPr id="243" name="Google Shape;243;p5" descr="Azure Architect Expert badge"/>
          <p:cNvPicPr preferRelativeResize="0"/>
          <p:nvPr/>
        </p:nvPicPr>
        <p:blipFill rotWithShape="1">
          <a:blip r:embed="rId5">
            <a:alphaModFix/>
          </a:blip>
          <a:srcRect/>
          <a:stretch/>
        </p:blipFill>
        <p:spPr>
          <a:xfrm>
            <a:off x="8710572" y="2718040"/>
            <a:ext cx="856086" cy="854592"/>
          </a:xfrm>
          <a:prstGeom prst="rect">
            <a:avLst/>
          </a:prstGeom>
          <a:noFill/>
          <a:ln>
            <a:noFill/>
          </a:ln>
        </p:spPr>
      </p:pic>
      <p:sp>
        <p:nvSpPr>
          <p:cNvPr id="244" name="Google Shape;244;p5" descr="Microsoft Certified: Azure Solutions Architect Expert&#10;"/>
          <p:cNvSpPr/>
          <p:nvPr/>
        </p:nvSpPr>
        <p:spPr>
          <a:xfrm>
            <a:off x="8694488" y="3625871"/>
            <a:ext cx="3078871" cy="8078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961">
                <a:solidFill>
                  <a:schemeClr val="dk1"/>
                </a:solidFill>
                <a:latin typeface="Calibri"/>
                <a:ea typeface="Calibri"/>
                <a:cs typeface="Calibri"/>
                <a:sym typeface="Calibri"/>
              </a:rPr>
              <a:t>Microsoft Certified: Azure Solutions Architect </a:t>
            </a:r>
            <a:r>
              <a:rPr lang="en-US" sz="1961">
                <a:solidFill>
                  <a:schemeClr val="dk2"/>
                </a:solidFill>
                <a:latin typeface="Calibri"/>
                <a:ea typeface="Calibri"/>
                <a:cs typeface="Calibri"/>
                <a:sym typeface="Calibri"/>
              </a:rPr>
              <a:t>Expert</a:t>
            </a:r>
            <a:endParaRPr/>
          </a:p>
        </p:txBody>
      </p:sp>
      <p:sp>
        <p:nvSpPr>
          <p:cNvPr id="245" name="Google Shape;245;p5"/>
          <p:cNvSpPr/>
          <p:nvPr/>
        </p:nvSpPr>
        <p:spPr>
          <a:xfrm>
            <a:off x="8694488" y="4433744"/>
            <a:ext cx="3078871" cy="142307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729">
                <a:solidFill>
                  <a:schemeClr val="dk1"/>
                </a:solidFill>
                <a:latin typeface="Calibri"/>
                <a:ea typeface="Calibri"/>
                <a:cs typeface="Calibri"/>
                <a:sym typeface="Calibri"/>
              </a:rPr>
              <a:t>Designed for Azure Solutions Architects who create solutions for compute, network, storage, and security</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6"/>
          <p:cNvSpPr txBox="1">
            <a:spLocks noGrp="1"/>
          </p:cNvSpPr>
          <p:nvPr>
            <p:ph type="title"/>
          </p:nvPr>
        </p:nvSpPr>
        <p:spPr>
          <a:xfrm>
            <a:off x="682625" y="204107"/>
            <a:ext cx="4989512" cy="9858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91919"/>
              </a:buClr>
              <a:buSzPts val="3200"/>
              <a:buFont typeface="Roboto"/>
              <a:buNone/>
            </a:pPr>
            <a:r>
              <a:rPr lang="en-US" b="1">
                <a:solidFill>
                  <a:srgbClr val="191919"/>
                </a:solidFill>
                <a:latin typeface="Roboto"/>
                <a:ea typeface="Roboto"/>
                <a:cs typeface="Roboto"/>
                <a:sym typeface="Roboto"/>
              </a:rPr>
              <a:t>Geo Redundancia</a:t>
            </a:r>
            <a:endParaRPr/>
          </a:p>
        </p:txBody>
      </p:sp>
      <p:pic>
        <p:nvPicPr>
          <p:cNvPr id="537" name="Google Shape;537;p26" descr="Diagram showing how data is replicated with GRS or RA-GRS"/>
          <p:cNvPicPr preferRelativeResize="0"/>
          <p:nvPr/>
        </p:nvPicPr>
        <p:blipFill rotWithShape="1">
          <a:blip r:embed="rId3">
            <a:alphaModFix/>
          </a:blip>
          <a:srcRect/>
          <a:stretch/>
        </p:blipFill>
        <p:spPr>
          <a:xfrm>
            <a:off x="1454150" y="1530350"/>
            <a:ext cx="9283700" cy="3797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27" descr="A képen szöveg, diagram, képernyőkép, Téglalap látható&#10;&#10;Automatikusan generált leírás"/>
          <p:cNvPicPr preferRelativeResize="0"/>
          <p:nvPr/>
        </p:nvPicPr>
        <p:blipFill rotWithShape="1">
          <a:blip r:embed="rId3">
            <a:alphaModFix/>
          </a:blip>
          <a:srcRect/>
          <a:stretch/>
        </p:blipFill>
        <p:spPr>
          <a:xfrm>
            <a:off x="2172852" y="221450"/>
            <a:ext cx="7846295" cy="64150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0"/>
          <p:cNvSpPr txBox="1"/>
          <p:nvPr/>
        </p:nvSpPr>
        <p:spPr>
          <a:xfrm>
            <a:off x="237590" y="414071"/>
            <a:ext cx="976549" cy="261610"/>
          </a:xfrm>
          <a:prstGeom prst="rect">
            <a:avLst/>
          </a:prstGeom>
          <a:solidFill>
            <a:srgbClr val="C9263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lt1"/>
                </a:solidFill>
                <a:latin typeface="Roboto"/>
                <a:ea typeface="Roboto"/>
                <a:cs typeface="Roboto"/>
                <a:sym typeface="Roboto"/>
              </a:rPr>
              <a:t>Azure Portal</a:t>
            </a:r>
            <a:endParaRPr/>
          </a:p>
        </p:txBody>
      </p:sp>
      <p:sp>
        <p:nvSpPr>
          <p:cNvPr id="563" name="Google Shape;563;p30"/>
          <p:cNvSpPr txBox="1"/>
          <p:nvPr/>
        </p:nvSpPr>
        <p:spPr>
          <a:xfrm>
            <a:off x="237590" y="1015272"/>
            <a:ext cx="47124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91919"/>
                </a:solidFill>
                <a:latin typeface="Roboto"/>
                <a:ea typeface="Roboto"/>
                <a:cs typeface="Roboto"/>
                <a:sym typeface="Roboto"/>
              </a:rPr>
              <a:t>Azure Portal</a:t>
            </a:r>
            <a:endParaRPr/>
          </a:p>
        </p:txBody>
      </p:sp>
      <p:sp>
        <p:nvSpPr>
          <p:cNvPr id="564" name="Google Shape;564;p30"/>
          <p:cNvSpPr/>
          <p:nvPr/>
        </p:nvSpPr>
        <p:spPr>
          <a:xfrm>
            <a:off x="237590" y="1806074"/>
            <a:ext cx="3805773" cy="952184"/>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a:solidFill>
                  <a:schemeClr val="dk1"/>
                </a:solidFill>
                <a:latin typeface="Arial"/>
                <a:ea typeface="Arial"/>
                <a:cs typeface="Arial"/>
                <a:sym typeface="Arial"/>
              </a:rPr>
              <a:t>The Azure portal is a web-based, unified console that provides an alternative to command-line tools. With the Azure portal, you can manage your Azure subscription by using a graphical user interface. You can</a:t>
            </a:r>
            <a:endParaRPr/>
          </a:p>
        </p:txBody>
      </p:sp>
      <p:sp>
        <p:nvSpPr>
          <p:cNvPr id="565" name="Google Shape;565;p30"/>
          <p:cNvSpPr/>
          <p:nvPr/>
        </p:nvSpPr>
        <p:spPr>
          <a:xfrm>
            <a:off x="564555" y="4323222"/>
            <a:ext cx="327878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Arial"/>
                <a:ea typeface="Arial"/>
                <a:cs typeface="Arial"/>
                <a:sym typeface="Arial"/>
              </a:rPr>
              <a:t>Create custom dashboards for an organized view of resources.</a:t>
            </a:r>
            <a:endParaRPr/>
          </a:p>
        </p:txBody>
      </p:sp>
      <p:sp>
        <p:nvSpPr>
          <p:cNvPr id="566" name="Google Shape;566;p30"/>
          <p:cNvSpPr/>
          <p:nvPr/>
        </p:nvSpPr>
        <p:spPr>
          <a:xfrm>
            <a:off x="345664" y="4405392"/>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30"/>
          <p:cNvSpPr/>
          <p:nvPr/>
        </p:nvSpPr>
        <p:spPr>
          <a:xfrm>
            <a:off x="564555" y="4956330"/>
            <a:ext cx="327878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Arial"/>
                <a:ea typeface="Arial"/>
                <a:cs typeface="Arial"/>
                <a:sym typeface="Arial"/>
              </a:rPr>
              <a:t>Configure accessibility options for an optimal experience.</a:t>
            </a:r>
            <a:endParaRPr/>
          </a:p>
        </p:txBody>
      </p:sp>
      <p:sp>
        <p:nvSpPr>
          <p:cNvPr id="568" name="Google Shape;568;p30"/>
          <p:cNvSpPr/>
          <p:nvPr/>
        </p:nvSpPr>
        <p:spPr>
          <a:xfrm>
            <a:off x="345664" y="5038500"/>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00B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30"/>
          <p:cNvSpPr/>
          <p:nvPr/>
        </p:nvSpPr>
        <p:spPr>
          <a:xfrm>
            <a:off x="556083" y="3570003"/>
            <a:ext cx="3287255"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Build, manage, and monitor everything from simple web apps to complex cloud deployments.</a:t>
            </a:r>
            <a:endParaRPr/>
          </a:p>
          <a:p>
            <a:pPr marL="0" marR="0" lvl="0" indent="0" algn="l" rtl="0">
              <a:spcBef>
                <a:spcPts val="0"/>
              </a:spcBef>
              <a:spcAft>
                <a:spcPts val="0"/>
              </a:spcAft>
              <a:buNone/>
            </a:pPr>
            <a:br>
              <a:rPr lang="en-US" sz="1100" b="1">
                <a:solidFill>
                  <a:schemeClr val="dk1"/>
                </a:solidFill>
                <a:latin typeface="Calibri"/>
                <a:ea typeface="Calibri"/>
                <a:cs typeface="Calibri"/>
                <a:sym typeface="Calibri"/>
              </a:rPr>
            </a:br>
            <a:endParaRPr sz="1100" b="1">
              <a:solidFill>
                <a:srgbClr val="191919"/>
              </a:solidFill>
              <a:latin typeface="Roboto"/>
              <a:ea typeface="Roboto"/>
              <a:cs typeface="Roboto"/>
              <a:sym typeface="Roboto"/>
            </a:endParaRPr>
          </a:p>
        </p:txBody>
      </p:sp>
      <p:sp>
        <p:nvSpPr>
          <p:cNvPr id="570" name="Google Shape;570;p30"/>
          <p:cNvSpPr/>
          <p:nvPr/>
        </p:nvSpPr>
        <p:spPr>
          <a:xfrm>
            <a:off x="337192" y="3652173"/>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1" name="Google Shape;571;p30" descr="Screenshot that shows the Azure portal."/>
          <p:cNvPicPr preferRelativeResize="0"/>
          <p:nvPr/>
        </p:nvPicPr>
        <p:blipFill rotWithShape="1">
          <a:blip r:embed="rId3">
            <a:alphaModFix/>
          </a:blip>
          <a:srcRect/>
          <a:stretch/>
        </p:blipFill>
        <p:spPr>
          <a:xfrm>
            <a:off x="4139703" y="1198189"/>
            <a:ext cx="7907541" cy="4751123"/>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anim calcmode="lin" valueType="num">
                                      <p:cBhvr additive="base">
                                        <p:cTn id="7" dur="500"/>
                                        <p:tgtEl>
                                          <p:spTgt spid="56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9"/>
                                        </p:tgtEl>
                                        <p:attrNameLst>
                                          <p:attrName>style.visibility</p:attrName>
                                        </p:attrNameLst>
                                      </p:cBhvr>
                                      <p:to>
                                        <p:strVal val="visible"/>
                                      </p:to>
                                    </p:set>
                                    <p:anim calcmode="lin" valueType="num">
                                      <p:cBhvr additive="base">
                                        <p:cTn id="12" dur="500"/>
                                        <p:tgtEl>
                                          <p:spTgt spid="569"/>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70"/>
                                        </p:tgtEl>
                                        <p:attrNameLst>
                                          <p:attrName>style.visibility</p:attrName>
                                        </p:attrNameLst>
                                      </p:cBhvr>
                                      <p:to>
                                        <p:strVal val="visible"/>
                                      </p:to>
                                    </p:set>
                                    <p:anim calcmode="lin" valueType="num">
                                      <p:cBhvr additive="base">
                                        <p:cTn id="15" dur="500"/>
                                        <p:tgtEl>
                                          <p:spTgt spid="57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65"/>
                                        </p:tgtEl>
                                        <p:attrNameLst>
                                          <p:attrName>style.visibility</p:attrName>
                                        </p:attrNameLst>
                                      </p:cBhvr>
                                      <p:to>
                                        <p:strVal val="visible"/>
                                      </p:to>
                                    </p:set>
                                    <p:anim calcmode="lin" valueType="num">
                                      <p:cBhvr additive="base">
                                        <p:cTn id="20" dur="500"/>
                                        <p:tgtEl>
                                          <p:spTgt spid="565"/>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66"/>
                                        </p:tgtEl>
                                        <p:attrNameLst>
                                          <p:attrName>style.visibility</p:attrName>
                                        </p:attrNameLst>
                                      </p:cBhvr>
                                      <p:to>
                                        <p:strVal val="visible"/>
                                      </p:to>
                                    </p:set>
                                    <p:anim calcmode="lin" valueType="num">
                                      <p:cBhvr additive="base">
                                        <p:cTn id="23" dur="500"/>
                                        <p:tgtEl>
                                          <p:spTgt spid="56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67"/>
                                        </p:tgtEl>
                                        <p:attrNameLst>
                                          <p:attrName>style.visibility</p:attrName>
                                        </p:attrNameLst>
                                      </p:cBhvr>
                                      <p:to>
                                        <p:strVal val="visible"/>
                                      </p:to>
                                    </p:set>
                                    <p:anim calcmode="lin" valueType="num">
                                      <p:cBhvr additive="base">
                                        <p:cTn id="28" dur="500"/>
                                        <p:tgtEl>
                                          <p:spTgt spid="567"/>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68"/>
                                        </p:tgtEl>
                                        <p:attrNameLst>
                                          <p:attrName>style.visibility</p:attrName>
                                        </p:attrNameLst>
                                      </p:cBhvr>
                                      <p:to>
                                        <p:strVal val="visible"/>
                                      </p:to>
                                    </p:set>
                                    <p:anim calcmode="lin" valueType="num">
                                      <p:cBhvr additive="base">
                                        <p:cTn id="31" dur="500"/>
                                        <p:tgtEl>
                                          <p:spTgt spid="5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2"/>
          <p:cNvSpPr txBox="1">
            <a:spLocks noGrp="1"/>
          </p:cNvSpPr>
          <p:nvPr>
            <p:ph type="title"/>
          </p:nvPr>
        </p:nvSpPr>
        <p:spPr>
          <a:xfrm>
            <a:off x="418644" y="620827"/>
            <a:ext cx="11343820" cy="4030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Explore benefits of source control</a:t>
            </a:r>
            <a:endParaRPr/>
          </a:p>
        </p:txBody>
      </p:sp>
      <p:sp>
        <p:nvSpPr>
          <p:cNvPr id="598" name="Google Shape;598;p32"/>
          <p:cNvSpPr/>
          <p:nvPr/>
        </p:nvSpPr>
        <p:spPr>
          <a:xfrm>
            <a:off x="418644" y="1527835"/>
            <a:ext cx="11359074" cy="3126590"/>
          </a:xfrm>
          <a:prstGeom prst="rect">
            <a:avLst/>
          </a:prstGeom>
          <a:noFill/>
          <a:ln w="19050" cap="flat" cmpd="sng">
            <a:solidFill>
              <a:schemeClr val="dk2"/>
            </a:solidFill>
            <a:prstDash val="solid"/>
            <a:miter lim="800000"/>
            <a:headEnd type="none" w="sm" len="sm"/>
            <a:tailEnd type="none" w="sm" len="sm"/>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Calibri"/>
              <a:ea typeface="Calibri"/>
              <a:cs typeface="Calibri"/>
              <a:sym typeface="Calibri"/>
            </a:endParaRPr>
          </a:p>
        </p:txBody>
      </p:sp>
      <p:pic>
        <p:nvPicPr>
          <p:cNvPr id="599" name="Google Shape;599;p32" descr="Pipeline with version control, build, unit test, deploy, auto test, deploy to production, and measure and validate"/>
          <p:cNvPicPr preferRelativeResize="0"/>
          <p:nvPr/>
        </p:nvPicPr>
        <p:blipFill rotWithShape="1">
          <a:blip r:embed="rId3">
            <a:alphaModFix/>
          </a:blip>
          <a:srcRect/>
          <a:stretch/>
        </p:blipFill>
        <p:spPr>
          <a:xfrm>
            <a:off x="2747453" y="1569894"/>
            <a:ext cx="6701454" cy="3050925"/>
          </a:xfrm>
          <a:prstGeom prst="rect">
            <a:avLst/>
          </a:prstGeom>
          <a:noFill/>
          <a:ln>
            <a:noFill/>
          </a:ln>
        </p:spPr>
      </p:pic>
      <p:sp>
        <p:nvSpPr>
          <p:cNvPr id="600" name="Google Shape;600;p32"/>
          <p:cNvSpPr/>
          <p:nvPr/>
        </p:nvSpPr>
        <p:spPr>
          <a:xfrm>
            <a:off x="419611" y="4810452"/>
            <a:ext cx="2148853" cy="1003990"/>
          </a:xfrm>
          <a:custGeom>
            <a:avLst/>
            <a:gdLst/>
            <a:ahLst/>
            <a:cxnLst/>
            <a:rect l="l" t="t" r="r" b="b"/>
            <a:pathLst>
              <a:path w="1982948" h="991474" extrusionOk="0">
                <a:moveTo>
                  <a:pt x="0" y="0"/>
                </a:moveTo>
                <a:lnTo>
                  <a:pt x="1982948" y="0"/>
                </a:lnTo>
                <a:lnTo>
                  <a:pt x="1982948" y="991474"/>
                </a:lnTo>
                <a:lnTo>
                  <a:pt x="0" y="991474"/>
                </a:lnTo>
                <a:lnTo>
                  <a:pt x="0" y="0"/>
                </a:lnTo>
                <a:close/>
              </a:path>
            </a:pathLst>
          </a:custGeom>
          <a:solidFill>
            <a:srgbClr val="F2F2F2"/>
          </a:solidFill>
          <a:ln>
            <a:noFill/>
          </a:ln>
        </p:spPr>
        <p:txBody>
          <a:bodyPr spcFirstLastPara="1" wrap="square" lIns="134450" tIns="89625" rIns="134450" bIns="89625" anchor="ctr" anchorCtr="0">
            <a:noAutofit/>
          </a:bodyPr>
          <a:lstStyle/>
          <a:p>
            <a:pPr marL="0" marR="0" lvl="0" indent="0" algn="l" rtl="0">
              <a:spcBef>
                <a:spcPts val="0"/>
              </a:spcBef>
              <a:spcAft>
                <a:spcPts val="0"/>
              </a:spcAft>
              <a:buNone/>
            </a:pPr>
            <a:r>
              <a:rPr lang="en-US" sz="1961">
                <a:solidFill>
                  <a:schemeClr val="dk1"/>
                </a:solidFill>
                <a:latin typeface="Calibri"/>
                <a:ea typeface="Calibri"/>
                <a:cs typeface="Calibri"/>
                <a:sym typeface="Calibri"/>
              </a:rPr>
              <a:t>Create workflows</a:t>
            </a:r>
            <a:endParaRPr sz="1961">
              <a:solidFill>
                <a:schemeClr val="dk1"/>
              </a:solidFill>
              <a:latin typeface="Calibri"/>
              <a:ea typeface="Calibri"/>
              <a:cs typeface="Calibri"/>
              <a:sym typeface="Calibri"/>
            </a:endParaRPr>
          </a:p>
        </p:txBody>
      </p:sp>
      <p:sp>
        <p:nvSpPr>
          <p:cNvPr id="601" name="Google Shape;601;p32"/>
          <p:cNvSpPr/>
          <p:nvPr/>
        </p:nvSpPr>
        <p:spPr>
          <a:xfrm>
            <a:off x="2721924" y="4810452"/>
            <a:ext cx="2148853" cy="1003990"/>
          </a:xfrm>
          <a:custGeom>
            <a:avLst/>
            <a:gdLst/>
            <a:ahLst/>
            <a:cxnLst/>
            <a:rect l="l" t="t" r="r" b="b"/>
            <a:pathLst>
              <a:path w="1982948" h="991474" extrusionOk="0">
                <a:moveTo>
                  <a:pt x="0" y="0"/>
                </a:moveTo>
                <a:lnTo>
                  <a:pt x="1982948" y="0"/>
                </a:lnTo>
                <a:lnTo>
                  <a:pt x="1982948" y="991474"/>
                </a:lnTo>
                <a:lnTo>
                  <a:pt x="0" y="991474"/>
                </a:lnTo>
                <a:lnTo>
                  <a:pt x="0" y="0"/>
                </a:lnTo>
                <a:close/>
              </a:path>
            </a:pathLst>
          </a:custGeom>
          <a:solidFill>
            <a:srgbClr val="F2F2F2"/>
          </a:solidFill>
          <a:ln>
            <a:noFill/>
          </a:ln>
        </p:spPr>
        <p:txBody>
          <a:bodyPr spcFirstLastPara="1" wrap="square" lIns="134450" tIns="89625" rIns="134450" bIns="89625" anchor="ctr" anchorCtr="0">
            <a:noAutofit/>
          </a:bodyPr>
          <a:lstStyle/>
          <a:p>
            <a:pPr marL="0" marR="0" lvl="0" indent="0" algn="l" rtl="0">
              <a:spcBef>
                <a:spcPts val="0"/>
              </a:spcBef>
              <a:spcAft>
                <a:spcPts val="0"/>
              </a:spcAft>
              <a:buNone/>
            </a:pPr>
            <a:r>
              <a:rPr lang="en-US" sz="1961">
                <a:solidFill>
                  <a:schemeClr val="dk1"/>
                </a:solidFill>
                <a:latin typeface="Calibri"/>
                <a:ea typeface="Calibri"/>
                <a:cs typeface="Calibri"/>
                <a:sym typeface="Calibri"/>
              </a:rPr>
              <a:t>Work with versions</a:t>
            </a:r>
            <a:endParaRPr sz="1961">
              <a:solidFill>
                <a:schemeClr val="dk1"/>
              </a:solidFill>
              <a:latin typeface="Calibri"/>
              <a:ea typeface="Calibri"/>
              <a:cs typeface="Calibri"/>
              <a:sym typeface="Calibri"/>
            </a:endParaRPr>
          </a:p>
        </p:txBody>
      </p:sp>
      <p:sp>
        <p:nvSpPr>
          <p:cNvPr id="602" name="Google Shape;602;p32"/>
          <p:cNvSpPr/>
          <p:nvPr/>
        </p:nvSpPr>
        <p:spPr>
          <a:xfrm>
            <a:off x="5024237" y="4810452"/>
            <a:ext cx="1955071" cy="1003990"/>
          </a:xfrm>
          <a:custGeom>
            <a:avLst/>
            <a:gdLst/>
            <a:ahLst/>
            <a:cxnLst/>
            <a:rect l="l" t="t" r="r" b="b"/>
            <a:pathLst>
              <a:path w="1982948" h="991474" extrusionOk="0">
                <a:moveTo>
                  <a:pt x="0" y="0"/>
                </a:moveTo>
                <a:lnTo>
                  <a:pt x="1982948" y="0"/>
                </a:lnTo>
                <a:lnTo>
                  <a:pt x="1982948" y="991474"/>
                </a:lnTo>
                <a:lnTo>
                  <a:pt x="0" y="991474"/>
                </a:lnTo>
                <a:lnTo>
                  <a:pt x="0" y="0"/>
                </a:lnTo>
                <a:close/>
              </a:path>
            </a:pathLst>
          </a:custGeom>
          <a:solidFill>
            <a:srgbClr val="F2F2F2"/>
          </a:solidFill>
          <a:ln>
            <a:noFill/>
          </a:ln>
        </p:spPr>
        <p:txBody>
          <a:bodyPr spcFirstLastPara="1" wrap="square" lIns="134450" tIns="89625" rIns="134450" bIns="89625" anchor="ctr" anchorCtr="0">
            <a:noAutofit/>
          </a:bodyPr>
          <a:lstStyle/>
          <a:p>
            <a:pPr marL="0" marR="0" lvl="0" indent="0" algn="l" rtl="0">
              <a:spcBef>
                <a:spcPts val="0"/>
              </a:spcBef>
              <a:spcAft>
                <a:spcPts val="0"/>
              </a:spcAft>
              <a:buNone/>
            </a:pPr>
            <a:r>
              <a:rPr lang="en-US" sz="1961">
                <a:solidFill>
                  <a:schemeClr val="dk1"/>
                </a:solidFill>
                <a:latin typeface="Calibri"/>
                <a:ea typeface="Calibri"/>
                <a:cs typeface="Calibri"/>
                <a:sym typeface="Calibri"/>
              </a:rPr>
              <a:t>Collaboration</a:t>
            </a:r>
            <a:endParaRPr sz="1961">
              <a:solidFill>
                <a:schemeClr val="dk1"/>
              </a:solidFill>
              <a:latin typeface="Calibri"/>
              <a:ea typeface="Calibri"/>
              <a:cs typeface="Calibri"/>
              <a:sym typeface="Calibri"/>
            </a:endParaRPr>
          </a:p>
        </p:txBody>
      </p:sp>
      <p:sp>
        <p:nvSpPr>
          <p:cNvPr id="603" name="Google Shape;603;p32"/>
          <p:cNvSpPr/>
          <p:nvPr/>
        </p:nvSpPr>
        <p:spPr>
          <a:xfrm>
            <a:off x="7132768" y="4810452"/>
            <a:ext cx="2342635" cy="1003990"/>
          </a:xfrm>
          <a:custGeom>
            <a:avLst/>
            <a:gdLst/>
            <a:ahLst/>
            <a:cxnLst/>
            <a:rect l="l" t="t" r="r" b="b"/>
            <a:pathLst>
              <a:path w="1982948" h="991474" extrusionOk="0">
                <a:moveTo>
                  <a:pt x="0" y="0"/>
                </a:moveTo>
                <a:lnTo>
                  <a:pt x="1982948" y="0"/>
                </a:lnTo>
                <a:lnTo>
                  <a:pt x="1982948" y="991474"/>
                </a:lnTo>
                <a:lnTo>
                  <a:pt x="0" y="991474"/>
                </a:lnTo>
                <a:lnTo>
                  <a:pt x="0" y="0"/>
                </a:lnTo>
                <a:close/>
              </a:path>
            </a:pathLst>
          </a:custGeom>
          <a:solidFill>
            <a:srgbClr val="F2F2F2"/>
          </a:solidFill>
          <a:ln>
            <a:noFill/>
          </a:ln>
        </p:spPr>
        <p:txBody>
          <a:bodyPr spcFirstLastPara="1" wrap="square" lIns="134450" tIns="89625" rIns="134450" bIns="89625" anchor="ctr" anchorCtr="0">
            <a:noAutofit/>
          </a:bodyPr>
          <a:lstStyle/>
          <a:p>
            <a:pPr marL="0" marR="0" lvl="0" indent="0" algn="l" rtl="0">
              <a:spcBef>
                <a:spcPts val="0"/>
              </a:spcBef>
              <a:spcAft>
                <a:spcPts val="0"/>
              </a:spcAft>
              <a:buNone/>
            </a:pPr>
            <a:r>
              <a:rPr lang="en-US" sz="1961">
                <a:solidFill>
                  <a:schemeClr val="dk1"/>
                </a:solidFill>
                <a:latin typeface="Calibri"/>
                <a:ea typeface="Calibri"/>
                <a:cs typeface="Calibri"/>
                <a:sym typeface="Calibri"/>
              </a:rPr>
              <a:t>Maintains history of changes</a:t>
            </a:r>
            <a:endParaRPr sz="1961">
              <a:solidFill>
                <a:schemeClr val="dk1"/>
              </a:solidFill>
              <a:latin typeface="Calibri"/>
              <a:ea typeface="Calibri"/>
              <a:cs typeface="Calibri"/>
              <a:sym typeface="Calibri"/>
            </a:endParaRPr>
          </a:p>
        </p:txBody>
      </p:sp>
      <p:sp>
        <p:nvSpPr>
          <p:cNvPr id="604" name="Google Shape;604;p32"/>
          <p:cNvSpPr/>
          <p:nvPr/>
        </p:nvSpPr>
        <p:spPr>
          <a:xfrm>
            <a:off x="9628864" y="4810452"/>
            <a:ext cx="2148853" cy="1003990"/>
          </a:xfrm>
          <a:custGeom>
            <a:avLst/>
            <a:gdLst/>
            <a:ahLst/>
            <a:cxnLst/>
            <a:rect l="l" t="t" r="r" b="b"/>
            <a:pathLst>
              <a:path w="1982948" h="991474" extrusionOk="0">
                <a:moveTo>
                  <a:pt x="0" y="0"/>
                </a:moveTo>
                <a:lnTo>
                  <a:pt x="1982948" y="0"/>
                </a:lnTo>
                <a:lnTo>
                  <a:pt x="1982948" y="991474"/>
                </a:lnTo>
                <a:lnTo>
                  <a:pt x="0" y="991474"/>
                </a:lnTo>
                <a:lnTo>
                  <a:pt x="0" y="0"/>
                </a:lnTo>
                <a:close/>
              </a:path>
            </a:pathLst>
          </a:custGeom>
          <a:solidFill>
            <a:srgbClr val="F2F2F2"/>
          </a:solidFill>
          <a:ln>
            <a:noFill/>
          </a:ln>
        </p:spPr>
        <p:txBody>
          <a:bodyPr spcFirstLastPara="1" wrap="square" lIns="134450" tIns="89625" rIns="134450" bIns="89625" anchor="ctr" anchorCtr="0">
            <a:noAutofit/>
          </a:bodyPr>
          <a:lstStyle/>
          <a:p>
            <a:pPr marL="0" marR="0" lvl="0" indent="0" algn="l" rtl="0">
              <a:spcBef>
                <a:spcPts val="0"/>
              </a:spcBef>
              <a:spcAft>
                <a:spcPts val="0"/>
              </a:spcAft>
              <a:buNone/>
            </a:pPr>
            <a:r>
              <a:rPr lang="en-US" sz="1961">
                <a:solidFill>
                  <a:schemeClr val="dk1"/>
                </a:solidFill>
                <a:latin typeface="Calibri"/>
                <a:ea typeface="Calibri"/>
                <a:cs typeface="Calibri"/>
                <a:sym typeface="Calibri"/>
              </a:rPr>
              <a:t>Automate tasks</a:t>
            </a:r>
            <a:endParaRPr sz="1961">
              <a:solidFill>
                <a:schemeClr val="dk1"/>
              </a:solidFill>
              <a:latin typeface="Calibri"/>
              <a:ea typeface="Calibri"/>
              <a:cs typeface="Calibri"/>
              <a:sym typeface="Calibri"/>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60"/>
          <p:cNvSpPr txBox="1">
            <a:spLocks noGrp="1"/>
          </p:cNvSpPr>
          <p:nvPr>
            <p:ph type="title"/>
          </p:nvPr>
        </p:nvSpPr>
        <p:spPr>
          <a:xfrm>
            <a:off x="468438" y="1051518"/>
            <a:ext cx="5428936" cy="797161"/>
          </a:xfrm>
          <a:prstGeom prst="rect">
            <a:avLst/>
          </a:prstGeom>
          <a:noFill/>
          <a:ln>
            <a:noFill/>
          </a:ln>
        </p:spPr>
        <p:txBody>
          <a:bodyPr spcFirstLastPara="1" wrap="square" lIns="0" tIns="0" rIns="0" bIns="182875" anchor="b"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solidFill>
                  <a:schemeClr val="dk1"/>
                </a:solidFill>
              </a:rPr>
              <a:t>Azure Static Web Apps</a:t>
            </a:r>
            <a:endParaRPr>
              <a:solidFill>
                <a:schemeClr val="dk1"/>
              </a:solidFill>
            </a:endParaRPr>
          </a:p>
        </p:txBody>
      </p:sp>
      <p:pic>
        <p:nvPicPr>
          <p:cNvPr id="1034" name="Google Shape;1034;p60" descr="A képen embléma, Grafika, szimbólum, Betűtípus látható&#10;&#10;Automatikusan generált leírás"/>
          <p:cNvPicPr preferRelativeResize="0"/>
          <p:nvPr/>
        </p:nvPicPr>
        <p:blipFill rotWithShape="1">
          <a:blip r:embed="rId3">
            <a:alphaModFix/>
          </a:blip>
          <a:srcRect/>
          <a:stretch/>
        </p:blipFill>
        <p:spPr>
          <a:xfrm>
            <a:off x="0" y="2486276"/>
            <a:ext cx="6096000" cy="1885448"/>
          </a:xfrm>
          <a:prstGeom prst="rect">
            <a:avLst/>
          </a:prstGeom>
          <a:noFill/>
          <a:ln>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Discover Azure Functions (1 / 3)</a:t>
            </a:r>
            <a:endParaRPr/>
          </a:p>
        </p:txBody>
      </p:sp>
      <p:sp>
        <p:nvSpPr>
          <p:cNvPr id="1054" name="Google Shape;1054;p63"/>
          <p:cNvSpPr txBox="1"/>
          <p:nvPr/>
        </p:nvSpPr>
        <p:spPr>
          <a:xfrm>
            <a:off x="429577" y="1326187"/>
            <a:ext cx="4993100" cy="4210066"/>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chemeClr val="dk2"/>
              </a:buClr>
              <a:buSzPts val="2160"/>
              <a:buFont typeface="Noto Sans Symbols"/>
              <a:buNone/>
            </a:pPr>
            <a:r>
              <a:rPr lang="en-US" sz="2400">
                <a:solidFill>
                  <a:schemeClr val="dk2"/>
                </a:solidFill>
                <a:latin typeface="Calibri"/>
                <a:ea typeface="Calibri"/>
                <a:cs typeface="Calibri"/>
                <a:sym typeface="Calibri"/>
              </a:rPr>
              <a:t>Overview</a:t>
            </a:r>
            <a:endParaRPr/>
          </a:p>
          <a:p>
            <a:pPr marL="342900" marR="0" lvl="0" indent="-342900" algn="l" rtl="0">
              <a:lnSpc>
                <a:spcPct val="100000"/>
              </a:lnSpc>
              <a:spcBef>
                <a:spcPts val="1200"/>
              </a:spcBef>
              <a:spcAft>
                <a:spcPts val="0"/>
              </a:spcAft>
              <a:buClr>
                <a:srgbClr val="000000"/>
              </a:buClr>
              <a:buSzPts val="1620"/>
              <a:buFont typeface="Arial"/>
              <a:buChar char="•"/>
            </a:pPr>
            <a:r>
              <a:rPr lang="en-US" sz="1800">
                <a:solidFill>
                  <a:srgbClr val="000000"/>
                </a:solidFill>
                <a:latin typeface="Calibri"/>
                <a:ea typeface="Calibri"/>
                <a:cs typeface="Calibri"/>
                <a:sym typeface="Calibri"/>
              </a:rPr>
              <a:t>Azure Functions are a great solution for processing data, integrating systems, working with the internet-of-things (IoT), and building simple APIs and microservices.</a:t>
            </a:r>
            <a:endParaRPr/>
          </a:p>
          <a:p>
            <a:pPr marL="342900" marR="0" lvl="0" indent="-342900" algn="l" rtl="0">
              <a:lnSpc>
                <a:spcPct val="100000"/>
              </a:lnSpc>
              <a:spcBef>
                <a:spcPts val="1200"/>
              </a:spcBef>
              <a:spcAft>
                <a:spcPts val="0"/>
              </a:spcAft>
              <a:buClr>
                <a:srgbClr val="000000"/>
              </a:buClr>
              <a:buSzPts val="1620"/>
              <a:buFont typeface="Arial"/>
              <a:buChar char="•"/>
            </a:pPr>
            <a:r>
              <a:rPr lang="en-US" sz="1800">
                <a:solidFill>
                  <a:srgbClr val="000000"/>
                </a:solidFill>
                <a:latin typeface="Calibri"/>
                <a:ea typeface="Calibri"/>
                <a:cs typeface="Calibri"/>
                <a:sym typeface="Calibri"/>
              </a:rPr>
              <a:t>Consider Functions for tasks like image or order processing, file maintenance, or for any tasks that you want to run on a schedule.</a:t>
            </a:r>
            <a:endParaRPr/>
          </a:p>
          <a:p>
            <a:pPr marL="342900" marR="0" lvl="0" indent="-342900" algn="l" rtl="0">
              <a:lnSpc>
                <a:spcPct val="100000"/>
              </a:lnSpc>
              <a:spcBef>
                <a:spcPts val="1200"/>
              </a:spcBef>
              <a:spcAft>
                <a:spcPts val="0"/>
              </a:spcAft>
              <a:buClr>
                <a:srgbClr val="000000"/>
              </a:buClr>
              <a:buSzPts val="1620"/>
              <a:buFont typeface="Arial"/>
              <a:buChar char="•"/>
            </a:pPr>
            <a:r>
              <a:rPr lang="en-US" sz="1800">
                <a:solidFill>
                  <a:srgbClr val="000000"/>
                </a:solidFill>
                <a:latin typeface="Calibri"/>
                <a:ea typeface="Calibri"/>
                <a:cs typeface="Calibri"/>
                <a:sym typeface="Calibri"/>
              </a:rPr>
              <a:t>Azure Functions supports </a:t>
            </a:r>
            <a:r>
              <a:rPr lang="en-US" sz="1800" i="1">
                <a:solidFill>
                  <a:srgbClr val="000000"/>
                </a:solidFill>
                <a:latin typeface="Calibri"/>
                <a:ea typeface="Calibri"/>
                <a:cs typeface="Calibri"/>
                <a:sym typeface="Calibri"/>
              </a:rPr>
              <a:t>triggers</a:t>
            </a:r>
            <a:r>
              <a:rPr lang="en-US" sz="1800">
                <a:solidFill>
                  <a:srgbClr val="000000"/>
                </a:solidFill>
                <a:latin typeface="Calibri"/>
                <a:ea typeface="Calibri"/>
                <a:cs typeface="Calibri"/>
                <a:sym typeface="Calibri"/>
              </a:rPr>
              <a:t>, which are ways to start execution of your code, and </a:t>
            </a:r>
            <a:r>
              <a:rPr lang="en-US" sz="1800" i="1">
                <a:solidFill>
                  <a:srgbClr val="000000"/>
                </a:solidFill>
                <a:latin typeface="Calibri"/>
                <a:ea typeface="Calibri"/>
                <a:cs typeface="Calibri"/>
                <a:sym typeface="Calibri"/>
              </a:rPr>
              <a:t>bindings</a:t>
            </a:r>
            <a:r>
              <a:rPr lang="en-US" sz="1800">
                <a:solidFill>
                  <a:srgbClr val="000000"/>
                </a:solidFill>
                <a:latin typeface="Calibri"/>
                <a:ea typeface="Calibri"/>
                <a:cs typeface="Calibri"/>
                <a:sym typeface="Calibri"/>
              </a:rPr>
              <a:t>, which are ways to simplify coding for input and output data.</a:t>
            </a:r>
            <a:endParaRPr/>
          </a:p>
        </p:txBody>
      </p:sp>
      <p:grpSp>
        <p:nvGrpSpPr>
          <p:cNvPr id="1055" name="Google Shape;1055;p63" descr="The diagram depicts the Microsoft Azure services that support direct integration with Azure Functions."/>
          <p:cNvGrpSpPr/>
          <p:nvPr/>
        </p:nvGrpSpPr>
        <p:grpSpPr>
          <a:xfrm>
            <a:off x="5553380" y="1326187"/>
            <a:ext cx="6332408" cy="4348134"/>
            <a:chOff x="2633335" y="1260024"/>
            <a:chExt cx="7290797" cy="5006210"/>
          </a:xfrm>
        </p:grpSpPr>
        <p:cxnSp>
          <p:nvCxnSpPr>
            <p:cNvPr id="1056" name="Google Shape;1056;p63"/>
            <p:cNvCxnSpPr/>
            <p:nvPr/>
          </p:nvCxnSpPr>
          <p:spPr>
            <a:xfrm rot="10800000">
              <a:off x="3251448" y="1950560"/>
              <a:ext cx="2472097" cy="1420994"/>
            </a:xfrm>
            <a:prstGeom prst="straightConnector1">
              <a:avLst/>
            </a:prstGeom>
            <a:noFill/>
            <a:ln w="38100" cap="flat" cmpd="sng">
              <a:solidFill>
                <a:srgbClr val="D73B02"/>
              </a:solidFill>
              <a:prstDash val="solid"/>
              <a:miter lim="800000"/>
              <a:headEnd type="none" w="sm" len="sm"/>
              <a:tailEnd type="none" w="sm" len="sm"/>
            </a:ln>
          </p:spPr>
        </p:cxnSp>
        <p:cxnSp>
          <p:nvCxnSpPr>
            <p:cNvPr id="1057" name="Google Shape;1057;p63"/>
            <p:cNvCxnSpPr/>
            <p:nvPr/>
          </p:nvCxnSpPr>
          <p:spPr>
            <a:xfrm rot="10800000">
              <a:off x="4946195" y="2092975"/>
              <a:ext cx="1129971" cy="939528"/>
            </a:xfrm>
            <a:prstGeom prst="straightConnector1">
              <a:avLst/>
            </a:prstGeom>
            <a:noFill/>
            <a:ln w="38100" cap="flat" cmpd="sng">
              <a:solidFill>
                <a:srgbClr val="D73B02"/>
              </a:solidFill>
              <a:prstDash val="solid"/>
              <a:miter lim="800000"/>
              <a:headEnd type="none" w="sm" len="sm"/>
              <a:tailEnd type="none" w="sm" len="sm"/>
            </a:ln>
          </p:spPr>
        </p:cxnSp>
        <p:cxnSp>
          <p:nvCxnSpPr>
            <p:cNvPr id="1058" name="Google Shape;1058;p63"/>
            <p:cNvCxnSpPr/>
            <p:nvPr/>
          </p:nvCxnSpPr>
          <p:spPr>
            <a:xfrm rot="10800000" flipH="1">
              <a:off x="6220002" y="2092975"/>
              <a:ext cx="827545" cy="956983"/>
            </a:xfrm>
            <a:prstGeom prst="straightConnector1">
              <a:avLst/>
            </a:prstGeom>
            <a:noFill/>
            <a:ln w="38100" cap="flat" cmpd="sng">
              <a:solidFill>
                <a:srgbClr val="D73B02"/>
              </a:solidFill>
              <a:prstDash val="solid"/>
              <a:miter lim="800000"/>
              <a:headEnd type="none" w="sm" len="sm"/>
              <a:tailEnd type="none" w="sm" len="sm"/>
            </a:ln>
          </p:spPr>
        </p:cxnSp>
        <p:cxnSp>
          <p:nvCxnSpPr>
            <p:cNvPr id="1059" name="Google Shape;1059;p63"/>
            <p:cNvCxnSpPr/>
            <p:nvPr/>
          </p:nvCxnSpPr>
          <p:spPr>
            <a:xfrm rot="10800000" flipH="1">
              <a:off x="6425020" y="2166309"/>
              <a:ext cx="1946032" cy="1201177"/>
            </a:xfrm>
            <a:prstGeom prst="straightConnector1">
              <a:avLst/>
            </a:prstGeom>
            <a:noFill/>
            <a:ln w="38100" cap="flat" cmpd="sng">
              <a:solidFill>
                <a:srgbClr val="D73B02"/>
              </a:solidFill>
              <a:prstDash val="solid"/>
              <a:miter lim="800000"/>
              <a:headEnd type="none" w="sm" len="sm"/>
              <a:tailEnd type="none" w="sm" len="sm"/>
            </a:ln>
          </p:spPr>
        </p:cxnSp>
        <p:cxnSp>
          <p:nvCxnSpPr>
            <p:cNvPr id="1060" name="Google Shape;1060;p63"/>
            <p:cNvCxnSpPr>
              <a:stCxn id="1061" idx="1"/>
            </p:cNvCxnSpPr>
            <p:nvPr/>
          </p:nvCxnSpPr>
          <p:spPr>
            <a:xfrm flipH="1">
              <a:off x="4863120" y="3379959"/>
              <a:ext cx="822900" cy="397500"/>
            </a:xfrm>
            <a:prstGeom prst="straightConnector1">
              <a:avLst/>
            </a:prstGeom>
            <a:noFill/>
            <a:ln w="38100" cap="flat" cmpd="sng">
              <a:solidFill>
                <a:srgbClr val="D73B02"/>
              </a:solidFill>
              <a:prstDash val="solid"/>
              <a:miter lim="800000"/>
              <a:headEnd type="none" w="sm" len="sm"/>
              <a:tailEnd type="none" w="sm" len="sm"/>
            </a:ln>
          </p:spPr>
        </p:cxnSp>
        <p:cxnSp>
          <p:nvCxnSpPr>
            <p:cNvPr id="1062" name="Google Shape;1062;p63"/>
            <p:cNvCxnSpPr/>
            <p:nvPr/>
          </p:nvCxnSpPr>
          <p:spPr>
            <a:xfrm>
              <a:off x="6458277" y="3367484"/>
              <a:ext cx="1381591" cy="704565"/>
            </a:xfrm>
            <a:prstGeom prst="straightConnector1">
              <a:avLst/>
            </a:prstGeom>
            <a:noFill/>
            <a:ln w="38100" cap="flat" cmpd="sng">
              <a:solidFill>
                <a:srgbClr val="D73B02"/>
              </a:solidFill>
              <a:prstDash val="solid"/>
              <a:miter lim="800000"/>
              <a:headEnd type="none" w="sm" len="sm"/>
              <a:tailEnd type="none" w="sm" len="sm"/>
            </a:ln>
          </p:spPr>
        </p:cxnSp>
        <p:cxnSp>
          <p:nvCxnSpPr>
            <p:cNvPr id="1063" name="Google Shape;1063;p63"/>
            <p:cNvCxnSpPr/>
            <p:nvPr/>
          </p:nvCxnSpPr>
          <p:spPr>
            <a:xfrm flipH="1">
              <a:off x="3553276" y="3962104"/>
              <a:ext cx="1087778" cy="1278220"/>
            </a:xfrm>
            <a:prstGeom prst="straightConnector1">
              <a:avLst/>
            </a:prstGeom>
            <a:noFill/>
            <a:ln w="38100" cap="flat" cmpd="sng">
              <a:solidFill>
                <a:srgbClr val="D73B02"/>
              </a:solidFill>
              <a:prstDash val="solid"/>
              <a:miter lim="800000"/>
              <a:headEnd type="none" w="sm" len="sm"/>
              <a:tailEnd type="none" w="sm" len="sm"/>
            </a:ln>
          </p:spPr>
        </p:cxnSp>
        <p:cxnSp>
          <p:nvCxnSpPr>
            <p:cNvPr id="1064" name="Google Shape;1064;p63"/>
            <p:cNvCxnSpPr/>
            <p:nvPr/>
          </p:nvCxnSpPr>
          <p:spPr>
            <a:xfrm>
              <a:off x="4634500" y="3962104"/>
              <a:ext cx="13109" cy="1317964"/>
            </a:xfrm>
            <a:prstGeom prst="straightConnector1">
              <a:avLst/>
            </a:prstGeom>
            <a:noFill/>
            <a:ln w="38100" cap="flat" cmpd="sng">
              <a:solidFill>
                <a:srgbClr val="D73B02"/>
              </a:solidFill>
              <a:prstDash val="solid"/>
              <a:miter lim="800000"/>
              <a:headEnd type="none" w="sm" len="sm"/>
              <a:tailEnd type="none" w="sm" len="sm"/>
            </a:ln>
          </p:spPr>
        </p:cxnSp>
        <p:cxnSp>
          <p:nvCxnSpPr>
            <p:cNvPr id="1065" name="Google Shape;1065;p63"/>
            <p:cNvCxnSpPr/>
            <p:nvPr/>
          </p:nvCxnSpPr>
          <p:spPr>
            <a:xfrm>
              <a:off x="4634500" y="3944906"/>
              <a:ext cx="1096416" cy="1280478"/>
            </a:xfrm>
            <a:prstGeom prst="straightConnector1">
              <a:avLst/>
            </a:prstGeom>
            <a:noFill/>
            <a:ln w="38100" cap="flat" cmpd="sng">
              <a:solidFill>
                <a:srgbClr val="D73B02"/>
              </a:solidFill>
              <a:prstDash val="solid"/>
              <a:miter lim="800000"/>
              <a:headEnd type="none" w="sm" len="sm"/>
              <a:tailEnd type="none" w="sm" len="sm"/>
            </a:ln>
          </p:spPr>
        </p:cxnSp>
        <p:cxnSp>
          <p:nvCxnSpPr>
            <p:cNvPr id="1066" name="Google Shape;1066;p63"/>
            <p:cNvCxnSpPr/>
            <p:nvPr/>
          </p:nvCxnSpPr>
          <p:spPr>
            <a:xfrm flipH="1">
              <a:off x="7208374" y="4150925"/>
              <a:ext cx="919972" cy="1045380"/>
            </a:xfrm>
            <a:prstGeom prst="straightConnector1">
              <a:avLst/>
            </a:prstGeom>
            <a:noFill/>
            <a:ln w="38100" cap="flat" cmpd="sng">
              <a:solidFill>
                <a:srgbClr val="D73B02"/>
              </a:solidFill>
              <a:prstDash val="solid"/>
              <a:miter lim="800000"/>
              <a:headEnd type="none" w="sm" len="sm"/>
              <a:tailEnd type="none" w="sm" len="sm"/>
            </a:ln>
          </p:spPr>
        </p:cxnSp>
        <p:cxnSp>
          <p:nvCxnSpPr>
            <p:cNvPr id="1067" name="Google Shape;1067;p63"/>
            <p:cNvCxnSpPr/>
            <p:nvPr/>
          </p:nvCxnSpPr>
          <p:spPr>
            <a:xfrm>
              <a:off x="8128346" y="4150925"/>
              <a:ext cx="1011769" cy="1045380"/>
            </a:xfrm>
            <a:prstGeom prst="straightConnector1">
              <a:avLst/>
            </a:prstGeom>
            <a:noFill/>
            <a:ln w="38100" cap="flat" cmpd="sng">
              <a:solidFill>
                <a:srgbClr val="D73B02"/>
              </a:solidFill>
              <a:prstDash val="solid"/>
              <a:miter lim="800000"/>
              <a:headEnd type="none" w="sm" len="sm"/>
              <a:tailEnd type="none" w="sm" len="sm"/>
            </a:ln>
          </p:spPr>
        </p:cxnSp>
        <p:sp>
          <p:nvSpPr>
            <p:cNvPr id="1068" name="Google Shape;1068;p63"/>
            <p:cNvSpPr txBox="1"/>
            <p:nvPr/>
          </p:nvSpPr>
          <p:spPr>
            <a:xfrm>
              <a:off x="5457213" y="3820423"/>
              <a:ext cx="1666482" cy="917174"/>
            </a:xfrm>
            <a:prstGeom prst="rect">
              <a:avLst/>
            </a:prstGeom>
            <a:solidFill>
              <a:schemeClr val="lt1"/>
            </a:solidFill>
            <a:ln>
              <a:noFill/>
            </a:ln>
          </p:spPr>
          <p:txBody>
            <a:bodyPr spcFirstLastPara="1" wrap="square" lIns="45700" tIns="27425" rIns="45700" bIns="27425"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Azure </a:t>
              </a:r>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Functions</a:t>
              </a:r>
              <a:endParaRPr/>
            </a:p>
          </p:txBody>
        </p:sp>
        <p:sp>
          <p:nvSpPr>
            <p:cNvPr id="1069" name="Google Shape;1069;p63"/>
            <p:cNvSpPr txBox="1"/>
            <p:nvPr/>
          </p:nvSpPr>
          <p:spPr>
            <a:xfrm>
              <a:off x="7716255" y="2319769"/>
              <a:ext cx="1173071" cy="311834"/>
            </a:xfrm>
            <a:prstGeom prst="rect">
              <a:avLst/>
            </a:prstGeom>
            <a:solidFill>
              <a:schemeClr val="lt1"/>
            </a:solidFill>
            <a:ln>
              <a:noFill/>
            </a:ln>
          </p:spPr>
          <p:txBody>
            <a:bodyPr spcFirstLastPara="1" wrap="square" lIns="45700" tIns="27425" rIns="45700" bIns="27425"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Cosmos DB</a:t>
              </a:r>
              <a:endParaRPr/>
            </a:p>
          </p:txBody>
        </p:sp>
        <p:pic>
          <p:nvPicPr>
            <p:cNvPr id="1070" name="Google Shape;1070;p63" descr="A picture containing vector graphics&#10;&#10;Description automatically generated"/>
            <p:cNvPicPr preferRelativeResize="0"/>
            <p:nvPr/>
          </p:nvPicPr>
          <p:blipFill rotWithShape="1">
            <a:blip r:embed="rId3">
              <a:alphaModFix/>
            </a:blip>
            <a:srcRect/>
            <a:stretch/>
          </p:blipFill>
          <p:spPr>
            <a:xfrm>
              <a:off x="6559858" y="1360010"/>
              <a:ext cx="780290" cy="780290"/>
            </a:xfrm>
            <a:prstGeom prst="rect">
              <a:avLst/>
            </a:prstGeom>
            <a:noFill/>
            <a:ln>
              <a:noFill/>
            </a:ln>
          </p:spPr>
        </p:pic>
        <p:sp>
          <p:nvSpPr>
            <p:cNvPr id="1071" name="Google Shape;1071;p63"/>
            <p:cNvSpPr txBox="1"/>
            <p:nvPr/>
          </p:nvSpPr>
          <p:spPr>
            <a:xfrm>
              <a:off x="6466310" y="2288623"/>
              <a:ext cx="1162220" cy="311834"/>
            </a:xfrm>
            <a:prstGeom prst="rect">
              <a:avLst/>
            </a:prstGeom>
            <a:solidFill>
              <a:schemeClr val="lt1"/>
            </a:solidFill>
            <a:ln>
              <a:noFill/>
            </a:ln>
          </p:spPr>
          <p:txBody>
            <a:bodyPr spcFirstLastPara="1" wrap="square" lIns="45700" tIns="27425" rIns="45700" bIns="27425"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Event Hubs</a:t>
              </a:r>
              <a:endParaRPr/>
            </a:p>
          </p:txBody>
        </p:sp>
        <p:pic>
          <p:nvPicPr>
            <p:cNvPr id="1072" name="Google Shape;1072;p63" descr="A picture containing vector graphics&#10;&#10;Description automatically generated"/>
            <p:cNvPicPr preferRelativeResize="0"/>
            <p:nvPr/>
          </p:nvPicPr>
          <p:blipFill rotWithShape="1">
            <a:blip r:embed="rId4">
              <a:alphaModFix/>
            </a:blip>
            <a:srcRect/>
            <a:stretch/>
          </p:blipFill>
          <p:spPr>
            <a:xfrm>
              <a:off x="2810922" y="1360010"/>
              <a:ext cx="780290" cy="780290"/>
            </a:xfrm>
            <a:prstGeom prst="rect">
              <a:avLst/>
            </a:prstGeom>
            <a:noFill/>
            <a:ln>
              <a:noFill/>
            </a:ln>
          </p:spPr>
        </p:pic>
        <p:sp>
          <p:nvSpPr>
            <p:cNvPr id="1073" name="Google Shape;1073;p63"/>
            <p:cNvSpPr txBox="1"/>
            <p:nvPr/>
          </p:nvSpPr>
          <p:spPr>
            <a:xfrm>
              <a:off x="2633335" y="2288623"/>
              <a:ext cx="1758131" cy="311834"/>
            </a:xfrm>
            <a:prstGeom prst="rect">
              <a:avLst/>
            </a:prstGeom>
            <a:solidFill>
              <a:schemeClr val="lt1"/>
            </a:solidFill>
            <a:ln>
              <a:noFill/>
            </a:ln>
          </p:spPr>
          <p:txBody>
            <a:bodyPr spcFirstLastPara="1" wrap="square" lIns="45700" tIns="27425" rIns="45700" bIns="27425"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Notification Hubs</a:t>
              </a:r>
              <a:endParaRPr/>
            </a:p>
          </p:txBody>
        </p:sp>
        <p:pic>
          <p:nvPicPr>
            <p:cNvPr id="1074" name="Google Shape;1074;p63"/>
            <p:cNvPicPr preferRelativeResize="0"/>
            <p:nvPr/>
          </p:nvPicPr>
          <p:blipFill rotWithShape="1">
            <a:blip r:embed="rId5">
              <a:alphaModFix/>
            </a:blip>
            <a:srcRect/>
            <a:stretch/>
          </p:blipFill>
          <p:spPr>
            <a:xfrm>
              <a:off x="4707607" y="1327736"/>
              <a:ext cx="780290" cy="780290"/>
            </a:xfrm>
            <a:prstGeom prst="rect">
              <a:avLst/>
            </a:prstGeom>
            <a:noFill/>
            <a:ln>
              <a:noFill/>
            </a:ln>
          </p:spPr>
        </p:pic>
        <p:sp>
          <p:nvSpPr>
            <p:cNvPr id="1075" name="Google Shape;1075;p63"/>
            <p:cNvSpPr txBox="1"/>
            <p:nvPr/>
          </p:nvSpPr>
          <p:spPr>
            <a:xfrm>
              <a:off x="4658140" y="2288623"/>
              <a:ext cx="1075475" cy="311834"/>
            </a:xfrm>
            <a:prstGeom prst="rect">
              <a:avLst/>
            </a:prstGeom>
            <a:solidFill>
              <a:schemeClr val="lt1"/>
            </a:solidFill>
            <a:ln>
              <a:noFill/>
            </a:ln>
          </p:spPr>
          <p:txBody>
            <a:bodyPr spcFirstLastPara="1" wrap="square" lIns="45700" tIns="27425" rIns="45700" bIns="27425"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Event Grid</a:t>
              </a:r>
              <a:endParaRPr/>
            </a:p>
          </p:txBody>
        </p:sp>
        <p:sp>
          <p:nvSpPr>
            <p:cNvPr id="1076" name="Google Shape;1076;p63"/>
            <p:cNvSpPr txBox="1"/>
            <p:nvPr/>
          </p:nvSpPr>
          <p:spPr>
            <a:xfrm>
              <a:off x="4194080" y="4212222"/>
              <a:ext cx="900503" cy="301621"/>
            </a:xfrm>
            <a:prstGeom prst="rect">
              <a:avLst/>
            </a:prstGeom>
            <a:solidFill>
              <a:schemeClr val="lt1"/>
            </a:solidFill>
            <a:ln>
              <a:noFill/>
            </a:ln>
          </p:spPr>
          <p:txBody>
            <a:bodyPr spcFirstLastPara="1" wrap="square" lIns="91425" tIns="27425" rIns="91425" bIns="27425"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Storage</a:t>
              </a:r>
              <a:endParaRPr/>
            </a:p>
          </p:txBody>
        </p:sp>
        <p:sp>
          <p:nvSpPr>
            <p:cNvPr id="1077" name="Google Shape;1077;p63"/>
            <p:cNvSpPr txBox="1"/>
            <p:nvPr/>
          </p:nvSpPr>
          <p:spPr>
            <a:xfrm>
              <a:off x="3280950" y="5930335"/>
              <a:ext cx="724587" cy="311834"/>
            </a:xfrm>
            <a:prstGeom prst="rect">
              <a:avLst/>
            </a:prstGeom>
            <a:solidFill>
              <a:schemeClr val="lt1"/>
            </a:solidFill>
            <a:ln>
              <a:noFill/>
            </a:ln>
          </p:spPr>
          <p:txBody>
            <a:bodyPr spcFirstLastPara="1" wrap="square" lIns="45700" tIns="27425" rIns="45700" bIns="27425"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Queue</a:t>
              </a:r>
              <a:endParaRPr/>
            </a:p>
          </p:txBody>
        </p:sp>
        <p:sp>
          <p:nvSpPr>
            <p:cNvPr id="1078" name="Google Shape;1078;p63"/>
            <p:cNvSpPr txBox="1"/>
            <p:nvPr/>
          </p:nvSpPr>
          <p:spPr>
            <a:xfrm>
              <a:off x="4423704" y="5954400"/>
              <a:ext cx="532644" cy="311834"/>
            </a:xfrm>
            <a:prstGeom prst="rect">
              <a:avLst/>
            </a:prstGeom>
            <a:solidFill>
              <a:schemeClr val="lt1"/>
            </a:solidFill>
            <a:ln>
              <a:noFill/>
            </a:ln>
          </p:spPr>
          <p:txBody>
            <a:bodyPr spcFirstLastPara="1" wrap="square" lIns="45700" tIns="27425" rIns="45700" bIns="27425"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Blob</a:t>
              </a:r>
              <a:endParaRPr/>
            </a:p>
          </p:txBody>
        </p:sp>
        <p:sp>
          <p:nvSpPr>
            <p:cNvPr id="1079" name="Google Shape;1079;p63"/>
            <p:cNvSpPr txBox="1"/>
            <p:nvPr/>
          </p:nvSpPr>
          <p:spPr>
            <a:xfrm>
              <a:off x="5437706" y="5930336"/>
              <a:ext cx="595691" cy="311834"/>
            </a:xfrm>
            <a:prstGeom prst="rect">
              <a:avLst/>
            </a:prstGeom>
            <a:solidFill>
              <a:schemeClr val="lt1"/>
            </a:solidFill>
            <a:ln>
              <a:noFill/>
            </a:ln>
          </p:spPr>
          <p:txBody>
            <a:bodyPr spcFirstLastPara="1" wrap="square" lIns="45700" tIns="27425" rIns="45700" bIns="27425"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Table</a:t>
              </a:r>
              <a:endParaRPr/>
            </a:p>
          </p:txBody>
        </p:sp>
        <p:sp>
          <p:nvSpPr>
            <p:cNvPr id="1080" name="Google Shape;1080;p63"/>
            <p:cNvSpPr txBox="1"/>
            <p:nvPr/>
          </p:nvSpPr>
          <p:spPr>
            <a:xfrm>
              <a:off x="7047548" y="5930336"/>
              <a:ext cx="687896" cy="311834"/>
            </a:xfrm>
            <a:prstGeom prst="rect">
              <a:avLst/>
            </a:prstGeom>
            <a:solidFill>
              <a:schemeClr val="lt1"/>
            </a:solidFill>
            <a:ln>
              <a:noFill/>
            </a:ln>
          </p:spPr>
          <p:txBody>
            <a:bodyPr spcFirstLastPara="1" wrap="square" lIns="45700" tIns="27425" rIns="45700" bIns="27425"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Topics</a:t>
              </a:r>
              <a:endParaRPr/>
            </a:p>
          </p:txBody>
        </p:sp>
        <p:sp>
          <p:nvSpPr>
            <p:cNvPr id="1081" name="Google Shape;1081;p63"/>
            <p:cNvSpPr txBox="1"/>
            <p:nvPr/>
          </p:nvSpPr>
          <p:spPr>
            <a:xfrm>
              <a:off x="8630658" y="5930336"/>
              <a:ext cx="813178" cy="311834"/>
            </a:xfrm>
            <a:prstGeom prst="rect">
              <a:avLst/>
            </a:prstGeom>
            <a:solidFill>
              <a:schemeClr val="lt1"/>
            </a:solidFill>
            <a:ln>
              <a:noFill/>
            </a:ln>
          </p:spPr>
          <p:txBody>
            <a:bodyPr spcFirstLastPara="1" wrap="square" lIns="45700" tIns="27425" rIns="45700" bIns="27425"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Queues</a:t>
              </a:r>
              <a:endParaRPr/>
            </a:p>
          </p:txBody>
        </p:sp>
        <p:pic>
          <p:nvPicPr>
            <p:cNvPr id="1082" name="Google Shape;1082;p63" descr="A close up of a sign&#10;&#10;Description automatically generated"/>
            <p:cNvPicPr preferRelativeResize="0"/>
            <p:nvPr/>
          </p:nvPicPr>
          <p:blipFill rotWithShape="1">
            <a:blip r:embed="rId6">
              <a:alphaModFix/>
            </a:blip>
            <a:srcRect/>
            <a:stretch/>
          </p:blipFill>
          <p:spPr>
            <a:xfrm>
              <a:off x="6966649" y="5131066"/>
              <a:ext cx="738172" cy="780290"/>
            </a:xfrm>
            <a:prstGeom prst="rect">
              <a:avLst/>
            </a:prstGeom>
            <a:noFill/>
            <a:ln>
              <a:noFill/>
            </a:ln>
          </p:spPr>
        </p:pic>
        <p:pic>
          <p:nvPicPr>
            <p:cNvPr id="1083" name="Google Shape;1083;p63"/>
            <p:cNvPicPr preferRelativeResize="0"/>
            <p:nvPr/>
          </p:nvPicPr>
          <p:blipFill rotWithShape="1">
            <a:blip r:embed="rId7">
              <a:alphaModFix/>
            </a:blip>
            <a:srcRect/>
            <a:stretch/>
          </p:blipFill>
          <p:spPr>
            <a:xfrm>
              <a:off x="8612631" y="5131067"/>
              <a:ext cx="738171" cy="780289"/>
            </a:xfrm>
            <a:prstGeom prst="rect">
              <a:avLst/>
            </a:prstGeom>
            <a:noFill/>
            <a:ln>
              <a:noFill/>
            </a:ln>
          </p:spPr>
        </p:pic>
        <p:pic>
          <p:nvPicPr>
            <p:cNvPr id="1061" name="Google Shape;1061;p63" descr="A close up of a sign&#10;&#10;Description automatically generated"/>
            <p:cNvPicPr preferRelativeResize="0"/>
            <p:nvPr/>
          </p:nvPicPr>
          <p:blipFill rotWithShape="1">
            <a:blip r:embed="rId8">
              <a:alphaModFix/>
            </a:blip>
            <a:srcRect/>
            <a:stretch/>
          </p:blipFill>
          <p:spPr>
            <a:xfrm>
              <a:off x="5686020" y="2989814"/>
              <a:ext cx="780290" cy="780290"/>
            </a:xfrm>
            <a:prstGeom prst="rect">
              <a:avLst/>
            </a:prstGeom>
            <a:noFill/>
            <a:ln>
              <a:noFill/>
            </a:ln>
          </p:spPr>
        </p:pic>
        <p:sp>
          <p:nvSpPr>
            <p:cNvPr id="1084" name="Google Shape;1084;p63"/>
            <p:cNvSpPr txBox="1"/>
            <p:nvPr/>
          </p:nvSpPr>
          <p:spPr>
            <a:xfrm>
              <a:off x="7600861" y="4212222"/>
              <a:ext cx="1172112" cy="311834"/>
            </a:xfrm>
            <a:prstGeom prst="rect">
              <a:avLst/>
            </a:prstGeom>
            <a:solidFill>
              <a:schemeClr val="lt1"/>
            </a:solidFill>
            <a:ln>
              <a:noFill/>
            </a:ln>
          </p:spPr>
          <p:txBody>
            <a:bodyPr spcFirstLastPara="1" wrap="square" lIns="45700" tIns="27425" rIns="45700" bIns="27425"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Service Bus</a:t>
              </a:r>
              <a:endParaRPr/>
            </a:p>
          </p:txBody>
        </p:sp>
        <p:pic>
          <p:nvPicPr>
            <p:cNvPr id="1085" name="Google Shape;1085;p63"/>
            <p:cNvPicPr preferRelativeResize="0"/>
            <p:nvPr/>
          </p:nvPicPr>
          <p:blipFill rotWithShape="1">
            <a:blip r:embed="rId9">
              <a:alphaModFix/>
            </a:blip>
            <a:srcRect/>
            <a:stretch/>
          </p:blipFill>
          <p:spPr>
            <a:xfrm>
              <a:off x="7837754" y="3356785"/>
              <a:ext cx="770966" cy="770966"/>
            </a:xfrm>
            <a:prstGeom prst="rect">
              <a:avLst/>
            </a:prstGeom>
            <a:noFill/>
            <a:ln>
              <a:noFill/>
            </a:ln>
          </p:spPr>
        </p:pic>
        <p:pic>
          <p:nvPicPr>
            <p:cNvPr id="1086" name="Google Shape;1086;p63"/>
            <p:cNvPicPr preferRelativeResize="0"/>
            <p:nvPr/>
          </p:nvPicPr>
          <p:blipFill rotWithShape="1">
            <a:blip r:embed="rId10">
              <a:alphaModFix/>
            </a:blip>
            <a:srcRect/>
            <a:stretch/>
          </p:blipFill>
          <p:spPr>
            <a:xfrm>
              <a:off x="4199289" y="3217879"/>
              <a:ext cx="788531" cy="788531"/>
            </a:xfrm>
            <a:prstGeom prst="rect">
              <a:avLst/>
            </a:prstGeom>
            <a:noFill/>
            <a:ln>
              <a:noFill/>
            </a:ln>
          </p:spPr>
        </p:pic>
        <p:pic>
          <p:nvPicPr>
            <p:cNvPr id="1087" name="Google Shape;1087;p63"/>
            <p:cNvPicPr preferRelativeResize="0"/>
            <p:nvPr/>
          </p:nvPicPr>
          <p:blipFill rotWithShape="1">
            <a:blip r:embed="rId11">
              <a:alphaModFix/>
            </a:blip>
            <a:srcRect/>
            <a:stretch/>
          </p:blipFill>
          <p:spPr>
            <a:xfrm>
              <a:off x="4273812" y="5201422"/>
              <a:ext cx="768658" cy="768658"/>
            </a:xfrm>
            <a:prstGeom prst="rect">
              <a:avLst/>
            </a:prstGeom>
            <a:noFill/>
            <a:ln>
              <a:noFill/>
            </a:ln>
          </p:spPr>
        </p:pic>
        <p:pic>
          <p:nvPicPr>
            <p:cNvPr id="1088" name="Google Shape;1088;p63"/>
            <p:cNvPicPr preferRelativeResize="0"/>
            <p:nvPr/>
          </p:nvPicPr>
          <p:blipFill rotWithShape="1">
            <a:blip r:embed="rId12">
              <a:alphaModFix/>
            </a:blip>
            <a:srcRect/>
            <a:stretch/>
          </p:blipFill>
          <p:spPr>
            <a:xfrm>
              <a:off x="5370958" y="5219908"/>
              <a:ext cx="656992" cy="656992"/>
            </a:xfrm>
            <a:prstGeom prst="rect">
              <a:avLst/>
            </a:prstGeom>
            <a:noFill/>
            <a:ln>
              <a:noFill/>
            </a:ln>
          </p:spPr>
        </p:pic>
        <p:pic>
          <p:nvPicPr>
            <p:cNvPr id="1089" name="Google Shape;1089;p63"/>
            <p:cNvPicPr preferRelativeResize="0"/>
            <p:nvPr/>
          </p:nvPicPr>
          <p:blipFill rotWithShape="1">
            <a:blip r:embed="rId13">
              <a:alphaModFix/>
            </a:blip>
            <a:srcRect/>
            <a:stretch/>
          </p:blipFill>
          <p:spPr>
            <a:xfrm>
              <a:off x="3258422" y="5156902"/>
              <a:ext cx="728617" cy="728617"/>
            </a:xfrm>
            <a:prstGeom prst="rect">
              <a:avLst/>
            </a:prstGeom>
            <a:noFill/>
            <a:ln>
              <a:noFill/>
            </a:ln>
          </p:spPr>
        </p:pic>
        <p:pic>
          <p:nvPicPr>
            <p:cNvPr id="1090" name="Google Shape;1090;p63"/>
            <p:cNvPicPr preferRelativeResize="0"/>
            <p:nvPr/>
          </p:nvPicPr>
          <p:blipFill rotWithShape="1">
            <a:blip r:embed="rId14">
              <a:alphaModFix/>
            </a:blip>
            <a:srcRect/>
            <a:stretch/>
          </p:blipFill>
          <p:spPr>
            <a:xfrm>
              <a:off x="8391562" y="1260024"/>
              <a:ext cx="1069375" cy="980261"/>
            </a:xfrm>
            <a:prstGeom prst="rect">
              <a:avLst/>
            </a:prstGeom>
            <a:noFill/>
            <a:ln>
              <a:noFill/>
            </a:ln>
          </p:spPr>
        </p:pic>
        <p:sp>
          <p:nvSpPr>
            <p:cNvPr id="1091" name="Google Shape;1091;p63"/>
            <p:cNvSpPr/>
            <p:nvPr/>
          </p:nvSpPr>
          <p:spPr>
            <a:xfrm>
              <a:off x="9181622" y="2553824"/>
              <a:ext cx="742510" cy="742510"/>
            </a:xfrm>
            <a:prstGeom prst="ellipse">
              <a:avLst/>
            </a:prstGeom>
            <a:noFill/>
            <a:ln w="76200" cap="flat" cmpd="sng">
              <a:solidFill>
                <a:srgbClr val="2F5496"/>
              </a:solidFill>
              <a:prstDash val="solid"/>
              <a:miter lim="800000"/>
              <a:headEnd type="none" w="sm" len="sm"/>
              <a:tailEnd type="none" w="sm" len="sm"/>
            </a:ln>
          </p:spPr>
          <p:txBody>
            <a:bodyPr spcFirstLastPara="1" wrap="square" lIns="182875" tIns="146300" rIns="182875" bIns="146300" anchor="t" anchorCtr="0">
              <a:noAutofit/>
            </a:bodyPr>
            <a:lstStyle/>
            <a:p>
              <a:pPr marL="0" marR="0" lvl="0" indent="0" algn="l" rtl="0">
                <a:spcBef>
                  <a:spcPts val="0"/>
                </a:spcBef>
                <a:spcAft>
                  <a:spcPts val="0"/>
                </a:spcAft>
                <a:buNone/>
              </a:pPr>
              <a:endParaRPr sz="2000">
                <a:solidFill>
                  <a:srgbClr val="FFFFFF"/>
                </a:solidFill>
                <a:latin typeface="Calibri"/>
                <a:ea typeface="Calibri"/>
                <a:cs typeface="Calibri"/>
                <a:sym typeface="Calibri"/>
              </a:endParaRPr>
            </a:p>
          </p:txBody>
        </p:sp>
        <p:sp>
          <p:nvSpPr>
            <p:cNvPr id="1092" name="Google Shape;1092;p63"/>
            <p:cNvSpPr/>
            <p:nvPr/>
          </p:nvSpPr>
          <p:spPr>
            <a:xfrm>
              <a:off x="9342290" y="2710975"/>
              <a:ext cx="185749" cy="185749"/>
            </a:xfrm>
            <a:prstGeom prst="ellipse">
              <a:avLst/>
            </a:prstGeom>
            <a:solidFill>
              <a:srgbClr val="2F5496"/>
            </a:solidFill>
            <a:ln>
              <a:noFill/>
            </a:ln>
          </p:spPr>
          <p:txBody>
            <a:bodyPr spcFirstLastPara="1" wrap="square" lIns="182875" tIns="146300" rIns="182875" bIns="146300" anchor="t" anchorCtr="0">
              <a:noAutofit/>
            </a:bodyPr>
            <a:lstStyle/>
            <a:p>
              <a:pPr marL="0" marR="0" lvl="0" indent="0" algn="l" rtl="0">
                <a:spcBef>
                  <a:spcPts val="0"/>
                </a:spcBef>
                <a:spcAft>
                  <a:spcPts val="0"/>
                </a:spcAft>
                <a:buNone/>
              </a:pPr>
              <a:endParaRPr sz="2000">
                <a:solidFill>
                  <a:srgbClr val="FFFFFF"/>
                </a:solidFill>
                <a:latin typeface="Calibri"/>
                <a:ea typeface="Calibri"/>
                <a:cs typeface="Calibri"/>
                <a:sym typeface="Calibri"/>
              </a:endParaRPr>
            </a:p>
          </p:txBody>
        </p:sp>
        <p:sp>
          <p:nvSpPr>
            <p:cNvPr id="1093" name="Google Shape;1093;p63"/>
            <p:cNvSpPr/>
            <p:nvPr/>
          </p:nvSpPr>
          <p:spPr>
            <a:xfrm>
              <a:off x="9580415" y="2710975"/>
              <a:ext cx="185749" cy="185749"/>
            </a:xfrm>
            <a:prstGeom prst="ellipse">
              <a:avLst/>
            </a:prstGeom>
            <a:solidFill>
              <a:srgbClr val="2F5496"/>
            </a:solidFill>
            <a:ln>
              <a:noFill/>
            </a:ln>
          </p:spPr>
          <p:txBody>
            <a:bodyPr spcFirstLastPara="1" wrap="square" lIns="182875" tIns="146300" rIns="182875" bIns="146300" anchor="t" anchorCtr="0">
              <a:noAutofit/>
            </a:bodyPr>
            <a:lstStyle/>
            <a:p>
              <a:pPr marL="0" marR="0" lvl="0" indent="0" algn="l" rtl="0">
                <a:spcBef>
                  <a:spcPts val="0"/>
                </a:spcBef>
                <a:spcAft>
                  <a:spcPts val="0"/>
                </a:spcAft>
                <a:buNone/>
              </a:pPr>
              <a:endParaRPr sz="2000">
                <a:solidFill>
                  <a:srgbClr val="FFFFFF"/>
                </a:solidFill>
                <a:latin typeface="Calibri"/>
                <a:ea typeface="Calibri"/>
                <a:cs typeface="Calibri"/>
                <a:sym typeface="Calibri"/>
              </a:endParaRPr>
            </a:p>
          </p:txBody>
        </p:sp>
        <p:sp>
          <p:nvSpPr>
            <p:cNvPr id="1094" name="Google Shape;1094;p63"/>
            <p:cNvSpPr/>
            <p:nvPr/>
          </p:nvSpPr>
          <p:spPr>
            <a:xfrm>
              <a:off x="9342290" y="2924598"/>
              <a:ext cx="185749" cy="185749"/>
            </a:xfrm>
            <a:prstGeom prst="ellipse">
              <a:avLst/>
            </a:prstGeom>
            <a:solidFill>
              <a:srgbClr val="2F5496"/>
            </a:solidFill>
            <a:ln>
              <a:noFill/>
            </a:ln>
          </p:spPr>
          <p:txBody>
            <a:bodyPr spcFirstLastPara="1" wrap="square" lIns="182875" tIns="146300" rIns="182875" bIns="146300" anchor="t" anchorCtr="0">
              <a:noAutofit/>
            </a:bodyPr>
            <a:lstStyle/>
            <a:p>
              <a:pPr marL="0" marR="0" lvl="0" indent="0" algn="l" rtl="0">
                <a:spcBef>
                  <a:spcPts val="0"/>
                </a:spcBef>
                <a:spcAft>
                  <a:spcPts val="0"/>
                </a:spcAft>
                <a:buNone/>
              </a:pPr>
              <a:endParaRPr sz="2000">
                <a:solidFill>
                  <a:srgbClr val="FFFFFF"/>
                </a:solidFill>
                <a:latin typeface="Calibri"/>
                <a:ea typeface="Calibri"/>
                <a:cs typeface="Calibri"/>
                <a:sym typeface="Calibri"/>
              </a:endParaRPr>
            </a:p>
          </p:txBody>
        </p:sp>
        <p:sp>
          <p:nvSpPr>
            <p:cNvPr id="1095" name="Google Shape;1095;p63"/>
            <p:cNvSpPr/>
            <p:nvPr/>
          </p:nvSpPr>
          <p:spPr>
            <a:xfrm>
              <a:off x="9580415" y="2924598"/>
              <a:ext cx="185749" cy="185749"/>
            </a:xfrm>
            <a:prstGeom prst="ellipse">
              <a:avLst/>
            </a:prstGeom>
            <a:solidFill>
              <a:srgbClr val="2F5496"/>
            </a:solidFill>
            <a:ln>
              <a:noFill/>
            </a:ln>
          </p:spPr>
          <p:txBody>
            <a:bodyPr spcFirstLastPara="1" wrap="square" lIns="182875" tIns="146300" rIns="182875" bIns="146300" anchor="t" anchorCtr="0">
              <a:noAutofit/>
            </a:bodyPr>
            <a:lstStyle/>
            <a:p>
              <a:pPr marL="0" marR="0" lvl="0" indent="0" algn="l" rtl="0">
                <a:spcBef>
                  <a:spcPts val="0"/>
                </a:spcBef>
                <a:spcAft>
                  <a:spcPts val="0"/>
                </a:spcAft>
                <a:buNone/>
              </a:pPr>
              <a:endParaRPr sz="2000">
                <a:solidFill>
                  <a:srgbClr val="FFFFFF"/>
                </a:solidFill>
                <a:latin typeface="Calibri"/>
                <a:ea typeface="Calibri"/>
                <a:cs typeface="Calibri"/>
                <a:sym typeface="Calibri"/>
              </a:endParaRPr>
            </a:p>
          </p:txBody>
        </p:sp>
        <p:cxnSp>
          <p:nvCxnSpPr>
            <p:cNvPr id="1096" name="Google Shape;1096;p63"/>
            <p:cNvCxnSpPr/>
            <p:nvPr/>
          </p:nvCxnSpPr>
          <p:spPr>
            <a:xfrm rot="10800000" flipH="1">
              <a:off x="6502875" y="2938632"/>
              <a:ext cx="2569652" cy="396693"/>
            </a:xfrm>
            <a:prstGeom prst="straightConnector1">
              <a:avLst/>
            </a:prstGeom>
            <a:noFill/>
            <a:ln w="38100" cap="flat" cmpd="sng">
              <a:solidFill>
                <a:srgbClr val="D73B02"/>
              </a:solidFill>
              <a:prstDash val="solid"/>
              <a:miter lim="800000"/>
              <a:headEnd type="none" w="sm" len="sm"/>
              <a:tailEnd type="none" w="sm" len="sm"/>
            </a:ln>
          </p:spPr>
        </p:cxnSp>
        <p:sp>
          <p:nvSpPr>
            <p:cNvPr id="1097" name="Google Shape;1097;p63"/>
            <p:cNvSpPr txBox="1"/>
            <p:nvPr/>
          </p:nvSpPr>
          <p:spPr>
            <a:xfrm>
              <a:off x="8290612" y="2881692"/>
              <a:ext cx="651354" cy="311834"/>
            </a:xfrm>
            <a:prstGeom prst="rect">
              <a:avLst/>
            </a:prstGeom>
            <a:solidFill>
              <a:schemeClr val="lt1"/>
            </a:solidFill>
            <a:ln>
              <a:noFill/>
            </a:ln>
          </p:spPr>
          <p:txBody>
            <a:bodyPr spcFirstLastPara="1" wrap="square" lIns="45700" tIns="27425" rIns="45700" bIns="27425"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Twilio</a:t>
              </a:r>
              <a:endParaRPr/>
            </a:p>
          </p:txBody>
        </p:sp>
      </p:gr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80"/>
          <p:cNvSpPr txBox="1">
            <a:spLocks noGrp="1"/>
          </p:cNvSpPr>
          <p:nvPr>
            <p:ph type="title"/>
          </p:nvPr>
        </p:nvSpPr>
        <p:spPr>
          <a:xfrm>
            <a:off x="455995" y="620827"/>
            <a:ext cx="11306469" cy="4030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What is Azure DevOps?</a:t>
            </a:r>
            <a:endParaRPr/>
          </a:p>
        </p:txBody>
      </p:sp>
      <p:pic>
        <p:nvPicPr>
          <p:cNvPr id="1284" name="Google Shape;1284;p80" descr="Icon of a computer screen"/>
          <p:cNvPicPr preferRelativeResize="0"/>
          <p:nvPr/>
        </p:nvPicPr>
        <p:blipFill rotWithShape="1">
          <a:blip r:embed="rId3">
            <a:alphaModFix/>
          </a:blip>
          <a:srcRect/>
          <a:stretch/>
        </p:blipFill>
        <p:spPr>
          <a:xfrm>
            <a:off x="455995" y="1130441"/>
            <a:ext cx="933776" cy="933776"/>
          </a:xfrm>
          <a:prstGeom prst="rect">
            <a:avLst/>
          </a:prstGeom>
          <a:noFill/>
          <a:ln>
            <a:noFill/>
          </a:ln>
        </p:spPr>
      </p:pic>
      <p:sp>
        <p:nvSpPr>
          <p:cNvPr id="1285" name="Google Shape;1285;p80"/>
          <p:cNvSpPr/>
          <p:nvPr/>
        </p:nvSpPr>
        <p:spPr>
          <a:xfrm>
            <a:off x="1668347" y="1446466"/>
            <a:ext cx="10094116" cy="301727"/>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961" b="1">
                <a:solidFill>
                  <a:schemeClr val="dk1"/>
                </a:solidFill>
                <a:latin typeface="Calibri"/>
                <a:ea typeface="Calibri"/>
                <a:cs typeface="Calibri"/>
                <a:sym typeface="Calibri"/>
              </a:rPr>
              <a:t>Azure Boards</a:t>
            </a:r>
            <a:r>
              <a:rPr lang="en-US" sz="1961">
                <a:solidFill>
                  <a:schemeClr val="dk1"/>
                </a:solidFill>
                <a:latin typeface="Calibri"/>
                <a:ea typeface="Calibri"/>
                <a:cs typeface="Calibri"/>
                <a:sym typeface="Calibri"/>
              </a:rPr>
              <a:t>: Agile planning, work item tracking, visualization and reporting tool</a:t>
            </a:r>
            <a:endParaRPr/>
          </a:p>
        </p:txBody>
      </p:sp>
      <p:cxnSp>
        <p:nvCxnSpPr>
          <p:cNvPr id="1286" name="Google Shape;1286;p80"/>
          <p:cNvCxnSpPr/>
          <p:nvPr/>
        </p:nvCxnSpPr>
        <p:spPr>
          <a:xfrm>
            <a:off x="1668347" y="2139126"/>
            <a:ext cx="10094116" cy="0"/>
          </a:xfrm>
          <a:prstGeom prst="straightConnector1">
            <a:avLst/>
          </a:prstGeom>
          <a:noFill/>
          <a:ln w="19050" cap="flat" cmpd="sng">
            <a:solidFill>
              <a:srgbClr val="A5A5A5"/>
            </a:solidFill>
            <a:prstDash val="dash"/>
            <a:miter lim="800000"/>
            <a:headEnd type="none" w="sm" len="sm"/>
            <a:tailEnd type="none" w="sm" len="sm"/>
          </a:ln>
        </p:spPr>
      </p:cxnSp>
      <p:pic>
        <p:nvPicPr>
          <p:cNvPr id="1287" name="Google Shape;1287;p80" descr="Icon of a square with two smaller squares inside it"/>
          <p:cNvPicPr preferRelativeResize="0"/>
          <p:nvPr/>
        </p:nvPicPr>
        <p:blipFill rotWithShape="1">
          <a:blip r:embed="rId4">
            <a:alphaModFix/>
          </a:blip>
          <a:srcRect/>
          <a:stretch/>
        </p:blipFill>
        <p:spPr>
          <a:xfrm>
            <a:off x="455995" y="2214035"/>
            <a:ext cx="933776" cy="933776"/>
          </a:xfrm>
          <a:prstGeom prst="rect">
            <a:avLst/>
          </a:prstGeom>
          <a:noFill/>
          <a:ln>
            <a:noFill/>
          </a:ln>
        </p:spPr>
      </p:pic>
      <p:sp>
        <p:nvSpPr>
          <p:cNvPr id="1288" name="Google Shape;1288;p80"/>
          <p:cNvSpPr/>
          <p:nvPr/>
        </p:nvSpPr>
        <p:spPr>
          <a:xfrm>
            <a:off x="1668347" y="2379196"/>
            <a:ext cx="10094116" cy="60345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961" b="1">
                <a:solidFill>
                  <a:schemeClr val="dk1"/>
                </a:solidFill>
                <a:latin typeface="Calibri"/>
                <a:ea typeface="Calibri"/>
                <a:cs typeface="Calibri"/>
                <a:sym typeface="Calibri"/>
              </a:rPr>
              <a:t>Azure Pipelines</a:t>
            </a:r>
            <a:r>
              <a:rPr lang="en-US" sz="1961">
                <a:solidFill>
                  <a:schemeClr val="dk1"/>
                </a:solidFill>
                <a:latin typeface="Calibri"/>
                <a:ea typeface="Calibri"/>
                <a:cs typeface="Calibri"/>
                <a:sym typeface="Calibri"/>
              </a:rPr>
              <a:t>: A language, platform and cloud agnostic CI/CD platform with support for containers or Kubernetes</a:t>
            </a:r>
            <a:endParaRPr/>
          </a:p>
        </p:txBody>
      </p:sp>
      <p:cxnSp>
        <p:nvCxnSpPr>
          <p:cNvPr id="1289" name="Google Shape;1289;p80"/>
          <p:cNvCxnSpPr/>
          <p:nvPr/>
        </p:nvCxnSpPr>
        <p:spPr>
          <a:xfrm>
            <a:off x="1668347" y="3222719"/>
            <a:ext cx="10094116" cy="0"/>
          </a:xfrm>
          <a:prstGeom prst="straightConnector1">
            <a:avLst/>
          </a:prstGeom>
          <a:noFill/>
          <a:ln w="19050" cap="flat" cmpd="sng">
            <a:solidFill>
              <a:srgbClr val="A5A5A5"/>
            </a:solidFill>
            <a:prstDash val="dash"/>
            <a:miter lim="800000"/>
            <a:headEnd type="none" w="sm" len="sm"/>
            <a:tailEnd type="none" w="sm" len="sm"/>
          </a:ln>
        </p:spPr>
      </p:cxnSp>
      <p:pic>
        <p:nvPicPr>
          <p:cNvPr id="1290" name="Google Shape;1290;p80" descr="Icon of a cloud with multiples lines extending from it"/>
          <p:cNvPicPr preferRelativeResize="0"/>
          <p:nvPr/>
        </p:nvPicPr>
        <p:blipFill rotWithShape="1">
          <a:blip r:embed="rId5">
            <a:alphaModFix/>
          </a:blip>
          <a:srcRect/>
          <a:stretch/>
        </p:blipFill>
        <p:spPr>
          <a:xfrm>
            <a:off x="455995" y="3297628"/>
            <a:ext cx="933776" cy="933776"/>
          </a:xfrm>
          <a:prstGeom prst="rect">
            <a:avLst/>
          </a:prstGeom>
          <a:noFill/>
          <a:ln>
            <a:noFill/>
          </a:ln>
        </p:spPr>
      </p:pic>
      <p:sp>
        <p:nvSpPr>
          <p:cNvPr id="1291" name="Google Shape;1291;p80"/>
          <p:cNvSpPr/>
          <p:nvPr/>
        </p:nvSpPr>
        <p:spPr>
          <a:xfrm>
            <a:off x="1668347" y="3613653"/>
            <a:ext cx="10094116" cy="301727"/>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961" b="1">
                <a:solidFill>
                  <a:schemeClr val="dk1"/>
                </a:solidFill>
                <a:latin typeface="Calibri"/>
                <a:ea typeface="Calibri"/>
                <a:cs typeface="Calibri"/>
                <a:sym typeface="Calibri"/>
              </a:rPr>
              <a:t>Azure Repos</a:t>
            </a:r>
            <a:r>
              <a:rPr lang="en-US" sz="1961">
                <a:solidFill>
                  <a:schemeClr val="dk1"/>
                </a:solidFill>
                <a:latin typeface="Calibri"/>
                <a:ea typeface="Calibri"/>
                <a:cs typeface="Calibri"/>
                <a:sym typeface="Calibri"/>
              </a:rPr>
              <a:t>: Provides cloud-hosted private git repos</a:t>
            </a:r>
            <a:endParaRPr/>
          </a:p>
        </p:txBody>
      </p:sp>
      <p:cxnSp>
        <p:nvCxnSpPr>
          <p:cNvPr id="1292" name="Google Shape;1292;p80"/>
          <p:cNvCxnSpPr/>
          <p:nvPr/>
        </p:nvCxnSpPr>
        <p:spPr>
          <a:xfrm>
            <a:off x="1668347" y="4306313"/>
            <a:ext cx="10094116" cy="0"/>
          </a:xfrm>
          <a:prstGeom prst="straightConnector1">
            <a:avLst/>
          </a:prstGeom>
          <a:noFill/>
          <a:ln w="19050" cap="flat" cmpd="sng">
            <a:solidFill>
              <a:srgbClr val="A5A5A5"/>
            </a:solidFill>
            <a:prstDash val="dash"/>
            <a:miter lim="800000"/>
            <a:headEnd type="none" w="sm" len="sm"/>
            <a:tailEnd type="none" w="sm" len="sm"/>
          </a:ln>
        </p:spPr>
      </p:cxnSp>
      <p:pic>
        <p:nvPicPr>
          <p:cNvPr id="1293" name="Google Shape;1293;p80" descr="Icon of a bar chart with circles on the bottom"/>
          <p:cNvPicPr preferRelativeResize="0"/>
          <p:nvPr/>
        </p:nvPicPr>
        <p:blipFill rotWithShape="1">
          <a:blip r:embed="rId6">
            <a:alphaModFix/>
          </a:blip>
          <a:srcRect/>
          <a:stretch/>
        </p:blipFill>
        <p:spPr>
          <a:xfrm>
            <a:off x="455995" y="4457442"/>
            <a:ext cx="933776" cy="933776"/>
          </a:xfrm>
          <a:prstGeom prst="rect">
            <a:avLst/>
          </a:prstGeom>
          <a:noFill/>
          <a:ln>
            <a:noFill/>
          </a:ln>
        </p:spPr>
      </p:pic>
      <p:sp>
        <p:nvSpPr>
          <p:cNvPr id="1294" name="Google Shape;1294;p80"/>
          <p:cNvSpPr/>
          <p:nvPr/>
        </p:nvSpPr>
        <p:spPr>
          <a:xfrm>
            <a:off x="1668347" y="4622603"/>
            <a:ext cx="10094116" cy="60345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961" b="1">
                <a:solidFill>
                  <a:schemeClr val="dk1"/>
                </a:solidFill>
                <a:latin typeface="Calibri"/>
                <a:ea typeface="Calibri"/>
                <a:cs typeface="Calibri"/>
                <a:sym typeface="Calibri"/>
              </a:rPr>
              <a:t>Azure Artifacts</a:t>
            </a:r>
            <a:r>
              <a:rPr lang="en-US" sz="1961">
                <a:solidFill>
                  <a:schemeClr val="dk1"/>
                </a:solidFill>
                <a:latin typeface="Calibri"/>
                <a:ea typeface="Calibri"/>
                <a:cs typeface="Calibri"/>
                <a:sym typeface="Calibri"/>
              </a:rPr>
              <a:t>: Provides integrated package management with support for Maven, npm, Python and NuGet package feeds from public or private sources</a:t>
            </a:r>
            <a:endParaRPr/>
          </a:p>
        </p:txBody>
      </p:sp>
      <p:cxnSp>
        <p:nvCxnSpPr>
          <p:cNvPr id="1295" name="Google Shape;1295;p80"/>
          <p:cNvCxnSpPr/>
          <p:nvPr/>
        </p:nvCxnSpPr>
        <p:spPr>
          <a:xfrm>
            <a:off x="1668347" y="5542346"/>
            <a:ext cx="10094116" cy="0"/>
          </a:xfrm>
          <a:prstGeom prst="straightConnector1">
            <a:avLst/>
          </a:prstGeom>
          <a:noFill/>
          <a:ln w="19050" cap="flat" cmpd="sng">
            <a:solidFill>
              <a:srgbClr val="A5A5A5"/>
            </a:solidFill>
            <a:prstDash val="dash"/>
            <a:miter lim="800000"/>
            <a:headEnd type="none" w="sm" len="sm"/>
            <a:tailEnd type="none" w="sm" len="sm"/>
          </a:ln>
        </p:spPr>
      </p:cxnSp>
      <p:pic>
        <p:nvPicPr>
          <p:cNvPr id="1296" name="Google Shape;1296;p80" descr="Icon of a document"/>
          <p:cNvPicPr preferRelativeResize="0"/>
          <p:nvPr/>
        </p:nvPicPr>
        <p:blipFill rotWithShape="1">
          <a:blip r:embed="rId7">
            <a:alphaModFix/>
          </a:blip>
          <a:srcRect/>
          <a:stretch/>
        </p:blipFill>
        <p:spPr>
          <a:xfrm>
            <a:off x="455995" y="5617256"/>
            <a:ext cx="933776" cy="933776"/>
          </a:xfrm>
          <a:prstGeom prst="rect">
            <a:avLst/>
          </a:prstGeom>
          <a:noFill/>
          <a:ln>
            <a:noFill/>
          </a:ln>
        </p:spPr>
      </p:pic>
      <p:sp>
        <p:nvSpPr>
          <p:cNvPr id="1297" name="Google Shape;1297;p80"/>
          <p:cNvSpPr/>
          <p:nvPr/>
        </p:nvSpPr>
        <p:spPr>
          <a:xfrm>
            <a:off x="1668347" y="5933280"/>
            <a:ext cx="10094116" cy="301727"/>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961" b="1">
                <a:solidFill>
                  <a:schemeClr val="dk1"/>
                </a:solidFill>
                <a:latin typeface="Calibri"/>
                <a:ea typeface="Calibri"/>
                <a:cs typeface="Calibri"/>
                <a:sym typeface="Calibri"/>
              </a:rPr>
              <a:t>Azure Test Plans</a:t>
            </a:r>
            <a:r>
              <a:rPr lang="en-US" sz="1961">
                <a:solidFill>
                  <a:schemeClr val="dk1"/>
                </a:solidFill>
                <a:latin typeface="Calibri"/>
                <a:ea typeface="Calibri"/>
                <a:cs typeface="Calibri"/>
                <a:sym typeface="Calibri"/>
              </a:rPr>
              <a:t>: Provides an integrated planned and exploratory testing solution</a:t>
            </a: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83"/>
          <p:cNvSpPr txBox="1">
            <a:spLocks noGrp="1"/>
          </p:cNvSpPr>
          <p:nvPr>
            <p:ph type="title"/>
          </p:nvPr>
        </p:nvSpPr>
        <p:spPr>
          <a:xfrm>
            <a:off x="455995" y="620827"/>
            <a:ext cx="11306469" cy="4030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Choose between Microsoft-hosted versus self-hosted agents</a:t>
            </a:r>
            <a:endParaRPr/>
          </a:p>
        </p:txBody>
      </p:sp>
      <p:sp>
        <p:nvSpPr>
          <p:cNvPr id="1327" name="Google Shape;1327;p83"/>
          <p:cNvSpPr/>
          <p:nvPr/>
        </p:nvSpPr>
        <p:spPr>
          <a:xfrm>
            <a:off x="418644" y="1335284"/>
            <a:ext cx="11343820" cy="1248263"/>
          </a:xfrm>
          <a:prstGeom prst="rect">
            <a:avLst/>
          </a:prstGeom>
          <a:solidFill>
            <a:srgbClr val="F2F2F2"/>
          </a:solidFill>
          <a:ln>
            <a:noFill/>
          </a:ln>
        </p:spPr>
        <p:txBody>
          <a:bodyPr spcFirstLastPara="1" wrap="square" lIns="179275" tIns="89625" rIns="179275" bIns="89625" anchor="ctr" anchorCtr="0">
            <a:noAutofit/>
          </a:bodyPr>
          <a:lstStyle/>
          <a:p>
            <a:pPr marL="0" marR="0" lvl="0" indent="0" algn="l" rtl="0">
              <a:spcBef>
                <a:spcPts val="0"/>
              </a:spcBef>
              <a:spcAft>
                <a:spcPts val="0"/>
              </a:spcAft>
              <a:buNone/>
            </a:pPr>
            <a:r>
              <a:rPr lang="en-US" sz="2353">
                <a:solidFill>
                  <a:schemeClr val="dk1"/>
                </a:solidFill>
                <a:latin typeface="Calibri"/>
                <a:ea typeface="Calibri"/>
                <a:cs typeface="Calibri"/>
                <a:sym typeface="Calibri"/>
              </a:rPr>
              <a:t>You generally need at least one agent to build or deploy your project.</a:t>
            </a:r>
            <a:endParaRPr/>
          </a:p>
          <a:p>
            <a:pPr marL="0" marR="0" lvl="0" indent="0" algn="l" rtl="0">
              <a:spcBef>
                <a:spcPts val="1176"/>
              </a:spcBef>
              <a:spcAft>
                <a:spcPts val="0"/>
              </a:spcAft>
              <a:buNone/>
            </a:pPr>
            <a:r>
              <a:rPr lang="en-US" sz="2353">
                <a:solidFill>
                  <a:schemeClr val="dk1"/>
                </a:solidFill>
                <a:latin typeface="Calibri"/>
                <a:ea typeface="Calibri"/>
                <a:cs typeface="Calibri"/>
                <a:sym typeface="Calibri"/>
              </a:rPr>
              <a:t>An agent is installable software that runs one build or deployment job at a time.</a:t>
            </a:r>
            <a:endParaRPr sz="2353">
              <a:solidFill>
                <a:schemeClr val="dk1"/>
              </a:solidFill>
              <a:latin typeface="Calibri"/>
              <a:ea typeface="Calibri"/>
              <a:cs typeface="Calibri"/>
              <a:sym typeface="Calibri"/>
            </a:endParaRPr>
          </a:p>
        </p:txBody>
      </p:sp>
      <p:sp>
        <p:nvSpPr>
          <p:cNvPr id="1328" name="Google Shape;1328;p83"/>
          <p:cNvSpPr/>
          <p:nvPr/>
        </p:nvSpPr>
        <p:spPr>
          <a:xfrm>
            <a:off x="418644" y="2797554"/>
            <a:ext cx="2485873" cy="3620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353">
                <a:solidFill>
                  <a:schemeClr val="dk2"/>
                </a:solidFill>
                <a:latin typeface="Calibri"/>
                <a:ea typeface="Calibri"/>
                <a:cs typeface="Calibri"/>
                <a:sym typeface="Calibri"/>
              </a:rPr>
              <a:t>Two types of agents:</a:t>
            </a:r>
            <a:endParaRPr/>
          </a:p>
        </p:txBody>
      </p:sp>
      <p:pic>
        <p:nvPicPr>
          <p:cNvPr id="1329" name="Google Shape;1329;p83" descr="Icon of a screen with line charts"/>
          <p:cNvPicPr preferRelativeResize="0"/>
          <p:nvPr/>
        </p:nvPicPr>
        <p:blipFill rotWithShape="1">
          <a:blip r:embed="rId3">
            <a:alphaModFix/>
          </a:blip>
          <a:srcRect/>
          <a:stretch/>
        </p:blipFill>
        <p:spPr>
          <a:xfrm>
            <a:off x="422948" y="3437601"/>
            <a:ext cx="932282" cy="932282"/>
          </a:xfrm>
          <a:prstGeom prst="rect">
            <a:avLst/>
          </a:prstGeom>
          <a:noFill/>
          <a:ln>
            <a:noFill/>
          </a:ln>
        </p:spPr>
      </p:pic>
      <p:sp>
        <p:nvSpPr>
          <p:cNvPr id="1330" name="Google Shape;1330;p83"/>
          <p:cNvSpPr/>
          <p:nvPr/>
        </p:nvSpPr>
        <p:spPr>
          <a:xfrm>
            <a:off x="1630996" y="3451153"/>
            <a:ext cx="10131468" cy="90517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961">
                <a:solidFill>
                  <a:schemeClr val="dk1"/>
                </a:solidFill>
                <a:latin typeface="Calibri"/>
                <a:ea typeface="Calibri"/>
                <a:cs typeface="Calibri"/>
                <a:sym typeface="Calibri"/>
              </a:rPr>
              <a:t>Microsoft-hosted agents – Maintenance and upgrades are automatically done. Each time a pipeline is run, a fresh virtual machine (instance) is provided. </a:t>
            </a:r>
            <a:r>
              <a:rPr lang="en-US" sz="1961">
                <a:solidFill>
                  <a:srgbClr val="000000"/>
                </a:solidFill>
                <a:latin typeface="Quattrocento Sans"/>
                <a:ea typeface="Quattrocento Sans"/>
                <a:cs typeface="Quattrocento Sans"/>
                <a:sym typeface="Quattrocento Sans"/>
              </a:rPr>
              <a:t>There are time limits on jobs running on these agents</a:t>
            </a:r>
            <a:r>
              <a:rPr lang="en-US" sz="1961">
                <a:solidFill>
                  <a:schemeClr val="dk1"/>
                </a:solidFill>
                <a:latin typeface="Calibri"/>
                <a:ea typeface="Calibri"/>
                <a:cs typeface="Calibri"/>
                <a:sym typeface="Calibri"/>
              </a:rPr>
              <a:t>.</a:t>
            </a:r>
            <a:endParaRPr/>
          </a:p>
        </p:txBody>
      </p:sp>
      <p:cxnSp>
        <p:nvCxnSpPr>
          <p:cNvPr id="1331" name="Google Shape;1331;p83"/>
          <p:cNvCxnSpPr/>
          <p:nvPr/>
        </p:nvCxnSpPr>
        <p:spPr>
          <a:xfrm>
            <a:off x="1630996" y="4564856"/>
            <a:ext cx="10131468" cy="0"/>
          </a:xfrm>
          <a:prstGeom prst="straightConnector1">
            <a:avLst/>
          </a:prstGeom>
          <a:noFill/>
          <a:ln w="19050" cap="flat" cmpd="sng">
            <a:solidFill>
              <a:srgbClr val="A5A5A5"/>
            </a:solidFill>
            <a:prstDash val="dash"/>
            <a:miter lim="800000"/>
            <a:headEnd type="none" w="sm" len="sm"/>
            <a:tailEnd type="none" w="sm" len="sm"/>
          </a:ln>
        </p:spPr>
      </p:cxnSp>
      <p:pic>
        <p:nvPicPr>
          <p:cNvPr id="1332" name="Google Shape;1332;p83" descr="Icon of a wrench and a clipboard"/>
          <p:cNvPicPr preferRelativeResize="0"/>
          <p:nvPr/>
        </p:nvPicPr>
        <p:blipFill rotWithShape="1">
          <a:blip r:embed="rId4">
            <a:alphaModFix/>
          </a:blip>
          <a:srcRect/>
          <a:stretch/>
        </p:blipFill>
        <p:spPr>
          <a:xfrm>
            <a:off x="422948" y="4759081"/>
            <a:ext cx="933776" cy="933776"/>
          </a:xfrm>
          <a:prstGeom prst="rect">
            <a:avLst/>
          </a:prstGeom>
          <a:noFill/>
          <a:ln>
            <a:noFill/>
          </a:ln>
        </p:spPr>
      </p:pic>
      <p:sp>
        <p:nvSpPr>
          <p:cNvPr id="1333" name="Google Shape;1333;p83"/>
          <p:cNvSpPr/>
          <p:nvPr/>
        </p:nvSpPr>
        <p:spPr>
          <a:xfrm>
            <a:off x="1630996" y="4773380"/>
            <a:ext cx="10131468" cy="90517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961">
                <a:solidFill>
                  <a:schemeClr val="dk1"/>
                </a:solidFill>
                <a:latin typeface="Calibri"/>
                <a:ea typeface="Calibri"/>
                <a:cs typeface="Calibri"/>
                <a:sym typeface="Calibri"/>
              </a:rPr>
              <a:t>Self-hosted agents – You take care of maintenance and upgrades. Give you more control to install dependent software needed. Can be installed on Linux, macOS, Windows machines, or in a Linux Docker container. There are no time limits on jobs running on these agents.</a:t>
            </a:r>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85"/>
          <p:cNvSpPr txBox="1">
            <a:spLocks noGrp="1"/>
          </p:cNvSpPr>
          <p:nvPr>
            <p:ph type="title"/>
          </p:nvPr>
        </p:nvSpPr>
        <p:spPr>
          <a:xfrm>
            <a:off x="455995" y="620827"/>
            <a:ext cx="11306469" cy="4030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Communicate with Azure Pipelines</a:t>
            </a:r>
            <a:endParaRPr/>
          </a:p>
        </p:txBody>
      </p:sp>
      <p:sp>
        <p:nvSpPr>
          <p:cNvPr id="1348" name="Google Shape;1348;p85"/>
          <p:cNvSpPr/>
          <p:nvPr/>
        </p:nvSpPr>
        <p:spPr>
          <a:xfrm>
            <a:off x="418644" y="1443170"/>
            <a:ext cx="4212885" cy="4687555"/>
          </a:xfrm>
          <a:prstGeom prst="rect">
            <a:avLst/>
          </a:prstGeom>
          <a:solidFill>
            <a:srgbClr val="F2F2F2"/>
          </a:solidFill>
          <a:ln w="9525" cap="flat" cmpd="sng">
            <a:solidFill>
              <a:srgbClr val="F2F2F2"/>
            </a:solidFill>
            <a:prstDash val="solid"/>
            <a:round/>
            <a:headEnd type="none" w="sm" len="sm"/>
            <a:tailEnd type="none" w="sm" len="sm"/>
          </a:ln>
        </p:spPr>
        <p:txBody>
          <a:bodyPr spcFirstLastPara="1" wrap="square" lIns="179275" tIns="134450" rIns="179275" bIns="134450" anchor="t" anchorCtr="0">
            <a:noAutofit/>
          </a:bodyPr>
          <a:lstStyle/>
          <a:p>
            <a:pPr marL="336145" marR="0" lvl="0" indent="-336145" algn="l" rtl="0">
              <a:spcBef>
                <a:spcPts val="0"/>
              </a:spcBef>
              <a:spcAft>
                <a:spcPts val="0"/>
              </a:spcAft>
              <a:buClr>
                <a:schemeClr val="dk1"/>
              </a:buClr>
              <a:buSzPts val="2353"/>
              <a:buFont typeface="Arial"/>
              <a:buChar char="•"/>
            </a:pPr>
            <a:r>
              <a:rPr lang="en-US" sz="2353">
                <a:solidFill>
                  <a:schemeClr val="dk1"/>
                </a:solidFill>
                <a:latin typeface="Calibri"/>
                <a:ea typeface="Calibri"/>
                <a:cs typeface="Calibri"/>
                <a:sym typeface="Calibri"/>
              </a:rPr>
              <a:t>The agent determines</a:t>
            </a:r>
            <a:br>
              <a:rPr lang="en-US" sz="2353">
                <a:solidFill>
                  <a:schemeClr val="dk1"/>
                </a:solidFill>
                <a:latin typeface="Calibri"/>
                <a:ea typeface="Calibri"/>
                <a:cs typeface="Calibri"/>
                <a:sym typeface="Calibri"/>
              </a:rPr>
            </a:br>
            <a:r>
              <a:rPr lang="en-US" sz="2353">
                <a:solidFill>
                  <a:schemeClr val="dk1"/>
                </a:solidFill>
                <a:latin typeface="Calibri"/>
                <a:ea typeface="Calibri"/>
                <a:cs typeface="Calibri"/>
                <a:sym typeface="Calibri"/>
              </a:rPr>
              <a:t>which job it needs to run, report the logs, and job status.</a:t>
            </a:r>
            <a:endParaRPr/>
          </a:p>
          <a:p>
            <a:pPr marL="336145" marR="0" lvl="0" indent="-336145" algn="l" rtl="0">
              <a:spcBef>
                <a:spcPts val="1765"/>
              </a:spcBef>
              <a:spcAft>
                <a:spcPts val="0"/>
              </a:spcAft>
              <a:buClr>
                <a:schemeClr val="dk1"/>
              </a:buClr>
              <a:buSzPts val="2353"/>
              <a:buFont typeface="Arial"/>
              <a:buChar char="•"/>
            </a:pPr>
            <a:r>
              <a:rPr lang="en-US" sz="2353">
                <a:solidFill>
                  <a:schemeClr val="dk1"/>
                </a:solidFill>
                <a:latin typeface="Calibri"/>
                <a:ea typeface="Calibri"/>
                <a:cs typeface="Calibri"/>
                <a:sym typeface="Calibri"/>
              </a:rPr>
              <a:t>Communication is always initiated by the agent.</a:t>
            </a:r>
            <a:endParaRPr/>
          </a:p>
          <a:p>
            <a:pPr marL="336145" marR="0" lvl="0" indent="-336145" algn="l" rtl="0">
              <a:spcBef>
                <a:spcPts val="1765"/>
              </a:spcBef>
              <a:spcAft>
                <a:spcPts val="0"/>
              </a:spcAft>
              <a:buClr>
                <a:schemeClr val="dk1"/>
              </a:buClr>
              <a:buSzPts val="2353"/>
              <a:buFont typeface="Arial"/>
              <a:buChar char="•"/>
            </a:pPr>
            <a:r>
              <a:rPr lang="en-US" sz="2353">
                <a:solidFill>
                  <a:schemeClr val="dk1"/>
                </a:solidFill>
                <a:latin typeface="Calibri"/>
                <a:ea typeface="Calibri"/>
                <a:cs typeface="Calibri"/>
                <a:sym typeface="Calibri"/>
              </a:rPr>
              <a:t>All the messages from the agent to Azure Pipelines are over HTTPS.</a:t>
            </a:r>
            <a:endParaRPr/>
          </a:p>
        </p:txBody>
      </p:sp>
      <p:sp>
        <p:nvSpPr>
          <p:cNvPr id="1349" name="Google Shape;1349;p85"/>
          <p:cNvSpPr/>
          <p:nvPr/>
        </p:nvSpPr>
        <p:spPr>
          <a:xfrm>
            <a:off x="4768483" y="1443171"/>
            <a:ext cx="7004875" cy="4687555"/>
          </a:xfrm>
          <a:prstGeom prst="rect">
            <a:avLst/>
          </a:prstGeom>
          <a:noFill/>
          <a:ln w="19050" cap="flat" cmpd="sng">
            <a:solidFill>
              <a:schemeClr val="dk2"/>
            </a:solidFill>
            <a:prstDash val="solid"/>
            <a:miter lim="800000"/>
            <a:headEnd type="none" w="sm" len="sm"/>
            <a:tailEnd type="none" w="sm" len="sm"/>
          </a:ln>
        </p:spPr>
        <p:txBody>
          <a:bodyPr spcFirstLastPara="1" wrap="square" lIns="179275" tIns="143425" rIns="179275" bIns="143425" anchor="t" anchorCtr="0">
            <a:noAutofit/>
          </a:bodyPr>
          <a:lstStyle/>
          <a:p>
            <a:pPr marL="0" marR="0" lvl="0" indent="0" algn="ctr" rtl="0">
              <a:spcBef>
                <a:spcPts val="0"/>
              </a:spcBef>
              <a:spcAft>
                <a:spcPts val="0"/>
              </a:spcAft>
              <a:buNone/>
            </a:pPr>
            <a:endParaRPr sz="2353">
              <a:solidFill>
                <a:srgbClr val="FFFFFF"/>
              </a:solidFill>
              <a:latin typeface="Calibri"/>
              <a:ea typeface="Calibri"/>
              <a:cs typeface="Calibri"/>
              <a:sym typeface="Calibri"/>
            </a:endParaRPr>
          </a:p>
        </p:txBody>
      </p:sp>
      <p:grpSp>
        <p:nvGrpSpPr>
          <p:cNvPr id="1350" name="Google Shape;1350;p85" descr="Agent on an on-premises machine behind a firewall is using port 443 to access an Azure pipeline. An agent on a machine in a cloud is also accessing the Azure pipeline."/>
          <p:cNvGrpSpPr/>
          <p:nvPr/>
        </p:nvGrpSpPr>
        <p:grpSpPr>
          <a:xfrm>
            <a:off x="5249375" y="1794893"/>
            <a:ext cx="6043088" cy="3984110"/>
            <a:chOff x="5354636" y="1550988"/>
            <a:chExt cx="6164264" cy="4064000"/>
          </a:xfrm>
        </p:grpSpPr>
        <p:sp>
          <p:nvSpPr>
            <p:cNvPr id="1351" name="Google Shape;1351;p85"/>
            <p:cNvSpPr/>
            <p:nvPr/>
          </p:nvSpPr>
          <p:spPr>
            <a:xfrm>
              <a:off x="5354636" y="4637088"/>
              <a:ext cx="2519364" cy="977900"/>
            </a:xfrm>
            <a:prstGeom prst="rect">
              <a:avLst/>
            </a:prstGeom>
            <a:solidFill>
              <a:srgbClr val="243A5E"/>
            </a:solidFill>
            <a:ln>
              <a:noFill/>
            </a:ln>
          </p:spPr>
          <p:txBody>
            <a:bodyPr spcFirstLastPara="1" wrap="square" lIns="0" tIns="143425" rIns="0" bIns="143425" anchor="ctr" anchorCtr="0">
              <a:noAutofit/>
            </a:bodyPr>
            <a:lstStyle/>
            <a:p>
              <a:pPr marL="0" marR="0" lvl="0" indent="0" algn="ctr" rtl="0">
                <a:lnSpc>
                  <a:spcPct val="90000"/>
                </a:lnSpc>
                <a:spcBef>
                  <a:spcPts val="0"/>
                </a:spcBef>
                <a:spcAft>
                  <a:spcPts val="0"/>
                </a:spcAft>
                <a:buNone/>
              </a:pPr>
              <a:r>
                <a:rPr lang="en-US" sz="1765">
                  <a:solidFill>
                    <a:schemeClr val="lt1"/>
                  </a:solidFill>
                  <a:latin typeface="Calibri"/>
                  <a:ea typeface="Calibri"/>
                  <a:cs typeface="Calibri"/>
                  <a:sym typeface="Calibri"/>
                </a:rPr>
                <a:t>Agent on an</a:t>
              </a:r>
              <a:br>
                <a:rPr lang="en-US" sz="1765">
                  <a:solidFill>
                    <a:schemeClr val="lt1"/>
                  </a:solidFill>
                  <a:latin typeface="Calibri"/>
                  <a:ea typeface="Calibri"/>
                  <a:cs typeface="Calibri"/>
                  <a:sym typeface="Calibri"/>
                </a:rPr>
              </a:br>
              <a:r>
                <a:rPr lang="en-US" sz="1765">
                  <a:solidFill>
                    <a:schemeClr val="lt1"/>
                  </a:solidFill>
                  <a:latin typeface="Calibri"/>
                  <a:ea typeface="Calibri"/>
                  <a:cs typeface="Calibri"/>
                  <a:sym typeface="Calibri"/>
                </a:rPr>
                <a:t>on-premises machine behind firewall</a:t>
              </a:r>
              <a:endParaRPr sz="1765">
                <a:solidFill>
                  <a:schemeClr val="lt1"/>
                </a:solidFill>
                <a:latin typeface="Calibri"/>
                <a:ea typeface="Calibri"/>
                <a:cs typeface="Calibri"/>
                <a:sym typeface="Calibri"/>
              </a:endParaRPr>
            </a:p>
          </p:txBody>
        </p:sp>
        <p:sp>
          <p:nvSpPr>
            <p:cNvPr id="1352" name="Google Shape;1352;p85"/>
            <p:cNvSpPr/>
            <p:nvPr/>
          </p:nvSpPr>
          <p:spPr>
            <a:xfrm>
              <a:off x="8999536" y="4637088"/>
              <a:ext cx="2519364" cy="977900"/>
            </a:xfrm>
            <a:prstGeom prst="rect">
              <a:avLst/>
            </a:prstGeom>
            <a:solidFill>
              <a:srgbClr val="243A5E"/>
            </a:solidFill>
            <a:ln>
              <a:noFill/>
            </a:ln>
          </p:spPr>
          <p:txBody>
            <a:bodyPr spcFirstLastPara="1" wrap="square" lIns="179275" tIns="143425" rIns="179275" bIns="143425" anchor="ctr" anchorCtr="0">
              <a:noAutofit/>
            </a:bodyPr>
            <a:lstStyle/>
            <a:p>
              <a:pPr marL="0" marR="0" lvl="0" indent="0" algn="ctr" rtl="0">
                <a:lnSpc>
                  <a:spcPct val="90000"/>
                </a:lnSpc>
                <a:spcBef>
                  <a:spcPts val="0"/>
                </a:spcBef>
                <a:spcAft>
                  <a:spcPts val="0"/>
                </a:spcAft>
                <a:buNone/>
              </a:pPr>
              <a:r>
                <a:rPr lang="en-US" sz="1765">
                  <a:solidFill>
                    <a:schemeClr val="lt1"/>
                  </a:solidFill>
                  <a:latin typeface="Calibri"/>
                  <a:ea typeface="Calibri"/>
                  <a:cs typeface="Calibri"/>
                  <a:sym typeface="Calibri"/>
                </a:rPr>
                <a:t>Agent on a machine in cloud</a:t>
              </a:r>
              <a:endParaRPr sz="1765">
                <a:solidFill>
                  <a:schemeClr val="lt1"/>
                </a:solidFill>
                <a:latin typeface="Calibri"/>
                <a:ea typeface="Calibri"/>
                <a:cs typeface="Calibri"/>
                <a:sym typeface="Calibri"/>
              </a:endParaRPr>
            </a:p>
          </p:txBody>
        </p:sp>
        <p:cxnSp>
          <p:nvCxnSpPr>
            <p:cNvPr id="1353" name="Google Shape;1353;p85" descr="An arrow pointing upwards"/>
            <p:cNvCxnSpPr/>
            <p:nvPr/>
          </p:nvCxnSpPr>
          <p:spPr>
            <a:xfrm>
              <a:off x="6324011" y="4118704"/>
              <a:ext cx="0" cy="439802"/>
            </a:xfrm>
            <a:prstGeom prst="straightConnector1">
              <a:avLst/>
            </a:prstGeom>
            <a:noFill/>
            <a:ln w="19050" cap="flat" cmpd="sng">
              <a:solidFill>
                <a:srgbClr val="7F7F7F"/>
              </a:solidFill>
              <a:prstDash val="solid"/>
              <a:miter lim="800000"/>
              <a:headEnd type="triangle" w="med" len="med"/>
              <a:tailEnd type="none" w="sm" len="sm"/>
            </a:ln>
          </p:spPr>
        </p:cxnSp>
        <p:sp>
          <p:nvSpPr>
            <p:cNvPr id="1354" name="Google Shape;1354;p85"/>
            <p:cNvSpPr txBox="1"/>
            <p:nvPr/>
          </p:nvSpPr>
          <p:spPr>
            <a:xfrm>
              <a:off x="5589354" y="4241656"/>
              <a:ext cx="617431" cy="19386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1372">
                  <a:solidFill>
                    <a:schemeClr val="dk2"/>
                  </a:solidFill>
                  <a:latin typeface="Calibri"/>
                  <a:ea typeface="Calibri"/>
                  <a:cs typeface="Calibri"/>
                  <a:sym typeface="Calibri"/>
                </a:rPr>
                <a:t>Port 443</a:t>
              </a:r>
              <a:endParaRPr sz="1372">
                <a:solidFill>
                  <a:schemeClr val="dk2"/>
                </a:solidFill>
                <a:latin typeface="Calibri"/>
                <a:ea typeface="Calibri"/>
                <a:cs typeface="Calibri"/>
                <a:sym typeface="Calibri"/>
              </a:endParaRPr>
            </a:p>
          </p:txBody>
        </p:sp>
        <p:cxnSp>
          <p:nvCxnSpPr>
            <p:cNvPr id="1355" name="Google Shape;1355;p85"/>
            <p:cNvCxnSpPr>
              <a:stCxn id="1351" idx="0"/>
              <a:endCxn id="1356" idx="2"/>
            </p:cNvCxnSpPr>
            <p:nvPr/>
          </p:nvCxnSpPr>
          <p:spPr>
            <a:xfrm rot="-5400000">
              <a:off x="6471518" y="2671788"/>
              <a:ext cx="2108100" cy="1822500"/>
            </a:xfrm>
            <a:prstGeom prst="bentConnector3">
              <a:avLst>
                <a:gd name="adj1" fmla="val 59869"/>
              </a:avLst>
            </a:prstGeom>
            <a:noFill/>
            <a:ln w="19050" cap="flat" cmpd="sng">
              <a:solidFill>
                <a:srgbClr val="7F7F7F"/>
              </a:solidFill>
              <a:prstDash val="solid"/>
              <a:miter lim="800000"/>
              <a:headEnd type="none" w="sm" len="sm"/>
              <a:tailEnd type="triangle" w="med" len="med"/>
            </a:ln>
          </p:spPr>
        </p:cxnSp>
        <p:pic>
          <p:nvPicPr>
            <p:cNvPr id="1357" name="Google Shape;1357;p85" descr="An icon of a firewall"/>
            <p:cNvPicPr preferRelativeResize="0"/>
            <p:nvPr/>
          </p:nvPicPr>
          <p:blipFill rotWithShape="1">
            <a:blip r:embed="rId3">
              <a:alphaModFix/>
            </a:blip>
            <a:srcRect/>
            <a:stretch/>
          </p:blipFill>
          <p:spPr>
            <a:xfrm>
              <a:off x="6133620" y="3684588"/>
              <a:ext cx="960120" cy="339852"/>
            </a:xfrm>
            <a:prstGeom prst="rect">
              <a:avLst/>
            </a:prstGeom>
            <a:noFill/>
            <a:ln>
              <a:noFill/>
            </a:ln>
          </p:spPr>
        </p:pic>
        <p:cxnSp>
          <p:nvCxnSpPr>
            <p:cNvPr id="1358" name="Google Shape;1358;p85"/>
            <p:cNvCxnSpPr>
              <a:stCxn id="1352" idx="0"/>
              <a:endCxn id="1356" idx="2"/>
            </p:cNvCxnSpPr>
            <p:nvPr/>
          </p:nvCxnSpPr>
          <p:spPr>
            <a:xfrm rot="5400000" flipH="1">
              <a:off x="8293918" y="2671788"/>
              <a:ext cx="2108100" cy="1822500"/>
            </a:xfrm>
            <a:prstGeom prst="bentConnector3">
              <a:avLst>
                <a:gd name="adj1" fmla="val 59869"/>
              </a:avLst>
            </a:prstGeom>
            <a:noFill/>
            <a:ln w="19050" cap="flat" cmpd="sng">
              <a:solidFill>
                <a:srgbClr val="7F7F7F"/>
              </a:solidFill>
              <a:prstDash val="solid"/>
              <a:miter lim="800000"/>
              <a:headEnd type="none" w="sm" len="sm"/>
              <a:tailEnd type="triangle" w="med" len="med"/>
            </a:ln>
          </p:spPr>
        </p:cxnSp>
        <p:sp>
          <p:nvSpPr>
            <p:cNvPr id="1356" name="Google Shape;1356;p85"/>
            <p:cNvSpPr/>
            <p:nvPr/>
          </p:nvSpPr>
          <p:spPr>
            <a:xfrm>
              <a:off x="7177086" y="1550988"/>
              <a:ext cx="2519364" cy="977900"/>
            </a:xfrm>
            <a:prstGeom prst="rect">
              <a:avLst/>
            </a:prstGeom>
            <a:solidFill>
              <a:srgbClr val="243A5E"/>
            </a:solidFill>
            <a:ln>
              <a:noFill/>
            </a:ln>
          </p:spPr>
          <p:txBody>
            <a:bodyPr spcFirstLastPara="1" wrap="square" lIns="179275" tIns="143425" rIns="179275" bIns="143425" anchor="ctr" anchorCtr="0">
              <a:noAutofit/>
            </a:bodyPr>
            <a:lstStyle/>
            <a:p>
              <a:pPr marL="0" marR="0" lvl="0" indent="0" algn="ctr" rtl="0">
                <a:lnSpc>
                  <a:spcPct val="90000"/>
                </a:lnSpc>
                <a:spcBef>
                  <a:spcPts val="0"/>
                </a:spcBef>
                <a:spcAft>
                  <a:spcPts val="0"/>
                </a:spcAft>
                <a:buNone/>
              </a:pPr>
              <a:r>
                <a:rPr lang="en-US" sz="1765">
                  <a:solidFill>
                    <a:schemeClr val="lt1"/>
                  </a:solidFill>
                  <a:latin typeface="Calibri"/>
                  <a:ea typeface="Calibri"/>
                  <a:cs typeface="Calibri"/>
                  <a:sym typeface="Calibri"/>
                </a:rPr>
                <a:t>Azure Pipelines</a:t>
              </a:r>
              <a:endParaRPr sz="1765">
                <a:solidFill>
                  <a:schemeClr val="lt1"/>
                </a:solidFill>
                <a:latin typeface="Calibri"/>
                <a:ea typeface="Calibri"/>
                <a:cs typeface="Calibri"/>
                <a:sym typeface="Calibri"/>
              </a:endParaRPr>
            </a:p>
          </p:txBody>
        </p:sp>
      </p:gr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84"/>
          <p:cNvSpPr txBox="1">
            <a:spLocks noGrp="1"/>
          </p:cNvSpPr>
          <p:nvPr>
            <p:ph type="title"/>
          </p:nvPr>
        </p:nvSpPr>
        <p:spPr>
          <a:xfrm>
            <a:off x="455995" y="620827"/>
            <a:ext cx="11306469" cy="4030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Explore predefined agent pool</a:t>
            </a:r>
            <a:endParaRPr/>
          </a:p>
        </p:txBody>
      </p:sp>
      <p:graphicFrame>
        <p:nvGraphicFramePr>
          <p:cNvPr id="1342" name="Google Shape;1342;p84"/>
          <p:cNvGraphicFramePr/>
          <p:nvPr/>
        </p:nvGraphicFramePr>
        <p:xfrm>
          <a:off x="455995" y="1681554"/>
          <a:ext cx="11306450" cy="3164775"/>
        </p:xfrm>
        <a:graphic>
          <a:graphicData uri="http://schemas.openxmlformats.org/drawingml/2006/table">
            <a:tbl>
              <a:tblPr firstRow="1" bandRow="1">
                <a:noFill/>
              </a:tblPr>
              <a:tblGrid>
                <a:gridCol w="5386775">
                  <a:extLst>
                    <a:ext uri="{9D8B030D-6E8A-4147-A177-3AD203B41FA5}">
                      <a16:colId xmlns:a16="http://schemas.microsoft.com/office/drawing/2014/main" val="20000"/>
                    </a:ext>
                  </a:extLst>
                </a:gridCol>
                <a:gridCol w="2125525">
                  <a:extLst>
                    <a:ext uri="{9D8B030D-6E8A-4147-A177-3AD203B41FA5}">
                      <a16:colId xmlns:a16="http://schemas.microsoft.com/office/drawing/2014/main" val="20001"/>
                    </a:ext>
                  </a:extLst>
                </a:gridCol>
                <a:gridCol w="3794150">
                  <a:extLst>
                    <a:ext uri="{9D8B030D-6E8A-4147-A177-3AD203B41FA5}">
                      <a16:colId xmlns:a16="http://schemas.microsoft.com/office/drawing/2014/main" val="20002"/>
                    </a:ext>
                  </a:extLst>
                </a:gridCol>
              </a:tblGrid>
              <a:tr h="388450">
                <a:tc>
                  <a:txBody>
                    <a:bodyPr/>
                    <a:lstStyle/>
                    <a:p>
                      <a:pPr marL="0" marR="0" lvl="0" indent="0" algn="l" rtl="0">
                        <a:lnSpc>
                          <a:spcPct val="100000"/>
                        </a:lnSpc>
                        <a:spcBef>
                          <a:spcPts val="0"/>
                        </a:spcBef>
                        <a:spcAft>
                          <a:spcPts val="0"/>
                        </a:spcAft>
                        <a:buNone/>
                      </a:pPr>
                      <a:r>
                        <a:rPr lang="en-US" sz="2000" b="0" i="0" u="none" strike="noStrike" cap="none">
                          <a:solidFill>
                            <a:schemeClr val="lt1"/>
                          </a:solidFill>
                          <a:latin typeface="Calibri"/>
                          <a:ea typeface="Calibri"/>
                          <a:cs typeface="Calibri"/>
                          <a:sym typeface="Calibri"/>
                        </a:rPr>
                        <a:t>Image</a:t>
                      </a:r>
                      <a:endParaRPr/>
                    </a:p>
                  </a:txBody>
                  <a:tcPr marL="89650" marR="89650" marT="44825" marB="44825">
                    <a:lnL w="9525" cap="flat" cmpd="sng">
                      <a:solidFill>
                        <a:srgbClr val="243A5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243A5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43A5E"/>
                    </a:solidFill>
                  </a:tcPr>
                </a:tc>
                <a:tc>
                  <a:txBody>
                    <a:bodyPr/>
                    <a:lstStyle/>
                    <a:p>
                      <a:pPr marL="0" marR="0" lvl="0" indent="0" algn="l" rtl="0">
                        <a:lnSpc>
                          <a:spcPct val="100000"/>
                        </a:lnSpc>
                        <a:spcBef>
                          <a:spcPts val="0"/>
                        </a:spcBef>
                        <a:spcAft>
                          <a:spcPts val="0"/>
                        </a:spcAft>
                        <a:buNone/>
                      </a:pPr>
                      <a:r>
                        <a:rPr lang="en-US" sz="2000" b="0" i="0" u="none" strike="noStrike" cap="none">
                          <a:solidFill>
                            <a:schemeClr val="lt1"/>
                          </a:solidFill>
                          <a:latin typeface="Calibri"/>
                          <a:ea typeface="Calibri"/>
                          <a:cs typeface="Calibri"/>
                          <a:sym typeface="Calibri"/>
                        </a:rPr>
                        <a:t>Purpose</a:t>
                      </a:r>
                      <a:endParaRPr sz="2000" b="0" i="0" u="none" strike="noStrike" cap="none">
                        <a:solidFill>
                          <a:schemeClr val="lt1"/>
                        </a:solidFill>
                        <a:latin typeface="Calibri"/>
                        <a:ea typeface="Calibri"/>
                        <a:cs typeface="Calibri"/>
                        <a:sym typeface="Calibri"/>
                      </a:endParaRPr>
                    </a:p>
                  </a:txBody>
                  <a:tcPr marL="89650" marR="89650" marT="44825" marB="448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243A5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43A5E"/>
                    </a:solidFill>
                  </a:tcPr>
                </a:tc>
                <a:tc>
                  <a:txBody>
                    <a:bodyPr/>
                    <a:lstStyle/>
                    <a:p>
                      <a:pPr marL="0" marR="0" lvl="0" indent="0" algn="l" rtl="0">
                        <a:lnSpc>
                          <a:spcPct val="100000"/>
                        </a:lnSpc>
                        <a:spcBef>
                          <a:spcPts val="0"/>
                        </a:spcBef>
                        <a:spcAft>
                          <a:spcPts val="0"/>
                        </a:spcAft>
                        <a:buNone/>
                      </a:pPr>
                      <a:r>
                        <a:rPr lang="en-US" sz="2000" b="0" i="0" u="none" strike="noStrike" cap="none">
                          <a:solidFill>
                            <a:schemeClr val="lt1"/>
                          </a:solidFill>
                          <a:latin typeface="Calibri"/>
                          <a:ea typeface="Calibri"/>
                          <a:cs typeface="Calibri"/>
                          <a:sym typeface="Calibri"/>
                        </a:rPr>
                        <a:t>YAML VM Image Label</a:t>
                      </a:r>
                      <a:endParaRPr/>
                    </a:p>
                  </a:txBody>
                  <a:tcPr marL="89650" marR="89650" marT="44825" marB="44825">
                    <a:lnL w="9525" cap="flat" cmpd="sng">
                      <a:solidFill>
                        <a:schemeClr val="lt1"/>
                      </a:solidFill>
                      <a:prstDash val="solid"/>
                      <a:round/>
                      <a:headEnd type="none" w="sm" len="sm"/>
                      <a:tailEnd type="none" w="sm" len="sm"/>
                    </a:lnL>
                    <a:lnR w="9525" cap="flat" cmpd="sng">
                      <a:solidFill>
                        <a:srgbClr val="243A5E"/>
                      </a:solidFill>
                      <a:prstDash val="solid"/>
                      <a:round/>
                      <a:headEnd type="none" w="sm" len="sm"/>
                      <a:tailEnd type="none" w="sm" len="sm"/>
                    </a:lnR>
                    <a:lnT w="9525" cap="flat" cmpd="sng">
                      <a:solidFill>
                        <a:srgbClr val="243A5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43A5E"/>
                    </a:solidFill>
                  </a:tcPr>
                </a:tc>
                <a:extLst>
                  <a:ext uri="{0D108BD9-81ED-4DB2-BD59-A6C34878D82A}">
                    <a16:rowId xmlns:a16="http://schemas.microsoft.com/office/drawing/2014/main" val="10000"/>
                  </a:ext>
                </a:extLst>
              </a:tr>
              <a:tr h="445350">
                <a:tc>
                  <a:txBody>
                    <a:bodyPr/>
                    <a:lstStyle/>
                    <a:p>
                      <a:pPr marL="0" marR="0" lvl="0" indent="0" algn="l" rtl="0">
                        <a:spcBef>
                          <a:spcPts val="0"/>
                        </a:spcBef>
                        <a:spcAft>
                          <a:spcPts val="0"/>
                        </a:spcAft>
                        <a:buNone/>
                      </a:pPr>
                      <a:r>
                        <a:rPr lang="en-US" sz="2000" u="none" strike="noStrike" cap="none">
                          <a:solidFill>
                            <a:srgbClr val="000000"/>
                          </a:solidFill>
                        </a:rPr>
                        <a:t>Windows Server 2022 with Visual Studio 2022</a:t>
                      </a:r>
                      <a:endParaRPr/>
                    </a:p>
                  </a:txBody>
                  <a:tcPr marL="15800" marR="15800" marT="7900" marB="7900">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2000" u="none" strike="noStrike" cap="none">
                          <a:solidFill>
                            <a:srgbClr val="000000"/>
                          </a:solidFill>
                        </a:rPr>
                        <a:t>windows-2022</a:t>
                      </a:r>
                      <a:endParaRPr/>
                    </a:p>
                  </a:txBody>
                  <a:tcPr marL="15800" marR="15800" marT="7900" marB="7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a:solidFill>
                            <a:srgbClr val="000000"/>
                          </a:solidFill>
                        </a:rPr>
                        <a:t>windows-latest OR windows-2022</a:t>
                      </a:r>
                      <a:endParaRPr/>
                    </a:p>
                  </a:txBody>
                  <a:tcPr marL="15800" marR="15800" marT="7900" marB="7900">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5350">
                <a:tc>
                  <a:txBody>
                    <a:bodyPr/>
                    <a:lstStyle/>
                    <a:p>
                      <a:pPr marL="0" marR="0" lvl="0" indent="0" algn="l" rtl="0">
                        <a:spcBef>
                          <a:spcPts val="0"/>
                        </a:spcBef>
                        <a:spcAft>
                          <a:spcPts val="0"/>
                        </a:spcAft>
                        <a:buNone/>
                      </a:pPr>
                      <a:r>
                        <a:rPr lang="en-US" sz="2000" u="none" strike="noStrike" cap="none">
                          <a:solidFill>
                            <a:srgbClr val="000000"/>
                          </a:solidFill>
                        </a:rPr>
                        <a:t>Windows Server 2019 with Visual Studio 2019</a:t>
                      </a:r>
                      <a:endParaRPr/>
                    </a:p>
                  </a:txBody>
                  <a:tcPr marL="15800" marR="15800" marT="7900" marB="7900">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2000" u="none" strike="noStrike" cap="none">
                          <a:solidFill>
                            <a:srgbClr val="000000"/>
                          </a:solidFill>
                        </a:rPr>
                        <a:t>windows-2019</a:t>
                      </a:r>
                      <a:endParaRPr/>
                    </a:p>
                  </a:txBody>
                  <a:tcPr marL="15800" marR="15800" marT="7900" marB="7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a:solidFill>
                            <a:srgbClr val="000000"/>
                          </a:solidFill>
                        </a:rPr>
                        <a:t>windows-2019</a:t>
                      </a:r>
                      <a:endParaRPr/>
                    </a:p>
                  </a:txBody>
                  <a:tcPr marL="15800" marR="15800" marT="7900" marB="7900">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45350">
                <a:tc>
                  <a:txBody>
                    <a:bodyPr/>
                    <a:lstStyle/>
                    <a:p>
                      <a:pPr marL="0" marR="0" lvl="0" indent="0" algn="l" rtl="0">
                        <a:spcBef>
                          <a:spcPts val="0"/>
                        </a:spcBef>
                        <a:spcAft>
                          <a:spcPts val="0"/>
                        </a:spcAft>
                        <a:buNone/>
                      </a:pPr>
                      <a:r>
                        <a:rPr lang="en-US" sz="2000" u="none" strike="noStrike" cap="none">
                          <a:solidFill>
                            <a:srgbClr val="000000"/>
                          </a:solidFill>
                        </a:rPr>
                        <a:t>Ubuntu 22.04</a:t>
                      </a:r>
                      <a:endParaRPr/>
                    </a:p>
                  </a:txBody>
                  <a:tcPr marL="15800" marR="15800" marT="7900" marB="7900">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2000" u="none" strike="noStrike" cap="none">
                          <a:solidFill>
                            <a:srgbClr val="000000"/>
                          </a:solidFill>
                        </a:rPr>
                        <a:t>ubuntu-22.04</a:t>
                      </a:r>
                      <a:endParaRPr/>
                    </a:p>
                  </a:txBody>
                  <a:tcPr marL="15800" marR="15800" marT="7900" marB="7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a:solidFill>
                            <a:srgbClr val="000000"/>
                          </a:solidFill>
                        </a:rPr>
                        <a:t>ubuntu-latest OR ubuntu-22.04</a:t>
                      </a:r>
                      <a:endParaRPr/>
                    </a:p>
                  </a:txBody>
                  <a:tcPr marL="15800" marR="15800" marT="7900" marB="7900">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45350">
                <a:tc>
                  <a:txBody>
                    <a:bodyPr/>
                    <a:lstStyle/>
                    <a:p>
                      <a:pPr marL="0" marR="0" lvl="0" indent="0" algn="l" rtl="0">
                        <a:spcBef>
                          <a:spcPts val="0"/>
                        </a:spcBef>
                        <a:spcAft>
                          <a:spcPts val="0"/>
                        </a:spcAft>
                        <a:buNone/>
                      </a:pPr>
                      <a:r>
                        <a:rPr lang="en-US" sz="2000" u="none" strike="noStrike" cap="none">
                          <a:solidFill>
                            <a:srgbClr val="000000"/>
                          </a:solidFill>
                        </a:rPr>
                        <a:t>Ubuntu 20.04</a:t>
                      </a:r>
                      <a:endParaRPr/>
                    </a:p>
                  </a:txBody>
                  <a:tcPr marL="15800" marR="15800" marT="7900" marB="7900">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2000" u="none" strike="noStrike" cap="none">
                          <a:solidFill>
                            <a:srgbClr val="000000"/>
                          </a:solidFill>
                        </a:rPr>
                        <a:t>ubuntu-20.04</a:t>
                      </a:r>
                      <a:endParaRPr/>
                    </a:p>
                  </a:txBody>
                  <a:tcPr marL="15800" marR="15800" marT="7900" marB="7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a:solidFill>
                            <a:srgbClr val="000000"/>
                          </a:solidFill>
                        </a:rPr>
                        <a:t>ubuntu-20.04</a:t>
                      </a:r>
                      <a:endParaRPr/>
                    </a:p>
                  </a:txBody>
                  <a:tcPr marL="15800" marR="15800" marT="7900" marB="7900">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45350">
                <a:tc>
                  <a:txBody>
                    <a:bodyPr/>
                    <a:lstStyle/>
                    <a:p>
                      <a:pPr marL="0" marR="0" lvl="0" indent="0" algn="l" rtl="0">
                        <a:spcBef>
                          <a:spcPts val="0"/>
                        </a:spcBef>
                        <a:spcAft>
                          <a:spcPts val="0"/>
                        </a:spcAft>
                        <a:buNone/>
                      </a:pPr>
                      <a:r>
                        <a:rPr lang="en-US" sz="2000" u="none" strike="noStrike" cap="none">
                          <a:solidFill>
                            <a:srgbClr val="000000"/>
                          </a:solidFill>
                        </a:rPr>
                        <a:t>macOS 12 Monterey</a:t>
                      </a:r>
                      <a:endParaRPr/>
                    </a:p>
                  </a:txBody>
                  <a:tcPr marL="15800" marR="15800" marT="7900" marB="7900">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2000" u="none" strike="noStrike" cap="none">
                          <a:solidFill>
                            <a:srgbClr val="000000"/>
                          </a:solidFill>
                        </a:rPr>
                        <a:t>macOS-12</a:t>
                      </a:r>
                      <a:endParaRPr/>
                    </a:p>
                  </a:txBody>
                  <a:tcPr marL="15800" marR="15800" marT="7900" marB="7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a:solidFill>
                            <a:srgbClr val="000000"/>
                          </a:solidFill>
                        </a:rPr>
                        <a:t>macOS-latest OR macOS-12</a:t>
                      </a:r>
                      <a:endParaRPr/>
                    </a:p>
                  </a:txBody>
                  <a:tcPr marL="15800" marR="15800" marT="7900" marB="7900">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43575">
                <a:tc>
                  <a:txBody>
                    <a:bodyPr/>
                    <a:lstStyle/>
                    <a:p>
                      <a:pPr marL="0" marR="0" lvl="0" indent="0" algn="l" rtl="0">
                        <a:spcBef>
                          <a:spcPts val="0"/>
                        </a:spcBef>
                        <a:spcAft>
                          <a:spcPts val="0"/>
                        </a:spcAft>
                        <a:buNone/>
                      </a:pPr>
                      <a:r>
                        <a:rPr lang="en-US" sz="2000" u="none" strike="noStrike" cap="none">
                          <a:solidFill>
                            <a:srgbClr val="000000"/>
                          </a:solidFill>
                        </a:rPr>
                        <a:t>macOS 11 Big Sur</a:t>
                      </a:r>
                      <a:endParaRPr/>
                    </a:p>
                  </a:txBody>
                  <a:tcPr marL="15800" marR="15800" marT="7900" marB="7900">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2000" u="none" strike="noStrike" cap="none">
                          <a:solidFill>
                            <a:srgbClr val="000000"/>
                          </a:solidFill>
                        </a:rPr>
                        <a:t>macOS-11</a:t>
                      </a:r>
                      <a:endParaRPr/>
                    </a:p>
                  </a:txBody>
                  <a:tcPr marL="15800" marR="15800" marT="7900" marB="7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a:solidFill>
                            <a:srgbClr val="000000"/>
                          </a:solidFill>
                        </a:rPr>
                        <a:t>macOS-11</a:t>
                      </a:r>
                      <a:endParaRPr/>
                    </a:p>
                  </a:txBody>
                  <a:tcPr marL="15800" marR="15800" marT="7900" marB="7900">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6" descr="A képen szöveg, képernyőkép, szoftver, Multimédiás szoftver látható&#10;&#10;Automatikusan generált leírás"/>
          <p:cNvPicPr preferRelativeResize="0"/>
          <p:nvPr/>
        </p:nvPicPr>
        <p:blipFill rotWithShape="1">
          <a:blip r:embed="rId3">
            <a:alphaModFix/>
          </a:blip>
          <a:srcRect/>
          <a:stretch/>
        </p:blipFill>
        <p:spPr>
          <a:xfrm>
            <a:off x="-43249" y="-297696"/>
            <a:ext cx="12278497" cy="7254550"/>
          </a:xfrm>
          <a:prstGeom prst="rect">
            <a:avLst/>
          </a:prstGeom>
          <a:noFill/>
          <a:ln>
            <a:noFill/>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86"/>
          <p:cNvSpPr txBox="1">
            <a:spLocks noGrp="1"/>
          </p:cNvSpPr>
          <p:nvPr>
            <p:ph type="title"/>
          </p:nvPr>
        </p:nvSpPr>
        <p:spPr>
          <a:xfrm>
            <a:off x="455995" y="620827"/>
            <a:ext cx="11306469" cy="4030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Communicate to deploy to target servers</a:t>
            </a:r>
            <a:endParaRPr/>
          </a:p>
        </p:txBody>
      </p:sp>
      <p:sp>
        <p:nvSpPr>
          <p:cNvPr id="1364" name="Google Shape;1364;p86"/>
          <p:cNvSpPr/>
          <p:nvPr/>
        </p:nvSpPr>
        <p:spPr>
          <a:xfrm>
            <a:off x="418644" y="1443169"/>
            <a:ext cx="4212885" cy="4687554"/>
          </a:xfrm>
          <a:prstGeom prst="rect">
            <a:avLst/>
          </a:prstGeom>
          <a:solidFill>
            <a:srgbClr val="F2F2F2"/>
          </a:solidFill>
          <a:ln w="9525" cap="flat" cmpd="sng">
            <a:solidFill>
              <a:srgbClr val="F2F2F2"/>
            </a:solidFill>
            <a:prstDash val="solid"/>
            <a:round/>
            <a:headEnd type="none" w="sm" len="sm"/>
            <a:tailEnd type="none" w="sm" len="sm"/>
          </a:ln>
        </p:spPr>
        <p:txBody>
          <a:bodyPr spcFirstLastPara="1" wrap="square" lIns="179275" tIns="134450" rIns="179275" bIns="134450" anchor="t" anchorCtr="0">
            <a:noAutofit/>
          </a:bodyPr>
          <a:lstStyle/>
          <a:p>
            <a:pPr marL="336145" marR="0" lvl="0" indent="-336145" algn="l" rtl="0">
              <a:spcBef>
                <a:spcPts val="0"/>
              </a:spcBef>
              <a:spcAft>
                <a:spcPts val="0"/>
              </a:spcAft>
              <a:buClr>
                <a:schemeClr val="dk1"/>
              </a:buClr>
              <a:buSzPts val="2353"/>
              <a:buFont typeface="Arial"/>
              <a:buChar char="•"/>
            </a:pPr>
            <a:r>
              <a:rPr lang="en-US" sz="2353">
                <a:solidFill>
                  <a:schemeClr val="dk1"/>
                </a:solidFill>
                <a:latin typeface="Calibri"/>
                <a:ea typeface="Calibri"/>
                <a:cs typeface="Calibri"/>
                <a:sym typeface="Calibri"/>
              </a:rPr>
              <a:t>Agent must have “line of sight” connectivity to servers.</a:t>
            </a:r>
            <a:endParaRPr/>
          </a:p>
          <a:p>
            <a:pPr marL="336145" marR="0" lvl="0" indent="-336145" algn="l" rtl="0">
              <a:spcBef>
                <a:spcPts val="1765"/>
              </a:spcBef>
              <a:spcAft>
                <a:spcPts val="0"/>
              </a:spcAft>
              <a:buClr>
                <a:schemeClr val="dk1"/>
              </a:buClr>
              <a:buSzPts val="2353"/>
              <a:buFont typeface="Arial"/>
              <a:buChar char="•"/>
            </a:pPr>
            <a:r>
              <a:rPr lang="en-US" sz="2353">
                <a:solidFill>
                  <a:schemeClr val="dk1"/>
                </a:solidFill>
                <a:latin typeface="Calibri"/>
                <a:ea typeface="Calibri"/>
                <a:cs typeface="Calibri"/>
                <a:sym typeface="Calibri"/>
              </a:rPr>
              <a:t>Microsoft-hosted agent pools, by default, have connectivity to Azure websites and servers running in Azure.</a:t>
            </a:r>
            <a:endParaRPr/>
          </a:p>
          <a:p>
            <a:pPr marL="336145" marR="0" lvl="0" indent="-336145" algn="l" rtl="0">
              <a:spcBef>
                <a:spcPts val="1765"/>
              </a:spcBef>
              <a:spcAft>
                <a:spcPts val="0"/>
              </a:spcAft>
              <a:buClr>
                <a:schemeClr val="dk1"/>
              </a:buClr>
              <a:buSzPts val="2353"/>
              <a:buFont typeface="Arial"/>
              <a:buChar char="•"/>
            </a:pPr>
            <a:r>
              <a:rPr lang="en-US" sz="2353">
                <a:solidFill>
                  <a:schemeClr val="dk1"/>
                </a:solidFill>
                <a:latin typeface="Calibri"/>
                <a:ea typeface="Calibri"/>
                <a:cs typeface="Calibri"/>
                <a:sym typeface="Calibri"/>
              </a:rPr>
              <a:t>You may need to manually configure connectivity.</a:t>
            </a:r>
            <a:endParaRPr/>
          </a:p>
        </p:txBody>
      </p:sp>
      <p:sp>
        <p:nvSpPr>
          <p:cNvPr id="1365" name="Google Shape;1365;p86"/>
          <p:cNvSpPr/>
          <p:nvPr/>
        </p:nvSpPr>
        <p:spPr>
          <a:xfrm>
            <a:off x="4768483" y="1443170"/>
            <a:ext cx="7004875" cy="4687555"/>
          </a:xfrm>
          <a:prstGeom prst="rect">
            <a:avLst/>
          </a:prstGeom>
          <a:noFill/>
          <a:ln w="19050" cap="flat" cmpd="sng">
            <a:solidFill>
              <a:schemeClr val="dk2"/>
            </a:solidFill>
            <a:prstDash val="solid"/>
            <a:miter lim="800000"/>
            <a:headEnd type="none" w="sm" len="sm"/>
            <a:tailEnd type="none" w="sm" len="sm"/>
          </a:ln>
        </p:spPr>
        <p:txBody>
          <a:bodyPr spcFirstLastPara="1" wrap="square" lIns="179275" tIns="143425" rIns="179275" bIns="143425" anchor="t" anchorCtr="0">
            <a:noAutofit/>
          </a:bodyPr>
          <a:lstStyle/>
          <a:p>
            <a:pPr marL="0" marR="0" lvl="0" indent="0" algn="ctr" rtl="0">
              <a:spcBef>
                <a:spcPts val="0"/>
              </a:spcBef>
              <a:spcAft>
                <a:spcPts val="0"/>
              </a:spcAft>
              <a:buNone/>
            </a:pPr>
            <a:endParaRPr sz="2353">
              <a:solidFill>
                <a:srgbClr val="FFFFFF"/>
              </a:solidFill>
              <a:latin typeface="Calibri"/>
              <a:ea typeface="Calibri"/>
              <a:cs typeface="Calibri"/>
              <a:sym typeface="Calibri"/>
            </a:endParaRPr>
          </a:p>
        </p:txBody>
      </p:sp>
      <p:grpSp>
        <p:nvGrpSpPr>
          <p:cNvPr id="1366" name="Google Shape;1366;p86" descr="On-premises agents and Target on-premises stages are behind the firewall. Microsoft-hosted agents do not have line of sight behind the firewall"/>
          <p:cNvGrpSpPr/>
          <p:nvPr/>
        </p:nvGrpSpPr>
        <p:grpSpPr>
          <a:xfrm>
            <a:off x="5008597" y="1754204"/>
            <a:ext cx="6565056" cy="4194811"/>
            <a:chOff x="5109029" y="1509484"/>
            <a:chExt cx="6696699" cy="4278926"/>
          </a:xfrm>
        </p:grpSpPr>
        <p:sp>
          <p:nvSpPr>
            <p:cNvPr id="1367" name="Google Shape;1367;p86"/>
            <p:cNvSpPr/>
            <p:nvPr/>
          </p:nvSpPr>
          <p:spPr>
            <a:xfrm>
              <a:off x="5109029" y="1509484"/>
              <a:ext cx="2452914" cy="420915"/>
            </a:xfrm>
            <a:prstGeom prst="rect">
              <a:avLst/>
            </a:prstGeom>
            <a:solidFill>
              <a:srgbClr val="243A5E"/>
            </a:solidFill>
            <a:ln>
              <a:noFill/>
            </a:ln>
          </p:spPr>
          <p:txBody>
            <a:bodyPr spcFirstLastPara="1" wrap="square" lIns="89625" tIns="44800" rIns="89625" bIns="44800" anchor="ctr" anchorCtr="0">
              <a:noAutofit/>
            </a:bodyPr>
            <a:lstStyle/>
            <a:p>
              <a:pPr marL="0" marR="0" lvl="0" indent="0" algn="ctr" rtl="0">
                <a:lnSpc>
                  <a:spcPct val="90000"/>
                </a:lnSpc>
                <a:spcBef>
                  <a:spcPts val="0"/>
                </a:spcBef>
                <a:spcAft>
                  <a:spcPts val="0"/>
                </a:spcAft>
                <a:buNone/>
              </a:pPr>
              <a:r>
                <a:rPr lang="en-US" sz="1568">
                  <a:solidFill>
                    <a:schemeClr val="lt1"/>
                  </a:solidFill>
                  <a:latin typeface="Calibri"/>
                  <a:ea typeface="Calibri"/>
                  <a:cs typeface="Calibri"/>
                  <a:sym typeface="Calibri"/>
                </a:rPr>
                <a:t>Azure Pipelines service</a:t>
              </a:r>
              <a:endParaRPr/>
            </a:p>
          </p:txBody>
        </p:sp>
        <p:sp>
          <p:nvSpPr>
            <p:cNvPr id="1368" name="Google Shape;1368;p86"/>
            <p:cNvSpPr/>
            <p:nvPr/>
          </p:nvSpPr>
          <p:spPr>
            <a:xfrm>
              <a:off x="5109029" y="1930399"/>
              <a:ext cx="2452914" cy="856343"/>
            </a:xfrm>
            <a:prstGeom prst="rect">
              <a:avLst/>
            </a:prstGeom>
            <a:solidFill>
              <a:schemeClr val="accent1"/>
            </a:solidFill>
            <a:ln>
              <a:noFill/>
            </a:ln>
          </p:spPr>
          <p:txBody>
            <a:bodyPr spcFirstLastPara="1" wrap="square" lIns="89625" tIns="89625" rIns="89625" bIns="44800" anchor="t" anchorCtr="0">
              <a:noAutofit/>
            </a:bodyPr>
            <a:lstStyle/>
            <a:p>
              <a:pPr marL="0" marR="0" lvl="0" indent="0" algn="ctr" rtl="0">
                <a:lnSpc>
                  <a:spcPct val="90000"/>
                </a:lnSpc>
                <a:spcBef>
                  <a:spcPts val="0"/>
                </a:spcBef>
                <a:spcAft>
                  <a:spcPts val="0"/>
                </a:spcAft>
                <a:buNone/>
              </a:pPr>
              <a:r>
                <a:rPr lang="en-US" sz="1372">
                  <a:solidFill>
                    <a:schemeClr val="dk1"/>
                  </a:solidFill>
                  <a:latin typeface="Calibri"/>
                  <a:ea typeface="Calibri"/>
                  <a:cs typeface="Calibri"/>
                  <a:sym typeface="Calibri"/>
                </a:rPr>
                <a:t>Agent pools</a:t>
              </a:r>
              <a:endParaRPr/>
            </a:p>
          </p:txBody>
        </p:sp>
        <p:sp>
          <p:nvSpPr>
            <p:cNvPr id="1369" name="Google Shape;1369;p86"/>
            <p:cNvSpPr/>
            <p:nvPr/>
          </p:nvSpPr>
          <p:spPr>
            <a:xfrm>
              <a:off x="5383734" y="2300513"/>
              <a:ext cx="773205" cy="391180"/>
            </a:xfrm>
            <a:prstGeom prst="rect">
              <a:avLst/>
            </a:prstGeom>
            <a:solidFill>
              <a:srgbClr val="323F4F"/>
            </a:solidFill>
            <a:ln>
              <a:noFill/>
            </a:ln>
          </p:spPr>
          <p:txBody>
            <a:bodyPr spcFirstLastPara="1" wrap="square" lIns="89625" tIns="44800" rIns="89625" bIns="44800" anchor="ctr" anchorCtr="0">
              <a:noAutofit/>
            </a:bodyPr>
            <a:lstStyle/>
            <a:p>
              <a:pPr marL="0" marR="0" lvl="0" indent="0" algn="l" rtl="0">
                <a:lnSpc>
                  <a:spcPct val="90000"/>
                </a:lnSpc>
                <a:spcBef>
                  <a:spcPts val="0"/>
                </a:spcBef>
                <a:spcAft>
                  <a:spcPts val="0"/>
                </a:spcAft>
                <a:buNone/>
              </a:pPr>
              <a:r>
                <a:rPr lang="en-US" sz="1372">
                  <a:solidFill>
                    <a:schemeClr val="lt1"/>
                  </a:solidFill>
                  <a:latin typeface="Calibri"/>
                  <a:ea typeface="Calibri"/>
                  <a:cs typeface="Calibri"/>
                  <a:sym typeface="Calibri"/>
                </a:rPr>
                <a:t>Default</a:t>
              </a:r>
              <a:endParaRPr/>
            </a:p>
          </p:txBody>
        </p:sp>
        <p:sp>
          <p:nvSpPr>
            <p:cNvPr id="1370" name="Google Shape;1370;p86"/>
            <p:cNvSpPr/>
            <p:nvPr/>
          </p:nvSpPr>
          <p:spPr>
            <a:xfrm>
              <a:off x="6514034" y="2300513"/>
              <a:ext cx="773205" cy="391180"/>
            </a:xfrm>
            <a:prstGeom prst="rect">
              <a:avLst/>
            </a:prstGeom>
            <a:solidFill>
              <a:srgbClr val="323F4F"/>
            </a:solidFill>
            <a:ln>
              <a:noFill/>
            </a:ln>
          </p:spPr>
          <p:txBody>
            <a:bodyPr spcFirstLastPara="1" wrap="square" lIns="89625" tIns="44800" rIns="89625" bIns="44800" anchor="ctr" anchorCtr="0">
              <a:noAutofit/>
            </a:bodyPr>
            <a:lstStyle/>
            <a:p>
              <a:pPr marL="0" marR="0" lvl="0" indent="0" algn="l" rtl="0">
                <a:lnSpc>
                  <a:spcPct val="90000"/>
                </a:lnSpc>
                <a:spcBef>
                  <a:spcPts val="0"/>
                </a:spcBef>
                <a:spcAft>
                  <a:spcPts val="0"/>
                </a:spcAft>
                <a:buNone/>
              </a:pPr>
              <a:r>
                <a:rPr lang="en-US" sz="1372">
                  <a:solidFill>
                    <a:schemeClr val="lt1"/>
                  </a:solidFill>
                  <a:latin typeface="Calibri"/>
                  <a:ea typeface="Calibri"/>
                  <a:cs typeface="Calibri"/>
                  <a:sym typeface="Calibri"/>
                </a:rPr>
                <a:t>Hosted</a:t>
              </a:r>
              <a:endParaRPr/>
            </a:p>
          </p:txBody>
        </p:sp>
        <p:sp>
          <p:nvSpPr>
            <p:cNvPr id="1371" name="Google Shape;1371;p86"/>
            <p:cNvSpPr/>
            <p:nvPr/>
          </p:nvSpPr>
          <p:spPr>
            <a:xfrm>
              <a:off x="8519886" y="1930399"/>
              <a:ext cx="3285842" cy="856342"/>
            </a:xfrm>
            <a:prstGeom prst="rect">
              <a:avLst/>
            </a:prstGeom>
            <a:solidFill>
              <a:schemeClr val="accent1"/>
            </a:solidFill>
            <a:ln>
              <a:noFill/>
            </a:ln>
          </p:spPr>
          <p:txBody>
            <a:bodyPr spcFirstLastPara="1" wrap="square" lIns="89625" tIns="89625" rIns="89625" bIns="44800" anchor="t" anchorCtr="0">
              <a:noAutofit/>
            </a:bodyPr>
            <a:lstStyle/>
            <a:p>
              <a:pPr marL="0" marR="0" lvl="0" indent="0" algn="ctr" rtl="0">
                <a:lnSpc>
                  <a:spcPct val="90000"/>
                </a:lnSpc>
                <a:spcBef>
                  <a:spcPts val="0"/>
                </a:spcBef>
                <a:spcAft>
                  <a:spcPts val="0"/>
                </a:spcAft>
                <a:buNone/>
              </a:pPr>
              <a:r>
                <a:rPr lang="en-US" sz="1372">
                  <a:solidFill>
                    <a:schemeClr val="dk1"/>
                  </a:solidFill>
                  <a:latin typeface="Calibri"/>
                  <a:ea typeface="Calibri"/>
                  <a:cs typeface="Calibri"/>
                  <a:sym typeface="Calibri"/>
                </a:rPr>
                <a:t>Microsoft-hosted agents</a:t>
              </a:r>
              <a:endParaRPr/>
            </a:p>
          </p:txBody>
        </p:sp>
        <p:sp>
          <p:nvSpPr>
            <p:cNvPr id="1372" name="Google Shape;1372;p86"/>
            <p:cNvSpPr/>
            <p:nvPr/>
          </p:nvSpPr>
          <p:spPr>
            <a:xfrm>
              <a:off x="8731769" y="2300513"/>
              <a:ext cx="538885" cy="391180"/>
            </a:xfrm>
            <a:prstGeom prst="rect">
              <a:avLst/>
            </a:prstGeom>
            <a:solidFill>
              <a:srgbClr val="323F4F"/>
            </a:solidFill>
            <a:ln>
              <a:noFill/>
            </a:ln>
          </p:spPr>
          <p:txBody>
            <a:bodyPr spcFirstLastPara="1" wrap="square" lIns="89625" tIns="44800" rIns="89625" bIns="44800" anchor="ctr" anchorCtr="0">
              <a:noAutofit/>
            </a:bodyPr>
            <a:lstStyle/>
            <a:p>
              <a:pPr marL="0" marR="0" lvl="0" indent="0" algn="ctr" rtl="0">
                <a:lnSpc>
                  <a:spcPct val="90000"/>
                </a:lnSpc>
                <a:spcBef>
                  <a:spcPts val="0"/>
                </a:spcBef>
                <a:spcAft>
                  <a:spcPts val="0"/>
                </a:spcAft>
                <a:buNone/>
              </a:pPr>
              <a:r>
                <a:rPr lang="en-US" sz="1765">
                  <a:solidFill>
                    <a:schemeClr val="lt1"/>
                  </a:solidFill>
                  <a:latin typeface="Calibri"/>
                  <a:ea typeface="Calibri"/>
                  <a:cs typeface="Calibri"/>
                  <a:sym typeface="Calibri"/>
                </a:rPr>
                <a:t>1</a:t>
              </a:r>
              <a:endParaRPr/>
            </a:p>
          </p:txBody>
        </p:sp>
        <p:sp>
          <p:nvSpPr>
            <p:cNvPr id="1373" name="Google Shape;1373;p86"/>
            <p:cNvSpPr/>
            <p:nvPr/>
          </p:nvSpPr>
          <p:spPr>
            <a:xfrm>
              <a:off x="9506166" y="2300513"/>
              <a:ext cx="538885" cy="391180"/>
            </a:xfrm>
            <a:prstGeom prst="rect">
              <a:avLst/>
            </a:prstGeom>
            <a:solidFill>
              <a:srgbClr val="323F4F"/>
            </a:solidFill>
            <a:ln>
              <a:noFill/>
            </a:ln>
          </p:spPr>
          <p:txBody>
            <a:bodyPr spcFirstLastPara="1" wrap="square" lIns="89625" tIns="44800" rIns="89625" bIns="44800" anchor="ctr" anchorCtr="0">
              <a:noAutofit/>
            </a:bodyPr>
            <a:lstStyle/>
            <a:p>
              <a:pPr marL="0" marR="0" lvl="0" indent="0" algn="ctr" rtl="0">
                <a:lnSpc>
                  <a:spcPct val="90000"/>
                </a:lnSpc>
                <a:spcBef>
                  <a:spcPts val="0"/>
                </a:spcBef>
                <a:spcAft>
                  <a:spcPts val="0"/>
                </a:spcAft>
                <a:buNone/>
              </a:pPr>
              <a:r>
                <a:rPr lang="en-US" sz="1765">
                  <a:solidFill>
                    <a:schemeClr val="lt1"/>
                  </a:solidFill>
                  <a:latin typeface="Calibri"/>
                  <a:ea typeface="Calibri"/>
                  <a:cs typeface="Calibri"/>
                  <a:sym typeface="Calibri"/>
                </a:rPr>
                <a:t>2</a:t>
              </a:r>
              <a:endParaRPr/>
            </a:p>
          </p:txBody>
        </p:sp>
        <p:sp>
          <p:nvSpPr>
            <p:cNvPr id="1374" name="Google Shape;1374;p86"/>
            <p:cNvSpPr/>
            <p:nvPr/>
          </p:nvSpPr>
          <p:spPr>
            <a:xfrm>
              <a:off x="10280563" y="2300513"/>
              <a:ext cx="538885" cy="391180"/>
            </a:xfrm>
            <a:prstGeom prst="rect">
              <a:avLst/>
            </a:prstGeom>
            <a:solidFill>
              <a:srgbClr val="323F4F"/>
            </a:solidFill>
            <a:ln>
              <a:noFill/>
            </a:ln>
          </p:spPr>
          <p:txBody>
            <a:bodyPr spcFirstLastPara="1" wrap="square" lIns="89625" tIns="44800" rIns="89625" bIns="44800" anchor="ctr" anchorCtr="0">
              <a:noAutofit/>
            </a:bodyPr>
            <a:lstStyle/>
            <a:p>
              <a:pPr marL="0" marR="0" lvl="0" indent="0" algn="ctr" rtl="0">
                <a:lnSpc>
                  <a:spcPct val="90000"/>
                </a:lnSpc>
                <a:spcBef>
                  <a:spcPts val="0"/>
                </a:spcBef>
                <a:spcAft>
                  <a:spcPts val="0"/>
                </a:spcAft>
                <a:buNone/>
              </a:pPr>
              <a:r>
                <a:rPr lang="en-US" sz="1765">
                  <a:solidFill>
                    <a:schemeClr val="lt1"/>
                  </a:solidFill>
                  <a:latin typeface="Calibri"/>
                  <a:ea typeface="Calibri"/>
                  <a:cs typeface="Calibri"/>
                  <a:sym typeface="Calibri"/>
                </a:rPr>
                <a:t>3</a:t>
              </a:r>
              <a:endParaRPr/>
            </a:p>
          </p:txBody>
        </p:sp>
        <p:sp>
          <p:nvSpPr>
            <p:cNvPr id="1375" name="Google Shape;1375;p86"/>
            <p:cNvSpPr/>
            <p:nvPr/>
          </p:nvSpPr>
          <p:spPr>
            <a:xfrm>
              <a:off x="11054961" y="2300513"/>
              <a:ext cx="538885" cy="391180"/>
            </a:xfrm>
            <a:prstGeom prst="rect">
              <a:avLst/>
            </a:prstGeom>
            <a:solidFill>
              <a:srgbClr val="323F4F"/>
            </a:solidFill>
            <a:ln>
              <a:noFill/>
            </a:ln>
          </p:spPr>
          <p:txBody>
            <a:bodyPr spcFirstLastPara="1" wrap="square" lIns="89625" tIns="44800" rIns="89625" bIns="44800" anchor="ctr" anchorCtr="0">
              <a:noAutofit/>
            </a:bodyPr>
            <a:lstStyle/>
            <a:p>
              <a:pPr marL="0" marR="0" lvl="0" indent="0" algn="ctr" rtl="0">
                <a:lnSpc>
                  <a:spcPct val="90000"/>
                </a:lnSpc>
                <a:spcBef>
                  <a:spcPts val="0"/>
                </a:spcBef>
                <a:spcAft>
                  <a:spcPts val="0"/>
                </a:spcAft>
                <a:buNone/>
              </a:pPr>
              <a:r>
                <a:rPr lang="en-US" sz="1765">
                  <a:solidFill>
                    <a:schemeClr val="lt1"/>
                  </a:solidFill>
                  <a:latin typeface="Calibri"/>
                  <a:ea typeface="Calibri"/>
                  <a:cs typeface="Calibri"/>
                  <a:sym typeface="Calibri"/>
                </a:rPr>
                <a:t>4</a:t>
              </a:r>
              <a:endParaRPr/>
            </a:p>
          </p:txBody>
        </p:sp>
        <p:cxnSp>
          <p:nvCxnSpPr>
            <p:cNvPr id="1376" name="Google Shape;1376;p86"/>
            <p:cNvCxnSpPr/>
            <p:nvPr/>
          </p:nvCxnSpPr>
          <p:spPr>
            <a:xfrm rot="10800000">
              <a:off x="7629349" y="2358570"/>
              <a:ext cx="823131" cy="0"/>
            </a:xfrm>
            <a:prstGeom prst="straightConnector1">
              <a:avLst/>
            </a:prstGeom>
            <a:noFill/>
            <a:ln w="19050" cap="flat" cmpd="sng">
              <a:solidFill>
                <a:srgbClr val="7F7F7F"/>
              </a:solidFill>
              <a:prstDash val="solid"/>
              <a:miter lim="800000"/>
              <a:headEnd type="none" w="sm" len="sm"/>
              <a:tailEnd type="triangle" w="med" len="med"/>
            </a:ln>
          </p:spPr>
        </p:cxnSp>
        <p:sp>
          <p:nvSpPr>
            <p:cNvPr id="1377" name="Google Shape;1377;p86"/>
            <p:cNvSpPr/>
            <p:nvPr/>
          </p:nvSpPr>
          <p:spPr>
            <a:xfrm>
              <a:off x="7654896" y="3301026"/>
              <a:ext cx="1604964" cy="193899"/>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1568">
                  <a:solidFill>
                    <a:srgbClr val="323F4F"/>
                  </a:solidFill>
                  <a:latin typeface="Calibri"/>
                  <a:ea typeface="Calibri"/>
                  <a:cs typeface="Calibri"/>
                  <a:sym typeface="Calibri"/>
                </a:rPr>
                <a:t>Network firewall</a:t>
              </a:r>
              <a:endParaRPr/>
            </a:p>
          </p:txBody>
        </p:sp>
        <p:cxnSp>
          <p:nvCxnSpPr>
            <p:cNvPr id="1378" name="Google Shape;1378;p86"/>
            <p:cNvCxnSpPr/>
            <p:nvPr/>
          </p:nvCxnSpPr>
          <p:spPr>
            <a:xfrm>
              <a:off x="5109029" y="3584348"/>
              <a:ext cx="6696699" cy="0"/>
            </a:xfrm>
            <a:prstGeom prst="straightConnector1">
              <a:avLst/>
            </a:prstGeom>
            <a:noFill/>
            <a:ln w="28575" cap="flat" cmpd="sng">
              <a:solidFill>
                <a:srgbClr val="A5A5A5"/>
              </a:solidFill>
              <a:prstDash val="dash"/>
              <a:miter lim="800000"/>
              <a:headEnd type="none" w="sm" len="sm"/>
              <a:tailEnd type="none" w="sm" len="sm"/>
            </a:ln>
          </p:spPr>
        </p:cxnSp>
        <p:cxnSp>
          <p:nvCxnSpPr>
            <p:cNvPr id="1379" name="Google Shape;1379;p86"/>
            <p:cNvCxnSpPr/>
            <p:nvPr/>
          </p:nvCxnSpPr>
          <p:spPr>
            <a:xfrm>
              <a:off x="10162807" y="2873829"/>
              <a:ext cx="0" cy="667657"/>
            </a:xfrm>
            <a:prstGeom prst="straightConnector1">
              <a:avLst/>
            </a:prstGeom>
            <a:noFill/>
            <a:ln w="19050" cap="flat" cmpd="sng">
              <a:solidFill>
                <a:srgbClr val="FF0000"/>
              </a:solidFill>
              <a:prstDash val="dash"/>
              <a:miter lim="800000"/>
              <a:headEnd type="none" w="sm" len="sm"/>
              <a:tailEnd type="none" w="sm" len="sm"/>
            </a:ln>
          </p:spPr>
        </p:cxnSp>
        <p:sp>
          <p:nvSpPr>
            <p:cNvPr id="1380" name="Google Shape;1380;p86"/>
            <p:cNvSpPr txBox="1"/>
            <p:nvPr/>
          </p:nvSpPr>
          <p:spPr>
            <a:xfrm>
              <a:off x="10320059" y="3339126"/>
              <a:ext cx="1348066" cy="21753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372">
                  <a:solidFill>
                    <a:srgbClr val="C00000"/>
                  </a:solidFill>
                  <a:latin typeface="Calibri"/>
                  <a:ea typeface="Calibri"/>
                  <a:cs typeface="Calibri"/>
                  <a:sym typeface="Calibri"/>
                </a:rPr>
                <a:t>No Line of Sight</a:t>
              </a:r>
              <a:endParaRPr/>
            </a:p>
          </p:txBody>
        </p:sp>
        <p:sp>
          <p:nvSpPr>
            <p:cNvPr id="1381" name="Google Shape;1381;p86"/>
            <p:cNvSpPr/>
            <p:nvPr/>
          </p:nvSpPr>
          <p:spPr>
            <a:xfrm>
              <a:off x="10010601" y="3397689"/>
              <a:ext cx="304800" cy="332399"/>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353">
                  <a:solidFill>
                    <a:srgbClr val="FF0000"/>
                  </a:solidFill>
                  <a:latin typeface="Calibri"/>
                  <a:ea typeface="Calibri"/>
                  <a:cs typeface="Calibri"/>
                  <a:sym typeface="Calibri"/>
                </a:rPr>
                <a:t>X</a:t>
              </a:r>
              <a:endParaRPr/>
            </a:p>
          </p:txBody>
        </p:sp>
        <p:sp>
          <p:nvSpPr>
            <p:cNvPr id="1382" name="Google Shape;1382;p86"/>
            <p:cNvSpPr/>
            <p:nvPr/>
          </p:nvSpPr>
          <p:spPr>
            <a:xfrm>
              <a:off x="5109029" y="4354285"/>
              <a:ext cx="2452914" cy="885371"/>
            </a:xfrm>
            <a:prstGeom prst="rect">
              <a:avLst/>
            </a:prstGeom>
            <a:solidFill>
              <a:schemeClr val="accent1"/>
            </a:solidFill>
            <a:ln>
              <a:noFill/>
            </a:ln>
          </p:spPr>
          <p:txBody>
            <a:bodyPr spcFirstLastPara="1" wrap="square" lIns="89625" tIns="89625" rIns="89625" bIns="44800" anchor="t" anchorCtr="0">
              <a:noAutofit/>
            </a:bodyPr>
            <a:lstStyle/>
            <a:p>
              <a:pPr marL="0" marR="0" lvl="0" indent="0" algn="ctr" rtl="0">
                <a:lnSpc>
                  <a:spcPct val="90000"/>
                </a:lnSpc>
                <a:spcBef>
                  <a:spcPts val="0"/>
                </a:spcBef>
                <a:spcAft>
                  <a:spcPts val="0"/>
                </a:spcAft>
                <a:buNone/>
              </a:pPr>
              <a:r>
                <a:rPr lang="en-US" sz="1372">
                  <a:solidFill>
                    <a:schemeClr val="dk1"/>
                  </a:solidFill>
                  <a:latin typeface="Calibri"/>
                  <a:ea typeface="Calibri"/>
                  <a:cs typeface="Calibri"/>
                  <a:sym typeface="Calibri"/>
                </a:rPr>
                <a:t>Self-hosted agents</a:t>
              </a:r>
              <a:endParaRPr/>
            </a:p>
          </p:txBody>
        </p:sp>
        <p:sp>
          <p:nvSpPr>
            <p:cNvPr id="1383" name="Google Shape;1383;p86"/>
            <p:cNvSpPr/>
            <p:nvPr/>
          </p:nvSpPr>
          <p:spPr>
            <a:xfrm>
              <a:off x="5226674" y="4727760"/>
              <a:ext cx="417545" cy="391180"/>
            </a:xfrm>
            <a:prstGeom prst="rect">
              <a:avLst/>
            </a:prstGeom>
            <a:solidFill>
              <a:srgbClr val="323F4F"/>
            </a:solidFill>
            <a:ln>
              <a:noFill/>
            </a:ln>
          </p:spPr>
          <p:txBody>
            <a:bodyPr spcFirstLastPara="1" wrap="square" lIns="89625" tIns="44800" rIns="89625" bIns="44800" anchor="ctr" anchorCtr="0">
              <a:noAutofit/>
            </a:bodyPr>
            <a:lstStyle/>
            <a:p>
              <a:pPr marL="0" marR="0" lvl="0" indent="0" algn="ctr" rtl="0">
                <a:lnSpc>
                  <a:spcPct val="90000"/>
                </a:lnSpc>
                <a:spcBef>
                  <a:spcPts val="0"/>
                </a:spcBef>
                <a:spcAft>
                  <a:spcPts val="0"/>
                </a:spcAft>
                <a:buNone/>
              </a:pPr>
              <a:r>
                <a:rPr lang="en-US" sz="1765">
                  <a:solidFill>
                    <a:schemeClr val="lt1"/>
                  </a:solidFill>
                  <a:latin typeface="Calibri"/>
                  <a:ea typeface="Calibri"/>
                  <a:cs typeface="Calibri"/>
                  <a:sym typeface="Calibri"/>
                </a:rPr>
                <a:t>1</a:t>
              </a:r>
              <a:endParaRPr/>
            </a:p>
          </p:txBody>
        </p:sp>
        <p:sp>
          <p:nvSpPr>
            <p:cNvPr id="1384" name="Google Shape;1384;p86"/>
            <p:cNvSpPr/>
            <p:nvPr/>
          </p:nvSpPr>
          <p:spPr>
            <a:xfrm>
              <a:off x="5826700" y="4727760"/>
              <a:ext cx="417545" cy="391180"/>
            </a:xfrm>
            <a:prstGeom prst="rect">
              <a:avLst/>
            </a:prstGeom>
            <a:solidFill>
              <a:srgbClr val="323F4F"/>
            </a:solidFill>
            <a:ln>
              <a:noFill/>
            </a:ln>
          </p:spPr>
          <p:txBody>
            <a:bodyPr spcFirstLastPara="1" wrap="square" lIns="89625" tIns="44800" rIns="89625" bIns="44800" anchor="ctr" anchorCtr="0">
              <a:noAutofit/>
            </a:bodyPr>
            <a:lstStyle/>
            <a:p>
              <a:pPr marL="0" marR="0" lvl="0" indent="0" algn="ctr" rtl="0">
                <a:lnSpc>
                  <a:spcPct val="90000"/>
                </a:lnSpc>
                <a:spcBef>
                  <a:spcPts val="0"/>
                </a:spcBef>
                <a:spcAft>
                  <a:spcPts val="0"/>
                </a:spcAft>
                <a:buNone/>
              </a:pPr>
              <a:r>
                <a:rPr lang="en-US" sz="1765">
                  <a:solidFill>
                    <a:schemeClr val="lt1"/>
                  </a:solidFill>
                  <a:latin typeface="Calibri"/>
                  <a:ea typeface="Calibri"/>
                  <a:cs typeface="Calibri"/>
                  <a:sym typeface="Calibri"/>
                </a:rPr>
                <a:t>2</a:t>
              </a:r>
              <a:endParaRPr/>
            </a:p>
          </p:txBody>
        </p:sp>
        <p:sp>
          <p:nvSpPr>
            <p:cNvPr id="1385" name="Google Shape;1385;p86"/>
            <p:cNvSpPr/>
            <p:nvPr/>
          </p:nvSpPr>
          <p:spPr>
            <a:xfrm>
              <a:off x="6426727" y="4727760"/>
              <a:ext cx="417545" cy="391180"/>
            </a:xfrm>
            <a:prstGeom prst="rect">
              <a:avLst/>
            </a:prstGeom>
            <a:solidFill>
              <a:srgbClr val="323F4F"/>
            </a:solidFill>
            <a:ln>
              <a:noFill/>
            </a:ln>
          </p:spPr>
          <p:txBody>
            <a:bodyPr spcFirstLastPara="1" wrap="square" lIns="89625" tIns="44800" rIns="89625" bIns="44800" anchor="ctr" anchorCtr="0">
              <a:noAutofit/>
            </a:bodyPr>
            <a:lstStyle/>
            <a:p>
              <a:pPr marL="0" marR="0" lvl="0" indent="0" algn="ctr" rtl="0">
                <a:lnSpc>
                  <a:spcPct val="90000"/>
                </a:lnSpc>
                <a:spcBef>
                  <a:spcPts val="0"/>
                </a:spcBef>
                <a:spcAft>
                  <a:spcPts val="0"/>
                </a:spcAft>
                <a:buNone/>
              </a:pPr>
              <a:r>
                <a:rPr lang="en-US" sz="1765">
                  <a:solidFill>
                    <a:schemeClr val="lt1"/>
                  </a:solidFill>
                  <a:latin typeface="Calibri"/>
                  <a:ea typeface="Calibri"/>
                  <a:cs typeface="Calibri"/>
                  <a:sym typeface="Calibri"/>
                </a:rPr>
                <a:t>3</a:t>
              </a:r>
              <a:endParaRPr/>
            </a:p>
          </p:txBody>
        </p:sp>
        <p:sp>
          <p:nvSpPr>
            <p:cNvPr id="1386" name="Google Shape;1386;p86"/>
            <p:cNvSpPr/>
            <p:nvPr/>
          </p:nvSpPr>
          <p:spPr>
            <a:xfrm>
              <a:off x="7026753" y="4727760"/>
              <a:ext cx="417545" cy="391180"/>
            </a:xfrm>
            <a:prstGeom prst="rect">
              <a:avLst/>
            </a:prstGeom>
            <a:solidFill>
              <a:srgbClr val="323F4F"/>
            </a:solidFill>
            <a:ln>
              <a:noFill/>
            </a:ln>
          </p:spPr>
          <p:txBody>
            <a:bodyPr spcFirstLastPara="1" wrap="square" lIns="89625" tIns="44800" rIns="89625" bIns="44800" anchor="ctr" anchorCtr="0">
              <a:noAutofit/>
            </a:bodyPr>
            <a:lstStyle/>
            <a:p>
              <a:pPr marL="0" marR="0" lvl="0" indent="0" algn="ctr" rtl="0">
                <a:lnSpc>
                  <a:spcPct val="90000"/>
                </a:lnSpc>
                <a:spcBef>
                  <a:spcPts val="0"/>
                </a:spcBef>
                <a:spcAft>
                  <a:spcPts val="0"/>
                </a:spcAft>
                <a:buNone/>
              </a:pPr>
              <a:r>
                <a:rPr lang="en-US" sz="1765">
                  <a:solidFill>
                    <a:schemeClr val="lt1"/>
                  </a:solidFill>
                  <a:latin typeface="Calibri"/>
                  <a:ea typeface="Calibri"/>
                  <a:cs typeface="Calibri"/>
                  <a:sym typeface="Calibri"/>
                </a:rPr>
                <a:t>4</a:t>
              </a:r>
              <a:endParaRPr/>
            </a:p>
          </p:txBody>
        </p:sp>
        <p:cxnSp>
          <p:nvCxnSpPr>
            <p:cNvPr id="1387" name="Google Shape;1387;p86"/>
            <p:cNvCxnSpPr/>
            <p:nvPr/>
          </p:nvCxnSpPr>
          <p:spPr>
            <a:xfrm rot="10800000">
              <a:off x="5770336" y="2691693"/>
              <a:ext cx="0" cy="1662593"/>
            </a:xfrm>
            <a:prstGeom prst="straightConnector1">
              <a:avLst/>
            </a:prstGeom>
            <a:noFill/>
            <a:ln w="19050" cap="flat" cmpd="sng">
              <a:solidFill>
                <a:srgbClr val="7F7F7F"/>
              </a:solidFill>
              <a:prstDash val="solid"/>
              <a:miter lim="800000"/>
              <a:headEnd type="none" w="sm" len="sm"/>
              <a:tailEnd type="triangle" w="med" len="med"/>
            </a:ln>
          </p:spPr>
        </p:cxnSp>
        <p:sp>
          <p:nvSpPr>
            <p:cNvPr id="1388" name="Google Shape;1388;p86"/>
            <p:cNvSpPr/>
            <p:nvPr/>
          </p:nvSpPr>
          <p:spPr>
            <a:xfrm>
              <a:off x="7823200" y="4354286"/>
              <a:ext cx="3982528" cy="885370"/>
            </a:xfrm>
            <a:prstGeom prst="rect">
              <a:avLst/>
            </a:prstGeom>
            <a:solidFill>
              <a:schemeClr val="accent1"/>
            </a:solidFill>
            <a:ln>
              <a:noFill/>
            </a:ln>
          </p:spPr>
          <p:txBody>
            <a:bodyPr spcFirstLastPara="1" wrap="square" lIns="89625" tIns="89625" rIns="89625" bIns="44800" anchor="t" anchorCtr="0">
              <a:noAutofit/>
            </a:bodyPr>
            <a:lstStyle/>
            <a:p>
              <a:pPr marL="0" marR="0" lvl="0" indent="0" algn="ctr" rtl="0">
                <a:lnSpc>
                  <a:spcPct val="90000"/>
                </a:lnSpc>
                <a:spcBef>
                  <a:spcPts val="0"/>
                </a:spcBef>
                <a:spcAft>
                  <a:spcPts val="0"/>
                </a:spcAft>
                <a:buNone/>
              </a:pPr>
              <a:r>
                <a:rPr lang="en-US" sz="1372">
                  <a:solidFill>
                    <a:schemeClr val="dk1"/>
                  </a:solidFill>
                  <a:latin typeface="Calibri"/>
                  <a:ea typeface="Calibri"/>
                  <a:cs typeface="Calibri"/>
                  <a:sym typeface="Calibri"/>
                </a:rPr>
                <a:t>Target on-premises stages</a:t>
              </a:r>
              <a:endParaRPr/>
            </a:p>
          </p:txBody>
        </p:sp>
        <p:sp>
          <p:nvSpPr>
            <p:cNvPr id="1389" name="Google Shape;1389;p86"/>
            <p:cNvSpPr/>
            <p:nvPr/>
          </p:nvSpPr>
          <p:spPr>
            <a:xfrm>
              <a:off x="8050159" y="4692008"/>
              <a:ext cx="712840" cy="426932"/>
            </a:xfrm>
            <a:prstGeom prst="rect">
              <a:avLst/>
            </a:prstGeom>
            <a:solidFill>
              <a:srgbClr val="323F4F"/>
            </a:solidFill>
            <a:ln>
              <a:noFill/>
            </a:ln>
          </p:spPr>
          <p:txBody>
            <a:bodyPr spcFirstLastPara="1" wrap="square" lIns="0" tIns="44800" rIns="0" bIns="44800" anchor="ctr" anchorCtr="0">
              <a:noAutofit/>
            </a:bodyPr>
            <a:lstStyle/>
            <a:p>
              <a:pPr marL="0" marR="0" lvl="0" indent="0" algn="ctr" rtl="0">
                <a:lnSpc>
                  <a:spcPct val="90000"/>
                </a:lnSpc>
                <a:spcBef>
                  <a:spcPts val="0"/>
                </a:spcBef>
                <a:spcAft>
                  <a:spcPts val="0"/>
                </a:spcAft>
                <a:buNone/>
              </a:pPr>
              <a:r>
                <a:rPr lang="en-US" sz="1176">
                  <a:solidFill>
                    <a:schemeClr val="lt1"/>
                  </a:solidFill>
                  <a:latin typeface="Calibri"/>
                  <a:ea typeface="Calibri"/>
                  <a:cs typeface="Calibri"/>
                  <a:sym typeface="Calibri"/>
                </a:rPr>
                <a:t>Server1</a:t>
              </a:r>
              <a:endParaRPr/>
            </a:p>
          </p:txBody>
        </p:sp>
        <p:sp>
          <p:nvSpPr>
            <p:cNvPr id="1390" name="Google Shape;1390;p86"/>
            <p:cNvSpPr/>
            <p:nvPr/>
          </p:nvSpPr>
          <p:spPr>
            <a:xfrm>
              <a:off x="8988749" y="4692008"/>
              <a:ext cx="712840" cy="426932"/>
            </a:xfrm>
            <a:prstGeom prst="rect">
              <a:avLst/>
            </a:prstGeom>
            <a:solidFill>
              <a:srgbClr val="323F4F"/>
            </a:solidFill>
            <a:ln>
              <a:noFill/>
            </a:ln>
          </p:spPr>
          <p:txBody>
            <a:bodyPr spcFirstLastPara="1" wrap="square" lIns="0" tIns="44800" rIns="0" bIns="44800" anchor="ctr" anchorCtr="0">
              <a:noAutofit/>
            </a:bodyPr>
            <a:lstStyle/>
            <a:p>
              <a:pPr marL="0" marR="0" lvl="0" indent="0" algn="ctr" rtl="0">
                <a:lnSpc>
                  <a:spcPct val="90000"/>
                </a:lnSpc>
                <a:spcBef>
                  <a:spcPts val="0"/>
                </a:spcBef>
                <a:spcAft>
                  <a:spcPts val="0"/>
                </a:spcAft>
                <a:buNone/>
              </a:pPr>
              <a:r>
                <a:rPr lang="en-US" sz="1176">
                  <a:solidFill>
                    <a:schemeClr val="lt1"/>
                  </a:solidFill>
                  <a:latin typeface="Calibri"/>
                  <a:ea typeface="Calibri"/>
                  <a:cs typeface="Calibri"/>
                  <a:sym typeface="Calibri"/>
                </a:rPr>
                <a:t>Server2</a:t>
              </a:r>
              <a:endParaRPr/>
            </a:p>
          </p:txBody>
        </p:sp>
        <p:sp>
          <p:nvSpPr>
            <p:cNvPr id="1391" name="Google Shape;1391;p86"/>
            <p:cNvSpPr/>
            <p:nvPr/>
          </p:nvSpPr>
          <p:spPr>
            <a:xfrm>
              <a:off x="9927339" y="4692008"/>
              <a:ext cx="712840" cy="426932"/>
            </a:xfrm>
            <a:prstGeom prst="rect">
              <a:avLst/>
            </a:prstGeom>
            <a:solidFill>
              <a:srgbClr val="323F4F"/>
            </a:solidFill>
            <a:ln>
              <a:noFill/>
            </a:ln>
          </p:spPr>
          <p:txBody>
            <a:bodyPr spcFirstLastPara="1" wrap="square" lIns="0" tIns="44800" rIns="0" bIns="44800" anchor="ctr" anchorCtr="0">
              <a:noAutofit/>
            </a:bodyPr>
            <a:lstStyle/>
            <a:p>
              <a:pPr marL="0" marR="0" lvl="0" indent="0" algn="ctr" rtl="0">
                <a:lnSpc>
                  <a:spcPct val="90000"/>
                </a:lnSpc>
                <a:spcBef>
                  <a:spcPts val="0"/>
                </a:spcBef>
                <a:spcAft>
                  <a:spcPts val="0"/>
                </a:spcAft>
                <a:buNone/>
              </a:pPr>
              <a:r>
                <a:rPr lang="en-US" sz="1176">
                  <a:solidFill>
                    <a:schemeClr val="lt1"/>
                  </a:solidFill>
                  <a:latin typeface="Calibri"/>
                  <a:ea typeface="Calibri"/>
                  <a:cs typeface="Calibri"/>
                  <a:sym typeface="Calibri"/>
                </a:rPr>
                <a:t>Server3</a:t>
              </a:r>
              <a:endParaRPr/>
            </a:p>
          </p:txBody>
        </p:sp>
        <p:sp>
          <p:nvSpPr>
            <p:cNvPr id="1392" name="Google Shape;1392;p86"/>
            <p:cNvSpPr/>
            <p:nvPr/>
          </p:nvSpPr>
          <p:spPr>
            <a:xfrm>
              <a:off x="10865929" y="4692008"/>
              <a:ext cx="712840" cy="426932"/>
            </a:xfrm>
            <a:prstGeom prst="rect">
              <a:avLst/>
            </a:prstGeom>
            <a:solidFill>
              <a:srgbClr val="323F4F"/>
            </a:solidFill>
            <a:ln>
              <a:noFill/>
            </a:ln>
          </p:spPr>
          <p:txBody>
            <a:bodyPr spcFirstLastPara="1" wrap="square" lIns="0" tIns="44800" rIns="0" bIns="44800" anchor="ctr" anchorCtr="0">
              <a:noAutofit/>
            </a:bodyPr>
            <a:lstStyle/>
            <a:p>
              <a:pPr marL="0" marR="0" lvl="0" indent="0" algn="ctr" rtl="0">
                <a:lnSpc>
                  <a:spcPct val="90000"/>
                </a:lnSpc>
                <a:spcBef>
                  <a:spcPts val="0"/>
                </a:spcBef>
                <a:spcAft>
                  <a:spcPts val="0"/>
                </a:spcAft>
                <a:buNone/>
              </a:pPr>
              <a:r>
                <a:rPr lang="en-US" sz="1176">
                  <a:solidFill>
                    <a:schemeClr val="lt1"/>
                  </a:solidFill>
                  <a:latin typeface="Calibri"/>
                  <a:ea typeface="Calibri"/>
                  <a:cs typeface="Calibri"/>
                  <a:sym typeface="Calibri"/>
                </a:rPr>
                <a:t>Server4</a:t>
              </a:r>
              <a:endParaRPr/>
            </a:p>
          </p:txBody>
        </p:sp>
        <p:cxnSp>
          <p:nvCxnSpPr>
            <p:cNvPr id="1393" name="Google Shape;1393;p86"/>
            <p:cNvCxnSpPr/>
            <p:nvPr/>
          </p:nvCxnSpPr>
          <p:spPr>
            <a:xfrm rot="-5400000" flipH="1">
              <a:off x="8074975" y="3500167"/>
              <a:ext cx="12700" cy="3478978"/>
            </a:xfrm>
            <a:prstGeom prst="bentConnector3">
              <a:avLst>
                <a:gd name="adj1" fmla="val 1624258"/>
              </a:avLst>
            </a:prstGeom>
            <a:noFill/>
            <a:ln w="19050" cap="flat" cmpd="sng">
              <a:solidFill>
                <a:srgbClr val="007E36"/>
              </a:solidFill>
              <a:prstDash val="solid"/>
              <a:miter lim="800000"/>
              <a:headEnd type="none" w="sm" len="sm"/>
              <a:tailEnd type="triangle" w="med" len="med"/>
            </a:ln>
          </p:spPr>
        </p:cxnSp>
        <p:sp>
          <p:nvSpPr>
            <p:cNvPr id="1394" name="Google Shape;1394;p86"/>
            <p:cNvSpPr/>
            <p:nvPr/>
          </p:nvSpPr>
          <p:spPr>
            <a:xfrm>
              <a:off x="6901081" y="5456011"/>
              <a:ext cx="2360488" cy="332399"/>
            </a:xfrm>
            <a:prstGeom prst="rect">
              <a:avLst/>
            </a:prstGeom>
            <a:solidFill>
              <a:schemeClr val="lt1"/>
            </a:solid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1176">
                  <a:solidFill>
                    <a:srgbClr val="007E36"/>
                  </a:solidFill>
                  <a:latin typeface="Calibri"/>
                  <a:ea typeface="Calibri"/>
                  <a:cs typeface="Calibri"/>
                  <a:sym typeface="Calibri"/>
                </a:rPr>
                <a:t>Has line of sight, and so can deploy artifacts to these servers</a:t>
              </a:r>
              <a:endParaRPr/>
            </a:p>
          </p:txBody>
        </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7" descr="A képen szöveg, képernyőkép, szoftver, Webhely látható&#10;&#10;Automatikusan generált leírás"/>
          <p:cNvPicPr preferRelativeResize="0"/>
          <p:nvPr/>
        </p:nvPicPr>
        <p:blipFill rotWithShape="1">
          <a:blip r:embed="rId3">
            <a:alphaModFix/>
          </a:blip>
          <a:srcRect/>
          <a:stretch/>
        </p:blipFill>
        <p:spPr>
          <a:xfrm>
            <a:off x="1025611" y="-74864"/>
            <a:ext cx="10466173" cy="7007728"/>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8" descr="A képen szöveg, Weblap, szoftver, Webhely látható&#10;&#10;Automatikusan generált leírás"/>
          <p:cNvPicPr preferRelativeResize="0"/>
          <p:nvPr/>
        </p:nvPicPr>
        <p:blipFill rotWithShape="1">
          <a:blip r:embed="rId3">
            <a:alphaModFix/>
          </a:blip>
          <a:srcRect/>
          <a:stretch/>
        </p:blipFill>
        <p:spPr>
          <a:xfrm>
            <a:off x="849461" y="0"/>
            <a:ext cx="10493078" cy="6858000"/>
          </a:xfrm>
          <a:prstGeom prst="rect">
            <a:avLst/>
          </a:prstGeom>
          <a:noFill/>
          <a:ln>
            <a:noFill/>
          </a:ln>
        </p:spPr>
      </p:pic>
      <p:sp>
        <p:nvSpPr>
          <p:cNvPr id="261" name="Google Shape;261;p8"/>
          <p:cNvSpPr txBox="1"/>
          <p:nvPr/>
        </p:nvSpPr>
        <p:spPr>
          <a:xfrm>
            <a:off x="849461" y="3244334"/>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https://www.whizlabs.com</a:t>
            </a:r>
            <a:endParaRPr sz="1800">
              <a:solidFill>
                <a:schemeClr val="dk1"/>
              </a:solidFill>
              <a:latin typeface="Calibri"/>
              <a:ea typeface="Calibri"/>
              <a:cs typeface="Calibri"/>
              <a:sym typeface="Calibri"/>
            </a:endParaRPr>
          </a:p>
        </p:txBody>
      </p:sp>
      <p:pic>
        <p:nvPicPr>
          <p:cNvPr id="262" name="Google Shape;262;p8" descr="A képen szöveg, Weblap, szoftver, Webhely látható&#10;&#10;Automatikusan generált leírás"/>
          <p:cNvPicPr preferRelativeResize="0"/>
          <p:nvPr/>
        </p:nvPicPr>
        <p:blipFill rotWithShape="1">
          <a:blip r:embed="rId3">
            <a:alphaModFix/>
          </a:blip>
          <a:srcRect/>
          <a:stretch/>
        </p:blipFill>
        <p:spPr>
          <a:xfrm>
            <a:off x="849461" y="0"/>
            <a:ext cx="10493078" cy="6858000"/>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9"/>
          <p:cNvSpPr txBox="1"/>
          <p:nvPr/>
        </p:nvSpPr>
        <p:spPr>
          <a:xfrm>
            <a:off x="-2058" y="0"/>
            <a:ext cx="60980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https://</a:t>
            </a:r>
            <a:r>
              <a:rPr lang="en-US" sz="1800" dirty="0" err="1">
                <a:solidFill>
                  <a:schemeClr val="dk1"/>
                </a:solidFill>
                <a:latin typeface="Calibri"/>
                <a:ea typeface="Calibri"/>
                <a:cs typeface="Calibri"/>
                <a:sym typeface="Calibri"/>
              </a:rPr>
              <a:t>esi.microsoft.com</a:t>
            </a:r>
            <a:endParaRPr sz="1800" dirty="0">
              <a:solidFill>
                <a:schemeClr val="dk1"/>
              </a:solidFill>
              <a:latin typeface="Calibri"/>
              <a:ea typeface="Calibri"/>
              <a:cs typeface="Calibri"/>
              <a:sym typeface="Calibri"/>
            </a:endParaRPr>
          </a:p>
        </p:txBody>
      </p:sp>
      <p:pic>
        <p:nvPicPr>
          <p:cNvPr id="268" name="Google Shape;268;p9" descr="A képen szöveg, Emberi arc, képernyőkép, Webhely látható&#10;&#10;Automatikusan generált leírás"/>
          <p:cNvPicPr preferRelativeResize="0"/>
          <p:nvPr/>
        </p:nvPicPr>
        <p:blipFill rotWithShape="1">
          <a:blip r:embed="rId3">
            <a:alphaModFix/>
          </a:blip>
          <a:srcRect/>
          <a:stretch/>
        </p:blipFill>
        <p:spPr>
          <a:xfrm>
            <a:off x="3946046" y="0"/>
            <a:ext cx="4299908" cy="6858000"/>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3" descr="Diagram showing overall view of popular Azure services with sections for security and management, platform services, hybrid cloud, and infrastructure services."/>
          <p:cNvPicPr preferRelativeResize="0"/>
          <p:nvPr/>
        </p:nvPicPr>
        <p:blipFill rotWithShape="1">
          <a:blip r:embed="rId3">
            <a:alphaModFix/>
          </a:blip>
          <a:srcRect/>
          <a:stretch/>
        </p:blipFill>
        <p:spPr>
          <a:xfrm>
            <a:off x="0" y="-1"/>
            <a:ext cx="12192000" cy="6941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p:nvPr/>
        </p:nvSpPr>
        <p:spPr>
          <a:xfrm>
            <a:off x="5974813" y="3244334"/>
            <a:ext cx="2423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chemeClr val="dk1"/>
              </a:solidFill>
              <a:latin typeface="Calibri"/>
              <a:ea typeface="Calibri"/>
              <a:cs typeface="Calibri"/>
              <a:sym typeface="Calibri"/>
            </a:endParaRPr>
          </a:p>
        </p:txBody>
      </p:sp>
      <p:sp>
        <p:nvSpPr>
          <p:cNvPr id="300" name="Google Shape;300;p14"/>
          <p:cNvSpPr txBox="1"/>
          <p:nvPr/>
        </p:nvSpPr>
        <p:spPr>
          <a:xfrm>
            <a:off x="237590" y="414071"/>
            <a:ext cx="1268296" cy="261610"/>
          </a:xfrm>
          <a:prstGeom prst="rect">
            <a:avLst/>
          </a:prstGeom>
          <a:solidFill>
            <a:srgbClr val="C9263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lt1"/>
                </a:solidFill>
                <a:latin typeface="Roboto"/>
                <a:ea typeface="Roboto"/>
                <a:cs typeface="Roboto"/>
                <a:sym typeface="Roboto"/>
              </a:rPr>
              <a:t>INTRODUCTION</a:t>
            </a:r>
            <a:endParaRPr/>
          </a:p>
        </p:txBody>
      </p:sp>
      <p:sp>
        <p:nvSpPr>
          <p:cNvPr id="301" name="Google Shape;301;p14"/>
          <p:cNvSpPr txBox="1"/>
          <p:nvPr/>
        </p:nvSpPr>
        <p:spPr>
          <a:xfrm>
            <a:off x="237590" y="1015272"/>
            <a:ext cx="47124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91919"/>
                </a:solidFill>
                <a:latin typeface="Roboto"/>
                <a:ea typeface="Roboto"/>
                <a:cs typeface="Roboto"/>
                <a:sym typeface="Roboto"/>
              </a:rPr>
              <a:t>Cloud Computing</a:t>
            </a:r>
            <a:endParaRPr/>
          </a:p>
        </p:txBody>
      </p:sp>
      <p:sp>
        <p:nvSpPr>
          <p:cNvPr id="302" name="Google Shape;302;p14"/>
          <p:cNvSpPr/>
          <p:nvPr/>
        </p:nvSpPr>
        <p:spPr>
          <a:xfrm>
            <a:off x="237590" y="1806074"/>
            <a:ext cx="5139070" cy="72962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a:solidFill>
                  <a:schemeClr val="dk1"/>
                </a:solidFill>
                <a:latin typeface="Roboto"/>
                <a:ea typeface="Roboto"/>
                <a:cs typeface="Roboto"/>
                <a:sym typeface="Roboto"/>
              </a:rPr>
              <a:t>In simple terms, cloud computing is storing and accessing data and programs over the internet instead of a computer’s hard drive. It’s just a metaphor for the internet.</a:t>
            </a:r>
            <a:endParaRPr/>
          </a:p>
        </p:txBody>
      </p:sp>
      <p:sp>
        <p:nvSpPr>
          <p:cNvPr id="303" name="Google Shape;303;p14"/>
          <p:cNvSpPr/>
          <p:nvPr/>
        </p:nvSpPr>
        <p:spPr>
          <a:xfrm>
            <a:off x="653045" y="3099582"/>
            <a:ext cx="2243915"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More Flexible</a:t>
            </a:r>
            <a:endParaRPr/>
          </a:p>
        </p:txBody>
      </p:sp>
      <p:sp>
        <p:nvSpPr>
          <p:cNvPr id="304" name="Google Shape;304;p14"/>
          <p:cNvSpPr/>
          <p:nvPr/>
        </p:nvSpPr>
        <p:spPr>
          <a:xfrm>
            <a:off x="655656" y="4021162"/>
            <a:ext cx="2243915"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Cost-effective</a:t>
            </a:r>
            <a:endParaRPr/>
          </a:p>
        </p:txBody>
      </p:sp>
      <p:sp>
        <p:nvSpPr>
          <p:cNvPr id="305" name="Google Shape;305;p14"/>
          <p:cNvSpPr/>
          <p:nvPr/>
        </p:nvSpPr>
        <p:spPr>
          <a:xfrm>
            <a:off x="653045" y="4464230"/>
            <a:ext cx="2623708"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Easy to manage</a:t>
            </a:r>
            <a:endParaRPr/>
          </a:p>
        </p:txBody>
      </p:sp>
      <p:sp>
        <p:nvSpPr>
          <p:cNvPr id="306" name="Google Shape;306;p14"/>
          <p:cNvSpPr/>
          <p:nvPr/>
        </p:nvSpPr>
        <p:spPr>
          <a:xfrm>
            <a:off x="653045" y="3549068"/>
            <a:ext cx="2243915"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Resource-efficient</a:t>
            </a:r>
            <a:endParaRPr/>
          </a:p>
        </p:txBody>
      </p:sp>
      <p:sp>
        <p:nvSpPr>
          <p:cNvPr id="307" name="Google Shape;307;p14"/>
          <p:cNvSpPr/>
          <p:nvPr/>
        </p:nvSpPr>
        <p:spPr>
          <a:xfrm>
            <a:off x="434154" y="3181752"/>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4"/>
          <p:cNvSpPr/>
          <p:nvPr/>
        </p:nvSpPr>
        <p:spPr>
          <a:xfrm>
            <a:off x="436765" y="4110088"/>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4"/>
          <p:cNvSpPr/>
          <p:nvPr/>
        </p:nvSpPr>
        <p:spPr>
          <a:xfrm>
            <a:off x="434154" y="3644750"/>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4"/>
          <p:cNvSpPr/>
          <p:nvPr/>
        </p:nvSpPr>
        <p:spPr>
          <a:xfrm>
            <a:off x="434154" y="4566669"/>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3856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1" name="Google Shape;311;p14"/>
          <p:cNvPicPr preferRelativeResize="0"/>
          <p:nvPr/>
        </p:nvPicPr>
        <p:blipFill rotWithShape="1">
          <a:blip r:embed="rId3">
            <a:alphaModFix/>
          </a:blip>
          <a:srcRect/>
          <a:stretch/>
        </p:blipFill>
        <p:spPr>
          <a:xfrm>
            <a:off x="9422038" y="2458259"/>
            <a:ext cx="2532372" cy="1685179"/>
          </a:xfrm>
          <a:prstGeom prst="rect">
            <a:avLst/>
          </a:prstGeom>
          <a:noFill/>
          <a:ln>
            <a:noFill/>
          </a:ln>
        </p:spPr>
      </p:pic>
      <p:pic>
        <p:nvPicPr>
          <p:cNvPr id="312" name="Google Shape;312;p14"/>
          <p:cNvPicPr preferRelativeResize="0"/>
          <p:nvPr/>
        </p:nvPicPr>
        <p:blipFill rotWithShape="1">
          <a:blip r:embed="rId4">
            <a:alphaModFix/>
          </a:blip>
          <a:srcRect/>
          <a:stretch/>
        </p:blipFill>
        <p:spPr>
          <a:xfrm>
            <a:off x="8055504" y="1923346"/>
            <a:ext cx="1574800" cy="956455"/>
          </a:xfrm>
          <a:prstGeom prst="rect">
            <a:avLst/>
          </a:prstGeom>
          <a:noFill/>
          <a:ln>
            <a:noFill/>
          </a:ln>
        </p:spPr>
      </p:pic>
      <p:pic>
        <p:nvPicPr>
          <p:cNvPr id="313" name="Google Shape;313;p14"/>
          <p:cNvPicPr preferRelativeResize="0"/>
          <p:nvPr/>
        </p:nvPicPr>
        <p:blipFill rotWithShape="1">
          <a:blip r:embed="rId5">
            <a:alphaModFix/>
          </a:blip>
          <a:srcRect/>
          <a:stretch/>
        </p:blipFill>
        <p:spPr>
          <a:xfrm>
            <a:off x="7103893" y="3883691"/>
            <a:ext cx="2786537" cy="429449"/>
          </a:xfrm>
          <a:prstGeom prst="rect">
            <a:avLst/>
          </a:prstGeom>
          <a:noFill/>
          <a:ln>
            <a:noFill/>
          </a:ln>
        </p:spPr>
      </p:pic>
      <p:sp>
        <p:nvSpPr>
          <p:cNvPr id="314" name="Google Shape;314;p14"/>
          <p:cNvSpPr/>
          <p:nvPr/>
        </p:nvSpPr>
        <p:spPr>
          <a:xfrm>
            <a:off x="653045" y="4915570"/>
            <a:ext cx="2623708" cy="2895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100" b="1">
                <a:solidFill>
                  <a:srgbClr val="191919"/>
                </a:solidFill>
                <a:latin typeface="Roboto"/>
                <a:ea typeface="Roboto"/>
                <a:cs typeface="Roboto"/>
                <a:sym typeface="Roboto"/>
              </a:rPr>
              <a:t>Disaster Recovery</a:t>
            </a:r>
            <a:endParaRPr/>
          </a:p>
        </p:txBody>
      </p:sp>
      <p:sp>
        <p:nvSpPr>
          <p:cNvPr id="315" name="Google Shape;315;p14"/>
          <p:cNvSpPr/>
          <p:nvPr/>
        </p:nvSpPr>
        <p:spPr>
          <a:xfrm>
            <a:off x="434154" y="5018009"/>
            <a:ext cx="122551" cy="152133"/>
          </a:xfrm>
          <a:custGeom>
            <a:avLst/>
            <a:gdLst/>
            <a:ahLst/>
            <a:cxnLst/>
            <a:rect l="l" t="t" r="r" b="b"/>
            <a:pathLst>
              <a:path w="200" h="249" extrusionOk="0">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rgbClr val="00B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 calcmode="lin" valueType="num">
                                      <p:cBhvr additive="base">
                                        <p:cTn id="7" dur="500"/>
                                        <p:tgtEl>
                                          <p:spTgt spid="30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12"/>
                                        </p:tgtEl>
                                        <p:attrNameLst>
                                          <p:attrName>style.visibility</p:attrName>
                                        </p:attrNameLst>
                                      </p:cBhvr>
                                      <p:to>
                                        <p:strVal val="visible"/>
                                      </p:to>
                                    </p:set>
                                    <p:anim calcmode="lin" valueType="num">
                                      <p:cBhvr additive="base">
                                        <p:cTn id="12" dur="500"/>
                                        <p:tgtEl>
                                          <p:spTgt spid="312"/>
                                        </p:tgtEl>
                                        <p:attrNameLst>
                                          <p:attrName>ppt_w</p:attrName>
                                        </p:attrNameLst>
                                      </p:cBhvr>
                                      <p:tavLst>
                                        <p:tav tm="0">
                                          <p:val>
                                            <p:strVal val="0"/>
                                          </p:val>
                                        </p:tav>
                                        <p:tav tm="100000">
                                          <p:val>
                                            <p:strVal val="#ppt_w"/>
                                          </p:val>
                                        </p:tav>
                                      </p:tavLst>
                                    </p:anim>
                                    <p:anim calcmode="lin" valueType="num">
                                      <p:cBhvr additive="base">
                                        <p:cTn id="13" dur="500"/>
                                        <p:tgtEl>
                                          <p:spTgt spid="312"/>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11"/>
                                        </p:tgtEl>
                                        <p:attrNameLst>
                                          <p:attrName>style.visibility</p:attrName>
                                        </p:attrNameLst>
                                      </p:cBhvr>
                                      <p:to>
                                        <p:strVal val="visible"/>
                                      </p:to>
                                    </p:set>
                                    <p:anim calcmode="lin" valueType="num">
                                      <p:cBhvr additive="base">
                                        <p:cTn id="16" dur="500"/>
                                        <p:tgtEl>
                                          <p:spTgt spid="311"/>
                                        </p:tgtEl>
                                        <p:attrNameLst>
                                          <p:attrName>ppt_w</p:attrName>
                                        </p:attrNameLst>
                                      </p:cBhvr>
                                      <p:tavLst>
                                        <p:tav tm="0">
                                          <p:val>
                                            <p:strVal val="0"/>
                                          </p:val>
                                        </p:tav>
                                        <p:tav tm="100000">
                                          <p:val>
                                            <p:strVal val="#ppt_w"/>
                                          </p:val>
                                        </p:tav>
                                      </p:tavLst>
                                    </p:anim>
                                    <p:anim calcmode="lin" valueType="num">
                                      <p:cBhvr additive="base">
                                        <p:cTn id="17" dur="500"/>
                                        <p:tgtEl>
                                          <p:spTgt spid="311"/>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313"/>
                                        </p:tgtEl>
                                        <p:attrNameLst>
                                          <p:attrName>style.visibility</p:attrName>
                                        </p:attrNameLst>
                                      </p:cBhvr>
                                      <p:to>
                                        <p:strVal val="visible"/>
                                      </p:to>
                                    </p:set>
                                    <p:anim calcmode="lin" valueType="num">
                                      <p:cBhvr additive="base">
                                        <p:cTn id="20" dur="500"/>
                                        <p:tgtEl>
                                          <p:spTgt spid="313"/>
                                        </p:tgtEl>
                                        <p:attrNameLst>
                                          <p:attrName>ppt_w</p:attrName>
                                        </p:attrNameLst>
                                      </p:cBhvr>
                                      <p:tavLst>
                                        <p:tav tm="0">
                                          <p:val>
                                            <p:strVal val="0"/>
                                          </p:val>
                                        </p:tav>
                                        <p:tav tm="100000">
                                          <p:val>
                                            <p:strVal val="#ppt_w"/>
                                          </p:val>
                                        </p:tav>
                                      </p:tavLst>
                                    </p:anim>
                                    <p:anim calcmode="lin" valueType="num">
                                      <p:cBhvr additive="base">
                                        <p:cTn id="21" dur="500"/>
                                        <p:tgtEl>
                                          <p:spTgt spid="313"/>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3"/>
                                        </p:tgtEl>
                                        <p:attrNameLst>
                                          <p:attrName>style.visibility</p:attrName>
                                        </p:attrNameLst>
                                      </p:cBhvr>
                                      <p:to>
                                        <p:strVal val="visible"/>
                                      </p:to>
                                    </p:set>
                                    <p:anim calcmode="lin" valueType="num">
                                      <p:cBhvr additive="base">
                                        <p:cTn id="26" dur="500"/>
                                        <p:tgtEl>
                                          <p:spTgt spid="303"/>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
                                        </p:tgtEl>
                                        <p:attrNameLst>
                                          <p:attrName>style.visibility</p:attrName>
                                        </p:attrNameLst>
                                      </p:cBhvr>
                                      <p:to>
                                        <p:strVal val="visible"/>
                                      </p:to>
                                    </p:set>
                                    <p:anim calcmode="lin" valueType="num">
                                      <p:cBhvr additive="base">
                                        <p:cTn id="29" dur="500"/>
                                        <p:tgtEl>
                                          <p:spTgt spid="30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06"/>
                                        </p:tgtEl>
                                        <p:attrNameLst>
                                          <p:attrName>style.visibility</p:attrName>
                                        </p:attrNameLst>
                                      </p:cBhvr>
                                      <p:to>
                                        <p:strVal val="visible"/>
                                      </p:to>
                                    </p:set>
                                    <p:anim calcmode="lin" valueType="num">
                                      <p:cBhvr additive="base">
                                        <p:cTn id="34" dur="500"/>
                                        <p:tgtEl>
                                          <p:spTgt spid="306"/>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09"/>
                                        </p:tgtEl>
                                        <p:attrNameLst>
                                          <p:attrName>style.visibility</p:attrName>
                                        </p:attrNameLst>
                                      </p:cBhvr>
                                      <p:to>
                                        <p:strVal val="visible"/>
                                      </p:to>
                                    </p:set>
                                    <p:anim calcmode="lin" valueType="num">
                                      <p:cBhvr additive="base">
                                        <p:cTn id="37" dur="500"/>
                                        <p:tgtEl>
                                          <p:spTgt spid="30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04"/>
                                        </p:tgtEl>
                                        <p:attrNameLst>
                                          <p:attrName>style.visibility</p:attrName>
                                        </p:attrNameLst>
                                      </p:cBhvr>
                                      <p:to>
                                        <p:strVal val="visible"/>
                                      </p:to>
                                    </p:set>
                                    <p:anim calcmode="lin" valueType="num">
                                      <p:cBhvr additive="base">
                                        <p:cTn id="42" dur="500"/>
                                        <p:tgtEl>
                                          <p:spTgt spid="304"/>
                                        </p:tgtEl>
                                        <p:attrNameLst>
                                          <p:attrName>ppt_y</p:attrName>
                                        </p:attrNameLst>
                                      </p:cBhvr>
                                      <p:tavLst>
                                        <p:tav tm="0">
                                          <p:val>
                                            <p:strVal val="#ppt_y+1"/>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8"/>
                                        </p:tgtEl>
                                        <p:attrNameLst>
                                          <p:attrName>style.visibility</p:attrName>
                                        </p:attrNameLst>
                                      </p:cBhvr>
                                      <p:to>
                                        <p:strVal val="visible"/>
                                      </p:to>
                                    </p:set>
                                    <p:anim calcmode="lin" valueType="num">
                                      <p:cBhvr additive="base">
                                        <p:cTn id="45" dur="500"/>
                                        <p:tgtEl>
                                          <p:spTgt spid="30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05"/>
                                        </p:tgtEl>
                                        <p:attrNameLst>
                                          <p:attrName>style.visibility</p:attrName>
                                        </p:attrNameLst>
                                      </p:cBhvr>
                                      <p:to>
                                        <p:strVal val="visible"/>
                                      </p:to>
                                    </p:set>
                                    <p:anim calcmode="lin" valueType="num">
                                      <p:cBhvr additive="base">
                                        <p:cTn id="50" dur="500"/>
                                        <p:tgtEl>
                                          <p:spTgt spid="305"/>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10"/>
                                        </p:tgtEl>
                                        <p:attrNameLst>
                                          <p:attrName>style.visibility</p:attrName>
                                        </p:attrNameLst>
                                      </p:cBhvr>
                                      <p:to>
                                        <p:strVal val="visible"/>
                                      </p:to>
                                    </p:set>
                                    <p:anim calcmode="lin" valueType="num">
                                      <p:cBhvr additive="base">
                                        <p:cTn id="53" dur="500"/>
                                        <p:tgtEl>
                                          <p:spTgt spid="3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14"/>
                                        </p:tgtEl>
                                        <p:attrNameLst>
                                          <p:attrName>style.visibility</p:attrName>
                                        </p:attrNameLst>
                                      </p:cBhvr>
                                      <p:to>
                                        <p:strVal val="visible"/>
                                      </p:to>
                                    </p:set>
                                    <p:anim calcmode="lin" valueType="num">
                                      <p:cBhvr additive="base">
                                        <p:cTn id="58" dur="500"/>
                                        <p:tgtEl>
                                          <p:spTgt spid="314"/>
                                        </p:tgtEl>
                                        <p:attrNameLst>
                                          <p:attrName>ppt_y</p:attrName>
                                        </p:attrNameLst>
                                      </p:cBhvr>
                                      <p:tavLst>
                                        <p:tav tm="0">
                                          <p:val>
                                            <p:strVal val="#ppt_y+1"/>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500"/>
                                        <p:tgtEl>
                                          <p:spTgt spid="3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txBox="1">
            <a:spLocks noGrp="1"/>
          </p:cNvSpPr>
          <p:nvPr>
            <p:ph type="title"/>
          </p:nvPr>
        </p:nvSpPr>
        <p:spPr>
          <a:xfrm>
            <a:off x="682625" y="204106"/>
            <a:ext cx="4989512" cy="137719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91919"/>
              </a:buClr>
              <a:buSzPts val="3200"/>
              <a:buFont typeface="Roboto"/>
              <a:buNone/>
            </a:pPr>
            <a:r>
              <a:rPr lang="en-US" sz="3200" b="1">
                <a:solidFill>
                  <a:srgbClr val="191919"/>
                </a:solidFill>
                <a:latin typeface="Roboto"/>
                <a:ea typeface="Roboto"/>
                <a:cs typeface="Roboto"/>
                <a:sym typeface="Roboto"/>
              </a:rPr>
              <a:t>Cloud Computing</a:t>
            </a:r>
            <a:br>
              <a:rPr lang="en-US" sz="3200" b="1">
                <a:solidFill>
                  <a:srgbClr val="191919"/>
                </a:solidFill>
                <a:latin typeface="Roboto"/>
                <a:ea typeface="Roboto"/>
                <a:cs typeface="Roboto"/>
                <a:sym typeface="Roboto"/>
              </a:rPr>
            </a:br>
            <a:endParaRPr/>
          </a:p>
        </p:txBody>
      </p:sp>
      <p:sp>
        <p:nvSpPr>
          <p:cNvPr id="321" name="Google Shape;321;p15"/>
          <p:cNvSpPr/>
          <p:nvPr/>
        </p:nvSpPr>
        <p:spPr>
          <a:xfrm>
            <a:off x="3743165" y="4294659"/>
            <a:ext cx="2423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chemeClr val="dk1"/>
              </a:solidFill>
              <a:latin typeface="Calibri"/>
              <a:ea typeface="Calibri"/>
              <a:cs typeface="Calibri"/>
              <a:sym typeface="Calibri"/>
            </a:endParaRPr>
          </a:p>
        </p:txBody>
      </p:sp>
      <p:pic>
        <p:nvPicPr>
          <p:cNvPr id="322" name="Google Shape;322;p15"/>
          <p:cNvPicPr preferRelativeResize="0"/>
          <p:nvPr/>
        </p:nvPicPr>
        <p:blipFill rotWithShape="1">
          <a:blip r:embed="rId3">
            <a:alphaModFix/>
          </a:blip>
          <a:srcRect/>
          <a:stretch/>
        </p:blipFill>
        <p:spPr>
          <a:xfrm>
            <a:off x="9395755" y="2283197"/>
            <a:ext cx="2532372" cy="1685179"/>
          </a:xfrm>
          <a:prstGeom prst="rect">
            <a:avLst/>
          </a:prstGeom>
          <a:noFill/>
          <a:ln>
            <a:noFill/>
          </a:ln>
        </p:spPr>
      </p:pic>
      <p:pic>
        <p:nvPicPr>
          <p:cNvPr id="323" name="Google Shape;323;p15"/>
          <p:cNvPicPr preferRelativeResize="0"/>
          <p:nvPr/>
        </p:nvPicPr>
        <p:blipFill rotWithShape="1">
          <a:blip r:embed="rId4">
            <a:alphaModFix/>
          </a:blip>
          <a:srcRect/>
          <a:stretch/>
        </p:blipFill>
        <p:spPr>
          <a:xfrm>
            <a:off x="8029221" y="1748284"/>
            <a:ext cx="1574800" cy="956455"/>
          </a:xfrm>
          <a:prstGeom prst="rect">
            <a:avLst/>
          </a:prstGeom>
          <a:noFill/>
          <a:ln>
            <a:noFill/>
          </a:ln>
        </p:spPr>
      </p:pic>
      <p:pic>
        <p:nvPicPr>
          <p:cNvPr id="324" name="Google Shape;324;p15"/>
          <p:cNvPicPr preferRelativeResize="0"/>
          <p:nvPr/>
        </p:nvPicPr>
        <p:blipFill rotWithShape="1">
          <a:blip r:embed="rId5">
            <a:alphaModFix/>
          </a:blip>
          <a:srcRect/>
          <a:stretch/>
        </p:blipFill>
        <p:spPr>
          <a:xfrm>
            <a:off x="7077610" y="3708629"/>
            <a:ext cx="2786537" cy="429449"/>
          </a:xfrm>
          <a:prstGeom prst="rect">
            <a:avLst/>
          </a:prstGeom>
          <a:noFill/>
          <a:ln>
            <a:noFill/>
          </a:ln>
        </p:spPr>
      </p:pic>
      <p:sp>
        <p:nvSpPr>
          <p:cNvPr id="325" name="Google Shape;325;p15"/>
          <p:cNvSpPr txBox="1"/>
          <p:nvPr/>
        </p:nvSpPr>
        <p:spPr>
          <a:xfrm>
            <a:off x="682625" y="2226512"/>
            <a:ext cx="3302914" cy="286232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191919"/>
              </a:buClr>
              <a:buSzPts val="1800"/>
              <a:buFont typeface="Arial"/>
              <a:buChar char="•"/>
            </a:pPr>
            <a:r>
              <a:rPr lang="en-US" sz="1800" b="1" dirty="0">
                <a:solidFill>
                  <a:srgbClr val="191919"/>
                </a:solidFill>
                <a:latin typeface="Roboto"/>
                <a:ea typeface="Roboto"/>
                <a:cs typeface="Roboto"/>
                <a:sym typeface="Roboto"/>
              </a:rPr>
              <a:t>MBH Bank: AWS</a:t>
            </a:r>
            <a:endParaRPr dirty="0"/>
          </a:p>
          <a:p>
            <a:pPr marL="285750" marR="0" lvl="0" indent="-285750" algn="l" rtl="0">
              <a:lnSpc>
                <a:spcPct val="150000"/>
              </a:lnSpc>
              <a:spcBef>
                <a:spcPts val="0"/>
              </a:spcBef>
              <a:spcAft>
                <a:spcPts val="0"/>
              </a:spcAft>
              <a:buClr>
                <a:srgbClr val="191919"/>
              </a:buClr>
              <a:buSzPts val="1800"/>
              <a:buFont typeface="Arial"/>
              <a:buChar char="•"/>
            </a:pPr>
            <a:r>
              <a:rPr lang="en-US" sz="1800" b="1" dirty="0">
                <a:solidFill>
                  <a:srgbClr val="191919"/>
                </a:solidFill>
                <a:latin typeface="Roboto"/>
                <a:ea typeface="Roboto"/>
                <a:cs typeface="Roboto"/>
                <a:sym typeface="Roboto"/>
              </a:rPr>
              <a:t>OTP Bank: Azure</a:t>
            </a:r>
            <a:endParaRPr dirty="0"/>
          </a:p>
          <a:p>
            <a:pPr marL="285750" marR="0" lvl="0" indent="-285750" algn="l" rtl="0">
              <a:lnSpc>
                <a:spcPct val="150000"/>
              </a:lnSpc>
              <a:spcBef>
                <a:spcPts val="0"/>
              </a:spcBef>
              <a:spcAft>
                <a:spcPts val="0"/>
              </a:spcAft>
              <a:buClr>
                <a:srgbClr val="191919"/>
              </a:buClr>
              <a:buSzPts val="1800"/>
              <a:buFont typeface="Arial"/>
              <a:buChar char="•"/>
            </a:pPr>
            <a:r>
              <a:rPr lang="en-US" sz="1800" b="1" dirty="0" err="1">
                <a:solidFill>
                  <a:srgbClr val="191919"/>
                </a:solidFill>
                <a:latin typeface="Roboto"/>
                <a:ea typeface="Roboto"/>
                <a:cs typeface="Roboto"/>
                <a:sym typeface="Roboto"/>
              </a:rPr>
              <a:t>Graphisoft</a:t>
            </a:r>
            <a:r>
              <a:rPr lang="en-US" sz="1800" b="1" dirty="0">
                <a:solidFill>
                  <a:srgbClr val="191919"/>
                </a:solidFill>
                <a:latin typeface="Roboto"/>
                <a:ea typeface="Roboto"/>
                <a:cs typeface="Roboto"/>
                <a:sym typeface="Roboto"/>
              </a:rPr>
              <a:t>: Google Cloud</a:t>
            </a:r>
            <a:endParaRPr dirty="0"/>
          </a:p>
          <a:p>
            <a:pPr marL="285750" marR="0" lvl="0" indent="-285750" algn="l" rtl="0">
              <a:lnSpc>
                <a:spcPct val="150000"/>
              </a:lnSpc>
              <a:spcBef>
                <a:spcPts val="0"/>
              </a:spcBef>
              <a:spcAft>
                <a:spcPts val="0"/>
              </a:spcAft>
              <a:buClr>
                <a:srgbClr val="191919"/>
              </a:buClr>
              <a:buSzPts val="1800"/>
              <a:buFont typeface="Arial"/>
              <a:buChar char="•"/>
            </a:pPr>
            <a:r>
              <a:rPr lang="en-US" sz="1800" b="1" dirty="0">
                <a:solidFill>
                  <a:srgbClr val="191919"/>
                </a:solidFill>
                <a:latin typeface="Roboto"/>
                <a:ea typeface="Roboto"/>
                <a:cs typeface="Roboto"/>
                <a:sym typeface="Roboto"/>
              </a:rPr>
              <a:t>K&amp;H Bank: AWS</a:t>
            </a:r>
            <a:endParaRPr dirty="0"/>
          </a:p>
          <a:p>
            <a:pPr marL="285750" marR="0" lvl="0" indent="-285750" algn="l" rtl="0">
              <a:lnSpc>
                <a:spcPct val="150000"/>
              </a:lnSpc>
              <a:spcBef>
                <a:spcPts val="0"/>
              </a:spcBef>
              <a:spcAft>
                <a:spcPts val="0"/>
              </a:spcAft>
              <a:buClr>
                <a:srgbClr val="191919"/>
              </a:buClr>
              <a:buSzPts val="1800"/>
              <a:buFont typeface="Arial"/>
              <a:buChar char="•"/>
            </a:pPr>
            <a:r>
              <a:rPr lang="en-US" b="1" dirty="0">
                <a:solidFill>
                  <a:srgbClr val="191919"/>
                </a:solidFill>
                <a:latin typeface="Roboto"/>
                <a:ea typeface="Roboto"/>
                <a:cs typeface="Roboto"/>
                <a:sym typeface="Roboto"/>
              </a:rPr>
              <a:t>Hungarian Post</a:t>
            </a:r>
            <a:r>
              <a:rPr lang="en-US" sz="1800" b="1" dirty="0">
                <a:solidFill>
                  <a:srgbClr val="191919"/>
                </a:solidFill>
                <a:latin typeface="Roboto"/>
                <a:ea typeface="Roboto"/>
                <a:cs typeface="Roboto"/>
                <a:sym typeface="Roboto"/>
              </a:rPr>
              <a:t>: Azure</a:t>
            </a:r>
            <a:endParaRPr sz="1800" b="1" dirty="0">
              <a:solidFill>
                <a:srgbClr val="191919"/>
              </a:solidFill>
              <a:latin typeface="Roboto"/>
              <a:ea typeface="Roboto"/>
              <a:cs typeface="Roboto"/>
              <a:sym typeface="Roboto"/>
            </a:endParaRPr>
          </a:p>
          <a:p>
            <a:pPr marL="285750" marR="0" lvl="0" indent="-171450" algn="l" rtl="0">
              <a:lnSpc>
                <a:spcPct val="150000"/>
              </a:lnSpc>
              <a:spcBef>
                <a:spcPts val="0"/>
              </a:spcBef>
              <a:spcAft>
                <a:spcPts val="0"/>
              </a:spcAft>
              <a:buClr>
                <a:schemeClr val="dk1"/>
              </a:buClr>
              <a:buSzPts val="1800"/>
              <a:buFont typeface="Arial"/>
              <a:buNone/>
            </a:pPr>
            <a:endParaRPr sz="1800" b="1" dirty="0">
              <a:solidFill>
                <a:srgbClr val="191919"/>
              </a:solidFill>
              <a:latin typeface="Roboto"/>
              <a:ea typeface="Roboto"/>
              <a:cs typeface="Roboto"/>
              <a:sym typeface="Roboto"/>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500"/>
                                        <p:tgtEl>
                                          <p:spTgt spid="323"/>
                                        </p:tgtEl>
                                        <p:attrNameLst>
                                          <p:attrName>ppt_w</p:attrName>
                                        </p:attrNameLst>
                                      </p:cBhvr>
                                      <p:tavLst>
                                        <p:tav tm="0">
                                          <p:val>
                                            <p:strVal val="0"/>
                                          </p:val>
                                        </p:tav>
                                        <p:tav tm="100000">
                                          <p:val>
                                            <p:strVal val="#ppt_w"/>
                                          </p:val>
                                        </p:tav>
                                      </p:tavLst>
                                    </p:anim>
                                    <p:anim calcmode="lin" valueType="num">
                                      <p:cBhvr additive="base">
                                        <p:cTn id="8" dur="500"/>
                                        <p:tgtEl>
                                          <p:spTgt spid="32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p:tgtEl>
                                          <p:spTgt spid="322"/>
                                        </p:tgtEl>
                                        <p:attrNameLst>
                                          <p:attrName>ppt_w</p:attrName>
                                        </p:attrNameLst>
                                      </p:cBhvr>
                                      <p:tavLst>
                                        <p:tav tm="0">
                                          <p:val>
                                            <p:strVal val="0"/>
                                          </p:val>
                                        </p:tav>
                                        <p:tav tm="100000">
                                          <p:val>
                                            <p:strVal val="#ppt_w"/>
                                          </p:val>
                                        </p:tav>
                                      </p:tavLst>
                                    </p:anim>
                                    <p:anim calcmode="lin" valueType="num">
                                      <p:cBhvr additive="base">
                                        <p:cTn id="12" dur="500"/>
                                        <p:tgtEl>
                                          <p:spTgt spid="32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24"/>
                                        </p:tgtEl>
                                        <p:attrNameLst>
                                          <p:attrName>style.visibility</p:attrName>
                                        </p:attrNameLst>
                                      </p:cBhvr>
                                      <p:to>
                                        <p:strVal val="visible"/>
                                      </p:to>
                                    </p:set>
                                    <p:anim calcmode="lin" valueType="num">
                                      <p:cBhvr additive="base">
                                        <p:cTn id="15" dur="500"/>
                                        <p:tgtEl>
                                          <p:spTgt spid="324"/>
                                        </p:tgtEl>
                                        <p:attrNameLst>
                                          <p:attrName>ppt_w</p:attrName>
                                        </p:attrNameLst>
                                      </p:cBhvr>
                                      <p:tavLst>
                                        <p:tav tm="0">
                                          <p:val>
                                            <p:strVal val="0"/>
                                          </p:val>
                                        </p:tav>
                                        <p:tav tm="100000">
                                          <p:val>
                                            <p:strVal val="#ppt_w"/>
                                          </p:val>
                                        </p:tav>
                                      </p:tavLst>
                                    </p:anim>
                                    <p:anim calcmode="lin" valueType="num">
                                      <p:cBhvr additive="base">
                                        <p:cTn id="16" dur="500"/>
                                        <p:tgtEl>
                                          <p:spTgt spid="3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5746</TotalTime>
  <Words>1652</Words>
  <Application>Microsoft Macintosh PowerPoint</Application>
  <PresentationFormat>Szélesvásznú</PresentationFormat>
  <Paragraphs>263</Paragraphs>
  <Slides>30</Slides>
  <Notes>30</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30</vt:i4>
      </vt:variant>
    </vt:vector>
  </HeadingPairs>
  <TitlesOfParts>
    <vt:vector size="38" baseType="lpstr">
      <vt:lpstr>Arial</vt:lpstr>
      <vt:lpstr>Calibri</vt:lpstr>
      <vt:lpstr>Calibri Light</vt:lpstr>
      <vt:lpstr>Noto Sans Symbols</vt:lpstr>
      <vt:lpstr>Quattrocento Sans</vt:lpstr>
      <vt:lpstr>Roboto</vt:lpstr>
      <vt:lpstr>Times New Roman</vt:lpstr>
      <vt:lpstr>Office-téma</vt:lpstr>
      <vt:lpstr>System Modelling Business Process Management </vt:lpstr>
      <vt:lpstr>Microsoft Certifications</vt:lpstr>
      <vt:lpstr>PowerPoint-bemutató</vt:lpstr>
      <vt:lpstr>PowerPoint-bemutató</vt:lpstr>
      <vt:lpstr>PowerPoint-bemutató</vt:lpstr>
      <vt:lpstr>PowerPoint-bemutató</vt:lpstr>
      <vt:lpstr>PowerPoint-bemutató</vt:lpstr>
      <vt:lpstr>PowerPoint-bemutató</vt:lpstr>
      <vt:lpstr>Cloud Computing </vt:lpstr>
      <vt:lpstr>PowerPoint-bemutató</vt:lpstr>
      <vt:lpstr>PowerPoint-bemutató</vt:lpstr>
      <vt:lpstr>PowerPoint-bemutató</vt:lpstr>
      <vt:lpstr>PowerPoint-bemutató</vt:lpstr>
      <vt:lpstr>PowerPoint-bemutató</vt:lpstr>
      <vt:lpstr>PowerPoint-bemutató</vt:lpstr>
      <vt:lpstr>Pricing calculator</vt:lpstr>
      <vt:lpstr>Always free</vt:lpstr>
      <vt:lpstr>Hyper scale Infrastructure</vt:lpstr>
      <vt:lpstr>PowerPoint-bemutató</vt:lpstr>
      <vt:lpstr>Geo Redundancia</vt:lpstr>
      <vt:lpstr>PowerPoint-bemutató</vt:lpstr>
      <vt:lpstr>PowerPoint-bemutató</vt:lpstr>
      <vt:lpstr>Explore benefits of source control</vt:lpstr>
      <vt:lpstr>Azure Static Web Apps</vt:lpstr>
      <vt:lpstr>Discover Azure Functions (1 / 3)</vt:lpstr>
      <vt:lpstr>What is Azure DevOps?</vt:lpstr>
      <vt:lpstr>Choose between Microsoft-hosted versus self-hosted agents</vt:lpstr>
      <vt:lpstr>Communicate with Azure Pipelines</vt:lpstr>
      <vt:lpstr>Explore predefined agent pool</vt:lpstr>
      <vt:lpstr>Communicate to deploy to target servers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Modelling</dc:title>
  <dc:creator>Vancsura István</dc:creator>
  <cp:lastModifiedBy>Vancsura István</cp:lastModifiedBy>
  <cp:revision>9</cp:revision>
  <dcterms:created xsi:type="dcterms:W3CDTF">2024-02-04T13:01:42Z</dcterms:created>
  <dcterms:modified xsi:type="dcterms:W3CDTF">2024-03-20T19:27:09Z</dcterms:modified>
</cp:coreProperties>
</file>