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75" r:id="rId14"/>
    <p:sldId id="267" r:id="rId15"/>
    <p:sldId id="279" r:id="rId16"/>
    <p:sldId id="276" r:id="rId17"/>
    <p:sldId id="269" r:id="rId18"/>
    <p:sldId id="278" r:id="rId19"/>
    <p:sldId id="268" r:id="rId20"/>
    <p:sldId id="277" r:id="rId21"/>
    <p:sldId id="280" r:id="rId22"/>
    <p:sldId id="272" r:id="rId23"/>
    <p:sldId id="270" r:id="rId24"/>
    <p:sldId id="271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6" r:id="rId33"/>
    <p:sldId id="291" r:id="rId34"/>
    <p:sldId id="292" r:id="rId35"/>
    <p:sldId id="293" r:id="rId36"/>
    <p:sldId id="27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898" autoAdjust="0"/>
  </p:normalViewPr>
  <p:slideViewPr>
    <p:cSldViewPr snapToGrid="0">
      <p:cViewPr>
        <p:scale>
          <a:sx n="90" d="100"/>
          <a:sy n="90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956EF-BBF8-4AC1-959B-75150D57C44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79CB2-6F12-4E9F-A8E8-7C9E3B13FB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Process </a:t>
          </a:r>
          <a:r>
            <a:rPr lang="en-GB" b="1" i="0" dirty="0" err="1"/>
            <a:t>Modeling</a:t>
          </a:r>
          <a:r>
            <a:rPr lang="en-GB" b="1" i="0" dirty="0"/>
            <a:t>:</a:t>
          </a:r>
          <a:r>
            <a:rPr lang="en-GB" b="0" i="0" dirty="0"/>
            <a:t> Visualizing and documenting business processes.</a:t>
          </a:r>
          <a:endParaRPr lang="en-US" dirty="0"/>
        </a:p>
      </dgm:t>
    </dgm:pt>
    <dgm:pt modelId="{FF1DCF18-3AB5-44F9-AF55-BF936DC8BD22}" type="parTrans" cxnId="{95575D8C-5CF0-4447-A3B8-4B36BDD0E2A3}">
      <dgm:prSet/>
      <dgm:spPr/>
      <dgm:t>
        <a:bodyPr/>
        <a:lstStyle/>
        <a:p>
          <a:endParaRPr lang="en-US"/>
        </a:p>
      </dgm:t>
    </dgm:pt>
    <dgm:pt modelId="{C8BEBF1F-9113-4D58-A7BC-1CFB728778B2}" type="sibTrans" cxnId="{95575D8C-5CF0-4447-A3B8-4B36BDD0E2A3}">
      <dgm:prSet/>
      <dgm:spPr/>
      <dgm:t>
        <a:bodyPr/>
        <a:lstStyle/>
        <a:p>
          <a:endParaRPr lang="en-US"/>
        </a:p>
      </dgm:t>
    </dgm:pt>
    <dgm:pt modelId="{40654077-ECC7-45A5-B8FD-5080465DECE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Process Analysis:</a:t>
          </a:r>
          <a:r>
            <a:rPr lang="en-GB" b="0" i="0"/>
            <a:t> Identifying inefficiencies and areas for improvement.</a:t>
          </a:r>
          <a:endParaRPr lang="en-US"/>
        </a:p>
      </dgm:t>
    </dgm:pt>
    <dgm:pt modelId="{F12EC7AC-9ABA-49E3-9976-D3F9C41F7F27}" type="parTrans" cxnId="{6C03A32D-2613-4962-9818-94DEDA194976}">
      <dgm:prSet/>
      <dgm:spPr/>
      <dgm:t>
        <a:bodyPr/>
        <a:lstStyle/>
        <a:p>
          <a:endParaRPr lang="en-US"/>
        </a:p>
      </dgm:t>
    </dgm:pt>
    <dgm:pt modelId="{74B72394-6833-4A5D-9B8F-FAFBB0B446D9}" type="sibTrans" cxnId="{6C03A32D-2613-4962-9818-94DEDA194976}">
      <dgm:prSet/>
      <dgm:spPr/>
      <dgm:t>
        <a:bodyPr/>
        <a:lstStyle/>
        <a:p>
          <a:endParaRPr lang="en-US"/>
        </a:p>
      </dgm:t>
    </dgm:pt>
    <dgm:pt modelId="{3DC1AC66-7C3E-48F0-AFB5-73273B69071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Process Improvement:</a:t>
          </a:r>
          <a:r>
            <a:rPr lang="en-GB" b="0" i="0"/>
            <a:t> Implementing changes to optimize processes.</a:t>
          </a:r>
          <a:endParaRPr lang="en-US"/>
        </a:p>
      </dgm:t>
    </dgm:pt>
    <dgm:pt modelId="{6EFD727F-AF35-4C71-82E3-51973D5FFE4E}" type="parTrans" cxnId="{DAF2C267-B62E-4AAD-A9D9-64502759BBDE}">
      <dgm:prSet/>
      <dgm:spPr/>
      <dgm:t>
        <a:bodyPr/>
        <a:lstStyle/>
        <a:p>
          <a:endParaRPr lang="en-US"/>
        </a:p>
      </dgm:t>
    </dgm:pt>
    <dgm:pt modelId="{B3BE0D3A-7C43-4BFF-9D16-7856D1CD3D74}" type="sibTrans" cxnId="{DAF2C267-B62E-4AAD-A9D9-64502759BBDE}">
      <dgm:prSet/>
      <dgm:spPr/>
      <dgm:t>
        <a:bodyPr/>
        <a:lstStyle/>
        <a:p>
          <a:endParaRPr lang="en-US"/>
        </a:p>
      </dgm:t>
    </dgm:pt>
    <dgm:pt modelId="{03B89C8D-4D0E-47A8-A39A-9F0DBA3BA2D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Process Monitoring and Management:</a:t>
          </a:r>
          <a:r>
            <a:rPr lang="en-GB" b="0" i="0"/>
            <a:t> Continuously monitoring and managing processes for optimal performance.</a:t>
          </a:r>
          <a:endParaRPr lang="en-US"/>
        </a:p>
      </dgm:t>
    </dgm:pt>
    <dgm:pt modelId="{4D2771CB-9550-43DA-82E7-5D2E5722C493}" type="parTrans" cxnId="{87929EA9-9BD9-4EA1-92F2-DDE70D3237B7}">
      <dgm:prSet/>
      <dgm:spPr/>
      <dgm:t>
        <a:bodyPr/>
        <a:lstStyle/>
        <a:p>
          <a:endParaRPr lang="en-US"/>
        </a:p>
      </dgm:t>
    </dgm:pt>
    <dgm:pt modelId="{790B7E3D-F78A-4E73-B7D1-EB204100ACD3}" type="sibTrans" cxnId="{87929EA9-9BD9-4EA1-92F2-DDE70D3237B7}">
      <dgm:prSet/>
      <dgm:spPr/>
      <dgm:t>
        <a:bodyPr/>
        <a:lstStyle/>
        <a:p>
          <a:endParaRPr lang="en-US"/>
        </a:p>
      </dgm:t>
    </dgm:pt>
    <dgm:pt modelId="{2F05FC5C-0219-496A-97ED-E3D14896F6C3}" type="pres">
      <dgm:prSet presAssocID="{549956EF-BBF8-4AC1-959B-75150D57C447}" presName="root" presStyleCnt="0">
        <dgm:presLayoutVars>
          <dgm:dir/>
          <dgm:resizeHandles val="exact"/>
        </dgm:presLayoutVars>
      </dgm:prSet>
      <dgm:spPr/>
    </dgm:pt>
    <dgm:pt modelId="{632C1122-9F37-4D0C-9EA0-5F55E81D4CE1}" type="pres">
      <dgm:prSet presAssocID="{CFF79CB2-6F12-4E9F-A8E8-7C9E3B13FB33}" presName="compNode" presStyleCnt="0"/>
      <dgm:spPr/>
    </dgm:pt>
    <dgm:pt modelId="{3D30D6C3-C8D7-4819-85AA-A4CE23C020D2}" type="pres">
      <dgm:prSet presAssocID="{CFF79CB2-6F12-4E9F-A8E8-7C9E3B13FB33}" presName="bgRect" presStyleLbl="bgShp" presStyleIdx="0" presStyleCnt="4"/>
      <dgm:spPr/>
    </dgm:pt>
    <dgm:pt modelId="{E2B609DD-1DEB-482A-B6B5-5C1A69FEEEC9}" type="pres">
      <dgm:prSet presAssocID="{CFF79CB2-6F12-4E9F-A8E8-7C9E3B13FB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3B57E69-920F-4F91-8FC0-ED26D6F1B6D0}" type="pres">
      <dgm:prSet presAssocID="{CFF79CB2-6F12-4E9F-A8E8-7C9E3B13FB33}" presName="spaceRect" presStyleCnt="0"/>
      <dgm:spPr/>
    </dgm:pt>
    <dgm:pt modelId="{C51973A9-65FE-4E93-86E5-F0C7D526BB66}" type="pres">
      <dgm:prSet presAssocID="{CFF79CB2-6F12-4E9F-A8E8-7C9E3B13FB33}" presName="parTx" presStyleLbl="revTx" presStyleIdx="0" presStyleCnt="4">
        <dgm:presLayoutVars>
          <dgm:chMax val="0"/>
          <dgm:chPref val="0"/>
        </dgm:presLayoutVars>
      </dgm:prSet>
      <dgm:spPr/>
    </dgm:pt>
    <dgm:pt modelId="{F1C5BCEC-5020-4F97-BE3B-E98A2BEE632B}" type="pres">
      <dgm:prSet presAssocID="{C8BEBF1F-9113-4D58-A7BC-1CFB728778B2}" presName="sibTrans" presStyleCnt="0"/>
      <dgm:spPr/>
    </dgm:pt>
    <dgm:pt modelId="{49906C7B-DF1A-47C1-84FD-AA27B593E09B}" type="pres">
      <dgm:prSet presAssocID="{40654077-ECC7-45A5-B8FD-5080465DECE4}" presName="compNode" presStyleCnt="0"/>
      <dgm:spPr/>
    </dgm:pt>
    <dgm:pt modelId="{7FF23F6A-7F75-49E4-9512-1B37C7347A4B}" type="pres">
      <dgm:prSet presAssocID="{40654077-ECC7-45A5-B8FD-5080465DECE4}" presName="bgRect" presStyleLbl="bgShp" presStyleIdx="1" presStyleCnt="4"/>
      <dgm:spPr/>
    </dgm:pt>
    <dgm:pt modelId="{C8F7E80F-8EB5-48A1-ABD0-D30298663F31}" type="pres">
      <dgm:prSet presAssocID="{40654077-ECC7-45A5-B8FD-5080465DEC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nkafolyamat"/>
        </a:ext>
      </dgm:extLst>
    </dgm:pt>
    <dgm:pt modelId="{FFD9751A-7F1C-44FD-BA8A-8FFEAB0B9C48}" type="pres">
      <dgm:prSet presAssocID="{40654077-ECC7-45A5-B8FD-5080465DECE4}" presName="spaceRect" presStyleCnt="0"/>
      <dgm:spPr/>
    </dgm:pt>
    <dgm:pt modelId="{B7EED9BF-26D6-4FA4-8D19-94B300ECD045}" type="pres">
      <dgm:prSet presAssocID="{40654077-ECC7-45A5-B8FD-5080465DECE4}" presName="parTx" presStyleLbl="revTx" presStyleIdx="1" presStyleCnt="4">
        <dgm:presLayoutVars>
          <dgm:chMax val="0"/>
          <dgm:chPref val="0"/>
        </dgm:presLayoutVars>
      </dgm:prSet>
      <dgm:spPr/>
    </dgm:pt>
    <dgm:pt modelId="{486D2443-D99A-4DC1-9476-B6F0C35027C5}" type="pres">
      <dgm:prSet presAssocID="{74B72394-6833-4A5D-9B8F-FAFBB0B446D9}" presName="sibTrans" presStyleCnt="0"/>
      <dgm:spPr/>
    </dgm:pt>
    <dgm:pt modelId="{BF910A29-0E70-41B0-9188-34F75A8CC7F5}" type="pres">
      <dgm:prSet presAssocID="{3DC1AC66-7C3E-48F0-AFB5-73273B69071F}" presName="compNode" presStyleCnt="0"/>
      <dgm:spPr/>
    </dgm:pt>
    <dgm:pt modelId="{003EFD5D-3F3A-445E-8508-93C205ED9A62}" type="pres">
      <dgm:prSet presAssocID="{3DC1AC66-7C3E-48F0-AFB5-73273B69071F}" presName="bgRect" presStyleLbl="bgShp" presStyleIdx="2" presStyleCnt="4"/>
      <dgm:spPr/>
    </dgm:pt>
    <dgm:pt modelId="{34EBF317-6755-447C-87D6-1E7B13D81545}" type="pres">
      <dgm:prSet presAssocID="{3DC1AC66-7C3E-48F0-AFB5-73273B6907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gaskerekek"/>
        </a:ext>
      </dgm:extLst>
    </dgm:pt>
    <dgm:pt modelId="{91E3B276-4445-4DAF-823D-00058F1BC3EA}" type="pres">
      <dgm:prSet presAssocID="{3DC1AC66-7C3E-48F0-AFB5-73273B69071F}" presName="spaceRect" presStyleCnt="0"/>
      <dgm:spPr/>
    </dgm:pt>
    <dgm:pt modelId="{2BB48686-B995-48FC-B0B2-2B5D3F14AD5D}" type="pres">
      <dgm:prSet presAssocID="{3DC1AC66-7C3E-48F0-AFB5-73273B69071F}" presName="parTx" presStyleLbl="revTx" presStyleIdx="2" presStyleCnt="4">
        <dgm:presLayoutVars>
          <dgm:chMax val="0"/>
          <dgm:chPref val="0"/>
        </dgm:presLayoutVars>
      </dgm:prSet>
      <dgm:spPr/>
    </dgm:pt>
    <dgm:pt modelId="{19B91317-7750-4C29-8EA1-3AD6AE9916B7}" type="pres">
      <dgm:prSet presAssocID="{B3BE0D3A-7C43-4BFF-9D16-7856D1CD3D74}" presName="sibTrans" presStyleCnt="0"/>
      <dgm:spPr/>
    </dgm:pt>
    <dgm:pt modelId="{FB603836-868C-4174-989E-A7ADD06396D1}" type="pres">
      <dgm:prSet presAssocID="{03B89C8D-4D0E-47A8-A39A-9F0DBA3BA2D4}" presName="compNode" presStyleCnt="0"/>
      <dgm:spPr/>
    </dgm:pt>
    <dgm:pt modelId="{E2D02567-08CD-46EA-9013-5E911B835982}" type="pres">
      <dgm:prSet presAssocID="{03B89C8D-4D0E-47A8-A39A-9F0DBA3BA2D4}" presName="bgRect" presStyleLbl="bgShp" presStyleIdx="3" presStyleCnt="4"/>
      <dgm:spPr/>
    </dgm:pt>
    <dgm:pt modelId="{4A47D826-9087-4BA3-B3E1-8008D65059FF}" type="pres">
      <dgm:prSet presAssocID="{03B89C8D-4D0E-47A8-A39A-9F0DBA3BA2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554C0127-1CE2-4D1C-A268-46EEC5FC1A8C}" type="pres">
      <dgm:prSet presAssocID="{03B89C8D-4D0E-47A8-A39A-9F0DBA3BA2D4}" presName="spaceRect" presStyleCnt="0"/>
      <dgm:spPr/>
    </dgm:pt>
    <dgm:pt modelId="{941CF85A-02C6-4006-B112-F5586BBF24DD}" type="pres">
      <dgm:prSet presAssocID="{03B89C8D-4D0E-47A8-A39A-9F0DBA3BA2D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C837315-02F4-4ECE-B8BB-15C3E3697547}" type="presOf" srcId="{3DC1AC66-7C3E-48F0-AFB5-73273B69071F}" destId="{2BB48686-B995-48FC-B0B2-2B5D3F14AD5D}" srcOrd="0" destOrd="0" presId="urn:microsoft.com/office/officeart/2018/2/layout/IconVerticalSolidList"/>
    <dgm:cxn modelId="{CCDB2D19-8ADB-44FE-B454-D18D4A3EB63B}" type="presOf" srcId="{549956EF-BBF8-4AC1-959B-75150D57C447}" destId="{2F05FC5C-0219-496A-97ED-E3D14896F6C3}" srcOrd="0" destOrd="0" presId="urn:microsoft.com/office/officeart/2018/2/layout/IconVerticalSolidList"/>
    <dgm:cxn modelId="{6C03A32D-2613-4962-9818-94DEDA194976}" srcId="{549956EF-BBF8-4AC1-959B-75150D57C447}" destId="{40654077-ECC7-45A5-B8FD-5080465DECE4}" srcOrd="1" destOrd="0" parTransId="{F12EC7AC-9ABA-49E3-9976-D3F9C41F7F27}" sibTransId="{74B72394-6833-4A5D-9B8F-FAFBB0B446D9}"/>
    <dgm:cxn modelId="{6412E946-56A9-4EE0-ACB1-0665C6B7B458}" type="presOf" srcId="{CFF79CB2-6F12-4E9F-A8E8-7C9E3B13FB33}" destId="{C51973A9-65FE-4E93-86E5-F0C7D526BB66}" srcOrd="0" destOrd="0" presId="urn:microsoft.com/office/officeart/2018/2/layout/IconVerticalSolidList"/>
    <dgm:cxn modelId="{DAF2C267-B62E-4AAD-A9D9-64502759BBDE}" srcId="{549956EF-BBF8-4AC1-959B-75150D57C447}" destId="{3DC1AC66-7C3E-48F0-AFB5-73273B69071F}" srcOrd="2" destOrd="0" parTransId="{6EFD727F-AF35-4C71-82E3-51973D5FFE4E}" sibTransId="{B3BE0D3A-7C43-4BFF-9D16-7856D1CD3D74}"/>
    <dgm:cxn modelId="{2671334A-7E66-49AE-804B-E06A4DBC7DFC}" type="presOf" srcId="{40654077-ECC7-45A5-B8FD-5080465DECE4}" destId="{B7EED9BF-26D6-4FA4-8D19-94B300ECD045}" srcOrd="0" destOrd="0" presId="urn:microsoft.com/office/officeart/2018/2/layout/IconVerticalSolidList"/>
    <dgm:cxn modelId="{95575D8C-5CF0-4447-A3B8-4B36BDD0E2A3}" srcId="{549956EF-BBF8-4AC1-959B-75150D57C447}" destId="{CFF79CB2-6F12-4E9F-A8E8-7C9E3B13FB33}" srcOrd="0" destOrd="0" parTransId="{FF1DCF18-3AB5-44F9-AF55-BF936DC8BD22}" sibTransId="{C8BEBF1F-9113-4D58-A7BC-1CFB728778B2}"/>
    <dgm:cxn modelId="{87929EA9-9BD9-4EA1-92F2-DDE70D3237B7}" srcId="{549956EF-BBF8-4AC1-959B-75150D57C447}" destId="{03B89C8D-4D0E-47A8-A39A-9F0DBA3BA2D4}" srcOrd="3" destOrd="0" parTransId="{4D2771CB-9550-43DA-82E7-5D2E5722C493}" sibTransId="{790B7E3D-F78A-4E73-B7D1-EB204100ACD3}"/>
    <dgm:cxn modelId="{D70002D4-4C10-4C57-9E41-26E880BC18A0}" type="presOf" srcId="{03B89C8D-4D0E-47A8-A39A-9F0DBA3BA2D4}" destId="{941CF85A-02C6-4006-B112-F5586BBF24DD}" srcOrd="0" destOrd="0" presId="urn:microsoft.com/office/officeart/2018/2/layout/IconVerticalSolidList"/>
    <dgm:cxn modelId="{010DE347-2D41-4B9B-A7F1-6B013636FBA5}" type="presParOf" srcId="{2F05FC5C-0219-496A-97ED-E3D14896F6C3}" destId="{632C1122-9F37-4D0C-9EA0-5F55E81D4CE1}" srcOrd="0" destOrd="0" presId="urn:microsoft.com/office/officeart/2018/2/layout/IconVerticalSolidList"/>
    <dgm:cxn modelId="{0CC22B2E-AF05-47E2-A53C-4DF828609955}" type="presParOf" srcId="{632C1122-9F37-4D0C-9EA0-5F55E81D4CE1}" destId="{3D30D6C3-C8D7-4819-85AA-A4CE23C020D2}" srcOrd="0" destOrd="0" presId="urn:microsoft.com/office/officeart/2018/2/layout/IconVerticalSolidList"/>
    <dgm:cxn modelId="{35AFC632-A38C-4371-B06C-651B6F4FEDAF}" type="presParOf" srcId="{632C1122-9F37-4D0C-9EA0-5F55E81D4CE1}" destId="{E2B609DD-1DEB-482A-B6B5-5C1A69FEEEC9}" srcOrd="1" destOrd="0" presId="urn:microsoft.com/office/officeart/2018/2/layout/IconVerticalSolidList"/>
    <dgm:cxn modelId="{9375823D-A0C6-4187-848E-5DD286A85CCF}" type="presParOf" srcId="{632C1122-9F37-4D0C-9EA0-5F55E81D4CE1}" destId="{53B57E69-920F-4F91-8FC0-ED26D6F1B6D0}" srcOrd="2" destOrd="0" presId="urn:microsoft.com/office/officeart/2018/2/layout/IconVerticalSolidList"/>
    <dgm:cxn modelId="{41550212-1AF7-453F-8E6C-6B9C6856E79E}" type="presParOf" srcId="{632C1122-9F37-4D0C-9EA0-5F55E81D4CE1}" destId="{C51973A9-65FE-4E93-86E5-F0C7D526BB66}" srcOrd="3" destOrd="0" presId="urn:microsoft.com/office/officeart/2018/2/layout/IconVerticalSolidList"/>
    <dgm:cxn modelId="{541E9AD0-6533-4D7B-8E59-DBCFCFE270A8}" type="presParOf" srcId="{2F05FC5C-0219-496A-97ED-E3D14896F6C3}" destId="{F1C5BCEC-5020-4F97-BE3B-E98A2BEE632B}" srcOrd="1" destOrd="0" presId="urn:microsoft.com/office/officeart/2018/2/layout/IconVerticalSolidList"/>
    <dgm:cxn modelId="{D2538176-98E1-484E-AB49-89EC42ED9C9F}" type="presParOf" srcId="{2F05FC5C-0219-496A-97ED-E3D14896F6C3}" destId="{49906C7B-DF1A-47C1-84FD-AA27B593E09B}" srcOrd="2" destOrd="0" presId="urn:microsoft.com/office/officeart/2018/2/layout/IconVerticalSolidList"/>
    <dgm:cxn modelId="{842A5F85-A0DF-47D8-8B49-45261798E245}" type="presParOf" srcId="{49906C7B-DF1A-47C1-84FD-AA27B593E09B}" destId="{7FF23F6A-7F75-49E4-9512-1B37C7347A4B}" srcOrd="0" destOrd="0" presId="urn:microsoft.com/office/officeart/2018/2/layout/IconVerticalSolidList"/>
    <dgm:cxn modelId="{34842547-F5BD-4CC6-9391-17198EFA8C5E}" type="presParOf" srcId="{49906C7B-DF1A-47C1-84FD-AA27B593E09B}" destId="{C8F7E80F-8EB5-48A1-ABD0-D30298663F31}" srcOrd="1" destOrd="0" presId="urn:microsoft.com/office/officeart/2018/2/layout/IconVerticalSolidList"/>
    <dgm:cxn modelId="{DE002A82-DFCA-406F-99D3-3138962316BB}" type="presParOf" srcId="{49906C7B-DF1A-47C1-84FD-AA27B593E09B}" destId="{FFD9751A-7F1C-44FD-BA8A-8FFEAB0B9C48}" srcOrd="2" destOrd="0" presId="urn:microsoft.com/office/officeart/2018/2/layout/IconVerticalSolidList"/>
    <dgm:cxn modelId="{41C67D36-C33D-49D2-A0A3-A6313F762645}" type="presParOf" srcId="{49906C7B-DF1A-47C1-84FD-AA27B593E09B}" destId="{B7EED9BF-26D6-4FA4-8D19-94B300ECD045}" srcOrd="3" destOrd="0" presId="urn:microsoft.com/office/officeart/2018/2/layout/IconVerticalSolidList"/>
    <dgm:cxn modelId="{56E11558-9B70-4269-B4EE-CC6501499341}" type="presParOf" srcId="{2F05FC5C-0219-496A-97ED-E3D14896F6C3}" destId="{486D2443-D99A-4DC1-9476-B6F0C35027C5}" srcOrd="3" destOrd="0" presId="urn:microsoft.com/office/officeart/2018/2/layout/IconVerticalSolidList"/>
    <dgm:cxn modelId="{4F7796F1-D3D2-4247-9714-E36ED8ABEA44}" type="presParOf" srcId="{2F05FC5C-0219-496A-97ED-E3D14896F6C3}" destId="{BF910A29-0E70-41B0-9188-34F75A8CC7F5}" srcOrd="4" destOrd="0" presId="urn:microsoft.com/office/officeart/2018/2/layout/IconVerticalSolidList"/>
    <dgm:cxn modelId="{CDCFD475-028A-4405-8504-AF5B371B3783}" type="presParOf" srcId="{BF910A29-0E70-41B0-9188-34F75A8CC7F5}" destId="{003EFD5D-3F3A-445E-8508-93C205ED9A62}" srcOrd="0" destOrd="0" presId="urn:microsoft.com/office/officeart/2018/2/layout/IconVerticalSolidList"/>
    <dgm:cxn modelId="{7E18B49C-A35B-44E6-9802-9FA7DABE4B65}" type="presParOf" srcId="{BF910A29-0E70-41B0-9188-34F75A8CC7F5}" destId="{34EBF317-6755-447C-87D6-1E7B13D81545}" srcOrd="1" destOrd="0" presId="urn:microsoft.com/office/officeart/2018/2/layout/IconVerticalSolidList"/>
    <dgm:cxn modelId="{16767575-5376-422A-8D1B-1C296270BDBD}" type="presParOf" srcId="{BF910A29-0E70-41B0-9188-34F75A8CC7F5}" destId="{91E3B276-4445-4DAF-823D-00058F1BC3EA}" srcOrd="2" destOrd="0" presId="urn:microsoft.com/office/officeart/2018/2/layout/IconVerticalSolidList"/>
    <dgm:cxn modelId="{1FDB8E2D-08D0-49E7-838B-C0774E913C93}" type="presParOf" srcId="{BF910A29-0E70-41B0-9188-34F75A8CC7F5}" destId="{2BB48686-B995-48FC-B0B2-2B5D3F14AD5D}" srcOrd="3" destOrd="0" presId="urn:microsoft.com/office/officeart/2018/2/layout/IconVerticalSolidList"/>
    <dgm:cxn modelId="{2F7AF6E0-8A4A-43C5-B457-AEAB363BA2F9}" type="presParOf" srcId="{2F05FC5C-0219-496A-97ED-E3D14896F6C3}" destId="{19B91317-7750-4C29-8EA1-3AD6AE9916B7}" srcOrd="5" destOrd="0" presId="urn:microsoft.com/office/officeart/2018/2/layout/IconVerticalSolidList"/>
    <dgm:cxn modelId="{BDE9FF65-8EFD-42F9-A19D-F08C30162DA4}" type="presParOf" srcId="{2F05FC5C-0219-496A-97ED-E3D14896F6C3}" destId="{FB603836-868C-4174-989E-A7ADD06396D1}" srcOrd="6" destOrd="0" presId="urn:microsoft.com/office/officeart/2018/2/layout/IconVerticalSolidList"/>
    <dgm:cxn modelId="{16185AD4-E7E9-49E7-AC21-3C9243850761}" type="presParOf" srcId="{FB603836-868C-4174-989E-A7ADD06396D1}" destId="{E2D02567-08CD-46EA-9013-5E911B835982}" srcOrd="0" destOrd="0" presId="urn:microsoft.com/office/officeart/2018/2/layout/IconVerticalSolidList"/>
    <dgm:cxn modelId="{26C20B1B-7BC3-4FC6-9A38-A88DC5A776ED}" type="presParOf" srcId="{FB603836-868C-4174-989E-A7ADD06396D1}" destId="{4A47D826-9087-4BA3-B3E1-8008D65059FF}" srcOrd="1" destOrd="0" presId="urn:microsoft.com/office/officeart/2018/2/layout/IconVerticalSolidList"/>
    <dgm:cxn modelId="{3373FDDA-1917-442D-A884-4C102E41290E}" type="presParOf" srcId="{FB603836-868C-4174-989E-A7ADD06396D1}" destId="{554C0127-1CE2-4D1C-A268-46EEC5FC1A8C}" srcOrd="2" destOrd="0" presId="urn:microsoft.com/office/officeart/2018/2/layout/IconVerticalSolidList"/>
    <dgm:cxn modelId="{04F14C5D-DA54-4400-B691-CD4B94FFEFF2}" type="presParOf" srcId="{FB603836-868C-4174-989E-A7ADD06396D1}" destId="{941CF85A-02C6-4006-B112-F5586BBF24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67675-3CE4-4D17-931E-05A1D62487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3C324F7-2F05-4E82-A268-9645108F2C26}">
      <dgm:prSet/>
      <dgm:spPr/>
      <dgm:t>
        <a:bodyPr/>
        <a:lstStyle/>
        <a:p>
          <a:r>
            <a:rPr lang="en-GB" b="1" i="0"/>
            <a:t>Operational Efficiency:</a:t>
          </a:r>
          <a:r>
            <a:rPr lang="en-GB" b="0" i="0"/>
            <a:t> Streamlining operations and reducing costs.</a:t>
          </a:r>
          <a:endParaRPr lang="en-US"/>
        </a:p>
      </dgm:t>
    </dgm:pt>
    <dgm:pt modelId="{FBABAA46-4885-4C71-A872-F550D7F0B28D}" type="parTrans" cxnId="{1A69F1D0-C47E-4A65-B94A-1BDB9878261D}">
      <dgm:prSet/>
      <dgm:spPr/>
      <dgm:t>
        <a:bodyPr/>
        <a:lstStyle/>
        <a:p>
          <a:endParaRPr lang="en-US"/>
        </a:p>
      </dgm:t>
    </dgm:pt>
    <dgm:pt modelId="{EB52D495-274E-47B8-A93A-37DEA6BA0196}" type="sibTrans" cxnId="{1A69F1D0-C47E-4A65-B94A-1BDB9878261D}">
      <dgm:prSet/>
      <dgm:spPr/>
      <dgm:t>
        <a:bodyPr/>
        <a:lstStyle/>
        <a:p>
          <a:endParaRPr lang="en-US"/>
        </a:p>
      </dgm:t>
    </dgm:pt>
    <dgm:pt modelId="{0DFCE002-8627-4850-9ABB-DF44A60069DE}">
      <dgm:prSet/>
      <dgm:spPr/>
      <dgm:t>
        <a:bodyPr/>
        <a:lstStyle/>
        <a:p>
          <a:r>
            <a:rPr lang="en-GB" b="1" i="0"/>
            <a:t>Agility and Adaptability:</a:t>
          </a:r>
          <a:r>
            <a:rPr lang="en-GB" b="0" i="0"/>
            <a:t> Responding quickly to market changes.</a:t>
          </a:r>
          <a:endParaRPr lang="en-US"/>
        </a:p>
      </dgm:t>
    </dgm:pt>
    <dgm:pt modelId="{DD3D21B9-1E67-443B-AC3E-0DBC476F7FB7}" type="parTrans" cxnId="{83A1E228-87A1-4B09-B564-4CDEA4D575DA}">
      <dgm:prSet/>
      <dgm:spPr/>
      <dgm:t>
        <a:bodyPr/>
        <a:lstStyle/>
        <a:p>
          <a:endParaRPr lang="en-US"/>
        </a:p>
      </dgm:t>
    </dgm:pt>
    <dgm:pt modelId="{17D10DC8-6074-41A1-B3EB-F02DDF29F905}" type="sibTrans" cxnId="{83A1E228-87A1-4B09-B564-4CDEA4D575DA}">
      <dgm:prSet/>
      <dgm:spPr/>
      <dgm:t>
        <a:bodyPr/>
        <a:lstStyle/>
        <a:p>
          <a:endParaRPr lang="en-US"/>
        </a:p>
      </dgm:t>
    </dgm:pt>
    <dgm:pt modelId="{F6FB3F23-D164-47B1-8C2F-860B0D37A48C}">
      <dgm:prSet/>
      <dgm:spPr/>
      <dgm:t>
        <a:bodyPr/>
        <a:lstStyle/>
        <a:p>
          <a:r>
            <a:rPr lang="en-GB" b="1" i="0"/>
            <a:t>Customer Experience:</a:t>
          </a:r>
          <a:r>
            <a:rPr lang="en-GB" b="0" i="0"/>
            <a:t> Delivering better products and services.</a:t>
          </a:r>
          <a:endParaRPr lang="en-US"/>
        </a:p>
      </dgm:t>
    </dgm:pt>
    <dgm:pt modelId="{460C6FFB-B48B-4BBC-B262-C05CB4B19693}" type="parTrans" cxnId="{BA46C10C-FEB2-46C0-9888-E9B649BF6B3F}">
      <dgm:prSet/>
      <dgm:spPr/>
      <dgm:t>
        <a:bodyPr/>
        <a:lstStyle/>
        <a:p>
          <a:endParaRPr lang="en-US"/>
        </a:p>
      </dgm:t>
    </dgm:pt>
    <dgm:pt modelId="{68A588B5-6F38-4563-B6A6-A26C8176B0A9}" type="sibTrans" cxnId="{BA46C10C-FEB2-46C0-9888-E9B649BF6B3F}">
      <dgm:prSet/>
      <dgm:spPr/>
      <dgm:t>
        <a:bodyPr/>
        <a:lstStyle/>
        <a:p>
          <a:endParaRPr lang="en-US"/>
        </a:p>
      </dgm:t>
    </dgm:pt>
    <dgm:pt modelId="{7D3CFD03-E148-4878-99BA-13A55E29A6A6}">
      <dgm:prSet/>
      <dgm:spPr/>
      <dgm:t>
        <a:bodyPr/>
        <a:lstStyle/>
        <a:p>
          <a:r>
            <a:rPr lang="en-GB" b="1" i="0"/>
            <a:t>Compliance and Risk Management:</a:t>
          </a:r>
          <a:r>
            <a:rPr lang="en-GB" b="0" i="0"/>
            <a:t> Ensuring regulatory compliance and managing risks.</a:t>
          </a:r>
          <a:endParaRPr lang="en-US"/>
        </a:p>
      </dgm:t>
    </dgm:pt>
    <dgm:pt modelId="{A9802284-A1BB-43FD-8051-02C51AC7EB85}" type="parTrans" cxnId="{F5C12893-7AAE-4AA8-9C90-6A64FAF3ED06}">
      <dgm:prSet/>
      <dgm:spPr/>
      <dgm:t>
        <a:bodyPr/>
        <a:lstStyle/>
        <a:p>
          <a:endParaRPr lang="en-US"/>
        </a:p>
      </dgm:t>
    </dgm:pt>
    <dgm:pt modelId="{E6E97F87-2924-48B7-B58B-2FDB31182013}" type="sibTrans" cxnId="{F5C12893-7AAE-4AA8-9C90-6A64FAF3ED06}">
      <dgm:prSet/>
      <dgm:spPr/>
      <dgm:t>
        <a:bodyPr/>
        <a:lstStyle/>
        <a:p>
          <a:endParaRPr lang="en-US"/>
        </a:p>
      </dgm:t>
    </dgm:pt>
    <dgm:pt modelId="{4BBE32E4-D7EC-4CD1-B37C-A745446C1C6F}" type="pres">
      <dgm:prSet presAssocID="{6D767675-3CE4-4D17-931E-05A1D62487CA}" presName="root" presStyleCnt="0">
        <dgm:presLayoutVars>
          <dgm:dir/>
          <dgm:resizeHandles val="exact"/>
        </dgm:presLayoutVars>
      </dgm:prSet>
      <dgm:spPr/>
    </dgm:pt>
    <dgm:pt modelId="{00E09A30-692C-4897-B9B0-26282DAC1872}" type="pres">
      <dgm:prSet presAssocID="{43C324F7-2F05-4E82-A268-9645108F2C26}" presName="compNode" presStyleCnt="0"/>
      <dgm:spPr/>
    </dgm:pt>
    <dgm:pt modelId="{CE0C48B2-60A6-4FDF-9C78-C90173488A17}" type="pres">
      <dgm:prSet presAssocID="{43C324F7-2F05-4E82-A268-9645108F2C26}" presName="bgRect" presStyleLbl="bgShp" presStyleIdx="0" presStyleCnt="4"/>
      <dgm:spPr/>
    </dgm:pt>
    <dgm:pt modelId="{EA86CC06-9E98-493A-998A-E8DF527A439B}" type="pres">
      <dgm:prSet presAssocID="{43C324F7-2F05-4E82-A268-9645108F2C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C04B57A2-38C1-45C8-BAC4-8F773E40CE9A}" type="pres">
      <dgm:prSet presAssocID="{43C324F7-2F05-4E82-A268-9645108F2C26}" presName="spaceRect" presStyleCnt="0"/>
      <dgm:spPr/>
    </dgm:pt>
    <dgm:pt modelId="{5984168A-534E-4C29-B915-90810B16EE59}" type="pres">
      <dgm:prSet presAssocID="{43C324F7-2F05-4E82-A268-9645108F2C26}" presName="parTx" presStyleLbl="revTx" presStyleIdx="0" presStyleCnt="4">
        <dgm:presLayoutVars>
          <dgm:chMax val="0"/>
          <dgm:chPref val="0"/>
        </dgm:presLayoutVars>
      </dgm:prSet>
      <dgm:spPr/>
    </dgm:pt>
    <dgm:pt modelId="{2D3833EB-BC23-4981-8E2E-6EE5F47B022C}" type="pres">
      <dgm:prSet presAssocID="{EB52D495-274E-47B8-A93A-37DEA6BA0196}" presName="sibTrans" presStyleCnt="0"/>
      <dgm:spPr/>
    </dgm:pt>
    <dgm:pt modelId="{4A7FEA0A-39A2-4A6E-A996-04906000D7A2}" type="pres">
      <dgm:prSet presAssocID="{0DFCE002-8627-4850-9ABB-DF44A60069DE}" presName="compNode" presStyleCnt="0"/>
      <dgm:spPr/>
    </dgm:pt>
    <dgm:pt modelId="{27F2D52E-60E7-4977-A58D-6299A4C44C76}" type="pres">
      <dgm:prSet presAssocID="{0DFCE002-8627-4850-9ABB-DF44A60069DE}" presName="bgRect" presStyleLbl="bgShp" presStyleIdx="1" presStyleCnt="4"/>
      <dgm:spPr/>
    </dgm:pt>
    <dgm:pt modelId="{80106FA3-C915-4E49-8102-882F8E30EF2B}" type="pres">
      <dgm:prSet presAssocID="{0DFCE002-8627-4850-9ABB-DF44A60069D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övény"/>
        </a:ext>
      </dgm:extLst>
    </dgm:pt>
    <dgm:pt modelId="{B18CFAA3-81A0-4D3B-B1C2-7D2DB1594749}" type="pres">
      <dgm:prSet presAssocID="{0DFCE002-8627-4850-9ABB-DF44A60069DE}" presName="spaceRect" presStyleCnt="0"/>
      <dgm:spPr/>
    </dgm:pt>
    <dgm:pt modelId="{EA5DCBBB-AF07-4A1F-B6B6-81E33A51DD17}" type="pres">
      <dgm:prSet presAssocID="{0DFCE002-8627-4850-9ABB-DF44A60069DE}" presName="parTx" presStyleLbl="revTx" presStyleIdx="1" presStyleCnt="4">
        <dgm:presLayoutVars>
          <dgm:chMax val="0"/>
          <dgm:chPref val="0"/>
        </dgm:presLayoutVars>
      </dgm:prSet>
      <dgm:spPr/>
    </dgm:pt>
    <dgm:pt modelId="{FEA855DB-EB2F-4795-9669-9D157BCCBF9A}" type="pres">
      <dgm:prSet presAssocID="{17D10DC8-6074-41A1-B3EB-F02DDF29F905}" presName="sibTrans" presStyleCnt="0"/>
      <dgm:spPr/>
    </dgm:pt>
    <dgm:pt modelId="{98726D1A-641D-48C7-9D65-D679AE9BC113}" type="pres">
      <dgm:prSet presAssocID="{F6FB3F23-D164-47B1-8C2F-860B0D37A48C}" presName="compNode" presStyleCnt="0"/>
      <dgm:spPr/>
    </dgm:pt>
    <dgm:pt modelId="{0F6A7BE6-84A9-4C04-B35F-9719DB556A22}" type="pres">
      <dgm:prSet presAssocID="{F6FB3F23-D164-47B1-8C2F-860B0D37A48C}" presName="bgRect" presStyleLbl="bgShp" presStyleIdx="2" presStyleCnt="4"/>
      <dgm:spPr/>
    </dgm:pt>
    <dgm:pt modelId="{E748B193-FC02-4C4D-9A5B-8D613534408B}" type="pres">
      <dgm:prSet presAssocID="{F6FB3F23-D164-47B1-8C2F-860B0D37A48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296CA9AB-06A7-4B80-A1EA-A711D6AA275A}" type="pres">
      <dgm:prSet presAssocID="{F6FB3F23-D164-47B1-8C2F-860B0D37A48C}" presName="spaceRect" presStyleCnt="0"/>
      <dgm:spPr/>
    </dgm:pt>
    <dgm:pt modelId="{534B526E-970E-44CA-A067-CA4C53078D68}" type="pres">
      <dgm:prSet presAssocID="{F6FB3F23-D164-47B1-8C2F-860B0D37A48C}" presName="parTx" presStyleLbl="revTx" presStyleIdx="2" presStyleCnt="4">
        <dgm:presLayoutVars>
          <dgm:chMax val="0"/>
          <dgm:chPref val="0"/>
        </dgm:presLayoutVars>
      </dgm:prSet>
      <dgm:spPr/>
    </dgm:pt>
    <dgm:pt modelId="{FE9AE6A1-2D1A-4C9B-B819-BD10DC759934}" type="pres">
      <dgm:prSet presAssocID="{68A588B5-6F38-4563-B6A6-A26C8176B0A9}" presName="sibTrans" presStyleCnt="0"/>
      <dgm:spPr/>
    </dgm:pt>
    <dgm:pt modelId="{BE9EC6B2-CC29-486C-A3BA-EE5386DFDA7F}" type="pres">
      <dgm:prSet presAssocID="{7D3CFD03-E148-4878-99BA-13A55E29A6A6}" presName="compNode" presStyleCnt="0"/>
      <dgm:spPr/>
    </dgm:pt>
    <dgm:pt modelId="{08447324-25DF-4D26-9968-7D33DD578878}" type="pres">
      <dgm:prSet presAssocID="{7D3CFD03-E148-4878-99BA-13A55E29A6A6}" presName="bgRect" presStyleLbl="bgShp" presStyleIdx="3" presStyleCnt="4"/>
      <dgm:spPr/>
    </dgm:pt>
    <dgm:pt modelId="{33C69735-1C75-400D-B37C-1908999DC181}" type="pres">
      <dgm:prSet presAssocID="{7D3CFD03-E148-4878-99BA-13A55E29A6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ár"/>
        </a:ext>
      </dgm:extLst>
    </dgm:pt>
    <dgm:pt modelId="{DCF83C63-107C-43F7-85A1-24D82AC3BA18}" type="pres">
      <dgm:prSet presAssocID="{7D3CFD03-E148-4878-99BA-13A55E29A6A6}" presName="spaceRect" presStyleCnt="0"/>
      <dgm:spPr/>
    </dgm:pt>
    <dgm:pt modelId="{AAFBD2E3-4094-4D22-AE87-D5410907E966}" type="pres">
      <dgm:prSet presAssocID="{7D3CFD03-E148-4878-99BA-13A55E29A6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A46C10C-FEB2-46C0-9888-E9B649BF6B3F}" srcId="{6D767675-3CE4-4D17-931E-05A1D62487CA}" destId="{F6FB3F23-D164-47B1-8C2F-860B0D37A48C}" srcOrd="2" destOrd="0" parTransId="{460C6FFB-B48B-4BBC-B262-C05CB4B19693}" sibTransId="{68A588B5-6F38-4563-B6A6-A26C8176B0A9}"/>
    <dgm:cxn modelId="{FB7A121E-0651-47D2-9B2F-253E6A989106}" type="presOf" srcId="{6D767675-3CE4-4D17-931E-05A1D62487CA}" destId="{4BBE32E4-D7EC-4CD1-B37C-A745446C1C6F}" srcOrd="0" destOrd="0" presId="urn:microsoft.com/office/officeart/2018/2/layout/IconVerticalSolidList"/>
    <dgm:cxn modelId="{83A1E228-87A1-4B09-B564-4CDEA4D575DA}" srcId="{6D767675-3CE4-4D17-931E-05A1D62487CA}" destId="{0DFCE002-8627-4850-9ABB-DF44A60069DE}" srcOrd="1" destOrd="0" parTransId="{DD3D21B9-1E67-443B-AC3E-0DBC476F7FB7}" sibTransId="{17D10DC8-6074-41A1-B3EB-F02DDF29F905}"/>
    <dgm:cxn modelId="{7DCF532F-9243-4F24-B9F2-C581DBD956D4}" type="presOf" srcId="{7D3CFD03-E148-4878-99BA-13A55E29A6A6}" destId="{AAFBD2E3-4094-4D22-AE87-D5410907E966}" srcOrd="0" destOrd="0" presId="urn:microsoft.com/office/officeart/2018/2/layout/IconVerticalSolidList"/>
    <dgm:cxn modelId="{B2AAAB4B-A4DA-402F-9CA3-3F6025D5D8B2}" type="presOf" srcId="{F6FB3F23-D164-47B1-8C2F-860B0D37A48C}" destId="{534B526E-970E-44CA-A067-CA4C53078D68}" srcOrd="0" destOrd="0" presId="urn:microsoft.com/office/officeart/2018/2/layout/IconVerticalSolidList"/>
    <dgm:cxn modelId="{F5C12893-7AAE-4AA8-9C90-6A64FAF3ED06}" srcId="{6D767675-3CE4-4D17-931E-05A1D62487CA}" destId="{7D3CFD03-E148-4878-99BA-13A55E29A6A6}" srcOrd="3" destOrd="0" parTransId="{A9802284-A1BB-43FD-8051-02C51AC7EB85}" sibTransId="{E6E97F87-2924-48B7-B58B-2FDB31182013}"/>
    <dgm:cxn modelId="{7CE96A99-A4E1-4417-B305-F4AAAA321C70}" type="presOf" srcId="{43C324F7-2F05-4E82-A268-9645108F2C26}" destId="{5984168A-534E-4C29-B915-90810B16EE59}" srcOrd="0" destOrd="0" presId="urn:microsoft.com/office/officeart/2018/2/layout/IconVerticalSolidList"/>
    <dgm:cxn modelId="{1A69F1D0-C47E-4A65-B94A-1BDB9878261D}" srcId="{6D767675-3CE4-4D17-931E-05A1D62487CA}" destId="{43C324F7-2F05-4E82-A268-9645108F2C26}" srcOrd="0" destOrd="0" parTransId="{FBABAA46-4885-4C71-A872-F550D7F0B28D}" sibTransId="{EB52D495-274E-47B8-A93A-37DEA6BA0196}"/>
    <dgm:cxn modelId="{15B11AF7-AC8D-4BE0-87B0-1938E62ACAFE}" type="presOf" srcId="{0DFCE002-8627-4850-9ABB-DF44A60069DE}" destId="{EA5DCBBB-AF07-4A1F-B6B6-81E33A51DD17}" srcOrd="0" destOrd="0" presId="urn:microsoft.com/office/officeart/2018/2/layout/IconVerticalSolidList"/>
    <dgm:cxn modelId="{569A49BA-2FCF-4181-BEE1-B1D0CD66D8C9}" type="presParOf" srcId="{4BBE32E4-D7EC-4CD1-B37C-A745446C1C6F}" destId="{00E09A30-692C-4897-B9B0-26282DAC1872}" srcOrd="0" destOrd="0" presId="urn:microsoft.com/office/officeart/2018/2/layout/IconVerticalSolidList"/>
    <dgm:cxn modelId="{8F48F5A5-DDC3-4080-921D-691DBAAB895D}" type="presParOf" srcId="{00E09A30-692C-4897-B9B0-26282DAC1872}" destId="{CE0C48B2-60A6-4FDF-9C78-C90173488A17}" srcOrd="0" destOrd="0" presId="urn:microsoft.com/office/officeart/2018/2/layout/IconVerticalSolidList"/>
    <dgm:cxn modelId="{42B50DA3-38A2-45CB-8588-6EF1D02CD339}" type="presParOf" srcId="{00E09A30-692C-4897-B9B0-26282DAC1872}" destId="{EA86CC06-9E98-493A-998A-E8DF527A439B}" srcOrd="1" destOrd="0" presId="urn:microsoft.com/office/officeart/2018/2/layout/IconVerticalSolidList"/>
    <dgm:cxn modelId="{59FA7256-FE4D-4AC5-AC52-7E28B18CEA49}" type="presParOf" srcId="{00E09A30-692C-4897-B9B0-26282DAC1872}" destId="{C04B57A2-38C1-45C8-BAC4-8F773E40CE9A}" srcOrd="2" destOrd="0" presId="urn:microsoft.com/office/officeart/2018/2/layout/IconVerticalSolidList"/>
    <dgm:cxn modelId="{6309D87D-529F-45EC-B43C-23F39C1BE792}" type="presParOf" srcId="{00E09A30-692C-4897-B9B0-26282DAC1872}" destId="{5984168A-534E-4C29-B915-90810B16EE59}" srcOrd="3" destOrd="0" presId="urn:microsoft.com/office/officeart/2018/2/layout/IconVerticalSolidList"/>
    <dgm:cxn modelId="{37E4802D-0F09-4B48-A0A3-68B27BE5332F}" type="presParOf" srcId="{4BBE32E4-D7EC-4CD1-B37C-A745446C1C6F}" destId="{2D3833EB-BC23-4981-8E2E-6EE5F47B022C}" srcOrd="1" destOrd="0" presId="urn:microsoft.com/office/officeart/2018/2/layout/IconVerticalSolidList"/>
    <dgm:cxn modelId="{0F666926-BDE3-48D8-88C3-945E8660667A}" type="presParOf" srcId="{4BBE32E4-D7EC-4CD1-B37C-A745446C1C6F}" destId="{4A7FEA0A-39A2-4A6E-A996-04906000D7A2}" srcOrd="2" destOrd="0" presId="urn:microsoft.com/office/officeart/2018/2/layout/IconVerticalSolidList"/>
    <dgm:cxn modelId="{E97E222A-8ACE-4418-AB04-75332C194ED5}" type="presParOf" srcId="{4A7FEA0A-39A2-4A6E-A996-04906000D7A2}" destId="{27F2D52E-60E7-4977-A58D-6299A4C44C76}" srcOrd="0" destOrd="0" presId="urn:microsoft.com/office/officeart/2018/2/layout/IconVerticalSolidList"/>
    <dgm:cxn modelId="{DF9B0751-C350-451D-ACDD-C073AFDA499B}" type="presParOf" srcId="{4A7FEA0A-39A2-4A6E-A996-04906000D7A2}" destId="{80106FA3-C915-4E49-8102-882F8E30EF2B}" srcOrd="1" destOrd="0" presId="urn:microsoft.com/office/officeart/2018/2/layout/IconVerticalSolidList"/>
    <dgm:cxn modelId="{382E16DB-496D-44A9-A563-0223BD1BFCAA}" type="presParOf" srcId="{4A7FEA0A-39A2-4A6E-A996-04906000D7A2}" destId="{B18CFAA3-81A0-4D3B-B1C2-7D2DB1594749}" srcOrd="2" destOrd="0" presId="urn:microsoft.com/office/officeart/2018/2/layout/IconVerticalSolidList"/>
    <dgm:cxn modelId="{34000632-B0CA-400F-8E87-C525AE0405AA}" type="presParOf" srcId="{4A7FEA0A-39A2-4A6E-A996-04906000D7A2}" destId="{EA5DCBBB-AF07-4A1F-B6B6-81E33A51DD17}" srcOrd="3" destOrd="0" presId="urn:microsoft.com/office/officeart/2018/2/layout/IconVerticalSolidList"/>
    <dgm:cxn modelId="{728FF3CB-B4B2-4C01-998D-3640D9873D6B}" type="presParOf" srcId="{4BBE32E4-D7EC-4CD1-B37C-A745446C1C6F}" destId="{FEA855DB-EB2F-4795-9669-9D157BCCBF9A}" srcOrd="3" destOrd="0" presId="urn:microsoft.com/office/officeart/2018/2/layout/IconVerticalSolidList"/>
    <dgm:cxn modelId="{5706F9BF-8D29-47A7-A41E-A1749397D24B}" type="presParOf" srcId="{4BBE32E4-D7EC-4CD1-B37C-A745446C1C6F}" destId="{98726D1A-641D-48C7-9D65-D679AE9BC113}" srcOrd="4" destOrd="0" presId="urn:microsoft.com/office/officeart/2018/2/layout/IconVerticalSolidList"/>
    <dgm:cxn modelId="{0884A3C2-7638-4E58-AD95-596443A884EE}" type="presParOf" srcId="{98726D1A-641D-48C7-9D65-D679AE9BC113}" destId="{0F6A7BE6-84A9-4C04-B35F-9719DB556A22}" srcOrd="0" destOrd="0" presId="urn:microsoft.com/office/officeart/2018/2/layout/IconVerticalSolidList"/>
    <dgm:cxn modelId="{E2B1D416-C0AD-4DD4-B0E3-BB2E13D32004}" type="presParOf" srcId="{98726D1A-641D-48C7-9D65-D679AE9BC113}" destId="{E748B193-FC02-4C4D-9A5B-8D613534408B}" srcOrd="1" destOrd="0" presId="urn:microsoft.com/office/officeart/2018/2/layout/IconVerticalSolidList"/>
    <dgm:cxn modelId="{7EAD2D01-FBE9-4EA9-8702-4D89A515B120}" type="presParOf" srcId="{98726D1A-641D-48C7-9D65-D679AE9BC113}" destId="{296CA9AB-06A7-4B80-A1EA-A711D6AA275A}" srcOrd="2" destOrd="0" presId="urn:microsoft.com/office/officeart/2018/2/layout/IconVerticalSolidList"/>
    <dgm:cxn modelId="{0D4862C4-65F7-4D56-9BE6-069604F5E11A}" type="presParOf" srcId="{98726D1A-641D-48C7-9D65-D679AE9BC113}" destId="{534B526E-970E-44CA-A067-CA4C53078D68}" srcOrd="3" destOrd="0" presId="urn:microsoft.com/office/officeart/2018/2/layout/IconVerticalSolidList"/>
    <dgm:cxn modelId="{A33B6C93-0E58-4272-AF46-D50AF502270A}" type="presParOf" srcId="{4BBE32E4-D7EC-4CD1-B37C-A745446C1C6F}" destId="{FE9AE6A1-2D1A-4C9B-B819-BD10DC759934}" srcOrd="5" destOrd="0" presId="urn:microsoft.com/office/officeart/2018/2/layout/IconVerticalSolidList"/>
    <dgm:cxn modelId="{B53FB7ED-CDA4-434D-84DD-7A924BBC1BE1}" type="presParOf" srcId="{4BBE32E4-D7EC-4CD1-B37C-A745446C1C6F}" destId="{BE9EC6B2-CC29-486C-A3BA-EE5386DFDA7F}" srcOrd="6" destOrd="0" presId="urn:microsoft.com/office/officeart/2018/2/layout/IconVerticalSolidList"/>
    <dgm:cxn modelId="{982BA7EC-5B0B-4340-B066-D0A2BCA894AA}" type="presParOf" srcId="{BE9EC6B2-CC29-486C-A3BA-EE5386DFDA7F}" destId="{08447324-25DF-4D26-9968-7D33DD578878}" srcOrd="0" destOrd="0" presId="urn:microsoft.com/office/officeart/2018/2/layout/IconVerticalSolidList"/>
    <dgm:cxn modelId="{CF85BB9E-F388-4CB1-80E5-20BD8F2D89EB}" type="presParOf" srcId="{BE9EC6B2-CC29-486C-A3BA-EE5386DFDA7F}" destId="{33C69735-1C75-400D-B37C-1908999DC181}" srcOrd="1" destOrd="0" presId="urn:microsoft.com/office/officeart/2018/2/layout/IconVerticalSolidList"/>
    <dgm:cxn modelId="{0B5590D3-CBAE-41A3-A2BE-9524BD3170CA}" type="presParOf" srcId="{BE9EC6B2-CC29-486C-A3BA-EE5386DFDA7F}" destId="{DCF83C63-107C-43F7-85A1-24D82AC3BA18}" srcOrd="2" destOrd="0" presId="urn:microsoft.com/office/officeart/2018/2/layout/IconVerticalSolidList"/>
    <dgm:cxn modelId="{F709DC8B-1656-4C42-8E44-205451472E58}" type="presParOf" srcId="{BE9EC6B2-CC29-486C-A3BA-EE5386DFDA7F}" destId="{AAFBD2E3-4094-4D22-AE87-D5410907E9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0665C-43DC-4315-9874-731F2FD50B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A6F809-FDF9-4223-97A0-AFE1C7E85E0C}">
      <dgm:prSet/>
      <dgm:spPr/>
      <dgm:t>
        <a:bodyPr/>
        <a:lstStyle/>
        <a:p>
          <a:r>
            <a:rPr lang="en-GB" b="1" i="0"/>
            <a:t>Top-down vs. Bottom-up Approach:</a:t>
          </a:r>
          <a:r>
            <a:rPr lang="en-GB" b="0" i="0"/>
            <a:t> Leadership-driven vs. employee-driven initiatives.</a:t>
          </a:r>
          <a:endParaRPr lang="en-US"/>
        </a:p>
      </dgm:t>
    </dgm:pt>
    <dgm:pt modelId="{DC453B63-1001-4AD6-A483-6A7E32FE51ED}" type="parTrans" cxnId="{FAFA50EB-0667-492C-8094-FF054BF7F3D6}">
      <dgm:prSet/>
      <dgm:spPr/>
      <dgm:t>
        <a:bodyPr/>
        <a:lstStyle/>
        <a:p>
          <a:endParaRPr lang="en-US"/>
        </a:p>
      </dgm:t>
    </dgm:pt>
    <dgm:pt modelId="{885C8B7D-F332-4FF2-BEA1-0D77557FA65F}" type="sibTrans" cxnId="{FAFA50EB-0667-492C-8094-FF054BF7F3D6}">
      <dgm:prSet/>
      <dgm:spPr/>
      <dgm:t>
        <a:bodyPr/>
        <a:lstStyle/>
        <a:p>
          <a:endParaRPr lang="en-US"/>
        </a:p>
      </dgm:t>
    </dgm:pt>
    <dgm:pt modelId="{B70F75A1-B636-4A7F-8B1A-ACB69406F223}">
      <dgm:prSet/>
      <dgm:spPr/>
      <dgm:t>
        <a:bodyPr/>
        <a:lstStyle/>
        <a:p>
          <a:r>
            <a:rPr lang="en-GB" b="1" i="0"/>
            <a:t>Technology Enablement:</a:t>
          </a:r>
          <a:r>
            <a:rPr lang="en-GB" b="0" i="0"/>
            <a:t> Leveraging BPM software and automation tools.</a:t>
          </a:r>
          <a:endParaRPr lang="en-US"/>
        </a:p>
      </dgm:t>
    </dgm:pt>
    <dgm:pt modelId="{FFF9A43E-B596-46A7-AD5B-440093D829CF}" type="parTrans" cxnId="{AD1699B9-6C00-4FD9-83F9-B03968B90541}">
      <dgm:prSet/>
      <dgm:spPr/>
      <dgm:t>
        <a:bodyPr/>
        <a:lstStyle/>
        <a:p>
          <a:endParaRPr lang="en-US"/>
        </a:p>
      </dgm:t>
    </dgm:pt>
    <dgm:pt modelId="{F54EFB34-923A-4661-BE2B-5E7B2A6D9341}" type="sibTrans" cxnId="{AD1699B9-6C00-4FD9-83F9-B03968B90541}">
      <dgm:prSet/>
      <dgm:spPr/>
      <dgm:t>
        <a:bodyPr/>
        <a:lstStyle/>
        <a:p>
          <a:endParaRPr lang="en-US"/>
        </a:p>
      </dgm:t>
    </dgm:pt>
    <dgm:pt modelId="{28BDF92D-13C9-4A9F-A003-CAF0DCB6F9B5}">
      <dgm:prSet/>
      <dgm:spPr/>
      <dgm:t>
        <a:bodyPr/>
        <a:lstStyle/>
        <a:p>
          <a:r>
            <a:rPr lang="en-GB" b="1" i="0"/>
            <a:t>Change Management:</a:t>
          </a:r>
          <a:r>
            <a:rPr lang="en-GB" b="0" i="0"/>
            <a:t> Managing organizational change effectively.</a:t>
          </a:r>
          <a:endParaRPr lang="en-US"/>
        </a:p>
      </dgm:t>
    </dgm:pt>
    <dgm:pt modelId="{10A808E6-F6B1-4161-965D-F2194A65B0F2}" type="parTrans" cxnId="{FAF1998A-941D-40AF-BD90-C3C1A1D4C90C}">
      <dgm:prSet/>
      <dgm:spPr/>
      <dgm:t>
        <a:bodyPr/>
        <a:lstStyle/>
        <a:p>
          <a:endParaRPr lang="en-US"/>
        </a:p>
      </dgm:t>
    </dgm:pt>
    <dgm:pt modelId="{907C55D8-E68D-41D1-8B8C-798F54C4A808}" type="sibTrans" cxnId="{FAF1998A-941D-40AF-BD90-C3C1A1D4C90C}">
      <dgm:prSet/>
      <dgm:spPr/>
      <dgm:t>
        <a:bodyPr/>
        <a:lstStyle/>
        <a:p>
          <a:endParaRPr lang="en-US"/>
        </a:p>
      </dgm:t>
    </dgm:pt>
    <dgm:pt modelId="{E539123A-19C4-4403-A745-D8B0B5E2E48F}" type="pres">
      <dgm:prSet presAssocID="{2CC0665C-43DC-4315-9874-731F2FD50BBC}" presName="root" presStyleCnt="0">
        <dgm:presLayoutVars>
          <dgm:dir/>
          <dgm:resizeHandles val="exact"/>
        </dgm:presLayoutVars>
      </dgm:prSet>
      <dgm:spPr/>
    </dgm:pt>
    <dgm:pt modelId="{7C4A8C6F-71D0-43AB-B9BD-D1AD8F1AA1F8}" type="pres">
      <dgm:prSet presAssocID="{6DA6F809-FDF9-4223-97A0-AFE1C7E85E0C}" presName="compNode" presStyleCnt="0"/>
      <dgm:spPr/>
    </dgm:pt>
    <dgm:pt modelId="{F0B794D8-A5E6-43C1-B0C9-B17E53162C5F}" type="pres">
      <dgm:prSet presAssocID="{6DA6F809-FDF9-4223-97A0-AFE1C7E85E0C}" presName="bgRect" presStyleLbl="bgShp" presStyleIdx="0" presStyleCnt="3"/>
      <dgm:spPr/>
    </dgm:pt>
    <dgm:pt modelId="{ACB9422A-6435-416D-996F-4D3976BFCF6F}" type="pres">
      <dgm:prSet presAssocID="{6DA6F809-FDF9-4223-97A0-AFE1C7E85E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őadó"/>
        </a:ext>
      </dgm:extLst>
    </dgm:pt>
    <dgm:pt modelId="{87F7393F-42D8-4856-A2E5-EF130D563ED2}" type="pres">
      <dgm:prSet presAssocID="{6DA6F809-FDF9-4223-97A0-AFE1C7E85E0C}" presName="spaceRect" presStyleCnt="0"/>
      <dgm:spPr/>
    </dgm:pt>
    <dgm:pt modelId="{6305B3E0-4DD1-4BC7-A42E-A0D0DCBF8B80}" type="pres">
      <dgm:prSet presAssocID="{6DA6F809-FDF9-4223-97A0-AFE1C7E85E0C}" presName="parTx" presStyleLbl="revTx" presStyleIdx="0" presStyleCnt="3">
        <dgm:presLayoutVars>
          <dgm:chMax val="0"/>
          <dgm:chPref val="0"/>
        </dgm:presLayoutVars>
      </dgm:prSet>
      <dgm:spPr/>
    </dgm:pt>
    <dgm:pt modelId="{DDFEA912-0E78-438E-AFDA-ECB012482811}" type="pres">
      <dgm:prSet presAssocID="{885C8B7D-F332-4FF2-BEA1-0D77557FA65F}" presName="sibTrans" presStyleCnt="0"/>
      <dgm:spPr/>
    </dgm:pt>
    <dgm:pt modelId="{C3DA0CF3-9BC1-41B9-8B1C-B16F435EA4B6}" type="pres">
      <dgm:prSet presAssocID="{B70F75A1-B636-4A7F-8B1A-ACB69406F223}" presName="compNode" presStyleCnt="0"/>
      <dgm:spPr/>
    </dgm:pt>
    <dgm:pt modelId="{5D313DCC-838F-4261-96F8-9EA891D7C95E}" type="pres">
      <dgm:prSet presAssocID="{B70F75A1-B636-4A7F-8B1A-ACB69406F223}" presName="bgRect" presStyleLbl="bgShp" presStyleIdx="1" presStyleCnt="3"/>
      <dgm:spPr/>
    </dgm:pt>
    <dgm:pt modelId="{B8BF6050-58D1-4063-AF5E-BA15818DA2AC}" type="pres">
      <dgm:prSet presAssocID="{B70F75A1-B636-4A7F-8B1A-ACB69406F2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gaskerekek"/>
        </a:ext>
      </dgm:extLst>
    </dgm:pt>
    <dgm:pt modelId="{455398FA-028D-4F2C-893E-159787CEDC39}" type="pres">
      <dgm:prSet presAssocID="{B70F75A1-B636-4A7F-8B1A-ACB69406F223}" presName="spaceRect" presStyleCnt="0"/>
      <dgm:spPr/>
    </dgm:pt>
    <dgm:pt modelId="{9876E722-79B2-4A4F-AEDD-5CF5BE177C63}" type="pres">
      <dgm:prSet presAssocID="{B70F75A1-B636-4A7F-8B1A-ACB69406F223}" presName="parTx" presStyleLbl="revTx" presStyleIdx="1" presStyleCnt="3">
        <dgm:presLayoutVars>
          <dgm:chMax val="0"/>
          <dgm:chPref val="0"/>
        </dgm:presLayoutVars>
      </dgm:prSet>
      <dgm:spPr/>
    </dgm:pt>
    <dgm:pt modelId="{ED79D4D3-AA82-4509-A85A-E9C1EDF89F05}" type="pres">
      <dgm:prSet presAssocID="{F54EFB34-923A-4661-BE2B-5E7B2A6D9341}" presName="sibTrans" presStyleCnt="0"/>
      <dgm:spPr/>
    </dgm:pt>
    <dgm:pt modelId="{129B10FD-A9C9-4BCA-A66F-20976A5FD720}" type="pres">
      <dgm:prSet presAssocID="{28BDF92D-13C9-4A9F-A003-CAF0DCB6F9B5}" presName="compNode" presStyleCnt="0"/>
      <dgm:spPr/>
    </dgm:pt>
    <dgm:pt modelId="{005C6117-62C8-4762-8761-408CA66832EF}" type="pres">
      <dgm:prSet presAssocID="{28BDF92D-13C9-4A9F-A003-CAF0DCB6F9B5}" presName="bgRect" presStyleLbl="bgShp" presStyleIdx="2" presStyleCnt="3"/>
      <dgm:spPr/>
    </dgm:pt>
    <dgm:pt modelId="{2F0B388D-85E8-4BEC-8C07-4CDD7840F874}" type="pres">
      <dgm:prSet presAssocID="{28BDF92D-13C9-4A9F-A003-CAF0DCB6F9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ADF015-F635-4EC9-8C47-6AC9B6EDF9A7}" type="pres">
      <dgm:prSet presAssocID="{28BDF92D-13C9-4A9F-A003-CAF0DCB6F9B5}" presName="spaceRect" presStyleCnt="0"/>
      <dgm:spPr/>
    </dgm:pt>
    <dgm:pt modelId="{6D836FB2-6CA1-44D7-8055-6D0A1B1C04E5}" type="pres">
      <dgm:prSet presAssocID="{28BDF92D-13C9-4A9F-A003-CAF0DCB6F9B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61BBB63-E738-4705-AF94-92247CAE591C}" type="presOf" srcId="{B70F75A1-B636-4A7F-8B1A-ACB69406F223}" destId="{9876E722-79B2-4A4F-AEDD-5CF5BE177C63}" srcOrd="0" destOrd="0" presId="urn:microsoft.com/office/officeart/2018/2/layout/IconVerticalSolidList"/>
    <dgm:cxn modelId="{104A7A53-4D3F-472A-95B6-E0E9BBBA2026}" type="presOf" srcId="{2CC0665C-43DC-4315-9874-731F2FD50BBC}" destId="{E539123A-19C4-4403-A745-D8B0B5E2E48F}" srcOrd="0" destOrd="0" presId="urn:microsoft.com/office/officeart/2018/2/layout/IconVerticalSolidList"/>
    <dgm:cxn modelId="{FAF1998A-941D-40AF-BD90-C3C1A1D4C90C}" srcId="{2CC0665C-43DC-4315-9874-731F2FD50BBC}" destId="{28BDF92D-13C9-4A9F-A003-CAF0DCB6F9B5}" srcOrd="2" destOrd="0" parTransId="{10A808E6-F6B1-4161-965D-F2194A65B0F2}" sibTransId="{907C55D8-E68D-41D1-8B8C-798F54C4A808}"/>
    <dgm:cxn modelId="{8FD70FB6-546C-473D-85C6-755C91C23184}" type="presOf" srcId="{28BDF92D-13C9-4A9F-A003-CAF0DCB6F9B5}" destId="{6D836FB2-6CA1-44D7-8055-6D0A1B1C04E5}" srcOrd="0" destOrd="0" presId="urn:microsoft.com/office/officeart/2018/2/layout/IconVerticalSolidList"/>
    <dgm:cxn modelId="{AD1699B9-6C00-4FD9-83F9-B03968B90541}" srcId="{2CC0665C-43DC-4315-9874-731F2FD50BBC}" destId="{B70F75A1-B636-4A7F-8B1A-ACB69406F223}" srcOrd="1" destOrd="0" parTransId="{FFF9A43E-B596-46A7-AD5B-440093D829CF}" sibTransId="{F54EFB34-923A-4661-BE2B-5E7B2A6D9341}"/>
    <dgm:cxn modelId="{20E252E4-115D-4A56-8F56-95F92EBD2B29}" type="presOf" srcId="{6DA6F809-FDF9-4223-97A0-AFE1C7E85E0C}" destId="{6305B3E0-4DD1-4BC7-A42E-A0D0DCBF8B80}" srcOrd="0" destOrd="0" presId="urn:microsoft.com/office/officeart/2018/2/layout/IconVerticalSolidList"/>
    <dgm:cxn modelId="{FAFA50EB-0667-492C-8094-FF054BF7F3D6}" srcId="{2CC0665C-43DC-4315-9874-731F2FD50BBC}" destId="{6DA6F809-FDF9-4223-97A0-AFE1C7E85E0C}" srcOrd="0" destOrd="0" parTransId="{DC453B63-1001-4AD6-A483-6A7E32FE51ED}" sibTransId="{885C8B7D-F332-4FF2-BEA1-0D77557FA65F}"/>
    <dgm:cxn modelId="{5B6DCA2B-4314-42D0-8452-CC6CE33A8D3A}" type="presParOf" srcId="{E539123A-19C4-4403-A745-D8B0B5E2E48F}" destId="{7C4A8C6F-71D0-43AB-B9BD-D1AD8F1AA1F8}" srcOrd="0" destOrd="0" presId="urn:microsoft.com/office/officeart/2018/2/layout/IconVerticalSolidList"/>
    <dgm:cxn modelId="{8BAE0FA3-CB67-4506-938F-0A68DE5F5773}" type="presParOf" srcId="{7C4A8C6F-71D0-43AB-B9BD-D1AD8F1AA1F8}" destId="{F0B794D8-A5E6-43C1-B0C9-B17E53162C5F}" srcOrd="0" destOrd="0" presId="urn:microsoft.com/office/officeart/2018/2/layout/IconVerticalSolidList"/>
    <dgm:cxn modelId="{BC3E1469-161F-42B0-9BB0-783A4E568C5D}" type="presParOf" srcId="{7C4A8C6F-71D0-43AB-B9BD-D1AD8F1AA1F8}" destId="{ACB9422A-6435-416D-996F-4D3976BFCF6F}" srcOrd="1" destOrd="0" presId="urn:microsoft.com/office/officeart/2018/2/layout/IconVerticalSolidList"/>
    <dgm:cxn modelId="{1E21037E-E5BD-43B4-B65E-E103E1E820A8}" type="presParOf" srcId="{7C4A8C6F-71D0-43AB-B9BD-D1AD8F1AA1F8}" destId="{87F7393F-42D8-4856-A2E5-EF130D563ED2}" srcOrd="2" destOrd="0" presId="urn:microsoft.com/office/officeart/2018/2/layout/IconVerticalSolidList"/>
    <dgm:cxn modelId="{D6053DA8-4C6E-487F-BB73-028A7376C5C2}" type="presParOf" srcId="{7C4A8C6F-71D0-43AB-B9BD-D1AD8F1AA1F8}" destId="{6305B3E0-4DD1-4BC7-A42E-A0D0DCBF8B80}" srcOrd="3" destOrd="0" presId="urn:microsoft.com/office/officeart/2018/2/layout/IconVerticalSolidList"/>
    <dgm:cxn modelId="{8423902E-5EC7-41D8-87DB-62324CE9810F}" type="presParOf" srcId="{E539123A-19C4-4403-A745-D8B0B5E2E48F}" destId="{DDFEA912-0E78-438E-AFDA-ECB012482811}" srcOrd="1" destOrd="0" presId="urn:microsoft.com/office/officeart/2018/2/layout/IconVerticalSolidList"/>
    <dgm:cxn modelId="{081280AE-33C4-4A96-8142-3A1C9C14F6A9}" type="presParOf" srcId="{E539123A-19C4-4403-A745-D8B0B5E2E48F}" destId="{C3DA0CF3-9BC1-41B9-8B1C-B16F435EA4B6}" srcOrd="2" destOrd="0" presId="urn:microsoft.com/office/officeart/2018/2/layout/IconVerticalSolidList"/>
    <dgm:cxn modelId="{B7750436-C087-4FD2-A5C0-6747B8A38DE8}" type="presParOf" srcId="{C3DA0CF3-9BC1-41B9-8B1C-B16F435EA4B6}" destId="{5D313DCC-838F-4261-96F8-9EA891D7C95E}" srcOrd="0" destOrd="0" presId="urn:microsoft.com/office/officeart/2018/2/layout/IconVerticalSolidList"/>
    <dgm:cxn modelId="{6DDF8C53-F610-475A-B806-1FF85B9976BB}" type="presParOf" srcId="{C3DA0CF3-9BC1-41B9-8B1C-B16F435EA4B6}" destId="{B8BF6050-58D1-4063-AF5E-BA15818DA2AC}" srcOrd="1" destOrd="0" presId="urn:microsoft.com/office/officeart/2018/2/layout/IconVerticalSolidList"/>
    <dgm:cxn modelId="{DDE88CDA-D1F9-4FF8-A252-D791465939DD}" type="presParOf" srcId="{C3DA0CF3-9BC1-41B9-8B1C-B16F435EA4B6}" destId="{455398FA-028D-4F2C-893E-159787CEDC39}" srcOrd="2" destOrd="0" presId="urn:microsoft.com/office/officeart/2018/2/layout/IconVerticalSolidList"/>
    <dgm:cxn modelId="{F1582F3D-7593-4479-8996-19027C76B655}" type="presParOf" srcId="{C3DA0CF3-9BC1-41B9-8B1C-B16F435EA4B6}" destId="{9876E722-79B2-4A4F-AEDD-5CF5BE177C63}" srcOrd="3" destOrd="0" presId="urn:microsoft.com/office/officeart/2018/2/layout/IconVerticalSolidList"/>
    <dgm:cxn modelId="{25B21E16-EF17-4C01-9076-BC6C43A155BC}" type="presParOf" srcId="{E539123A-19C4-4403-A745-D8B0B5E2E48F}" destId="{ED79D4D3-AA82-4509-A85A-E9C1EDF89F05}" srcOrd="3" destOrd="0" presId="urn:microsoft.com/office/officeart/2018/2/layout/IconVerticalSolidList"/>
    <dgm:cxn modelId="{2D41C184-0D6E-4791-88E3-28FC37A22614}" type="presParOf" srcId="{E539123A-19C4-4403-A745-D8B0B5E2E48F}" destId="{129B10FD-A9C9-4BCA-A66F-20976A5FD720}" srcOrd="4" destOrd="0" presId="urn:microsoft.com/office/officeart/2018/2/layout/IconVerticalSolidList"/>
    <dgm:cxn modelId="{591EECDF-639F-4B58-9024-5D2C4EB165A7}" type="presParOf" srcId="{129B10FD-A9C9-4BCA-A66F-20976A5FD720}" destId="{005C6117-62C8-4762-8761-408CA66832EF}" srcOrd="0" destOrd="0" presId="urn:microsoft.com/office/officeart/2018/2/layout/IconVerticalSolidList"/>
    <dgm:cxn modelId="{73C22296-D8D0-4A90-B38C-5E80D1264485}" type="presParOf" srcId="{129B10FD-A9C9-4BCA-A66F-20976A5FD720}" destId="{2F0B388D-85E8-4BEC-8C07-4CDD7840F874}" srcOrd="1" destOrd="0" presId="urn:microsoft.com/office/officeart/2018/2/layout/IconVerticalSolidList"/>
    <dgm:cxn modelId="{3DF1D671-3AC0-4D7F-A9DE-8D6B9D492761}" type="presParOf" srcId="{129B10FD-A9C9-4BCA-A66F-20976A5FD720}" destId="{DAADF015-F635-4EC9-8C47-6AC9B6EDF9A7}" srcOrd="2" destOrd="0" presId="urn:microsoft.com/office/officeart/2018/2/layout/IconVerticalSolidList"/>
    <dgm:cxn modelId="{BFE129EF-07B3-4B56-B667-5A0B49925E82}" type="presParOf" srcId="{129B10FD-A9C9-4BCA-A66F-20976A5FD720}" destId="{6D836FB2-6CA1-44D7-8055-6D0A1B1C04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ECD2A-D6CE-410C-A33A-1DD8641058F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A4AC439F-8564-489A-91A7-B9CCD0E11D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Integration with Emerging Technologies:</a:t>
          </a:r>
          <a:r>
            <a:rPr lang="en-GB" b="0" i="0"/>
            <a:t> Incorporate AI, ML, and RPA to automate processes and enhance decision-making.</a:t>
          </a:r>
          <a:endParaRPr lang="en-US"/>
        </a:p>
      </dgm:t>
    </dgm:pt>
    <dgm:pt modelId="{73C6B780-5BFB-4EB4-B604-04591E887AEA}" type="parTrans" cxnId="{60EAB806-2EC9-4766-BA8A-0F1C1770C9D6}">
      <dgm:prSet/>
      <dgm:spPr/>
      <dgm:t>
        <a:bodyPr/>
        <a:lstStyle/>
        <a:p>
          <a:endParaRPr lang="en-US"/>
        </a:p>
      </dgm:t>
    </dgm:pt>
    <dgm:pt modelId="{AA19A66F-06FE-474A-B9D1-CE6197BBB5EE}" type="sibTrans" cxnId="{60EAB806-2EC9-4766-BA8A-0F1C1770C9D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EA457A-5163-4910-B834-4F635B3F41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Focus on Customer Experience:</a:t>
          </a:r>
          <a:r>
            <a:rPr lang="en-GB" b="0" i="0"/>
            <a:t> Optimize customer-facing processes to improve satisfaction and loyalty.</a:t>
          </a:r>
          <a:endParaRPr lang="en-US"/>
        </a:p>
      </dgm:t>
    </dgm:pt>
    <dgm:pt modelId="{E21B444C-9EEC-4981-8688-F20F4904908F}" type="parTrans" cxnId="{0CFE4E92-02DB-413E-AF41-17F8F8FBDDBE}">
      <dgm:prSet/>
      <dgm:spPr/>
      <dgm:t>
        <a:bodyPr/>
        <a:lstStyle/>
        <a:p>
          <a:endParaRPr lang="en-US"/>
        </a:p>
      </dgm:t>
    </dgm:pt>
    <dgm:pt modelId="{FD846A7F-ACF3-4B42-9D8D-EB0AC551CFA4}" type="sibTrans" cxnId="{0CFE4E92-02DB-413E-AF41-17F8F8FBDD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C181BF-833D-4398-9F7D-55496E1AA6F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Shift towards Agile BPM:</a:t>
          </a:r>
          <a:r>
            <a:rPr lang="en-GB" b="0" i="0"/>
            <a:t> Embrace agile methodologies for flexible and adaptive process management.</a:t>
          </a:r>
          <a:endParaRPr lang="en-US"/>
        </a:p>
      </dgm:t>
    </dgm:pt>
    <dgm:pt modelId="{9D24FE9C-6AC4-40F8-9387-ADC53AE78D43}" type="parTrans" cxnId="{ED737DA2-EFE3-47E4-B2DB-1F6C4144152E}">
      <dgm:prSet/>
      <dgm:spPr/>
      <dgm:t>
        <a:bodyPr/>
        <a:lstStyle/>
        <a:p>
          <a:endParaRPr lang="en-US"/>
        </a:p>
      </dgm:t>
    </dgm:pt>
    <dgm:pt modelId="{8022FA4A-FC2D-47E7-AA35-638A4BAFFEBB}" type="sibTrans" cxnId="{ED737DA2-EFE3-47E4-B2DB-1F6C414415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C8BA22-4985-4F12-AADB-D6132C59D3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Greater Emphasis on Data Analytics:</a:t>
          </a:r>
          <a:r>
            <a:rPr lang="en-GB" b="0" i="0"/>
            <a:t> Utilize advanced analytics to gain insights and drive informed decisions.</a:t>
          </a:r>
          <a:endParaRPr lang="en-US"/>
        </a:p>
      </dgm:t>
    </dgm:pt>
    <dgm:pt modelId="{14DF05E5-0D0E-49D6-9246-452908BB2670}" type="parTrans" cxnId="{483FA301-95DC-470E-85A3-27D8ADF00F17}">
      <dgm:prSet/>
      <dgm:spPr/>
      <dgm:t>
        <a:bodyPr/>
        <a:lstStyle/>
        <a:p>
          <a:endParaRPr lang="en-US"/>
        </a:p>
      </dgm:t>
    </dgm:pt>
    <dgm:pt modelId="{72D87980-BB8C-4B88-9247-7486187FB67F}" type="sibTrans" cxnId="{483FA301-95DC-470E-85A3-27D8ADF00F17}">
      <dgm:prSet/>
      <dgm:spPr/>
      <dgm:t>
        <a:bodyPr/>
        <a:lstStyle/>
        <a:p>
          <a:endParaRPr lang="en-US"/>
        </a:p>
      </dgm:t>
    </dgm:pt>
    <dgm:pt modelId="{44E4BC31-0EE5-4770-ADF1-24AE5006E4A1}" type="pres">
      <dgm:prSet presAssocID="{427ECD2A-D6CE-410C-A33A-1DD8641058F5}" presName="root" presStyleCnt="0">
        <dgm:presLayoutVars>
          <dgm:dir/>
          <dgm:resizeHandles val="exact"/>
        </dgm:presLayoutVars>
      </dgm:prSet>
      <dgm:spPr/>
    </dgm:pt>
    <dgm:pt modelId="{39D35B6B-7DED-4419-B387-78E287E46DD7}" type="pres">
      <dgm:prSet presAssocID="{427ECD2A-D6CE-410C-A33A-1DD8641058F5}" presName="container" presStyleCnt="0">
        <dgm:presLayoutVars>
          <dgm:dir/>
          <dgm:resizeHandles val="exact"/>
        </dgm:presLayoutVars>
      </dgm:prSet>
      <dgm:spPr/>
    </dgm:pt>
    <dgm:pt modelId="{B963AB85-D459-4671-ACB0-06E9365425F8}" type="pres">
      <dgm:prSet presAssocID="{A4AC439F-8564-489A-91A7-B9CCD0E11DC3}" presName="compNode" presStyleCnt="0"/>
      <dgm:spPr/>
    </dgm:pt>
    <dgm:pt modelId="{DD332EF0-A1CD-4023-A293-158D8988880C}" type="pres">
      <dgm:prSet presAssocID="{A4AC439F-8564-489A-91A7-B9CCD0E11DC3}" presName="iconBgRect" presStyleLbl="bgShp" presStyleIdx="0" presStyleCnt="4"/>
      <dgm:spPr>
        <a:solidFill>
          <a:schemeClr val="accent2"/>
        </a:solidFill>
      </dgm:spPr>
    </dgm:pt>
    <dgm:pt modelId="{F489EDD4-8A22-415E-A88B-AD7A70334F41}" type="pres">
      <dgm:prSet presAssocID="{A4AC439F-8564-489A-91A7-B9CCD0E11D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592471B-D086-4A15-A0EB-916E0E815C61}" type="pres">
      <dgm:prSet presAssocID="{A4AC439F-8564-489A-91A7-B9CCD0E11DC3}" presName="spaceRect" presStyleCnt="0"/>
      <dgm:spPr/>
    </dgm:pt>
    <dgm:pt modelId="{88127FDD-0FA8-4806-A8F9-1A89DF944615}" type="pres">
      <dgm:prSet presAssocID="{A4AC439F-8564-489A-91A7-B9CCD0E11DC3}" presName="textRect" presStyleLbl="revTx" presStyleIdx="0" presStyleCnt="4">
        <dgm:presLayoutVars>
          <dgm:chMax val="1"/>
          <dgm:chPref val="1"/>
        </dgm:presLayoutVars>
      </dgm:prSet>
      <dgm:spPr/>
    </dgm:pt>
    <dgm:pt modelId="{9EFCDC76-73EE-46B1-A697-3CBF16C57C20}" type="pres">
      <dgm:prSet presAssocID="{AA19A66F-06FE-474A-B9D1-CE6197BBB5EE}" presName="sibTrans" presStyleLbl="sibTrans2D1" presStyleIdx="0" presStyleCnt="0"/>
      <dgm:spPr/>
    </dgm:pt>
    <dgm:pt modelId="{ED051DE6-EB93-487F-8731-33B525CA6CDC}" type="pres">
      <dgm:prSet presAssocID="{2DEA457A-5163-4910-B834-4F635B3F41C2}" presName="compNode" presStyleCnt="0"/>
      <dgm:spPr/>
    </dgm:pt>
    <dgm:pt modelId="{45B7C25A-C2E3-45F1-8777-E8E953DFFA37}" type="pres">
      <dgm:prSet presAssocID="{2DEA457A-5163-4910-B834-4F635B3F41C2}" presName="iconBgRect" presStyleLbl="bgShp" presStyleIdx="1" presStyleCnt="4"/>
      <dgm:spPr>
        <a:solidFill>
          <a:schemeClr val="accent2"/>
        </a:solidFill>
      </dgm:spPr>
    </dgm:pt>
    <dgm:pt modelId="{C56433B4-2ED5-4CED-A054-98A8571469C7}" type="pres">
      <dgm:prSet presAssocID="{2DEA457A-5163-4910-B834-4F635B3F41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élközönség körvonalas"/>
        </a:ext>
      </dgm:extLst>
    </dgm:pt>
    <dgm:pt modelId="{AFA98835-0271-4A01-8FA9-7C72A0D386CD}" type="pres">
      <dgm:prSet presAssocID="{2DEA457A-5163-4910-B834-4F635B3F41C2}" presName="spaceRect" presStyleCnt="0"/>
      <dgm:spPr/>
    </dgm:pt>
    <dgm:pt modelId="{117802DE-46F4-4C1C-BA01-C5FB23E867D5}" type="pres">
      <dgm:prSet presAssocID="{2DEA457A-5163-4910-B834-4F635B3F41C2}" presName="textRect" presStyleLbl="revTx" presStyleIdx="1" presStyleCnt="4">
        <dgm:presLayoutVars>
          <dgm:chMax val="1"/>
          <dgm:chPref val="1"/>
        </dgm:presLayoutVars>
      </dgm:prSet>
      <dgm:spPr/>
    </dgm:pt>
    <dgm:pt modelId="{AC320075-D339-4246-8AB1-496816FD824A}" type="pres">
      <dgm:prSet presAssocID="{FD846A7F-ACF3-4B42-9D8D-EB0AC551CFA4}" presName="sibTrans" presStyleLbl="sibTrans2D1" presStyleIdx="0" presStyleCnt="0"/>
      <dgm:spPr/>
    </dgm:pt>
    <dgm:pt modelId="{EAAEDEAC-A84F-4DDF-8076-1F2FF10F6098}" type="pres">
      <dgm:prSet presAssocID="{E8C181BF-833D-4398-9F7D-55496E1AA6FA}" presName="compNode" presStyleCnt="0"/>
      <dgm:spPr/>
    </dgm:pt>
    <dgm:pt modelId="{14E7EF77-52B2-4F59-AD1F-66E2790216AB}" type="pres">
      <dgm:prSet presAssocID="{E8C181BF-833D-4398-9F7D-55496E1AA6FA}" presName="iconBgRect" presStyleLbl="bgShp" presStyleIdx="2" presStyleCnt="4"/>
      <dgm:spPr>
        <a:solidFill>
          <a:schemeClr val="accent2"/>
        </a:solidFill>
      </dgm:spPr>
    </dgm:pt>
    <dgm:pt modelId="{1726DAE0-2F55-4D35-89C2-4F8E8D1B5B86}" type="pres">
      <dgm:prSet presAssocID="{E8C181BF-833D-4398-9F7D-55496E1AA6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nkafolyamat"/>
        </a:ext>
      </dgm:extLst>
    </dgm:pt>
    <dgm:pt modelId="{613D6DC0-1EF4-4C1E-8D89-59A8986B34B2}" type="pres">
      <dgm:prSet presAssocID="{E8C181BF-833D-4398-9F7D-55496E1AA6FA}" presName="spaceRect" presStyleCnt="0"/>
      <dgm:spPr/>
    </dgm:pt>
    <dgm:pt modelId="{4193AFB7-8498-4F2F-8070-59F64B6E3FAD}" type="pres">
      <dgm:prSet presAssocID="{E8C181BF-833D-4398-9F7D-55496E1AA6FA}" presName="textRect" presStyleLbl="revTx" presStyleIdx="2" presStyleCnt="4">
        <dgm:presLayoutVars>
          <dgm:chMax val="1"/>
          <dgm:chPref val="1"/>
        </dgm:presLayoutVars>
      </dgm:prSet>
      <dgm:spPr/>
    </dgm:pt>
    <dgm:pt modelId="{81D731DF-388F-4450-A4AC-09E703AAA7C3}" type="pres">
      <dgm:prSet presAssocID="{8022FA4A-FC2D-47E7-AA35-638A4BAFFEBB}" presName="sibTrans" presStyleLbl="sibTrans2D1" presStyleIdx="0" presStyleCnt="0"/>
      <dgm:spPr/>
    </dgm:pt>
    <dgm:pt modelId="{C02EB300-766A-4A64-A459-61714802F814}" type="pres">
      <dgm:prSet presAssocID="{D9C8BA22-4985-4F12-AADB-D6132C59D3D5}" presName="compNode" presStyleCnt="0"/>
      <dgm:spPr/>
    </dgm:pt>
    <dgm:pt modelId="{652693C0-535D-48C0-B622-6E2DBD663C1E}" type="pres">
      <dgm:prSet presAssocID="{D9C8BA22-4985-4F12-AADB-D6132C59D3D5}" presName="iconBgRect" presStyleLbl="bgShp" presStyleIdx="3" presStyleCnt="4"/>
      <dgm:spPr>
        <a:solidFill>
          <a:schemeClr val="accent2"/>
        </a:solidFill>
      </dgm:spPr>
    </dgm:pt>
    <dgm:pt modelId="{7888B996-58C0-4DEF-8396-567288A4A8E0}" type="pres">
      <dgm:prSet presAssocID="{D9C8BA22-4985-4F12-AADB-D6132C59D3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ztika"/>
        </a:ext>
      </dgm:extLst>
    </dgm:pt>
    <dgm:pt modelId="{08648B2E-580A-4F58-A0D1-E3EDAA5234EB}" type="pres">
      <dgm:prSet presAssocID="{D9C8BA22-4985-4F12-AADB-D6132C59D3D5}" presName="spaceRect" presStyleCnt="0"/>
      <dgm:spPr/>
    </dgm:pt>
    <dgm:pt modelId="{C5750BD9-FB5A-412D-B846-ABDA9E0F8B6A}" type="pres">
      <dgm:prSet presAssocID="{D9C8BA22-4985-4F12-AADB-D6132C59D3D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83FA301-95DC-470E-85A3-27D8ADF00F17}" srcId="{427ECD2A-D6CE-410C-A33A-1DD8641058F5}" destId="{D9C8BA22-4985-4F12-AADB-D6132C59D3D5}" srcOrd="3" destOrd="0" parTransId="{14DF05E5-0D0E-49D6-9246-452908BB2670}" sibTransId="{72D87980-BB8C-4B88-9247-7486187FB67F}"/>
    <dgm:cxn modelId="{60EAB806-2EC9-4766-BA8A-0F1C1770C9D6}" srcId="{427ECD2A-D6CE-410C-A33A-1DD8641058F5}" destId="{A4AC439F-8564-489A-91A7-B9CCD0E11DC3}" srcOrd="0" destOrd="0" parTransId="{73C6B780-5BFB-4EB4-B604-04591E887AEA}" sibTransId="{AA19A66F-06FE-474A-B9D1-CE6197BBB5EE}"/>
    <dgm:cxn modelId="{B3E5A224-C605-4510-B59E-541467A08A04}" type="presOf" srcId="{E8C181BF-833D-4398-9F7D-55496E1AA6FA}" destId="{4193AFB7-8498-4F2F-8070-59F64B6E3FAD}" srcOrd="0" destOrd="0" presId="urn:microsoft.com/office/officeart/2018/2/layout/IconCircleList"/>
    <dgm:cxn modelId="{39157238-7DDD-4DD9-8EAF-5AB451D7568D}" type="presOf" srcId="{FD846A7F-ACF3-4B42-9D8D-EB0AC551CFA4}" destId="{AC320075-D339-4246-8AB1-496816FD824A}" srcOrd="0" destOrd="0" presId="urn:microsoft.com/office/officeart/2018/2/layout/IconCircleList"/>
    <dgm:cxn modelId="{0924076B-0B48-4FB3-89DA-8CB0D07E4E9A}" type="presOf" srcId="{AA19A66F-06FE-474A-B9D1-CE6197BBB5EE}" destId="{9EFCDC76-73EE-46B1-A697-3CBF16C57C20}" srcOrd="0" destOrd="0" presId="urn:microsoft.com/office/officeart/2018/2/layout/IconCircleList"/>
    <dgm:cxn modelId="{F5535D71-A86F-4F35-8BA8-5AB8EEF0AE08}" type="presOf" srcId="{427ECD2A-D6CE-410C-A33A-1DD8641058F5}" destId="{44E4BC31-0EE5-4770-ADF1-24AE5006E4A1}" srcOrd="0" destOrd="0" presId="urn:microsoft.com/office/officeart/2018/2/layout/IconCircleList"/>
    <dgm:cxn modelId="{28DCAE71-D4BE-4571-8B79-72CE3DC5D148}" type="presOf" srcId="{D9C8BA22-4985-4F12-AADB-D6132C59D3D5}" destId="{C5750BD9-FB5A-412D-B846-ABDA9E0F8B6A}" srcOrd="0" destOrd="0" presId="urn:microsoft.com/office/officeart/2018/2/layout/IconCircleList"/>
    <dgm:cxn modelId="{379BBF8B-3F11-457F-BBC2-76C2B61B4587}" type="presOf" srcId="{8022FA4A-FC2D-47E7-AA35-638A4BAFFEBB}" destId="{81D731DF-388F-4450-A4AC-09E703AAA7C3}" srcOrd="0" destOrd="0" presId="urn:microsoft.com/office/officeart/2018/2/layout/IconCircleList"/>
    <dgm:cxn modelId="{0CFE4E92-02DB-413E-AF41-17F8F8FBDDBE}" srcId="{427ECD2A-D6CE-410C-A33A-1DD8641058F5}" destId="{2DEA457A-5163-4910-B834-4F635B3F41C2}" srcOrd="1" destOrd="0" parTransId="{E21B444C-9EEC-4981-8688-F20F4904908F}" sibTransId="{FD846A7F-ACF3-4B42-9D8D-EB0AC551CFA4}"/>
    <dgm:cxn modelId="{ED737DA2-EFE3-47E4-B2DB-1F6C4144152E}" srcId="{427ECD2A-D6CE-410C-A33A-1DD8641058F5}" destId="{E8C181BF-833D-4398-9F7D-55496E1AA6FA}" srcOrd="2" destOrd="0" parTransId="{9D24FE9C-6AC4-40F8-9387-ADC53AE78D43}" sibTransId="{8022FA4A-FC2D-47E7-AA35-638A4BAFFEBB}"/>
    <dgm:cxn modelId="{A63553BB-95F0-43CC-A3CA-81CC75FDFDEF}" type="presOf" srcId="{A4AC439F-8564-489A-91A7-B9CCD0E11DC3}" destId="{88127FDD-0FA8-4806-A8F9-1A89DF944615}" srcOrd="0" destOrd="0" presId="urn:microsoft.com/office/officeart/2018/2/layout/IconCircleList"/>
    <dgm:cxn modelId="{EBCA46D0-ED26-43EE-95FF-B4DE360D0345}" type="presOf" srcId="{2DEA457A-5163-4910-B834-4F635B3F41C2}" destId="{117802DE-46F4-4C1C-BA01-C5FB23E867D5}" srcOrd="0" destOrd="0" presId="urn:microsoft.com/office/officeart/2018/2/layout/IconCircleList"/>
    <dgm:cxn modelId="{A97897F1-E304-48CA-9DBD-996EAFFCE167}" type="presParOf" srcId="{44E4BC31-0EE5-4770-ADF1-24AE5006E4A1}" destId="{39D35B6B-7DED-4419-B387-78E287E46DD7}" srcOrd="0" destOrd="0" presId="urn:microsoft.com/office/officeart/2018/2/layout/IconCircleList"/>
    <dgm:cxn modelId="{3EB7A5EE-E345-4507-9B5F-A4E940468B82}" type="presParOf" srcId="{39D35B6B-7DED-4419-B387-78E287E46DD7}" destId="{B963AB85-D459-4671-ACB0-06E9365425F8}" srcOrd="0" destOrd="0" presId="urn:microsoft.com/office/officeart/2018/2/layout/IconCircleList"/>
    <dgm:cxn modelId="{BF94E55A-48EF-4F44-B889-6358ABA94D09}" type="presParOf" srcId="{B963AB85-D459-4671-ACB0-06E9365425F8}" destId="{DD332EF0-A1CD-4023-A293-158D8988880C}" srcOrd="0" destOrd="0" presId="urn:microsoft.com/office/officeart/2018/2/layout/IconCircleList"/>
    <dgm:cxn modelId="{FBE6CA29-7C27-4CF2-B973-A1AB9D56635B}" type="presParOf" srcId="{B963AB85-D459-4671-ACB0-06E9365425F8}" destId="{F489EDD4-8A22-415E-A88B-AD7A70334F41}" srcOrd="1" destOrd="0" presId="urn:microsoft.com/office/officeart/2018/2/layout/IconCircleList"/>
    <dgm:cxn modelId="{227046DE-343C-4A41-AC3A-DBD82E9184C9}" type="presParOf" srcId="{B963AB85-D459-4671-ACB0-06E9365425F8}" destId="{1592471B-D086-4A15-A0EB-916E0E815C61}" srcOrd="2" destOrd="0" presId="urn:microsoft.com/office/officeart/2018/2/layout/IconCircleList"/>
    <dgm:cxn modelId="{4F978773-9000-4DC9-8F26-7F942278490E}" type="presParOf" srcId="{B963AB85-D459-4671-ACB0-06E9365425F8}" destId="{88127FDD-0FA8-4806-A8F9-1A89DF944615}" srcOrd="3" destOrd="0" presId="urn:microsoft.com/office/officeart/2018/2/layout/IconCircleList"/>
    <dgm:cxn modelId="{308A9032-B235-4381-ABD3-300ABBC177A4}" type="presParOf" srcId="{39D35B6B-7DED-4419-B387-78E287E46DD7}" destId="{9EFCDC76-73EE-46B1-A697-3CBF16C57C20}" srcOrd="1" destOrd="0" presId="urn:microsoft.com/office/officeart/2018/2/layout/IconCircleList"/>
    <dgm:cxn modelId="{9BB12F6B-091D-4DE3-AE6C-FC3C24D14AB9}" type="presParOf" srcId="{39D35B6B-7DED-4419-B387-78E287E46DD7}" destId="{ED051DE6-EB93-487F-8731-33B525CA6CDC}" srcOrd="2" destOrd="0" presId="urn:microsoft.com/office/officeart/2018/2/layout/IconCircleList"/>
    <dgm:cxn modelId="{323C2201-BE9D-42F3-AC45-A739A47A478A}" type="presParOf" srcId="{ED051DE6-EB93-487F-8731-33B525CA6CDC}" destId="{45B7C25A-C2E3-45F1-8777-E8E953DFFA37}" srcOrd="0" destOrd="0" presId="urn:microsoft.com/office/officeart/2018/2/layout/IconCircleList"/>
    <dgm:cxn modelId="{98F83CBA-0D20-4560-AA91-D1060D5FCDF1}" type="presParOf" srcId="{ED051DE6-EB93-487F-8731-33B525CA6CDC}" destId="{C56433B4-2ED5-4CED-A054-98A8571469C7}" srcOrd="1" destOrd="0" presId="urn:microsoft.com/office/officeart/2018/2/layout/IconCircleList"/>
    <dgm:cxn modelId="{A38BD9D3-E9CF-401A-B903-CB5CEEEF0149}" type="presParOf" srcId="{ED051DE6-EB93-487F-8731-33B525CA6CDC}" destId="{AFA98835-0271-4A01-8FA9-7C72A0D386CD}" srcOrd="2" destOrd="0" presId="urn:microsoft.com/office/officeart/2018/2/layout/IconCircleList"/>
    <dgm:cxn modelId="{3D206FCF-1640-4E93-A09E-F49D93473BBB}" type="presParOf" srcId="{ED051DE6-EB93-487F-8731-33B525CA6CDC}" destId="{117802DE-46F4-4C1C-BA01-C5FB23E867D5}" srcOrd="3" destOrd="0" presId="urn:microsoft.com/office/officeart/2018/2/layout/IconCircleList"/>
    <dgm:cxn modelId="{244CFEA3-10EF-4649-9BD9-6314062B0AA0}" type="presParOf" srcId="{39D35B6B-7DED-4419-B387-78E287E46DD7}" destId="{AC320075-D339-4246-8AB1-496816FD824A}" srcOrd="3" destOrd="0" presId="urn:microsoft.com/office/officeart/2018/2/layout/IconCircleList"/>
    <dgm:cxn modelId="{E8262CA1-E72E-4DA1-ACE7-AAC10AC03A26}" type="presParOf" srcId="{39D35B6B-7DED-4419-B387-78E287E46DD7}" destId="{EAAEDEAC-A84F-4DDF-8076-1F2FF10F6098}" srcOrd="4" destOrd="0" presId="urn:microsoft.com/office/officeart/2018/2/layout/IconCircleList"/>
    <dgm:cxn modelId="{6A79671E-1F99-41D8-A89E-1EF0B0AA2F88}" type="presParOf" srcId="{EAAEDEAC-A84F-4DDF-8076-1F2FF10F6098}" destId="{14E7EF77-52B2-4F59-AD1F-66E2790216AB}" srcOrd="0" destOrd="0" presId="urn:microsoft.com/office/officeart/2018/2/layout/IconCircleList"/>
    <dgm:cxn modelId="{4A441B72-B8FF-4A71-8FC0-32C2EC9D5692}" type="presParOf" srcId="{EAAEDEAC-A84F-4DDF-8076-1F2FF10F6098}" destId="{1726DAE0-2F55-4D35-89C2-4F8E8D1B5B86}" srcOrd="1" destOrd="0" presId="urn:microsoft.com/office/officeart/2018/2/layout/IconCircleList"/>
    <dgm:cxn modelId="{3EE3AAD7-F38D-4369-BD2B-6CD6502AD89C}" type="presParOf" srcId="{EAAEDEAC-A84F-4DDF-8076-1F2FF10F6098}" destId="{613D6DC0-1EF4-4C1E-8D89-59A8986B34B2}" srcOrd="2" destOrd="0" presId="urn:microsoft.com/office/officeart/2018/2/layout/IconCircleList"/>
    <dgm:cxn modelId="{31EF6055-C5F6-4438-8C4B-816A64CEBA78}" type="presParOf" srcId="{EAAEDEAC-A84F-4DDF-8076-1F2FF10F6098}" destId="{4193AFB7-8498-4F2F-8070-59F64B6E3FAD}" srcOrd="3" destOrd="0" presId="urn:microsoft.com/office/officeart/2018/2/layout/IconCircleList"/>
    <dgm:cxn modelId="{1F848F6A-906D-4BE4-AE55-C8E1A018232C}" type="presParOf" srcId="{39D35B6B-7DED-4419-B387-78E287E46DD7}" destId="{81D731DF-388F-4450-A4AC-09E703AAA7C3}" srcOrd="5" destOrd="0" presId="urn:microsoft.com/office/officeart/2018/2/layout/IconCircleList"/>
    <dgm:cxn modelId="{F8241EBF-AE65-4606-A4C7-D01823CD963F}" type="presParOf" srcId="{39D35B6B-7DED-4419-B387-78E287E46DD7}" destId="{C02EB300-766A-4A64-A459-61714802F814}" srcOrd="6" destOrd="0" presId="urn:microsoft.com/office/officeart/2018/2/layout/IconCircleList"/>
    <dgm:cxn modelId="{D0F5520E-B1E8-448A-BB71-B631D5BB141B}" type="presParOf" srcId="{C02EB300-766A-4A64-A459-61714802F814}" destId="{652693C0-535D-48C0-B622-6E2DBD663C1E}" srcOrd="0" destOrd="0" presId="urn:microsoft.com/office/officeart/2018/2/layout/IconCircleList"/>
    <dgm:cxn modelId="{36320018-7389-4BCC-BF54-3F1B98C7DFE7}" type="presParOf" srcId="{C02EB300-766A-4A64-A459-61714802F814}" destId="{7888B996-58C0-4DEF-8396-567288A4A8E0}" srcOrd="1" destOrd="0" presId="urn:microsoft.com/office/officeart/2018/2/layout/IconCircleList"/>
    <dgm:cxn modelId="{E923D0C2-4F66-4CD4-AF08-7E970A85E87D}" type="presParOf" srcId="{C02EB300-766A-4A64-A459-61714802F814}" destId="{08648B2E-580A-4F58-A0D1-E3EDAA5234EB}" srcOrd="2" destOrd="0" presId="urn:microsoft.com/office/officeart/2018/2/layout/IconCircleList"/>
    <dgm:cxn modelId="{289FF33C-AA25-4B13-A01B-74E09CA557A8}" type="presParOf" srcId="{C02EB300-766A-4A64-A459-61714802F814}" destId="{C5750BD9-FB5A-412D-B846-ABDA9E0F8B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7DF172-89E1-4296-979E-7537FA8C8A1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A21B4-B995-4951-84C7-2E7EA3BC647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Throughout </a:t>
          </a:r>
          <a:r>
            <a:rPr lang="hu-HU" b="0" i="0" err="1"/>
            <a:t>my</a:t>
          </a:r>
          <a:r>
            <a:rPr lang="en-GB" b="0" i="0"/>
            <a:t> project, </a:t>
          </a:r>
          <a:r>
            <a:rPr lang="hu-HU" b="0" i="0"/>
            <a:t>I</a:t>
          </a:r>
          <a:r>
            <a:rPr lang="en-GB" b="0" i="0"/>
            <a:t> applied BPM principles such as </a:t>
          </a:r>
          <a:r>
            <a:rPr lang="en-GB" b="1" i="0"/>
            <a:t>goal-setting, data-driven decision-making, process optimization, and drawing insights </a:t>
          </a:r>
          <a:r>
            <a:rPr lang="en-GB" b="0" i="0"/>
            <a:t>from data.</a:t>
          </a:r>
          <a:endParaRPr lang="en-US"/>
        </a:p>
      </dgm:t>
    </dgm:pt>
    <dgm:pt modelId="{338A9AD6-7112-4A83-8A30-4C5A28CBF08E}" type="parTrans" cxnId="{686808B1-415E-472A-9B81-E4BE0D89FD68}">
      <dgm:prSet/>
      <dgm:spPr/>
      <dgm:t>
        <a:bodyPr/>
        <a:lstStyle/>
        <a:p>
          <a:endParaRPr lang="en-US"/>
        </a:p>
      </dgm:t>
    </dgm:pt>
    <dgm:pt modelId="{DAF1446A-3114-40F3-8BA9-A28BD87D6369}" type="sibTrans" cxnId="{686808B1-415E-472A-9B81-E4BE0D89FD6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D1BCF1-A0C2-4AC6-AC7C-2DA9382840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By following BPM principles, </a:t>
          </a:r>
          <a:r>
            <a:rPr lang="hu-HU" b="0" i="0"/>
            <a:t>I</a:t>
          </a:r>
          <a:r>
            <a:rPr lang="en-GB" b="0" i="0"/>
            <a:t> ensured that </a:t>
          </a:r>
          <a:r>
            <a:rPr lang="hu-HU" b="0" i="0" err="1"/>
            <a:t>the</a:t>
          </a:r>
          <a:r>
            <a:rPr lang="en-GB" b="0" i="0"/>
            <a:t> project </a:t>
          </a:r>
          <a:r>
            <a:rPr lang="en-GB" b="1" i="0"/>
            <a:t>was efficient, effective, and aligned with </a:t>
          </a:r>
          <a:r>
            <a:rPr lang="hu-HU" b="1" i="0" err="1"/>
            <a:t>my</a:t>
          </a:r>
          <a:r>
            <a:rPr lang="en-GB" b="1" i="0"/>
            <a:t> strategic objectives.</a:t>
          </a:r>
          <a:endParaRPr lang="en-US" b="1"/>
        </a:p>
      </dgm:t>
    </dgm:pt>
    <dgm:pt modelId="{4FD2515B-BE3D-4B2B-9A28-D03CBF8339D3}" type="parTrans" cxnId="{11382330-24FD-4211-A58B-706E4E2EC45D}">
      <dgm:prSet/>
      <dgm:spPr/>
      <dgm:t>
        <a:bodyPr/>
        <a:lstStyle/>
        <a:p>
          <a:endParaRPr lang="en-US"/>
        </a:p>
      </dgm:t>
    </dgm:pt>
    <dgm:pt modelId="{2D5843C6-3117-4DB7-B0FB-C2E44DEE1F3C}" type="sibTrans" cxnId="{11382330-24FD-4211-A58B-706E4E2EC4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D9CE6D-C1FD-4FB2-A59C-A6E682A16958}">
      <dgm:prSet/>
      <dgm:spPr/>
      <dgm:t>
        <a:bodyPr/>
        <a:lstStyle/>
        <a:p>
          <a:pPr>
            <a:lnSpc>
              <a:spcPct val="100000"/>
            </a:lnSpc>
          </a:pPr>
          <a:r>
            <a:rPr lang="hu-HU" err="1"/>
            <a:t>My</a:t>
          </a:r>
          <a:r>
            <a:rPr lang="hu-HU"/>
            <a:t> </a:t>
          </a:r>
          <a:r>
            <a:rPr lang="en-GB" b="0" i="0"/>
            <a:t>BPM journey through the European cohesion policy analysis project </a:t>
          </a:r>
          <a:r>
            <a:rPr lang="en-GB" b="1" i="0"/>
            <a:t>demonstrates the power of structured processes and data-driven decision-making</a:t>
          </a:r>
          <a:r>
            <a:rPr lang="en-GB" b="0" i="0"/>
            <a:t>.</a:t>
          </a:r>
          <a:endParaRPr lang="en-US"/>
        </a:p>
      </dgm:t>
    </dgm:pt>
    <dgm:pt modelId="{E951530E-0660-4FCE-80A8-28441B100462}" type="parTrans" cxnId="{D9885638-CBB6-4C79-BBE8-6E8FA089EDC0}">
      <dgm:prSet/>
      <dgm:spPr/>
      <dgm:t>
        <a:bodyPr/>
        <a:lstStyle/>
        <a:p>
          <a:endParaRPr lang="en-US"/>
        </a:p>
      </dgm:t>
    </dgm:pt>
    <dgm:pt modelId="{545ED171-37F6-48C1-8BB7-D5BF8A43D528}" type="sibTrans" cxnId="{D9885638-CBB6-4C79-BBE8-6E8FA089ED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BBC6F8-FC6D-467D-AB2C-7D83B5F1E5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By applying BPM principles, </a:t>
          </a:r>
          <a:r>
            <a:rPr lang="hu-HU" b="0" i="0"/>
            <a:t>I </a:t>
          </a:r>
          <a:r>
            <a:rPr lang="hu-HU" b="0" i="0" err="1"/>
            <a:t>was</a:t>
          </a:r>
          <a:r>
            <a:rPr lang="hu-HU" b="0" i="0"/>
            <a:t> </a:t>
          </a:r>
          <a:r>
            <a:rPr lang="en-GB" b="0" i="0"/>
            <a:t>able to </a:t>
          </a:r>
          <a:r>
            <a:rPr lang="en-GB" b="1" i="0"/>
            <a:t>navigate through complex data </a:t>
          </a:r>
          <a:r>
            <a:rPr lang="en-GB" b="0" i="0"/>
            <a:t>and draw meaningful insights to inform </a:t>
          </a:r>
          <a:r>
            <a:rPr lang="en-DE" b="0" i="0"/>
            <a:t>the public of an alternative way measuring homogeneity based on a holistic system. </a:t>
          </a:r>
          <a:endParaRPr lang="en-US"/>
        </a:p>
      </dgm:t>
    </dgm:pt>
    <dgm:pt modelId="{C07E9463-9BE1-4A72-B940-AB602FB9CEAD}" type="parTrans" cxnId="{AB0314A8-3F4C-4BF4-9683-D7BE0FAD1AE2}">
      <dgm:prSet/>
      <dgm:spPr/>
      <dgm:t>
        <a:bodyPr/>
        <a:lstStyle/>
        <a:p>
          <a:endParaRPr lang="en-US"/>
        </a:p>
      </dgm:t>
    </dgm:pt>
    <dgm:pt modelId="{2F847003-CE90-4730-91F6-D7FB606EFE97}" type="sibTrans" cxnId="{AB0314A8-3F4C-4BF4-9683-D7BE0FAD1AE2}">
      <dgm:prSet/>
      <dgm:spPr/>
      <dgm:t>
        <a:bodyPr/>
        <a:lstStyle/>
        <a:p>
          <a:endParaRPr lang="en-US"/>
        </a:p>
      </dgm:t>
    </dgm:pt>
    <dgm:pt modelId="{F3C7DBB6-CF7D-46EB-B630-AAA7FAB2D2FB}" type="pres">
      <dgm:prSet presAssocID="{127DF172-89E1-4296-979E-7537FA8C8A13}" presName="root" presStyleCnt="0">
        <dgm:presLayoutVars>
          <dgm:dir/>
          <dgm:resizeHandles val="exact"/>
        </dgm:presLayoutVars>
      </dgm:prSet>
      <dgm:spPr/>
    </dgm:pt>
    <dgm:pt modelId="{7A83AFC4-2A04-4623-8FDA-8BE2829564F6}" type="pres">
      <dgm:prSet presAssocID="{127DF172-89E1-4296-979E-7537FA8C8A13}" presName="container" presStyleCnt="0">
        <dgm:presLayoutVars>
          <dgm:dir/>
          <dgm:resizeHandles val="exact"/>
        </dgm:presLayoutVars>
      </dgm:prSet>
      <dgm:spPr/>
    </dgm:pt>
    <dgm:pt modelId="{1B67FD9D-53FB-4682-A3CB-1A372356D97C}" type="pres">
      <dgm:prSet presAssocID="{EC0A21B4-B995-4951-84C7-2E7EA3BC6471}" presName="compNode" presStyleCnt="0"/>
      <dgm:spPr/>
    </dgm:pt>
    <dgm:pt modelId="{78190C57-5E76-4E11-BB4D-1592A410B87E}" type="pres">
      <dgm:prSet presAssocID="{EC0A21B4-B995-4951-84C7-2E7EA3BC6471}" presName="iconBgRect" presStyleLbl="bgShp" presStyleIdx="0" presStyleCnt="4"/>
      <dgm:spPr/>
    </dgm:pt>
    <dgm:pt modelId="{8B2DA930-EC0D-478D-9724-7DD18969E731}" type="pres">
      <dgm:prSet presAssocID="{EC0A21B4-B995-4951-84C7-2E7EA3BC64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gaskerekek"/>
        </a:ext>
      </dgm:extLst>
    </dgm:pt>
    <dgm:pt modelId="{C10E4821-A08E-4C22-A844-584204084D52}" type="pres">
      <dgm:prSet presAssocID="{EC0A21B4-B995-4951-84C7-2E7EA3BC6471}" presName="spaceRect" presStyleCnt="0"/>
      <dgm:spPr/>
    </dgm:pt>
    <dgm:pt modelId="{BC69E0C6-758C-4FB1-8118-963F8639FB47}" type="pres">
      <dgm:prSet presAssocID="{EC0A21B4-B995-4951-84C7-2E7EA3BC6471}" presName="textRect" presStyleLbl="revTx" presStyleIdx="0" presStyleCnt="4">
        <dgm:presLayoutVars>
          <dgm:chMax val="1"/>
          <dgm:chPref val="1"/>
        </dgm:presLayoutVars>
      </dgm:prSet>
      <dgm:spPr/>
    </dgm:pt>
    <dgm:pt modelId="{B3254C8F-655B-4502-98DD-737489816E68}" type="pres">
      <dgm:prSet presAssocID="{DAF1446A-3114-40F3-8BA9-A28BD87D6369}" presName="sibTrans" presStyleLbl="sibTrans2D1" presStyleIdx="0" presStyleCnt="0"/>
      <dgm:spPr/>
    </dgm:pt>
    <dgm:pt modelId="{5C519819-EE9D-4E1C-BD16-22B6FE4434A3}" type="pres">
      <dgm:prSet presAssocID="{5CD1BCF1-A0C2-4AC6-AC7C-2DA9382840D1}" presName="compNode" presStyleCnt="0"/>
      <dgm:spPr/>
    </dgm:pt>
    <dgm:pt modelId="{D03A34F1-DD8A-4A9A-8CA0-AA721F11C2E5}" type="pres">
      <dgm:prSet presAssocID="{5CD1BCF1-A0C2-4AC6-AC7C-2DA9382840D1}" presName="iconBgRect" presStyleLbl="bgShp" presStyleIdx="1" presStyleCnt="4"/>
      <dgm:spPr/>
    </dgm:pt>
    <dgm:pt modelId="{6F433760-E110-4B82-A2A2-7CF21B5F71B3}" type="pres">
      <dgm:prSet presAssocID="{5CD1BCF1-A0C2-4AC6-AC7C-2DA9382840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513C22A-CA79-436A-98D6-F61FB9A16B62}" type="pres">
      <dgm:prSet presAssocID="{5CD1BCF1-A0C2-4AC6-AC7C-2DA9382840D1}" presName="spaceRect" presStyleCnt="0"/>
      <dgm:spPr/>
    </dgm:pt>
    <dgm:pt modelId="{E789C30A-D13E-44F0-BCF2-8753FD47B204}" type="pres">
      <dgm:prSet presAssocID="{5CD1BCF1-A0C2-4AC6-AC7C-2DA9382840D1}" presName="textRect" presStyleLbl="revTx" presStyleIdx="1" presStyleCnt="4">
        <dgm:presLayoutVars>
          <dgm:chMax val="1"/>
          <dgm:chPref val="1"/>
        </dgm:presLayoutVars>
      </dgm:prSet>
      <dgm:spPr/>
    </dgm:pt>
    <dgm:pt modelId="{3933DC03-F22A-4369-ADCF-418D30EAC33E}" type="pres">
      <dgm:prSet presAssocID="{2D5843C6-3117-4DB7-B0FB-C2E44DEE1F3C}" presName="sibTrans" presStyleLbl="sibTrans2D1" presStyleIdx="0" presStyleCnt="0"/>
      <dgm:spPr/>
    </dgm:pt>
    <dgm:pt modelId="{4549F125-43E3-44FB-A4B3-7523A03320D2}" type="pres">
      <dgm:prSet presAssocID="{69D9CE6D-C1FD-4FB2-A59C-A6E682A16958}" presName="compNode" presStyleCnt="0"/>
      <dgm:spPr/>
    </dgm:pt>
    <dgm:pt modelId="{6A29482B-C473-4030-A3CA-76F3E98D2A0C}" type="pres">
      <dgm:prSet presAssocID="{69D9CE6D-C1FD-4FB2-A59C-A6E682A16958}" presName="iconBgRect" presStyleLbl="bgShp" presStyleIdx="2" presStyleCnt="4"/>
      <dgm:spPr/>
    </dgm:pt>
    <dgm:pt modelId="{DB813FF8-21D2-46EB-AFF1-FB38A972D6BF}" type="pres">
      <dgm:prSet presAssocID="{69D9CE6D-C1FD-4FB2-A59C-A6E682A169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F5BEB8E2-C0EE-4670-B56F-A0B6064B78FE}" type="pres">
      <dgm:prSet presAssocID="{69D9CE6D-C1FD-4FB2-A59C-A6E682A16958}" presName="spaceRect" presStyleCnt="0"/>
      <dgm:spPr/>
    </dgm:pt>
    <dgm:pt modelId="{5E2547A9-3355-44A8-B8BF-F0522E7C20A4}" type="pres">
      <dgm:prSet presAssocID="{69D9CE6D-C1FD-4FB2-A59C-A6E682A16958}" presName="textRect" presStyleLbl="revTx" presStyleIdx="2" presStyleCnt="4">
        <dgm:presLayoutVars>
          <dgm:chMax val="1"/>
          <dgm:chPref val="1"/>
        </dgm:presLayoutVars>
      </dgm:prSet>
      <dgm:spPr/>
    </dgm:pt>
    <dgm:pt modelId="{EA78429E-9308-41ED-A4B8-96DFB4EBD1C3}" type="pres">
      <dgm:prSet presAssocID="{545ED171-37F6-48C1-8BB7-D5BF8A43D528}" presName="sibTrans" presStyleLbl="sibTrans2D1" presStyleIdx="0" presStyleCnt="0"/>
      <dgm:spPr/>
    </dgm:pt>
    <dgm:pt modelId="{A9B82C45-A582-4B58-86A4-1B1D577D39A3}" type="pres">
      <dgm:prSet presAssocID="{10BBC6F8-FC6D-467D-AB2C-7D83B5F1E55D}" presName="compNode" presStyleCnt="0"/>
      <dgm:spPr/>
    </dgm:pt>
    <dgm:pt modelId="{5B2CBAAF-CB57-406A-B81F-34EA66F4ACD6}" type="pres">
      <dgm:prSet presAssocID="{10BBC6F8-FC6D-467D-AB2C-7D83B5F1E55D}" presName="iconBgRect" presStyleLbl="bgShp" presStyleIdx="3" presStyleCnt="4"/>
      <dgm:spPr/>
    </dgm:pt>
    <dgm:pt modelId="{C2CD885D-C37C-43DB-8759-FF175AB40FA2}" type="pres">
      <dgm:prSet presAssocID="{10BBC6F8-FC6D-467D-AB2C-7D83B5F1E5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űnő egyszínű kitöltéssel"/>
        </a:ext>
      </dgm:extLst>
    </dgm:pt>
    <dgm:pt modelId="{AB503F7A-1FAF-4937-BD6D-EF8C2D9CF47D}" type="pres">
      <dgm:prSet presAssocID="{10BBC6F8-FC6D-467D-AB2C-7D83B5F1E55D}" presName="spaceRect" presStyleCnt="0"/>
      <dgm:spPr/>
    </dgm:pt>
    <dgm:pt modelId="{BAC7C94E-3314-41BD-8BCF-5A97CF6EB52A}" type="pres">
      <dgm:prSet presAssocID="{10BBC6F8-FC6D-467D-AB2C-7D83B5F1E5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C631620-D778-419F-876A-53595D4548FF}" type="presOf" srcId="{EC0A21B4-B995-4951-84C7-2E7EA3BC6471}" destId="{BC69E0C6-758C-4FB1-8118-963F8639FB47}" srcOrd="0" destOrd="0" presId="urn:microsoft.com/office/officeart/2018/2/layout/IconCircleList"/>
    <dgm:cxn modelId="{11382330-24FD-4211-A58B-706E4E2EC45D}" srcId="{127DF172-89E1-4296-979E-7537FA8C8A13}" destId="{5CD1BCF1-A0C2-4AC6-AC7C-2DA9382840D1}" srcOrd="1" destOrd="0" parTransId="{4FD2515B-BE3D-4B2B-9A28-D03CBF8339D3}" sibTransId="{2D5843C6-3117-4DB7-B0FB-C2E44DEE1F3C}"/>
    <dgm:cxn modelId="{D9885638-CBB6-4C79-BBE8-6E8FA089EDC0}" srcId="{127DF172-89E1-4296-979E-7537FA8C8A13}" destId="{69D9CE6D-C1FD-4FB2-A59C-A6E682A16958}" srcOrd="2" destOrd="0" parTransId="{E951530E-0660-4FCE-80A8-28441B100462}" sibTransId="{545ED171-37F6-48C1-8BB7-D5BF8A43D528}"/>
    <dgm:cxn modelId="{C217F966-B568-43A7-8C6C-4F524C2744FA}" type="presOf" srcId="{69D9CE6D-C1FD-4FB2-A59C-A6E682A16958}" destId="{5E2547A9-3355-44A8-B8BF-F0522E7C20A4}" srcOrd="0" destOrd="0" presId="urn:microsoft.com/office/officeart/2018/2/layout/IconCircleList"/>
    <dgm:cxn modelId="{3195F66B-4E1F-49B2-83BA-C4F3557155EC}" type="presOf" srcId="{10BBC6F8-FC6D-467D-AB2C-7D83B5F1E55D}" destId="{BAC7C94E-3314-41BD-8BCF-5A97CF6EB52A}" srcOrd="0" destOrd="0" presId="urn:microsoft.com/office/officeart/2018/2/layout/IconCircleList"/>
    <dgm:cxn modelId="{53862287-5CA2-4561-9AFD-D07896C74D6E}" type="presOf" srcId="{545ED171-37F6-48C1-8BB7-D5BF8A43D528}" destId="{EA78429E-9308-41ED-A4B8-96DFB4EBD1C3}" srcOrd="0" destOrd="0" presId="urn:microsoft.com/office/officeart/2018/2/layout/IconCircleList"/>
    <dgm:cxn modelId="{0F6B9699-9131-4572-96F1-24A3183D3FEA}" type="presOf" srcId="{DAF1446A-3114-40F3-8BA9-A28BD87D6369}" destId="{B3254C8F-655B-4502-98DD-737489816E68}" srcOrd="0" destOrd="0" presId="urn:microsoft.com/office/officeart/2018/2/layout/IconCircleList"/>
    <dgm:cxn modelId="{74FB419C-8618-4580-AB1B-848D1D1A1AF1}" type="presOf" srcId="{2D5843C6-3117-4DB7-B0FB-C2E44DEE1F3C}" destId="{3933DC03-F22A-4369-ADCF-418D30EAC33E}" srcOrd="0" destOrd="0" presId="urn:microsoft.com/office/officeart/2018/2/layout/IconCircleList"/>
    <dgm:cxn modelId="{AB0314A8-3F4C-4BF4-9683-D7BE0FAD1AE2}" srcId="{127DF172-89E1-4296-979E-7537FA8C8A13}" destId="{10BBC6F8-FC6D-467D-AB2C-7D83B5F1E55D}" srcOrd="3" destOrd="0" parTransId="{C07E9463-9BE1-4A72-B940-AB602FB9CEAD}" sibTransId="{2F847003-CE90-4730-91F6-D7FB606EFE97}"/>
    <dgm:cxn modelId="{686808B1-415E-472A-9B81-E4BE0D89FD68}" srcId="{127DF172-89E1-4296-979E-7537FA8C8A13}" destId="{EC0A21B4-B995-4951-84C7-2E7EA3BC6471}" srcOrd="0" destOrd="0" parTransId="{338A9AD6-7112-4A83-8A30-4C5A28CBF08E}" sibTransId="{DAF1446A-3114-40F3-8BA9-A28BD87D6369}"/>
    <dgm:cxn modelId="{91DD75CB-6AE7-447A-B944-0E84E30C9741}" type="presOf" srcId="{127DF172-89E1-4296-979E-7537FA8C8A13}" destId="{F3C7DBB6-CF7D-46EB-B630-AAA7FAB2D2FB}" srcOrd="0" destOrd="0" presId="urn:microsoft.com/office/officeart/2018/2/layout/IconCircleList"/>
    <dgm:cxn modelId="{C0B4FBD0-004B-4756-B0A4-47B4E9F5AC4E}" type="presOf" srcId="{5CD1BCF1-A0C2-4AC6-AC7C-2DA9382840D1}" destId="{E789C30A-D13E-44F0-BCF2-8753FD47B204}" srcOrd="0" destOrd="0" presId="urn:microsoft.com/office/officeart/2018/2/layout/IconCircleList"/>
    <dgm:cxn modelId="{5240CCF5-803A-483A-B714-F5A861B7E98C}" type="presParOf" srcId="{F3C7DBB6-CF7D-46EB-B630-AAA7FAB2D2FB}" destId="{7A83AFC4-2A04-4623-8FDA-8BE2829564F6}" srcOrd="0" destOrd="0" presId="urn:microsoft.com/office/officeart/2018/2/layout/IconCircleList"/>
    <dgm:cxn modelId="{C0F50BAA-57D7-4C61-B5E3-04CC9BB23754}" type="presParOf" srcId="{7A83AFC4-2A04-4623-8FDA-8BE2829564F6}" destId="{1B67FD9D-53FB-4682-A3CB-1A372356D97C}" srcOrd="0" destOrd="0" presId="urn:microsoft.com/office/officeart/2018/2/layout/IconCircleList"/>
    <dgm:cxn modelId="{2AA8BE4A-B980-4EB8-833D-647DED143FFE}" type="presParOf" srcId="{1B67FD9D-53FB-4682-A3CB-1A372356D97C}" destId="{78190C57-5E76-4E11-BB4D-1592A410B87E}" srcOrd="0" destOrd="0" presId="urn:microsoft.com/office/officeart/2018/2/layout/IconCircleList"/>
    <dgm:cxn modelId="{45C96F6F-D231-4589-AF20-1104393EA07B}" type="presParOf" srcId="{1B67FD9D-53FB-4682-A3CB-1A372356D97C}" destId="{8B2DA930-EC0D-478D-9724-7DD18969E731}" srcOrd="1" destOrd="0" presId="urn:microsoft.com/office/officeart/2018/2/layout/IconCircleList"/>
    <dgm:cxn modelId="{B730F281-E7BD-4957-9B19-6D3BFFE256CA}" type="presParOf" srcId="{1B67FD9D-53FB-4682-A3CB-1A372356D97C}" destId="{C10E4821-A08E-4C22-A844-584204084D52}" srcOrd="2" destOrd="0" presId="urn:microsoft.com/office/officeart/2018/2/layout/IconCircleList"/>
    <dgm:cxn modelId="{4E3B0DB2-E4C7-453B-BF43-99A4B6DBF7B4}" type="presParOf" srcId="{1B67FD9D-53FB-4682-A3CB-1A372356D97C}" destId="{BC69E0C6-758C-4FB1-8118-963F8639FB47}" srcOrd="3" destOrd="0" presId="urn:microsoft.com/office/officeart/2018/2/layout/IconCircleList"/>
    <dgm:cxn modelId="{5518A10D-D0CF-4668-A877-9BD1BD69932B}" type="presParOf" srcId="{7A83AFC4-2A04-4623-8FDA-8BE2829564F6}" destId="{B3254C8F-655B-4502-98DD-737489816E68}" srcOrd="1" destOrd="0" presId="urn:microsoft.com/office/officeart/2018/2/layout/IconCircleList"/>
    <dgm:cxn modelId="{D7217D17-9D46-4FF2-8974-634D6A9770C2}" type="presParOf" srcId="{7A83AFC4-2A04-4623-8FDA-8BE2829564F6}" destId="{5C519819-EE9D-4E1C-BD16-22B6FE4434A3}" srcOrd="2" destOrd="0" presId="urn:microsoft.com/office/officeart/2018/2/layout/IconCircleList"/>
    <dgm:cxn modelId="{8FC9CB8D-A19E-459E-9953-C284B85CF6F1}" type="presParOf" srcId="{5C519819-EE9D-4E1C-BD16-22B6FE4434A3}" destId="{D03A34F1-DD8A-4A9A-8CA0-AA721F11C2E5}" srcOrd="0" destOrd="0" presId="urn:microsoft.com/office/officeart/2018/2/layout/IconCircleList"/>
    <dgm:cxn modelId="{B093B21D-D235-4710-AD50-179CB25BB3B7}" type="presParOf" srcId="{5C519819-EE9D-4E1C-BD16-22B6FE4434A3}" destId="{6F433760-E110-4B82-A2A2-7CF21B5F71B3}" srcOrd="1" destOrd="0" presId="urn:microsoft.com/office/officeart/2018/2/layout/IconCircleList"/>
    <dgm:cxn modelId="{F2961D7D-F110-4589-AF01-93E397683E8F}" type="presParOf" srcId="{5C519819-EE9D-4E1C-BD16-22B6FE4434A3}" destId="{D513C22A-CA79-436A-98D6-F61FB9A16B62}" srcOrd="2" destOrd="0" presId="urn:microsoft.com/office/officeart/2018/2/layout/IconCircleList"/>
    <dgm:cxn modelId="{4F7E2F58-F8DB-4D12-B868-705F2FC56612}" type="presParOf" srcId="{5C519819-EE9D-4E1C-BD16-22B6FE4434A3}" destId="{E789C30A-D13E-44F0-BCF2-8753FD47B204}" srcOrd="3" destOrd="0" presId="urn:microsoft.com/office/officeart/2018/2/layout/IconCircleList"/>
    <dgm:cxn modelId="{4C7CE1FB-A027-4678-B78C-6CFA2CE07F0F}" type="presParOf" srcId="{7A83AFC4-2A04-4623-8FDA-8BE2829564F6}" destId="{3933DC03-F22A-4369-ADCF-418D30EAC33E}" srcOrd="3" destOrd="0" presId="urn:microsoft.com/office/officeart/2018/2/layout/IconCircleList"/>
    <dgm:cxn modelId="{5C2BE333-597D-4381-9A4A-F4CA66722D0E}" type="presParOf" srcId="{7A83AFC4-2A04-4623-8FDA-8BE2829564F6}" destId="{4549F125-43E3-44FB-A4B3-7523A03320D2}" srcOrd="4" destOrd="0" presId="urn:microsoft.com/office/officeart/2018/2/layout/IconCircleList"/>
    <dgm:cxn modelId="{B394EC3A-4F1E-4487-8639-1AB9A882D41A}" type="presParOf" srcId="{4549F125-43E3-44FB-A4B3-7523A03320D2}" destId="{6A29482B-C473-4030-A3CA-76F3E98D2A0C}" srcOrd="0" destOrd="0" presId="urn:microsoft.com/office/officeart/2018/2/layout/IconCircleList"/>
    <dgm:cxn modelId="{1BB8084A-0380-4B5A-82DB-C6018C236E83}" type="presParOf" srcId="{4549F125-43E3-44FB-A4B3-7523A03320D2}" destId="{DB813FF8-21D2-46EB-AFF1-FB38A972D6BF}" srcOrd="1" destOrd="0" presId="urn:microsoft.com/office/officeart/2018/2/layout/IconCircleList"/>
    <dgm:cxn modelId="{BB1D00FD-655B-40E0-A6FC-6B24A6673986}" type="presParOf" srcId="{4549F125-43E3-44FB-A4B3-7523A03320D2}" destId="{F5BEB8E2-C0EE-4670-B56F-A0B6064B78FE}" srcOrd="2" destOrd="0" presId="urn:microsoft.com/office/officeart/2018/2/layout/IconCircleList"/>
    <dgm:cxn modelId="{5FEC7C30-168F-436D-91A1-FD998AA2C32A}" type="presParOf" srcId="{4549F125-43E3-44FB-A4B3-7523A03320D2}" destId="{5E2547A9-3355-44A8-B8BF-F0522E7C20A4}" srcOrd="3" destOrd="0" presId="urn:microsoft.com/office/officeart/2018/2/layout/IconCircleList"/>
    <dgm:cxn modelId="{0EEC4149-98D1-4B04-80EB-1D6327E1E729}" type="presParOf" srcId="{7A83AFC4-2A04-4623-8FDA-8BE2829564F6}" destId="{EA78429E-9308-41ED-A4B8-96DFB4EBD1C3}" srcOrd="5" destOrd="0" presId="urn:microsoft.com/office/officeart/2018/2/layout/IconCircleList"/>
    <dgm:cxn modelId="{DB9FE4F8-3B21-4705-8A40-695BA7645CDE}" type="presParOf" srcId="{7A83AFC4-2A04-4623-8FDA-8BE2829564F6}" destId="{A9B82C45-A582-4B58-86A4-1B1D577D39A3}" srcOrd="6" destOrd="0" presId="urn:microsoft.com/office/officeart/2018/2/layout/IconCircleList"/>
    <dgm:cxn modelId="{77090CAF-B5A4-4CD2-A12A-FB54F18AEA5D}" type="presParOf" srcId="{A9B82C45-A582-4B58-86A4-1B1D577D39A3}" destId="{5B2CBAAF-CB57-406A-B81F-34EA66F4ACD6}" srcOrd="0" destOrd="0" presId="urn:microsoft.com/office/officeart/2018/2/layout/IconCircleList"/>
    <dgm:cxn modelId="{DE2837FF-A5E3-4D16-ACF7-E6FAF74DDAB4}" type="presParOf" srcId="{A9B82C45-A582-4B58-86A4-1B1D577D39A3}" destId="{C2CD885D-C37C-43DB-8759-FF175AB40FA2}" srcOrd="1" destOrd="0" presId="urn:microsoft.com/office/officeart/2018/2/layout/IconCircleList"/>
    <dgm:cxn modelId="{5DE91AC6-1737-45EB-8380-FE14BA57F27B}" type="presParOf" srcId="{A9B82C45-A582-4B58-86A4-1B1D577D39A3}" destId="{AB503F7A-1FAF-4937-BD6D-EF8C2D9CF47D}" srcOrd="2" destOrd="0" presId="urn:microsoft.com/office/officeart/2018/2/layout/IconCircleList"/>
    <dgm:cxn modelId="{7EE53564-202E-4BF0-8020-407A040D9FEF}" type="presParOf" srcId="{A9B82C45-A582-4B58-86A4-1B1D577D39A3}" destId="{BAC7C94E-3314-41BD-8BCF-5A97CF6EB52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0D6C3-C8D7-4819-85AA-A4CE23C020D2}">
      <dsp:nvSpPr>
        <dsp:cNvPr id="0" name=""/>
        <dsp:cNvSpPr/>
      </dsp:nvSpPr>
      <dsp:spPr>
        <a:xfrm>
          <a:off x="0" y="1669"/>
          <a:ext cx="9720072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609DD-1DEB-482A-B6B5-5C1A69FEEEC9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973A9-65FE-4E93-86E5-F0C7D526BB66}">
      <dsp:nvSpPr>
        <dsp:cNvPr id="0" name=""/>
        <dsp:cNvSpPr/>
      </dsp:nvSpPr>
      <dsp:spPr>
        <a:xfrm>
          <a:off x="977499" y="1669"/>
          <a:ext cx="8742573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dirty="0"/>
            <a:t>Process </a:t>
          </a:r>
          <a:r>
            <a:rPr lang="en-GB" sz="2200" b="1" i="0" kern="1200" dirty="0" err="1"/>
            <a:t>Modeling</a:t>
          </a:r>
          <a:r>
            <a:rPr lang="en-GB" sz="2200" b="1" i="0" kern="1200" dirty="0"/>
            <a:t>:</a:t>
          </a:r>
          <a:r>
            <a:rPr lang="en-GB" sz="2200" b="0" i="0" kern="1200" dirty="0"/>
            <a:t> Visualizing and documenting business processes.</a:t>
          </a:r>
          <a:endParaRPr lang="en-US" sz="2200" kern="1200" dirty="0"/>
        </a:p>
      </dsp:txBody>
      <dsp:txXfrm>
        <a:off x="977499" y="1669"/>
        <a:ext cx="8742573" cy="846320"/>
      </dsp:txXfrm>
    </dsp:sp>
    <dsp:sp modelId="{7FF23F6A-7F75-49E4-9512-1B37C7347A4B}">
      <dsp:nvSpPr>
        <dsp:cNvPr id="0" name=""/>
        <dsp:cNvSpPr/>
      </dsp:nvSpPr>
      <dsp:spPr>
        <a:xfrm>
          <a:off x="0" y="1059569"/>
          <a:ext cx="9720072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7E80F-8EB5-48A1-ABD0-D30298663F31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ED9BF-26D6-4FA4-8D19-94B300ECD045}">
      <dsp:nvSpPr>
        <dsp:cNvPr id="0" name=""/>
        <dsp:cNvSpPr/>
      </dsp:nvSpPr>
      <dsp:spPr>
        <a:xfrm>
          <a:off x="977499" y="1059569"/>
          <a:ext cx="8742573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/>
            <a:t>Process Analysis:</a:t>
          </a:r>
          <a:r>
            <a:rPr lang="en-GB" sz="2200" b="0" i="0" kern="1200"/>
            <a:t> Identifying inefficiencies and areas for improvement.</a:t>
          </a:r>
          <a:endParaRPr lang="en-US" sz="2200" kern="1200"/>
        </a:p>
      </dsp:txBody>
      <dsp:txXfrm>
        <a:off x="977499" y="1059569"/>
        <a:ext cx="8742573" cy="846320"/>
      </dsp:txXfrm>
    </dsp:sp>
    <dsp:sp modelId="{003EFD5D-3F3A-445E-8508-93C205ED9A62}">
      <dsp:nvSpPr>
        <dsp:cNvPr id="0" name=""/>
        <dsp:cNvSpPr/>
      </dsp:nvSpPr>
      <dsp:spPr>
        <a:xfrm>
          <a:off x="0" y="2117470"/>
          <a:ext cx="9720072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BF317-6755-447C-87D6-1E7B13D81545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48686-B995-48FC-B0B2-2B5D3F14AD5D}">
      <dsp:nvSpPr>
        <dsp:cNvPr id="0" name=""/>
        <dsp:cNvSpPr/>
      </dsp:nvSpPr>
      <dsp:spPr>
        <a:xfrm>
          <a:off x="977499" y="2117470"/>
          <a:ext cx="8742573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/>
            <a:t>Process Improvement:</a:t>
          </a:r>
          <a:r>
            <a:rPr lang="en-GB" sz="2200" b="0" i="0" kern="1200"/>
            <a:t> Implementing changes to optimize processes.</a:t>
          </a:r>
          <a:endParaRPr lang="en-US" sz="2200" kern="1200"/>
        </a:p>
      </dsp:txBody>
      <dsp:txXfrm>
        <a:off x="977499" y="2117470"/>
        <a:ext cx="8742573" cy="846320"/>
      </dsp:txXfrm>
    </dsp:sp>
    <dsp:sp modelId="{E2D02567-08CD-46EA-9013-5E911B835982}">
      <dsp:nvSpPr>
        <dsp:cNvPr id="0" name=""/>
        <dsp:cNvSpPr/>
      </dsp:nvSpPr>
      <dsp:spPr>
        <a:xfrm>
          <a:off x="0" y="3175370"/>
          <a:ext cx="9720072" cy="846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7D826-9087-4BA3-B3E1-8008D65059FF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CF85A-02C6-4006-B112-F5586BBF24DD}">
      <dsp:nvSpPr>
        <dsp:cNvPr id="0" name=""/>
        <dsp:cNvSpPr/>
      </dsp:nvSpPr>
      <dsp:spPr>
        <a:xfrm>
          <a:off x="977499" y="3175370"/>
          <a:ext cx="8742573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/>
            <a:t>Process Monitoring and Management:</a:t>
          </a:r>
          <a:r>
            <a:rPr lang="en-GB" sz="2200" b="0" i="0" kern="1200"/>
            <a:t> Continuously monitoring and managing processes for optimal performance.</a:t>
          </a:r>
          <a:endParaRPr lang="en-US" sz="2200" kern="1200"/>
        </a:p>
      </dsp:txBody>
      <dsp:txXfrm>
        <a:off x="977499" y="3175370"/>
        <a:ext cx="8742573" cy="84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C48B2-60A6-4FDF-9C78-C90173488A17}">
      <dsp:nvSpPr>
        <dsp:cNvPr id="0" name=""/>
        <dsp:cNvSpPr/>
      </dsp:nvSpPr>
      <dsp:spPr>
        <a:xfrm>
          <a:off x="0" y="1669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6CC06-9E98-493A-998A-E8DF527A439B}">
      <dsp:nvSpPr>
        <dsp:cNvPr id="0" name=""/>
        <dsp:cNvSpPr/>
      </dsp:nvSpPr>
      <dsp:spPr>
        <a:xfrm>
          <a:off x="255971" y="192061"/>
          <a:ext cx="465402" cy="465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4168A-534E-4C29-B915-90810B16EE59}">
      <dsp:nvSpPr>
        <dsp:cNvPr id="0" name=""/>
        <dsp:cNvSpPr/>
      </dsp:nvSpPr>
      <dsp:spPr>
        <a:xfrm>
          <a:off x="977345" y="1669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/>
            <a:t>Operational Efficiency:</a:t>
          </a:r>
          <a:r>
            <a:rPr lang="en-GB" sz="2200" b="0" i="0" kern="1200"/>
            <a:t> Streamlining operations and reducing costs.</a:t>
          </a:r>
          <a:endParaRPr lang="en-US" sz="2200" kern="1200"/>
        </a:p>
      </dsp:txBody>
      <dsp:txXfrm>
        <a:off x="977345" y="1669"/>
        <a:ext cx="8742916" cy="846186"/>
      </dsp:txXfrm>
    </dsp:sp>
    <dsp:sp modelId="{27F2D52E-60E7-4977-A58D-6299A4C44C76}">
      <dsp:nvSpPr>
        <dsp:cNvPr id="0" name=""/>
        <dsp:cNvSpPr/>
      </dsp:nvSpPr>
      <dsp:spPr>
        <a:xfrm>
          <a:off x="0" y="1059402"/>
          <a:ext cx="9720262" cy="846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06FA3-C915-4E49-8102-882F8E30EF2B}">
      <dsp:nvSpPr>
        <dsp:cNvPr id="0" name=""/>
        <dsp:cNvSpPr/>
      </dsp:nvSpPr>
      <dsp:spPr>
        <a:xfrm>
          <a:off x="255971" y="1249794"/>
          <a:ext cx="465402" cy="465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DCBBB-AF07-4A1F-B6B6-81E33A51DD17}">
      <dsp:nvSpPr>
        <dsp:cNvPr id="0" name=""/>
        <dsp:cNvSpPr/>
      </dsp:nvSpPr>
      <dsp:spPr>
        <a:xfrm>
          <a:off x="977345" y="1059402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/>
            <a:t>Agility and Adaptability:</a:t>
          </a:r>
          <a:r>
            <a:rPr lang="en-GB" sz="2200" b="0" i="0" kern="1200"/>
            <a:t> Responding quickly to market changes.</a:t>
          </a:r>
          <a:endParaRPr lang="en-US" sz="2200" kern="1200"/>
        </a:p>
      </dsp:txBody>
      <dsp:txXfrm>
        <a:off x="977345" y="1059402"/>
        <a:ext cx="8742916" cy="846186"/>
      </dsp:txXfrm>
    </dsp:sp>
    <dsp:sp modelId="{0F6A7BE6-84A9-4C04-B35F-9719DB556A22}">
      <dsp:nvSpPr>
        <dsp:cNvPr id="0" name=""/>
        <dsp:cNvSpPr/>
      </dsp:nvSpPr>
      <dsp:spPr>
        <a:xfrm>
          <a:off x="0" y="2117135"/>
          <a:ext cx="9720262" cy="846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8B193-FC02-4C4D-9A5B-8D613534408B}">
      <dsp:nvSpPr>
        <dsp:cNvPr id="0" name=""/>
        <dsp:cNvSpPr/>
      </dsp:nvSpPr>
      <dsp:spPr>
        <a:xfrm>
          <a:off x="255971" y="2307527"/>
          <a:ext cx="465402" cy="465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B526E-970E-44CA-A067-CA4C53078D68}">
      <dsp:nvSpPr>
        <dsp:cNvPr id="0" name=""/>
        <dsp:cNvSpPr/>
      </dsp:nvSpPr>
      <dsp:spPr>
        <a:xfrm>
          <a:off x="977345" y="2117135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/>
            <a:t>Customer Experience:</a:t>
          </a:r>
          <a:r>
            <a:rPr lang="en-GB" sz="2200" b="0" i="0" kern="1200"/>
            <a:t> Delivering better products and services.</a:t>
          </a:r>
          <a:endParaRPr lang="en-US" sz="2200" kern="1200"/>
        </a:p>
      </dsp:txBody>
      <dsp:txXfrm>
        <a:off x="977345" y="2117135"/>
        <a:ext cx="8742916" cy="846186"/>
      </dsp:txXfrm>
    </dsp:sp>
    <dsp:sp modelId="{08447324-25DF-4D26-9968-7D33DD578878}">
      <dsp:nvSpPr>
        <dsp:cNvPr id="0" name=""/>
        <dsp:cNvSpPr/>
      </dsp:nvSpPr>
      <dsp:spPr>
        <a:xfrm>
          <a:off x="0" y="3174868"/>
          <a:ext cx="9720262" cy="8461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69735-1C75-400D-B37C-1908999DC181}">
      <dsp:nvSpPr>
        <dsp:cNvPr id="0" name=""/>
        <dsp:cNvSpPr/>
      </dsp:nvSpPr>
      <dsp:spPr>
        <a:xfrm>
          <a:off x="255971" y="3365260"/>
          <a:ext cx="465402" cy="465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E3-4094-4D22-AE87-D5410907E966}">
      <dsp:nvSpPr>
        <dsp:cNvPr id="0" name=""/>
        <dsp:cNvSpPr/>
      </dsp:nvSpPr>
      <dsp:spPr>
        <a:xfrm>
          <a:off x="977345" y="3174868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/>
            <a:t>Compliance and Risk Management:</a:t>
          </a:r>
          <a:r>
            <a:rPr lang="en-GB" sz="2200" b="0" i="0" kern="1200"/>
            <a:t> Ensuring regulatory compliance and managing risks.</a:t>
          </a:r>
          <a:endParaRPr lang="en-US" sz="2200" kern="1200"/>
        </a:p>
      </dsp:txBody>
      <dsp:txXfrm>
        <a:off x="977345" y="3174868"/>
        <a:ext cx="8742916" cy="846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794D8-A5E6-43C1-B0C9-B17E53162C5F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9422A-6435-416D-996F-4D3976BFCF6F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5B3E0-4DD1-4BC7-A42E-A0D0DCBF8B80}">
      <dsp:nvSpPr>
        <dsp:cNvPr id="0" name=""/>
        <dsp:cNvSpPr/>
      </dsp:nvSpPr>
      <dsp:spPr>
        <a:xfrm>
          <a:off x="1623616" y="60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kern="1200"/>
            <a:t>Top-down vs. Bottom-up Approach:</a:t>
          </a:r>
          <a:r>
            <a:rPr lang="en-GB" sz="2300" b="0" i="0" kern="1200"/>
            <a:t> Leadership-driven vs. employee-driven initiatives.</a:t>
          </a:r>
          <a:endParaRPr lang="en-US" sz="2300" kern="1200"/>
        </a:p>
      </dsp:txBody>
      <dsp:txXfrm>
        <a:off x="1623616" y="600"/>
        <a:ext cx="4018358" cy="1405728"/>
      </dsp:txXfrm>
    </dsp:sp>
    <dsp:sp modelId="{5D313DCC-838F-4261-96F8-9EA891D7C95E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F6050-58D1-4063-AF5E-BA15818DA2AC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6E722-79B2-4A4F-AEDD-5CF5BE177C63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kern="1200"/>
            <a:t>Technology Enablement:</a:t>
          </a:r>
          <a:r>
            <a:rPr lang="en-GB" sz="2300" b="0" i="0" kern="1200"/>
            <a:t> Leveraging BPM software and automation tools.</a:t>
          </a:r>
          <a:endParaRPr lang="en-US" sz="2300" kern="1200"/>
        </a:p>
      </dsp:txBody>
      <dsp:txXfrm>
        <a:off x="1623616" y="1757760"/>
        <a:ext cx="4018358" cy="1405728"/>
      </dsp:txXfrm>
    </dsp:sp>
    <dsp:sp modelId="{005C6117-62C8-4762-8761-408CA66832EF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B388D-85E8-4BEC-8C07-4CDD7840F874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36FB2-6CA1-44D7-8055-6D0A1B1C04E5}">
      <dsp:nvSpPr>
        <dsp:cNvPr id="0" name=""/>
        <dsp:cNvSpPr/>
      </dsp:nvSpPr>
      <dsp:spPr>
        <a:xfrm>
          <a:off x="1623616" y="3514921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kern="1200"/>
            <a:t>Change Management:</a:t>
          </a:r>
          <a:r>
            <a:rPr lang="en-GB" sz="2300" b="0" i="0" kern="1200"/>
            <a:t> Managing organizational change effectively.</a:t>
          </a:r>
          <a:endParaRPr lang="en-US" sz="2300" kern="1200"/>
        </a:p>
      </dsp:txBody>
      <dsp:txXfrm>
        <a:off x="1623616" y="3514921"/>
        <a:ext cx="4018358" cy="1405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32EF0-A1CD-4023-A293-158D8988880C}">
      <dsp:nvSpPr>
        <dsp:cNvPr id="0" name=""/>
        <dsp:cNvSpPr/>
      </dsp:nvSpPr>
      <dsp:spPr>
        <a:xfrm>
          <a:off x="77500" y="403107"/>
          <a:ext cx="1266322" cy="126632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9EDD4-8A22-415E-A88B-AD7A70334F41}">
      <dsp:nvSpPr>
        <dsp:cNvPr id="0" name=""/>
        <dsp:cNvSpPr/>
      </dsp:nvSpPr>
      <dsp:spPr>
        <a:xfrm>
          <a:off x="343428" y="669035"/>
          <a:ext cx="734467" cy="7344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27FDD-0FA8-4806-A8F9-1A89DF944615}">
      <dsp:nvSpPr>
        <dsp:cNvPr id="0" name=""/>
        <dsp:cNvSpPr/>
      </dsp:nvSpPr>
      <dsp:spPr>
        <a:xfrm>
          <a:off x="1615178" y="403107"/>
          <a:ext cx="2984904" cy="126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Integration with Emerging Technologies:</a:t>
          </a:r>
          <a:r>
            <a:rPr lang="en-GB" sz="1800" b="0" i="0" kern="1200"/>
            <a:t> Incorporate AI, ML, and RPA to automate processes and enhance decision-making.</a:t>
          </a:r>
          <a:endParaRPr lang="en-US" sz="1800" kern="1200"/>
        </a:p>
      </dsp:txBody>
      <dsp:txXfrm>
        <a:off x="1615178" y="403107"/>
        <a:ext cx="2984904" cy="1266322"/>
      </dsp:txXfrm>
    </dsp:sp>
    <dsp:sp modelId="{45B7C25A-C2E3-45F1-8777-E8E953DFFA37}">
      <dsp:nvSpPr>
        <dsp:cNvPr id="0" name=""/>
        <dsp:cNvSpPr/>
      </dsp:nvSpPr>
      <dsp:spPr>
        <a:xfrm>
          <a:off x="5120179" y="403107"/>
          <a:ext cx="1266322" cy="126632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433B4-2ED5-4CED-A054-98A8571469C7}">
      <dsp:nvSpPr>
        <dsp:cNvPr id="0" name=""/>
        <dsp:cNvSpPr/>
      </dsp:nvSpPr>
      <dsp:spPr>
        <a:xfrm>
          <a:off x="5386107" y="669035"/>
          <a:ext cx="734467" cy="7344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802DE-46F4-4C1C-BA01-C5FB23E867D5}">
      <dsp:nvSpPr>
        <dsp:cNvPr id="0" name=""/>
        <dsp:cNvSpPr/>
      </dsp:nvSpPr>
      <dsp:spPr>
        <a:xfrm>
          <a:off x="6657857" y="403107"/>
          <a:ext cx="2984904" cy="126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Focus on Customer Experience:</a:t>
          </a:r>
          <a:r>
            <a:rPr lang="en-GB" sz="1800" b="0" i="0" kern="1200"/>
            <a:t> Optimize customer-facing processes to improve satisfaction and loyalty.</a:t>
          </a:r>
          <a:endParaRPr lang="en-US" sz="1800" kern="1200"/>
        </a:p>
      </dsp:txBody>
      <dsp:txXfrm>
        <a:off x="6657857" y="403107"/>
        <a:ext cx="2984904" cy="1266322"/>
      </dsp:txXfrm>
    </dsp:sp>
    <dsp:sp modelId="{14E7EF77-52B2-4F59-AD1F-66E2790216AB}">
      <dsp:nvSpPr>
        <dsp:cNvPr id="0" name=""/>
        <dsp:cNvSpPr/>
      </dsp:nvSpPr>
      <dsp:spPr>
        <a:xfrm>
          <a:off x="77500" y="2353294"/>
          <a:ext cx="1266322" cy="126632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6DAE0-2F55-4D35-89C2-4F8E8D1B5B86}">
      <dsp:nvSpPr>
        <dsp:cNvPr id="0" name=""/>
        <dsp:cNvSpPr/>
      </dsp:nvSpPr>
      <dsp:spPr>
        <a:xfrm>
          <a:off x="343428" y="2619221"/>
          <a:ext cx="734467" cy="7344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3AFB7-8498-4F2F-8070-59F64B6E3FAD}">
      <dsp:nvSpPr>
        <dsp:cNvPr id="0" name=""/>
        <dsp:cNvSpPr/>
      </dsp:nvSpPr>
      <dsp:spPr>
        <a:xfrm>
          <a:off x="1615178" y="2353294"/>
          <a:ext cx="2984904" cy="126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Shift towards Agile BPM:</a:t>
          </a:r>
          <a:r>
            <a:rPr lang="en-GB" sz="1800" b="0" i="0" kern="1200"/>
            <a:t> Embrace agile methodologies for flexible and adaptive process management.</a:t>
          </a:r>
          <a:endParaRPr lang="en-US" sz="1800" kern="1200"/>
        </a:p>
      </dsp:txBody>
      <dsp:txXfrm>
        <a:off x="1615178" y="2353294"/>
        <a:ext cx="2984904" cy="1266322"/>
      </dsp:txXfrm>
    </dsp:sp>
    <dsp:sp modelId="{652693C0-535D-48C0-B622-6E2DBD663C1E}">
      <dsp:nvSpPr>
        <dsp:cNvPr id="0" name=""/>
        <dsp:cNvSpPr/>
      </dsp:nvSpPr>
      <dsp:spPr>
        <a:xfrm>
          <a:off x="5120179" y="2353294"/>
          <a:ext cx="1266322" cy="126632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8B996-58C0-4DEF-8396-567288A4A8E0}">
      <dsp:nvSpPr>
        <dsp:cNvPr id="0" name=""/>
        <dsp:cNvSpPr/>
      </dsp:nvSpPr>
      <dsp:spPr>
        <a:xfrm>
          <a:off x="5386107" y="2619221"/>
          <a:ext cx="734467" cy="7344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0BD9-FB5A-412D-B846-ABDA9E0F8B6A}">
      <dsp:nvSpPr>
        <dsp:cNvPr id="0" name=""/>
        <dsp:cNvSpPr/>
      </dsp:nvSpPr>
      <dsp:spPr>
        <a:xfrm>
          <a:off x="6657857" y="2353294"/>
          <a:ext cx="2984904" cy="126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Greater Emphasis on Data Analytics:</a:t>
          </a:r>
          <a:r>
            <a:rPr lang="en-GB" sz="1800" b="0" i="0" kern="1200"/>
            <a:t> Utilize advanced analytics to gain insights and drive informed decisions.</a:t>
          </a:r>
          <a:endParaRPr lang="en-US" sz="1800" kern="1200"/>
        </a:p>
      </dsp:txBody>
      <dsp:txXfrm>
        <a:off x="6657857" y="2353294"/>
        <a:ext cx="2984904" cy="1266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90C57-5E76-4E11-BB4D-1592A410B87E}">
      <dsp:nvSpPr>
        <dsp:cNvPr id="0" name=""/>
        <dsp:cNvSpPr/>
      </dsp:nvSpPr>
      <dsp:spPr>
        <a:xfrm>
          <a:off x="77468" y="403388"/>
          <a:ext cx="1266306" cy="1266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A930-EC0D-478D-9724-7DD18969E731}">
      <dsp:nvSpPr>
        <dsp:cNvPr id="0" name=""/>
        <dsp:cNvSpPr/>
      </dsp:nvSpPr>
      <dsp:spPr>
        <a:xfrm>
          <a:off x="343392" y="669312"/>
          <a:ext cx="734457" cy="7344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9E0C6-758C-4FB1-8118-963F8639FB47}">
      <dsp:nvSpPr>
        <dsp:cNvPr id="0" name=""/>
        <dsp:cNvSpPr/>
      </dsp:nvSpPr>
      <dsp:spPr>
        <a:xfrm>
          <a:off x="1615126" y="403388"/>
          <a:ext cx="2984865" cy="1266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Throughout </a:t>
          </a:r>
          <a:r>
            <a:rPr lang="hu-HU" sz="1500" b="0" i="0" kern="1200" err="1"/>
            <a:t>my</a:t>
          </a:r>
          <a:r>
            <a:rPr lang="en-GB" sz="1500" b="0" i="0" kern="1200"/>
            <a:t> project, </a:t>
          </a:r>
          <a:r>
            <a:rPr lang="hu-HU" sz="1500" b="0" i="0" kern="1200"/>
            <a:t>I</a:t>
          </a:r>
          <a:r>
            <a:rPr lang="en-GB" sz="1500" b="0" i="0" kern="1200"/>
            <a:t> applied BPM principles such as </a:t>
          </a:r>
          <a:r>
            <a:rPr lang="en-GB" sz="1500" b="1" i="0" kern="1200"/>
            <a:t>goal-setting, data-driven decision-making, process optimization, and drawing insights </a:t>
          </a:r>
          <a:r>
            <a:rPr lang="en-GB" sz="1500" b="0" i="0" kern="1200"/>
            <a:t>from data.</a:t>
          </a:r>
          <a:endParaRPr lang="en-US" sz="1500" kern="1200"/>
        </a:p>
      </dsp:txBody>
      <dsp:txXfrm>
        <a:off x="1615126" y="403388"/>
        <a:ext cx="2984865" cy="1266306"/>
      </dsp:txXfrm>
    </dsp:sp>
    <dsp:sp modelId="{D03A34F1-DD8A-4A9A-8CA0-AA721F11C2E5}">
      <dsp:nvSpPr>
        <dsp:cNvPr id="0" name=""/>
        <dsp:cNvSpPr/>
      </dsp:nvSpPr>
      <dsp:spPr>
        <a:xfrm>
          <a:off x="5120081" y="403388"/>
          <a:ext cx="1266306" cy="1266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33760-E110-4B82-A2A2-7CF21B5F71B3}">
      <dsp:nvSpPr>
        <dsp:cNvPr id="0" name=""/>
        <dsp:cNvSpPr/>
      </dsp:nvSpPr>
      <dsp:spPr>
        <a:xfrm>
          <a:off x="5386005" y="669312"/>
          <a:ext cx="734457" cy="7344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9C30A-D13E-44F0-BCF2-8753FD47B204}">
      <dsp:nvSpPr>
        <dsp:cNvPr id="0" name=""/>
        <dsp:cNvSpPr/>
      </dsp:nvSpPr>
      <dsp:spPr>
        <a:xfrm>
          <a:off x="6657739" y="403388"/>
          <a:ext cx="2984865" cy="1266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By following BPM principles, </a:t>
          </a:r>
          <a:r>
            <a:rPr lang="hu-HU" sz="1500" b="0" i="0" kern="1200"/>
            <a:t>I</a:t>
          </a:r>
          <a:r>
            <a:rPr lang="en-GB" sz="1500" b="0" i="0" kern="1200"/>
            <a:t> ensured that </a:t>
          </a:r>
          <a:r>
            <a:rPr lang="hu-HU" sz="1500" b="0" i="0" kern="1200" err="1"/>
            <a:t>the</a:t>
          </a:r>
          <a:r>
            <a:rPr lang="en-GB" sz="1500" b="0" i="0" kern="1200"/>
            <a:t> project </a:t>
          </a:r>
          <a:r>
            <a:rPr lang="en-GB" sz="1500" b="1" i="0" kern="1200"/>
            <a:t>was efficient, effective, and aligned with </a:t>
          </a:r>
          <a:r>
            <a:rPr lang="hu-HU" sz="1500" b="1" i="0" kern="1200" err="1"/>
            <a:t>my</a:t>
          </a:r>
          <a:r>
            <a:rPr lang="en-GB" sz="1500" b="1" i="0" kern="1200"/>
            <a:t> strategic objectives.</a:t>
          </a:r>
          <a:endParaRPr lang="en-US" sz="1500" b="1" kern="1200"/>
        </a:p>
      </dsp:txBody>
      <dsp:txXfrm>
        <a:off x="6657739" y="403388"/>
        <a:ext cx="2984865" cy="1266306"/>
      </dsp:txXfrm>
    </dsp:sp>
    <dsp:sp modelId="{6A29482B-C473-4030-A3CA-76F3E98D2A0C}">
      <dsp:nvSpPr>
        <dsp:cNvPr id="0" name=""/>
        <dsp:cNvSpPr/>
      </dsp:nvSpPr>
      <dsp:spPr>
        <a:xfrm>
          <a:off x="77468" y="2353665"/>
          <a:ext cx="1266306" cy="1266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13FF8-21D2-46EB-AFF1-FB38A972D6BF}">
      <dsp:nvSpPr>
        <dsp:cNvPr id="0" name=""/>
        <dsp:cNvSpPr/>
      </dsp:nvSpPr>
      <dsp:spPr>
        <a:xfrm>
          <a:off x="343392" y="2619589"/>
          <a:ext cx="734457" cy="7344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547A9-3355-44A8-B8BF-F0522E7C20A4}">
      <dsp:nvSpPr>
        <dsp:cNvPr id="0" name=""/>
        <dsp:cNvSpPr/>
      </dsp:nvSpPr>
      <dsp:spPr>
        <a:xfrm>
          <a:off x="1615126" y="2353665"/>
          <a:ext cx="2984865" cy="1266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err="1"/>
            <a:t>My</a:t>
          </a:r>
          <a:r>
            <a:rPr lang="hu-HU" sz="1500" kern="1200"/>
            <a:t> </a:t>
          </a:r>
          <a:r>
            <a:rPr lang="en-GB" sz="1500" b="0" i="0" kern="1200"/>
            <a:t>BPM journey through the European cohesion policy analysis project </a:t>
          </a:r>
          <a:r>
            <a:rPr lang="en-GB" sz="1500" b="1" i="0" kern="1200"/>
            <a:t>demonstrates the power of structured processes and data-driven decision-making</a:t>
          </a:r>
          <a:r>
            <a:rPr lang="en-GB" sz="1500" b="0" i="0" kern="1200"/>
            <a:t>.</a:t>
          </a:r>
          <a:endParaRPr lang="en-US" sz="1500" kern="1200"/>
        </a:p>
      </dsp:txBody>
      <dsp:txXfrm>
        <a:off x="1615126" y="2353665"/>
        <a:ext cx="2984865" cy="1266306"/>
      </dsp:txXfrm>
    </dsp:sp>
    <dsp:sp modelId="{5B2CBAAF-CB57-406A-B81F-34EA66F4ACD6}">
      <dsp:nvSpPr>
        <dsp:cNvPr id="0" name=""/>
        <dsp:cNvSpPr/>
      </dsp:nvSpPr>
      <dsp:spPr>
        <a:xfrm>
          <a:off x="5120081" y="2353665"/>
          <a:ext cx="1266306" cy="12663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D885D-C37C-43DB-8759-FF175AB40FA2}">
      <dsp:nvSpPr>
        <dsp:cNvPr id="0" name=""/>
        <dsp:cNvSpPr/>
      </dsp:nvSpPr>
      <dsp:spPr>
        <a:xfrm>
          <a:off x="5386005" y="2619589"/>
          <a:ext cx="734457" cy="7344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7C94E-3314-41BD-8BCF-5A97CF6EB52A}">
      <dsp:nvSpPr>
        <dsp:cNvPr id="0" name=""/>
        <dsp:cNvSpPr/>
      </dsp:nvSpPr>
      <dsp:spPr>
        <a:xfrm>
          <a:off x="6657739" y="2353665"/>
          <a:ext cx="2984865" cy="1266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By applying BPM principles, </a:t>
          </a:r>
          <a:r>
            <a:rPr lang="hu-HU" sz="1500" b="0" i="0" kern="1200"/>
            <a:t>I </a:t>
          </a:r>
          <a:r>
            <a:rPr lang="hu-HU" sz="1500" b="0" i="0" kern="1200" err="1"/>
            <a:t>was</a:t>
          </a:r>
          <a:r>
            <a:rPr lang="hu-HU" sz="1500" b="0" i="0" kern="1200"/>
            <a:t> </a:t>
          </a:r>
          <a:r>
            <a:rPr lang="en-GB" sz="1500" b="0" i="0" kern="1200"/>
            <a:t>able to </a:t>
          </a:r>
          <a:r>
            <a:rPr lang="en-GB" sz="1500" b="1" i="0" kern="1200"/>
            <a:t>navigate through complex data </a:t>
          </a:r>
          <a:r>
            <a:rPr lang="en-GB" sz="1500" b="0" i="0" kern="1200"/>
            <a:t>and draw meaningful insights to inform </a:t>
          </a:r>
          <a:r>
            <a:rPr lang="en-DE" sz="1500" b="0" i="0" kern="1200"/>
            <a:t>the public of an alternative way measuring homogeneity based on a holistic system. </a:t>
          </a:r>
          <a:endParaRPr lang="en-US" sz="1500" kern="1200"/>
        </a:p>
      </dsp:txBody>
      <dsp:txXfrm>
        <a:off x="6657739" y="2353665"/>
        <a:ext cx="2984865" cy="1266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0786-94B7-4369-B44B-4079B33D65BD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5FE0-2AD0-491A-90F8-D65A45C5B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93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cio/definition/business-process-management?utm_source=youtube&amp;utm_medium=video&amp;utm_campaign=062022BPM&amp;utm_content=BPM&amp;Offer=OTHR-youtube_OTHR-video_OTHR-BPM_2022June24_BP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cio/definition/business-process-management?utm_source=youtube&amp;utm_medium=video&amp;utm_campaign=062022BPM&amp;utm_content=BPM&amp;Offer=OTHR-youtube_OTHR-video_OTHR-BPM_2022June24_BP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cio/definition/business-process-management?utm_source=youtube&amp;utm_medium=video&amp;utm_campaign=062022BPM&amp;utm_content=BPM&amp;Offer=OTHR-youtube_OTHR-video_OTHR-BPM_2022June24_BP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cio/definition/business-process-management?utm_source=youtube&amp;utm_medium=video&amp;utm_campaign=062022BPM&amp;utm_content=BPM&amp;Offer=OTHR-youtube_OTHR-video_OTHR-BPM_2022June24_BP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cio/definition/business-process-management?utm_source=youtube&amp;utm_medium=video&amp;utm_campaign=062022BPM&amp;utm_content=BPM&amp;Offer=OTHR-youtube_OTHR-video_OTHR-BPM_2022June24_BP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Tucci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Linda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TechTarget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management? A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guide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BPM. - 2024. 12 01. - 15. 01 2024. - 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https://www.techtarget.com/searchcio/definition/business-process-management?utm_source=youtube&amp;utm_medium=video&amp;utm_campaign=062022BPM&amp;utm_content=BPM&amp;Offer=OTHR-youtube_OTHR-video_OTHR-BPM_2022June24_BPM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30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Váradi Dániel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Az EU monitoring rendszerének Mesterséges Intelligencia alapokra helyezése [Online]. - 2023.. - https://miau.my-x.hu/miau/307/szakdolgozat_vd.pdf.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496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056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Dumas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Marlon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[és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mtsai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.]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Fundamentals of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Moodle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KJU - BPM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compulsory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reading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- Springer-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Verlag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Berlin Heidelberg, 2013.. - 15. 01 2024. - https://moodle.kodolanyi.hu/pluginfile.php/306401/mod_resource/content/1/Compulsory%20reading.pdf.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45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Dumas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Marlon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[és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mtsai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.]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Fundamentals of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Moodle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KJU - BPM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compulsory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reading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- Springer-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Verlag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Berlin Heidelberg, 2013.. - 15. 01 2024. - https://moodle.kodolanyi.hu/pluginfile.php/306401/mod_resource/content/1/Compulsory%20reading.pdf.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73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Eye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Tech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Management? (In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About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Minute) [Online] // YouTube. - 2022. 06 2023. - 15. 01 2024. - https://www.youtube.com/watch?v=3m9gJjxkm58&amp;ab_channel=EyeonTech.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207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Dumas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Marlon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[és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mtsai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.]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Fundamentals of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Moodle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KJU - BPM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compulsory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reading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- Springer-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Verlag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Berlin Heidelberg, 2013.. - 15. 01 2024. - https://moodle.kodolanyi.hu/pluginfile.php/306401/mod_resource/content/1/Compulsory%20reading.pdf.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34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Tucci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Linda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TechTarget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management? A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guide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BPM. - 2024. 12 01. - 15. 01 2024. - 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https://www.techtarget.com/searchcio/definition/business-process-management?utm_source=youtube&amp;utm_medium=video&amp;utm_campaign=062022BPM&amp;utm_content=BPM&amp;Offer=OTHR-youtube_OTHR-video_OTHR-BPM_2022June24_BPM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78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Tucci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Linda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TechTarget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management? A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guide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BPM. - 2024. 12 01. - 15. 01 2024. - 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https://www.techtarget.com/searchcio/definition/business-process-management?utm_source=youtube&amp;utm_medium=video&amp;utm_campaign=062022BPM&amp;utm_content=BPM&amp;Offer=OTHR-youtube_OTHR-video_OTHR-BPM_2022June24_BPM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026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Tucci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Linda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TechTarget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management? A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guide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BPM. - 2024. 12 01. - 15. 01 2024. - 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https://www.techtarget.com/searchcio/definition/business-process-management?utm_source=youtube&amp;utm_medium=video&amp;utm_campaign=062022BPM&amp;utm_content=BPM&amp;Offer=OTHR-youtube_OTHR-video_OTHR-BPM_2022June24_BPM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2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Tucci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Linda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TechTarget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management? A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guide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BPM. - 2024. 12 01. - 15. 01 2024. - 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https://www.techtarget.com/searchcio/definition/business-process-management?utm_source=youtube&amp;utm_medium=video&amp;utm_campaign=062022BPM&amp;utm_content=BPM&amp;Offer=OTHR-youtube_OTHR-video_OTHR-BPM_2022June24_BPM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15FE0-2AD0-491A-90F8-D65A45C5B14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33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5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4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1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22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1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45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86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4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30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57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0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933E3E-715B-4272-89F0-E26E1B327BE8}" type="datetimeFigureOut">
              <a:rPr lang="hu-HU" smtClean="0"/>
              <a:t>2024. 02. 03.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CAA57C1-DD13-41C6-AC36-0FF821B386A6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1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iau.my-x.hu/myx-free/index.php3?x=e091" TargetMode="External"/><Relationship Id="rId2" Type="http://schemas.openxmlformats.org/officeDocument/2006/relationships/hyperlink" Target="https://www.techtarget.com/searchcio/definition/business-process-management?utm_source=youtube&amp;utm_medium=video&amp;utm_campaign=062022BPM&amp;utm_content=BPM&amp;Offer=OTHR-youtube_OTHR-video_OTHR-BPM_2022June24_BP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au.my-x.hu/miau2009/index.php3?x=e0&amp;string=l.V%C3%A1radi" TargetMode="External"/><Relationship Id="rId4" Type="http://schemas.openxmlformats.org/officeDocument/2006/relationships/hyperlink" Target="https://miau.my-x.hu/miau2009/index.php3?x=e0&amp;string=V%C3%A1radi.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DFABEF3-D611-7042-EFA4-AD15FEA86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hu-HU" sz="4800" b="0" i="0">
                <a:solidFill>
                  <a:srgbClr val="FFFFFF"/>
                </a:solidFill>
                <a:effectLst/>
                <a:latin typeface="Söhne"/>
              </a:rPr>
              <a:t>Business Process Management</a:t>
            </a:r>
            <a:endParaRPr lang="hu-HU" sz="4800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F3CFF2-47E7-5572-A3F8-C3C8D3667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endParaRPr lang="hu-HU">
              <a:solidFill>
                <a:srgbClr val="FFFFFF"/>
              </a:solidFill>
            </a:endParaRP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FB77DE-B6C1-A366-73F0-F14FEE53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 b="1" i="0" dirty="0" err="1">
                <a:effectLst/>
                <a:latin typeface="Söhne"/>
              </a:rPr>
              <a:t>Future</a:t>
            </a:r>
            <a:r>
              <a:rPr lang="hu-HU" b="1" i="0" dirty="0">
                <a:effectLst/>
                <a:latin typeface="Söhne"/>
              </a:rPr>
              <a:t> </a:t>
            </a:r>
            <a:r>
              <a:rPr lang="hu-HU" b="1" i="0" dirty="0" err="1">
                <a:effectLst/>
                <a:latin typeface="Söhne"/>
              </a:rPr>
              <a:t>Trends</a:t>
            </a:r>
            <a:r>
              <a:rPr lang="hu-HU" b="1" i="0" dirty="0">
                <a:effectLst/>
                <a:latin typeface="Söhne"/>
              </a:rPr>
              <a:t> in BPM</a:t>
            </a:r>
            <a:endParaRPr lang="hu-HU" dirty="0"/>
          </a:p>
        </p:txBody>
      </p:sp>
      <p:graphicFrame>
        <p:nvGraphicFramePr>
          <p:cNvPr id="16" name="Tartalom helye 2">
            <a:extLst>
              <a:ext uri="{FF2B5EF4-FFF2-40B4-BE49-F238E27FC236}">
                <a16:creationId xmlns:a16="http://schemas.microsoft.com/office/drawing/2014/main" id="{01B489CD-385C-70C8-7511-3EAAE4BE1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0877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53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008688F-4CC4-D96C-9D37-408635F4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Use Case evaluation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1F9399E-DF21-9B8C-9663-9FBC08DD6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 the light of BPM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F3B36E0-9525-A740-C42C-4DEA2E7B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hu-HU" sz="3500" b="1" dirty="0" err="1">
                <a:latin typeface="Söhne"/>
              </a:rPr>
              <a:t>Measuring</a:t>
            </a:r>
            <a:r>
              <a:rPr lang="hu-HU" sz="3500" b="1" dirty="0">
                <a:latin typeface="Söhne"/>
              </a:rPr>
              <a:t> EU </a:t>
            </a:r>
            <a:r>
              <a:rPr lang="hu-HU" sz="3500" b="1" dirty="0" err="1">
                <a:latin typeface="Söhne"/>
              </a:rPr>
              <a:t>homogeneity</a:t>
            </a:r>
            <a:endParaRPr lang="hu-HU" sz="3500" b="1" dirty="0">
              <a:latin typeface="Söhne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2D3ACB-6C00-2018-9709-E6120051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b="0" i="0" err="1">
                <a:effectLst/>
                <a:latin typeface="Söhne"/>
              </a:rPr>
              <a:t>As</a:t>
            </a:r>
            <a:r>
              <a:rPr lang="hu-HU" b="0" i="0">
                <a:effectLst/>
                <a:latin typeface="Söhne"/>
              </a:rPr>
              <a:t> </a:t>
            </a:r>
            <a:r>
              <a:rPr lang="hu-HU" b="0" i="0" err="1">
                <a:effectLst/>
                <a:latin typeface="Söhne"/>
              </a:rPr>
              <a:t>discussed</a:t>
            </a:r>
            <a:r>
              <a:rPr lang="hu-HU" b="0" i="0">
                <a:effectLst/>
                <a:latin typeface="Söhne"/>
              </a:rPr>
              <a:t> </a:t>
            </a:r>
            <a:r>
              <a:rPr lang="hu-HU" b="0" i="0" err="1">
                <a:effectLst/>
                <a:latin typeface="Söhne"/>
              </a:rPr>
              <a:t>before</a:t>
            </a:r>
            <a:r>
              <a:rPr lang="hu-HU" b="0" i="0">
                <a:effectLst/>
                <a:latin typeface="Söhne"/>
              </a:rPr>
              <a:t>, </a:t>
            </a:r>
            <a:r>
              <a:rPr lang="en-GB" b="0" i="0">
                <a:effectLst/>
                <a:latin typeface="Söhne"/>
              </a:rPr>
              <a:t>BPM is like a GPS for organizations, guiding them through structured processes to achieve their</a:t>
            </a:r>
            <a:r>
              <a:rPr lang="hu-HU" b="0" i="0">
                <a:effectLst/>
                <a:latin typeface="Söhne"/>
              </a:rPr>
              <a:t> business</a:t>
            </a:r>
            <a:r>
              <a:rPr lang="en-GB" b="0" i="0">
                <a:effectLst/>
                <a:latin typeface="Söhne"/>
              </a:rPr>
              <a:t>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Söhne"/>
              </a:rPr>
              <a:t>Just as a GPS helps us navigate from point A to point B efficiently, BPM helps organizations navigate from their current state to their desired state.</a:t>
            </a:r>
            <a:endParaRPr lang="hu-HU" b="0" i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err="1">
                <a:latin typeface="Söhne"/>
              </a:rPr>
              <a:t>Now</a:t>
            </a:r>
            <a:r>
              <a:rPr lang="hu-HU">
                <a:latin typeface="Söhne"/>
              </a:rPr>
              <a:t> </a:t>
            </a:r>
            <a:r>
              <a:rPr lang="hu-HU" err="1">
                <a:latin typeface="Söhne"/>
              </a:rPr>
              <a:t>let’s</a:t>
            </a:r>
            <a:r>
              <a:rPr lang="hu-HU">
                <a:latin typeface="Söhne"/>
              </a:rPr>
              <a:t> </a:t>
            </a:r>
            <a:r>
              <a:rPr lang="hu-HU" err="1">
                <a:latin typeface="Söhne"/>
              </a:rPr>
              <a:t>have</a:t>
            </a:r>
            <a:r>
              <a:rPr lang="hu-HU">
                <a:latin typeface="Söhne"/>
              </a:rPr>
              <a:t> a </a:t>
            </a:r>
            <a:r>
              <a:rPr lang="hu-HU" err="1">
                <a:latin typeface="Söhne"/>
              </a:rPr>
              <a:t>look</a:t>
            </a:r>
            <a:r>
              <a:rPr lang="hu-HU">
                <a:latin typeface="Söhne"/>
              </a:rPr>
              <a:t> </a:t>
            </a:r>
            <a:r>
              <a:rPr lang="hu-HU" err="1">
                <a:latin typeface="Söhne"/>
              </a:rPr>
              <a:t>how</a:t>
            </a:r>
            <a:r>
              <a:rPr lang="hu-HU">
                <a:latin typeface="Söhne"/>
              </a:rPr>
              <a:t> a </a:t>
            </a:r>
            <a:r>
              <a:rPr lang="hu-HU" err="1">
                <a:latin typeface="Söhne"/>
              </a:rPr>
              <a:t>BSc</a:t>
            </a:r>
            <a:r>
              <a:rPr lang="hu-HU">
                <a:latin typeface="Söhne"/>
              </a:rPr>
              <a:t> </a:t>
            </a:r>
            <a:r>
              <a:rPr lang="hu-HU" err="1">
                <a:latin typeface="Söhne"/>
              </a:rPr>
              <a:t>thesis</a:t>
            </a:r>
            <a:r>
              <a:rPr lang="hu-HU">
                <a:latin typeface="Söhne"/>
              </a:rPr>
              <a:t> </a:t>
            </a:r>
            <a:r>
              <a:rPr lang="hu-HU" err="1">
                <a:latin typeface="Söhne"/>
              </a:rPr>
              <a:t>can</a:t>
            </a:r>
            <a:r>
              <a:rPr lang="hu-HU">
                <a:latin typeface="Söhne"/>
              </a:rPr>
              <a:t> be </a:t>
            </a:r>
            <a:r>
              <a:rPr lang="hu-HU" err="1">
                <a:latin typeface="Söhne"/>
              </a:rPr>
              <a:t>interpreted</a:t>
            </a:r>
            <a:r>
              <a:rPr lang="hu-HU">
                <a:latin typeface="Söhne"/>
              </a:rPr>
              <a:t> </a:t>
            </a:r>
            <a:r>
              <a:rPr lang="hu-HU" err="1">
                <a:latin typeface="Söhne"/>
              </a:rPr>
              <a:t>as</a:t>
            </a:r>
            <a:r>
              <a:rPr lang="hu-HU">
                <a:latin typeface="Söhne"/>
              </a:rPr>
              <a:t> a BPM project and </a:t>
            </a:r>
            <a:r>
              <a:rPr lang="hu-HU" err="1">
                <a:latin typeface="Söhne"/>
              </a:rPr>
              <a:t>included</a:t>
            </a:r>
            <a:r>
              <a:rPr lang="hu-HU">
                <a:latin typeface="Söhne"/>
              </a:rPr>
              <a:t> </a:t>
            </a:r>
            <a:r>
              <a:rPr lang="hu-HU" err="1">
                <a:latin typeface="Söhne"/>
              </a:rPr>
              <a:t>into</a:t>
            </a:r>
            <a:r>
              <a:rPr lang="hu-HU">
                <a:latin typeface="Söhne"/>
              </a:rPr>
              <a:t> </a:t>
            </a:r>
            <a:r>
              <a:rPr lang="hu-HU" err="1">
                <a:latin typeface="Söhne"/>
              </a:rPr>
              <a:t>the</a:t>
            </a:r>
            <a:r>
              <a:rPr lang="hu-HU">
                <a:latin typeface="Söhne"/>
              </a:rPr>
              <a:t> BPM life-</a:t>
            </a:r>
            <a:r>
              <a:rPr lang="hu-HU" err="1">
                <a:latin typeface="Söhne"/>
              </a:rPr>
              <a:t>cycle</a:t>
            </a:r>
            <a:r>
              <a:rPr lang="hu-HU">
                <a:latin typeface="Söhne"/>
              </a:rPr>
              <a:t>. </a:t>
            </a:r>
            <a:endParaRPr lang="en-GB" b="0" i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55392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7C03B47-7D3D-4E39-EFC1-3933FFA1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Design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66E50C8-2869-A9F0-C4AC-F8BFEA9E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Objectives and goals</a:t>
            </a:r>
            <a:r>
              <a:rPr lang="hu-HU" dirty="0">
                <a:solidFill>
                  <a:srgbClr val="FFFFFF"/>
                </a:solidFill>
              </a:rPr>
              <a:t>, </a:t>
            </a:r>
            <a:r>
              <a:rPr lang="hu-HU" dirty="0" err="1">
                <a:solidFill>
                  <a:srgbClr val="FFFFFF"/>
                </a:solidFill>
              </a:rPr>
              <a:t>literature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798DA8-F572-EB54-332F-5D212B7E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hu-HU" b="1" i="0" dirty="0" err="1">
                <a:effectLst/>
                <a:latin typeface="Söhne"/>
              </a:rPr>
              <a:t>Setting</a:t>
            </a:r>
            <a:r>
              <a:rPr lang="hu-HU" b="1" i="0" dirty="0">
                <a:effectLst/>
                <a:latin typeface="Söhne"/>
              </a:rPr>
              <a:t> </a:t>
            </a:r>
            <a:r>
              <a:rPr lang="hu-HU" b="1" i="0" dirty="0" err="1">
                <a:effectLst/>
                <a:latin typeface="Söhne"/>
              </a:rPr>
              <a:t>Clear</a:t>
            </a:r>
            <a:r>
              <a:rPr lang="hu-HU" b="1" i="0" dirty="0">
                <a:effectLst/>
                <a:latin typeface="Söhne"/>
              </a:rPr>
              <a:t> </a:t>
            </a:r>
            <a:r>
              <a:rPr lang="hu-HU" b="1" i="0" dirty="0" err="1">
                <a:effectLst/>
                <a:latin typeface="Söhne"/>
              </a:rPr>
              <a:t>Objectives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EFF553-EC17-2F79-45E1-B985594B9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0" i="0" dirty="0">
                <a:effectLst/>
                <a:latin typeface="Söhne"/>
              </a:rPr>
              <a:t>Our BPM journey began with setting </a:t>
            </a:r>
            <a:r>
              <a:rPr lang="en-GB" sz="1800" b="0" i="0" u="sng" dirty="0">
                <a:effectLst/>
                <a:latin typeface="Söhne"/>
              </a:rPr>
              <a:t>clear objectives</a:t>
            </a:r>
            <a:r>
              <a:rPr lang="en-GB" sz="1800" b="0" i="0" dirty="0">
                <a:effectLst/>
                <a:latin typeface="Söhne"/>
              </a:rPr>
              <a:t> for our project: to measure the homogeneity of EU member states as part of European cohesion policy.</a:t>
            </a:r>
          </a:p>
          <a:p>
            <a:pPr marL="0" indent="0">
              <a:buNone/>
            </a:pPr>
            <a:r>
              <a:rPr lang="en-GB" sz="1800" b="0" i="0" dirty="0">
                <a:effectLst/>
                <a:latin typeface="Söhne"/>
              </a:rPr>
              <a:t>Like setting a destination on a GPS, clear objectives provide direction and purpose to our project.</a:t>
            </a:r>
            <a:endParaRPr lang="hu-HU" sz="1800" b="0" i="0" dirty="0">
              <a:effectLst/>
              <a:latin typeface="Söhne"/>
            </a:endParaRPr>
          </a:p>
          <a:p>
            <a:pPr marL="0" indent="0">
              <a:buNone/>
            </a:pPr>
            <a:endParaRPr lang="en-GB" sz="1800" b="0" i="0" dirty="0">
              <a:effectLst/>
              <a:latin typeface="Söhne"/>
            </a:endParaRPr>
          </a:p>
          <a:p>
            <a:pPr marL="457200" lvl="1" indent="0">
              <a:buNone/>
            </a:pPr>
            <a:r>
              <a:rPr lang="en-GB" b="1" dirty="0">
                <a:latin typeface="Söhne"/>
              </a:rPr>
              <a:t>H1:</a:t>
            </a:r>
            <a:r>
              <a:rPr lang="en-GB" dirty="0">
                <a:latin typeface="Söhne"/>
              </a:rPr>
              <a:t> </a:t>
            </a:r>
            <a:r>
              <a:rPr lang="hu-HU" dirty="0" err="1">
                <a:latin typeface="Söhne"/>
              </a:rPr>
              <a:t>It</a:t>
            </a:r>
            <a:r>
              <a:rPr lang="hu-HU" dirty="0">
                <a:latin typeface="Söhne"/>
              </a:rPr>
              <a:t> is </a:t>
            </a:r>
            <a:r>
              <a:rPr lang="en-DE" dirty="0">
                <a:latin typeface="Söhne"/>
              </a:rPr>
              <a:t>possible</a:t>
            </a:r>
            <a:r>
              <a:rPr lang="hu-HU" dirty="0">
                <a:latin typeface="Söhne"/>
              </a:rPr>
              <a:t> </a:t>
            </a:r>
            <a:r>
              <a:rPr lang="hu-HU" dirty="0" err="1">
                <a:latin typeface="Söhne"/>
              </a:rPr>
              <a:t>to</a:t>
            </a:r>
            <a:r>
              <a:rPr lang="hu-HU" dirty="0">
                <a:latin typeface="Söhne"/>
              </a:rPr>
              <a:t> </a:t>
            </a:r>
            <a:r>
              <a:rPr lang="en-GB" dirty="0">
                <a:latin typeface="Söhne"/>
              </a:rPr>
              <a:t>Establish a time-series decision support system that measures EU homogeneity based on completely separate layers.</a:t>
            </a:r>
            <a:endParaRPr lang="hu-HU" dirty="0">
              <a:latin typeface="Söhne"/>
            </a:endParaRPr>
          </a:p>
          <a:p>
            <a:pPr marL="457200" lvl="1" indent="0">
              <a:buNone/>
            </a:pPr>
            <a:r>
              <a:rPr lang="en-GB" b="1" dirty="0">
                <a:latin typeface="Söhne"/>
              </a:rPr>
              <a:t>H2: </a:t>
            </a:r>
            <a:r>
              <a:rPr lang="en-GB" dirty="0">
                <a:latin typeface="Söhne"/>
              </a:rPr>
              <a:t>Can each country be equally homogeneous in a different way based on input data, i.e., a </a:t>
            </a:r>
            <a:r>
              <a:rPr lang="en-GB" dirty="0" err="1">
                <a:latin typeface="Söhne"/>
              </a:rPr>
              <a:t>casohin</a:t>
            </a:r>
            <a:r>
              <a:rPr lang="en-GB" dirty="0">
                <a:latin typeface="Söhne"/>
              </a:rPr>
              <a:t> EU.</a:t>
            </a:r>
            <a:endParaRPr lang="hu-HU" dirty="0">
              <a:latin typeface="Söhne"/>
            </a:endParaRPr>
          </a:p>
          <a:p>
            <a:pPr marL="457200" lvl="1" indent="0">
              <a:buNone/>
            </a:pPr>
            <a:r>
              <a:rPr lang="en-GB" b="1" dirty="0">
                <a:latin typeface="Söhne"/>
              </a:rPr>
              <a:t>H3: </a:t>
            </a:r>
            <a:r>
              <a:rPr lang="en-GB" dirty="0">
                <a:latin typeface="Söhne"/>
              </a:rPr>
              <a:t>Life expectancy and an economic indicator (e.g. wages) are "significantly" different only when combined with pre-Covid19 and Covid19 data. </a:t>
            </a:r>
            <a:endParaRPr lang="hu-HU" dirty="0">
              <a:latin typeface="Söhne"/>
            </a:endParaRPr>
          </a:p>
          <a:p>
            <a:pPr marL="457200" lvl="1" indent="0">
              <a:buNone/>
            </a:pPr>
            <a:r>
              <a:rPr lang="en-GB" b="1" dirty="0">
                <a:latin typeface="Söhne"/>
              </a:rPr>
              <a:t>H4: </a:t>
            </a:r>
            <a:r>
              <a:rPr lang="en-GB" dirty="0">
                <a:latin typeface="Söhne"/>
              </a:rPr>
              <a:t>A naive and/or optimized text template robot function can be constructed.</a:t>
            </a:r>
            <a:endParaRPr lang="hu-HU" dirty="0">
              <a:latin typeface="Söhne"/>
            </a:endParaRPr>
          </a:p>
          <a:p>
            <a:endParaRPr lang="hu-HU" sz="1300" dirty="0"/>
          </a:p>
        </p:txBody>
      </p:sp>
      <p:pic>
        <p:nvPicPr>
          <p:cNvPr id="15" name="Picture 4" descr="White puzzle with one red piece">
            <a:extLst>
              <a:ext uri="{FF2B5EF4-FFF2-40B4-BE49-F238E27FC236}">
                <a16:creationId xmlns:a16="http://schemas.microsoft.com/office/drawing/2014/main" id="{5A0CE8A7-975E-7579-F6A9-0DBD179F9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4" r="30170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54FBC-6C05-15E0-13E3-26B861A2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Literature</a:t>
            </a:r>
            <a:r>
              <a:rPr lang="hu-HU" dirty="0"/>
              <a:t> </a:t>
            </a:r>
            <a:r>
              <a:rPr lang="hu-HU" dirty="0" err="1"/>
              <a:t>search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BEC194-B8ED-F216-2C9B-AB2A5EF29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In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gain</a:t>
            </a:r>
            <a:r>
              <a:rPr lang="hu-HU" dirty="0"/>
              <a:t> „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picture</a:t>
            </a:r>
            <a:r>
              <a:rPr lang="hu-HU" dirty="0"/>
              <a:t>”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BPM </a:t>
            </a:r>
            <a:r>
              <a:rPr lang="hu-HU" dirty="0" err="1"/>
              <a:t>project’s</a:t>
            </a:r>
            <a:r>
              <a:rPr lang="hu-HU" dirty="0"/>
              <a:t> </a:t>
            </a:r>
            <a:r>
              <a:rPr lang="hu-HU" dirty="0" err="1"/>
              <a:t>subject</a:t>
            </a:r>
            <a:r>
              <a:rPr lang="hu-HU" dirty="0"/>
              <a:t>,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inevitable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previous</a:t>
            </a:r>
            <a:r>
              <a:rPr lang="hu-HU" dirty="0"/>
              <a:t> </a:t>
            </a:r>
            <a:r>
              <a:rPr lang="hu-HU" dirty="0" err="1"/>
              <a:t>projects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has </a:t>
            </a:r>
            <a:r>
              <a:rPr lang="hu-HU" dirty="0" err="1"/>
              <a:t>been</a:t>
            </a:r>
            <a:r>
              <a:rPr lang="hu-HU" dirty="0"/>
              <a:t> </a:t>
            </a:r>
            <a:r>
              <a:rPr lang="hu-HU" dirty="0" err="1"/>
              <a:t>made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topic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In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no </a:t>
            </a:r>
            <a:r>
              <a:rPr lang="hu-HU" dirty="0" err="1"/>
              <a:t>previous</a:t>
            </a:r>
            <a:r>
              <a:rPr lang="hu-HU" dirty="0"/>
              <a:t> </a:t>
            </a:r>
            <a:r>
              <a:rPr lang="hu-HU" dirty="0" err="1"/>
              <a:t>researches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a </a:t>
            </a:r>
            <a:r>
              <a:rPr lang="hu-HU" dirty="0" err="1"/>
              <a:t>hollistic</a:t>
            </a:r>
            <a:r>
              <a:rPr lang="hu-HU" dirty="0"/>
              <a:t> </a:t>
            </a:r>
            <a:r>
              <a:rPr lang="hu-HU" dirty="0" err="1"/>
              <a:t>approaches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measure</a:t>
            </a:r>
            <a:r>
              <a:rPr lang="hu-HU" dirty="0"/>
              <a:t> </a:t>
            </a:r>
            <a:r>
              <a:rPr lang="hu-HU" dirty="0" err="1"/>
              <a:t>homogenetiy</a:t>
            </a:r>
            <a:r>
              <a:rPr lang="hu-HU" dirty="0"/>
              <a:t>. </a:t>
            </a:r>
            <a:r>
              <a:rPr lang="hu-HU" dirty="0" err="1"/>
              <a:t>Therefore</a:t>
            </a:r>
            <a:r>
              <a:rPr lang="hu-HU" dirty="0"/>
              <a:t> I </a:t>
            </a:r>
            <a:r>
              <a:rPr lang="hu-HU" dirty="0" err="1"/>
              <a:t>looked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topics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homogenity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dirty="0" err="1"/>
              <a:t>Showcased</a:t>
            </a:r>
            <a:r>
              <a:rPr lang="hu-HU" dirty="0"/>
              <a:t> </a:t>
            </a:r>
            <a:r>
              <a:rPr lang="hu-HU" dirty="0" err="1"/>
              <a:t>topics</a:t>
            </a:r>
            <a:r>
              <a:rPr lang="hu-HU" dirty="0"/>
              <a:t> in </a:t>
            </a:r>
            <a:r>
              <a:rPr lang="hu-HU" dirty="0" err="1"/>
              <a:t>BSc</a:t>
            </a:r>
            <a:r>
              <a:rPr lang="hu-HU" dirty="0"/>
              <a:t> </a:t>
            </a:r>
            <a:r>
              <a:rPr lang="hu-HU" dirty="0" err="1"/>
              <a:t>thesis</a:t>
            </a:r>
            <a:r>
              <a:rPr lang="hu-H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History</a:t>
            </a:r>
            <a:r>
              <a:rPr lang="hu-HU" dirty="0"/>
              <a:t> and </a:t>
            </a:r>
            <a:r>
              <a:rPr lang="hu-HU" dirty="0" err="1"/>
              <a:t>importance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EU </a:t>
            </a:r>
            <a:r>
              <a:rPr lang="hu-HU" dirty="0" err="1"/>
              <a:t>homogeneity</a:t>
            </a:r>
            <a:r>
              <a:rPr lang="hu-HU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Problems</a:t>
            </a:r>
            <a:r>
              <a:rPr lang="hu-HU" dirty="0"/>
              <a:t> of </a:t>
            </a:r>
            <a:r>
              <a:rPr lang="hu-HU" dirty="0" err="1"/>
              <a:t>data-visualisation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918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E72E77-9938-57B2-ED09-B04F5863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E9E3C0C-5F15-DD60-877C-1F08C1B0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Model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0DA7BC4-EEA2-6911-3B1E-57F80928F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Creating structured methods or mathematical formulas to streamline operations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FDC67139-B3EA-1908-CBA3-F7715C67B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3970" r="-1" b="6006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2400EA5-7964-8C1E-9119-21CA673A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hu-HU" sz="4600" b="1" i="0" err="1">
                <a:effectLst/>
                <a:latin typeface="Söhne"/>
              </a:rPr>
              <a:t>Developing</a:t>
            </a:r>
            <a:r>
              <a:rPr lang="hu-HU" sz="4600" b="1" i="0">
                <a:effectLst/>
                <a:latin typeface="Söhne"/>
              </a:rPr>
              <a:t> </a:t>
            </a:r>
            <a:r>
              <a:rPr lang="hu-HU" sz="4600" b="1" i="0" err="1">
                <a:effectLst/>
                <a:latin typeface="Söhne"/>
              </a:rPr>
              <a:t>Algorithms</a:t>
            </a:r>
            <a:endParaRPr lang="hu-HU" sz="4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C20EF6-4CC0-745D-DD6C-26578ABE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öhne"/>
              </a:rPr>
              <a:t>BPM involves defining processes and developing algorithms to streamline operations.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Söhne"/>
              </a:rPr>
              <a:t>I</a:t>
            </a:r>
            <a:r>
              <a:rPr lang="en-GB" b="0" i="0" dirty="0">
                <a:effectLst/>
                <a:latin typeface="Söhne"/>
              </a:rPr>
              <a:t> developed</a:t>
            </a:r>
            <a:r>
              <a:rPr lang="hu-HU" b="0" i="0" dirty="0">
                <a:effectLst/>
                <a:latin typeface="Söhne"/>
              </a:rPr>
              <a:t> a</a:t>
            </a:r>
            <a:r>
              <a:rPr lang="en-GB" b="0" i="0" dirty="0">
                <a:effectLst/>
                <a:latin typeface="Söhne"/>
              </a:rPr>
              <a:t> holistic algorithm</a:t>
            </a:r>
            <a:r>
              <a:rPr lang="hu-HU" dirty="0">
                <a:latin typeface="Söhne"/>
              </a:rPr>
              <a:t> </a:t>
            </a:r>
            <a:r>
              <a:rPr lang="hu-HU" dirty="0" err="1">
                <a:latin typeface="Söhne"/>
              </a:rPr>
              <a:t>plan</a:t>
            </a:r>
            <a:r>
              <a:rPr lang="en-GB" b="0" i="0" dirty="0">
                <a:effectLst/>
                <a:latin typeface="Söhne"/>
              </a:rPr>
              <a:t> to measure homogeneity objectively, akin to creating a roadmap for our analysis.</a:t>
            </a:r>
            <a:endParaRPr lang="hu-HU" dirty="0"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Söhne"/>
              </a:rPr>
              <a:t>The </a:t>
            </a:r>
            <a:r>
              <a:rPr lang="hu-HU" dirty="0" err="1">
                <a:latin typeface="Söhne"/>
              </a:rPr>
              <a:t>roadmap</a:t>
            </a:r>
            <a:r>
              <a:rPr lang="hu-HU" dirty="0">
                <a:latin typeface="Söhne"/>
              </a:rPr>
              <a:t> </a:t>
            </a:r>
            <a:r>
              <a:rPr lang="hu-HU" dirty="0" err="1">
                <a:latin typeface="Söhne"/>
              </a:rPr>
              <a:t>included</a:t>
            </a:r>
            <a:r>
              <a:rPr lang="hu-HU" dirty="0">
                <a:latin typeface="Söhne"/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b="0" i="0" dirty="0">
                <a:effectLst/>
                <a:latin typeface="Söhne"/>
              </a:rPr>
              <a:t>Data </a:t>
            </a:r>
            <a:r>
              <a:rPr lang="hu-HU" b="0" i="0" dirty="0" err="1">
                <a:effectLst/>
                <a:latin typeface="Söhne"/>
              </a:rPr>
              <a:t>collection</a:t>
            </a:r>
            <a:endParaRPr lang="hu-HU" b="0" i="0" dirty="0">
              <a:effectLst/>
              <a:latin typeface="Söhne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dirty="0" err="1">
                <a:latin typeface="Söhne"/>
              </a:rPr>
              <a:t>Additional</a:t>
            </a:r>
            <a:r>
              <a:rPr lang="hu-HU" dirty="0">
                <a:latin typeface="Söhne"/>
              </a:rPr>
              <a:t> </a:t>
            </a:r>
            <a:r>
              <a:rPr lang="hu-HU" dirty="0" err="1">
                <a:latin typeface="Söhne"/>
              </a:rPr>
              <a:t>calculations</a:t>
            </a:r>
            <a:endParaRPr lang="hu-HU" dirty="0">
              <a:latin typeface="Söhne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b="0" i="0" dirty="0">
                <a:effectLst/>
                <a:latin typeface="Söhne"/>
              </a:rPr>
              <a:t>Building an OAM</a:t>
            </a:r>
            <a:r>
              <a:rPr lang="hu-HU" dirty="0">
                <a:latin typeface="Söhne"/>
              </a:rPr>
              <a:t> </a:t>
            </a:r>
            <a:r>
              <a:rPr lang="hu-HU" dirty="0" err="1">
                <a:latin typeface="Söhne"/>
              </a:rPr>
              <a:t>table</a:t>
            </a:r>
            <a:endParaRPr lang="hu-HU" dirty="0">
              <a:latin typeface="Söhne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b="0" i="0" dirty="0" err="1">
                <a:effectLst/>
                <a:latin typeface="Söhne"/>
              </a:rPr>
              <a:t>Using</a:t>
            </a:r>
            <a:r>
              <a:rPr lang="hu-HU" b="0" i="0" dirty="0">
                <a:effectLst/>
                <a:latin typeface="Söhne"/>
              </a:rPr>
              <a:t> an AI </a:t>
            </a:r>
            <a:r>
              <a:rPr lang="hu-HU" b="0" i="0" dirty="0" err="1">
                <a:effectLst/>
                <a:latin typeface="Söhne"/>
              </a:rPr>
              <a:t>engine</a:t>
            </a:r>
            <a:endParaRPr lang="hu-HU" dirty="0">
              <a:latin typeface="Söhne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b="0" i="0" dirty="0" err="1">
                <a:effectLst/>
                <a:latin typeface="Söhne"/>
              </a:rPr>
              <a:t>Evaluation</a:t>
            </a:r>
            <a:endParaRPr lang="en-GB" b="0" i="0" dirty="0">
              <a:effectLst/>
              <a:latin typeface="Söhne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218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14CA7D-C408-71C9-9D89-FBAE83D2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Action plan</a:t>
            </a:r>
            <a:r>
              <a:rPr lang="hu-HU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visualization of the project</a:t>
            </a:r>
          </a:p>
        </p:txBody>
      </p:sp>
      <p:cxnSp>
        <p:nvCxnSpPr>
          <p:cNvPr id="36" name="Straight Connector 29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C37552F4-1B1F-8F8D-66F5-9DF5F0F65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98" y="-23666"/>
            <a:ext cx="9865702" cy="71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0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226228C3-C0E3-BDE1-C600-F0E361713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b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E94A3B2-3909-288C-EE8B-818FACFA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 b="1" i="0" dirty="0">
                <a:effectLst/>
                <a:latin typeface="Söhne"/>
              </a:rPr>
              <a:t>Data </a:t>
            </a:r>
            <a:r>
              <a:rPr lang="hu-HU" b="1" i="0" dirty="0" err="1">
                <a:effectLst/>
                <a:latin typeface="Söhne"/>
              </a:rPr>
              <a:t>Collection</a:t>
            </a:r>
            <a:endParaRPr lang="hu-H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EFDF7D-B17C-4F16-B8BE-C55FFC7E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5A5AAC-1E70-980E-CF33-139A55BA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BPM emphasizes the importance of data-driven decision-making.</a:t>
            </a:r>
          </a:p>
          <a:p>
            <a:pPr marL="0" indent="0">
              <a:buNone/>
            </a:pPr>
            <a:r>
              <a:rPr lang="hu-HU" dirty="0"/>
              <a:t>I</a:t>
            </a:r>
            <a:r>
              <a:rPr lang="en-GB" dirty="0"/>
              <a:t> collected data from the official OECD statistical site, ensuring we had accurate and reliable information to </a:t>
            </a:r>
            <a:r>
              <a:rPr lang="en-GB" dirty="0" err="1"/>
              <a:t>analyze</a:t>
            </a:r>
            <a:r>
              <a:rPr lang="en-GB" dirty="0"/>
              <a:t>.</a:t>
            </a:r>
          </a:p>
          <a:p>
            <a:r>
              <a:rPr lang="hu-HU" dirty="0" err="1"/>
              <a:t>Downloaded</a:t>
            </a:r>
            <a:r>
              <a:rPr lang="hu-HU" dirty="0"/>
              <a:t> </a:t>
            </a:r>
            <a:r>
              <a:rPr lang="hu-HU" dirty="0" err="1"/>
              <a:t>raw-data</a:t>
            </a:r>
            <a:r>
              <a:rPr lang="hu-HU" dirty="0"/>
              <a:t> </a:t>
            </a:r>
            <a:r>
              <a:rPr lang="hu-HU" dirty="0" err="1"/>
              <a:t>layers</a:t>
            </a:r>
            <a:r>
              <a:rPr lang="hu-HU" dirty="0"/>
              <a:t>: </a:t>
            </a:r>
          </a:p>
          <a:p>
            <a:pPr lvl="1"/>
            <a:r>
              <a:rPr lang="en-GB" dirty="0"/>
              <a:t>Average working hours per employee per hour per year</a:t>
            </a:r>
          </a:p>
          <a:p>
            <a:pPr lvl="1"/>
            <a:r>
              <a:rPr lang="en-GB" dirty="0"/>
              <a:t>Average annual wages per employee in dollars</a:t>
            </a:r>
          </a:p>
          <a:p>
            <a:pPr lvl="1"/>
            <a:r>
              <a:rPr lang="en-GB" dirty="0"/>
              <a:t>Life expectancy in years </a:t>
            </a:r>
            <a:endParaRPr lang="hu-HU" dirty="0"/>
          </a:p>
          <a:p>
            <a:pPr lvl="1"/>
            <a:r>
              <a:rPr lang="en-GB" dirty="0"/>
              <a:t>GDP in dollars </a:t>
            </a:r>
            <a:endParaRPr lang="hu-HU" dirty="0"/>
          </a:p>
          <a:p>
            <a:pPr lvl="1"/>
            <a:r>
              <a:rPr lang="en-GB" dirty="0"/>
              <a:t>Unemployment rate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918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1E3F34E1-76BC-9BA3-00FD-1780BAAF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00" r="-1" b="142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CC94291-A5D0-6022-9D01-56CD8D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hu-HU" sz="3900" b="1" i="0" err="1">
                <a:effectLst/>
                <a:latin typeface="Söhne"/>
              </a:rPr>
              <a:t>Introduction</a:t>
            </a:r>
            <a:endParaRPr lang="hu-HU" sz="39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DE4733-9332-BE4A-8846-32D554B4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en-GB" b="0" i="0" dirty="0">
                <a:effectLst/>
                <a:latin typeface="Söhne"/>
              </a:rPr>
              <a:t>Business Process Management (BPM) is a structured approach used by organizations to improve their processes, serve customers, and generate business value. It involves </a:t>
            </a:r>
            <a:r>
              <a:rPr lang="en-GB" b="0" i="0" dirty="0" err="1">
                <a:effectLst/>
                <a:latin typeface="Söhne"/>
              </a:rPr>
              <a:t>analyzing</a:t>
            </a:r>
            <a:r>
              <a:rPr lang="en-GB" b="0" i="0" dirty="0">
                <a:effectLst/>
                <a:latin typeface="Söhne"/>
              </a:rPr>
              <a:t>, </a:t>
            </a:r>
            <a:r>
              <a:rPr lang="en-GB" b="0" i="0" dirty="0" err="1">
                <a:effectLst/>
                <a:latin typeface="Söhne"/>
              </a:rPr>
              <a:t>modeling</a:t>
            </a:r>
            <a:r>
              <a:rPr lang="en-GB" b="0" i="0" dirty="0">
                <a:effectLst/>
                <a:latin typeface="Söhne"/>
              </a:rPr>
              <a:t>, implementing, monitoring, and continuously improving processes to enhance efficiency and drive desired outcomes.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1564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D9F827-8018-F836-9C33-0C7B3D804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D6FD0F1-22D8-F506-2F93-83DDC5B0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Execute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637F12-C54C-E3EE-4AB1-2F8E6FF2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Delivering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the</a:t>
            </a:r>
            <a:r>
              <a:rPr lang="hu-HU" dirty="0">
                <a:solidFill>
                  <a:srgbClr val="FFFFFF"/>
                </a:solidFill>
              </a:rPr>
              <a:t> PLAN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E80812-59DB-21A9-F06F-591C2070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hu-HU" sz="3700"/>
              <a:t>Additional calculations on raw 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4C1A93-879E-A9F1-AF60-52DDE130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79" y="2286000"/>
            <a:ext cx="3727163" cy="4508498"/>
          </a:xfrm>
        </p:spPr>
        <p:txBody>
          <a:bodyPr>
            <a:normAutofit/>
          </a:bodyPr>
          <a:lstStyle/>
          <a:p>
            <a:r>
              <a:rPr lang="hu-HU" dirty="0" err="1"/>
              <a:t>Manually</a:t>
            </a:r>
            <a:r>
              <a:rPr lang="hu-HU" dirty="0"/>
              <a:t> </a:t>
            </a:r>
            <a:r>
              <a:rPr lang="hu-HU" dirty="0" err="1"/>
              <a:t>calculated</a:t>
            </a:r>
            <a:r>
              <a:rPr lang="hu-HU" dirty="0"/>
              <a:t> </a:t>
            </a: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variables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5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layers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22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hu-HU" dirty="0" err="1"/>
              <a:t>individually</a:t>
            </a:r>
            <a:r>
              <a:rPr lang="hu-HU" dirty="0"/>
              <a:t>.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included</a:t>
            </a:r>
            <a:r>
              <a:rPr lang="hu-HU" dirty="0"/>
              <a:t>:</a:t>
            </a:r>
          </a:p>
          <a:p>
            <a:pPr marL="742950" lvl="1" indent="-285750">
              <a:buFont typeface="+mj-lt"/>
              <a:buAutoNum type="alphaLcPeriod"/>
            </a:pPr>
            <a:r>
              <a:rPr lang="en-GB" sz="2200" dirty="0"/>
              <a:t>Overall average</a:t>
            </a:r>
            <a:endParaRPr lang="hu-HU" sz="2200" dirty="0"/>
          </a:p>
          <a:p>
            <a:pPr marL="742950" lvl="1" indent="-285750">
              <a:buFont typeface="+mj-lt"/>
              <a:buAutoNum type="alphaLcPeriod"/>
            </a:pPr>
            <a:r>
              <a:rPr lang="en-GB" sz="2200" dirty="0"/>
              <a:t>Relation to the average </a:t>
            </a:r>
            <a:endParaRPr lang="hu-HU" sz="2200" dirty="0"/>
          </a:p>
          <a:p>
            <a:pPr marL="742950" lvl="1" indent="-285750">
              <a:buFont typeface="+mj-lt"/>
              <a:buAutoNum type="alphaLcPeriod"/>
            </a:pPr>
            <a:r>
              <a:rPr lang="en-GB" sz="2200" dirty="0"/>
              <a:t>Absolute difference from the average</a:t>
            </a:r>
            <a:endParaRPr lang="hu-HU" sz="2200" dirty="0"/>
          </a:p>
          <a:p>
            <a:pPr marL="742950" lvl="1" indent="-285750">
              <a:buFont typeface="+mj-lt"/>
              <a:buAutoNum type="alphaLcPeriod"/>
            </a:pPr>
            <a:r>
              <a:rPr lang="en-GB" sz="2200" dirty="0"/>
              <a:t>Difference from mean (average=100%)</a:t>
            </a:r>
            <a:endParaRPr lang="hu-HU" sz="2200" dirty="0"/>
          </a:p>
          <a:p>
            <a:pPr marL="742950" lvl="1" indent="-285750">
              <a:buFont typeface="+mj-lt"/>
              <a:buAutoNum type="alphaLcPeriod"/>
            </a:pPr>
            <a:r>
              <a:rPr lang="en-GB" sz="2200" dirty="0"/>
              <a:t>Relative difference from the average </a:t>
            </a:r>
            <a:endParaRPr lang="hu-HU" sz="2200" dirty="0"/>
          </a:p>
          <a:p>
            <a:endParaRPr lang="hu-HU" sz="1600" dirty="0"/>
          </a:p>
        </p:txBody>
      </p:sp>
      <p:pic>
        <p:nvPicPr>
          <p:cNvPr id="5" name="Kép 4" descr="A képen szöveg, képernyőkép, szám, Betűtípus látható&#10;&#10;Automatikusan generált leírás">
            <a:extLst>
              <a:ext uri="{FF2B5EF4-FFF2-40B4-BE49-F238E27FC236}">
                <a16:creationId xmlns:a16="http://schemas.microsoft.com/office/drawing/2014/main" id="{AE1951B0-59A9-B28D-34BE-9CCEFBF0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862" y="1174751"/>
            <a:ext cx="6909577" cy="4508498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C404A117-F2D2-B854-2171-6DBE4224E0B7}"/>
              </a:ext>
            </a:extLst>
          </p:cNvPr>
          <p:cNvSpPr/>
          <p:nvPr/>
        </p:nvSpPr>
        <p:spPr>
          <a:xfrm>
            <a:off x="5119862" y="4348480"/>
            <a:ext cx="6981476" cy="142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31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3FDE50-7A01-3CE1-E574-6AD1E7E4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0">
                <a:effectLst/>
                <a:latin typeface="Söhne"/>
              </a:rPr>
              <a:t>Drawing Insights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BB942A-6C36-3E97-0D35-A8B4D559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547873" cy="402336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BPM encourages organizations to draw insights from data to inform decision-making.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We used visualizations such as graphs and maps to illustrate differences in homogeneity among EU member states, enabling us to make informed conclusions.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838514B-27BA-0CFF-CEEF-ACDB0BAAC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084832"/>
            <a:ext cx="7528560" cy="44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B46048-F1B5-3BB9-43F2-4130904E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hu-HU" sz="4600" i="0" dirty="0">
                <a:effectLst/>
                <a:latin typeface="Söhne"/>
              </a:rPr>
              <a:t>Data </a:t>
            </a:r>
            <a:r>
              <a:rPr lang="hu-HU" sz="4600" i="0" dirty="0" err="1">
                <a:effectLst/>
                <a:latin typeface="Söhne"/>
              </a:rPr>
              <a:t>Analysis</a:t>
            </a:r>
            <a:r>
              <a:rPr lang="hu-HU" sz="4600" i="0" dirty="0">
                <a:effectLst/>
                <a:latin typeface="Söhne"/>
              </a:rPr>
              <a:t> </a:t>
            </a:r>
            <a:r>
              <a:rPr lang="hu-HU" sz="4600" i="0" dirty="0" err="1">
                <a:effectLst/>
                <a:latin typeface="Söhne"/>
              </a:rPr>
              <a:t>with</a:t>
            </a:r>
            <a:r>
              <a:rPr lang="hu-HU" sz="4600" i="0" dirty="0">
                <a:effectLst/>
                <a:latin typeface="Söhne"/>
              </a:rPr>
              <a:t> OAM</a:t>
            </a:r>
            <a:endParaRPr lang="hu-HU" sz="4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CF480B-E138-6483-ECF7-697D0D2D6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BPM encourages continuous improvement through data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I</a:t>
            </a:r>
            <a:r>
              <a:rPr lang="en-GB" dirty="0"/>
              <a:t> used an Object-Attribute-Matrix (OAM) to </a:t>
            </a:r>
            <a:r>
              <a:rPr lang="en-GB" dirty="0" err="1"/>
              <a:t>analyze</a:t>
            </a:r>
            <a:r>
              <a:rPr lang="en-GB" dirty="0"/>
              <a:t> collective EU homogeneity rankings and indices, allowing </a:t>
            </a:r>
            <a:r>
              <a:rPr lang="hu-HU" dirty="0" err="1"/>
              <a:t>me</a:t>
            </a:r>
            <a:r>
              <a:rPr lang="en-GB" dirty="0"/>
              <a:t> to draw insights from the data</a:t>
            </a:r>
            <a:r>
              <a:rPr lang="hu-HU" dirty="0"/>
              <a:t> and </a:t>
            </a:r>
            <a:r>
              <a:rPr lang="hu-HU" dirty="0" err="1"/>
              <a:t>neutralise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datasets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Objects</a:t>
            </a:r>
            <a:r>
              <a:rPr lang="hu-HU" dirty="0"/>
              <a:t>: </a:t>
            </a:r>
            <a:r>
              <a:rPr lang="hu-HU" dirty="0" err="1"/>
              <a:t>Countries</a:t>
            </a:r>
            <a:r>
              <a:rPr lang="hu-HU" dirty="0"/>
              <a:t>, </a:t>
            </a:r>
            <a:r>
              <a:rPr lang="hu-HU" dirty="0" err="1"/>
              <a:t>years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Attributes</a:t>
            </a:r>
            <a:r>
              <a:rPr lang="hu-HU" dirty="0"/>
              <a:t>: </a:t>
            </a:r>
            <a:r>
              <a:rPr lang="hu-HU" dirty="0" err="1"/>
              <a:t>Results</a:t>
            </a:r>
            <a:r>
              <a:rPr lang="hu-HU" dirty="0"/>
              <a:t> of </a:t>
            </a: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calculations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layers</a:t>
            </a:r>
            <a:endParaRPr lang="hu-HU" dirty="0"/>
          </a:p>
        </p:txBody>
      </p:sp>
      <p:pic>
        <p:nvPicPr>
          <p:cNvPr id="5" name="Kép 4" descr="A képen szöveg, szám, képernyőkép, Párhuzamos látható&#10;&#10;Automatikusan generált leírás">
            <a:extLst>
              <a:ext uri="{FF2B5EF4-FFF2-40B4-BE49-F238E27FC236}">
                <a16:creationId xmlns:a16="http://schemas.microsoft.com/office/drawing/2014/main" id="{A8CDEF53-E19C-1981-9E59-0E859D4D8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14830"/>
            <a:ext cx="5455921" cy="4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8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6BEA3B-7374-C54E-AAF7-F1AA9631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hu-HU" i="0" dirty="0" err="1">
                <a:effectLst/>
                <a:latin typeface="Söhne"/>
              </a:rPr>
              <a:t>Results</a:t>
            </a:r>
            <a:r>
              <a:rPr lang="hu-HU" i="0" dirty="0">
                <a:effectLst/>
                <a:latin typeface="Söhne"/>
              </a:rPr>
              <a:t> </a:t>
            </a:r>
            <a:r>
              <a:rPr lang="hu-HU" i="0" dirty="0" err="1">
                <a:effectLst/>
                <a:latin typeface="Söhne"/>
              </a:rPr>
              <a:t>Optimization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D95DA4-94D6-857D-8F19-51A503B5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25475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BPM emphasizes optimization for efficiency and effectiveness.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I</a:t>
            </a:r>
            <a:r>
              <a:rPr lang="en-GB" dirty="0"/>
              <a:t> optimized </a:t>
            </a:r>
            <a:r>
              <a:rPr lang="hu-HU" dirty="0" err="1"/>
              <a:t>the</a:t>
            </a:r>
            <a:r>
              <a:rPr lang="en-GB" dirty="0"/>
              <a:t> results using an AI-driven approach, ensuring our analysis was thorough and accurate.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Input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ranked</a:t>
            </a:r>
            <a:r>
              <a:rPr lang="hu-HU" dirty="0"/>
              <a:t> OAM </a:t>
            </a:r>
            <a:r>
              <a:rPr lang="hu-HU" dirty="0" err="1"/>
              <a:t>values</a:t>
            </a:r>
            <a:r>
              <a:rPr lang="hu-HU" dirty="0"/>
              <a:t>, </a:t>
            </a:r>
            <a:r>
              <a:rPr lang="hu-HU" dirty="0" err="1"/>
              <a:t>where</a:t>
            </a:r>
            <a:r>
              <a:rPr lang="hu-HU" dirty="0"/>
              <a:t> </a:t>
            </a:r>
            <a:r>
              <a:rPr lang="hu-HU" dirty="0" err="1"/>
              <a:t>directions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rankings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</a:t>
            </a:r>
            <a:r>
              <a:rPr lang="hu-HU" dirty="0" err="1"/>
              <a:t>decided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correlation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8" name="Kép 7" descr="A képen szöveg, képernyőkép, képernyő, szám látható&#10;&#10;Automatikusan generált leírás">
            <a:extLst>
              <a:ext uri="{FF2B5EF4-FFF2-40B4-BE49-F238E27FC236}">
                <a16:creationId xmlns:a16="http://schemas.microsoft.com/office/drawing/2014/main" id="{96C4C959-FF44-49BE-7734-2C0473B6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0"/>
            <a:ext cx="5759450" cy="2664968"/>
          </a:xfrm>
          <a:prstGeom prst="rect">
            <a:avLst/>
          </a:prstGeom>
        </p:spPr>
      </p:pic>
      <p:pic>
        <p:nvPicPr>
          <p:cNvPr id="10" name="Kép 9" descr="A képen szöveg, képernyőkép, szám, Párhuzamos látható&#10;&#10;Automatikusan generált leírás">
            <a:extLst>
              <a:ext uri="{FF2B5EF4-FFF2-40B4-BE49-F238E27FC236}">
                <a16:creationId xmlns:a16="http://schemas.microsoft.com/office/drawing/2014/main" id="{0FD9CAB9-6EFB-A4C0-3DD1-F89C32C18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50" y="2664968"/>
            <a:ext cx="5759450" cy="4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A56B59-7469-BD24-2814-2C73B4B2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Use</a:t>
            </a:r>
            <a:r>
              <a:rPr lang="hu-HU" dirty="0"/>
              <a:t> of COCO Y0</a:t>
            </a:r>
          </a:p>
        </p:txBody>
      </p:sp>
      <p:pic>
        <p:nvPicPr>
          <p:cNvPr id="4" name="Tartalom helye 3" descr="A képen szöveg látható&#10;&#10;Automatikusan generált leírás">
            <a:extLst>
              <a:ext uri="{FF2B5EF4-FFF2-40B4-BE49-F238E27FC236}">
                <a16:creationId xmlns:a16="http://schemas.microsoft.com/office/drawing/2014/main" id="{0E75F2E8-1E1A-7E0B-D797-ABB961C19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514"/>
          <a:stretch/>
        </p:blipFill>
        <p:spPr>
          <a:xfrm>
            <a:off x="5403969" y="838200"/>
            <a:ext cx="6676271" cy="5181600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29529913-7E6D-7B31-EE3F-A6160793998F}"/>
              </a:ext>
            </a:extLst>
          </p:cNvPr>
          <p:cNvSpPr txBox="1">
            <a:spLocks/>
          </p:cNvSpPr>
          <p:nvPr/>
        </p:nvSpPr>
        <p:spPr>
          <a:xfrm>
            <a:off x="221488" y="2218946"/>
            <a:ext cx="52547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The COCO Y0 engine works only with index numbers aka. the ranked results coming from the OAM table. </a:t>
            </a:r>
          </a:p>
          <a:p>
            <a:r>
              <a:rPr lang="en-DE" dirty="0"/>
              <a:t>Copy and paste the ranked numbers into the „MÁTRIX” box </a:t>
            </a:r>
            <a:r>
              <a:rPr lang="en-DE" b="1" u="sng" dirty="0"/>
              <a:t>WITHOUT</a:t>
            </a:r>
            <a:r>
              <a:rPr lang="en-DE" dirty="0"/>
              <a:t> the </a:t>
            </a:r>
            <a:r>
              <a:rPr lang="en-DE" dirty="0" err="1"/>
              <a:t>attributum</a:t>
            </a:r>
            <a:r>
              <a:rPr lang="en-DE" dirty="0"/>
              <a:t> and object titles, but together with the Y values.</a:t>
            </a:r>
          </a:p>
          <a:p>
            <a:r>
              <a:rPr lang="en-DE" b="1" u="sng" dirty="0">
                <a:solidFill>
                  <a:srgbClr val="FF0000"/>
                </a:solidFill>
              </a:rPr>
              <a:t>Only numbers are allowed here. </a:t>
            </a:r>
          </a:p>
          <a:p>
            <a:r>
              <a:rPr lang="en-DE" dirty="0"/>
              <a:t>Then click on „</a:t>
            </a:r>
            <a:r>
              <a:rPr lang="en-DE" dirty="0" err="1"/>
              <a:t>Futtatás</a:t>
            </a:r>
            <a:r>
              <a:rPr lang="en-DE" dirty="0"/>
              <a:t>”, and with CTRL+A copy the results and paste it CTRL+V to an excel spreadsheet.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1064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A25AE-60FB-C524-04F3-6198751E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Result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 of </a:t>
            </a:r>
            <a:r>
              <a:rPr lang="hu-HU" dirty="0" err="1"/>
              <a:t>coco</a:t>
            </a:r>
            <a:r>
              <a:rPr lang="hu-HU" dirty="0"/>
              <a:t> y0</a:t>
            </a:r>
          </a:p>
        </p:txBody>
      </p:sp>
      <p:pic>
        <p:nvPicPr>
          <p:cNvPr id="4" name="Tartalom helye 3" descr="A képen szöveg, sor, képernyőkép, szám látható&#10;&#10;Automatikusan generált leírás">
            <a:extLst>
              <a:ext uri="{FF2B5EF4-FFF2-40B4-BE49-F238E27FC236}">
                <a16:creationId xmlns:a16="http://schemas.microsoft.com/office/drawing/2014/main" id="{B4064F75-6991-8B33-EFB3-C016C4ECB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96" y="1869440"/>
            <a:ext cx="11983843" cy="39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2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6D05D9-7BD3-52B6-1D31-42556373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EXCEL </a:t>
            </a:r>
            <a:r>
              <a:rPr lang="hu-HU" dirty="0" err="1"/>
              <a:t>pivot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DD6EF7-E3F3-6B0A-056A-43F39C87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89" y="2123440"/>
            <a:ext cx="3740912" cy="4023360"/>
          </a:xfrm>
        </p:spPr>
        <p:txBody>
          <a:bodyPr/>
          <a:lstStyle/>
          <a:p>
            <a:r>
              <a:rPr lang="en-DE" dirty="0"/>
              <a:t>Because of the large number of output data (over 600 objects) it is necessary to summarise the dataset. </a:t>
            </a:r>
          </a:p>
          <a:p>
            <a:r>
              <a:rPr lang="en-DE" dirty="0"/>
              <a:t>Used Excel Pivot table which summarises the delta amount of the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en-DE" dirty="0"/>
              <a:t>per year</a:t>
            </a:r>
            <a:r>
              <a:rPr lang="hu-HU" dirty="0"/>
              <a:t>.</a:t>
            </a:r>
            <a:endParaRPr lang="en-DE" dirty="0"/>
          </a:p>
        </p:txBody>
      </p:sp>
      <p:pic>
        <p:nvPicPr>
          <p:cNvPr id="4" name="Kép 3" descr="A képen szöveg, képernyőkép, sor, szám látható&#10;&#10;Automatikusan generált leírás">
            <a:extLst>
              <a:ext uri="{FF2B5EF4-FFF2-40B4-BE49-F238E27FC236}">
                <a16:creationId xmlns:a16="http://schemas.microsoft.com/office/drawing/2014/main" id="{E685F2A9-C6B3-45A4-E8A5-34038466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70" y="4297680"/>
            <a:ext cx="8054990" cy="248310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FB804C7-C6C4-F9B5-EFC4-73220285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85" y="77216"/>
            <a:ext cx="2837362" cy="41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A8E54-093C-A324-B974-4A2F00A2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Including characteristics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EF627-A488-C4CB-59A3-BA5A0369D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923792" cy="4023360"/>
          </a:xfrm>
        </p:spPr>
        <p:txBody>
          <a:bodyPr>
            <a:normAutofit lnSpcReduction="10000"/>
          </a:bodyPr>
          <a:lstStyle/>
          <a:p>
            <a:r>
              <a:rPr lang="en-DE" dirty="0"/>
              <a:t>To define characteristics </a:t>
            </a:r>
            <a:r>
              <a:rPr lang="hu-HU" dirty="0"/>
              <a:t>is </a:t>
            </a:r>
            <a:r>
              <a:rPr lang="hu-HU" dirty="0" err="1"/>
              <a:t>essential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robot „a feeling”.</a:t>
            </a:r>
          </a:p>
          <a:p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be </a:t>
            </a:r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examined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min,max</a:t>
            </a:r>
            <a:r>
              <a:rPr lang="hu-HU" dirty="0"/>
              <a:t>, </a:t>
            </a:r>
            <a:r>
              <a:rPr lang="hu-HU" dirty="0" err="1"/>
              <a:t>average</a:t>
            </a:r>
            <a:r>
              <a:rPr lang="hu-HU" dirty="0"/>
              <a:t>, </a:t>
            </a:r>
            <a:r>
              <a:rPr lang="hu-HU" dirty="0" err="1"/>
              <a:t>std.dev</a:t>
            </a:r>
            <a:r>
              <a:rPr lang="hu-HU" dirty="0"/>
              <a:t>., and </a:t>
            </a:r>
            <a:r>
              <a:rPr lang="hu-HU" dirty="0" err="1"/>
              <a:t>slope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before</a:t>
            </a:r>
            <a:r>
              <a:rPr lang="hu-HU" dirty="0"/>
              <a:t>,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indexed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direction</a:t>
            </a:r>
            <a:r>
              <a:rPr lang="hu-HU" dirty="0"/>
              <a:t> „1” and Y </a:t>
            </a:r>
            <a:r>
              <a:rPr lang="hu-HU" dirty="0" err="1"/>
              <a:t>value</a:t>
            </a:r>
            <a:r>
              <a:rPr lang="hu-HU" dirty="0"/>
              <a:t> 1000.</a:t>
            </a:r>
          </a:p>
          <a:p>
            <a:pPr marL="0" indent="0">
              <a:buNone/>
            </a:pP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input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round</a:t>
            </a:r>
            <a:r>
              <a:rPr lang="hu-HU" dirty="0"/>
              <a:t> of COCO Y0.</a:t>
            </a:r>
            <a:endParaRPr lang="en-DE" dirty="0"/>
          </a:p>
        </p:txBody>
      </p:sp>
      <p:pic>
        <p:nvPicPr>
          <p:cNvPr id="4" name="Kép 3" descr="A képen szöveg, szám, képernyőkép, Párhuzamos látható&#10;&#10;Automatikusan generált leírás">
            <a:extLst>
              <a:ext uri="{FF2B5EF4-FFF2-40B4-BE49-F238E27FC236}">
                <a16:creationId xmlns:a16="http://schemas.microsoft.com/office/drawing/2014/main" id="{5FC6699E-B469-B89E-1382-F416E317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26" y="2040254"/>
            <a:ext cx="7166974" cy="3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97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40685C-75C1-A4E9-7E33-27494DE8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Results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6037D8-E330-EF75-BDB4-DA1B5E9C0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608831" cy="4023360"/>
          </a:xfrm>
        </p:spPr>
        <p:txBody>
          <a:bodyPr/>
          <a:lstStyle/>
          <a:p>
            <a:r>
              <a:rPr lang="en-DE" dirty="0"/>
              <a:t>As the result we will be able to define a clear ranking between countries as shown on the picture.</a:t>
            </a:r>
          </a:p>
          <a:p>
            <a:r>
              <a:rPr lang="en-DE" dirty="0"/>
              <a:t>Here the bigger the delta value is the better it is. </a:t>
            </a:r>
            <a:endParaRPr lang="hu-HU" dirty="0"/>
          </a:p>
          <a:p>
            <a:r>
              <a:rPr lang="en-DE" dirty="0"/>
              <a:t>Why? Because this was the original ranking of the characteristics before.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8850801-FEEC-D502-CCB8-570FF66C0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76" y="1168400"/>
            <a:ext cx="7285944" cy="428752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50B27E7-BB65-4F0C-9A1F-44C5D15A3BAB}"/>
              </a:ext>
            </a:extLst>
          </p:cNvPr>
          <p:cNvSpPr txBox="1"/>
          <p:nvPr/>
        </p:nvSpPr>
        <p:spPr>
          <a:xfrm>
            <a:off x="5663952" y="6530860"/>
            <a:ext cx="6524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Unit of measurement: dimensionless index number (0=yellow colour code, i.e. norm value)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43352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EFD8EA0-3990-CFC9-8F3F-7153C5B4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hu-HU" b="1" i="0">
                <a:effectLst/>
                <a:latin typeface="Söhne"/>
              </a:rPr>
              <a:t>What is BPM?</a:t>
            </a:r>
            <a:endParaRPr lang="hu-H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585616-FE23-75C7-D4D6-701DBC10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r>
              <a:rPr lang="en-GB" b="0" i="0">
                <a:effectLst/>
                <a:latin typeface="Söhne"/>
              </a:rPr>
              <a:t>BPM, or Business Process Management, is a methodology employed by organizations to systematically improve their business processes. A business process refers to a series of activities or tasks that contribute to achieving organizational goals, such as increasing profits or enhancing customer satisfaction. BPM encompasses various methods to enhance a business process, including analysis, </a:t>
            </a:r>
            <a:r>
              <a:rPr lang="en-GB" b="0" i="0" err="1">
                <a:effectLst/>
                <a:latin typeface="Söhne"/>
              </a:rPr>
              <a:t>modeling</a:t>
            </a:r>
            <a:r>
              <a:rPr lang="en-GB" b="0" i="0">
                <a:effectLst/>
                <a:latin typeface="Söhne"/>
              </a:rPr>
              <a:t>, implementation, monitoring, and continuous improvement.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6762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99207A-0D9A-0DCF-1D3A-E0822707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CB23FD7-7552-D2EF-F91F-86303B59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hu-HU" sz="4800" dirty="0">
                <a:solidFill>
                  <a:srgbClr val="FFFFFF"/>
                </a:solidFill>
              </a:rPr>
              <a:t>Monitor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93D8681-C10B-3E08-DD31-681DE518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Setting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automated</a:t>
            </a:r>
            <a:r>
              <a:rPr lang="hu-HU" dirty="0">
                <a:solidFill>
                  <a:srgbClr val="FFFFFF"/>
                </a:solidFill>
              </a:rPr>
              <a:t> text-</a:t>
            </a:r>
            <a:r>
              <a:rPr lang="hu-HU" dirty="0" err="1">
                <a:solidFill>
                  <a:srgbClr val="FFFFFF"/>
                </a:solidFill>
              </a:rPr>
              <a:t>samples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6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92904-2F2D-D82F-FB25-3F491819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Non-</a:t>
            </a:r>
            <a:r>
              <a:rPr lang="hu-HU" dirty="0" err="1"/>
              <a:t>optimised</a:t>
            </a:r>
            <a:r>
              <a:rPr lang="hu-HU" dirty="0"/>
              <a:t> </a:t>
            </a:r>
            <a:r>
              <a:rPr lang="hu-HU" dirty="0" err="1"/>
              <a:t>results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BDA993-967C-CFB6-35D9-296F4C9A7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56672" cy="4023360"/>
          </a:xfrm>
        </p:spPr>
        <p:txBody>
          <a:bodyPr/>
          <a:lstStyle/>
          <a:p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calculations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550 </a:t>
            </a:r>
            <a:r>
              <a:rPr lang="hu-HU" dirty="0" err="1"/>
              <a:t>graphs</a:t>
            </a:r>
            <a:r>
              <a:rPr lang="hu-HU" dirty="0"/>
              <a:t>.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examined</a:t>
            </a:r>
            <a:r>
              <a:rPr lang="hu-HU" dirty="0"/>
              <a:t> „</a:t>
            </a:r>
            <a:r>
              <a:rPr lang="hu-HU" dirty="0" err="1"/>
              <a:t>only</a:t>
            </a:r>
            <a:r>
              <a:rPr lang="hu-HU" dirty="0"/>
              <a:t>”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graphs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Germany</a:t>
            </a:r>
            <a:r>
              <a:rPr lang="hu-HU" dirty="0"/>
              <a:t> and Hungary.</a:t>
            </a:r>
          </a:p>
          <a:p>
            <a:r>
              <a:rPr lang="hu-HU" dirty="0" err="1"/>
              <a:t>Because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universal</a:t>
            </a:r>
            <a:r>
              <a:rPr lang="hu-HU" dirty="0"/>
              <a:t> </a:t>
            </a:r>
            <a:r>
              <a:rPr lang="hu-HU" dirty="0" err="1"/>
              <a:t>approach</a:t>
            </a:r>
            <a:r>
              <a:rPr lang="hu-HU" dirty="0"/>
              <a:t> (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had </a:t>
            </a:r>
            <a:r>
              <a:rPr lang="hu-HU" dirty="0" err="1"/>
              <a:t>been</a:t>
            </a:r>
            <a:r>
              <a:rPr lang="hu-HU" dirty="0"/>
              <a:t> </a:t>
            </a:r>
            <a:r>
              <a:rPr lang="hu-HU" dirty="0" err="1"/>
              <a:t>calculated</a:t>
            </a:r>
            <a:r>
              <a:rPr lang="hu-HU" dirty="0"/>
              <a:t> in </a:t>
            </a:r>
            <a:r>
              <a:rPr lang="hu-HU" dirty="0" err="1"/>
              <a:t>case</a:t>
            </a:r>
            <a:r>
              <a:rPr lang="hu-HU" dirty="0"/>
              <a:t> of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hu-HU" dirty="0"/>
              <a:t>)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showcase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text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understand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diagramms. The </a:t>
            </a:r>
            <a:r>
              <a:rPr lang="hu-HU" dirty="0" err="1"/>
              <a:t>logic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transferred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hu-HU" dirty="0" err="1"/>
              <a:t>easily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88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87205A1-9269-B42F-813E-E7049A21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85" y="615696"/>
            <a:ext cx="4439815" cy="252573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CC9F3EB-A03E-8B82-068C-38F84EC7E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96" y="615697"/>
            <a:ext cx="4439814" cy="252573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857E4F5-101E-5B85-35C8-92066C8C408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64696" y="3436698"/>
            <a:ext cx="4438800" cy="25272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17983C9-9440-2CB0-EC6C-01FD1C8E0DF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56184" y="3436698"/>
            <a:ext cx="4438800" cy="25272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E999ABA-F78A-9E3F-5671-3A0EB7EB907E}"/>
              </a:ext>
            </a:extLst>
          </p:cNvPr>
          <p:cNvSpPr txBox="1"/>
          <p:nvPr/>
        </p:nvSpPr>
        <p:spPr>
          <a:xfrm>
            <a:off x="2208362" y="5960777"/>
            <a:ext cx="3912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Unit: x-axis: years, y-axis: USD</a:t>
            </a:r>
            <a:endParaRPr lang="hu-HU" sz="12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DA63457-7AA4-DC6D-EF0A-CE685E51D055}"/>
              </a:ext>
            </a:extLst>
          </p:cNvPr>
          <p:cNvSpPr txBox="1"/>
          <p:nvPr/>
        </p:nvSpPr>
        <p:spPr>
          <a:xfrm>
            <a:off x="6768752" y="5955747"/>
            <a:ext cx="3912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Unit: x-axis: years, y-axis: USD</a:t>
            </a:r>
            <a:endParaRPr lang="hu-HU" sz="12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F3A5B78-824F-3135-098F-37F2B7185327}"/>
              </a:ext>
            </a:extLst>
          </p:cNvPr>
          <p:cNvSpPr txBox="1"/>
          <p:nvPr/>
        </p:nvSpPr>
        <p:spPr>
          <a:xfrm>
            <a:off x="2182666" y="3110541"/>
            <a:ext cx="3912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Unit: x-axis: years, y1 and y2 axis: USD</a:t>
            </a:r>
            <a:endParaRPr lang="hu-HU" sz="12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7F666E5-E288-F12B-49E5-72542C7E21EA}"/>
              </a:ext>
            </a:extLst>
          </p:cNvPr>
          <p:cNvSpPr txBox="1"/>
          <p:nvPr/>
        </p:nvSpPr>
        <p:spPr>
          <a:xfrm>
            <a:off x="6768752" y="3110540"/>
            <a:ext cx="3912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Unit: x-axis: years, y1 and y2 axis: USD</a:t>
            </a:r>
            <a:endParaRPr lang="hu-HU" sz="12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080E647-A1A0-91D7-9D8B-46D299BA89A3}"/>
              </a:ext>
            </a:extLst>
          </p:cNvPr>
          <p:cNvSpPr txBox="1"/>
          <p:nvPr/>
        </p:nvSpPr>
        <p:spPr>
          <a:xfrm>
            <a:off x="2031994" y="632630"/>
            <a:ext cx="39109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annual</a:t>
            </a:r>
            <a:r>
              <a:rPr lang="hu-HU" dirty="0"/>
              <a:t> </a:t>
            </a:r>
            <a:r>
              <a:rPr lang="hu-HU" dirty="0" err="1"/>
              <a:t>wages</a:t>
            </a:r>
            <a:r>
              <a:rPr lang="hu-HU" dirty="0"/>
              <a:t> in Hungary (USD)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C312C12-818A-F1A9-85BC-C40EAF21981F}"/>
              </a:ext>
            </a:extLst>
          </p:cNvPr>
          <p:cNvSpPr txBox="1"/>
          <p:nvPr/>
        </p:nvSpPr>
        <p:spPr>
          <a:xfrm>
            <a:off x="6582517" y="632630"/>
            <a:ext cx="4056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annual</a:t>
            </a:r>
            <a:r>
              <a:rPr lang="hu-HU" dirty="0"/>
              <a:t> </a:t>
            </a:r>
            <a:r>
              <a:rPr lang="hu-HU" dirty="0" err="1"/>
              <a:t>wages</a:t>
            </a:r>
            <a:r>
              <a:rPr lang="hu-HU" dirty="0"/>
              <a:t> in </a:t>
            </a:r>
            <a:r>
              <a:rPr lang="hu-HU" dirty="0" err="1"/>
              <a:t>Germany</a:t>
            </a:r>
            <a:r>
              <a:rPr lang="hu-HU" dirty="0"/>
              <a:t> (USD)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2ED807C-4BB2-7DE4-D8CE-F806561DBA12}"/>
              </a:ext>
            </a:extLst>
          </p:cNvPr>
          <p:cNvSpPr txBox="1"/>
          <p:nvPr/>
        </p:nvSpPr>
        <p:spPr>
          <a:xfrm>
            <a:off x="1725371" y="3449598"/>
            <a:ext cx="43022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HU </a:t>
            </a:r>
            <a:r>
              <a:rPr lang="hu-HU" dirty="0" err="1"/>
              <a:t>effects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 </a:t>
            </a:r>
            <a:r>
              <a:rPr lang="hu-HU" dirty="0" err="1"/>
              <a:t>summarised</a:t>
            </a:r>
            <a:r>
              <a:rPr lang="hu-HU" dirty="0"/>
              <a:t> </a:t>
            </a:r>
            <a:r>
              <a:rPr lang="hu-HU" dirty="0" err="1"/>
              <a:t>std</a:t>
            </a:r>
            <a:r>
              <a:rPr lang="hu-HU" dirty="0"/>
              <a:t>/</a:t>
            </a:r>
            <a:r>
              <a:rPr lang="hu-HU" dirty="0" err="1"/>
              <a:t>dev</a:t>
            </a:r>
            <a:r>
              <a:rPr lang="hu-HU" dirty="0"/>
              <a:t> (USD)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B9DA8E4-B6BE-8368-E700-55B8A3E9B1EC}"/>
              </a:ext>
            </a:extLst>
          </p:cNvPr>
          <p:cNvSpPr txBox="1"/>
          <p:nvPr/>
        </p:nvSpPr>
        <p:spPr>
          <a:xfrm>
            <a:off x="6332969" y="3473060"/>
            <a:ext cx="43022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DE </a:t>
            </a:r>
            <a:r>
              <a:rPr lang="hu-HU" dirty="0" err="1"/>
              <a:t>effects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 </a:t>
            </a:r>
            <a:r>
              <a:rPr lang="hu-HU" dirty="0" err="1"/>
              <a:t>summarised</a:t>
            </a:r>
            <a:r>
              <a:rPr lang="hu-HU" dirty="0"/>
              <a:t> </a:t>
            </a:r>
            <a:r>
              <a:rPr lang="hu-HU" dirty="0" err="1"/>
              <a:t>std</a:t>
            </a:r>
            <a:r>
              <a:rPr lang="hu-HU" dirty="0"/>
              <a:t>/</a:t>
            </a:r>
            <a:r>
              <a:rPr lang="hu-HU" dirty="0" err="1"/>
              <a:t>dev</a:t>
            </a:r>
            <a:r>
              <a:rPr lang="hu-HU" dirty="0"/>
              <a:t> (USD)</a:t>
            </a:r>
          </a:p>
        </p:txBody>
      </p:sp>
    </p:spTree>
    <p:extLst>
      <p:ext uri="{BB962C8B-B14F-4D97-AF65-F5344CB8AC3E}">
        <p14:creationId xmlns:p14="http://schemas.microsoft.com/office/powerpoint/2010/main" val="222378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4D992D-184E-9F5D-D9B5-057FE205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Optimised</a:t>
            </a:r>
            <a:r>
              <a:rPr lang="hu-HU" dirty="0"/>
              <a:t> </a:t>
            </a:r>
            <a:r>
              <a:rPr lang="hu-HU" dirty="0" err="1"/>
              <a:t>results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D5A9AE-4E20-CE59-D8B1-99B20860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893312" cy="4023360"/>
          </a:xfrm>
        </p:spPr>
        <p:txBody>
          <a:bodyPr/>
          <a:lstStyle/>
          <a:p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 I got </a:t>
            </a:r>
            <a:r>
              <a:rPr lang="hu-HU" dirty="0" err="1"/>
              <a:t>after</a:t>
            </a:r>
            <a:r>
              <a:rPr lang="hu-HU" dirty="0"/>
              <a:t> I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COCO Y0 </a:t>
            </a:r>
            <a:r>
              <a:rPr lang="hu-HU" dirty="0" err="1"/>
              <a:t>engine</a:t>
            </a:r>
            <a:r>
              <a:rPr lang="hu-HU" dirty="0"/>
              <a:t>. </a:t>
            </a:r>
          </a:p>
          <a:p>
            <a:r>
              <a:rPr lang="hu-HU" dirty="0"/>
              <a:t>Like </a:t>
            </a:r>
            <a:r>
              <a:rPr lang="hu-HU" dirty="0" err="1"/>
              <a:t>this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compare</a:t>
            </a:r>
            <a:r>
              <a:rPr lang="hu-HU" dirty="0"/>
              <a:t> and </a:t>
            </a:r>
            <a:r>
              <a:rPr lang="hu-HU" dirty="0" err="1"/>
              <a:t>evaluate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differences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NON-</a:t>
            </a:r>
            <a:r>
              <a:rPr lang="hu-HU" dirty="0" err="1"/>
              <a:t>optimised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optimised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7413829-C842-3FF2-00E3-890EA9001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/>
          <a:stretch/>
        </p:blipFill>
        <p:spPr bwMode="auto">
          <a:xfrm>
            <a:off x="7521892" y="358750"/>
            <a:ext cx="4602266" cy="3347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 descr="A képen szöveg, képernyőkép, szám, Betűtípus látható&#10;&#10;Automatikusan generált leírás">
            <a:extLst>
              <a:ext uri="{FF2B5EF4-FFF2-40B4-BE49-F238E27FC236}">
                <a16:creationId xmlns:a16="http://schemas.microsoft.com/office/drawing/2014/main" id="{12CEF7E1-46E2-DC5B-A209-C8F43276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88" y="585216"/>
            <a:ext cx="2140304" cy="493653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CA4E1D9-C946-47EE-C910-2D684C6B9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56" y="3797218"/>
            <a:ext cx="3522344" cy="2834404"/>
          </a:xfrm>
          <a:prstGeom prst="rect">
            <a:avLst/>
          </a:prstGeom>
          <a:noFill/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29A2E01-548B-4F1A-4738-7C80399AE259}"/>
              </a:ext>
            </a:extLst>
          </p:cNvPr>
          <p:cNvSpPr txBox="1"/>
          <p:nvPr/>
        </p:nvSpPr>
        <p:spPr>
          <a:xfrm>
            <a:off x="5663952" y="6530860"/>
            <a:ext cx="6524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Unit of measurement: dimensionless index number (0=yellow colour code, i.e. norm value)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434636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62681-DE2A-E767-CA14-8ED3B19AF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23F3951-E41E-7E50-8688-F6F4F884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hu-HU" sz="4800" dirty="0" err="1">
                <a:solidFill>
                  <a:srgbClr val="FFFFFF"/>
                </a:solidFill>
              </a:rPr>
              <a:t>OptimiZe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2E67DF4-7C65-A66E-378C-20937DD2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Future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7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8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3EA135-FBB8-565C-9D66-B945E51A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Future</a:t>
            </a:r>
            <a:endParaRPr lang="hu-HU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E63E11-87AD-B862-94EF-E3E7C0E8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en-DE" dirty="0">
                <a:solidFill>
                  <a:srgbClr val="FFFFFF"/>
                </a:solidFill>
              </a:rPr>
              <a:t>This part is not compulsory when writing a thesis, but it is good to have an idea, how this process can be even better then it is now.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DE" sz="2200" dirty="0">
                <a:solidFill>
                  <a:srgbClr val="FFFFFF"/>
                </a:solidFill>
              </a:rPr>
              <a:t>In case of EU homogeneity project the following can be optimized: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DE" sz="2200" dirty="0">
                <a:solidFill>
                  <a:srgbClr val="FFFFFF"/>
                </a:solidFill>
              </a:rPr>
              <a:t>Direct connect via API to the OECD database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DE" sz="2200" dirty="0">
                <a:solidFill>
                  <a:srgbClr val="FFFFFF"/>
                </a:solidFill>
              </a:rPr>
              <a:t>Automated formatting and calculations on raw-data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DE" sz="2200" dirty="0">
                <a:solidFill>
                  <a:srgbClr val="FFFFFF"/>
                </a:solidFill>
              </a:rPr>
              <a:t>Connection via API to COCO Y0 to carry out all examinations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DE" sz="2200" dirty="0">
                <a:solidFill>
                  <a:srgbClr val="FFFFFF"/>
                </a:solidFill>
              </a:rPr>
              <a:t>Results on diagrams and automated texts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BCFE9C6C-72BD-E4A4-AF3F-66369E5F3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r="47306" b="-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5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80A7AD-0C5E-C72D-CC22-19453622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0">
                <a:effectLst/>
                <a:latin typeface="Söhne"/>
              </a:rPr>
              <a:t>Applying BPM Principles</a:t>
            </a:r>
            <a:endParaRPr lang="hu-HU" dirty="0"/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2E082F14-F44E-3E39-4E7B-2388A7A1C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925666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087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3EB69E-6CF8-785B-627D-E501AD8B8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D72AB8C-2C41-274C-5764-077487D656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42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ACA374-104D-15E0-3C88-8FD8F1C9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References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0D33A3-CA8E-FDCB-20A6-7FFCC681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453467"/>
          </a:xfrm>
        </p:spPr>
        <p:txBody>
          <a:bodyPr>
            <a:noAutofit/>
          </a:bodyPr>
          <a:lstStyle/>
          <a:p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Eye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Tech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Management? (In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About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Minute) [Online] // YouTube. - 2022. 06 2023. - 15. 01 2024. - https://www.youtube.com/watch?v=3m9gJjxkm58&amp;ab_channel=EyeonTech.</a:t>
            </a:r>
          </a:p>
          <a:p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Tucci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Linda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TechTarget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management? A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guide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BPM. - 2024. 12 01. - 15. 01 2024. - 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https://www.techtarget.com/searchcio/definition/business-process-management?utm_source=youtube&amp;utm_medium=video&amp;utm_campaign=062022BPM&amp;utm_content=BPM&amp;Offer=OTHR-youtube_OTHR-video_OTHR-BPM_2022June24_BPM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Dumas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Marlon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[és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mtsai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.]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Fundamentals of Business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Management [Online]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Moodle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KJU - BPM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compulsory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reading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- Springer-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Verlag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Berlin Heidelberg, 2013.. - 15. 01 2024. - https://moodle.kodolanyi.hu/pluginfile.php/306401/mod_resource/content/1/Compulsory%20reading.pdf.</a:t>
            </a:r>
          </a:p>
          <a:p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Váradi Dániel és Pitlik László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Measuring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Homogeneity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countries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European Union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based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similarity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analyses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[Konferencia] //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Full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Text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Book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// IKSAD Publishing House / szerk.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Ayyıldız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Ayşegül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-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Turkey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: IKSAD Publishing House, 2023. - 5. International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Anatolian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Scientific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Research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Congress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kötet. - old.: 1078 - 1088. ISBN: 978-625-367-238-6.</a:t>
            </a:r>
          </a:p>
          <a:p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Váradi Dániel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Az EU monitoring rendszerének Mesterséges Intelligencia alapokra helyezése [Online]. - 2023.. - https://miau.my-x.hu/miau/307/szakdolgozat_vd.pdf.</a:t>
            </a:r>
          </a:p>
          <a:p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-x Team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logic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behind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COCO Y0 </a:t>
            </a:r>
            <a:r>
              <a:rPr lang="hu-HU" sz="1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engine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[Online]. - 2005.. - 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https://miau.my-x.hu/myx-free/index.php3?x=e091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hu-HU" sz="1200" b="1" u="sng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Previous</a:t>
            </a:r>
            <a:r>
              <a:rPr lang="hu-HU" sz="1200" b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u="sng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researches</a:t>
            </a:r>
            <a:r>
              <a:rPr lang="hu-HU" sz="1200" b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u="sng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during</a:t>
            </a:r>
            <a:r>
              <a:rPr lang="hu-HU" sz="1200" b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u="sng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hu-HU" sz="1200" b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u="sng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BSc</a:t>
            </a:r>
            <a:r>
              <a:rPr lang="hu-HU" sz="1200" b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Daniel Varadi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et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hu-HU" sz="12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</a:t>
            </a:r>
            <a:r>
              <a:rPr lang="hu-H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2023-2024: </a:t>
            </a:r>
            <a:r>
              <a:rPr lang="hu-HU" sz="12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https://miau.my-x.hu/miau2009/index.php3?x=e0&amp;string=V%C3%A1radi.D</a:t>
            </a:r>
            <a:r>
              <a:rPr lang="hu-H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hu-HU" sz="12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https://miau.my-x.hu/miau2009/index.php3?x=e0&amp;string=l.V%C3%A1radi</a:t>
            </a:r>
            <a:endParaRPr lang="hu-HU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9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E2FFA6-73CC-D332-796F-1540BA46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0">
                <a:effectLst/>
                <a:latin typeface="Söhne"/>
              </a:rPr>
              <a:t>Components of BPM</a:t>
            </a:r>
            <a:endParaRPr lang="hu-HU" dirty="0"/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5B06A044-378B-141D-BF3C-CA6F5CE68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224838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79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06646A-EA3E-7A15-8219-2FE39BDC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 b="1" i="0">
                <a:effectLst/>
                <a:latin typeface="Söhne"/>
              </a:rPr>
              <a:t>Benefits of BPM from an Organization point of view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D41942A4-CDC4-33EF-0C74-1DC3913C0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28843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79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899588A-50D8-0C9F-28C0-37C54ADF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hu-HU" sz="3100" b="1" i="0">
                <a:solidFill>
                  <a:srgbClr val="FFFFFF"/>
                </a:solidFill>
                <a:effectLst/>
                <a:latin typeface="Söhne"/>
              </a:rPr>
              <a:t>BPM Implementation Strategies</a:t>
            </a:r>
            <a:endParaRPr lang="hu-HU" sz="3100">
              <a:solidFill>
                <a:srgbClr val="FFFFFF"/>
              </a:solidFill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242A11ED-3FD3-5B6B-92F3-D03A717D9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5144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747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lue blocks and networks technology background">
            <a:extLst>
              <a:ext uri="{FF2B5EF4-FFF2-40B4-BE49-F238E27FC236}">
                <a16:creationId xmlns:a16="http://schemas.microsoft.com/office/drawing/2014/main" id="{AB5E851F-2B7F-EDD9-3553-78C7C4379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-4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E36BD10-DE2C-D611-2577-65250705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 b="1" i="0">
                <a:solidFill>
                  <a:srgbClr val="FFFFFF"/>
                </a:solidFill>
                <a:effectLst/>
                <a:latin typeface="Söhne"/>
              </a:rPr>
              <a:t>Considerations before implementing a BPM project</a:t>
            </a:r>
            <a:endParaRPr lang="hu-HU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ED863A-1B18-7FBC-A916-47655D2B5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FFFFFF"/>
                </a:solidFill>
                <a:effectLst/>
                <a:latin typeface="Söhne"/>
              </a:rPr>
              <a:t>Cultural Resistance:</a:t>
            </a:r>
            <a:r>
              <a:rPr lang="en-GB" b="0" i="0">
                <a:solidFill>
                  <a:srgbClr val="FFFFFF"/>
                </a:solidFill>
                <a:effectLst/>
                <a:latin typeface="Söhne"/>
              </a:rPr>
              <a:t> Overcoming resistance to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FFFFFF"/>
                </a:solidFill>
                <a:effectLst/>
                <a:latin typeface="Söhne"/>
              </a:rPr>
              <a:t>Integration with Existing Systems:</a:t>
            </a:r>
            <a:r>
              <a:rPr lang="en-GB" b="0" i="0">
                <a:solidFill>
                  <a:srgbClr val="FFFFFF"/>
                </a:solidFill>
                <a:effectLst/>
                <a:latin typeface="Söhne"/>
              </a:rPr>
              <a:t> Ensuring seamless integration with IT infrastructure.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FFFFFF"/>
                </a:solidFill>
                <a:effectLst/>
                <a:latin typeface="Söhne"/>
              </a:rPr>
              <a:t>Data Security and Privacy:</a:t>
            </a:r>
            <a:r>
              <a:rPr lang="en-GB" b="0" i="0">
                <a:solidFill>
                  <a:srgbClr val="FFFFFF"/>
                </a:solidFill>
                <a:effectLst/>
                <a:latin typeface="Söhne"/>
              </a:rPr>
              <a:t> Protecting sensitive data and complying with regulations.</a:t>
            </a:r>
          </a:p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5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40B865-E6E8-D592-152C-44C649CD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0">
                <a:effectLst/>
                <a:latin typeface="Söhne"/>
              </a:rPr>
              <a:t>BPM Lifecycle</a:t>
            </a:r>
            <a:endParaRPr lang="hu-HU" dirty="0"/>
          </a:p>
        </p:txBody>
      </p:sp>
      <p:pic>
        <p:nvPicPr>
          <p:cNvPr id="7" name="Tartalom helye 6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6C11B6A8-04DA-2BD2-70BF-6873AEFD2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525035"/>
            <a:ext cx="9720262" cy="3544655"/>
          </a:xfrm>
        </p:spPr>
      </p:pic>
    </p:spTree>
    <p:extLst>
      <p:ext uri="{BB962C8B-B14F-4D97-AF65-F5344CB8AC3E}">
        <p14:creationId xmlns:p14="http://schemas.microsoft.com/office/powerpoint/2010/main" val="118566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134CA35-3590-8469-B745-C0458B10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156360"/>
          </a:xfrm>
        </p:spPr>
        <p:txBody>
          <a:bodyPr anchor="t">
            <a:normAutofit/>
          </a:bodyPr>
          <a:lstStyle/>
          <a:p>
            <a:r>
              <a:rPr lang="hu-HU" b="1" i="0">
                <a:solidFill>
                  <a:schemeClr val="tx1"/>
                </a:solidFill>
                <a:effectLst/>
                <a:latin typeface="Söhne"/>
              </a:rPr>
              <a:t>Best Practices</a:t>
            </a:r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03D909-7B56-6640-6C9D-DA2FCA368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1045600"/>
            <a:ext cx="7006998" cy="3370634"/>
          </a:xfrm>
        </p:spPr>
        <p:txBody>
          <a:bodyPr anchor="b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1" i="0">
                <a:effectLst/>
                <a:latin typeface="Söhne"/>
              </a:rPr>
              <a:t>Business Project Focus:</a:t>
            </a:r>
            <a:r>
              <a:rPr lang="en-GB" sz="2000" b="0" i="0">
                <a:effectLst/>
                <a:latin typeface="Söhne"/>
              </a:rPr>
              <a:t> Viewing BPM as a business project rather than a technology project.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i="0">
                <a:effectLst/>
                <a:latin typeface="Söhne"/>
              </a:rPr>
              <a:t>Establishing a BPM Center of Excellence:</a:t>
            </a:r>
            <a:r>
              <a:rPr lang="en-GB" sz="2000" b="0" i="0">
                <a:effectLst/>
                <a:latin typeface="Söhne"/>
              </a:rPr>
              <a:t> Creating interdisciplinary teams and using formal BPM methodologies.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i="0">
                <a:effectLst/>
                <a:latin typeface="Söhne"/>
              </a:rPr>
              <a:t>Performance Measurement:</a:t>
            </a:r>
            <a:r>
              <a:rPr lang="en-GB" sz="2000" b="0" i="0">
                <a:effectLst/>
                <a:latin typeface="Söhne"/>
              </a:rPr>
              <a:t> Incorporating Key Performance Indicators (KPIs) into workflow models.</a:t>
            </a:r>
          </a:p>
          <a:p>
            <a:endParaRPr lang="hu-HU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4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2802</Words>
  <Application>Microsoft Office PowerPoint</Application>
  <PresentationFormat>Szélesvásznú</PresentationFormat>
  <Paragraphs>178</Paragraphs>
  <Slides>38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7" baseType="lpstr">
      <vt:lpstr>Aptos</vt:lpstr>
      <vt:lpstr>Arial</vt:lpstr>
      <vt:lpstr>Söhne</vt:lpstr>
      <vt:lpstr>Times New Roman</vt:lpstr>
      <vt:lpstr>Tw Cen MT</vt:lpstr>
      <vt:lpstr>Tw Cen MT Condensed</vt:lpstr>
      <vt:lpstr>Wingdings</vt:lpstr>
      <vt:lpstr>Wingdings 3</vt:lpstr>
      <vt:lpstr>Integrál</vt:lpstr>
      <vt:lpstr>Business Process Management</vt:lpstr>
      <vt:lpstr>Introduction</vt:lpstr>
      <vt:lpstr>What is BPM?</vt:lpstr>
      <vt:lpstr>Components of BPM</vt:lpstr>
      <vt:lpstr>Benefits of BPM from an Organization point of view</vt:lpstr>
      <vt:lpstr>BPM Implementation Strategies</vt:lpstr>
      <vt:lpstr>Considerations before implementing a BPM project</vt:lpstr>
      <vt:lpstr>BPM Lifecycle</vt:lpstr>
      <vt:lpstr>Best Practices</vt:lpstr>
      <vt:lpstr>Future Trends in BPM</vt:lpstr>
      <vt:lpstr>Use Case evaluation</vt:lpstr>
      <vt:lpstr>Measuring EU homogeneity</vt:lpstr>
      <vt:lpstr>Design</vt:lpstr>
      <vt:lpstr>Setting Clear Objectives</vt:lpstr>
      <vt:lpstr>Literature search</vt:lpstr>
      <vt:lpstr>Model</vt:lpstr>
      <vt:lpstr>Developing Algorithms</vt:lpstr>
      <vt:lpstr>Action plan: visualization of the project</vt:lpstr>
      <vt:lpstr>Data Collection</vt:lpstr>
      <vt:lpstr>Execute</vt:lpstr>
      <vt:lpstr>Additional calculations on raw data</vt:lpstr>
      <vt:lpstr>Drawing Insights</vt:lpstr>
      <vt:lpstr>Data Analysis with OAM</vt:lpstr>
      <vt:lpstr>Results Optimization</vt:lpstr>
      <vt:lpstr>Use of COCO Y0</vt:lpstr>
      <vt:lpstr>Result table of coco y0</vt:lpstr>
      <vt:lpstr>EXCEL pivot tABLE</vt:lpstr>
      <vt:lpstr>Including characteristics</vt:lpstr>
      <vt:lpstr>Results</vt:lpstr>
      <vt:lpstr>Monitor</vt:lpstr>
      <vt:lpstr>Non-optimised results</vt:lpstr>
      <vt:lpstr>PowerPoint-bemutató</vt:lpstr>
      <vt:lpstr>Optimised results</vt:lpstr>
      <vt:lpstr>OptimiZe</vt:lpstr>
      <vt:lpstr>Future</vt:lpstr>
      <vt:lpstr>Applying BPM Principles</vt:lpstr>
      <vt:lpstr>Thank you for your attention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</dc:title>
  <dc:creator>Varadi Daniel</dc:creator>
  <cp:lastModifiedBy>Varadi Daniel</cp:lastModifiedBy>
  <cp:revision>6</cp:revision>
  <dcterms:created xsi:type="dcterms:W3CDTF">2024-02-03T13:35:32Z</dcterms:created>
  <dcterms:modified xsi:type="dcterms:W3CDTF">2024-02-05T13:49:42Z</dcterms:modified>
</cp:coreProperties>
</file>