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7" r:id="rId3"/>
    <p:sldId id="259" r:id="rId4"/>
    <p:sldId id="279" r:id="rId5"/>
    <p:sldId id="280" r:id="rId6"/>
    <p:sldId id="281" r:id="rId7"/>
    <p:sldId id="282" r:id="rId8"/>
    <p:sldId id="283" r:id="rId9"/>
    <p:sldId id="284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68" r:id="rId18"/>
    <p:sldId id="269" r:id="rId19"/>
    <p:sldId id="285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47" autoAdjust="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D4269-C125-4542-92E8-D344A6FA1E71}" type="datetimeFigureOut">
              <a:rPr lang="hu-HU" smtClean="0"/>
              <a:t>2024. 04. 10.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A4FF4-DA48-4855-AF68-B38959AEFF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163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1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202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376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735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773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064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307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9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4FF4-DA48-4855-AF68-B38959AEFF32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88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8EE02F-EFD8-EF1A-9578-F2BAFBA67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C4132B0-5C2B-6877-BE7C-54AAD3BE8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90E59D-D6C4-3E91-5DAF-C1DD30FB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B6B-A164-4823-AF15-62EC20336ABD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EA78FC-C060-A30B-AADE-2ABDC2E3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1EE9B7-51F1-8D67-9EEC-1705C89A5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611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74C993-DD27-B2F4-46A9-98893B20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3D5C1BA-0BA5-854F-AB17-1EDFCCCF4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DB562C4-CD24-3B12-A828-B9F0E6AB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AA829-5E6F-4B7A-BD88-4A42E92C6519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56FD383-49DB-A398-4AC2-CA266B9A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995314-4BF6-597C-7269-D627385B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60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59A85E1-C8EA-07D1-C723-FB592B74D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6BD81D-FD8A-AF7A-93F1-17866C746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95CCA73-FDDD-741E-8D58-98C555A4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CD091-9E4E-4256-9041-CD0F25C3A9A2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C7854A2-184F-C984-7903-D37CF7E7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45E67EA-B5E5-3F8B-DBCF-6CC25AFD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167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5FBBFD-79B8-8584-6C92-7A9AAC28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8214B2-F6F2-D459-912A-F6D3D55FC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5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7E024A-1F32-A88D-8B39-4024F989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AB30-69BC-4B0D-A8FF-D3A747E72F1C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027F00-50F0-95E2-A96C-C301CD9A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3AA80A-2F51-F46B-8497-16788EC1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23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060A3C-BDCB-0821-A1D8-818A2A17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1760BA9-679A-2BF8-1AF2-0B2AD22EE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BD246C-76F7-01B2-67A4-338D7179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D250-14C1-400A-B322-539C7BCEAE22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F96B6B-FD37-C044-0D82-DF819F22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E3B3BCC-96E2-048E-6592-28889604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782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F4E835-9A99-B2EC-7389-A8BFF90B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CCBDD4-23C2-F2BF-6514-2F6AE31AE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E434655-15A8-8BE4-0DAA-5AB9B1288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2E3655-A191-CA24-14CB-C2F516B0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A7B4-2732-4198-ABB5-BBD2E1909B33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EA80340-4F43-F9F5-4F4E-E2B69180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97574A0-4A73-BCAC-5915-8699EB78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9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99E73F-AF34-6C45-6448-FCDED1A3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CE8B4EA-DFCC-2A22-29A7-EF7AF8023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961BF3C-8AD2-AF18-51A5-B56FB288D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1EA0744-CCA4-F9AE-4E6E-A39626F98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A8E992A-4DF8-496F-8156-7EB677D2F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0F84825B-9AE5-4C4A-464F-A7F692FA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840D-D6CC-4B3E-B17C-48A655296E83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E13FDFE-555A-DF13-73B1-53BD0B06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AC3D894-65EE-EFBD-D16A-DC939C0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3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282687-D0BC-C0AC-8ECB-400C4FCA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DB047E1-E467-091D-84E0-D97559B3B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828F-2819-4BD7-AA5F-2527C5D80F72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286EBB-DB08-086B-05AF-48C9C5BA7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F9BC77F-ACB8-B7B8-3F4F-D074BA8F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6655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701E244-E199-8395-4816-10471EB9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245A-20F9-4755-B335-623365E63C2D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14C748C-1587-85A3-21C4-4ACA7D5D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0108E22-AA1D-BCBC-1629-B8D2B4DD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006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504ADF-2DD1-714F-F037-33FBB385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190982-8330-2FB8-9877-CFE27576B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CA01E87-EA95-2AF4-6252-A8678575F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1141FA0-A80D-92A7-066C-E217622E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F392-E7E3-4323-BCC0-88AA95C2615A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86B8F0A-6E45-A808-2B75-88F54DC3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BD28528-88A5-3464-3070-DF86EB7D9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261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3B571D-CF41-CA08-564C-2A84D94A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225D917-A779-1ABC-6F1D-0E175B8F6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26B710F-A805-6D23-F962-E40C334F5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DF09489-7DB1-BC4E-B2B8-7E6F6F2E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45F0-D054-44DE-98CA-6C55EC726FA2}" type="datetime4">
              <a:rPr lang="hu-HU" smtClean="0"/>
              <a:t>2024. április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5F043BC-0FE2-B812-F905-1B11046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10C0AB5-44A9-FFD6-3EF4-A72112FE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37F50-B47E-46C1-9F0F-B604985249E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896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000">
              <a:schemeClr val="accent3">
                <a:lumMod val="40000"/>
                <a:lumOff val="60000"/>
              </a:schemeClr>
            </a:gs>
            <a:gs pos="30000">
              <a:schemeClr val="accent2">
                <a:lumMod val="75000"/>
              </a:schemeClr>
            </a:gs>
            <a:gs pos="17000">
              <a:schemeClr val="accent2"/>
            </a:gs>
            <a:gs pos="45000">
              <a:schemeClr val="accent4"/>
            </a:gs>
            <a:gs pos="65000">
              <a:schemeClr val="accent1"/>
            </a:gs>
            <a:gs pos="80000">
              <a:schemeClr val="tx2"/>
            </a:gs>
            <a:gs pos="100000">
              <a:schemeClr val="tx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98D9914C-CB45-9B1E-0E8E-14C0EA39C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6723A6B-7187-C8AC-C1EF-4806A587B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hu-HU" dirty="0"/>
          </a:p>
          <a:p>
            <a:pPr lvl="0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C8D332D-B674-539A-C93A-F3C9F07F5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7EBE6FCE-5DAC-482A-BF35-FC678B4B3F06}" type="datetime4">
              <a:rPr lang="hu-HU" smtClean="0"/>
              <a:t>2024. április 10.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F1D07D-7EF4-8C53-F86E-770FF112F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47ED2FF-E1B1-F3DD-3F4F-104B3C6DB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47837F50-B47E-46C1-9F0F-B604985249E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68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Jumble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.sv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2.svg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video" Target="../media/media1.mp4"/><Relationship Id="rId16" Type="http://schemas.openxmlformats.org/officeDocument/2006/relationships/image" Target="../media/image2.svg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.png"/><Relationship Id="rId10" Type="http://schemas.openxmlformats.org/officeDocument/2006/relationships/image" Target="../media/image8.svg"/><Relationship Id="rId4" Type="http://schemas.openxmlformats.org/officeDocument/2006/relationships/image" Target="../media/image14.pn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svg"/><Relationship Id="rId5" Type="http://schemas.openxmlformats.org/officeDocument/2006/relationships/image" Target="../media/image8.sv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3" Type="http://schemas.openxmlformats.org/officeDocument/2006/relationships/image" Target="../media/image15.gif"/><Relationship Id="rId7" Type="http://schemas.openxmlformats.org/officeDocument/2006/relationships/image" Target="../media/image8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.svg"/><Relationship Id="rId17" Type="http://schemas.openxmlformats.org/officeDocument/2006/relationships/image" Target="../media/image4.svg"/><Relationship Id="rId2" Type="http://schemas.openxmlformats.org/officeDocument/2006/relationships/image" Target="../media/image16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5" Type="http://schemas.openxmlformats.org/officeDocument/2006/relationships/image" Target="../media/image18.gif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.png"/><Relationship Id="rId18" Type="http://schemas.openxmlformats.org/officeDocument/2006/relationships/image" Target="../media/image22.png"/><Relationship Id="rId3" Type="http://schemas.openxmlformats.org/officeDocument/2006/relationships/image" Target="../media/image18.gif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21.png"/><Relationship Id="rId2" Type="http://schemas.openxmlformats.org/officeDocument/2006/relationships/image" Target="../media/image17.gif"/><Relationship Id="rId16" Type="http://schemas.openxmlformats.org/officeDocument/2006/relationships/image" Target="../media/image20.pn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10.svg"/><Relationship Id="rId19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9.png"/><Relationship Id="rId1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gif"/><Relationship Id="rId1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7.gif"/><Relationship Id="rId17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svg"/><Relationship Id="rId5" Type="http://schemas.openxmlformats.org/officeDocument/2006/relationships/image" Target="../media/image8.svg"/><Relationship Id="rId15" Type="http://schemas.openxmlformats.org/officeDocument/2006/relationships/image" Target="../media/image20.png"/><Relationship Id="rId10" Type="http://schemas.openxmlformats.org/officeDocument/2006/relationships/image" Target="../media/image1.png"/><Relationship Id="rId19" Type="http://schemas.openxmlformats.org/officeDocument/2006/relationships/image" Target="../media/image4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8.gif"/><Relationship Id="rId2" Type="http://schemas.openxmlformats.org/officeDocument/2006/relationships/image" Target="../media/image19.png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2.png"/><Relationship Id="rId15" Type="http://schemas.openxmlformats.org/officeDocument/2006/relationships/image" Target="../media/image2.svg"/><Relationship Id="rId10" Type="http://schemas.openxmlformats.org/officeDocument/2006/relationships/image" Target="../media/image9.png"/><Relationship Id="rId19" Type="http://schemas.openxmlformats.org/officeDocument/2006/relationships/image" Target="../media/image4.svg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9.png"/><Relationship Id="rId18" Type="http://schemas.openxmlformats.org/officeDocument/2006/relationships/image" Target="../media/image6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2.svg"/><Relationship Id="rId4" Type="http://schemas.openxmlformats.org/officeDocument/2006/relationships/image" Target="../media/image8.svg"/><Relationship Id="rId9" Type="http://schemas.openxmlformats.org/officeDocument/2006/relationships/image" Target="../media/image1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2.svg"/><Relationship Id="rId4" Type="http://schemas.openxmlformats.org/officeDocument/2006/relationships/image" Target="../media/image8.svg"/><Relationship Id="rId9" Type="http://schemas.openxmlformats.org/officeDocument/2006/relationships/image" Target="../media/image1.png"/><Relationship Id="rId1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4.svg"/><Relationship Id="rId4" Type="http://schemas.openxmlformats.org/officeDocument/2006/relationships/image" Target="../media/image8.svg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image" Target="../media/image12.svg"/><Relationship Id="rId9" Type="http://schemas.openxmlformats.org/officeDocument/2006/relationships/image" Target="../media/image5.png"/><Relationship Id="rId14" Type="http://schemas.openxmlformats.org/officeDocument/2006/relationships/image" Target="../media/image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search?q=love%20poly&amp;c=apps" TargetMode="External"/><Relationship Id="rId2" Type="http://schemas.openxmlformats.org/officeDocument/2006/relationships/hyperlink" Target="https://www.statista.com/statistics/879251/employees-teleworking-in-the-e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51B5FCB-E6EA-E0D9-882E-89DA9F1620D5}"/>
              </a:ext>
            </a:extLst>
          </p:cNvPr>
          <p:cNvSpPr txBox="1"/>
          <p:nvPr/>
        </p:nvSpPr>
        <p:spPr>
          <a:xfrm>
            <a:off x="208547" y="754380"/>
            <a:ext cx="1177490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Stratégiai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szintű tanácsadás (EU-országok/régiók számára) </a:t>
            </a:r>
            <a:b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távmunka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népszerűsítésének szükségszerűségét illetően</a:t>
            </a:r>
          </a:p>
          <a:p>
            <a:pPr algn="ctr">
              <a:spcAft>
                <a:spcPts val="400"/>
              </a:spcAft>
            </a:pP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ingyenes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Google </a:t>
            </a:r>
            <a:r>
              <a:rPr lang="hu-HU" sz="3000" kern="1400" spc="-50" dirty="0" err="1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„társadalomlélektani” adatvagyon alapján)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6363591-3442-D65F-6003-6B9630C50527}"/>
              </a:ext>
            </a:extLst>
          </p:cNvPr>
          <p:cNvSpPr txBox="1"/>
          <p:nvPr/>
        </p:nvSpPr>
        <p:spPr>
          <a:xfrm>
            <a:off x="4655767" y="5663809"/>
            <a:ext cx="288046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400"/>
              </a:spcAft>
            </a:pPr>
            <a:r>
              <a:rPr lang="hu-HU" sz="25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Jelige: </a:t>
            </a:r>
            <a:r>
              <a:rPr lang="hu-HU" sz="25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5gk7rm5</a:t>
            </a:r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7E806973-3558-3680-6CE9-845E2E3C7A2F}"/>
              </a:ext>
            </a:extLst>
          </p:cNvPr>
          <p:cNvSpPr/>
          <p:nvPr/>
        </p:nvSpPr>
        <p:spPr>
          <a:xfrm>
            <a:off x="5821680" y="3153320"/>
            <a:ext cx="540000" cy="54000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8" y="-983665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4" name="Téglalap: lekerekített 63">
            <a:extLst>
              <a:ext uri="{FF2B5EF4-FFF2-40B4-BE49-F238E27FC236}">
                <a16:creationId xmlns:a16="http://schemas.microsoft.com/office/drawing/2014/main" id="{96E6F775-D01E-5496-0381-00898A1F2007}"/>
              </a:ext>
            </a:extLst>
          </p:cNvPr>
          <p:cNvSpPr>
            <a:spLocks noChangeAspect="1"/>
          </p:cNvSpPr>
          <p:nvPr/>
        </p:nvSpPr>
        <p:spPr>
          <a:xfrm>
            <a:off x="5776000" y="3249000"/>
            <a:ext cx="640000" cy="360000"/>
          </a:xfrm>
          <a:prstGeom prst="roundRect">
            <a:avLst>
              <a:gd name="adj" fmla="val 18652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Téglalap: átellenes sarkain lekerekítve 64">
            <a:extLst>
              <a:ext uri="{FF2B5EF4-FFF2-40B4-BE49-F238E27FC236}">
                <a16:creationId xmlns:a16="http://schemas.microsoft.com/office/drawing/2014/main" id="{B2FF33E6-D119-8FA0-814C-4636E5E0387C}"/>
              </a:ext>
            </a:extLst>
          </p:cNvPr>
          <p:cNvSpPr/>
          <p:nvPr/>
        </p:nvSpPr>
        <p:spPr>
          <a:xfrm>
            <a:off x="696000" y="9572965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6" name="Ellipszis 65">
            <a:extLst>
              <a:ext uri="{FF2B5EF4-FFF2-40B4-BE49-F238E27FC236}">
                <a16:creationId xmlns:a16="http://schemas.microsoft.com/office/drawing/2014/main" id="{9A4178A9-F506-3BA9-699F-5E0594BA4CF2}"/>
              </a:ext>
            </a:extLst>
          </p:cNvPr>
          <p:cNvSpPr/>
          <p:nvPr/>
        </p:nvSpPr>
        <p:spPr>
          <a:xfrm>
            <a:off x="3024814" y="10652965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Ellipszis 66">
            <a:extLst>
              <a:ext uri="{FF2B5EF4-FFF2-40B4-BE49-F238E27FC236}">
                <a16:creationId xmlns:a16="http://schemas.microsoft.com/office/drawing/2014/main" id="{D3E6706D-8808-D084-C7BC-EBB25E266AC7}"/>
              </a:ext>
            </a:extLst>
          </p:cNvPr>
          <p:cNvSpPr/>
          <p:nvPr/>
        </p:nvSpPr>
        <p:spPr>
          <a:xfrm>
            <a:off x="4754848" y="10652965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Ellipszis 67">
            <a:extLst>
              <a:ext uri="{FF2B5EF4-FFF2-40B4-BE49-F238E27FC236}">
                <a16:creationId xmlns:a16="http://schemas.microsoft.com/office/drawing/2014/main" id="{7EB6560D-1A4E-6B83-0FC1-93F8DFD64DB3}"/>
              </a:ext>
            </a:extLst>
          </p:cNvPr>
          <p:cNvSpPr/>
          <p:nvPr/>
        </p:nvSpPr>
        <p:spPr>
          <a:xfrm>
            <a:off x="6484883" y="10652965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4C9B6149-183C-8842-B5EA-332B2634A8BA}"/>
              </a:ext>
            </a:extLst>
          </p:cNvPr>
          <p:cNvSpPr txBox="1"/>
          <p:nvPr/>
        </p:nvSpPr>
        <p:spPr>
          <a:xfrm>
            <a:off x="2657175" y="11949799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F22C4674-01E7-0BE4-6A97-2C6A219D2412}"/>
              </a:ext>
            </a:extLst>
          </p:cNvPr>
          <p:cNvSpPr txBox="1"/>
          <p:nvPr/>
        </p:nvSpPr>
        <p:spPr>
          <a:xfrm>
            <a:off x="4493695" y="9928299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E917176B-F068-1242-32BB-8AD4FA42DF3F}"/>
              </a:ext>
            </a:extLst>
          </p:cNvPr>
          <p:cNvSpPr txBox="1"/>
          <p:nvPr/>
        </p:nvSpPr>
        <p:spPr>
          <a:xfrm>
            <a:off x="6267590" y="12088299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72" name="Ellipszis 71">
            <a:extLst>
              <a:ext uri="{FF2B5EF4-FFF2-40B4-BE49-F238E27FC236}">
                <a16:creationId xmlns:a16="http://schemas.microsoft.com/office/drawing/2014/main" id="{6DBCBBCB-3626-AEF5-A932-150A025E9111}"/>
              </a:ext>
            </a:extLst>
          </p:cNvPr>
          <p:cNvSpPr/>
          <p:nvPr/>
        </p:nvSpPr>
        <p:spPr>
          <a:xfrm>
            <a:off x="9944953" y="10652965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Ellipszis 72">
            <a:extLst>
              <a:ext uri="{FF2B5EF4-FFF2-40B4-BE49-F238E27FC236}">
                <a16:creationId xmlns:a16="http://schemas.microsoft.com/office/drawing/2014/main" id="{1945DFA8-3588-67C6-8E28-914FDA072E43}"/>
              </a:ext>
            </a:extLst>
          </p:cNvPr>
          <p:cNvSpPr/>
          <p:nvPr/>
        </p:nvSpPr>
        <p:spPr>
          <a:xfrm>
            <a:off x="8214918" y="10652965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Szövegdoboz 73">
            <a:extLst>
              <a:ext uri="{FF2B5EF4-FFF2-40B4-BE49-F238E27FC236}">
                <a16:creationId xmlns:a16="http://schemas.microsoft.com/office/drawing/2014/main" id="{C6D5AF0B-9058-2AA3-BBBB-6C77FC80E64B}"/>
              </a:ext>
            </a:extLst>
          </p:cNvPr>
          <p:cNvSpPr txBox="1"/>
          <p:nvPr/>
        </p:nvSpPr>
        <p:spPr>
          <a:xfrm>
            <a:off x="9577309" y="12088299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75" name="Szövegdoboz 74">
            <a:extLst>
              <a:ext uri="{FF2B5EF4-FFF2-40B4-BE49-F238E27FC236}">
                <a16:creationId xmlns:a16="http://schemas.microsoft.com/office/drawing/2014/main" id="{AD4B9BAA-F2BC-8762-715F-98C30E30B668}"/>
              </a:ext>
            </a:extLst>
          </p:cNvPr>
          <p:cNvSpPr txBox="1"/>
          <p:nvPr/>
        </p:nvSpPr>
        <p:spPr>
          <a:xfrm>
            <a:off x="7911036" y="9928299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76" name="Ellipszis 75">
            <a:extLst>
              <a:ext uri="{FF2B5EF4-FFF2-40B4-BE49-F238E27FC236}">
                <a16:creationId xmlns:a16="http://schemas.microsoft.com/office/drawing/2014/main" id="{586BAABD-B290-C847-1EEF-7A897313CB92}"/>
              </a:ext>
            </a:extLst>
          </p:cNvPr>
          <p:cNvSpPr/>
          <p:nvPr/>
        </p:nvSpPr>
        <p:spPr>
          <a:xfrm>
            <a:off x="1294779" y="10652965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7" name="Szövegdoboz 76">
            <a:extLst>
              <a:ext uri="{FF2B5EF4-FFF2-40B4-BE49-F238E27FC236}">
                <a16:creationId xmlns:a16="http://schemas.microsoft.com/office/drawing/2014/main" id="{74382463-F48E-5E70-61B4-A1316B97F7CD}"/>
              </a:ext>
            </a:extLst>
          </p:cNvPr>
          <p:cNvSpPr txBox="1"/>
          <p:nvPr/>
        </p:nvSpPr>
        <p:spPr>
          <a:xfrm>
            <a:off x="1077488" y="9929962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61B9287-65F4-ECA9-28B5-B8A53FF4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FD0C-06FB-4206-AA6C-D01108AEFEF7}" type="datetime4">
              <a:rPr lang="hu-HU" smtClean="0"/>
              <a:t>2024. április 10.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557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5484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84883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493695" y="2164334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267590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944953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214918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276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7911036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7CCAB60-80A0-8DC8-D604-00892B24686A}"/>
              </a:ext>
            </a:extLst>
          </p:cNvPr>
          <p:cNvSpPr txBox="1"/>
          <p:nvPr/>
        </p:nvSpPr>
        <p:spPr>
          <a:xfrm>
            <a:off x="-12060443" y="1283189"/>
            <a:ext cx="1083127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C9A7085-49D9-BD4B-2E93-BBE59B58BC1C}"/>
              </a:ext>
            </a:extLst>
          </p:cNvPr>
          <p:cNvSpPr txBox="1"/>
          <p:nvPr/>
        </p:nvSpPr>
        <p:spPr>
          <a:xfrm>
            <a:off x="-12060442" y="2509890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A4CD031-BA38-BA7B-816A-B60784F0A4FC}"/>
              </a:ext>
            </a:extLst>
          </p:cNvPr>
          <p:cNvSpPr txBox="1"/>
          <p:nvPr/>
        </p:nvSpPr>
        <p:spPr>
          <a:xfrm>
            <a:off x="-12060443" y="3401695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br>
              <a:rPr lang="hu-HU" sz="2300" b="1" dirty="0">
                <a:solidFill>
                  <a:schemeClr val="bg1"/>
                </a:solidFill>
              </a:rPr>
            </a:br>
            <a:r>
              <a:rPr lang="hu-HU" sz="2300" dirty="0">
                <a:solidFill>
                  <a:schemeClr val="bg1"/>
                </a:solidFill>
              </a:rPr>
              <a:t>(pl. a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6C29AC9-A43F-BD84-32EB-A2DD196831B8}"/>
              </a:ext>
            </a:extLst>
          </p:cNvPr>
          <p:cNvSpPr txBox="1"/>
          <p:nvPr/>
        </p:nvSpPr>
        <p:spPr>
          <a:xfrm>
            <a:off x="695999" y="8231850"/>
            <a:ext cx="629434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Felhasznált módszertan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Töredékek = Nyers adatok 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(Google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Forgatás / nézőpont váltás = Elemzések (Hasonlóságelemzés)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Teljes kép = Eredmények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(SWOT animációk)</a:t>
            </a:r>
          </a:p>
        </p:txBody>
      </p:sp>
      <p:pic>
        <p:nvPicPr>
          <p:cNvPr id="11" name="alma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B4061741-4376-A668-AFC3-DBC24E3F41C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3174" t="3582" r="3489" b="6524"/>
          <a:stretch/>
        </p:blipFill>
        <p:spPr>
          <a:xfrm>
            <a:off x="7131837" y="8446726"/>
            <a:ext cx="4680000" cy="453562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C2471AED-C481-953D-DE62-DD568FBA0F2E}"/>
              </a:ext>
            </a:extLst>
          </p:cNvPr>
          <p:cNvSpPr txBox="1"/>
          <p:nvPr/>
        </p:nvSpPr>
        <p:spPr>
          <a:xfrm>
            <a:off x="7970659" y="12525598"/>
            <a:ext cx="30023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„A konzisztens alma”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3024814" y="2889000"/>
            <a:ext cx="1080000" cy="1080000"/>
          </a:xfrm>
          <a:prstGeom prst="ellipse">
            <a:avLst/>
          </a:pr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57175" y="4185834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</p:spTree>
    <p:extLst>
      <p:ext uri="{BB962C8B-B14F-4D97-AF65-F5344CB8AC3E}">
        <p14:creationId xmlns:p14="http://schemas.microsoft.com/office/powerpoint/2010/main" val="2092384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3465513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7524361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9254396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7263208" y="2164334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9037103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2714466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20984431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2249717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20680549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4064292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3847001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A2754A9-6F72-97A1-517E-66E962EBBA93}"/>
              </a:ext>
            </a:extLst>
          </p:cNvPr>
          <p:cNvSpPr txBox="1"/>
          <p:nvPr/>
        </p:nvSpPr>
        <p:spPr>
          <a:xfrm>
            <a:off x="695999" y="1405748"/>
            <a:ext cx="629434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Felhasznált módszertan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Töredékek = Nyers adatok 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(Google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Forgatás / nézőpont váltás = Elemzések (Hasonlóságelemzés)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Teljes kép = Eredmények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(SWOT animációk)</a:t>
            </a:r>
          </a:p>
        </p:txBody>
      </p:sp>
      <p:pic>
        <p:nvPicPr>
          <p:cNvPr id="9" name="alma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FEA452BA-CA06-918F-1CB0-12AA0E53FAA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3174" t="3582" r="3489" b="6524"/>
          <a:stretch/>
        </p:blipFill>
        <p:spPr>
          <a:xfrm>
            <a:off x="7131837" y="1089000"/>
            <a:ext cx="4680000" cy="453562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0EE9D20-D2A3-9380-9F2B-686614A2C754}"/>
              </a:ext>
            </a:extLst>
          </p:cNvPr>
          <p:cNvSpPr txBox="1"/>
          <p:nvPr/>
        </p:nvSpPr>
        <p:spPr>
          <a:xfrm>
            <a:off x="7970659" y="5167872"/>
            <a:ext cx="30023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„A konzisztens alma”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59495" y="159495"/>
            <a:ext cx="1080000" cy="1080000"/>
          </a:xfrm>
          <a:prstGeom prst="ellipse">
            <a:avLst/>
          </a:pr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239495" y="314774"/>
            <a:ext cx="666757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C6B110CE-C280-1D1F-3B2D-E35475846B35}"/>
              </a:ext>
            </a:extLst>
          </p:cNvPr>
          <p:cNvSpPr txBox="1"/>
          <p:nvPr/>
        </p:nvSpPr>
        <p:spPr>
          <a:xfrm>
            <a:off x="2669891" y="11745644"/>
            <a:ext cx="685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 fenti csoportosítás az elemzés során a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szolgáltatásban keresett témaköröket mutatja be.</a:t>
            </a:r>
          </a:p>
        </p:txBody>
      </p:sp>
      <p:sp>
        <p:nvSpPr>
          <p:cNvPr id="15" name="Gondolatbuborék: felhő 14">
            <a:extLst>
              <a:ext uri="{FF2B5EF4-FFF2-40B4-BE49-F238E27FC236}">
                <a16:creationId xmlns:a16="http://schemas.microsoft.com/office/drawing/2014/main" id="{584BB925-A1DD-90A0-8F7E-81ED22896471}"/>
              </a:ext>
            </a:extLst>
          </p:cNvPr>
          <p:cNvSpPr/>
          <p:nvPr/>
        </p:nvSpPr>
        <p:spPr>
          <a:xfrm>
            <a:off x="798423" y="8669412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 Nova" panose="020B0504020202020204" pitchFamily="34" charset="0"/>
              </a:rPr>
              <a:t>Fenntarthatóság, Energia, Újrahasznosítás, Fogyasztás, Energiatakarékosság, Megújuló energiaforrás, Környezetvédelem, Napelem, Gazdaság, Ökológia</a:t>
            </a:r>
          </a:p>
        </p:txBody>
      </p:sp>
      <p:sp>
        <p:nvSpPr>
          <p:cNvPr id="16" name="Gondolatbuborék: felhő 15">
            <a:extLst>
              <a:ext uri="{FF2B5EF4-FFF2-40B4-BE49-F238E27FC236}">
                <a16:creationId xmlns:a16="http://schemas.microsoft.com/office/drawing/2014/main" id="{10E84702-4C5B-5D59-BE4A-5EECCB08AEC7}"/>
              </a:ext>
            </a:extLst>
          </p:cNvPr>
          <p:cNvSpPr/>
          <p:nvPr/>
        </p:nvSpPr>
        <p:spPr>
          <a:xfrm flipH="1">
            <a:off x="6360379" y="8669412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FFFF"/>
                </a:solidFill>
                <a:latin typeface="Arial Nova" panose="020B0504020202020204" pitchFamily="34" charset="0"/>
              </a:rPr>
              <a:t>Kultúra, Sport, Szabadidő, Étel, Film, Tudomány, Könyv, Hír, Politika, Művészet</a:t>
            </a:r>
            <a:endParaRPr lang="hu-HU" sz="2000" dirty="0">
              <a:effectLst/>
              <a:latin typeface="Arial Nova" panose="020B05040202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3634EB6-1B3F-678E-1AA1-0C7B8C4F13E5}"/>
              </a:ext>
            </a:extLst>
          </p:cNvPr>
          <p:cNvSpPr txBox="1"/>
          <p:nvPr/>
        </p:nvSpPr>
        <p:spPr>
          <a:xfrm>
            <a:off x="694513" y="7425140"/>
            <a:ext cx="8797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Referenciaként használt fogalomcsoportok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AFB114A8-B4EF-A31F-BDFF-04560DD2337A}"/>
              </a:ext>
            </a:extLst>
          </p:cNvPr>
          <p:cNvSpPr txBox="1"/>
          <p:nvPr/>
        </p:nvSpPr>
        <p:spPr>
          <a:xfrm>
            <a:off x="2381661" y="7997255"/>
            <a:ext cx="22335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A87CD0E-9145-6FDA-4DF8-5019D4DB1E41}"/>
              </a:ext>
            </a:extLst>
          </p:cNvPr>
          <p:cNvSpPr txBox="1"/>
          <p:nvPr/>
        </p:nvSpPr>
        <p:spPr>
          <a:xfrm>
            <a:off x="7551714" y="7978483"/>
            <a:ext cx="30173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</a:t>
            </a:r>
          </a:p>
        </p:txBody>
      </p:sp>
    </p:spTree>
    <p:extLst>
      <p:ext uri="{BB962C8B-B14F-4D97-AF65-F5344CB8AC3E}">
        <p14:creationId xmlns:p14="http://schemas.microsoft.com/office/powerpoint/2010/main" val="1079964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pic>
        <p:nvPicPr>
          <p:cNvPr id="9" name="alma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FEA452BA-CA06-918F-1CB0-12AA0E53FAA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74" t="3582" r="3489" b="6524"/>
          <a:stretch/>
        </p:blipFill>
        <p:spPr>
          <a:xfrm>
            <a:off x="12682405" y="1089000"/>
            <a:ext cx="4680000" cy="453562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0EE9D20-D2A3-9380-9F2B-686614A2C754}"/>
              </a:ext>
            </a:extLst>
          </p:cNvPr>
          <p:cNvSpPr txBox="1"/>
          <p:nvPr/>
        </p:nvSpPr>
        <p:spPr>
          <a:xfrm>
            <a:off x="13672787" y="5163213"/>
            <a:ext cx="300235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„A konzisztens alma”</a:t>
            </a:r>
          </a:p>
        </p:txBody>
      </p:sp>
      <p:sp>
        <p:nvSpPr>
          <p:cNvPr id="12" name="Téglalap: átellenes sarkain lekerekítve 11">
            <a:extLst>
              <a:ext uri="{FF2B5EF4-FFF2-40B4-BE49-F238E27FC236}">
                <a16:creationId xmlns:a16="http://schemas.microsoft.com/office/drawing/2014/main" id="{C54BAA0B-E40E-0AE0-512F-11D1E3CE7EBD}"/>
              </a:ext>
            </a:extLst>
          </p:cNvPr>
          <p:cNvSpPr/>
          <p:nvPr/>
        </p:nvSpPr>
        <p:spPr>
          <a:xfrm>
            <a:off x="13465513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B80A897B-9E2F-3E0C-A92C-BA76AD781FB3}"/>
              </a:ext>
            </a:extLst>
          </p:cNvPr>
          <p:cNvSpPr/>
          <p:nvPr/>
        </p:nvSpPr>
        <p:spPr>
          <a:xfrm>
            <a:off x="17524361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27224124-B4AA-0554-3417-1341D96B02F8}"/>
              </a:ext>
            </a:extLst>
          </p:cNvPr>
          <p:cNvSpPr/>
          <p:nvPr/>
        </p:nvSpPr>
        <p:spPr>
          <a:xfrm>
            <a:off x="19254396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F5EABAC-3996-6C75-5924-9BF1AAF10F3D}"/>
              </a:ext>
            </a:extLst>
          </p:cNvPr>
          <p:cNvSpPr txBox="1"/>
          <p:nvPr/>
        </p:nvSpPr>
        <p:spPr>
          <a:xfrm>
            <a:off x="17263208" y="2164334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9F04019-049E-8D00-6CB3-E11C7E458D81}"/>
              </a:ext>
            </a:extLst>
          </p:cNvPr>
          <p:cNvSpPr txBox="1"/>
          <p:nvPr/>
        </p:nvSpPr>
        <p:spPr>
          <a:xfrm>
            <a:off x="19037103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832A3F3C-DE7A-E81F-2FC1-D170846CD33A}"/>
              </a:ext>
            </a:extLst>
          </p:cNvPr>
          <p:cNvSpPr/>
          <p:nvPr/>
        </p:nvSpPr>
        <p:spPr>
          <a:xfrm>
            <a:off x="22714466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>
            <a:extLst>
              <a:ext uri="{FF2B5EF4-FFF2-40B4-BE49-F238E27FC236}">
                <a16:creationId xmlns:a16="http://schemas.microsoft.com/office/drawing/2014/main" id="{4E8E1A22-CC3C-D37A-CC17-D88F3B325546}"/>
              </a:ext>
            </a:extLst>
          </p:cNvPr>
          <p:cNvSpPr/>
          <p:nvPr/>
        </p:nvSpPr>
        <p:spPr>
          <a:xfrm>
            <a:off x="20984431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B03C1CB2-E16A-7877-B224-8175D73340AA}"/>
              </a:ext>
            </a:extLst>
          </p:cNvPr>
          <p:cNvSpPr txBox="1"/>
          <p:nvPr/>
        </p:nvSpPr>
        <p:spPr>
          <a:xfrm>
            <a:off x="2249717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1216B434-92FD-FEBA-1D91-4CB421CCD8A8}"/>
              </a:ext>
            </a:extLst>
          </p:cNvPr>
          <p:cNvSpPr txBox="1"/>
          <p:nvPr/>
        </p:nvSpPr>
        <p:spPr>
          <a:xfrm>
            <a:off x="20680549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FB494B94-37BD-5C81-302F-BCC9E25EFBC8}"/>
              </a:ext>
            </a:extLst>
          </p:cNvPr>
          <p:cNvSpPr/>
          <p:nvPr/>
        </p:nvSpPr>
        <p:spPr>
          <a:xfrm>
            <a:off x="14064292" y="288900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71B37E50-A6E8-12FF-773C-F7C4D95757C5}"/>
              </a:ext>
            </a:extLst>
          </p:cNvPr>
          <p:cNvSpPr txBox="1"/>
          <p:nvPr/>
        </p:nvSpPr>
        <p:spPr>
          <a:xfrm>
            <a:off x="13847001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B5B7CCDC-C8D8-F838-4CB0-F301F6C09A6E}"/>
              </a:ext>
            </a:extLst>
          </p:cNvPr>
          <p:cNvSpPr txBox="1"/>
          <p:nvPr/>
        </p:nvSpPr>
        <p:spPr>
          <a:xfrm>
            <a:off x="-6715464" y="1405748"/>
            <a:ext cx="629434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Felhasznált módszertan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Töredékek = Nyers adatok </a:t>
            </a: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(Google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Forgatás / nézőpont váltás = Elemzések (Hasonlóságelemzés)</a:t>
            </a:r>
          </a:p>
          <a:p>
            <a:pPr algn="r"/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Teljes kép = Eredmények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(SWOT animációk)</a:t>
            </a: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1F38156-77C6-FDCB-C7E1-CA0C19AE69FF}"/>
              </a:ext>
            </a:extLst>
          </p:cNvPr>
          <p:cNvSpPr txBox="1"/>
          <p:nvPr/>
        </p:nvSpPr>
        <p:spPr>
          <a:xfrm>
            <a:off x="694513" y="8227245"/>
            <a:ext cx="9879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„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Nyugat”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 </a:t>
            </a:r>
            <a:r>
              <a:rPr lang="hu-HU" sz="2500" b="1" dirty="0" err="1">
                <a:solidFill>
                  <a:srgbClr val="FFFFFF"/>
                </a:solidFill>
                <a:latin typeface="Arial Nova" panose="020B0504020202020204" pitchFamily="34" charset="0"/>
              </a:rPr>
              <a:t>vs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. „Kelet” (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régi </a:t>
            </a:r>
            <a:r>
              <a:rPr lang="hu-HU" sz="2500" b="1" kern="1200" dirty="0" err="1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vs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. új EU tagországok)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3648F396-1991-FB12-0562-1654F9B72102}"/>
              </a:ext>
            </a:extLst>
          </p:cNvPr>
          <p:cNvSpPr txBox="1"/>
          <p:nvPr/>
        </p:nvSpPr>
        <p:spPr>
          <a:xfrm>
            <a:off x="692660" y="9278304"/>
            <a:ext cx="1142614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kutatás hipotézise és a norma fogalmának bevezetése: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Annál több kell, hogy legyen a távmunkával való foglalkozás / érdeklődés (vö.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„zöld” csoportba és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„szabadidő” csoportba tartozó kifejezésekkel az emberek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674F3FC3-948A-FF94-519D-AB4B4FB455AF}"/>
              </a:ext>
            </a:extLst>
          </p:cNvPr>
          <p:cNvSpPr txBox="1"/>
          <p:nvPr/>
        </p:nvSpPr>
        <p:spPr>
          <a:xfrm>
            <a:off x="692660" y="10973656"/>
            <a:ext cx="11649740" cy="16773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módszertan „előnyei/hátrányai”: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Automatikusan mért (Google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adatok – önbevallásos kérdőívek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Konzisztencia-orientált következtetések – szubjektív szakértői döntések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Önkorlátozó 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részeredmények – mindenre kiterjedő bizonyítatlan „diskurzusok” helyett</a:t>
            </a:r>
          </a:p>
          <a:p>
            <a:pPr lvl="7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				(vö.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ChatGPT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alapját adó emberi működés)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59495" y="159495"/>
            <a:ext cx="1080000" cy="1080000"/>
          </a:xfrm>
          <a:prstGeom prst="ellipse">
            <a:avLst/>
          </a:pr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239495" y="314774"/>
            <a:ext cx="666757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" name="Gondolatbuborék: felhő 1">
            <a:extLst>
              <a:ext uri="{FF2B5EF4-FFF2-40B4-BE49-F238E27FC236}">
                <a16:creationId xmlns:a16="http://schemas.microsoft.com/office/drawing/2014/main" id="{3E5FF28D-FF0A-D37F-389F-6C7CE3CD0662}"/>
              </a:ext>
            </a:extLst>
          </p:cNvPr>
          <p:cNvSpPr/>
          <p:nvPr/>
        </p:nvSpPr>
        <p:spPr>
          <a:xfrm>
            <a:off x="798423" y="2637581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 Nova" panose="020B0504020202020204" pitchFamily="34" charset="0"/>
              </a:rPr>
              <a:t>Fenntarthatóság, Energia, Újrahasznosítás, Fogyasztás, Energiatakarékosság, Megújuló energiaforrás, Környezetvédelem, Napelem, Gazdaság, Ökológia</a:t>
            </a:r>
          </a:p>
        </p:txBody>
      </p:sp>
      <p:sp>
        <p:nvSpPr>
          <p:cNvPr id="3" name="Gondolatbuborék: felhő 2">
            <a:extLst>
              <a:ext uri="{FF2B5EF4-FFF2-40B4-BE49-F238E27FC236}">
                <a16:creationId xmlns:a16="http://schemas.microsoft.com/office/drawing/2014/main" id="{52B97F0D-F618-178D-C44B-2130036F9B4D}"/>
              </a:ext>
            </a:extLst>
          </p:cNvPr>
          <p:cNvSpPr/>
          <p:nvPr/>
        </p:nvSpPr>
        <p:spPr>
          <a:xfrm flipH="1">
            <a:off x="6360379" y="2637581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FFFF"/>
                </a:solidFill>
                <a:latin typeface="Arial Nova" panose="020B0504020202020204" pitchFamily="34" charset="0"/>
              </a:rPr>
              <a:t>Kultúra, Sport, Szabadidő, Étel, Film, Tudomány, Könyv, Hír, Politika, Művészet</a:t>
            </a:r>
            <a:endParaRPr lang="hu-HU" sz="2000" dirty="0">
              <a:effectLst/>
              <a:latin typeface="Arial Nova" panose="020B05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E432D22-3652-B163-1AC4-B4D8FD547F2E}"/>
              </a:ext>
            </a:extLst>
          </p:cNvPr>
          <p:cNvSpPr txBox="1"/>
          <p:nvPr/>
        </p:nvSpPr>
        <p:spPr>
          <a:xfrm>
            <a:off x="694513" y="1393309"/>
            <a:ext cx="8797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Referenciaként használt fogalomcsoportok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82D90D3-5BF9-0634-5F6F-3C37D307DB1D}"/>
              </a:ext>
            </a:extLst>
          </p:cNvPr>
          <p:cNvSpPr txBox="1"/>
          <p:nvPr/>
        </p:nvSpPr>
        <p:spPr>
          <a:xfrm>
            <a:off x="2381661" y="1965424"/>
            <a:ext cx="22335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997C946-887B-0F8C-3D87-58ADC93A791E}"/>
              </a:ext>
            </a:extLst>
          </p:cNvPr>
          <p:cNvSpPr txBox="1"/>
          <p:nvPr/>
        </p:nvSpPr>
        <p:spPr>
          <a:xfrm>
            <a:off x="7551714" y="1946652"/>
            <a:ext cx="30173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B26C6DBA-1AFB-E2E7-FA81-9D56C5D09E87}"/>
              </a:ext>
            </a:extLst>
          </p:cNvPr>
          <p:cNvSpPr txBox="1"/>
          <p:nvPr/>
        </p:nvSpPr>
        <p:spPr>
          <a:xfrm>
            <a:off x="2669891" y="5713813"/>
            <a:ext cx="685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 fenti csoportosítás az elemzés során a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szolgáltatásban keresett témaköröket mutatja be.</a:t>
            </a:r>
          </a:p>
        </p:txBody>
      </p:sp>
    </p:spTree>
    <p:extLst>
      <p:ext uri="{BB962C8B-B14F-4D97-AF65-F5344CB8AC3E}">
        <p14:creationId xmlns:p14="http://schemas.microsoft.com/office/powerpoint/2010/main" val="164376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35629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3465513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7524361" y="28890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9254396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7263208" y="2164334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9037103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2714466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20984431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2249717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20680549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4064292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3847001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553B550-A5FB-D4CF-8381-75E31FBCAF53}"/>
              </a:ext>
            </a:extLst>
          </p:cNvPr>
          <p:cNvSpPr txBox="1"/>
          <p:nvPr/>
        </p:nvSpPr>
        <p:spPr>
          <a:xfrm>
            <a:off x="692660" y="3605275"/>
            <a:ext cx="11649740" cy="16773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módszertan „előnyei/hátrányai”: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Automatikusan mért (Google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adatok – önbevallásos kérdőívek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Konzisztencia-orientált következtetések – szubjektív szakértői döntések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Önkorlátozó 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részeredmények – mindenre kiterjedő bizonyítatlan „diskurzusok” helyett</a:t>
            </a:r>
          </a:p>
          <a:p>
            <a:pPr lvl="7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				(vö.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ChatGPT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alapját adó emberi működés)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24BEED6-F27E-C13F-37C3-1D42D1E4ED5D}"/>
              </a:ext>
            </a:extLst>
          </p:cNvPr>
          <p:cNvSpPr txBox="1"/>
          <p:nvPr/>
        </p:nvSpPr>
        <p:spPr>
          <a:xfrm>
            <a:off x="694513" y="1393309"/>
            <a:ext cx="9879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„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Nyugat”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 </a:t>
            </a:r>
            <a:r>
              <a:rPr lang="hu-HU" sz="2500" b="1" dirty="0" err="1">
                <a:solidFill>
                  <a:srgbClr val="FFFFFF"/>
                </a:solidFill>
                <a:latin typeface="Arial Nova" panose="020B0504020202020204" pitchFamily="34" charset="0"/>
              </a:rPr>
              <a:t>vs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. „Kelet” (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régi </a:t>
            </a:r>
            <a:r>
              <a:rPr lang="hu-HU" sz="2500" b="1" kern="1200" dirty="0" err="1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vs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. új EU tagországok)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1BE0DAF-F4FA-1259-6B3B-BFE5B13FC023}"/>
              </a:ext>
            </a:extLst>
          </p:cNvPr>
          <p:cNvSpPr txBox="1"/>
          <p:nvPr/>
        </p:nvSpPr>
        <p:spPr>
          <a:xfrm>
            <a:off x="692660" y="2053016"/>
            <a:ext cx="1142614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kutatás hipotézise és a norma fogalmának bevezetése: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Annál több kell, hogy legyen a távmunkával való foglalkozás / érdeklődés (vö.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„zöld” csoportba és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„szabadidő” csoportba tartozó kifejezésekkel az emberek</a:t>
            </a:r>
          </a:p>
        </p:txBody>
      </p:sp>
      <p:sp>
        <p:nvSpPr>
          <p:cNvPr id="15" name="Gondolatbuborék: felhő 14">
            <a:extLst>
              <a:ext uri="{FF2B5EF4-FFF2-40B4-BE49-F238E27FC236}">
                <a16:creationId xmlns:a16="http://schemas.microsoft.com/office/drawing/2014/main" id="{59B2783E-BAE7-6F25-8072-B92DC35FC202}"/>
              </a:ext>
            </a:extLst>
          </p:cNvPr>
          <p:cNvSpPr/>
          <p:nvPr/>
        </p:nvSpPr>
        <p:spPr>
          <a:xfrm>
            <a:off x="-9404354" y="2637581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 Nova" panose="020B0504020202020204" pitchFamily="34" charset="0"/>
              </a:rPr>
              <a:t>Fenntarthatóság, Energia, Újrahasznosítás, Fogyasztás, Energiatakarékosság, Megújuló energiaforrás, Környezetvédelem, Napelem, Gazdaság, Ökológia</a:t>
            </a:r>
          </a:p>
        </p:txBody>
      </p:sp>
      <p:sp>
        <p:nvSpPr>
          <p:cNvPr id="16" name="Gondolatbuborék: felhő 15">
            <a:extLst>
              <a:ext uri="{FF2B5EF4-FFF2-40B4-BE49-F238E27FC236}">
                <a16:creationId xmlns:a16="http://schemas.microsoft.com/office/drawing/2014/main" id="{C72A195A-A20D-81F7-0327-BCB306AB4A78}"/>
              </a:ext>
            </a:extLst>
          </p:cNvPr>
          <p:cNvSpPr/>
          <p:nvPr/>
        </p:nvSpPr>
        <p:spPr>
          <a:xfrm flipH="1">
            <a:off x="12713052" y="2637581"/>
            <a:ext cx="5400000" cy="2880000"/>
          </a:xfrm>
          <a:prstGeom prst="cloudCallout">
            <a:avLst>
              <a:gd name="adj1" fmla="val 474"/>
              <a:gd name="adj2" fmla="val -56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FFFF"/>
                </a:solidFill>
                <a:latin typeface="Arial Nova" panose="020B0504020202020204" pitchFamily="34" charset="0"/>
              </a:rPr>
              <a:t>Kultúra, Sport, Szabadidő, Étel, Film, Tudomány, Könyv, Hír, Politika, Művészet</a:t>
            </a:r>
            <a:endParaRPr lang="hu-HU" sz="2000" dirty="0">
              <a:effectLst/>
              <a:latin typeface="Arial Nova" panose="020B05040202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42E58F6-4245-5141-A7A7-6893AC0BAD0D}"/>
              </a:ext>
            </a:extLst>
          </p:cNvPr>
          <p:cNvSpPr txBox="1"/>
          <p:nvPr/>
        </p:nvSpPr>
        <p:spPr>
          <a:xfrm>
            <a:off x="-9668685" y="1393309"/>
            <a:ext cx="87974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Referenciaként használt fogalomcsoportok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0D8D8E6-80B8-40F2-7DE2-1AA971F97F95}"/>
              </a:ext>
            </a:extLst>
          </p:cNvPr>
          <p:cNvSpPr txBox="1"/>
          <p:nvPr/>
        </p:nvSpPr>
        <p:spPr>
          <a:xfrm>
            <a:off x="-7821116" y="1965424"/>
            <a:ext cx="223352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63D9E1FC-02C6-5CA5-DC16-491A16BF79B0}"/>
              </a:ext>
            </a:extLst>
          </p:cNvPr>
          <p:cNvSpPr txBox="1"/>
          <p:nvPr/>
        </p:nvSpPr>
        <p:spPr>
          <a:xfrm>
            <a:off x="13904387" y="1946652"/>
            <a:ext cx="30173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E8C5B1C-9E1B-4CA9-A2E6-2AF7E97BF12D}"/>
              </a:ext>
            </a:extLst>
          </p:cNvPr>
          <p:cNvSpPr txBox="1"/>
          <p:nvPr/>
        </p:nvSpPr>
        <p:spPr>
          <a:xfrm>
            <a:off x="-7532886" y="5713813"/>
            <a:ext cx="6852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 fenti csoportosítás az elemzés során a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szolgáltatásban keresett témaköröket mutatja be.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59495" y="159495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239495" y="314774"/>
            <a:ext cx="6667579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</p:spTree>
    <p:extLst>
      <p:ext uri="{BB962C8B-B14F-4D97-AF65-F5344CB8AC3E}">
        <p14:creationId xmlns:p14="http://schemas.microsoft.com/office/powerpoint/2010/main" val="101266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84883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267590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944953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214918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276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7911036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3874720B-29B3-7FFC-1BAC-0F5A9EB737C3}"/>
              </a:ext>
            </a:extLst>
          </p:cNvPr>
          <p:cNvSpPr txBox="1">
            <a:spLocks/>
          </p:cNvSpPr>
          <p:nvPr/>
        </p:nvSpPr>
        <p:spPr>
          <a:xfrm>
            <a:off x="4832953" y="-1305479"/>
            <a:ext cx="4114800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– </a:t>
            </a:r>
            <a:r>
              <a:rPr lang="hu-HU" sz="3600" dirty="0">
                <a:solidFill>
                  <a:schemeClr val="bg1"/>
                </a:solidFill>
              </a:rPr>
              <a:t>korreláció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6F7C21E-A29C-E2F5-C033-74F1DECDC298}"/>
              </a:ext>
            </a:extLst>
          </p:cNvPr>
          <p:cNvSpPr txBox="1"/>
          <p:nvPr/>
        </p:nvSpPr>
        <p:spPr>
          <a:xfrm>
            <a:off x="-12395842" y="1393309"/>
            <a:ext cx="9879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„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Nyugat”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 </a:t>
            </a:r>
            <a:r>
              <a:rPr lang="hu-HU" sz="2500" b="1" dirty="0" err="1">
                <a:solidFill>
                  <a:srgbClr val="FFFFFF"/>
                </a:solidFill>
                <a:latin typeface="Arial Nova" panose="020B0504020202020204" pitchFamily="34" charset="0"/>
              </a:rPr>
              <a:t>vs</a:t>
            </a:r>
            <a:r>
              <a:rPr lang="hu-HU" sz="2500" b="1" dirty="0">
                <a:solidFill>
                  <a:srgbClr val="FFFFFF"/>
                </a:solidFill>
                <a:latin typeface="Arial Nova" panose="020B0504020202020204" pitchFamily="34" charset="0"/>
              </a:rPr>
              <a:t>. „Kelet” (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régi </a:t>
            </a:r>
            <a:r>
              <a:rPr lang="hu-HU" sz="2500" b="1" kern="1200" dirty="0" err="1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vs</a:t>
            </a:r>
            <a:r>
              <a:rPr lang="hu-HU" sz="2500" b="1" kern="120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. új EU tagországok)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7D8D31A-5100-3FA6-9590-C3671704A967}"/>
              </a:ext>
            </a:extLst>
          </p:cNvPr>
          <p:cNvSpPr txBox="1"/>
          <p:nvPr/>
        </p:nvSpPr>
        <p:spPr>
          <a:xfrm>
            <a:off x="-13183758" y="2053016"/>
            <a:ext cx="11426142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kutatás hipotézise és a norma fogalmának bevezetése: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Annál több kell, hogy legyen a távmunkával való foglalkozás / érdeklődés (vö. 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„zöld” csoportba és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minél többet foglalkoznak a „szabadidő” csoportba tartozó kifejezésekkel az emberek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BB61166-2774-B0C6-824B-2E418616D5F7}"/>
              </a:ext>
            </a:extLst>
          </p:cNvPr>
          <p:cNvSpPr txBox="1"/>
          <p:nvPr/>
        </p:nvSpPr>
        <p:spPr>
          <a:xfrm>
            <a:off x="-12332271" y="3605275"/>
            <a:ext cx="11649740" cy="16773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módszertan „előnyei/hátrányai”: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Automatikusan mért (Google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Trends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adatok – önbevallásos kérdőívek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Konzisztencia-orientált következtetések – szubjektív szakértői döntések helyett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Önkorlátozó 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) részeredmények – mindenre kiterjedő bizonyítatlan „diskurzusok” helyett</a:t>
            </a:r>
          </a:p>
          <a:p>
            <a:pPr lvl="7"/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				(vö.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</a:rPr>
              <a:t>ChatGPT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 alapját adó emberi működés)</a:t>
            </a:r>
          </a:p>
        </p:txBody>
      </p:sp>
      <p:pic>
        <p:nvPicPr>
          <p:cNvPr id="17" name="Tartalom helye 4" descr="A képen diagram, szöveg, sor, képernyőkép látható&#10;&#10;Automatikusan generált leírás">
            <a:extLst>
              <a:ext uri="{FF2B5EF4-FFF2-40B4-BE49-F238E27FC236}">
                <a16:creationId xmlns:a16="http://schemas.microsoft.com/office/drawing/2014/main" id="{DD162B8F-28D2-1485-4F7B-636E868594E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94" y="8731979"/>
            <a:ext cx="5940000" cy="3960000"/>
          </a:xfrm>
          <a:prstGeom prst="rect">
            <a:avLst/>
          </a:prstGeom>
        </p:spPr>
      </p:pic>
      <p:sp>
        <p:nvSpPr>
          <p:cNvPr id="22" name="Szövegdoboz 21">
            <a:extLst>
              <a:ext uri="{FF2B5EF4-FFF2-40B4-BE49-F238E27FC236}">
                <a16:creationId xmlns:a16="http://schemas.microsoft.com/office/drawing/2014/main" id="{A4494003-7E33-5E78-D8A7-04A2B8C43610}"/>
              </a:ext>
            </a:extLst>
          </p:cNvPr>
          <p:cNvSpPr txBox="1"/>
          <p:nvPr/>
        </p:nvSpPr>
        <p:spPr>
          <a:xfrm>
            <a:off x="659265" y="7622358"/>
            <a:ext cx="5412029" cy="4862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Norma: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tfh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. b</a:t>
            </a: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ecslés ≔ valóság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Az animáción a két fogalomcsoport („zöld” fogalmak = zöld poligon;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„szabadidő” fogalmak = kék poligon) alapján a külön-külön becsült távmunka potenciálok (eltérés a normától) évenkénti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együttmozgása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 (be)látható (korreláció: 0,7)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S(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trength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norma felettiség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W(</a:t>
            </a:r>
            <a:r>
              <a:rPr lang="hu-HU" sz="2000" dirty="0" err="1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eakness</a:t>
            </a: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: norma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alattiság</a:t>
            </a:r>
            <a:endParaRPr lang="hu-HU" sz="2000" dirty="0">
              <a:solidFill>
                <a:schemeClr val="bg1"/>
              </a:solidFill>
              <a:latin typeface="Arial Nova" panose="020B0504020202020204" pitchFamily="34" charset="0"/>
              <a:ea typeface="Aptos" panose="020B00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O(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pportunity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): időbeni javulás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hreatening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időbeni romlás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Az országkódok az óra járásával megegyezően ABC sorrendben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54848" y="288900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493695" y="2164334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171670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-24706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32B27DB-8BEC-921A-3F57-C72BFDFE87FA}"/>
              </a:ext>
            </a:extLst>
          </p:cNvPr>
          <p:cNvSpPr txBox="1"/>
          <p:nvPr/>
        </p:nvSpPr>
        <p:spPr>
          <a:xfrm>
            <a:off x="659265" y="1199264"/>
            <a:ext cx="5412029" cy="4862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Norma: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tfh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. b</a:t>
            </a: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ecslés ≔ valóság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Az animáción a két fogalomcsoport („zöld” fogalmak = zöld poligon;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„szabadidő” fogalmak = kék poligon) alapján a külön-külön becsült távmunka potenciálok (eltérés a normától) évenkénti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együttmozgása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 (be)látható (korreláció: 0,7)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S(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trength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norma felettiség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W(</a:t>
            </a:r>
            <a:r>
              <a:rPr lang="hu-HU" sz="2000" dirty="0" err="1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eakness</a:t>
            </a: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: norma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alattiság</a:t>
            </a:r>
            <a:endParaRPr lang="hu-HU" sz="2000" dirty="0">
              <a:solidFill>
                <a:schemeClr val="bg1"/>
              </a:solidFill>
              <a:latin typeface="Arial Nova" panose="020B0504020202020204" pitchFamily="34" charset="0"/>
              <a:ea typeface="Aptos" panose="020B00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O(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pportunity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): időbeni javulás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hreatening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időbeni romlás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Az országkódok az óra járásával megegyezően ABC sorrendben</a:t>
            </a:r>
          </a:p>
        </p:txBody>
      </p:sp>
      <p:pic>
        <p:nvPicPr>
          <p:cNvPr id="7" name="Tartalom helye 4" descr="A képen diagram, szöveg, sor, képernyőkép látható&#10;&#10;Automatikusan generált leírás">
            <a:extLst>
              <a:ext uri="{FF2B5EF4-FFF2-40B4-BE49-F238E27FC236}">
                <a16:creationId xmlns:a16="http://schemas.microsoft.com/office/drawing/2014/main" id="{96ABCF56-67A9-56A1-3D5C-9DE40D4A98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94" y="2379306"/>
            <a:ext cx="5940000" cy="3960000"/>
          </a:xfrm>
          <a:prstGeom prst="rect">
            <a:avLst/>
          </a:prstGeom>
        </p:spPr>
      </p:pic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3786355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957523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935794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3035308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21305273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22818017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21001391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4385134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4167843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6069203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5699625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3874720B-29B3-7FFC-1BAC-0F5A9EB737C3}"/>
              </a:ext>
            </a:extLst>
          </p:cNvPr>
          <p:cNvSpPr txBox="1">
            <a:spLocks/>
          </p:cNvSpPr>
          <p:nvPr/>
        </p:nvSpPr>
        <p:spPr>
          <a:xfrm>
            <a:off x="4889540" y="366310"/>
            <a:ext cx="3587478" cy="5859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korreláció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5B04B28C-D611-9970-587E-F10AF1A8081A}"/>
              </a:ext>
            </a:extLst>
          </p:cNvPr>
          <p:cNvSpPr txBox="1">
            <a:spLocks/>
          </p:cNvSpPr>
          <p:nvPr/>
        </p:nvSpPr>
        <p:spPr>
          <a:xfrm>
            <a:off x="4880056" y="-1229053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dashboard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E4563E26-95DC-F42E-8F2A-D186F5E0DF48}"/>
              </a:ext>
            </a:extLst>
          </p:cNvPr>
          <p:cNvSpPr txBox="1"/>
          <p:nvPr/>
        </p:nvSpPr>
        <p:spPr>
          <a:xfrm>
            <a:off x="659265" y="7544715"/>
            <a:ext cx="11438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A korreláció / </a:t>
            </a:r>
            <a:r>
              <a:rPr lang="hu-HU" sz="25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együttjárás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 mögötti részletek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teljes objektumhalmaz, 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részhalmaz (ország-év) és a két fogalomcsoport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(„szabadidő” – balra; „zöld” – jobbra) alapján meghatározott matematikai mutatók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Ezek mintázatainak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együttállásai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50-83% (vö. korreláció = 0,7)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3C93A618-0EAD-F24A-86B1-B9FABD648145}"/>
              </a:ext>
            </a:extLst>
          </p:cNvPr>
          <p:cNvGrpSpPr/>
          <p:nvPr/>
        </p:nvGrpSpPr>
        <p:grpSpPr>
          <a:xfrm>
            <a:off x="1374243" y="9182432"/>
            <a:ext cx="9443514" cy="3777344"/>
            <a:chOff x="145749" y="3205826"/>
            <a:chExt cx="9246075" cy="3492679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2F0409D1-BDB5-B25B-47D6-905102027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5749" y="3205826"/>
              <a:ext cx="9246075" cy="3492679"/>
            </a:xfrm>
            <a:prstGeom prst="rect">
              <a:avLst/>
            </a:prstGeom>
          </p:spPr>
        </p:pic>
        <p:cxnSp>
          <p:nvCxnSpPr>
            <p:cNvPr id="15" name="Egyenes összekötő 14">
              <a:extLst>
                <a:ext uri="{FF2B5EF4-FFF2-40B4-BE49-F238E27FC236}">
                  <a16:creationId xmlns:a16="http://schemas.microsoft.com/office/drawing/2014/main" id="{00DA65EF-75E4-70DA-9E5C-830D47D025FF}"/>
                </a:ext>
              </a:extLst>
            </p:cNvPr>
            <p:cNvCxnSpPr>
              <a:stCxn id="14" idx="0"/>
              <a:endCxn id="14" idx="2"/>
            </p:cNvCxnSpPr>
            <p:nvPr/>
          </p:nvCxnSpPr>
          <p:spPr>
            <a:xfrm>
              <a:off x="4768787" y="3205826"/>
              <a:ext cx="0" cy="34926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19265" y="119265"/>
            <a:ext cx="1080000" cy="1080000"/>
          </a:xfrm>
          <a:prstGeom prst="ellipse">
            <a:avLst/>
          </a:pr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199265" y="274544"/>
            <a:ext cx="404753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190338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3137" y="-21533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57F57D3-E066-D80E-9925-9890BB1D6E15}"/>
              </a:ext>
            </a:extLst>
          </p:cNvPr>
          <p:cNvSpPr txBox="1"/>
          <p:nvPr/>
        </p:nvSpPr>
        <p:spPr>
          <a:xfrm>
            <a:off x="659265" y="1367182"/>
            <a:ext cx="11438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A korreláció / </a:t>
            </a:r>
            <a:r>
              <a:rPr lang="hu-HU" sz="25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együttjárás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 mögötti részletek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teljes objektumhalmaz, 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részhalmaz (ország-év) és a két fogalomcsoport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(„szabadidő” – balra; „zöld” – jobbra) alapján meghatározott matematikai mutatók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Ezek mintázatainak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együttállásai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50-83% (vö. korreláció = 0,7)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9886937-8675-F6E8-2958-4751101873FC}"/>
              </a:ext>
            </a:extLst>
          </p:cNvPr>
          <p:cNvGrpSpPr/>
          <p:nvPr/>
        </p:nvGrpSpPr>
        <p:grpSpPr>
          <a:xfrm>
            <a:off x="1374243" y="2997532"/>
            <a:ext cx="9443514" cy="3777344"/>
            <a:chOff x="145749" y="3205826"/>
            <a:chExt cx="9246075" cy="3492679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AFCF9741-0F80-71F9-EE69-D56CF7F8A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49" y="3205826"/>
              <a:ext cx="9246075" cy="3492679"/>
            </a:xfrm>
            <a:prstGeom prst="rect">
              <a:avLst/>
            </a:prstGeom>
          </p:spPr>
        </p:pic>
        <p:cxnSp>
          <p:nvCxnSpPr>
            <p:cNvPr id="10" name="Egyenes összekötő 9">
              <a:extLst>
                <a:ext uri="{FF2B5EF4-FFF2-40B4-BE49-F238E27FC236}">
                  <a16:creationId xmlns:a16="http://schemas.microsoft.com/office/drawing/2014/main" id="{200B9B95-0124-3E8F-52AA-F0F5A30FF7AE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>
              <a:off x="4768787" y="3205826"/>
              <a:ext cx="0" cy="34926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3874720B-29B3-7FFC-1BAC-0F5A9EB737C3}"/>
              </a:ext>
            </a:extLst>
          </p:cNvPr>
          <p:cNvSpPr txBox="1">
            <a:spLocks/>
          </p:cNvSpPr>
          <p:nvPr/>
        </p:nvSpPr>
        <p:spPr>
          <a:xfrm>
            <a:off x="4997019" y="-2114581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 korreláció</a:t>
            </a: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B5FF785A-329B-4A30-0941-B6D3E6491770}"/>
              </a:ext>
            </a:extLst>
          </p:cNvPr>
          <p:cNvSpPr txBox="1">
            <a:spLocks/>
          </p:cNvSpPr>
          <p:nvPr/>
        </p:nvSpPr>
        <p:spPr>
          <a:xfrm>
            <a:off x="4992245" y="-820945"/>
            <a:ext cx="9175597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 optimalizált adatvizualizáció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9EC129DF-410D-C051-F9BE-AFF4B0E61D2C}"/>
              </a:ext>
            </a:extLst>
          </p:cNvPr>
          <p:cNvSpPr txBox="1">
            <a:spLocks/>
          </p:cNvSpPr>
          <p:nvPr/>
        </p:nvSpPr>
        <p:spPr>
          <a:xfrm>
            <a:off x="4997019" y="195714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dashboard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6" name="Téglalap: átellenes sarkain lekerekítve 15">
            <a:extLst>
              <a:ext uri="{FF2B5EF4-FFF2-40B4-BE49-F238E27FC236}">
                <a16:creationId xmlns:a16="http://schemas.microsoft.com/office/drawing/2014/main" id="{3D048FC7-8DF1-9535-58EB-1EB1A7DD3AB2}"/>
              </a:ext>
            </a:extLst>
          </p:cNvPr>
          <p:cNvSpPr/>
          <p:nvPr/>
        </p:nvSpPr>
        <p:spPr>
          <a:xfrm>
            <a:off x="13786355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87BB2C8C-7591-1D08-326A-412864BB1D6D}"/>
              </a:ext>
            </a:extLst>
          </p:cNvPr>
          <p:cNvSpPr/>
          <p:nvPr/>
        </p:nvSpPr>
        <p:spPr>
          <a:xfrm>
            <a:off x="19575238" y="28890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5620AC2-AF7D-E047-138B-930B6BF45696}"/>
              </a:ext>
            </a:extLst>
          </p:cNvPr>
          <p:cNvSpPr txBox="1"/>
          <p:nvPr/>
        </p:nvSpPr>
        <p:spPr>
          <a:xfrm>
            <a:off x="1935794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306DDC81-F1DD-1486-F65A-FCFF9E91B2E4}"/>
              </a:ext>
            </a:extLst>
          </p:cNvPr>
          <p:cNvSpPr/>
          <p:nvPr/>
        </p:nvSpPr>
        <p:spPr>
          <a:xfrm>
            <a:off x="23035308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FBE19E21-9769-4114-4F45-537734B6635E}"/>
              </a:ext>
            </a:extLst>
          </p:cNvPr>
          <p:cNvSpPr/>
          <p:nvPr/>
        </p:nvSpPr>
        <p:spPr>
          <a:xfrm>
            <a:off x="21305273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D024C162-350E-930E-F1E8-AD29C8C3A923}"/>
              </a:ext>
            </a:extLst>
          </p:cNvPr>
          <p:cNvSpPr txBox="1"/>
          <p:nvPr/>
        </p:nvSpPr>
        <p:spPr>
          <a:xfrm>
            <a:off x="22818017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99A36A4C-28D9-5CDA-8D8C-B4E52E11F005}"/>
              </a:ext>
            </a:extLst>
          </p:cNvPr>
          <p:cNvSpPr txBox="1"/>
          <p:nvPr/>
        </p:nvSpPr>
        <p:spPr>
          <a:xfrm>
            <a:off x="21001391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12B93B47-F8CF-F00F-E295-0D0DFDEE2191}"/>
              </a:ext>
            </a:extLst>
          </p:cNvPr>
          <p:cNvSpPr/>
          <p:nvPr/>
        </p:nvSpPr>
        <p:spPr>
          <a:xfrm>
            <a:off x="14385134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CAC3C80-62C6-86BE-1489-350ED3478626}"/>
              </a:ext>
            </a:extLst>
          </p:cNvPr>
          <p:cNvSpPr txBox="1"/>
          <p:nvPr/>
        </p:nvSpPr>
        <p:spPr>
          <a:xfrm>
            <a:off x="14167843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FFFFF1B4-AFCD-C287-3A03-F2CA860DC24B}"/>
              </a:ext>
            </a:extLst>
          </p:cNvPr>
          <p:cNvSpPr/>
          <p:nvPr/>
        </p:nvSpPr>
        <p:spPr>
          <a:xfrm>
            <a:off x="16069203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6CAC97E0-D261-DDD2-34A5-11BFBA892CBD}"/>
              </a:ext>
            </a:extLst>
          </p:cNvPr>
          <p:cNvSpPr txBox="1"/>
          <p:nvPr/>
        </p:nvSpPr>
        <p:spPr>
          <a:xfrm>
            <a:off x="15699625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pic>
        <p:nvPicPr>
          <p:cNvPr id="25" name="Tartalom helye 4" descr="A képen diagram, szöveg, sor, képernyőkép látható&#10;&#10;Automatikusan generált leírás">
            <a:extLst>
              <a:ext uri="{FF2B5EF4-FFF2-40B4-BE49-F238E27FC236}">
                <a16:creationId xmlns:a16="http://schemas.microsoft.com/office/drawing/2014/main" id="{A354AD02-16E6-7AEB-C144-37DC8C6E857D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357" y="2379306"/>
            <a:ext cx="5940000" cy="3960000"/>
          </a:xfrm>
          <a:prstGeom prst="rect">
            <a:avLst/>
          </a:prstGeom>
        </p:spPr>
      </p:pic>
      <p:sp>
        <p:nvSpPr>
          <p:cNvPr id="33" name="Tartalom helye 2">
            <a:extLst>
              <a:ext uri="{FF2B5EF4-FFF2-40B4-BE49-F238E27FC236}">
                <a16:creationId xmlns:a16="http://schemas.microsoft.com/office/drawing/2014/main" id="{8FB084A2-75CE-4E5E-E016-F58647699D44}"/>
              </a:ext>
            </a:extLst>
          </p:cNvPr>
          <p:cNvSpPr txBox="1">
            <a:spLocks/>
          </p:cNvSpPr>
          <p:nvPr/>
        </p:nvSpPr>
        <p:spPr>
          <a:xfrm>
            <a:off x="659265" y="7596657"/>
            <a:ext cx="11453310" cy="13804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 err="1">
                <a:solidFill>
                  <a:schemeClr val="bg1"/>
                </a:solidFill>
              </a:rPr>
              <a:t>Relatív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érdeklődési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anomáliák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távmunka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iránt</a:t>
            </a:r>
            <a:r>
              <a:rPr lang="hu-HU" sz="2500" dirty="0">
                <a:solidFill>
                  <a:schemeClr val="bg1"/>
                </a:solidFill>
              </a:rPr>
              <a:t> </a:t>
            </a:r>
            <a:br>
              <a:rPr lang="hu-HU" sz="2500" dirty="0">
                <a:solidFill>
                  <a:schemeClr val="bg1"/>
                </a:solidFill>
              </a:rPr>
            </a:br>
            <a:r>
              <a:rPr lang="hu-HU" sz="2500" dirty="0">
                <a:solidFill>
                  <a:schemeClr val="bg1"/>
                </a:solidFill>
              </a:rPr>
              <a:t>(„Nyugat” – „Kelet” eltérés: a norma feletti értékek balról jobbra tolódnak, ahol a bal félkör országai és a jobb félkör országai a régi és az új EU tagországok)</a:t>
            </a:r>
          </a:p>
        </p:txBody>
      </p:sp>
      <p:pic>
        <p:nvPicPr>
          <p:cNvPr id="28" name="Kép 27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8D8BD89A-A99A-61CA-2B71-389645FF9F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" y="9287685"/>
            <a:ext cx="5863479" cy="4140000"/>
          </a:xfrm>
          <a:prstGeom prst="rect">
            <a:avLst/>
          </a:prstGeom>
        </p:spPr>
      </p:pic>
      <p:pic>
        <p:nvPicPr>
          <p:cNvPr id="29" name="Kép 28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C9E79F84-1AFC-B246-CCA0-15294CA5C7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91" y="9287685"/>
            <a:ext cx="5863479" cy="4140000"/>
          </a:xfrm>
          <a:prstGeom prst="rect">
            <a:avLst/>
          </a:prstGeom>
        </p:spPr>
      </p:pic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19265" y="119265"/>
            <a:ext cx="1080000" cy="1080000"/>
          </a:xfrm>
          <a:prstGeom prst="ellipse">
            <a:avLst/>
          </a:pr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199265" y="274544"/>
            <a:ext cx="404753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3694605A-603A-584B-4C05-CA0923842911}"/>
              </a:ext>
            </a:extLst>
          </p:cNvPr>
          <p:cNvSpPr txBox="1"/>
          <p:nvPr/>
        </p:nvSpPr>
        <p:spPr>
          <a:xfrm>
            <a:off x="-6767437" y="1199264"/>
            <a:ext cx="5412029" cy="4862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Norma: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tfh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. b</a:t>
            </a: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ecslés ≔ valóság [2]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Az animáción a két fogalomcsoport („zöld” fogalmak = zöld poligon;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„szabadidő” fogalmak = kék poligon) alapján a külön-külön becsült távmunka potenciálok (eltérés a normától) évenkénti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együttmozgása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 (be)látható (korreláció: 0,7)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S(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trength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norma felettiség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W(</a:t>
            </a:r>
            <a:r>
              <a:rPr lang="hu-HU" sz="2000" dirty="0" err="1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eakness</a:t>
            </a:r>
            <a:r>
              <a:rPr lang="hu-HU" sz="20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</a:t>
            </a: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: norma </a:t>
            </a:r>
            <a:r>
              <a:rPr lang="hu-HU" sz="2000" dirty="0" err="1">
                <a:solidFill>
                  <a:schemeClr val="bg1"/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alattiság</a:t>
            </a:r>
            <a:endParaRPr lang="hu-HU" sz="2000" dirty="0">
              <a:solidFill>
                <a:schemeClr val="bg1"/>
              </a:solidFill>
              <a:latin typeface="Arial Nova" panose="020B0504020202020204" pitchFamily="34" charset="0"/>
              <a:ea typeface="Aptos" panose="020B00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O(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pportunity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): időbeni javulás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T(</a:t>
            </a:r>
            <a:r>
              <a:rPr lang="hu-HU" sz="2000" dirty="0" err="1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hreatening</a:t>
            </a:r>
            <a:r>
              <a:rPr lang="hu-HU" sz="2000" dirty="0"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  <a:ea typeface="Aptos" panose="020B0004020202020204" pitchFamily="34" charset="0"/>
              </a:rPr>
              <a:t>): időbeni romlás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effectLst/>
                <a:latin typeface="Arial Nova" panose="020B0504020202020204" pitchFamily="34" charset="0"/>
                <a:ea typeface="Aptos" panose="020B0004020202020204" pitchFamily="34" charset="0"/>
              </a:rPr>
              <a:t>Az országkódok az óra járásával megegyezően ABC sorrendben</a:t>
            </a:r>
          </a:p>
        </p:txBody>
      </p:sp>
    </p:spTree>
    <p:extLst>
      <p:ext uri="{BB962C8B-B14F-4D97-AF65-F5344CB8AC3E}">
        <p14:creationId xmlns:p14="http://schemas.microsoft.com/office/powerpoint/2010/main" val="391656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B0512038-D757-3F40-63F1-8E52063184C1}"/>
              </a:ext>
            </a:extLst>
          </p:cNvPr>
          <p:cNvSpPr txBox="1">
            <a:spLocks/>
          </p:cNvSpPr>
          <p:nvPr/>
        </p:nvSpPr>
        <p:spPr>
          <a:xfrm>
            <a:off x="697050" y="1277999"/>
            <a:ext cx="1145331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 err="1">
                <a:solidFill>
                  <a:schemeClr val="bg1"/>
                </a:solidFill>
              </a:rPr>
              <a:t>Relatív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érdeklődési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anomáliák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távmunka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iránt</a:t>
            </a:r>
            <a:r>
              <a:rPr lang="hu-HU" sz="2500" dirty="0">
                <a:solidFill>
                  <a:schemeClr val="bg1"/>
                </a:solidFill>
              </a:rPr>
              <a:t> </a:t>
            </a:r>
            <a:br>
              <a:rPr lang="hu-HU" sz="2500" dirty="0">
                <a:solidFill>
                  <a:schemeClr val="bg1"/>
                </a:solidFill>
              </a:rPr>
            </a:br>
            <a:r>
              <a:rPr lang="hu-HU" sz="2500" dirty="0">
                <a:solidFill>
                  <a:schemeClr val="bg1"/>
                </a:solidFill>
              </a:rPr>
              <a:t>(„Nyugat” – „Kelet” eltérés: a norma feletti értékek balról jobbra tolódnak, ahol a bal félkör országai és a jobb félkör országai a régi és az új EU tagországok)</a:t>
            </a:r>
          </a:p>
        </p:txBody>
      </p:sp>
      <p:pic>
        <p:nvPicPr>
          <p:cNvPr id="23" name="Kép 22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A7F401C2-ACF1-63A8-8F1C-9AFCA4E4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6" y="2480485"/>
            <a:ext cx="5863479" cy="4140000"/>
          </a:xfrm>
          <a:prstGeom prst="rect">
            <a:avLst/>
          </a:prstGeom>
        </p:spPr>
      </p:pic>
      <p:pic>
        <p:nvPicPr>
          <p:cNvPr id="25" name="Kép 24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1F0819E3-C85C-5B08-4032-B8A9852F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91" y="2480485"/>
            <a:ext cx="5863479" cy="4140000"/>
          </a:xfrm>
          <a:prstGeom prst="rect">
            <a:avLst/>
          </a:prstGeom>
        </p:spPr>
      </p:pic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E40899AE-A766-EC94-1F7A-31CE9F8FE486}"/>
              </a:ext>
            </a:extLst>
          </p:cNvPr>
          <p:cNvGrpSpPr/>
          <p:nvPr/>
        </p:nvGrpSpPr>
        <p:grpSpPr>
          <a:xfrm>
            <a:off x="13020143" y="2997532"/>
            <a:ext cx="9443514" cy="3777344"/>
            <a:chOff x="145749" y="3205826"/>
            <a:chExt cx="9246075" cy="3492679"/>
          </a:xfrm>
        </p:grpSpPr>
        <p:pic>
          <p:nvPicPr>
            <p:cNvPr id="24" name="Kép 23">
              <a:extLst>
                <a:ext uri="{FF2B5EF4-FFF2-40B4-BE49-F238E27FC236}">
                  <a16:creationId xmlns:a16="http://schemas.microsoft.com/office/drawing/2014/main" id="{5537F83E-29B6-66B9-47DA-0522AF8E8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749" y="3205826"/>
              <a:ext cx="9246075" cy="3492679"/>
            </a:xfrm>
            <a:prstGeom prst="rect">
              <a:avLst/>
            </a:prstGeom>
          </p:spPr>
        </p:pic>
        <p:cxnSp>
          <p:nvCxnSpPr>
            <p:cNvPr id="27" name="Egyenes összekötő 26">
              <a:extLst>
                <a:ext uri="{FF2B5EF4-FFF2-40B4-BE49-F238E27FC236}">
                  <a16:creationId xmlns:a16="http://schemas.microsoft.com/office/drawing/2014/main" id="{4C3E51D7-1C4B-F1C9-2C10-F1F2116FDBB7}"/>
                </a:ext>
              </a:extLst>
            </p:cNvPr>
            <p:cNvCxnSpPr>
              <a:stCxn id="24" idx="0"/>
              <a:endCxn id="24" idx="2"/>
            </p:cNvCxnSpPr>
            <p:nvPr/>
          </p:nvCxnSpPr>
          <p:spPr>
            <a:xfrm>
              <a:off x="4768787" y="3205826"/>
              <a:ext cx="0" cy="34926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9EC129DF-410D-C051-F9BE-AFF4B0E61D2C}"/>
              </a:ext>
            </a:extLst>
          </p:cNvPr>
          <p:cNvSpPr txBox="1">
            <a:spLocks/>
          </p:cNvSpPr>
          <p:nvPr/>
        </p:nvSpPr>
        <p:spPr>
          <a:xfrm>
            <a:off x="4992245" y="-1799722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dashboard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B5FF785A-329B-4A30-0941-B6D3E6491770}"/>
              </a:ext>
            </a:extLst>
          </p:cNvPr>
          <p:cNvSpPr txBox="1">
            <a:spLocks/>
          </p:cNvSpPr>
          <p:nvPr/>
        </p:nvSpPr>
        <p:spPr>
          <a:xfrm>
            <a:off x="4874655" y="195715"/>
            <a:ext cx="7199754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optimalizált adatvizualizáció</a:t>
            </a:r>
          </a:p>
        </p:txBody>
      </p:sp>
      <p:sp>
        <p:nvSpPr>
          <p:cNvPr id="18" name="Téglalap: átellenes sarkain lekerekítve 17">
            <a:extLst>
              <a:ext uri="{FF2B5EF4-FFF2-40B4-BE49-F238E27FC236}">
                <a16:creationId xmlns:a16="http://schemas.microsoft.com/office/drawing/2014/main" id="{C434E71B-EF0D-291F-C7BE-9343478B91C7}"/>
              </a:ext>
            </a:extLst>
          </p:cNvPr>
          <p:cNvSpPr/>
          <p:nvPr/>
        </p:nvSpPr>
        <p:spPr>
          <a:xfrm>
            <a:off x="13786355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382B549A-BEF5-9080-C321-E9E1F1A9AEAE}"/>
              </a:ext>
            </a:extLst>
          </p:cNvPr>
          <p:cNvSpPr/>
          <p:nvPr/>
        </p:nvSpPr>
        <p:spPr>
          <a:xfrm>
            <a:off x="19575238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39BD750-CEC0-48DF-A2FA-5A60D32F07F3}"/>
              </a:ext>
            </a:extLst>
          </p:cNvPr>
          <p:cNvSpPr txBox="1"/>
          <p:nvPr/>
        </p:nvSpPr>
        <p:spPr>
          <a:xfrm>
            <a:off x="1935794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22" name="Ellipszis 21">
            <a:extLst>
              <a:ext uri="{FF2B5EF4-FFF2-40B4-BE49-F238E27FC236}">
                <a16:creationId xmlns:a16="http://schemas.microsoft.com/office/drawing/2014/main" id="{30E414E9-C236-35A7-0400-E318CDE212CD}"/>
              </a:ext>
            </a:extLst>
          </p:cNvPr>
          <p:cNvSpPr/>
          <p:nvPr/>
        </p:nvSpPr>
        <p:spPr>
          <a:xfrm>
            <a:off x="23035308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>
            <a:extLst>
              <a:ext uri="{FF2B5EF4-FFF2-40B4-BE49-F238E27FC236}">
                <a16:creationId xmlns:a16="http://schemas.microsoft.com/office/drawing/2014/main" id="{4CDDB787-9366-C782-A081-B75199C41671}"/>
              </a:ext>
            </a:extLst>
          </p:cNvPr>
          <p:cNvSpPr/>
          <p:nvPr/>
        </p:nvSpPr>
        <p:spPr>
          <a:xfrm>
            <a:off x="21305273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5CD0C5B8-4F0E-1F83-BA14-55F653B81D23}"/>
              </a:ext>
            </a:extLst>
          </p:cNvPr>
          <p:cNvSpPr txBox="1"/>
          <p:nvPr/>
        </p:nvSpPr>
        <p:spPr>
          <a:xfrm>
            <a:off x="22818017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A0BA286C-0185-5E52-11E9-0ED33AAE84F7}"/>
              </a:ext>
            </a:extLst>
          </p:cNvPr>
          <p:cNvSpPr txBox="1"/>
          <p:nvPr/>
        </p:nvSpPr>
        <p:spPr>
          <a:xfrm>
            <a:off x="21001391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985870CB-F722-38A1-B265-E93DD1806391}"/>
              </a:ext>
            </a:extLst>
          </p:cNvPr>
          <p:cNvSpPr/>
          <p:nvPr/>
        </p:nvSpPr>
        <p:spPr>
          <a:xfrm>
            <a:off x="14385134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7B8AED4-F643-F25C-357D-D303D0CA1B87}"/>
              </a:ext>
            </a:extLst>
          </p:cNvPr>
          <p:cNvSpPr txBox="1"/>
          <p:nvPr/>
        </p:nvSpPr>
        <p:spPr>
          <a:xfrm>
            <a:off x="14167843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2" name="Ellipszis 41">
            <a:extLst>
              <a:ext uri="{FF2B5EF4-FFF2-40B4-BE49-F238E27FC236}">
                <a16:creationId xmlns:a16="http://schemas.microsoft.com/office/drawing/2014/main" id="{7F8FCDD3-80A0-E3FB-B4B1-018079602F08}"/>
              </a:ext>
            </a:extLst>
          </p:cNvPr>
          <p:cNvSpPr/>
          <p:nvPr/>
        </p:nvSpPr>
        <p:spPr>
          <a:xfrm>
            <a:off x="16069203" y="288900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FE1A2C7B-2BF7-A8E3-B83A-4AE0B00918AD}"/>
              </a:ext>
            </a:extLst>
          </p:cNvPr>
          <p:cNvSpPr txBox="1"/>
          <p:nvPr/>
        </p:nvSpPr>
        <p:spPr>
          <a:xfrm>
            <a:off x="15699625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CD2FF785-D2E3-F548-995E-E446961B3D19}"/>
              </a:ext>
            </a:extLst>
          </p:cNvPr>
          <p:cNvSpPr txBox="1">
            <a:spLocks/>
          </p:cNvSpPr>
          <p:nvPr/>
        </p:nvSpPr>
        <p:spPr>
          <a:xfrm>
            <a:off x="4811765" y="-1068972"/>
            <a:ext cx="7319020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sz="1400" dirty="0">
                <a:solidFill>
                  <a:schemeClr val="bg1"/>
                </a:solidFill>
              </a:rPr>
              <a:t>  </a:t>
            </a:r>
            <a:r>
              <a:rPr lang="hu-HU" sz="3600" dirty="0">
                <a:solidFill>
                  <a:schemeClr val="bg1"/>
                </a:solidFill>
              </a:rPr>
              <a:t>automatizált SWOT elemzések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1858CE8B-E540-F5F4-FA8A-C9A5BA113140}"/>
              </a:ext>
            </a:extLst>
          </p:cNvPr>
          <p:cNvSpPr txBox="1"/>
          <p:nvPr/>
        </p:nvSpPr>
        <p:spPr>
          <a:xfrm>
            <a:off x="-13971187" y="1367182"/>
            <a:ext cx="114381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A korreláció / </a:t>
            </a:r>
            <a:r>
              <a:rPr lang="hu-HU" sz="25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együttjárás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 mögötti részletek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teljes objektumhalmaz, 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validált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részhalmaz (ország-év) és a két fogalomcsoport </a:t>
            </a:r>
            <a:b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(„szabadidő” – balra; „zöld” – jobbra) alapján meghatározott matematikai mutatók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Ezek mintázatainak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együttállásai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50-83% (vö. korreláció = 0,7)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1FACFCF5-4191-FF46-6082-3FB13268E6AF}"/>
              </a:ext>
            </a:extLst>
          </p:cNvPr>
          <p:cNvSpPr txBox="1"/>
          <p:nvPr/>
        </p:nvSpPr>
        <p:spPr>
          <a:xfrm>
            <a:off x="1061667" y="8466720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B5F36B3E-E058-5C86-6040-27D6CDD14D93}"/>
              </a:ext>
            </a:extLst>
          </p:cNvPr>
          <p:cNvSpPr txBox="1"/>
          <p:nvPr/>
        </p:nvSpPr>
        <p:spPr>
          <a:xfrm>
            <a:off x="7103415" y="8467237"/>
            <a:ext cx="40288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grpSp>
        <p:nvGrpSpPr>
          <p:cNvPr id="31" name="Csoportba foglalás 30">
            <a:extLst>
              <a:ext uri="{FF2B5EF4-FFF2-40B4-BE49-F238E27FC236}">
                <a16:creationId xmlns:a16="http://schemas.microsoft.com/office/drawing/2014/main" id="{89EBBED3-0E45-4C32-8725-BDF5E6234676}"/>
              </a:ext>
            </a:extLst>
          </p:cNvPr>
          <p:cNvGrpSpPr/>
          <p:nvPr/>
        </p:nvGrpSpPr>
        <p:grpSpPr>
          <a:xfrm>
            <a:off x="1151591" y="9483870"/>
            <a:ext cx="3240000" cy="4320000"/>
            <a:chOff x="6201715" y="1899000"/>
            <a:chExt cx="2160000" cy="3060000"/>
          </a:xfrm>
        </p:grpSpPr>
        <p:sp>
          <p:nvSpPr>
            <p:cNvPr id="32" name="Téglalap 31">
              <a:extLst>
                <a:ext uri="{FF2B5EF4-FFF2-40B4-BE49-F238E27FC236}">
                  <a16:creationId xmlns:a16="http://schemas.microsoft.com/office/drawing/2014/main" id="{39731946-2359-0E5A-0BD6-557CCB345AB1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32">
              <a:extLst>
                <a:ext uri="{FF2B5EF4-FFF2-40B4-BE49-F238E27FC236}">
                  <a16:creationId xmlns:a16="http://schemas.microsoft.com/office/drawing/2014/main" id="{B86CB6FD-0295-62F9-8F77-504E136B6027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 dpi="0" rotWithShape="1">
              <a:blip r:embed="rId16">
                <a:alphaModFix amt="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F69CEE59-E9F2-F6C9-7B77-201BE7F90E86}"/>
              </a:ext>
            </a:extLst>
          </p:cNvPr>
          <p:cNvGrpSpPr/>
          <p:nvPr/>
        </p:nvGrpSpPr>
        <p:grpSpPr>
          <a:xfrm>
            <a:off x="7805880" y="9482112"/>
            <a:ext cx="3240000" cy="4320000"/>
            <a:chOff x="1714406" y="2172307"/>
            <a:chExt cx="2160000" cy="3060000"/>
          </a:xfrm>
        </p:grpSpPr>
        <p:sp>
          <p:nvSpPr>
            <p:cNvPr id="35" name="Téglalap 34">
              <a:extLst>
                <a:ext uri="{FF2B5EF4-FFF2-40B4-BE49-F238E27FC236}">
                  <a16:creationId xmlns:a16="http://schemas.microsoft.com/office/drawing/2014/main" id="{8A260AC2-3EEB-6038-B634-09510DD75B1B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>
              <a:blip r:embed="rId1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4" name="Téglalap 43">
              <a:extLst>
                <a:ext uri="{FF2B5EF4-FFF2-40B4-BE49-F238E27FC236}">
                  <a16:creationId xmlns:a16="http://schemas.microsoft.com/office/drawing/2014/main" id="{BED4A1ED-2082-A438-6FFE-F2BC75D78CF6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 dpi="0" rotWithShape="1">
              <a:blip r:embed="rId18">
                <a:alphaModFix amt="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19265" y="119265"/>
            <a:ext cx="1080000" cy="1080000"/>
          </a:xfrm>
          <a:prstGeom prst="ellipse">
            <a:avLst/>
          </a:pr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199266" y="274544"/>
            <a:ext cx="379298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385178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AF60A0A2-5B34-C8E2-5B6A-775338D438A2}"/>
              </a:ext>
            </a:extLst>
          </p:cNvPr>
          <p:cNvSpPr/>
          <p:nvPr/>
        </p:nvSpPr>
        <p:spPr>
          <a:xfrm>
            <a:off x="13786355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27FC923D-50AD-D4EE-9CD9-15708A3BE389}"/>
              </a:ext>
            </a:extLst>
          </p:cNvPr>
          <p:cNvSpPr/>
          <p:nvPr/>
        </p:nvSpPr>
        <p:spPr>
          <a:xfrm>
            <a:off x="19575238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C52939B-FEEC-387D-F5B1-A182CD4C91C9}"/>
              </a:ext>
            </a:extLst>
          </p:cNvPr>
          <p:cNvSpPr txBox="1"/>
          <p:nvPr/>
        </p:nvSpPr>
        <p:spPr>
          <a:xfrm>
            <a:off x="1935794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0C3CE2CE-C39B-7612-CDA1-57C62CA4E58C}"/>
              </a:ext>
            </a:extLst>
          </p:cNvPr>
          <p:cNvSpPr/>
          <p:nvPr/>
        </p:nvSpPr>
        <p:spPr>
          <a:xfrm>
            <a:off x="2303530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78EA81AA-8557-BF51-A107-4C26EA93F5CC}"/>
              </a:ext>
            </a:extLst>
          </p:cNvPr>
          <p:cNvSpPr/>
          <p:nvPr/>
        </p:nvSpPr>
        <p:spPr>
          <a:xfrm>
            <a:off x="21305273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449F00FE-B92D-D2EF-308A-C1B49A7F9914}"/>
              </a:ext>
            </a:extLst>
          </p:cNvPr>
          <p:cNvSpPr txBox="1"/>
          <p:nvPr/>
        </p:nvSpPr>
        <p:spPr>
          <a:xfrm>
            <a:off x="22818017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2C4B673-B7D9-02B1-2354-411C8A63D9A9}"/>
              </a:ext>
            </a:extLst>
          </p:cNvPr>
          <p:cNvSpPr txBox="1"/>
          <p:nvPr/>
        </p:nvSpPr>
        <p:spPr>
          <a:xfrm>
            <a:off x="21001391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E60C16DD-353B-BBE1-7BBF-F235ECC8C582}"/>
              </a:ext>
            </a:extLst>
          </p:cNvPr>
          <p:cNvSpPr/>
          <p:nvPr/>
        </p:nvSpPr>
        <p:spPr>
          <a:xfrm>
            <a:off x="14385134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F72D5AF-676C-9DA6-BEF9-E2855539EC1F}"/>
              </a:ext>
            </a:extLst>
          </p:cNvPr>
          <p:cNvSpPr txBox="1"/>
          <p:nvPr/>
        </p:nvSpPr>
        <p:spPr>
          <a:xfrm>
            <a:off x="14167843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A737964F-3C6E-0EC0-8924-73798FA431E4}"/>
              </a:ext>
            </a:extLst>
          </p:cNvPr>
          <p:cNvSpPr/>
          <p:nvPr/>
        </p:nvSpPr>
        <p:spPr>
          <a:xfrm>
            <a:off x="16069203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20B0630-AAAF-0124-9EA5-A15E1F29C20F}"/>
              </a:ext>
            </a:extLst>
          </p:cNvPr>
          <p:cNvSpPr txBox="1"/>
          <p:nvPr/>
        </p:nvSpPr>
        <p:spPr>
          <a:xfrm>
            <a:off x="15699625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9EC129DF-410D-C051-F9BE-AFF4B0E61D2C}"/>
              </a:ext>
            </a:extLst>
          </p:cNvPr>
          <p:cNvSpPr txBox="1">
            <a:spLocks/>
          </p:cNvSpPr>
          <p:nvPr/>
        </p:nvSpPr>
        <p:spPr>
          <a:xfrm>
            <a:off x="4992245" y="-1474868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dashboard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B5FF785A-329B-4A30-0941-B6D3E6491770}"/>
              </a:ext>
            </a:extLst>
          </p:cNvPr>
          <p:cNvSpPr txBox="1">
            <a:spLocks/>
          </p:cNvSpPr>
          <p:nvPr/>
        </p:nvSpPr>
        <p:spPr>
          <a:xfrm>
            <a:off x="4992247" y="-2232183"/>
            <a:ext cx="7199754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– </a:t>
            </a:r>
            <a:r>
              <a:rPr lang="hu-HU" sz="3600" dirty="0">
                <a:solidFill>
                  <a:schemeClr val="bg1"/>
                </a:solidFill>
              </a:rPr>
              <a:t>optimalizált adatvizualizáció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3874720B-29B3-7FFC-1BAC-0F5A9EB737C3}"/>
              </a:ext>
            </a:extLst>
          </p:cNvPr>
          <p:cNvSpPr txBox="1">
            <a:spLocks/>
          </p:cNvSpPr>
          <p:nvPr/>
        </p:nvSpPr>
        <p:spPr>
          <a:xfrm>
            <a:off x="4811765" y="195948"/>
            <a:ext cx="7319020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sz="1400" dirty="0">
                <a:solidFill>
                  <a:schemeClr val="bg1"/>
                </a:solidFill>
              </a:rPr>
              <a:t>  </a:t>
            </a:r>
            <a:r>
              <a:rPr lang="hu-HU" sz="3600" dirty="0">
                <a:solidFill>
                  <a:schemeClr val="bg1"/>
                </a:solidFill>
              </a:rPr>
              <a:t>automatizált SWOT elemzések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1B6CB835-16D5-C201-AF5B-B19BA714C61C}"/>
              </a:ext>
            </a:extLst>
          </p:cNvPr>
          <p:cNvSpPr txBox="1">
            <a:spLocks/>
          </p:cNvSpPr>
          <p:nvPr/>
        </p:nvSpPr>
        <p:spPr>
          <a:xfrm>
            <a:off x="-12256635" y="1318529"/>
            <a:ext cx="11453310" cy="13804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 err="1">
                <a:solidFill>
                  <a:schemeClr val="bg1"/>
                </a:solidFill>
              </a:rPr>
              <a:t>Relatív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érdeklődési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anomáliák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távmunka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iránt</a:t>
            </a:r>
            <a:r>
              <a:rPr lang="hu-HU" sz="2500" dirty="0">
                <a:solidFill>
                  <a:schemeClr val="bg1"/>
                </a:solidFill>
              </a:rPr>
              <a:t> </a:t>
            </a:r>
            <a:br>
              <a:rPr lang="hu-HU" sz="2500" dirty="0">
                <a:solidFill>
                  <a:schemeClr val="bg1"/>
                </a:solidFill>
              </a:rPr>
            </a:br>
            <a:r>
              <a:rPr lang="hu-HU" sz="2500" dirty="0">
                <a:solidFill>
                  <a:schemeClr val="bg1"/>
                </a:solidFill>
              </a:rPr>
              <a:t>(„Nyugat” – „Kelet” eltérés: a norma feletti értékek balról jobbra tolódnak, ahol a bal félkör országai és a jobb félkör országai a régi és az új EU tagországok)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500" dirty="0">
              <a:solidFill>
                <a:schemeClr val="bg1"/>
              </a:solidFill>
            </a:endParaRPr>
          </a:p>
        </p:txBody>
      </p:sp>
      <p:pic>
        <p:nvPicPr>
          <p:cNvPr id="13" name="Kép 12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595222E4-3595-2783-BE77-C941DBEC3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8934" y="2480485"/>
            <a:ext cx="5863479" cy="4140000"/>
          </a:xfrm>
          <a:prstGeom prst="rect">
            <a:avLst/>
          </a:prstGeom>
        </p:spPr>
      </p:pic>
      <p:pic>
        <p:nvPicPr>
          <p:cNvPr id="23" name="Kép 22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F106A0DE-CED1-9068-BF14-D4BA91780A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691" y="2480485"/>
            <a:ext cx="5863479" cy="4140000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9415D5B-3FE5-1700-52AE-B8865675FE41}"/>
              </a:ext>
            </a:extLst>
          </p:cNvPr>
          <p:cNvSpPr txBox="1"/>
          <p:nvPr/>
        </p:nvSpPr>
        <p:spPr>
          <a:xfrm>
            <a:off x="1061667" y="1279088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F9CAC0F-F800-51E6-61EA-D00A5E33344A}"/>
              </a:ext>
            </a:extLst>
          </p:cNvPr>
          <p:cNvSpPr txBox="1"/>
          <p:nvPr/>
        </p:nvSpPr>
        <p:spPr>
          <a:xfrm>
            <a:off x="7103415" y="1279605"/>
            <a:ext cx="40288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83A11838-FCDD-4FBB-C395-1DDB5F9E857C}"/>
              </a:ext>
            </a:extLst>
          </p:cNvPr>
          <p:cNvGrpSpPr/>
          <p:nvPr/>
        </p:nvGrpSpPr>
        <p:grpSpPr>
          <a:xfrm>
            <a:off x="1151591" y="2296238"/>
            <a:ext cx="3240000" cy="4320000"/>
            <a:chOff x="6201715" y="1899000"/>
            <a:chExt cx="2160000" cy="3060000"/>
          </a:xfrm>
        </p:grpSpPr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BE8FDEF4-4281-5C2D-A42C-08AC49EA5346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21414FEA-9ED9-BB8F-682C-8B98DC4C8839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 dpi="0" rotWithShape="1">
              <a:blip r:embed="rId15">
                <a:alphaModFix amt="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AEE4615E-74FB-711D-E00F-7ABF992934AB}"/>
              </a:ext>
            </a:extLst>
          </p:cNvPr>
          <p:cNvGrpSpPr/>
          <p:nvPr/>
        </p:nvGrpSpPr>
        <p:grpSpPr>
          <a:xfrm>
            <a:off x="7805880" y="2294480"/>
            <a:ext cx="3240000" cy="4320000"/>
            <a:chOff x="1714406" y="2172307"/>
            <a:chExt cx="2160000" cy="3060000"/>
          </a:xfrm>
        </p:grpSpPr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CB3EE959-0C5A-E28E-FD76-8104AD922F92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>
              <a:blip r:embed="rId1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75CD9A26-25CE-AD5D-09F3-DF86AD0C459C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 dpi="0" rotWithShape="1">
              <a:blip r:embed="rId17">
                <a:alphaModFix amt="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19265" y="119265"/>
            <a:ext cx="1080000" cy="1080000"/>
          </a:xfrm>
          <a:prstGeom prst="ellipse">
            <a:avLst/>
          </a:pr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199265" y="274544"/>
            <a:ext cx="404753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373997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D9415D5B-3FE5-1700-52AE-B8865675FE41}"/>
              </a:ext>
            </a:extLst>
          </p:cNvPr>
          <p:cNvSpPr txBox="1"/>
          <p:nvPr/>
        </p:nvSpPr>
        <p:spPr>
          <a:xfrm>
            <a:off x="1061667" y="1279088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F9CAC0F-F800-51E6-61EA-D00A5E33344A}"/>
              </a:ext>
            </a:extLst>
          </p:cNvPr>
          <p:cNvSpPr txBox="1"/>
          <p:nvPr/>
        </p:nvSpPr>
        <p:spPr>
          <a:xfrm>
            <a:off x="7103415" y="1279605"/>
            <a:ext cx="40288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grpSp>
        <p:nvGrpSpPr>
          <p:cNvPr id="24" name="Csoportba foglalás 23">
            <a:extLst>
              <a:ext uri="{FF2B5EF4-FFF2-40B4-BE49-F238E27FC236}">
                <a16:creationId xmlns:a16="http://schemas.microsoft.com/office/drawing/2014/main" id="{83A11838-FCDD-4FBB-C395-1DDB5F9E857C}"/>
              </a:ext>
            </a:extLst>
          </p:cNvPr>
          <p:cNvGrpSpPr/>
          <p:nvPr/>
        </p:nvGrpSpPr>
        <p:grpSpPr>
          <a:xfrm>
            <a:off x="1151591" y="2296238"/>
            <a:ext cx="3240000" cy="4320000"/>
            <a:chOff x="6201715" y="1899000"/>
            <a:chExt cx="2160000" cy="3060000"/>
          </a:xfrm>
        </p:grpSpPr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BE8FDEF4-4281-5C2D-A42C-08AC49EA5346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>
              <a:extLst>
                <a:ext uri="{FF2B5EF4-FFF2-40B4-BE49-F238E27FC236}">
                  <a16:creationId xmlns:a16="http://schemas.microsoft.com/office/drawing/2014/main" id="{21414FEA-9ED9-BB8F-682C-8B98DC4C8839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AEE4615E-74FB-711D-E00F-7ABF992934AB}"/>
              </a:ext>
            </a:extLst>
          </p:cNvPr>
          <p:cNvGrpSpPr/>
          <p:nvPr/>
        </p:nvGrpSpPr>
        <p:grpSpPr>
          <a:xfrm>
            <a:off x="7805880" y="2294480"/>
            <a:ext cx="3240000" cy="4320000"/>
            <a:chOff x="1714406" y="2172307"/>
            <a:chExt cx="2160000" cy="3060000"/>
          </a:xfrm>
        </p:grpSpPr>
        <p:sp>
          <p:nvSpPr>
            <p:cNvPr id="29" name="Téglalap 28">
              <a:extLst>
                <a:ext uri="{FF2B5EF4-FFF2-40B4-BE49-F238E27FC236}">
                  <a16:creationId xmlns:a16="http://schemas.microsoft.com/office/drawing/2014/main" id="{CB3EE959-0C5A-E28E-FD76-8104AD922F92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Téglalap 30">
              <a:extLst>
                <a:ext uri="{FF2B5EF4-FFF2-40B4-BE49-F238E27FC236}">
                  <a16:creationId xmlns:a16="http://schemas.microsoft.com/office/drawing/2014/main" id="{75CD9A26-25CE-AD5D-09F3-DF86AD0C459C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5" name="Téglalap: átellenes sarkain lekerekítve 4">
            <a:extLst>
              <a:ext uri="{FF2B5EF4-FFF2-40B4-BE49-F238E27FC236}">
                <a16:creationId xmlns:a16="http://schemas.microsoft.com/office/drawing/2014/main" id="{AF60A0A2-5B34-C8E2-5B6A-775338D438A2}"/>
              </a:ext>
            </a:extLst>
          </p:cNvPr>
          <p:cNvSpPr/>
          <p:nvPr/>
        </p:nvSpPr>
        <p:spPr>
          <a:xfrm>
            <a:off x="13786355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27FC923D-50AD-D4EE-9CD9-15708A3BE389}"/>
              </a:ext>
            </a:extLst>
          </p:cNvPr>
          <p:cNvSpPr/>
          <p:nvPr/>
        </p:nvSpPr>
        <p:spPr>
          <a:xfrm>
            <a:off x="19575238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C52939B-FEEC-387D-F5B1-A182CD4C91C9}"/>
              </a:ext>
            </a:extLst>
          </p:cNvPr>
          <p:cNvSpPr txBox="1"/>
          <p:nvPr/>
        </p:nvSpPr>
        <p:spPr>
          <a:xfrm>
            <a:off x="19357945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0C3CE2CE-C39B-7612-CDA1-57C62CA4E58C}"/>
              </a:ext>
            </a:extLst>
          </p:cNvPr>
          <p:cNvSpPr/>
          <p:nvPr/>
        </p:nvSpPr>
        <p:spPr>
          <a:xfrm>
            <a:off x="23035308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78EA81AA-8557-BF51-A107-4C26EA93F5CC}"/>
              </a:ext>
            </a:extLst>
          </p:cNvPr>
          <p:cNvSpPr/>
          <p:nvPr/>
        </p:nvSpPr>
        <p:spPr>
          <a:xfrm>
            <a:off x="21305273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449F00FE-B92D-D2EF-308A-C1B49A7F9914}"/>
              </a:ext>
            </a:extLst>
          </p:cNvPr>
          <p:cNvSpPr txBox="1"/>
          <p:nvPr/>
        </p:nvSpPr>
        <p:spPr>
          <a:xfrm>
            <a:off x="22818017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7" name="Szövegdoboz 36">
            <a:extLst>
              <a:ext uri="{FF2B5EF4-FFF2-40B4-BE49-F238E27FC236}">
                <a16:creationId xmlns:a16="http://schemas.microsoft.com/office/drawing/2014/main" id="{52C4B673-B7D9-02B1-2354-411C8A63D9A9}"/>
              </a:ext>
            </a:extLst>
          </p:cNvPr>
          <p:cNvSpPr txBox="1"/>
          <p:nvPr/>
        </p:nvSpPr>
        <p:spPr>
          <a:xfrm>
            <a:off x="21001391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38" name="Ellipszis 37">
            <a:extLst>
              <a:ext uri="{FF2B5EF4-FFF2-40B4-BE49-F238E27FC236}">
                <a16:creationId xmlns:a16="http://schemas.microsoft.com/office/drawing/2014/main" id="{E60C16DD-353B-BBE1-7BBF-F235ECC8C582}"/>
              </a:ext>
            </a:extLst>
          </p:cNvPr>
          <p:cNvSpPr/>
          <p:nvPr/>
        </p:nvSpPr>
        <p:spPr>
          <a:xfrm>
            <a:off x="14385134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5F72D5AF-676C-9DA6-BEF9-E2855539EC1F}"/>
              </a:ext>
            </a:extLst>
          </p:cNvPr>
          <p:cNvSpPr txBox="1"/>
          <p:nvPr/>
        </p:nvSpPr>
        <p:spPr>
          <a:xfrm>
            <a:off x="14167843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40" name="Ellipszis 39">
            <a:extLst>
              <a:ext uri="{FF2B5EF4-FFF2-40B4-BE49-F238E27FC236}">
                <a16:creationId xmlns:a16="http://schemas.microsoft.com/office/drawing/2014/main" id="{A737964F-3C6E-0EC0-8924-73798FA431E4}"/>
              </a:ext>
            </a:extLst>
          </p:cNvPr>
          <p:cNvSpPr/>
          <p:nvPr/>
        </p:nvSpPr>
        <p:spPr>
          <a:xfrm>
            <a:off x="16069203" y="2889000"/>
            <a:ext cx="1080000" cy="1080000"/>
          </a:xfrm>
          <a:prstGeom prst="ellipse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820B0630-AAAF-0124-9EA5-A15E1F29C20F}"/>
              </a:ext>
            </a:extLst>
          </p:cNvPr>
          <p:cNvSpPr txBox="1"/>
          <p:nvPr/>
        </p:nvSpPr>
        <p:spPr>
          <a:xfrm>
            <a:off x="15699625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9EC129DF-410D-C051-F9BE-AFF4B0E61D2C}"/>
              </a:ext>
            </a:extLst>
          </p:cNvPr>
          <p:cNvSpPr txBox="1">
            <a:spLocks/>
          </p:cNvSpPr>
          <p:nvPr/>
        </p:nvSpPr>
        <p:spPr>
          <a:xfrm>
            <a:off x="4992245" y="-1474868"/>
            <a:ext cx="3587478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dashboard</a:t>
            </a: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B5FF785A-329B-4A30-0941-B6D3E6491770}"/>
              </a:ext>
            </a:extLst>
          </p:cNvPr>
          <p:cNvSpPr txBox="1">
            <a:spLocks/>
          </p:cNvSpPr>
          <p:nvPr/>
        </p:nvSpPr>
        <p:spPr>
          <a:xfrm>
            <a:off x="4992247" y="-2232183"/>
            <a:ext cx="7199754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– </a:t>
            </a:r>
            <a:r>
              <a:rPr lang="hu-HU" sz="3600" dirty="0">
                <a:solidFill>
                  <a:schemeClr val="bg1"/>
                </a:solidFill>
              </a:rPr>
              <a:t>optimalizált adatvizualizáció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3874720B-29B3-7FFC-1BAC-0F5A9EB737C3}"/>
              </a:ext>
            </a:extLst>
          </p:cNvPr>
          <p:cNvSpPr txBox="1">
            <a:spLocks/>
          </p:cNvSpPr>
          <p:nvPr/>
        </p:nvSpPr>
        <p:spPr>
          <a:xfrm>
            <a:off x="4811765" y="195948"/>
            <a:ext cx="7319020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sz="1400" dirty="0">
                <a:solidFill>
                  <a:schemeClr val="bg1"/>
                </a:solidFill>
              </a:rPr>
              <a:t>  </a:t>
            </a:r>
            <a:r>
              <a:rPr lang="hu-HU" sz="3600" dirty="0">
                <a:solidFill>
                  <a:schemeClr val="bg1"/>
                </a:solidFill>
              </a:rPr>
              <a:t>automatizált SWOT elemzések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1B6CB835-16D5-C201-AF5B-B19BA714C61C}"/>
              </a:ext>
            </a:extLst>
          </p:cNvPr>
          <p:cNvSpPr txBox="1">
            <a:spLocks/>
          </p:cNvSpPr>
          <p:nvPr/>
        </p:nvSpPr>
        <p:spPr>
          <a:xfrm>
            <a:off x="-12256635" y="1318529"/>
            <a:ext cx="11453310" cy="13804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 err="1">
                <a:solidFill>
                  <a:schemeClr val="bg1"/>
                </a:solidFill>
              </a:rPr>
              <a:t>Relatív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érdeklődési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anomáliák</a:t>
            </a:r>
            <a:r>
              <a:rPr lang="en-US" sz="2500" dirty="0">
                <a:solidFill>
                  <a:schemeClr val="bg1"/>
                </a:solidFill>
              </a:rPr>
              <a:t> a </a:t>
            </a:r>
            <a:r>
              <a:rPr lang="en-US" sz="2500" dirty="0" err="1">
                <a:solidFill>
                  <a:schemeClr val="bg1"/>
                </a:solidFill>
              </a:rPr>
              <a:t>távmunka</a:t>
            </a:r>
            <a:r>
              <a:rPr lang="en-US" sz="2500" dirty="0">
                <a:solidFill>
                  <a:schemeClr val="bg1"/>
                </a:solidFill>
              </a:rPr>
              <a:t> </a:t>
            </a:r>
            <a:r>
              <a:rPr lang="en-US" sz="2500" dirty="0" err="1">
                <a:solidFill>
                  <a:schemeClr val="bg1"/>
                </a:solidFill>
              </a:rPr>
              <a:t>iránt</a:t>
            </a:r>
            <a:r>
              <a:rPr lang="hu-HU" sz="2500" dirty="0">
                <a:solidFill>
                  <a:schemeClr val="bg1"/>
                </a:solidFill>
              </a:rPr>
              <a:t> </a:t>
            </a:r>
            <a:br>
              <a:rPr lang="hu-HU" sz="2500" dirty="0">
                <a:solidFill>
                  <a:schemeClr val="bg1"/>
                </a:solidFill>
              </a:rPr>
            </a:br>
            <a:r>
              <a:rPr lang="hu-HU" sz="2500" dirty="0">
                <a:solidFill>
                  <a:schemeClr val="bg1"/>
                </a:solidFill>
              </a:rPr>
              <a:t>(„Nyugat” – „Kelet” eltérés: a norma feletti értékek balról jobbra tolódnak, ahol a bal félkör országai és a jobb félkör országai a régi és az új EU tagországok)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sz="2500" dirty="0">
              <a:solidFill>
                <a:schemeClr val="bg1"/>
              </a:solidFill>
            </a:endParaRPr>
          </a:p>
        </p:txBody>
      </p:sp>
      <p:pic>
        <p:nvPicPr>
          <p:cNvPr id="13" name="Kép 12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595222E4-3595-2783-BE77-C941DBEC3E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8934" y="2480485"/>
            <a:ext cx="5863479" cy="4140000"/>
          </a:xfrm>
          <a:prstGeom prst="rect">
            <a:avLst/>
          </a:prstGeom>
        </p:spPr>
      </p:pic>
      <p:pic>
        <p:nvPicPr>
          <p:cNvPr id="23" name="Kép 22" descr="A képen kör, képernyőkép, diagram, csillagászat látható&#10;&#10;Automatikusan generált leírás">
            <a:extLst>
              <a:ext uri="{FF2B5EF4-FFF2-40B4-BE49-F238E27FC236}">
                <a16:creationId xmlns:a16="http://schemas.microsoft.com/office/drawing/2014/main" id="{F106A0DE-CED1-9068-BF14-D4BA91780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691" y="2480485"/>
            <a:ext cx="5863479" cy="4140000"/>
          </a:xfrm>
          <a:prstGeom prst="rect">
            <a:avLst/>
          </a:prstGeom>
        </p:spPr>
      </p:pic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19265" y="119265"/>
            <a:ext cx="1080000" cy="1080000"/>
          </a:xfrm>
          <a:prstGeom prst="ellipse">
            <a:avLst/>
          </a:pr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199265" y="274544"/>
            <a:ext cx="404753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3075300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-2544000" y="-1431000"/>
            <a:ext cx="17280000" cy="9720000"/>
          </a:xfrm>
          <a:prstGeom prst="roundRect">
            <a:avLst>
              <a:gd name="adj" fmla="val 1865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927098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38" name="Tartalom helye 2">
            <a:extLst>
              <a:ext uri="{FF2B5EF4-FFF2-40B4-BE49-F238E27FC236}">
                <a16:creationId xmlns:a16="http://schemas.microsoft.com/office/drawing/2014/main" id="{18110175-FA69-5C40-7F09-0FD8A2501BA2}"/>
              </a:ext>
            </a:extLst>
          </p:cNvPr>
          <p:cNvSpPr txBox="1">
            <a:spLocks/>
          </p:cNvSpPr>
          <p:nvPr/>
        </p:nvSpPr>
        <p:spPr>
          <a:xfrm>
            <a:off x="732956" y="13132795"/>
            <a:ext cx="10863311" cy="9576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Téglalap: átellenes sarkain lekerekítve 51">
            <a:extLst>
              <a:ext uri="{FF2B5EF4-FFF2-40B4-BE49-F238E27FC236}">
                <a16:creationId xmlns:a16="http://schemas.microsoft.com/office/drawing/2014/main" id="{572D1686-B321-54FA-46C5-30DCCCCB67E7}"/>
              </a:ext>
            </a:extLst>
          </p:cNvPr>
          <p:cNvSpPr/>
          <p:nvPr/>
        </p:nvSpPr>
        <p:spPr>
          <a:xfrm>
            <a:off x="696000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3" name="Ellipszis 52">
            <a:extLst>
              <a:ext uri="{FF2B5EF4-FFF2-40B4-BE49-F238E27FC236}">
                <a16:creationId xmlns:a16="http://schemas.microsoft.com/office/drawing/2014/main" id="{5B1405EA-B1D9-5733-B869-020B4E97FE42}"/>
              </a:ext>
            </a:extLst>
          </p:cNvPr>
          <p:cNvSpPr/>
          <p:nvPr/>
        </p:nvSpPr>
        <p:spPr>
          <a:xfrm>
            <a:off x="3024814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Ellipszis 53">
            <a:extLst>
              <a:ext uri="{FF2B5EF4-FFF2-40B4-BE49-F238E27FC236}">
                <a16:creationId xmlns:a16="http://schemas.microsoft.com/office/drawing/2014/main" id="{8850DE84-2887-A012-DE7C-905ABE274F91}"/>
              </a:ext>
            </a:extLst>
          </p:cNvPr>
          <p:cNvSpPr/>
          <p:nvPr/>
        </p:nvSpPr>
        <p:spPr>
          <a:xfrm>
            <a:off x="4754848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54">
            <a:extLst>
              <a:ext uri="{FF2B5EF4-FFF2-40B4-BE49-F238E27FC236}">
                <a16:creationId xmlns:a16="http://schemas.microsoft.com/office/drawing/2014/main" id="{2BFFA1B0-7867-C8E6-EB51-487E8CF9FE10}"/>
              </a:ext>
            </a:extLst>
          </p:cNvPr>
          <p:cNvSpPr/>
          <p:nvPr/>
        </p:nvSpPr>
        <p:spPr>
          <a:xfrm>
            <a:off x="6484883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7FA61520-B39D-1812-8AB8-259B79A5EDC0}"/>
              </a:ext>
            </a:extLst>
          </p:cNvPr>
          <p:cNvSpPr txBox="1"/>
          <p:nvPr/>
        </p:nvSpPr>
        <p:spPr>
          <a:xfrm>
            <a:off x="2657175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BA12FF43-CF97-FAA9-4F38-9FE3CA49E991}"/>
              </a:ext>
            </a:extLst>
          </p:cNvPr>
          <p:cNvSpPr txBox="1"/>
          <p:nvPr/>
        </p:nvSpPr>
        <p:spPr>
          <a:xfrm>
            <a:off x="4493695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A5F0CDBF-267F-EFF8-D24D-926C01ADD8F8}"/>
              </a:ext>
            </a:extLst>
          </p:cNvPr>
          <p:cNvSpPr txBox="1"/>
          <p:nvPr/>
        </p:nvSpPr>
        <p:spPr>
          <a:xfrm>
            <a:off x="6267590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59" name="Ellipszis 58">
            <a:extLst>
              <a:ext uri="{FF2B5EF4-FFF2-40B4-BE49-F238E27FC236}">
                <a16:creationId xmlns:a16="http://schemas.microsoft.com/office/drawing/2014/main" id="{32DC780E-EFEA-BD8A-F81D-849E68C69734}"/>
              </a:ext>
            </a:extLst>
          </p:cNvPr>
          <p:cNvSpPr/>
          <p:nvPr/>
        </p:nvSpPr>
        <p:spPr>
          <a:xfrm>
            <a:off x="9944953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>
            <a:extLst>
              <a:ext uri="{FF2B5EF4-FFF2-40B4-BE49-F238E27FC236}">
                <a16:creationId xmlns:a16="http://schemas.microsoft.com/office/drawing/2014/main" id="{DE9CC4FA-93EB-1B79-74E3-4C4862228184}"/>
              </a:ext>
            </a:extLst>
          </p:cNvPr>
          <p:cNvSpPr/>
          <p:nvPr/>
        </p:nvSpPr>
        <p:spPr>
          <a:xfrm>
            <a:off x="8214918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Szövegdoboz 60">
            <a:extLst>
              <a:ext uri="{FF2B5EF4-FFF2-40B4-BE49-F238E27FC236}">
                <a16:creationId xmlns:a16="http://schemas.microsoft.com/office/drawing/2014/main" id="{482421BB-EDB8-725F-CF59-B0753B75CEAF}"/>
              </a:ext>
            </a:extLst>
          </p:cNvPr>
          <p:cNvSpPr txBox="1"/>
          <p:nvPr/>
        </p:nvSpPr>
        <p:spPr>
          <a:xfrm>
            <a:off x="9727662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62" name="Szövegdoboz 61">
            <a:extLst>
              <a:ext uri="{FF2B5EF4-FFF2-40B4-BE49-F238E27FC236}">
                <a16:creationId xmlns:a16="http://schemas.microsoft.com/office/drawing/2014/main" id="{36884E66-F867-DF78-FA56-14BC9F2581AE}"/>
              </a:ext>
            </a:extLst>
          </p:cNvPr>
          <p:cNvSpPr txBox="1"/>
          <p:nvPr/>
        </p:nvSpPr>
        <p:spPr>
          <a:xfrm>
            <a:off x="7911036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00B8C6A-5481-8CAE-8EB5-CF48AAB84F55}"/>
              </a:ext>
            </a:extLst>
          </p:cNvPr>
          <p:cNvSpPr txBox="1"/>
          <p:nvPr/>
        </p:nvSpPr>
        <p:spPr>
          <a:xfrm>
            <a:off x="-8643874" y="4179095"/>
            <a:ext cx="5631645" cy="17851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hu-HU" sz="25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Jelige: </a:t>
            </a:r>
            <a:r>
              <a:rPr lang="hu-HU" sz="25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5gk7rm5</a:t>
            </a:r>
          </a:p>
          <a:p>
            <a:pPr>
              <a:spcAft>
                <a:spcPts val="400"/>
              </a:spcAft>
            </a:pPr>
            <a:r>
              <a:rPr lang="hu-HU" sz="25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Készítette: Pitlik Dóra</a:t>
            </a:r>
          </a:p>
          <a:p>
            <a:pPr>
              <a:spcAft>
                <a:spcPts val="400"/>
              </a:spcAft>
            </a:pPr>
            <a:r>
              <a:rPr lang="hu-HU" sz="25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Premontrei Iskolaközpont, 11. évf.</a:t>
            </a:r>
          </a:p>
          <a:p>
            <a:pPr>
              <a:spcAft>
                <a:spcPts val="400"/>
              </a:spcAft>
            </a:pPr>
            <a:r>
              <a:rPr lang="hu-HU" sz="25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Felkészítő tanár: dr. Szakmány Csaba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B01C8AA-4CE1-E08F-00D7-5829459FC5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96" b="99341" l="282" r="98028">
                        <a14:foregroundMark x1="2254" y1="15165" x2="2748" y2="16144"/>
                        <a14:foregroundMark x1="18873" y1="48132" x2="22535" y2="81538"/>
                        <a14:foregroundMark x1="22535" y1="81538" x2="60845" y2="94066"/>
                        <a14:foregroundMark x1="60845" y1="94066" x2="85915" y2="70989"/>
                        <a14:foregroundMark x1="85915" y1="70989" x2="84225" y2="40879"/>
                        <a14:foregroundMark x1="92762" y1="19899" x2="93963" y2="16947"/>
                        <a14:foregroundMark x1="84225" y1="40879" x2="85315" y2="38201"/>
                        <a14:foregroundMark x1="74809" y1="8470" x2="70826" y2="7561"/>
                        <a14:foregroundMark x1="94924" y1="13057" x2="91429" y2="12260"/>
                        <a14:foregroundMark x1="53421" y1="5678" x2="7691" y2="12745"/>
                        <a14:foregroundMark x1="18873" y1="53407" x2="54648" y2="27473"/>
                        <a14:foregroundMark x1="54648" y1="27473" x2="12676" y2="17582"/>
                        <a14:foregroundMark x1="12676" y1="17582" x2="50141" y2="10549"/>
                        <a14:foregroundMark x1="50141" y1="10549" x2="29296" y2="41538"/>
                        <a14:foregroundMark x1="29296" y1="41538" x2="35493" y2="14286"/>
                        <a14:foregroundMark x1="35493" y1="14286" x2="29014" y2="15824"/>
                        <a14:foregroundMark x1="14230" y1="47713" x2="14648" y2="52747"/>
                        <a14:foregroundMark x1="11549" y1="15385" x2="11920" y2="19858"/>
                        <a14:foregroundMark x1="17898" y1="48080" x2="17183" y2="52967"/>
                        <a14:foregroundMark x1="21972" y1="20220" x2="18896" y2="41254"/>
                        <a14:foregroundMark x1="32113" y1="21538" x2="22535" y2="51648"/>
                        <a14:foregroundMark x1="31268" y1="21978" x2="20845" y2="50110"/>
                        <a14:foregroundMark x1="29859" y1="22637" x2="47887" y2="20000"/>
                        <a14:foregroundMark x1="23662" y1="25055" x2="49577" y2="20220"/>
                        <a14:foregroundMark x1="36338" y1="17582" x2="58310" y2="15165"/>
                        <a14:foregroundMark x1="37465" y1="14725" x2="69859" y2="13846"/>
                        <a14:foregroundMark x1="51268" y1="8571" x2="78592" y2="13846"/>
                        <a14:foregroundMark x1="61127" y1="10769" x2="59155" y2="23516"/>
                        <a14:foregroundMark x1="70704" y1="14725" x2="49577" y2="31209"/>
                        <a14:foregroundMark x1="71831" y1="14725" x2="40000" y2="41099"/>
                        <a14:foregroundMark x1="73239" y1="20220" x2="49014" y2="40440"/>
                        <a14:foregroundMark x1="76620" y1="15385" x2="67324" y2="20220"/>
                        <a14:foregroundMark x1="74085" y1="19560" x2="34085" y2="49670"/>
                        <a14:foregroundMark x1="58310" y1="31209" x2="58310" y2="15824"/>
                        <a14:foregroundMark x1="59155" y1="13846" x2="46197" y2="22637"/>
                        <a14:foregroundMark x1="60000" y1="18242" x2="47887" y2="26154"/>
                        <a14:foregroundMark x1="25070" y1="50989" x2="30704" y2="55385"/>
                        <a14:foregroundMark x1="20282" y1="53626" x2="18028" y2="67033"/>
                        <a14:foregroundMark x1="19718" y1="52967" x2="17183" y2="67033"/>
                        <a14:foregroundMark x1="19718" y1="50769" x2="15493" y2="67912"/>
                        <a14:foregroundMark x1="18028" y1="64396" x2="34648" y2="50110"/>
                        <a14:foregroundMark x1="36620" y1="91209" x2="65352" y2="91648"/>
                        <a14:foregroundMark x1="54293" y1="94655" x2="62817" y2="94286"/>
                        <a14:foregroundMark x1="48829" y1="94892" x2="51663" y2="94769"/>
                        <a14:foregroundMark x1="42535" y1="95165" x2="48588" y2="94902"/>
                        <a14:foregroundMark x1="46479" y1="96703" x2="52027" y2="98627"/>
                        <a14:foregroundMark x1="90875" y1="11564" x2="95012" y2="13011"/>
                        <a14:foregroundMark x1="96305" y1="15714" x2="91514" y2="19004"/>
                        <a14:foregroundMark x1="97746" y1="15165" x2="97746" y2="15165"/>
                        <a14:backgroundMark x1="4225" y1="18901" x2="12113" y2="44176"/>
                        <a14:backgroundMark x1="12958" y1="40659" x2="11831" y2="47473"/>
                        <a14:backgroundMark x1="3662" y1="10989" x2="845" y2="14505"/>
                        <a14:backgroundMark x1="563" y1="17582" x2="5634" y2="21099"/>
                        <a14:backgroundMark x1="58310" y1="98681" x2="53521" y2="99780"/>
                        <a14:backgroundMark x1="53803" y1="98901" x2="52958" y2="99341"/>
                        <a14:backgroundMark x1="95211" y1="22198" x2="94085" y2="22637"/>
                        <a14:backgroundMark x1="93803" y1="23297" x2="88732" y2="31209"/>
                        <a14:backgroundMark x1="93239" y1="22637" x2="88732" y2="30989"/>
                        <a14:backgroundMark x1="89577" y1="28352" x2="87887" y2="38462"/>
                        <a14:backgroundMark x1="92676" y1="27033" x2="93239" y2="22637"/>
                        <a14:backgroundMark x1="89014" y1="9231" x2="81408" y2="9011"/>
                        <a14:backgroundMark x1="81972" y1="8791" x2="81972" y2="8791"/>
                        <a14:backgroundMark x1="80563" y1="8571" x2="80563" y2="8571"/>
                        <a14:backgroundMark x1="55775" y1="3077" x2="68451" y2="4615"/>
                        <a14:backgroundMark x1="76620" y1="6813" x2="81972" y2="8571"/>
                        <a14:backgroundMark x1="81408" y1="8352" x2="85352" y2="9011"/>
                        <a14:backgroundMark x1="92394" y1="9670" x2="92394" y2="9670"/>
                        <a14:backgroundMark x1="93803" y1="21319" x2="93803" y2="21319"/>
                        <a14:backgroundMark x1="94648" y1="20879" x2="91549" y2="23956"/>
                        <a14:backgroundMark x1="97183" y1="11868" x2="99437" y2="14066"/>
                        <a14:backgroundMark x1="66197" y1="5055" x2="71831" y2="6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9001" y="4179094"/>
            <a:ext cx="1392775" cy="1785105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D1EF498-7644-38F2-E74C-E5C6AC50BE61}"/>
              </a:ext>
            </a:extLst>
          </p:cNvPr>
          <p:cNvSpPr txBox="1"/>
          <p:nvPr/>
        </p:nvSpPr>
        <p:spPr>
          <a:xfrm>
            <a:off x="634821" y="9278868"/>
            <a:ext cx="1083127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EAAE6A0-F839-F5C6-BD52-DF2E70C531D6}"/>
              </a:ext>
            </a:extLst>
          </p:cNvPr>
          <p:cNvSpPr txBox="1"/>
          <p:nvPr/>
        </p:nvSpPr>
        <p:spPr>
          <a:xfrm>
            <a:off x="634822" y="10505569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1F5EEEA-D759-0887-913C-B99DA9D31987}"/>
              </a:ext>
            </a:extLst>
          </p:cNvPr>
          <p:cNvSpPr txBox="1"/>
          <p:nvPr/>
        </p:nvSpPr>
        <p:spPr>
          <a:xfrm>
            <a:off x="634821" y="11397374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9F017AFA-1C64-9830-72B5-EDF6434D7C3A}"/>
              </a:ext>
            </a:extLst>
          </p:cNvPr>
          <p:cNvSpPr txBox="1"/>
          <p:nvPr/>
        </p:nvSpPr>
        <p:spPr>
          <a:xfrm>
            <a:off x="208547" y="-2871136"/>
            <a:ext cx="11774906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Stratégiai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szintű tanácsadás (EU-országok/régiók számára) </a:t>
            </a:r>
            <a:b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távmunka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népszerűsítésének szükségszerűségét illetően</a:t>
            </a:r>
          </a:p>
          <a:p>
            <a:pPr algn="ctr">
              <a:spcAft>
                <a:spcPts val="400"/>
              </a:spcAft>
            </a:pP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3000" b="1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ingyenes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Google </a:t>
            </a:r>
            <a:r>
              <a:rPr lang="hu-HU" sz="3000" kern="1400" spc="-50" dirty="0" err="1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Trends</a:t>
            </a:r>
            <a:r>
              <a:rPr lang="hu-HU" sz="3000" kern="1400" spc="-50" dirty="0">
                <a:solidFill>
                  <a:schemeClr val="bg1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„társadalomlélektani” adatvagyon alapján)</a:t>
            </a:r>
          </a:p>
        </p:txBody>
      </p:sp>
      <p:sp>
        <p:nvSpPr>
          <p:cNvPr id="63" name="Ellipszis 62">
            <a:extLst>
              <a:ext uri="{FF2B5EF4-FFF2-40B4-BE49-F238E27FC236}">
                <a16:creationId xmlns:a16="http://schemas.microsoft.com/office/drawing/2014/main" id="{60435DAF-D46D-857C-FA4C-1C2C760E7D01}"/>
              </a:ext>
            </a:extLst>
          </p:cNvPr>
          <p:cNvSpPr/>
          <p:nvPr/>
        </p:nvSpPr>
        <p:spPr>
          <a:xfrm>
            <a:off x="1294779" y="3770902"/>
            <a:ext cx="1080000" cy="1080000"/>
          </a:xfrm>
          <a:prstGeom prst="ellipse">
            <a:avLst/>
          </a:pr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7875A1CA-DB09-3610-ECB9-04172588F307}"/>
              </a:ext>
            </a:extLst>
          </p:cNvPr>
          <p:cNvSpPr txBox="1"/>
          <p:nvPr/>
        </p:nvSpPr>
        <p:spPr>
          <a:xfrm>
            <a:off x="1077488" y="3047899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421467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944953" y="28890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214918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276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7911036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08883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3590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0A5CFAB4-2DFB-0B05-042E-01809C1E3435}"/>
              </a:ext>
            </a:extLst>
          </p:cNvPr>
          <p:cNvSpPr txBox="1">
            <a:spLocks/>
          </p:cNvSpPr>
          <p:nvPr/>
        </p:nvSpPr>
        <p:spPr>
          <a:xfrm>
            <a:off x="4811765" y="-1190892"/>
            <a:ext cx="7319020" cy="9271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3600" dirty="0">
                <a:solidFill>
                  <a:schemeClr val="bg1"/>
                </a:solidFill>
              </a:rPr>
              <a:t>–</a:t>
            </a:r>
            <a:r>
              <a:rPr lang="hu-HU" sz="1400" dirty="0">
                <a:solidFill>
                  <a:schemeClr val="bg1"/>
                </a:solidFill>
              </a:rPr>
              <a:t>  </a:t>
            </a:r>
            <a:r>
              <a:rPr lang="hu-HU" sz="3600" dirty="0">
                <a:solidFill>
                  <a:schemeClr val="bg1"/>
                </a:solidFill>
              </a:rPr>
              <a:t>automatizált SWOT elemzések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F3C325F-D101-AAB1-C3F0-4315E10BE663}"/>
              </a:ext>
            </a:extLst>
          </p:cNvPr>
          <p:cNvSpPr txBox="1"/>
          <p:nvPr/>
        </p:nvSpPr>
        <p:spPr>
          <a:xfrm>
            <a:off x="-10591657" y="1279088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„zöld”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0002656-0AFF-306C-323E-7FDDB74F1507}"/>
              </a:ext>
            </a:extLst>
          </p:cNvPr>
          <p:cNvSpPr txBox="1"/>
          <p:nvPr/>
        </p:nvSpPr>
        <p:spPr>
          <a:xfrm>
            <a:off x="-4549909" y="1279605"/>
            <a:ext cx="4028876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„szabadidő” fogalmak alapján</a:t>
            </a:r>
          </a:p>
          <a:p>
            <a:pPr algn="ctr"/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2019 – 2023 között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777064B1-7687-F71F-E2B0-47E9AECFD21E}"/>
              </a:ext>
            </a:extLst>
          </p:cNvPr>
          <p:cNvGrpSpPr/>
          <p:nvPr/>
        </p:nvGrpSpPr>
        <p:grpSpPr>
          <a:xfrm>
            <a:off x="-10501733" y="2296238"/>
            <a:ext cx="3240000" cy="4320000"/>
            <a:chOff x="6201715" y="1899000"/>
            <a:chExt cx="2160000" cy="3060000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5D399233-0DBD-292C-2EC7-8EE274E86C62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32F86404-6EC7-3B4B-A3A3-7FF92B3B5B0D}"/>
                </a:ext>
              </a:extLst>
            </p:cNvPr>
            <p:cNvSpPr/>
            <p:nvPr/>
          </p:nvSpPr>
          <p:spPr>
            <a:xfrm>
              <a:off x="6201715" y="1899000"/>
              <a:ext cx="2160000" cy="3060000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3D07B64-387E-810B-3559-5A8E20FFB20D}"/>
              </a:ext>
            </a:extLst>
          </p:cNvPr>
          <p:cNvGrpSpPr/>
          <p:nvPr/>
        </p:nvGrpSpPr>
        <p:grpSpPr>
          <a:xfrm>
            <a:off x="-3847444" y="2294480"/>
            <a:ext cx="3240000" cy="4320000"/>
            <a:chOff x="1714406" y="2172307"/>
            <a:chExt cx="2160000" cy="3060000"/>
          </a:xfrm>
        </p:grpSpPr>
        <p:sp>
          <p:nvSpPr>
            <p:cNvPr id="14" name="Téglalap 13">
              <a:extLst>
                <a:ext uri="{FF2B5EF4-FFF2-40B4-BE49-F238E27FC236}">
                  <a16:creationId xmlns:a16="http://schemas.microsoft.com/office/drawing/2014/main" id="{84230205-CED8-D1CC-3BBD-C95FE2DA90E2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53AB73C4-CEA5-FCE7-9D74-9B614DB2BD31}"/>
                </a:ext>
              </a:extLst>
            </p:cNvPr>
            <p:cNvSpPr/>
            <p:nvPr/>
          </p:nvSpPr>
          <p:spPr>
            <a:xfrm>
              <a:off x="1714406" y="2172307"/>
              <a:ext cx="2160000" cy="3060000"/>
            </a:xfrm>
            <a:prstGeom prst="rect">
              <a:avLst/>
            </a:prstGeom>
            <a:blipFill dpi="0" rotWithShape="1">
              <a:blip r:embed="rId1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84883" y="2889000"/>
            <a:ext cx="1080000" cy="1080000"/>
          </a:xfrm>
          <a:prstGeom prst="ellipse">
            <a:avLst/>
          </a:pr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267590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</p:spTree>
    <p:extLst>
      <p:ext uri="{BB962C8B-B14F-4D97-AF65-F5344CB8AC3E}">
        <p14:creationId xmlns:p14="http://schemas.microsoft.com/office/powerpoint/2010/main" val="665026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-16042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39294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3178353" y="28890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21448318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229610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21144436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4528179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43108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6212248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58426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7942283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75924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CD67915F-4FE6-F2BC-2AC6-F538BFB9C543}"/>
              </a:ext>
            </a:extLst>
          </p:cNvPr>
          <p:cNvSpPr txBox="1">
            <a:spLocks/>
          </p:cNvSpPr>
          <p:nvPr/>
        </p:nvSpPr>
        <p:spPr>
          <a:xfrm>
            <a:off x="646320" y="1292639"/>
            <a:ext cx="11545680" cy="5459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500" dirty="0">
                <a:solidFill>
                  <a:schemeClr val="bg1"/>
                </a:solidFill>
              </a:rPr>
              <a:t>Bár a régi tagországokban a távmunka de facto gyakoribb, azonban az EU átlaga mindössze 10,2% [3], ezért kijelenthető: </a:t>
            </a:r>
          </a:p>
          <a:p>
            <a:r>
              <a:rPr lang="hu-HU" sz="2300" b="1" u="sng" dirty="0">
                <a:solidFill>
                  <a:schemeClr val="bg1"/>
                </a:solidFill>
              </a:rPr>
              <a:t>Kinek kell </a:t>
            </a:r>
            <a:r>
              <a:rPr lang="hu-HU" sz="2300" b="1" u="sng" dirty="0" err="1">
                <a:solidFill>
                  <a:schemeClr val="bg1"/>
                </a:solidFill>
              </a:rPr>
              <a:t>változ</a:t>
            </a:r>
            <a:r>
              <a:rPr lang="hu-HU" sz="2300" b="1" u="sng" dirty="0">
                <a:solidFill>
                  <a:schemeClr val="bg1"/>
                </a:solidFill>
              </a:rPr>
              <a:t>(tat)</a:t>
            </a:r>
            <a:r>
              <a:rPr lang="hu-HU" sz="2300" b="1" u="sng" dirty="0" err="1">
                <a:solidFill>
                  <a:schemeClr val="bg1"/>
                </a:solidFill>
              </a:rPr>
              <a:t>nia</a:t>
            </a:r>
            <a:r>
              <a:rPr lang="hu-HU" sz="2300" b="1" u="sng" dirty="0">
                <a:solidFill>
                  <a:schemeClr val="bg1"/>
                </a:solidFill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 „nyugati” (régi tag)országok a távmunka iránti további</a:t>
            </a:r>
            <a:r>
              <a:rPr lang="hu-HU" sz="2000" b="1" dirty="0">
                <a:solidFill>
                  <a:schemeClr val="bg1"/>
                </a:solidFill>
              </a:rPr>
              <a:t> érdeklődés </a:t>
            </a:r>
            <a:r>
              <a:rPr lang="hu-HU" sz="2000" dirty="0">
                <a:solidFill>
                  <a:schemeClr val="bg1"/>
                </a:solidFill>
              </a:rPr>
              <a:t>tekintetében</a:t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romló trendet mutatnak, míg a „keleti” (új tag)országok javulót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„Kelet” (új) = </a:t>
            </a:r>
            <a:r>
              <a:rPr lang="hu-HU" sz="2000" dirty="0" err="1">
                <a:solidFill>
                  <a:schemeClr val="bg1"/>
                </a:solidFill>
              </a:rPr>
              <a:t>best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>
                <a:solidFill>
                  <a:schemeClr val="bg1"/>
                </a:solidFill>
              </a:rPr>
              <a:t>practice</a:t>
            </a:r>
            <a:endParaRPr lang="hu-HU" sz="2000" dirty="0">
              <a:solidFill>
                <a:schemeClr val="bg1"/>
              </a:solidFill>
            </a:endParaRPr>
          </a:p>
          <a:p>
            <a:r>
              <a:rPr lang="hu-HU" sz="2300" b="1" u="sng" dirty="0">
                <a:solidFill>
                  <a:schemeClr val="bg1"/>
                </a:solidFill>
              </a:rPr>
              <a:t>Hogyan kell </a:t>
            </a:r>
            <a:r>
              <a:rPr lang="hu-HU" sz="2300" b="1" u="sng" dirty="0" err="1">
                <a:solidFill>
                  <a:schemeClr val="bg1"/>
                </a:solidFill>
              </a:rPr>
              <a:t>változ</a:t>
            </a:r>
            <a:r>
              <a:rPr lang="hu-HU" sz="2300" b="1" u="sng" dirty="0">
                <a:solidFill>
                  <a:schemeClr val="bg1"/>
                </a:solidFill>
              </a:rPr>
              <a:t>(tat)ni?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Stratégiai szinten / iránymutatásként: Mindenki minél inkább viselkedjen úgy, ahogy mások viselkednének az ő helyzetükben…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Operatív szinten: (további) konkrét célokat követő szemléletformáló kampányok, pályázatok</a:t>
            </a:r>
          </a:p>
          <a:p>
            <a:r>
              <a:rPr lang="hu-HU" sz="2300" b="1" u="sng" dirty="0">
                <a:solidFill>
                  <a:schemeClr val="bg1"/>
                </a:solidFill>
              </a:rPr>
              <a:t>Kockázatok	 megfogalmazása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 távmunka veszélyeinek kiküszöbölése érdekében még a szélesebb körű elterjedés előtt </a:t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a távmunka paramétereit pl. az itt bemutatott módszertanra alapozó monitoring-rendszerrel érdemes optimalizálni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Az optimalizálás maga is egy dinamikus tevékenységgé kellene, hogy váljon a távmunka menedzselése során a vélelmezhetően megkerülhetetlen kibernetikus társasalom számára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06320" y="10632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186320" y="261599"/>
            <a:ext cx="332188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</p:spTree>
    <p:extLst>
      <p:ext uri="{BB962C8B-B14F-4D97-AF65-F5344CB8AC3E}">
        <p14:creationId xmlns:p14="http://schemas.microsoft.com/office/powerpoint/2010/main" val="3366925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CAD5A98-F6CB-3EE1-985F-E38208DCE290}"/>
              </a:ext>
            </a:extLst>
          </p:cNvPr>
          <p:cNvGrpSpPr/>
          <p:nvPr/>
        </p:nvGrpSpPr>
        <p:grpSpPr>
          <a:xfrm>
            <a:off x="119311" y="8910703"/>
            <a:ext cx="10348034" cy="1534682"/>
            <a:chOff x="1194197" y="1486977"/>
            <a:chExt cx="10465986" cy="1534682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074A393E-77DE-0720-F406-BEEFEA2E16C4}"/>
                </a:ext>
              </a:extLst>
            </p:cNvPr>
            <p:cNvSpPr/>
            <p:nvPr/>
          </p:nvSpPr>
          <p:spPr>
            <a:xfrm>
              <a:off x="1194197" y="1486977"/>
              <a:ext cx="4340260" cy="15346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adat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módszertan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számítási kapacitás</a:t>
              </a:r>
              <a:endParaRPr lang="hu-HU" sz="2300" dirty="0"/>
            </a:p>
          </p:txBody>
        </p:sp>
        <p:sp>
          <p:nvSpPr>
            <p:cNvPr id="5" name="Nyíl: vágott, jobbra mutató 4">
              <a:extLst>
                <a:ext uri="{FF2B5EF4-FFF2-40B4-BE49-F238E27FC236}">
                  <a16:creationId xmlns:a16="http://schemas.microsoft.com/office/drawing/2014/main" id="{F420BAFC-C2C4-C989-82C6-B1495DA331AB}"/>
                </a:ext>
              </a:extLst>
            </p:cNvPr>
            <p:cNvSpPr/>
            <p:nvPr/>
          </p:nvSpPr>
          <p:spPr>
            <a:xfrm>
              <a:off x="5630777" y="1980464"/>
              <a:ext cx="2067436" cy="547706"/>
            </a:xfrm>
            <a:prstGeom prst="notched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: lekerekített 5">
              <a:extLst>
                <a:ext uri="{FF2B5EF4-FFF2-40B4-BE49-F238E27FC236}">
                  <a16:creationId xmlns:a16="http://schemas.microsoft.com/office/drawing/2014/main" id="{F1A02FF6-7027-AEAF-864E-4F87DC018730}"/>
                </a:ext>
              </a:extLst>
            </p:cNvPr>
            <p:cNvSpPr/>
            <p:nvPr/>
          </p:nvSpPr>
          <p:spPr>
            <a:xfrm>
              <a:off x="7799473" y="1486978"/>
              <a:ext cx="3860710" cy="15346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Automatizált és adatalapú intuíció-generálás </a:t>
              </a:r>
              <a:br>
                <a:rPr lang="hu-HU" sz="2300" dirty="0">
                  <a:latin typeface="Arial Nova" panose="020B0504020202020204" pitchFamily="34" charset="0"/>
                </a:rPr>
              </a:br>
              <a:r>
                <a:rPr lang="hu-HU" sz="2300" dirty="0">
                  <a:latin typeface="Arial Nova" panose="020B0504020202020204" pitchFamily="34" charset="0"/>
                </a:rPr>
                <a:t>(robot-szakértői vélemény)</a:t>
              </a:r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51003036-B489-DE98-D6A1-A273B25D23D2}"/>
              </a:ext>
            </a:extLst>
          </p:cNvPr>
          <p:cNvGrpSpPr/>
          <p:nvPr/>
        </p:nvGrpSpPr>
        <p:grpSpPr>
          <a:xfrm>
            <a:off x="6750944" y="7133509"/>
            <a:ext cx="5061828" cy="4795284"/>
            <a:chOff x="6750944" y="893135"/>
            <a:chExt cx="5061828" cy="4795284"/>
          </a:xfrm>
        </p:grpSpPr>
        <p:sp>
          <p:nvSpPr>
            <p:cNvPr id="22" name="Gondolatbuborék: felhő 21">
              <a:extLst>
                <a:ext uri="{FF2B5EF4-FFF2-40B4-BE49-F238E27FC236}">
                  <a16:creationId xmlns:a16="http://schemas.microsoft.com/office/drawing/2014/main" id="{3FBF9A8C-672A-1883-DA0F-3BC5EE0FCFFD}"/>
                </a:ext>
              </a:extLst>
            </p:cNvPr>
            <p:cNvSpPr/>
            <p:nvPr/>
          </p:nvSpPr>
          <p:spPr>
            <a:xfrm>
              <a:off x="6830920" y="893135"/>
              <a:ext cx="2089796" cy="1431239"/>
            </a:xfrm>
            <a:prstGeom prst="cloudCallout">
              <a:avLst>
                <a:gd name="adj1" fmla="val 39231"/>
                <a:gd name="adj2" fmla="val 6685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How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dare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you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not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it</a:t>
              </a:r>
              <a:r>
                <a:rPr lang="hu-HU" sz="1800" i="1" dirty="0">
                  <a:solidFill>
                    <a:schemeClr val="tx1"/>
                  </a:solidFill>
                </a:rPr>
                <a:t>?!”</a:t>
              </a:r>
            </a:p>
          </p:txBody>
        </p:sp>
        <p:sp>
          <p:nvSpPr>
            <p:cNvPr id="37" name="Gondolatbuborék: felhő 36">
              <a:extLst>
                <a:ext uri="{FF2B5EF4-FFF2-40B4-BE49-F238E27FC236}">
                  <a16:creationId xmlns:a16="http://schemas.microsoft.com/office/drawing/2014/main" id="{A83B07E1-98D9-A2CB-6530-29EEAC04A07C}"/>
                </a:ext>
              </a:extLst>
            </p:cNvPr>
            <p:cNvSpPr/>
            <p:nvPr/>
          </p:nvSpPr>
          <p:spPr>
            <a:xfrm>
              <a:off x="9982200" y="1257044"/>
              <a:ext cx="1660244" cy="1037775"/>
            </a:xfrm>
            <a:prstGeom prst="cloudCallout">
              <a:avLst>
                <a:gd name="adj1" fmla="val -27270"/>
                <a:gd name="adj2" fmla="val 8071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Let’s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this</a:t>
              </a:r>
              <a:r>
                <a:rPr lang="hu-HU" sz="1800" i="1" dirty="0">
                  <a:solidFill>
                    <a:schemeClr val="tx1"/>
                  </a:solidFill>
                </a:rPr>
                <a:t>!”</a:t>
              </a:r>
            </a:p>
          </p:txBody>
        </p:sp>
        <p:sp>
          <p:nvSpPr>
            <p:cNvPr id="38" name="Gondolatbuborék: felhő 37">
              <a:extLst>
                <a:ext uri="{FF2B5EF4-FFF2-40B4-BE49-F238E27FC236}">
                  <a16:creationId xmlns:a16="http://schemas.microsoft.com/office/drawing/2014/main" id="{68ED8725-CDAC-2960-DE5E-876E6F50F5D0}"/>
                </a:ext>
              </a:extLst>
            </p:cNvPr>
            <p:cNvSpPr/>
            <p:nvPr/>
          </p:nvSpPr>
          <p:spPr>
            <a:xfrm>
              <a:off x="6750944" y="4761793"/>
              <a:ext cx="1984260" cy="926626"/>
            </a:xfrm>
            <a:prstGeom prst="cloudCallout">
              <a:avLst>
                <a:gd name="adj1" fmla="val 18200"/>
                <a:gd name="adj2" fmla="val -96538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„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Let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it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be!”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9" name="Gondolatbuborék: felhő 38">
              <a:extLst>
                <a:ext uri="{FF2B5EF4-FFF2-40B4-BE49-F238E27FC236}">
                  <a16:creationId xmlns:a16="http://schemas.microsoft.com/office/drawing/2014/main" id="{4EA77A19-6907-5610-22B1-0B35C95DE7C4}"/>
                </a:ext>
              </a:extLst>
            </p:cNvPr>
            <p:cNvSpPr/>
            <p:nvPr/>
          </p:nvSpPr>
          <p:spPr>
            <a:xfrm>
              <a:off x="9828512" y="4446158"/>
              <a:ext cx="1984260" cy="1154798"/>
            </a:xfrm>
            <a:prstGeom prst="cloudCallout">
              <a:avLst>
                <a:gd name="adj1" fmla="val -54169"/>
                <a:gd name="adj2" fmla="val -6170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„Fiat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voluntas</a:t>
              </a: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tua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…”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944953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276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08883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3590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38918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184575" y="43243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1572D98B-5030-70BE-59A0-F9B0BB88445E}"/>
              </a:ext>
            </a:extLst>
          </p:cNvPr>
          <p:cNvSpPr txBox="1">
            <a:spLocks/>
          </p:cNvSpPr>
          <p:nvPr/>
        </p:nvSpPr>
        <p:spPr>
          <a:xfrm>
            <a:off x="-12300219" y="1292639"/>
            <a:ext cx="11545680" cy="54590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500" dirty="0">
                <a:solidFill>
                  <a:schemeClr val="bg1"/>
                </a:solidFill>
              </a:rPr>
              <a:t>Bár a régi tagországokban a távmunka de facto gyakoribb, azonban az EU átlaga mindössze 10,2% [3], ezért kijelenthető: </a:t>
            </a:r>
          </a:p>
          <a:p>
            <a:r>
              <a:rPr lang="hu-HU" sz="2300" b="1" u="sng" dirty="0">
                <a:solidFill>
                  <a:schemeClr val="bg1"/>
                </a:solidFill>
              </a:rPr>
              <a:t>Kinek kell </a:t>
            </a:r>
            <a:r>
              <a:rPr lang="hu-HU" sz="2300" b="1" u="sng" dirty="0" err="1">
                <a:solidFill>
                  <a:schemeClr val="bg1"/>
                </a:solidFill>
              </a:rPr>
              <a:t>változ</a:t>
            </a:r>
            <a:r>
              <a:rPr lang="hu-HU" sz="2300" b="1" u="sng" dirty="0">
                <a:solidFill>
                  <a:schemeClr val="bg1"/>
                </a:solidFill>
              </a:rPr>
              <a:t>(tat)</a:t>
            </a:r>
            <a:r>
              <a:rPr lang="hu-HU" sz="2300" b="1" u="sng" dirty="0" err="1">
                <a:solidFill>
                  <a:schemeClr val="bg1"/>
                </a:solidFill>
              </a:rPr>
              <a:t>nia</a:t>
            </a:r>
            <a:r>
              <a:rPr lang="hu-HU" sz="2300" b="1" u="sng" dirty="0">
                <a:solidFill>
                  <a:schemeClr val="bg1"/>
                </a:solidFill>
              </a:rPr>
              <a:t>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 „nyugati” (régi tag)országok a távmunka iránti további</a:t>
            </a:r>
            <a:r>
              <a:rPr lang="hu-HU" sz="2000" b="1" dirty="0">
                <a:solidFill>
                  <a:schemeClr val="bg1"/>
                </a:solidFill>
              </a:rPr>
              <a:t> érdeklődés </a:t>
            </a:r>
            <a:r>
              <a:rPr lang="hu-HU" sz="2000" dirty="0">
                <a:solidFill>
                  <a:schemeClr val="bg1"/>
                </a:solidFill>
              </a:rPr>
              <a:t>tekintetében</a:t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romló trendet mutatnak, míg a „keleti” (új tag)országok javulót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„Kelet” (új) = </a:t>
            </a:r>
            <a:r>
              <a:rPr lang="hu-HU" sz="2000" dirty="0" err="1">
                <a:solidFill>
                  <a:schemeClr val="bg1"/>
                </a:solidFill>
              </a:rPr>
              <a:t>best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>
                <a:solidFill>
                  <a:schemeClr val="bg1"/>
                </a:solidFill>
              </a:rPr>
              <a:t>practice</a:t>
            </a:r>
            <a:endParaRPr lang="hu-HU" sz="2000" dirty="0">
              <a:solidFill>
                <a:schemeClr val="bg1"/>
              </a:solidFill>
            </a:endParaRPr>
          </a:p>
          <a:p>
            <a:r>
              <a:rPr lang="hu-HU" sz="2300" b="1" u="sng" dirty="0">
                <a:solidFill>
                  <a:schemeClr val="bg1"/>
                </a:solidFill>
              </a:rPr>
              <a:t>Hogyan kell </a:t>
            </a:r>
            <a:r>
              <a:rPr lang="hu-HU" sz="2300" b="1" u="sng" dirty="0" err="1">
                <a:solidFill>
                  <a:schemeClr val="bg1"/>
                </a:solidFill>
              </a:rPr>
              <a:t>változ</a:t>
            </a:r>
            <a:r>
              <a:rPr lang="hu-HU" sz="2300" b="1" u="sng" dirty="0">
                <a:solidFill>
                  <a:schemeClr val="bg1"/>
                </a:solidFill>
              </a:rPr>
              <a:t>(tat)ni?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Stratégiai szinten / iránymutatásként: Mindenki minél inkább viselkedjen úgy, ahogy mások viselkednének az ő helyzetükben…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Operatív szinten: (további) konkrét célokat követő szemléletformáló kampányok, pályázatok</a:t>
            </a:r>
          </a:p>
          <a:p>
            <a:r>
              <a:rPr lang="hu-HU" sz="2300" b="1" u="sng" dirty="0">
                <a:solidFill>
                  <a:schemeClr val="bg1"/>
                </a:solidFill>
              </a:rPr>
              <a:t>Kockázatok	 megfogalmazása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 távmunka veszélyeinek kiküszöbölése érdekében még a szélesebb körű elterjedés előtt </a:t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a távmunka paramétereit pl. az itt bemutatott módszertanra alapozó monitoring-rendszerrel érdemes optimalizálni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</a:rPr>
              <a:t>Az optimalizálás maga is egy dinamikus tevékenységgé kellene, hogy váljon a távmunka menedzselése során a vélelmezhetően megkerülhetetlen kibernetikus társasalom számára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214918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7911036" y="216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</p:spTree>
    <p:extLst>
      <p:ext uri="{BB962C8B-B14F-4D97-AF65-F5344CB8AC3E}">
        <p14:creationId xmlns:p14="http://schemas.microsoft.com/office/powerpoint/2010/main" val="296586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BB6C6D9B-3102-40D1-7F2B-612D41EA50A5}"/>
              </a:ext>
            </a:extLst>
          </p:cNvPr>
          <p:cNvGrpSpPr/>
          <p:nvPr/>
        </p:nvGrpSpPr>
        <p:grpSpPr>
          <a:xfrm>
            <a:off x="6750944" y="893135"/>
            <a:ext cx="5061828" cy="4795284"/>
            <a:chOff x="6750944" y="893135"/>
            <a:chExt cx="5061828" cy="4795284"/>
          </a:xfrm>
        </p:grpSpPr>
        <p:sp>
          <p:nvSpPr>
            <p:cNvPr id="5" name="Gondolatbuborék: felhő 4">
              <a:extLst>
                <a:ext uri="{FF2B5EF4-FFF2-40B4-BE49-F238E27FC236}">
                  <a16:creationId xmlns:a16="http://schemas.microsoft.com/office/drawing/2014/main" id="{069729FE-8E78-8641-1EC3-0FAE8347DD4D}"/>
                </a:ext>
              </a:extLst>
            </p:cNvPr>
            <p:cNvSpPr/>
            <p:nvPr/>
          </p:nvSpPr>
          <p:spPr>
            <a:xfrm>
              <a:off x="6830920" y="893135"/>
              <a:ext cx="2089796" cy="1431239"/>
            </a:xfrm>
            <a:prstGeom prst="cloudCallout">
              <a:avLst>
                <a:gd name="adj1" fmla="val 39231"/>
                <a:gd name="adj2" fmla="val 6685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How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dare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you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not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it</a:t>
              </a:r>
              <a:r>
                <a:rPr lang="hu-HU" sz="1800" i="1" dirty="0">
                  <a:solidFill>
                    <a:schemeClr val="tx1"/>
                  </a:solidFill>
                </a:rPr>
                <a:t>?!”</a:t>
              </a:r>
            </a:p>
          </p:txBody>
        </p:sp>
        <p:sp>
          <p:nvSpPr>
            <p:cNvPr id="6" name="Gondolatbuborék: felhő 5">
              <a:extLst>
                <a:ext uri="{FF2B5EF4-FFF2-40B4-BE49-F238E27FC236}">
                  <a16:creationId xmlns:a16="http://schemas.microsoft.com/office/drawing/2014/main" id="{4034EACB-41B7-E303-4692-56D1498EE4B1}"/>
                </a:ext>
              </a:extLst>
            </p:cNvPr>
            <p:cNvSpPr/>
            <p:nvPr/>
          </p:nvSpPr>
          <p:spPr>
            <a:xfrm>
              <a:off x="9982200" y="1257044"/>
              <a:ext cx="1660244" cy="1037775"/>
            </a:xfrm>
            <a:prstGeom prst="cloudCallout">
              <a:avLst>
                <a:gd name="adj1" fmla="val -27270"/>
                <a:gd name="adj2" fmla="val 8071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Let’s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this</a:t>
              </a:r>
              <a:r>
                <a:rPr lang="hu-HU" sz="1800" i="1" dirty="0">
                  <a:solidFill>
                    <a:schemeClr val="tx1"/>
                  </a:solidFill>
                </a:rPr>
                <a:t>!”</a:t>
              </a:r>
            </a:p>
          </p:txBody>
        </p:sp>
        <p:sp>
          <p:nvSpPr>
            <p:cNvPr id="7" name="Gondolatbuborék: felhő 6">
              <a:extLst>
                <a:ext uri="{FF2B5EF4-FFF2-40B4-BE49-F238E27FC236}">
                  <a16:creationId xmlns:a16="http://schemas.microsoft.com/office/drawing/2014/main" id="{62CF6788-D8B6-6DC8-B9E5-12E93DB50D58}"/>
                </a:ext>
              </a:extLst>
            </p:cNvPr>
            <p:cNvSpPr/>
            <p:nvPr/>
          </p:nvSpPr>
          <p:spPr>
            <a:xfrm>
              <a:off x="6750944" y="4761793"/>
              <a:ext cx="1984260" cy="926626"/>
            </a:xfrm>
            <a:prstGeom prst="cloudCallout">
              <a:avLst>
                <a:gd name="adj1" fmla="val 18200"/>
                <a:gd name="adj2" fmla="val -96538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„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Let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it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be!”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Gondolatbuborék: felhő 7">
              <a:extLst>
                <a:ext uri="{FF2B5EF4-FFF2-40B4-BE49-F238E27FC236}">
                  <a16:creationId xmlns:a16="http://schemas.microsoft.com/office/drawing/2014/main" id="{0D17E71A-06A2-D58F-0D39-A4386A214808}"/>
                </a:ext>
              </a:extLst>
            </p:cNvPr>
            <p:cNvSpPr/>
            <p:nvPr/>
          </p:nvSpPr>
          <p:spPr>
            <a:xfrm>
              <a:off x="9828512" y="4446158"/>
              <a:ext cx="1984260" cy="1154798"/>
            </a:xfrm>
            <a:prstGeom prst="cloudCallout">
              <a:avLst>
                <a:gd name="adj1" fmla="val -54169"/>
                <a:gd name="adj2" fmla="val -6170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„Fiat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voluntas</a:t>
              </a: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tua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…”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38" name="Csoportba foglalás 37">
            <a:extLst>
              <a:ext uri="{FF2B5EF4-FFF2-40B4-BE49-F238E27FC236}">
                <a16:creationId xmlns:a16="http://schemas.microsoft.com/office/drawing/2014/main" id="{78DE11CF-6902-D44D-5FA4-A18E35F322A6}"/>
              </a:ext>
            </a:extLst>
          </p:cNvPr>
          <p:cNvGrpSpPr/>
          <p:nvPr/>
        </p:nvGrpSpPr>
        <p:grpSpPr>
          <a:xfrm>
            <a:off x="119311" y="2670329"/>
            <a:ext cx="10348034" cy="1534682"/>
            <a:chOff x="1194197" y="1486977"/>
            <a:chExt cx="10465986" cy="1534682"/>
          </a:xfrm>
        </p:grpSpPr>
        <p:sp>
          <p:nvSpPr>
            <p:cNvPr id="18" name="Téglalap: lekerekített 17">
              <a:extLst>
                <a:ext uri="{FF2B5EF4-FFF2-40B4-BE49-F238E27FC236}">
                  <a16:creationId xmlns:a16="http://schemas.microsoft.com/office/drawing/2014/main" id="{31BC2D57-B834-9442-C1A4-E2EB71ACC782}"/>
                </a:ext>
              </a:extLst>
            </p:cNvPr>
            <p:cNvSpPr/>
            <p:nvPr/>
          </p:nvSpPr>
          <p:spPr>
            <a:xfrm>
              <a:off x="1194197" y="1486977"/>
              <a:ext cx="4340260" cy="15346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adat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módszertan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számítási kapacitás</a:t>
              </a:r>
              <a:endParaRPr lang="hu-HU" sz="2300" dirty="0"/>
            </a:p>
          </p:txBody>
        </p:sp>
        <p:sp>
          <p:nvSpPr>
            <p:cNvPr id="22" name="Nyíl: vágott, jobbra mutató 21">
              <a:extLst>
                <a:ext uri="{FF2B5EF4-FFF2-40B4-BE49-F238E27FC236}">
                  <a16:creationId xmlns:a16="http://schemas.microsoft.com/office/drawing/2014/main" id="{72DADAA3-FE59-130E-9FE0-BB03E3F33EF1}"/>
                </a:ext>
              </a:extLst>
            </p:cNvPr>
            <p:cNvSpPr/>
            <p:nvPr/>
          </p:nvSpPr>
          <p:spPr>
            <a:xfrm>
              <a:off x="5630777" y="1980464"/>
              <a:ext cx="2067436" cy="547706"/>
            </a:xfrm>
            <a:prstGeom prst="notched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Téglalap: lekerekített 36">
              <a:extLst>
                <a:ext uri="{FF2B5EF4-FFF2-40B4-BE49-F238E27FC236}">
                  <a16:creationId xmlns:a16="http://schemas.microsoft.com/office/drawing/2014/main" id="{BEE3DDC6-8E03-ACEE-B6E0-06C45C62E3D2}"/>
                </a:ext>
              </a:extLst>
            </p:cNvPr>
            <p:cNvSpPr/>
            <p:nvPr/>
          </p:nvSpPr>
          <p:spPr>
            <a:xfrm>
              <a:off x="7799473" y="1486978"/>
              <a:ext cx="3860710" cy="15346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Automatizált és adatalapú intuíció-generálás </a:t>
              </a:r>
              <a:br>
                <a:rPr lang="hu-HU" sz="2300" dirty="0">
                  <a:latin typeface="Arial Nova" panose="020B0504020202020204" pitchFamily="34" charset="0"/>
                </a:rPr>
              </a:br>
              <a:r>
                <a:rPr lang="hu-HU" sz="2300" dirty="0">
                  <a:latin typeface="Arial Nova" panose="020B0504020202020204" pitchFamily="34" charset="0"/>
                </a:rPr>
                <a:t>(robot-szakértői vélemény)</a:t>
              </a:r>
            </a:p>
          </p:txBody>
        </p:sp>
      </p:grp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4107197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3356150" y="28890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23138859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4705976" y="28890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4488685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6390045" y="28890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6020467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8120080" y="28890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7770288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9850115" y="28890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9595772" y="43243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137160" y="13716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1217160" y="292439"/>
            <a:ext cx="333655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</p:spTree>
    <p:extLst>
      <p:ext uri="{BB962C8B-B14F-4D97-AF65-F5344CB8AC3E}">
        <p14:creationId xmlns:p14="http://schemas.microsoft.com/office/powerpoint/2010/main" val="3406816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AAC7A04A-D803-A3BF-1750-5599E8827611}"/>
              </a:ext>
            </a:extLst>
          </p:cNvPr>
          <p:cNvGrpSpPr/>
          <p:nvPr/>
        </p:nvGrpSpPr>
        <p:grpSpPr>
          <a:xfrm>
            <a:off x="6750944" y="-5940801"/>
            <a:ext cx="5061828" cy="4795284"/>
            <a:chOff x="6750944" y="893135"/>
            <a:chExt cx="5061828" cy="4795284"/>
          </a:xfrm>
        </p:grpSpPr>
        <p:sp>
          <p:nvSpPr>
            <p:cNvPr id="41" name="Gondolatbuborék: felhő 40">
              <a:extLst>
                <a:ext uri="{FF2B5EF4-FFF2-40B4-BE49-F238E27FC236}">
                  <a16:creationId xmlns:a16="http://schemas.microsoft.com/office/drawing/2014/main" id="{AD236F4A-F988-BF96-E27F-19D14FA6CA60}"/>
                </a:ext>
              </a:extLst>
            </p:cNvPr>
            <p:cNvSpPr/>
            <p:nvPr/>
          </p:nvSpPr>
          <p:spPr>
            <a:xfrm>
              <a:off x="6830920" y="893135"/>
              <a:ext cx="2089796" cy="1431239"/>
            </a:xfrm>
            <a:prstGeom prst="cloudCallout">
              <a:avLst>
                <a:gd name="adj1" fmla="val 39231"/>
                <a:gd name="adj2" fmla="val 66852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How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dare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you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not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it</a:t>
              </a:r>
              <a:r>
                <a:rPr lang="hu-HU" sz="1800" i="1" dirty="0">
                  <a:solidFill>
                    <a:schemeClr val="tx1"/>
                  </a:solidFill>
                </a:rPr>
                <a:t>?!”</a:t>
              </a:r>
            </a:p>
          </p:txBody>
        </p:sp>
        <p:sp>
          <p:nvSpPr>
            <p:cNvPr id="42" name="Gondolatbuborék: felhő 41">
              <a:extLst>
                <a:ext uri="{FF2B5EF4-FFF2-40B4-BE49-F238E27FC236}">
                  <a16:creationId xmlns:a16="http://schemas.microsoft.com/office/drawing/2014/main" id="{07D81BD8-B62A-3FF1-274E-FC53C4319EF0}"/>
                </a:ext>
              </a:extLst>
            </p:cNvPr>
            <p:cNvSpPr/>
            <p:nvPr/>
          </p:nvSpPr>
          <p:spPr>
            <a:xfrm>
              <a:off x="9982200" y="1257044"/>
              <a:ext cx="1660244" cy="1037775"/>
            </a:xfrm>
            <a:prstGeom prst="cloudCallout">
              <a:avLst>
                <a:gd name="adj1" fmla="val -27270"/>
                <a:gd name="adj2" fmla="val 8071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dirty="0">
                  <a:solidFill>
                    <a:schemeClr val="tx1"/>
                  </a:solidFill>
                </a:rPr>
                <a:t>„</a:t>
              </a:r>
              <a:r>
                <a:rPr lang="hu-HU" sz="1800" i="1" dirty="0" err="1">
                  <a:solidFill>
                    <a:schemeClr val="tx1"/>
                  </a:solidFill>
                </a:rPr>
                <a:t>Let’s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do</a:t>
              </a:r>
              <a:r>
                <a:rPr lang="hu-HU" sz="1800" i="1" dirty="0">
                  <a:solidFill>
                    <a:schemeClr val="tx1"/>
                  </a:solidFill>
                </a:rPr>
                <a:t> </a:t>
              </a:r>
              <a:r>
                <a:rPr lang="hu-HU" sz="1800" i="1" dirty="0" err="1">
                  <a:solidFill>
                    <a:schemeClr val="tx1"/>
                  </a:solidFill>
                </a:rPr>
                <a:t>this</a:t>
              </a:r>
              <a:r>
                <a:rPr lang="hu-HU" sz="1800" i="1" dirty="0">
                  <a:solidFill>
                    <a:schemeClr val="tx1"/>
                  </a:solidFill>
                </a:rPr>
                <a:t>!”</a:t>
              </a:r>
            </a:p>
          </p:txBody>
        </p:sp>
        <p:sp>
          <p:nvSpPr>
            <p:cNvPr id="43" name="Gondolatbuborék: felhő 42">
              <a:extLst>
                <a:ext uri="{FF2B5EF4-FFF2-40B4-BE49-F238E27FC236}">
                  <a16:creationId xmlns:a16="http://schemas.microsoft.com/office/drawing/2014/main" id="{DDE30087-F9E8-52DF-967F-56AB14FEE07B}"/>
                </a:ext>
              </a:extLst>
            </p:cNvPr>
            <p:cNvSpPr/>
            <p:nvPr/>
          </p:nvSpPr>
          <p:spPr>
            <a:xfrm>
              <a:off x="6750944" y="4761793"/>
              <a:ext cx="1984260" cy="926626"/>
            </a:xfrm>
            <a:prstGeom prst="cloudCallout">
              <a:avLst>
                <a:gd name="adj1" fmla="val 18200"/>
                <a:gd name="adj2" fmla="val -96538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„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Let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</a:t>
              </a:r>
              <a:r>
                <a:rPr lang="hu-HU" sz="1800" i="1" kern="1200" dirty="0" err="1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it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ptos" panose="020B0004020202020204" pitchFamily="34" charset="0"/>
                  <a:ea typeface="+mn-ea"/>
                  <a:cs typeface="+mn-cs"/>
                </a:rPr>
                <a:t> be!”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Gondolatbuborék: felhő 43">
              <a:extLst>
                <a:ext uri="{FF2B5EF4-FFF2-40B4-BE49-F238E27FC236}">
                  <a16:creationId xmlns:a16="http://schemas.microsoft.com/office/drawing/2014/main" id="{A2A458FA-1637-C03E-CDF1-010D5EA3DCE7}"/>
                </a:ext>
              </a:extLst>
            </p:cNvPr>
            <p:cNvSpPr/>
            <p:nvPr/>
          </p:nvSpPr>
          <p:spPr>
            <a:xfrm>
              <a:off x="9828512" y="4446158"/>
              <a:ext cx="1984260" cy="1154798"/>
            </a:xfrm>
            <a:prstGeom prst="cloudCallout">
              <a:avLst>
                <a:gd name="adj1" fmla="val -54169"/>
                <a:gd name="adj2" fmla="val -61704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„Fiat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voluntas</a:t>
              </a:r>
              <a:r>
                <a:rPr lang="hu-HU" sz="1800" b="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u-HU" sz="1800" b="0" i="1" kern="1200" dirty="0" err="1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tua</a:t>
              </a:r>
              <a:r>
                <a:rPr lang="hu-HU" sz="1800" i="1" kern="1200" dirty="0">
                  <a:solidFill>
                    <a:schemeClr val="tx1"/>
                  </a:solidFill>
                  <a:effectLst/>
                  <a:latin typeface="Arial Nova" panose="020B0504020202020204" pitchFamily="34" charset="0"/>
                  <a:ea typeface="+mn-ea"/>
                  <a:cs typeface="Arial" panose="020B0604020202020204" pitchFamily="34" charset="0"/>
                </a:rPr>
                <a:t>…”</a:t>
              </a:r>
              <a:endParaRPr lang="hu-HU" i="1" dirty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5EFFAD8-F25D-6468-3A4F-3BD0255EE080}"/>
              </a:ext>
            </a:extLst>
          </p:cNvPr>
          <p:cNvSpPr txBox="1"/>
          <p:nvPr/>
        </p:nvSpPr>
        <p:spPr>
          <a:xfrm>
            <a:off x="780630" y="7448711"/>
            <a:ext cx="946848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További vizsgálandó hipotézis-felvetések: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Ország terület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Gazdagság (pl. GDP)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Népsűrűség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Népesség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Vallás / vallásosság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etc.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Stratégiai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Elemzési módszertan tömegek számára való elérhetővé tétele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Adat-vizualizáció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Rosling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-animáció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>
              <a:solidFill>
                <a:schemeClr val="bg1"/>
              </a:solidFill>
            </a:endParaRP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3489B25A-25D4-60BF-D831-8BE1B54D46C2}"/>
              </a:ext>
            </a:extLst>
          </p:cNvPr>
          <p:cNvGrpSpPr/>
          <p:nvPr/>
        </p:nvGrpSpPr>
        <p:grpSpPr>
          <a:xfrm>
            <a:off x="-12207612" y="2661659"/>
            <a:ext cx="10348034" cy="1534682"/>
            <a:chOff x="1194197" y="1486977"/>
            <a:chExt cx="10465986" cy="1534682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E579A3BC-EED9-E21C-0FB8-CA70AA160289}"/>
                </a:ext>
              </a:extLst>
            </p:cNvPr>
            <p:cNvSpPr/>
            <p:nvPr/>
          </p:nvSpPr>
          <p:spPr>
            <a:xfrm>
              <a:off x="1194197" y="1486977"/>
              <a:ext cx="4340260" cy="15346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adat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módszertan</a:t>
              </a:r>
            </a:p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Egyre több számítási kapacitás</a:t>
              </a:r>
              <a:endParaRPr lang="hu-HU" sz="2300" dirty="0"/>
            </a:p>
          </p:txBody>
        </p:sp>
        <p:sp>
          <p:nvSpPr>
            <p:cNvPr id="5" name="Nyíl: vágott, jobbra mutató 4">
              <a:extLst>
                <a:ext uri="{FF2B5EF4-FFF2-40B4-BE49-F238E27FC236}">
                  <a16:creationId xmlns:a16="http://schemas.microsoft.com/office/drawing/2014/main" id="{4B65F3C7-816A-0846-5560-8E8396F85DA9}"/>
                </a:ext>
              </a:extLst>
            </p:cNvPr>
            <p:cNvSpPr/>
            <p:nvPr/>
          </p:nvSpPr>
          <p:spPr>
            <a:xfrm>
              <a:off x="5630777" y="1980464"/>
              <a:ext cx="2067436" cy="547706"/>
            </a:xfrm>
            <a:prstGeom prst="notched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Téglalap: lekerekített 18">
              <a:extLst>
                <a:ext uri="{FF2B5EF4-FFF2-40B4-BE49-F238E27FC236}">
                  <a16:creationId xmlns:a16="http://schemas.microsoft.com/office/drawing/2014/main" id="{C2B26F16-66F8-63BB-59B1-B770E203F90D}"/>
                </a:ext>
              </a:extLst>
            </p:cNvPr>
            <p:cNvSpPr/>
            <p:nvPr/>
          </p:nvSpPr>
          <p:spPr>
            <a:xfrm>
              <a:off x="7799473" y="1486978"/>
              <a:ext cx="3860710" cy="153468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2300" dirty="0">
                  <a:latin typeface="Arial Nova" panose="020B0504020202020204" pitchFamily="34" charset="0"/>
                </a:rPr>
                <a:t>Automatizált és adatalapú intuíció-generálás </a:t>
              </a:r>
              <a:br>
                <a:rPr lang="hu-HU" sz="2300" dirty="0">
                  <a:latin typeface="Arial Nova" panose="020B0504020202020204" pitchFamily="34" charset="0"/>
                </a:rPr>
              </a:br>
              <a:r>
                <a:rPr lang="hu-HU" sz="2300" dirty="0">
                  <a:latin typeface="Arial Nova" panose="020B0504020202020204" pitchFamily="34" charset="0"/>
                </a:rPr>
                <a:t>(robot-szakértői vélemény)</a:t>
              </a:r>
            </a:p>
          </p:txBody>
        </p:sp>
      </p:grp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08883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3590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38918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184575" y="43243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168953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8021498" y="2164334"/>
            <a:ext cx="13749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944953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27662" y="4324334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</p:spTree>
    <p:extLst>
      <p:ext uri="{BB962C8B-B14F-4D97-AF65-F5344CB8AC3E}">
        <p14:creationId xmlns:p14="http://schemas.microsoft.com/office/powerpoint/2010/main" val="733201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126975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3296279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30789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1498034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146107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16710383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163605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18440418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18186075" y="43243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20170453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20022998" y="2164334"/>
            <a:ext cx="13749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FA6CC55-848F-205B-4ECE-8D1E25D8D2C0}"/>
              </a:ext>
            </a:extLst>
          </p:cNvPr>
          <p:cNvSpPr txBox="1"/>
          <p:nvPr/>
        </p:nvSpPr>
        <p:spPr>
          <a:xfrm>
            <a:off x="780630" y="1561259"/>
            <a:ext cx="11195060" cy="50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(hipotézis képzés)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– 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Hogyan változik a távmunka iránti érdeklődés megoszlása a referenciaként használt szócsoportok tükrében az alábbi szempontok alapján?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Ország terület, népsűrűség, népesség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Gazdagság (pl. GDP)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Vallás / vallásosság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etc.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(referencia képzés)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– Következtetés a távmunka iránti érdeklődés alakulására más referenciaként használt szócsoportok alkalmazásával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(adatvizualizáció) 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– </a:t>
            </a:r>
            <a:r>
              <a:rPr lang="hu-HU" sz="2500" dirty="0" err="1">
                <a:solidFill>
                  <a:schemeClr val="bg1"/>
                </a:solidFill>
                <a:latin typeface="Arial Nova" panose="020B0504020202020204" pitchFamily="34" charset="0"/>
              </a:rPr>
              <a:t>G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apminder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-animáció (vö. H.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Rosling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Stratégiai jövőkép:</a:t>
            </a:r>
            <a:r>
              <a:rPr lang="hu-HU" sz="2500" b="1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módszertan széleskörű elterjesztése / tömegek számára való elérhetővé tétele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240630" y="24063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1320630" y="395909"/>
            <a:ext cx="263606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</p:spTree>
    <p:extLst>
      <p:ext uri="{BB962C8B-B14F-4D97-AF65-F5344CB8AC3E}">
        <p14:creationId xmlns:p14="http://schemas.microsoft.com/office/powerpoint/2010/main" val="3118563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8" y="492310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18090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2889000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21659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2889000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41858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08883" y="2889000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359091" y="21132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38918" y="2889000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184575" y="43243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168953" y="2889000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8021498" y="2164334"/>
            <a:ext cx="13749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FA6CC55-848F-205B-4ECE-8D1E25D8D2C0}"/>
              </a:ext>
            </a:extLst>
          </p:cNvPr>
          <p:cNvSpPr txBox="1"/>
          <p:nvPr/>
        </p:nvSpPr>
        <p:spPr>
          <a:xfrm>
            <a:off x="780630" y="7801636"/>
            <a:ext cx="946848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További vizsgálandó hipotézis felvetések: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Ország terület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Gazdagság (pl. GDP)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Népsűrűség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Népesség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Vallás / vallásosság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etc.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Stratégiai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Elemzési módszertan tömegek számára való elérhetővé tétele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Adat-vizualizáció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Rosling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-animáció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898988" y="2889000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55135" y="4324334"/>
            <a:ext cx="136770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3A278FB4-B33D-5F39-578E-378042EFFCFE}"/>
              </a:ext>
            </a:extLst>
          </p:cNvPr>
          <p:cNvSpPr txBox="1"/>
          <p:nvPr/>
        </p:nvSpPr>
        <p:spPr>
          <a:xfrm>
            <a:off x="-12110160" y="1561259"/>
            <a:ext cx="11195060" cy="50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(hipotézis képzés)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– 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Hogyan változik a távmunka iránti érdeklődés megoszlása a referenciaként használt szócsoportok tükrében az alábbi szempontok alapján?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Ország terület, népsűrűség, népesség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Gazdagság (pl. GDP)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Vallás / vallásosság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etc.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(referencia képzés)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– Következtetés a távmunka iránti érdeklődés alakulására más referenciaként használt szócsoportok alkalmazásával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 </a:t>
            </a:r>
            <a:r>
              <a:rPr lang="hu-HU" sz="23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(adatvizualizáció) </a:t>
            </a:r>
            <a:r>
              <a:rPr lang="hu-HU" sz="2500" dirty="0">
                <a:solidFill>
                  <a:schemeClr val="bg1"/>
                </a:solidFill>
                <a:latin typeface="Arial Nova" panose="020B0504020202020204" pitchFamily="34" charset="0"/>
              </a:rPr>
              <a:t>– </a:t>
            </a:r>
            <a:r>
              <a:rPr lang="hu-HU" sz="2500" dirty="0" err="1">
                <a:solidFill>
                  <a:schemeClr val="bg1"/>
                </a:solidFill>
                <a:latin typeface="Arial Nova" panose="020B0504020202020204" pitchFamily="34" charset="0"/>
              </a:rPr>
              <a:t>G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apminder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-animáció (vö. H.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Rosling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Stratégiai jövőkép:</a:t>
            </a:r>
            <a:r>
              <a:rPr lang="hu-HU" sz="2500" b="1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módszertan széleskörű elterjesztése / tömegek számára való elérhetővé tétele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10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B77C2147-9632-71B6-82D4-C0CC12B9D9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1331473" y="3481642"/>
                </a:moveTo>
                <a:cubicBezTo>
                  <a:pt x="11317452" y="3481642"/>
                  <a:pt x="11304498" y="3484232"/>
                  <a:pt x="11292612" y="3489414"/>
                </a:cubicBezTo>
                <a:cubicBezTo>
                  <a:pt x="11280724" y="3494596"/>
                  <a:pt x="11270513" y="3501454"/>
                  <a:pt x="11261979" y="3509988"/>
                </a:cubicBezTo>
                <a:cubicBezTo>
                  <a:pt x="11253444" y="3518522"/>
                  <a:pt x="11246587" y="3528428"/>
                  <a:pt x="11241405" y="3539706"/>
                </a:cubicBezTo>
                <a:cubicBezTo>
                  <a:pt x="11236223" y="3550984"/>
                  <a:pt x="11233633" y="3563023"/>
                  <a:pt x="11233633" y="3575825"/>
                </a:cubicBezTo>
                <a:cubicBezTo>
                  <a:pt x="11233633" y="3588626"/>
                  <a:pt x="11236223" y="3600056"/>
                  <a:pt x="11241405" y="3610115"/>
                </a:cubicBezTo>
                <a:cubicBezTo>
                  <a:pt x="11246587" y="3620173"/>
                  <a:pt x="11253292" y="3628555"/>
                  <a:pt x="11261522" y="3635261"/>
                </a:cubicBezTo>
                <a:cubicBezTo>
                  <a:pt x="11269752" y="3641966"/>
                  <a:pt x="11278895" y="3647148"/>
                  <a:pt x="11288954" y="3650806"/>
                </a:cubicBezTo>
                <a:cubicBezTo>
                  <a:pt x="11299013" y="3654463"/>
                  <a:pt x="11309222" y="3656292"/>
                  <a:pt x="11319586" y="3656292"/>
                </a:cubicBezTo>
                <a:cubicBezTo>
                  <a:pt x="11331169" y="3656292"/>
                  <a:pt x="11342598" y="3654616"/>
                  <a:pt x="11353877" y="3651263"/>
                </a:cubicBezTo>
                <a:cubicBezTo>
                  <a:pt x="11365154" y="3647910"/>
                  <a:pt x="11375365" y="3642576"/>
                  <a:pt x="11384509" y="3635261"/>
                </a:cubicBezTo>
                <a:cubicBezTo>
                  <a:pt x="11393652" y="3627946"/>
                  <a:pt x="11401120" y="3618802"/>
                  <a:pt x="11406912" y="3607829"/>
                </a:cubicBezTo>
                <a:cubicBezTo>
                  <a:pt x="11412702" y="3596856"/>
                  <a:pt x="11415599" y="3583445"/>
                  <a:pt x="11415599" y="3567595"/>
                </a:cubicBezTo>
                <a:cubicBezTo>
                  <a:pt x="11415599" y="3541992"/>
                  <a:pt x="11407673" y="3521266"/>
                  <a:pt x="11391823" y="3505416"/>
                </a:cubicBezTo>
                <a:cubicBezTo>
                  <a:pt x="11375974" y="3489566"/>
                  <a:pt x="11355857" y="3481642"/>
                  <a:pt x="11331473" y="3481642"/>
                </a:cubicBezTo>
                <a:close/>
                <a:moveTo>
                  <a:pt x="5846445" y="3237497"/>
                </a:moveTo>
                <a:cubicBezTo>
                  <a:pt x="5850103" y="3237497"/>
                  <a:pt x="5855132" y="3241459"/>
                  <a:pt x="5861533" y="3249384"/>
                </a:cubicBezTo>
                <a:cubicBezTo>
                  <a:pt x="5867934" y="3257309"/>
                  <a:pt x="5874029" y="3266910"/>
                  <a:pt x="5879821" y="3278188"/>
                </a:cubicBezTo>
                <a:cubicBezTo>
                  <a:pt x="5885612" y="3289465"/>
                  <a:pt x="5890641" y="3301048"/>
                  <a:pt x="5894908" y="3312935"/>
                </a:cubicBezTo>
                <a:cubicBezTo>
                  <a:pt x="5899176" y="3324822"/>
                  <a:pt x="5901309" y="3334728"/>
                  <a:pt x="5901309" y="3342653"/>
                </a:cubicBezTo>
                <a:cubicBezTo>
                  <a:pt x="5901309" y="3345701"/>
                  <a:pt x="5899023" y="3348596"/>
                  <a:pt x="5894452" y="3351340"/>
                </a:cubicBezTo>
                <a:cubicBezTo>
                  <a:pt x="5889879" y="3354083"/>
                  <a:pt x="5884088" y="3356674"/>
                  <a:pt x="5877078" y="3359112"/>
                </a:cubicBezTo>
                <a:cubicBezTo>
                  <a:pt x="5870068" y="3361550"/>
                  <a:pt x="5862142" y="3363532"/>
                  <a:pt x="5853303" y="3365056"/>
                </a:cubicBezTo>
                <a:cubicBezTo>
                  <a:pt x="5844464" y="3366580"/>
                  <a:pt x="5836082" y="3367342"/>
                  <a:pt x="5828157" y="3367342"/>
                </a:cubicBezTo>
                <a:cubicBezTo>
                  <a:pt x="5820232" y="3367342"/>
                  <a:pt x="5815356" y="3366275"/>
                  <a:pt x="5813527" y="3364141"/>
                </a:cubicBezTo>
                <a:cubicBezTo>
                  <a:pt x="5811698" y="3362008"/>
                  <a:pt x="5810783" y="3357893"/>
                  <a:pt x="5810783" y="3351797"/>
                </a:cubicBezTo>
                <a:cubicBezTo>
                  <a:pt x="5810783" y="3348139"/>
                  <a:pt x="5812003" y="3340062"/>
                  <a:pt x="5814441" y="3327565"/>
                </a:cubicBezTo>
                <a:cubicBezTo>
                  <a:pt x="5816879" y="3315068"/>
                  <a:pt x="5819928" y="3302114"/>
                  <a:pt x="5823585" y="3288703"/>
                </a:cubicBezTo>
                <a:cubicBezTo>
                  <a:pt x="5827243" y="3275292"/>
                  <a:pt x="5831053" y="3263405"/>
                  <a:pt x="5835015" y="3253042"/>
                </a:cubicBezTo>
                <a:cubicBezTo>
                  <a:pt x="5838978" y="3242678"/>
                  <a:pt x="5842788" y="3237497"/>
                  <a:pt x="5846445" y="3237497"/>
                </a:cubicBezTo>
                <a:close/>
                <a:moveTo>
                  <a:pt x="4219652" y="3155201"/>
                </a:moveTo>
                <a:cubicBezTo>
                  <a:pt x="4239159" y="3155201"/>
                  <a:pt x="4255770" y="3169222"/>
                  <a:pt x="4269486" y="3197263"/>
                </a:cubicBezTo>
                <a:cubicBezTo>
                  <a:pt x="4283202" y="3225305"/>
                  <a:pt x="4290061" y="3263100"/>
                  <a:pt x="4290061" y="3310649"/>
                </a:cubicBezTo>
                <a:cubicBezTo>
                  <a:pt x="4290061" y="3332594"/>
                  <a:pt x="4288384" y="3353626"/>
                  <a:pt x="4285031" y="3373742"/>
                </a:cubicBezTo>
                <a:cubicBezTo>
                  <a:pt x="4281678" y="3393859"/>
                  <a:pt x="4276954" y="3411538"/>
                  <a:pt x="4270858" y="3426778"/>
                </a:cubicBezTo>
                <a:cubicBezTo>
                  <a:pt x="4264762" y="3442018"/>
                  <a:pt x="4257446" y="3454210"/>
                  <a:pt x="4248912" y="3463354"/>
                </a:cubicBezTo>
                <a:cubicBezTo>
                  <a:pt x="4240378" y="3472498"/>
                  <a:pt x="4230624" y="3477070"/>
                  <a:pt x="4219652" y="3477070"/>
                </a:cubicBezTo>
                <a:cubicBezTo>
                  <a:pt x="4210508" y="3477070"/>
                  <a:pt x="4201668" y="3473107"/>
                  <a:pt x="4193135" y="3465182"/>
                </a:cubicBezTo>
                <a:cubicBezTo>
                  <a:pt x="4184600" y="3457258"/>
                  <a:pt x="4176980" y="3446590"/>
                  <a:pt x="4170275" y="3433178"/>
                </a:cubicBezTo>
                <a:cubicBezTo>
                  <a:pt x="4163569" y="3419767"/>
                  <a:pt x="4158235" y="3403918"/>
                  <a:pt x="4154272" y="3385630"/>
                </a:cubicBezTo>
                <a:cubicBezTo>
                  <a:pt x="4150310" y="3367342"/>
                  <a:pt x="4148329" y="3347530"/>
                  <a:pt x="4148329" y="3326194"/>
                </a:cubicBezTo>
                <a:cubicBezTo>
                  <a:pt x="4148329" y="3299371"/>
                  <a:pt x="4150462" y="3275444"/>
                  <a:pt x="4154730" y="3254413"/>
                </a:cubicBezTo>
                <a:cubicBezTo>
                  <a:pt x="4158997" y="3233382"/>
                  <a:pt x="4164483" y="3215551"/>
                  <a:pt x="4171189" y="3200921"/>
                </a:cubicBezTo>
                <a:cubicBezTo>
                  <a:pt x="4177894" y="3186290"/>
                  <a:pt x="4185514" y="3175013"/>
                  <a:pt x="4194049" y="3167088"/>
                </a:cubicBezTo>
                <a:cubicBezTo>
                  <a:pt x="4202583" y="3159163"/>
                  <a:pt x="4211117" y="3155201"/>
                  <a:pt x="4219652" y="3155201"/>
                </a:cubicBezTo>
                <a:close/>
                <a:moveTo>
                  <a:pt x="2924252" y="3155201"/>
                </a:moveTo>
                <a:cubicBezTo>
                  <a:pt x="2943759" y="3155201"/>
                  <a:pt x="2960371" y="3169222"/>
                  <a:pt x="2974087" y="3197263"/>
                </a:cubicBezTo>
                <a:cubicBezTo>
                  <a:pt x="2987803" y="3225305"/>
                  <a:pt x="2994661" y="3263100"/>
                  <a:pt x="2994661" y="3310649"/>
                </a:cubicBezTo>
                <a:cubicBezTo>
                  <a:pt x="2994661" y="3332594"/>
                  <a:pt x="2992984" y="3353626"/>
                  <a:pt x="2989632" y="3373742"/>
                </a:cubicBezTo>
                <a:cubicBezTo>
                  <a:pt x="2986279" y="3393859"/>
                  <a:pt x="2981554" y="3411538"/>
                  <a:pt x="2975459" y="3426778"/>
                </a:cubicBezTo>
                <a:cubicBezTo>
                  <a:pt x="2969362" y="3442018"/>
                  <a:pt x="2962047" y="3454210"/>
                  <a:pt x="2953513" y="3463354"/>
                </a:cubicBezTo>
                <a:cubicBezTo>
                  <a:pt x="2944978" y="3472498"/>
                  <a:pt x="2935224" y="3477070"/>
                  <a:pt x="2924252" y="3477070"/>
                </a:cubicBezTo>
                <a:cubicBezTo>
                  <a:pt x="2915108" y="3477070"/>
                  <a:pt x="2906269" y="3473107"/>
                  <a:pt x="2897734" y="3465182"/>
                </a:cubicBezTo>
                <a:cubicBezTo>
                  <a:pt x="2889200" y="3457258"/>
                  <a:pt x="2881580" y="3446590"/>
                  <a:pt x="2874874" y="3433178"/>
                </a:cubicBezTo>
                <a:cubicBezTo>
                  <a:pt x="2868169" y="3419767"/>
                  <a:pt x="2862835" y="3403918"/>
                  <a:pt x="2858872" y="3385630"/>
                </a:cubicBezTo>
                <a:cubicBezTo>
                  <a:pt x="2854910" y="3367342"/>
                  <a:pt x="2852929" y="3347530"/>
                  <a:pt x="2852929" y="3326194"/>
                </a:cubicBezTo>
                <a:cubicBezTo>
                  <a:pt x="2852929" y="3299371"/>
                  <a:pt x="2855063" y="3275444"/>
                  <a:pt x="2859330" y="3254413"/>
                </a:cubicBezTo>
                <a:cubicBezTo>
                  <a:pt x="2863597" y="3233382"/>
                  <a:pt x="2869083" y="3215551"/>
                  <a:pt x="2875789" y="3200921"/>
                </a:cubicBezTo>
                <a:cubicBezTo>
                  <a:pt x="2882494" y="3186290"/>
                  <a:pt x="2890115" y="3175013"/>
                  <a:pt x="2898649" y="3167088"/>
                </a:cubicBezTo>
                <a:cubicBezTo>
                  <a:pt x="2907183" y="3159163"/>
                  <a:pt x="2915718" y="3155201"/>
                  <a:pt x="2924252" y="3155201"/>
                </a:cubicBezTo>
                <a:close/>
                <a:moveTo>
                  <a:pt x="1238327" y="3155201"/>
                </a:moveTo>
                <a:cubicBezTo>
                  <a:pt x="1257834" y="3155201"/>
                  <a:pt x="1274446" y="3169222"/>
                  <a:pt x="1288162" y="3197263"/>
                </a:cubicBezTo>
                <a:cubicBezTo>
                  <a:pt x="1301878" y="3225305"/>
                  <a:pt x="1308736" y="3263100"/>
                  <a:pt x="1308736" y="3310649"/>
                </a:cubicBezTo>
                <a:cubicBezTo>
                  <a:pt x="1308736" y="3332594"/>
                  <a:pt x="1307059" y="3353626"/>
                  <a:pt x="1303706" y="3373742"/>
                </a:cubicBezTo>
                <a:cubicBezTo>
                  <a:pt x="1300354" y="3393859"/>
                  <a:pt x="1295629" y="3411538"/>
                  <a:pt x="1289533" y="3426778"/>
                </a:cubicBezTo>
                <a:cubicBezTo>
                  <a:pt x="1283437" y="3442018"/>
                  <a:pt x="1276122" y="3454210"/>
                  <a:pt x="1267588" y="3463354"/>
                </a:cubicBezTo>
                <a:cubicBezTo>
                  <a:pt x="1259053" y="3472498"/>
                  <a:pt x="1249300" y="3477070"/>
                  <a:pt x="1238327" y="3477070"/>
                </a:cubicBezTo>
                <a:cubicBezTo>
                  <a:pt x="1229183" y="3477070"/>
                  <a:pt x="1220344" y="3473107"/>
                  <a:pt x="1211809" y="3465182"/>
                </a:cubicBezTo>
                <a:cubicBezTo>
                  <a:pt x="1203275" y="3457258"/>
                  <a:pt x="1195655" y="3446590"/>
                  <a:pt x="1188949" y="3433178"/>
                </a:cubicBezTo>
                <a:cubicBezTo>
                  <a:pt x="1182244" y="3419767"/>
                  <a:pt x="1176910" y="3403918"/>
                  <a:pt x="1172947" y="3385630"/>
                </a:cubicBezTo>
                <a:cubicBezTo>
                  <a:pt x="1168985" y="3367342"/>
                  <a:pt x="1167004" y="3347530"/>
                  <a:pt x="1167004" y="3326194"/>
                </a:cubicBezTo>
                <a:cubicBezTo>
                  <a:pt x="1167004" y="3299371"/>
                  <a:pt x="1169137" y="3275444"/>
                  <a:pt x="1173404" y="3254413"/>
                </a:cubicBezTo>
                <a:cubicBezTo>
                  <a:pt x="1177672" y="3233382"/>
                  <a:pt x="1183158" y="3215551"/>
                  <a:pt x="1189864" y="3200921"/>
                </a:cubicBezTo>
                <a:cubicBezTo>
                  <a:pt x="1196569" y="3186290"/>
                  <a:pt x="1204189" y="3175013"/>
                  <a:pt x="1212724" y="3167088"/>
                </a:cubicBezTo>
                <a:cubicBezTo>
                  <a:pt x="1221258" y="3159163"/>
                  <a:pt x="1229793" y="3155201"/>
                  <a:pt x="1238327" y="3155201"/>
                </a:cubicBezTo>
                <a:close/>
                <a:moveTo>
                  <a:pt x="6557315" y="3006154"/>
                </a:moveTo>
                <a:cubicBezTo>
                  <a:pt x="6541466" y="3006154"/>
                  <a:pt x="6524397" y="3007678"/>
                  <a:pt x="6506109" y="3010726"/>
                </a:cubicBezTo>
                <a:cubicBezTo>
                  <a:pt x="6487821" y="3013773"/>
                  <a:pt x="6470599" y="3017584"/>
                  <a:pt x="6454445" y="3022156"/>
                </a:cubicBezTo>
                <a:cubicBezTo>
                  <a:pt x="6438291" y="3026728"/>
                  <a:pt x="6424422" y="3032062"/>
                  <a:pt x="6412840" y="3038158"/>
                </a:cubicBezTo>
                <a:cubicBezTo>
                  <a:pt x="6401258" y="3044254"/>
                  <a:pt x="6394552" y="3050350"/>
                  <a:pt x="6392723" y="3056446"/>
                </a:cubicBezTo>
                <a:cubicBezTo>
                  <a:pt x="6390894" y="3062542"/>
                  <a:pt x="6389370" y="3073972"/>
                  <a:pt x="6388151" y="3090736"/>
                </a:cubicBezTo>
                <a:cubicBezTo>
                  <a:pt x="6386932" y="3107500"/>
                  <a:pt x="6385865" y="3126397"/>
                  <a:pt x="6384951" y="3147429"/>
                </a:cubicBezTo>
                <a:cubicBezTo>
                  <a:pt x="6384036" y="3168460"/>
                  <a:pt x="6383275" y="3189796"/>
                  <a:pt x="6382665" y="3211436"/>
                </a:cubicBezTo>
                <a:cubicBezTo>
                  <a:pt x="6382055" y="3233077"/>
                  <a:pt x="6381750" y="3251823"/>
                  <a:pt x="6381750" y="3267672"/>
                </a:cubicBezTo>
                <a:cubicBezTo>
                  <a:pt x="6381750" y="3313392"/>
                  <a:pt x="6383122" y="3354693"/>
                  <a:pt x="6385865" y="3391573"/>
                </a:cubicBezTo>
                <a:cubicBezTo>
                  <a:pt x="6388609" y="3428454"/>
                  <a:pt x="6391961" y="3460610"/>
                  <a:pt x="6395924" y="3488042"/>
                </a:cubicBezTo>
                <a:cubicBezTo>
                  <a:pt x="6399886" y="3515474"/>
                  <a:pt x="6403848" y="3538030"/>
                  <a:pt x="6407811" y="3555708"/>
                </a:cubicBezTo>
                <a:cubicBezTo>
                  <a:pt x="6411773" y="3573386"/>
                  <a:pt x="6414669" y="3585883"/>
                  <a:pt x="6416498" y="3593198"/>
                </a:cubicBezTo>
                <a:cubicBezTo>
                  <a:pt x="6420765" y="3607829"/>
                  <a:pt x="6426709" y="3618954"/>
                  <a:pt x="6434328" y="3626574"/>
                </a:cubicBezTo>
                <a:cubicBezTo>
                  <a:pt x="6441948" y="3634194"/>
                  <a:pt x="6455512" y="3638004"/>
                  <a:pt x="6475019" y="3638004"/>
                </a:cubicBezTo>
                <a:cubicBezTo>
                  <a:pt x="6495136" y="3638004"/>
                  <a:pt x="6515405" y="3635870"/>
                  <a:pt x="6535827" y="3631603"/>
                </a:cubicBezTo>
                <a:cubicBezTo>
                  <a:pt x="6556248" y="3627336"/>
                  <a:pt x="6574688" y="3621850"/>
                  <a:pt x="6591148" y="3615144"/>
                </a:cubicBezTo>
                <a:cubicBezTo>
                  <a:pt x="6607607" y="3608438"/>
                  <a:pt x="6621018" y="3601276"/>
                  <a:pt x="6631382" y="3593656"/>
                </a:cubicBezTo>
                <a:cubicBezTo>
                  <a:pt x="6641745" y="3586036"/>
                  <a:pt x="6646927" y="3578568"/>
                  <a:pt x="6646927" y="3571253"/>
                </a:cubicBezTo>
                <a:cubicBezTo>
                  <a:pt x="6646927" y="3565766"/>
                  <a:pt x="6645250" y="3560128"/>
                  <a:pt x="6641897" y="3554336"/>
                </a:cubicBezTo>
                <a:cubicBezTo>
                  <a:pt x="6638544" y="3548545"/>
                  <a:pt x="6634887" y="3540925"/>
                  <a:pt x="6630925" y="3531476"/>
                </a:cubicBezTo>
                <a:cubicBezTo>
                  <a:pt x="6626962" y="3522028"/>
                  <a:pt x="6623304" y="3510140"/>
                  <a:pt x="6619951" y="3495815"/>
                </a:cubicBezTo>
                <a:cubicBezTo>
                  <a:pt x="6616599" y="3481489"/>
                  <a:pt x="6614922" y="3462744"/>
                  <a:pt x="6614922" y="3439579"/>
                </a:cubicBezTo>
                <a:cubicBezTo>
                  <a:pt x="6614922" y="3427387"/>
                  <a:pt x="6617361" y="3418243"/>
                  <a:pt x="6622237" y="3412147"/>
                </a:cubicBezTo>
                <a:cubicBezTo>
                  <a:pt x="6627114" y="3406051"/>
                  <a:pt x="6635953" y="3403003"/>
                  <a:pt x="6648755" y="3403003"/>
                </a:cubicBezTo>
                <a:cubicBezTo>
                  <a:pt x="6654851" y="3403003"/>
                  <a:pt x="6661862" y="3403156"/>
                  <a:pt x="6669786" y="3403460"/>
                </a:cubicBezTo>
                <a:cubicBezTo>
                  <a:pt x="6677711" y="3403765"/>
                  <a:pt x="6685941" y="3404070"/>
                  <a:pt x="6694475" y="3404375"/>
                </a:cubicBezTo>
                <a:cubicBezTo>
                  <a:pt x="6703010" y="3404680"/>
                  <a:pt x="6711544" y="3404984"/>
                  <a:pt x="6720078" y="3405289"/>
                </a:cubicBezTo>
                <a:cubicBezTo>
                  <a:pt x="6728613" y="3405594"/>
                  <a:pt x="6736233" y="3405747"/>
                  <a:pt x="6742938" y="3405747"/>
                </a:cubicBezTo>
                <a:cubicBezTo>
                  <a:pt x="6756959" y="3405747"/>
                  <a:pt x="6767017" y="3398888"/>
                  <a:pt x="6773114" y="3385172"/>
                </a:cubicBezTo>
                <a:cubicBezTo>
                  <a:pt x="6779210" y="3371456"/>
                  <a:pt x="6782258" y="3349663"/>
                  <a:pt x="6782258" y="3319793"/>
                </a:cubicBezTo>
                <a:cubicBezTo>
                  <a:pt x="6782258" y="3305162"/>
                  <a:pt x="6780581" y="3292666"/>
                  <a:pt x="6777228" y="3282302"/>
                </a:cubicBezTo>
                <a:cubicBezTo>
                  <a:pt x="6773876" y="3271939"/>
                  <a:pt x="6769761" y="3263253"/>
                  <a:pt x="6764884" y="3256242"/>
                </a:cubicBezTo>
                <a:cubicBezTo>
                  <a:pt x="6760007" y="3249232"/>
                  <a:pt x="6754673" y="3244202"/>
                  <a:pt x="6748882" y="3241154"/>
                </a:cubicBezTo>
                <a:cubicBezTo>
                  <a:pt x="6743090" y="3238106"/>
                  <a:pt x="6737756" y="3236583"/>
                  <a:pt x="6732880" y="3236583"/>
                </a:cubicBezTo>
                <a:cubicBezTo>
                  <a:pt x="6728003" y="3236583"/>
                  <a:pt x="6720383" y="3238106"/>
                  <a:pt x="6710020" y="3241154"/>
                </a:cubicBezTo>
                <a:cubicBezTo>
                  <a:pt x="6699656" y="3244202"/>
                  <a:pt x="6688836" y="3247708"/>
                  <a:pt x="6677559" y="3251670"/>
                </a:cubicBezTo>
                <a:cubicBezTo>
                  <a:pt x="6666281" y="3255632"/>
                  <a:pt x="6655613" y="3259138"/>
                  <a:pt x="6645554" y="3262186"/>
                </a:cubicBezTo>
                <a:cubicBezTo>
                  <a:pt x="6635496" y="3265234"/>
                  <a:pt x="6628333" y="3266758"/>
                  <a:pt x="6624066" y="3266758"/>
                </a:cubicBezTo>
                <a:cubicBezTo>
                  <a:pt x="6619799" y="3266758"/>
                  <a:pt x="6616599" y="3264319"/>
                  <a:pt x="6614465" y="3259442"/>
                </a:cubicBezTo>
                <a:cubicBezTo>
                  <a:pt x="6612332" y="3254566"/>
                  <a:pt x="6610960" y="3248774"/>
                  <a:pt x="6610350" y="3242069"/>
                </a:cubicBezTo>
                <a:cubicBezTo>
                  <a:pt x="6609740" y="3235363"/>
                  <a:pt x="6609740" y="3228505"/>
                  <a:pt x="6610350" y="3221495"/>
                </a:cubicBezTo>
                <a:cubicBezTo>
                  <a:pt x="6610960" y="3214484"/>
                  <a:pt x="6611875" y="3208846"/>
                  <a:pt x="6613094" y="3204578"/>
                </a:cubicBezTo>
                <a:cubicBezTo>
                  <a:pt x="6614922" y="3196044"/>
                  <a:pt x="6621323" y="3190558"/>
                  <a:pt x="6632296" y="3188119"/>
                </a:cubicBezTo>
                <a:cubicBezTo>
                  <a:pt x="6643269" y="3185681"/>
                  <a:pt x="6657594" y="3184462"/>
                  <a:pt x="6675272" y="3184462"/>
                </a:cubicBezTo>
                <a:cubicBezTo>
                  <a:pt x="6693561" y="3184462"/>
                  <a:pt x="6712306" y="3185529"/>
                  <a:pt x="6731509" y="3187662"/>
                </a:cubicBezTo>
                <a:cubicBezTo>
                  <a:pt x="6750711" y="3189796"/>
                  <a:pt x="6765494" y="3190862"/>
                  <a:pt x="6775857" y="3190862"/>
                </a:cubicBezTo>
                <a:cubicBezTo>
                  <a:pt x="6786220" y="3190862"/>
                  <a:pt x="6794297" y="3188119"/>
                  <a:pt x="6800088" y="3182633"/>
                </a:cubicBezTo>
                <a:cubicBezTo>
                  <a:pt x="6805880" y="3177147"/>
                  <a:pt x="6808775" y="3165869"/>
                  <a:pt x="6808775" y="3148800"/>
                </a:cubicBezTo>
                <a:cubicBezTo>
                  <a:pt x="6808775" y="3126245"/>
                  <a:pt x="6804508" y="3103537"/>
                  <a:pt x="6795974" y="3080677"/>
                </a:cubicBezTo>
                <a:cubicBezTo>
                  <a:pt x="6787439" y="3057817"/>
                  <a:pt x="6772809" y="3038462"/>
                  <a:pt x="6752082" y="3022613"/>
                </a:cubicBezTo>
                <a:cubicBezTo>
                  <a:pt x="6747815" y="3019565"/>
                  <a:pt x="6739890" y="3016974"/>
                  <a:pt x="6728308" y="3014841"/>
                </a:cubicBezTo>
                <a:cubicBezTo>
                  <a:pt x="6716726" y="3012707"/>
                  <a:pt x="6702248" y="3011030"/>
                  <a:pt x="6684874" y="3009811"/>
                </a:cubicBezTo>
                <a:cubicBezTo>
                  <a:pt x="6667500" y="3008592"/>
                  <a:pt x="6647993" y="3007678"/>
                  <a:pt x="6626352" y="3007068"/>
                </a:cubicBezTo>
                <a:cubicBezTo>
                  <a:pt x="6604712" y="3006459"/>
                  <a:pt x="6581699" y="3006154"/>
                  <a:pt x="6557315" y="3006154"/>
                </a:cubicBezTo>
                <a:close/>
                <a:moveTo>
                  <a:pt x="2270685" y="3004325"/>
                </a:moveTo>
                <a:cubicBezTo>
                  <a:pt x="2259102" y="3004325"/>
                  <a:pt x="2249349" y="3004630"/>
                  <a:pt x="2241424" y="3005239"/>
                </a:cubicBezTo>
                <a:cubicBezTo>
                  <a:pt x="2233499" y="3005849"/>
                  <a:pt x="2226032" y="3007068"/>
                  <a:pt x="2219021" y="3008897"/>
                </a:cubicBezTo>
                <a:cubicBezTo>
                  <a:pt x="2212011" y="3010726"/>
                  <a:pt x="2205305" y="3013316"/>
                  <a:pt x="2198905" y="3016669"/>
                </a:cubicBezTo>
                <a:cubicBezTo>
                  <a:pt x="2192503" y="3020022"/>
                  <a:pt x="2185341" y="3024747"/>
                  <a:pt x="2177416" y="3030842"/>
                </a:cubicBezTo>
                <a:cubicBezTo>
                  <a:pt x="2169491" y="3036329"/>
                  <a:pt x="2161414" y="3046387"/>
                  <a:pt x="2153184" y="3061018"/>
                </a:cubicBezTo>
                <a:cubicBezTo>
                  <a:pt x="2144955" y="3075648"/>
                  <a:pt x="2137335" y="3091345"/>
                  <a:pt x="2130324" y="3108109"/>
                </a:cubicBezTo>
                <a:cubicBezTo>
                  <a:pt x="2123314" y="3124873"/>
                  <a:pt x="2117675" y="3141637"/>
                  <a:pt x="2113408" y="3158401"/>
                </a:cubicBezTo>
                <a:cubicBezTo>
                  <a:pt x="2109141" y="3175165"/>
                  <a:pt x="2107007" y="3188424"/>
                  <a:pt x="2107007" y="3198178"/>
                </a:cubicBezTo>
                <a:cubicBezTo>
                  <a:pt x="2107007" y="3212198"/>
                  <a:pt x="2109903" y="3221800"/>
                  <a:pt x="2115693" y="3226981"/>
                </a:cubicBezTo>
                <a:cubicBezTo>
                  <a:pt x="2121485" y="3232163"/>
                  <a:pt x="2129257" y="3234754"/>
                  <a:pt x="2139011" y="3234754"/>
                </a:cubicBezTo>
                <a:cubicBezTo>
                  <a:pt x="2146326" y="3234754"/>
                  <a:pt x="2155928" y="3232468"/>
                  <a:pt x="2167815" y="3227896"/>
                </a:cubicBezTo>
                <a:cubicBezTo>
                  <a:pt x="2179702" y="3223324"/>
                  <a:pt x="2193114" y="3218142"/>
                  <a:pt x="2208048" y="3212351"/>
                </a:cubicBezTo>
                <a:cubicBezTo>
                  <a:pt x="2222983" y="3206560"/>
                  <a:pt x="2239290" y="3201378"/>
                  <a:pt x="2256968" y="3196806"/>
                </a:cubicBezTo>
                <a:cubicBezTo>
                  <a:pt x="2274647" y="3192234"/>
                  <a:pt x="2292630" y="3189948"/>
                  <a:pt x="2310918" y="3189948"/>
                </a:cubicBezTo>
                <a:cubicBezTo>
                  <a:pt x="2321282" y="3189948"/>
                  <a:pt x="2328444" y="3191320"/>
                  <a:pt x="2332407" y="3194063"/>
                </a:cubicBezTo>
                <a:cubicBezTo>
                  <a:pt x="2336369" y="3196806"/>
                  <a:pt x="2338350" y="3201226"/>
                  <a:pt x="2338350" y="3207322"/>
                </a:cubicBezTo>
                <a:cubicBezTo>
                  <a:pt x="2338350" y="3212808"/>
                  <a:pt x="2336217" y="3218447"/>
                  <a:pt x="2331949" y="3224238"/>
                </a:cubicBezTo>
                <a:cubicBezTo>
                  <a:pt x="2327682" y="3230029"/>
                  <a:pt x="2320062" y="3238411"/>
                  <a:pt x="2309090" y="3249384"/>
                </a:cubicBezTo>
                <a:cubicBezTo>
                  <a:pt x="2298116" y="3260357"/>
                  <a:pt x="2283029" y="3275140"/>
                  <a:pt x="2263827" y="3293732"/>
                </a:cubicBezTo>
                <a:cubicBezTo>
                  <a:pt x="2244624" y="3312325"/>
                  <a:pt x="2220088" y="3337471"/>
                  <a:pt x="2190218" y="3369170"/>
                </a:cubicBezTo>
                <a:cubicBezTo>
                  <a:pt x="2151813" y="3410014"/>
                  <a:pt x="2123771" y="3443846"/>
                  <a:pt x="2106093" y="3470669"/>
                </a:cubicBezTo>
                <a:cubicBezTo>
                  <a:pt x="2088414" y="3497491"/>
                  <a:pt x="2079575" y="3521875"/>
                  <a:pt x="2079575" y="3543821"/>
                </a:cubicBezTo>
                <a:cubicBezTo>
                  <a:pt x="2079575" y="3554794"/>
                  <a:pt x="2081252" y="3566376"/>
                  <a:pt x="2084604" y="3578568"/>
                </a:cubicBezTo>
                <a:cubicBezTo>
                  <a:pt x="2087957" y="3590760"/>
                  <a:pt x="2092376" y="3602038"/>
                  <a:pt x="2097863" y="3612401"/>
                </a:cubicBezTo>
                <a:cubicBezTo>
                  <a:pt x="2103349" y="3622764"/>
                  <a:pt x="2109598" y="3631451"/>
                  <a:pt x="2116608" y="3638461"/>
                </a:cubicBezTo>
                <a:cubicBezTo>
                  <a:pt x="2123619" y="3645472"/>
                  <a:pt x="2130781" y="3648977"/>
                  <a:pt x="2138097" y="3648977"/>
                </a:cubicBezTo>
                <a:cubicBezTo>
                  <a:pt x="2144802" y="3648977"/>
                  <a:pt x="2152422" y="3647605"/>
                  <a:pt x="2160957" y="3644862"/>
                </a:cubicBezTo>
                <a:cubicBezTo>
                  <a:pt x="2169491" y="3642119"/>
                  <a:pt x="2179549" y="3639071"/>
                  <a:pt x="2191132" y="3635718"/>
                </a:cubicBezTo>
                <a:cubicBezTo>
                  <a:pt x="2202714" y="3632365"/>
                  <a:pt x="2216126" y="3629317"/>
                  <a:pt x="2231366" y="3626574"/>
                </a:cubicBezTo>
                <a:cubicBezTo>
                  <a:pt x="2246605" y="3623831"/>
                  <a:pt x="2264284" y="3622459"/>
                  <a:pt x="2284401" y="3622459"/>
                </a:cubicBezTo>
                <a:cubicBezTo>
                  <a:pt x="2303298" y="3622459"/>
                  <a:pt x="2325396" y="3624288"/>
                  <a:pt x="2350695" y="3627946"/>
                </a:cubicBezTo>
                <a:cubicBezTo>
                  <a:pt x="2375993" y="3631603"/>
                  <a:pt x="2402054" y="3633432"/>
                  <a:pt x="2428876" y="3633432"/>
                </a:cubicBezTo>
                <a:cubicBezTo>
                  <a:pt x="2438020" y="3633432"/>
                  <a:pt x="2447164" y="3633127"/>
                  <a:pt x="2456308" y="3632518"/>
                </a:cubicBezTo>
                <a:cubicBezTo>
                  <a:pt x="2465452" y="3631908"/>
                  <a:pt x="2474291" y="3630689"/>
                  <a:pt x="2482826" y="3628860"/>
                </a:cubicBezTo>
                <a:cubicBezTo>
                  <a:pt x="2499894" y="3625812"/>
                  <a:pt x="2514525" y="3616211"/>
                  <a:pt x="2526717" y="3600056"/>
                </a:cubicBezTo>
                <a:cubicBezTo>
                  <a:pt x="2538908" y="3583902"/>
                  <a:pt x="2548967" y="3565766"/>
                  <a:pt x="2556892" y="3545650"/>
                </a:cubicBezTo>
                <a:cubicBezTo>
                  <a:pt x="2564817" y="3525533"/>
                  <a:pt x="2570608" y="3505721"/>
                  <a:pt x="2574266" y="3486214"/>
                </a:cubicBezTo>
                <a:cubicBezTo>
                  <a:pt x="2577923" y="3466706"/>
                  <a:pt x="2579752" y="3451466"/>
                  <a:pt x="2579752" y="3440494"/>
                </a:cubicBezTo>
                <a:cubicBezTo>
                  <a:pt x="2579752" y="3419158"/>
                  <a:pt x="2578075" y="3403765"/>
                  <a:pt x="2574723" y="3394317"/>
                </a:cubicBezTo>
                <a:cubicBezTo>
                  <a:pt x="2571370" y="3384868"/>
                  <a:pt x="2564512" y="3380143"/>
                  <a:pt x="2554149" y="3380143"/>
                </a:cubicBezTo>
                <a:cubicBezTo>
                  <a:pt x="2548663" y="3380143"/>
                  <a:pt x="2540280" y="3383648"/>
                  <a:pt x="2529003" y="3390659"/>
                </a:cubicBezTo>
                <a:cubicBezTo>
                  <a:pt x="2517725" y="3397669"/>
                  <a:pt x="2504314" y="3405289"/>
                  <a:pt x="2488769" y="3413519"/>
                </a:cubicBezTo>
                <a:cubicBezTo>
                  <a:pt x="2473224" y="3421748"/>
                  <a:pt x="2456003" y="3429216"/>
                  <a:pt x="2437106" y="3435922"/>
                </a:cubicBezTo>
                <a:cubicBezTo>
                  <a:pt x="2418208" y="3442627"/>
                  <a:pt x="2399005" y="3445980"/>
                  <a:pt x="2379499" y="3445980"/>
                </a:cubicBezTo>
                <a:cubicBezTo>
                  <a:pt x="2369135" y="3445980"/>
                  <a:pt x="2363954" y="3442018"/>
                  <a:pt x="2363954" y="3434093"/>
                </a:cubicBezTo>
                <a:cubicBezTo>
                  <a:pt x="2363954" y="3430435"/>
                  <a:pt x="2365173" y="3426625"/>
                  <a:pt x="2367611" y="3422663"/>
                </a:cubicBezTo>
                <a:cubicBezTo>
                  <a:pt x="2370050" y="3418700"/>
                  <a:pt x="2374469" y="3413519"/>
                  <a:pt x="2380870" y="3407118"/>
                </a:cubicBezTo>
                <a:cubicBezTo>
                  <a:pt x="2387271" y="3400717"/>
                  <a:pt x="2396415" y="3392335"/>
                  <a:pt x="2408302" y="3381972"/>
                </a:cubicBezTo>
                <a:cubicBezTo>
                  <a:pt x="2420189" y="3371609"/>
                  <a:pt x="2435886" y="3358198"/>
                  <a:pt x="2455393" y="3341738"/>
                </a:cubicBezTo>
                <a:cubicBezTo>
                  <a:pt x="2473681" y="3325889"/>
                  <a:pt x="2490750" y="3311259"/>
                  <a:pt x="2506600" y="3297847"/>
                </a:cubicBezTo>
                <a:cubicBezTo>
                  <a:pt x="2522449" y="3284436"/>
                  <a:pt x="2536318" y="3270720"/>
                  <a:pt x="2548205" y="3256699"/>
                </a:cubicBezTo>
                <a:cubicBezTo>
                  <a:pt x="2560092" y="3242678"/>
                  <a:pt x="2569541" y="3227743"/>
                  <a:pt x="2576552" y="3211894"/>
                </a:cubicBezTo>
                <a:cubicBezTo>
                  <a:pt x="2583562" y="3196044"/>
                  <a:pt x="2587067" y="3178061"/>
                  <a:pt x="2587067" y="3157944"/>
                </a:cubicBezTo>
                <a:cubicBezTo>
                  <a:pt x="2587067" y="3135998"/>
                  <a:pt x="2584934" y="3115729"/>
                  <a:pt x="2580666" y="3097136"/>
                </a:cubicBezTo>
                <a:cubicBezTo>
                  <a:pt x="2576399" y="3078544"/>
                  <a:pt x="2570760" y="3062694"/>
                  <a:pt x="2563750" y="3049588"/>
                </a:cubicBezTo>
                <a:cubicBezTo>
                  <a:pt x="2556740" y="3036481"/>
                  <a:pt x="2548815" y="3026118"/>
                  <a:pt x="2539976" y="3018498"/>
                </a:cubicBezTo>
                <a:cubicBezTo>
                  <a:pt x="2531136" y="3010878"/>
                  <a:pt x="2522449" y="3007068"/>
                  <a:pt x="2513915" y="3007068"/>
                </a:cubicBezTo>
                <a:cubicBezTo>
                  <a:pt x="2508429" y="3007068"/>
                  <a:pt x="2503247" y="3007678"/>
                  <a:pt x="2498370" y="3008897"/>
                </a:cubicBezTo>
                <a:cubicBezTo>
                  <a:pt x="2493494" y="3010116"/>
                  <a:pt x="2488007" y="3011640"/>
                  <a:pt x="2481911" y="3013469"/>
                </a:cubicBezTo>
                <a:cubicBezTo>
                  <a:pt x="2475815" y="3015298"/>
                  <a:pt x="2468805" y="3016822"/>
                  <a:pt x="2460880" y="3018041"/>
                </a:cubicBezTo>
                <a:cubicBezTo>
                  <a:pt x="2452955" y="3019260"/>
                  <a:pt x="2443506" y="3019870"/>
                  <a:pt x="2432534" y="3019870"/>
                </a:cubicBezTo>
                <a:cubicBezTo>
                  <a:pt x="2420951" y="3019870"/>
                  <a:pt x="2409826" y="3019108"/>
                  <a:pt x="2399158" y="3017584"/>
                </a:cubicBezTo>
                <a:cubicBezTo>
                  <a:pt x="2388490" y="3016059"/>
                  <a:pt x="2376907" y="3014231"/>
                  <a:pt x="2364410" y="3012097"/>
                </a:cubicBezTo>
                <a:cubicBezTo>
                  <a:pt x="2351914" y="3009964"/>
                  <a:pt x="2338198" y="3008135"/>
                  <a:pt x="2323263" y="3006611"/>
                </a:cubicBezTo>
                <a:cubicBezTo>
                  <a:pt x="2308327" y="3005087"/>
                  <a:pt x="2290802" y="3004325"/>
                  <a:pt x="2270685" y="3004325"/>
                </a:cubicBezTo>
                <a:close/>
                <a:moveTo>
                  <a:pt x="9602648" y="3003410"/>
                </a:moveTo>
                <a:cubicBezTo>
                  <a:pt x="9595332" y="3003410"/>
                  <a:pt x="9586493" y="3003867"/>
                  <a:pt x="9576130" y="3004782"/>
                </a:cubicBezTo>
                <a:cubicBezTo>
                  <a:pt x="9565767" y="3005696"/>
                  <a:pt x="9554794" y="3006916"/>
                  <a:pt x="9543212" y="3008440"/>
                </a:cubicBezTo>
                <a:cubicBezTo>
                  <a:pt x="9531629" y="3009964"/>
                  <a:pt x="9520047" y="3011792"/>
                  <a:pt x="9508464" y="3013926"/>
                </a:cubicBezTo>
                <a:cubicBezTo>
                  <a:pt x="9496882" y="3016059"/>
                  <a:pt x="9486519" y="3018346"/>
                  <a:pt x="9477375" y="3020784"/>
                </a:cubicBezTo>
                <a:cubicBezTo>
                  <a:pt x="9467622" y="3023832"/>
                  <a:pt x="9459849" y="3027032"/>
                  <a:pt x="9454058" y="3030385"/>
                </a:cubicBezTo>
                <a:cubicBezTo>
                  <a:pt x="9448266" y="3033738"/>
                  <a:pt x="9443390" y="3038615"/>
                  <a:pt x="9439427" y="3045016"/>
                </a:cubicBezTo>
                <a:cubicBezTo>
                  <a:pt x="9435465" y="3051416"/>
                  <a:pt x="9431807" y="3059798"/>
                  <a:pt x="9428455" y="3070162"/>
                </a:cubicBezTo>
                <a:cubicBezTo>
                  <a:pt x="9425101" y="3080525"/>
                  <a:pt x="9421292" y="3093936"/>
                  <a:pt x="9417025" y="3110395"/>
                </a:cubicBezTo>
                <a:cubicBezTo>
                  <a:pt x="9413367" y="3123197"/>
                  <a:pt x="9409404" y="3141028"/>
                  <a:pt x="9405138" y="3163888"/>
                </a:cubicBezTo>
                <a:cubicBezTo>
                  <a:pt x="9400870" y="3186748"/>
                  <a:pt x="9396603" y="3212351"/>
                  <a:pt x="9392336" y="3240697"/>
                </a:cubicBezTo>
                <a:cubicBezTo>
                  <a:pt x="9388068" y="3269044"/>
                  <a:pt x="9384106" y="3298609"/>
                  <a:pt x="9380448" y="3329394"/>
                </a:cubicBezTo>
                <a:cubicBezTo>
                  <a:pt x="9376791" y="3360179"/>
                  <a:pt x="9373438" y="3390049"/>
                  <a:pt x="9370390" y="3419005"/>
                </a:cubicBezTo>
                <a:cubicBezTo>
                  <a:pt x="9367342" y="3447961"/>
                  <a:pt x="9364904" y="3474784"/>
                  <a:pt x="9363075" y="3499472"/>
                </a:cubicBezTo>
                <a:cubicBezTo>
                  <a:pt x="9361246" y="3524161"/>
                  <a:pt x="9360332" y="3544126"/>
                  <a:pt x="9360332" y="3559366"/>
                </a:cubicBezTo>
                <a:cubicBezTo>
                  <a:pt x="9360332" y="3592284"/>
                  <a:pt x="9374962" y="3615906"/>
                  <a:pt x="9404223" y="3630232"/>
                </a:cubicBezTo>
                <a:cubicBezTo>
                  <a:pt x="9433484" y="3644557"/>
                  <a:pt x="9472803" y="3651720"/>
                  <a:pt x="9522180" y="3651720"/>
                </a:cubicBezTo>
                <a:cubicBezTo>
                  <a:pt x="9545955" y="3651720"/>
                  <a:pt x="9565310" y="3648672"/>
                  <a:pt x="9580245" y="3642576"/>
                </a:cubicBezTo>
                <a:cubicBezTo>
                  <a:pt x="9595180" y="3636480"/>
                  <a:pt x="9602648" y="3626726"/>
                  <a:pt x="9602648" y="3613315"/>
                </a:cubicBezTo>
                <a:cubicBezTo>
                  <a:pt x="9602648" y="3606000"/>
                  <a:pt x="9601733" y="3599142"/>
                  <a:pt x="9599905" y="3592741"/>
                </a:cubicBezTo>
                <a:cubicBezTo>
                  <a:pt x="9598076" y="3586340"/>
                  <a:pt x="9596247" y="3578263"/>
                  <a:pt x="9594418" y="3568510"/>
                </a:cubicBezTo>
                <a:cubicBezTo>
                  <a:pt x="9592589" y="3558756"/>
                  <a:pt x="9590761" y="3546259"/>
                  <a:pt x="9588932" y="3531019"/>
                </a:cubicBezTo>
                <a:cubicBezTo>
                  <a:pt x="9587103" y="3515779"/>
                  <a:pt x="9586189" y="3495662"/>
                  <a:pt x="9586189" y="3470669"/>
                </a:cubicBezTo>
                <a:cubicBezTo>
                  <a:pt x="9586189" y="3455429"/>
                  <a:pt x="9586341" y="3440341"/>
                  <a:pt x="9586646" y="3425406"/>
                </a:cubicBezTo>
                <a:cubicBezTo>
                  <a:pt x="9586950" y="3410471"/>
                  <a:pt x="9587712" y="3397060"/>
                  <a:pt x="9588932" y="3385172"/>
                </a:cubicBezTo>
                <a:cubicBezTo>
                  <a:pt x="9590151" y="3373285"/>
                  <a:pt x="9592437" y="3363684"/>
                  <a:pt x="9595790" y="3356369"/>
                </a:cubicBezTo>
                <a:cubicBezTo>
                  <a:pt x="9599143" y="3349054"/>
                  <a:pt x="9603562" y="3345396"/>
                  <a:pt x="9609048" y="3345396"/>
                </a:cubicBezTo>
                <a:cubicBezTo>
                  <a:pt x="9615144" y="3345396"/>
                  <a:pt x="9621241" y="3352406"/>
                  <a:pt x="9627337" y="3366427"/>
                </a:cubicBezTo>
                <a:cubicBezTo>
                  <a:pt x="9633432" y="3380448"/>
                  <a:pt x="9639224" y="3398126"/>
                  <a:pt x="9644710" y="3419462"/>
                </a:cubicBezTo>
                <a:cubicBezTo>
                  <a:pt x="9650196" y="3440798"/>
                  <a:pt x="9655073" y="3464268"/>
                  <a:pt x="9659341" y="3489871"/>
                </a:cubicBezTo>
                <a:cubicBezTo>
                  <a:pt x="9663608" y="3515474"/>
                  <a:pt x="9666656" y="3539858"/>
                  <a:pt x="9668485" y="3563023"/>
                </a:cubicBezTo>
                <a:cubicBezTo>
                  <a:pt x="9670313" y="3582530"/>
                  <a:pt x="9681591" y="3595789"/>
                  <a:pt x="9702318" y="3602800"/>
                </a:cubicBezTo>
                <a:cubicBezTo>
                  <a:pt x="9723044" y="3609810"/>
                  <a:pt x="9749257" y="3613315"/>
                  <a:pt x="9780956" y="3613315"/>
                </a:cubicBezTo>
                <a:cubicBezTo>
                  <a:pt x="9790100" y="3613315"/>
                  <a:pt x="9798939" y="3612706"/>
                  <a:pt x="9807473" y="3611486"/>
                </a:cubicBezTo>
                <a:cubicBezTo>
                  <a:pt x="9816008" y="3610267"/>
                  <a:pt x="9823628" y="3607219"/>
                  <a:pt x="9830333" y="3602342"/>
                </a:cubicBezTo>
                <a:cubicBezTo>
                  <a:pt x="9837039" y="3597466"/>
                  <a:pt x="9842373" y="3590303"/>
                  <a:pt x="9846336" y="3580854"/>
                </a:cubicBezTo>
                <a:cubicBezTo>
                  <a:pt x="9850298" y="3571405"/>
                  <a:pt x="9852279" y="3558451"/>
                  <a:pt x="9852279" y="3541992"/>
                </a:cubicBezTo>
                <a:cubicBezTo>
                  <a:pt x="9852279" y="3529800"/>
                  <a:pt x="9853041" y="3515322"/>
                  <a:pt x="9854565" y="3498558"/>
                </a:cubicBezTo>
                <a:cubicBezTo>
                  <a:pt x="9856089" y="3481794"/>
                  <a:pt x="9858223" y="3464573"/>
                  <a:pt x="9860966" y="3446894"/>
                </a:cubicBezTo>
                <a:cubicBezTo>
                  <a:pt x="9863709" y="3429216"/>
                  <a:pt x="9866909" y="3411842"/>
                  <a:pt x="9870567" y="3394774"/>
                </a:cubicBezTo>
                <a:cubicBezTo>
                  <a:pt x="9874225" y="3377705"/>
                  <a:pt x="9877882" y="3362465"/>
                  <a:pt x="9881540" y="3349054"/>
                </a:cubicBezTo>
                <a:cubicBezTo>
                  <a:pt x="9885197" y="3335642"/>
                  <a:pt x="9888703" y="3324822"/>
                  <a:pt x="9892056" y="3316593"/>
                </a:cubicBezTo>
                <a:cubicBezTo>
                  <a:pt x="9895408" y="3308363"/>
                  <a:pt x="9898609" y="3304248"/>
                  <a:pt x="9901657" y="3304248"/>
                </a:cubicBezTo>
                <a:cubicBezTo>
                  <a:pt x="9905924" y="3304248"/>
                  <a:pt x="9910039" y="3309277"/>
                  <a:pt x="9914001" y="3319336"/>
                </a:cubicBezTo>
                <a:cubicBezTo>
                  <a:pt x="9917963" y="3329394"/>
                  <a:pt x="9921316" y="3342196"/>
                  <a:pt x="9924059" y="3357741"/>
                </a:cubicBezTo>
                <a:cubicBezTo>
                  <a:pt x="9926803" y="3373285"/>
                  <a:pt x="9928936" y="3390506"/>
                  <a:pt x="9930460" y="3409404"/>
                </a:cubicBezTo>
                <a:cubicBezTo>
                  <a:pt x="9931984" y="3428302"/>
                  <a:pt x="9932746" y="3446590"/>
                  <a:pt x="9932746" y="3464268"/>
                </a:cubicBezTo>
                <a:cubicBezTo>
                  <a:pt x="9932746" y="3500234"/>
                  <a:pt x="9929850" y="3530105"/>
                  <a:pt x="9924059" y="3553879"/>
                </a:cubicBezTo>
                <a:cubicBezTo>
                  <a:pt x="9918268" y="3577654"/>
                  <a:pt x="9915373" y="3593808"/>
                  <a:pt x="9915373" y="3602342"/>
                </a:cubicBezTo>
                <a:cubicBezTo>
                  <a:pt x="9915373" y="3610877"/>
                  <a:pt x="9918268" y="3618344"/>
                  <a:pt x="9924059" y="3624745"/>
                </a:cubicBezTo>
                <a:cubicBezTo>
                  <a:pt x="9929850" y="3631146"/>
                  <a:pt x="9941585" y="3634346"/>
                  <a:pt x="9959264" y="3634346"/>
                </a:cubicBezTo>
                <a:cubicBezTo>
                  <a:pt x="9967799" y="3634346"/>
                  <a:pt x="9981819" y="3633432"/>
                  <a:pt x="10001327" y="3631603"/>
                </a:cubicBezTo>
                <a:cubicBezTo>
                  <a:pt x="10020834" y="3629774"/>
                  <a:pt x="10040493" y="3624745"/>
                  <a:pt x="10060305" y="3616516"/>
                </a:cubicBezTo>
                <a:cubicBezTo>
                  <a:pt x="10080117" y="3608286"/>
                  <a:pt x="10097491" y="3595637"/>
                  <a:pt x="10112426" y="3578568"/>
                </a:cubicBezTo>
                <a:cubicBezTo>
                  <a:pt x="10127361" y="3561499"/>
                  <a:pt x="10134828" y="3537725"/>
                  <a:pt x="10134828" y="3507245"/>
                </a:cubicBezTo>
                <a:cubicBezTo>
                  <a:pt x="10134828" y="3479813"/>
                  <a:pt x="10133152" y="3451009"/>
                  <a:pt x="10129799" y="3420834"/>
                </a:cubicBezTo>
                <a:cubicBezTo>
                  <a:pt x="10126447" y="3390659"/>
                  <a:pt x="10122180" y="3360636"/>
                  <a:pt x="10116998" y="3330766"/>
                </a:cubicBezTo>
                <a:cubicBezTo>
                  <a:pt x="10111817" y="3300895"/>
                  <a:pt x="10105873" y="3271939"/>
                  <a:pt x="10099167" y="3243898"/>
                </a:cubicBezTo>
                <a:cubicBezTo>
                  <a:pt x="10092461" y="3215856"/>
                  <a:pt x="10085908" y="3190253"/>
                  <a:pt x="10079507" y="3167088"/>
                </a:cubicBezTo>
                <a:cubicBezTo>
                  <a:pt x="10073106" y="3143923"/>
                  <a:pt x="10067163" y="3123806"/>
                  <a:pt x="10061677" y="3106738"/>
                </a:cubicBezTo>
                <a:cubicBezTo>
                  <a:pt x="10056190" y="3089669"/>
                  <a:pt x="10051618" y="3077477"/>
                  <a:pt x="10047961" y="3070162"/>
                </a:cubicBezTo>
                <a:cubicBezTo>
                  <a:pt x="10037598" y="3046997"/>
                  <a:pt x="10018394" y="3030538"/>
                  <a:pt x="9990353" y="3020784"/>
                </a:cubicBezTo>
                <a:cubicBezTo>
                  <a:pt x="9962312" y="3011030"/>
                  <a:pt x="9927260" y="3006154"/>
                  <a:pt x="9885197" y="3006154"/>
                </a:cubicBezTo>
                <a:cubicBezTo>
                  <a:pt x="9872396" y="3006154"/>
                  <a:pt x="9861271" y="3007678"/>
                  <a:pt x="9851822" y="3010726"/>
                </a:cubicBezTo>
                <a:cubicBezTo>
                  <a:pt x="9842373" y="3013773"/>
                  <a:pt x="9834296" y="3019413"/>
                  <a:pt x="9827590" y="3027642"/>
                </a:cubicBezTo>
                <a:cubicBezTo>
                  <a:pt x="9820884" y="3035872"/>
                  <a:pt x="9814789" y="3046997"/>
                  <a:pt x="9809302" y="3061018"/>
                </a:cubicBezTo>
                <a:cubicBezTo>
                  <a:pt x="9803816" y="3075038"/>
                  <a:pt x="9798329" y="3092717"/>
                  <a:pt x="9792843" y="3114053"/>
                </a:cubicBezTo>
                <a:cubicBezTo>
                  <a:pt x="9788576" y="3129902"/>
                  <a:pt x="9784309" y="3146819"/>
                  <a:pt x="9780041" y="3164802"/>
                </a:cubicBezTo>
                <a:cubicBezTo>
                  <a:pt x="9775774" y="3182785"/>
                  <a:pt x="9772116" y="3199702"/>
                  <a:pt x="9769069" y="3215551"/>
                </a:cubicBezTo>
                <a:cubicBezTo>
                  <a:pt x="9764801" y="3233839"/>
                  <a:pt x="9760839" y="3251823"/>
                  <a:pt x="9757181" y="3269501"/>
                </a:cubicBezTo>
                <a:cubicBezTo>
                  <a:pt x="9741941" y="3230486"/>
                  <a:pt x="9727616" y="3194825"/>
                  <a:pt x="9714205" y="3162516"/>
                </a:cubicBezTo>
                <a:cubicBezTo>
                  <a:pt x="9708718" y="3149105"/>
                  <a:pt x="9703079" y="3135541"/>
                  <a:pt x="9697288" y="3121825"/>
                </a:cubicBezTo>
                <a:cubicBezTo>
                  <a:pt x="9691497" y="3108109"/>
                  <a:pt x="9686163" y="3095612"/>
                  <a:pt x="9681286" y="3084335"/>
                </a:cubicBezTo>
                <a:cubicBezTo>
                  <a:pt x="9676409" y="3073057"/>
                  <a:pt x="9672142" y="3063456"/>
                  <a:pt x="9668485" y="3055531"/>
                </a:cubicBezTo>
                <a:cubicBezTo>
                  <a:pt x="9664827" y="3047607"/>
                  <a:pt x="9662084" y="3042120"/>
                  <a:pt x="9660255" y="3039072"/>
                </a:cubicBezTo>
                <a:cubicBezTo>
                  <a:pt x="9652940" y="3026880"/>
                  <a:pt x="9644710" y="3017889"/>
                  <a:pt x="9635566" y="3012097"/>
                </a:cubicBezTo>
                <a:cubicBezTo>
                  <a:pt x="9626422" y="3006306"/>
                  <a:pt x="9615449" y="3003410"/>
                  <a:pt x="9602648" y="3003410"/>
                </a:cubicBezTo>
                <a:close/>
                <a:moveTo>
                  <a:pt x="4792523" y="3003410"/>
                </a:moveTo>
                <a:cubicBezTo>
                  <a:pt x="4785208" y="3003410"/>
                  <a:pt x="4776369" y="3003867"/>
                  <a:pt x="4766006" y="3004782"/>
                </a:cubicBezTo>
                <a:cubicBezTo>
                  <a:pt x="4755642" y="3005696"/>
                  <a:pt x="4744670" y="3006916"/>
                  <a:pt x="4733087" y="3008440"/>
                </a:cubicBezTo>
                <a:cubicBezTo>
                  <a:pt x="4721504" y="3009964"/>
                  <a:pt x="4709922" y="3011792"/>
                  <a:pt x="4698340" y="3013926"/>
                </a:cubicBezTo>
                <a:cubicBezTo>
                  <a:pt x="4686757" y="3016059"/>
                  <a:pt x="4676394" y="3018346"/>
                  <a:pt x="4667251" y="3020784"/>
                </a:cubicBezTo>
                <a:cubicBezTo>
                  <a:pt x="4657496" y="3023832"/>
                  <a:pt x="4649724" y="3027032"/>
                  <a:pt x="4643933" y="3030385"/>
                </a:cubicBezTo>
                <a:cubicBezTo>
                  <a:pt x="4638142" y="3033738"/>
                  <a:pt x="4633265" y="3038615"/>
                  <a:pt x="4629303" y="3045016"/>
                </a:cubicBezTo>
                <a:cubicBezTo>
                  <a:pt x="4625340" y="3051416"/>
                  <a:pt x="4621683" y="3059798"/>
                  <a:pt x="4618330" y="3070162"/>
                </a:cubicBezTo>
                <a:cubicBezTo>
                  <a:pt x="4614977" y="3080525"/>
                  <a:pt x="4611167" y="3093936"/>
                  <a:pt x="4606900" y="3110395"/>
                </a:cubicBezTo>
                <a:cubicBezTo>
                  <a:pt x="4603243" y="3123197"/>
                  <a:pt x="4599280" y="3141028"/>
                  <a:pt x="4595013" y="3163888"/>
                </a:cubicBezTo>
                <a:cubicBezTo>
                  <a:pt x="4590745" y="3186748"/>
                  <a:pt x="4586478" y="3212351"/>
                  <a:pt x="4582211" y="3240697"/>
                </a:cubicBezTo>
                <a:cubicBezTo>
                  <a:pt x="4577944" y="3269044"/>
                  <a:pt x="4573982" y="3298609"/>
                  <a:pt x="4570324" y="3329394"/>
                </a:cubicBezTo>
                <a:cubicBezTo>
                  <a:pt x="4566667" y="3360179"/>
                  <a:pt x="4563313" y="3390049"/>
                  <a:pt x="4560266" y="3419005"/>
                </a:cubicBezTo>
                <a:cubicBezTo>
                  <a:pt x="4557217" y="3447961"/>
                  <a:pt x="4554779" y="3474784"/>
                  <a:pt x="4552951" y="3499472"/>
                </a:cubicBezTo>
                <a:cubicBezTo>
                  <a:pt x="4551122" y="3524161"/>
                  <a:pt x="4550207" y="3544126"/>
                  <a:pt x="4550207" y="3559366"/>
                </a:cubicBezTo>
                <a:cubicBezTo>
                  <a:pt x="4550207" y="3592284"/>
                  <a:pt x="4564838" y="3615906"/>
                  <a:pt x="4594098" y="3630232"/>
                </a:cubicBezTo>
                <a:cubicBezTo>
                  <a:pt x="4623359" y="3644557"/>
                  <a:pt x="4662678" y="3651720"/>
                  <a:pt x="4712056" y="3651720"/>
                </a:cubicBezTo>
                <a:cubicBezTo>
                  <a:pt x="4735830" y="3651720"/>
                  <a:pt x="4755185" y="3648672"/>
                  <a:pt x="4770120" y="3642576"/>
                </a:cubicBezTo>
                <a:cubicBezTo>
                  <a:pt x="4785055" y="3636480"/>
                  <a:pt x="4792523" y="3626726"/>
                  <a:pt x="4792523" y="3613315"/>
                </a:cubicBezTo>
                <a:cubicBezTo>
                  <a:pt x="4792523" y="3606000"/>
                  <a:pt x="4791609" y="3599142"/>
                  <a:pt x="4789780" y="3592741"/>
                </a:cubicBezTo>
                <a:cubicBezTo>
                  <a:pt x="4787951" y="3586340"/>
                  <a:pt x="4786122" y="3578263"/>
                  <a:pt x="4784294" y="3568510"/>
                </a:cubicBezTo>
                <a:cubicBezTo>
                  <a:pt x="4782465" y="3558756"/>
                  <a:pt x="4780636" y="3546259"/>
                  <a:pt x="4778807" y="3531019"/>
                </a:cubicBezTo>
                <a:cubicBezTo>
                  <a:pt x="4776978" y="3515779"/>
                  <a:pt x="4776064" y="3495662"/>
                  <a:pt x="4776064" y="3470669"/>
                </a:cubicBezTo>
                <a:cubicBezTo>
                  <a:pt x="4776064" y="3455429"/>
                  <a:pt x="4776216" y="3440341"/>
                  <a:pt x="4776521" y="3425406"/>
                </a:cubicBezTo>
                <a:cubicBezTo>
                  <a:pt x="4776826" y="3410471"/>
                  <a:pt x="4777588" y="3397060"/>
                  <a:pt x="4778807" y="3385172"/>
                </a:cubicBezTo>
                <a:cubicBezTo>
                  <a:pt x="4780026" y="3373285"/>
                  <a:pt x="4782312" y="3363684"/>
                  <a:pt x="4785665" y="3356369"/>
                </a:cubicBezTo>
                <a:cubicBezTo>
                  <a:pt x="4789018" y="3349054"/>
                  <a:pt x="4793438" y="3345396"/>
                  <a:pt x="4798924" y="3345396"/>
                </a:cubicBezTo>
                <a:cubicBezTo>
                  <a:pt x="4805020" y="3345396"/>
                  <a:pt x="4811116" y="3352406"/>
                  <a:pt x="4817212" y="3366427"/>
                </a:cubicBezTo>
                <a:cubicBezTo>
                  <a:pt x="4823308" y="3380448"/>
                  <a:pt x="4829099" y="3398126"/>
                  <a:pt x="4834586" y="3419462"/>
                </a:cubicBezTo>
                <a:cubicBezTo>
                  <a:pt x="4840072" y="3440798"/>
                  <a:pt x="4844948" y="3464268"/>
                  <a:pt x="4849216" y="3489871"/>
                </a:cubicBezTo>
                <a:cubicBezTo>
                  <a:pt x="4853483" y="3515474"/>
                  <a:pt x="4856531" y="3539858"/>
                  <a:pt x="4858360" y="3563023"/>
                </a:cubicBezTo>
                <a:cubicBezTo>
                  <a:pt x="4860189" y="3582530"/>
                  <a:pt x="4871466" y="3595789"/>
                  <a:pt x="4892193" y="3602800"/>
                </a:cubicBezTo>
                <a:cubicBezTo>
                  <a:pt x="4912919" y="3609810"/>
                  <a:pt x="4939132" y="3613315"/>
                  <a:pt x="4970831" y="3613315"/>
                </a:cubicBezTo>
                <a:cubicBezTo>
                  <a:pt x="4979975" y="3613315"/>
                  <a:pt x="4988814" y="3612706"/>
                  <a:pt x="4997349" y="3611486"/>
                </a:cubicBezTo>
                <a:cubicBezTo>
                  <a:pt x="5005883" y="3610267"/>
                  <a:pt x="5013503" y="3607219"/>
                  <a:pt x="5020209" y="3602342"/>
                </a:cubicBezTo>
                <a:cubicBezTo>
                  <a:pt x="5026914" y="3597466"/>
                  <a:pt x="5032249" y="3590303"/>
                  <a:pt x="5036211" y="3580854"/>
                </a:cubicBezTo>
                <a:cubicBezTo>
                  <a:pt x="5040173" y="3571405"/>
                  <a:pt x="5042155" y="3558451"/>
                  <a:pt x="5042155" y="3541992"/>
                </a:cubicBezTo>
                <a:cubicBezTo>
                  <a:pt x="5042155" y="3529800"/>
                  <a:pt x="5042916" y="3515322"/>
                  <a:pt x="5044441" y="3498558"/>
                </a:cubicBezTo>
                <a:cubicBezTo>
                  <a:pt x="5045964" y="3481794"/>
                  <a:pt x="5048098" y="3464573"/>
                  <a:pt x="5050841" y="3446894"/>
                </a:cubicBezTo>
                <a:cubicBezTo>
                  <a:pt x="5053585" y="3429216"/>
                  <a:pt x="5056785" y="3411842"/>
                  <a:pt x="5060443" y="3394774"/>
                </a:cubicBezTo>
                <a:cubicBezTo>
                  <a:pt x="5064100" y="3377705"/>
                  <a:pt x="5067758" y="3362465"/>
                  <a:pt x="5071415" y="3349054"/>
                </a:cubicBezTo>
                <a:cubicBezTo>
                  <a:pt x="5075072" y="3335642"/>
                  <a:pt x="5078577" y="3324822"/>
                  <a:pt x="5081931" y="3316593"/>
                </a:cubicBezTo>
                <a:cubicBezTo>
                  <a:pt x="5085283" y="3308363"/>
                  <a:pt x="5088484" y="3304248"/>
                  <a:pt x="5091532" y="3304248"/>
                </a:cubicBezTo>
                <a:cubicBezTo>
                  <a:pt x="5095799" y="3304248"/>
                  <a:pt x="5099914" y="3309277"/>
                  <a:pt x="5103877" y="3319336"/>
                </a:cubicBezTo>
                <a:cubicBezTo>
                  <a:pt x="5107838" y="3329394"/>
                  <a:pt x="5111192" y="3342196"/>
                  <a:pt x="5113935" y="3357741"/>
                </a:cubicBezTo>
                <a:cubicBezTo>
                  <a:pt x="5116678" y="3373285"/>
                  <a:pt x="5118811" y="3390506"/>
                  <a:pt x="5120335" y="3409404"/>
                </a:cubicBezTo>
                <a:cubicBezTo>
                  <a:pt x="5121859" y="3428302"/>
                  <a:pt x="5122621" y="3446590"/>
                  <a:pt x="5122621" y="3464268"/>
                </a:cubicBezTo>
                <a:cubicBezTo>
                  <a:pt x="5122621" y="3500234"/>
                  <a:pt x="5119726" y="3530105"/>
                  <a:pt x="5113935" y="3553879"/>
                </a:cubicBezTo>
                <a:cubicBezTo>
                  <a:pt x="5108143" y="3577654"/>
                  <a:pt x="5105248" y="3593808"/>
                  <a:pt x="5105248" y="3602342"/>
                </a:cubicBezTo>
                <a:cubicBezTo>
                  <a:pt x="5105248" y="3610877"/>
                  <a:pt x="5108143" y="3618344"/>
                  <a:pt x="5113935" y="3624745"/>
                </a:cubicBezTo>
                <a:cubicBezTo>
                  <a:pt x="5119726" y="3631146"/>
                  <a:pt x="5131460" y="3634346"/>
                  <a:pt x="5149139" y="3634346"/>
                </a:cubicBezTo>
                <a:cubicBezTo>
                  <a:pt x="5157673" y="3634346"/>
                  <a:pt x="5171694" y="3633432"/>
                  <a:pt x="5191201" y="3631603"/>
                </a:cubicBezTo>
                <a:cubicBezTo>
                  <a:pt x="5210708" y="3629774"/>
                  <a:pt x="5230368" y="3624745"/>
                  <a:pt x="5250181" y="3616516"/>
                </a:cubicBezTo>
                <a:cubicBezTo>
                  <a:pt x="5269992" y="3608286"/>
                  <a:pt x="5287366" y="3595637"/>
                  <a:pt x="5302301" y="3578568"/>
                </a:cubicBezTo>
                <a:cubicBezTo>
                  <a:pt x="5317236" y="3561499"/>
                  <a:pt x="5324704" y="3537725"/>
                  <a:pt x="5324704" y="3507245"/>
                </a:cubicBezTo>
                <a:cubicBezTo>
                  <a:pt x="5324704" y="3479813"/>
                  <a:pt x="5323027" y="3451009"/>
                  <a:pt x="5319674" y="3420834"/>
                </a:cubicBezTo>
                <a:cubicBezTo>
                  <a:pt x="5316322" y="3390659"/>
                  <a:pt x="5312054" y="3360636"/>
                  <a:pt x="5306873" y="3330766"/>
                </a:cubicBezTo>
                <a:cubicBezTo>
                  <a:pt x="5301691" y="3300895"/>
                  <a:pt x="5295747" y="3271939"/>
                  <a:pt x="5289042" y="3243898"/>
                </a:cubicBezTo>
                <a:cubicBezTo>
                  <a:pt x="5282337" y="3215856"/>
                  <a:pt x="5275783" y="3190253"/>
                  <a:pt x="5269383" y="3167088"/>
                </a:cubicBezTo>
                <a:cubicBezTo>
                  <a:pt x="5262982" y="3143923"/>
                  <a:pt x="5257038" y="3123806"/>
                  <a:pt x="5251552" y="3106738"/>
                </a:cubicBezTo>
                <a:cubicBezTo>
                  <a:pt x="5246066" y="3089669"/>
                  <a:pt x="5241493" y="3077477"/>
                  <a:pt x="5237836" y="3070162"/>
                </a:cubicBezTo>
                <a:cubicBezTo>
                  <a:pt x="5227472" y="3046997"/>
                  <a:pt x="5208270" y="3030538"/>
                  <a:pt x="5180229" y="3020784"/>
                </a:cubicBezTo>
                <a:cubicBezTo>
                  <a:pt x="5152187" y="3011030"/>
                  <a:pt x="5117135" y="3006154"/>
                  <a:pt x="5075072" y="3006154"/>
                </a:cubicBezTo>
                <a:cubicBezTo>
                  <a:pt x="5062271" y="3006154"/>
                  <a:pt x="5051146" y="3007678"/>
                  <a:pt x="5041697" y="3010726"/>
                </a:cubicBezTo>
                <a:cubicBezTo>
                  <a:pt x="5032249" y="3013773"/>
                  <a:pt x="5024171" y="3019413"/>
                  <a:pt x="5017466" y="3027642"/>
                </a:cubicBezTo>
                <a:cubicBezTo>
                  <a:pt x="5010760" y="3035872"/>
                  <a:pt x="5004664" y="3046997"/>
                  <a:pt x="4999178" y="3061018"/>
                </a:cubicBezTo>
                <a:cubicBezTo>
                  <a:pt x="4993691" y="3075038"/>
                  <a:pt x="4988205" y="3092717"/>
                  <a:pt x="4982718" y="3114053"/>
                </a:cubicBezTo>
                <a:cubicBezTo>
                  <a:pt x="4978451" y="3129902"/>
                  <a:pt x="4974184" y="3146819"/>
                  <a:pt x="4969917" y="3164802"/>
                </a:cubicBezTo>
                <a:cubicBezTo>
                  <a:pt x="4965649" y="3182785"/>
                  <a:pt x="4961992" y="3199702"/>
                  <a:pt x="4958944" y="3215551"/>
                </a:cubicBezTo>
                <a:cubicBezTo>
                  <a:pt x="4954677" y="3233839"/>
                  <a:pt x="4950714" y="3251823"/>
                  <a:pt x="4947057" y="3269501"/>
                </a:cubicBezTo>
                <a:cubicBezTo>
                  <a:pt x="4931817" y="3230486"/>
                  <a:pt x="4917492" y="3194825"/>
                  <a:pt x="4904080" y="3162516"/>
                </a:cubicBezTo>
                <a:cubicBezTo>
                  <a:pt x="4898594" y="3149105"/>
                  <a:pt x="4892954" y="3135541"/>
                  <a:pt x="4887164" y="3121825"/>
                </a:cubicBezTo>
                <a:cubicBezTo>
                  <a:pt x="4881372" y="3108109"/>
                  <a:pt x="4876038" y="3095612"/>
                  <a:pt x="4871162" y="3084335"/>
                </a:cubicBezTo>
                <a:cubicBezTo>
                  <a:pt x="4866285" y="3073057"/>
                  <a:pt x="4862018" y="3063456"/>
                  <a:pt x="4858360" y="3055531"/>
                </a:cubicBezTo>
                <a:cubicBezTo>
                  <a:pt x="4854702" y="3047607"/>
                  <a:pt x="4851959" y="3042120"/>
                  <a:pt x="4850130" y="3039072"/>
                </a:cubicBezTo>
                <a:cubicBezTo>
                  <a:pt x="4842815" y="3026880"/>
                  <a:pt x="4834586" y="3017889"/>
                  <a:pt x="4825442" y="3012097"/>
                </a:cubicBezTo>
                <a:cubicBezTo>
                  <a:pt x="4816298" y="3006306"/>
                  <a:pt x="4805325" y="3003410"/>
                  <a:pt x="4792523" y="3003410"/>
                </a:cubicBezTo>
                <a:close/>
                <a:moveTo>
                  <a:pt x="10416312" y="2997924"/>
                </a:moveTo>
                <a:cubicBezTo>
                  <a:pt x="10350474" y="2997924"/>
                  <a:pt x="10301401" y="3002344"/>
                  <a:pt x="10269093" y="3011183"/>
                </a:cubicBezTo>
                <a:cubicBezTo>
                  <a:pt x="10236784" y="3020022"/>
                  <a:pt x="10218191" y="3031452"/>
                  <a:pt x="10213315" y="3045473"/>
                </a:cubicBezTo>
                <a:cubicBezTo>
                  <a:pt x="10208437" y="3060103"/>
                  <a:pt x="10202799" y="3092565"/>
                  <a:pt x="10196399" y="3142856"/>
                </a:cubicBezTo>
                <a:cubicBezTo>
                  <a:pt x="10189998" y="3193148"/>
                  <a:pt x="10186797" y="3262490"/>
                  <a:pt x="10186797" y="3350882"/>
                </a:cubicBezTo>
                <a:cubicBezTo>
                  <a:pt x="10186797" y="3380753"/>
                  <a:pt x="10187712" y="3409252"/>
                  <a:pt x="10189540" y="3436379"/>
                </a:cubicBezTo>
                <a:cubicBezTo>
                  <a:pt x="10191369" y="3463506"/>
                  <a:pt x="10193655" y="3488042"/>
                  <a:pt x="10196399" y="3509988"/>
                </a:cubicBezTo>
                <a:cubicBezTo>
                  <a:pt x="10199141" y="3531934"/>
                  <a:pt x="10202189" y="3550984"/>
                  <a:pt x="10205542" y="3567138"/>
                </a:cubicBezTo>
                <a:cubicBezTo>
                  <a:pt x="10208894" y="3583292"/>
                  <a:pt x="10212095" y="3595637"/>
                  <a:pt x="10215143" y="3604171"/>
                </a:cubicBezTo>
                <a:cubicBezTo>
                  <a:pt x="10217582" y="3610877"/>
                  <a:pt x="10221545" y="3616516"/>
                  <a:pt x="10227030" y="3621088"/>
                </a:cubicBezTo>
                <a:cubicBezTo>
                  <a:pt x="10232517" y="3625660"/>
                  <a:pt x="10240899" y="3629622"/>
                  <a:pt x="10252177" y="3632975"/>
                </a:cubicBezTo>
                <a:cubicBezTo>
                  <a:pt x="10263454" y="3636328"/>
                  <a:pt x="10278389" y="3638766"/>
                  <a:pt x="10296982" y="3640290"/>
                </a:cubicBezTo>
                <a:cubicBezTo>
                  <a:pt x="10315575" y="3641814"/>
                  <a:pt x="10339197" y="3642576"/>
                  <a:pt x="10367849" y="3642576"/>
                </a:cubicBezTo>
                <a:cubicBezTo>
                  <a:pt x="10397108" y="3642576"/>
                  <a:pt x="10425303" y="3640595"/>
                  <a:pt x="10452431" y="3636632"/>
                </a:cubicBezTo>
                <a:cubicBezTo>
                  <a:pt x="10479557" y="3632670"/>
                  <a:pt x="10504398" y="3628098"/>
                  <a:pt x="10526954" y="3622916"/>
                </a:cubicBezTo>
                <a:cubicBezTo>
                  <a:pt x="10549508" y="3617735"/>
                  <a:pt x="10568864" y="3612401"/>
                  <a:pt x="10585018" y="3606914"/>
                </a:cubicBezTo>
                <a:cubicBezTo>
                  <a:pt x="10601173" y="3601428"/>
                  <a:pt x="10612602" y="3596856"/>
                  <a:pt x="10619308" y="3593198"/>
                </a:cubicBezTo>
                <a:cubicBezTo>
                  <a:pt x="10633329" y="3586493"/>
                  <a:pt x="10642625" y="3574148"/>
                  <a:pt x="10647198" y="3556165"/>
                </a:cubicBezTo>
                <a:cubicBezTo>
                  <a:pt x="10651770" y="3538182"/>
                  <a:pt x="10654056" y="3513036"/>
                  <a:pt x="10654056" y="3480727"/>
                </a:cubicBezTo>
                <a:cubicBezTo>
                  <a:pt x="10654056" y="3456343"/>
                  <a:pt x="10650855" y="3437446"/>
                  <a:pt x="10644454" y="3424035"/>
                </a:cubicBezTo>
                <a:cubicBezTo>
                  <a:pt x="10638053" y="3410623"/>
                  <a:pt x="10630281" y="3403918"/>
                  <a:pt x="10621137" y="3403918"/>
                </a:cubicBezTo>
                <a:cubicBezTo>
                  <a:pt x="10616260" y="3403918"/>
                  <a:pt x="10608487" y="3406204"/>
                  <a:pt x="10597819" y="3410776"/>
                </a:cubicBezTo>
                <a:cubicBezTo>
                  <a:pt x="10587151" y="3415348"/>
                  <a:pt x="10573588" y="3420529"/>
                  <a:pt x="10557129" y="3426320"/>
                </a:cubicBezTo>
                <a:cubicBezTo>
                  <a:pt x="10540669" y="3432112"/>
                  <a:pt x="10521619" y="3437293"/>
                  <a:pt x="10499979" y="3441865"/>
                </a:cubicBezTo>
                <a:cubicBezTo>
                  <a:pt x="10478338" y="3446437"/>
                  <a:pt x="10454107" y="3448723"/>
                  <a:pt x="10427284" y="3448723"/>
                </a:cubicBezTo>
                <a:cubicBezTo>
                  <a:pt x="10411434" y="3448723"/>
                  <a:pt x="10401529" y="3446590"/>
                  <a:pt x="10397567" y="3442322"/>
                </a:cubicBezTo>
                <a:cubicBezTo>
                  <a:pt x="10393604" y="3438055"/>
                  <a:pt x="10391623" y="3431654"/>
                  <a:pt x="10391623" y="3423120"/>
                </a:cubicBezTo>
                <a:cubicBezTo>
                  <a:pt x="10391623" y="3409099"/>
                  <a:pt x="10396651" y="3399193"/>
                  <a:pt x="10406710" y="3393402"/>
                </a:cubicBezTo>
                <a:cubicBezTo>
                  <a:pt x="10416769" y="3387611"/>
                  <a:pt x="10432466" y="3384715"/>
                  <a:pt x="10453801" y="3384715"/>
                </a:cubicBezTo>
                <a:cubicBezTo>
                  <a:pt x="10467212" y="3384715"/>
                  <a:pt x="10479252" y="3385325"/>
                  <a:pt x="10489920" y="3386544"/>
                </a:cubicBezTo>
                <a:cubicBezTo>
                  <a:pt x="10500588" y="3387763"/>
                  <a:pt x="10511104" y="3388373"/>
                  <a:pt x="10521467" y="3388373"/>
                </a:cubicBezTo>
                <a:cubicBezTo>
                  <a:pt x="10533050" y="3388373"/>
                  <a:pt x="10542346" y="3380143"/>
                  <a:pt x="10549356" y="3363684"/>
                </a:cubicBezTo>
                <a:cubicBezTo>
                  <a:pt x="10556367" y="3347225"/>
                  <a:pt x="10559872" y="3323450"/>
                  <a:pt x="10559872" y="3292361"/>
                </a:cubicBezTo>
                <a:cubicBezTo>
                  <a:pt x="10559872" y="3264319"/>
                  <a:pt x="10556063" y="3246184"/>
                  <a:pt x="10548442" y="3237954"/>
                </a:cubicBezTo>
                <a:cubicBezTo>
                  <a:pt x="10540822" y="3229724"/>
                  <a:pt x="10530306" y="3225610"/>
                  <a:pt x="10516895" y="3225610"/>
                </a:cubicBezTo>
                <a:cubicBezTo>
                  <a:pt x="10509581" y="3225610"/>
                  <a:pt x="10501503" y="3226372"/>
                  <a:pt x="10492664" y="3227896"/>
                </a:cubicBezTo>
                <a:cubicBezTo>
                  <a:pt x="10483825" y="3229420"/>
                  <a:pt x="10474833" y="3230944"/>
                  <a:pt x="10465689" y="3232468"/>
                </a:cubicBezTo>
                <a:cubicBezTo>
                  <a:pt x="10456545" y="3233992"/>
                  <a:pt x="10447553" y="3235516"/>
                  <a:pt x="10438714" y="3237040"/>
                </a:cubicBezTo>
                <a:cubicBezTo>
                  <a:pt x="10429875" y="3238564"/>
                  <a:pt x="10421798" y="3239326"/>
                  <a:pt x="10414483" y="3239326"/>
                </a:cubicBezTo>
                <a:cubicBezTo>
                  <a:pt x="10404729" y="3239326"/>
                  <a:pt x="10397567" y="3235973"/>
                  <a:pt x="10392995" y="3229267"/>
                </a:cubicBezTo>
                <a:cubicBezTo>
                  <a:pt x="10388422" y="3222562"/>
                  <a:pt x="10386136" y="3214332"/>
                  <a:pt x="10386136" y="3204578"/>
                </a:cubicBezTo>
                <a:cubicBezTo>
                  <a:pt x="10386136" y="3191167"/>
                  <a:pt x="10391775" y="3182328"/>
                  <a:pt x="10403052" y="3178061"/>
                </a:cubicBezTo>
                <a:cubicBezTo>
                  <a:pt x="10414331" y="3173794"/>
                  <a:pt x="10431247" y="3171660"/>
                  <a:pt x="10453801" y="3171660"/>
                </a:cubicBezTo>
                <a:cubicBezTo>
                  <a:pt x="10464774" y="3171660"/>
                  <a:pt x="10476205" y="3172117"/>
                  <a:pt x="10488091" y="3173032"/>
                </a:cubicBezTo>
                <a:cubicBezTo>
                  <a:pt x="10499979" y="3173946"/>
                  <a:pt x="10511408" y="3174860"/>
                  <a:pt x="10522382" y="3175775"/>
                </a:cubicBezTo>
                <a:cubicBezTo>
                  <a:pt x="10533355" y="3176689"/>
                  <a:pt x="10543261" y="3177604"/>
                  <a:pt x="10552100" y="3178518"/>
                </a:cubicBezTo>
                <a:cubicBezTo>
                  <a:pt x="10560939" y="3179432"/>
                  <a:pt x="10567797" y="3179890"/>
                  <a:pt x="10572673" y="3179890"/>
                </a:cubicBezTo>
                <a:cubicBezTo>
                  <a:pt x="10583037" y="3179890"/>
                  <a:pt x="10591724" y="3175775"/>
                  <a:pt x="10598734" y="3167545"/>
                </a:cubicBezTo>
                <a:cubicBezTo>
                  <a:pt x="10605744" y="3159316"/>
                  <a:pt x="10609250" y="3147276"/>
                  <a:pt x="10609250" y="3131426"/>
                </a:cubicBezTo>
                <a:cubicBezTo>
                  <a:pt x="10609250" y="3117406"/>
                  <a:pt x="10607878" y="3102928"/>
                  <a:pt x="10605135" y="3087992"/>
                </a:cubicBezTo>
                <a:cubicBezTo>
                  <a:pt x="10602391" y="3073057"/>
                  <a:pt x="10595838" y="3057665"/>
                  <a:pt x="10585475" y="3041815"/>
                </a:cubicBezTo>
                <a:cubicBezTo>
                  <a:pt x="10572673" y="3021698"/>
                  <a:pt x="10552252" y="3009354"/>
                  <a:pt x="10524210" y="3004782"/>
                </a:cubicBezTo>
                <a:cubicBezTo>
                  <a:pt x="10496169" y="3000210"/>
                  <a:pt x="10460202" y="2997924"/>
                  <a:pt x="10416312" y="2997924"/>
                </a:cubicBezTo>
                <a:close/>
                <a:moveTo>
                  <a:pt x="8577986" y="2997924"/>
                </a:moveTo>
                <a:cubicBezTo>
                  <a:pt x="8512150" y="2997924"/>
                  <a:pt x="8463077" y="3002344"/>
                  <a:pt x="8430768" y="3011183"/>
                </a:cubicBezTo>
                <a:cubicBezTo>
                  <a:pt x="8398460" y="3020022"/>
                  <a:pt x="8379867" y="3031452"/>
                  <a:pt x="8374990" y="3045473"/>
                </a:cubicBezTo>
                <a:cubicBezTo>
                  <a:pt x="8370113" y="3060103"/>
                  <a:pt x="8364474" y="3092565"/>
                  <a:pt x="8358073" y="3142856"/>
                </a:cubicBezTo>
                <a:cubicBezTo>
                  <a:pt x="8351672" y="3193148"/>
                  <a:pt x="8348472" y="3262490"/>
                  <a:pt x="8348472" y="3350882"/>
                </a:cubicBezTo>
                <a:cubicBezTo>
                  <a:pt x="8348472" y="3380753"/>
                  <a:pt x="8349387" y="3409252"/>
                  <a:pt x="8351216" y="3436379"/>
                </a:cubicBezTo>
                <a:cubicBezTo>
                  <a:pt x="8353044" y="3463506"/>
                  <a:pt x="8355330" y="3488042"/>
                  <a:pt x="8358073" y="3509988"/>
                </a:cubicBezTo>
                <a:cubicBezTo>
                  <a:pt x="8360817" y="3531934"/>
                  <a:pt x="8363865" y="3550984"/>
                  <a:pt x="8367217" y="3567138"/>
                </a:cubicBezTo>
                <a:cubicBezTo>
                  <a:pt x="8370570" y="3583292"/>
                  <a:pt x="8373771" y="3595637"/>
                  <a:pt x="8376819" y="3604171"/>
                </a:cubicBezTo>
                <a:cubicBezTo>
                  <a:pt x="8379257" y="3610877"/>
                  <a:pt x="8383219" y="3616516"/>
                  <a:pt x="8388706" y="3621088"/>
                </a:cubicBezTo>
                <a:cubicBezTo>
                  <a:pt x="8394192" y="3625660"/>
                  <a:pt x="8402574" y="3629622"/>
                  <a:pt x="8413852" y="3632975"/>
                </a:cubicBezTo>
                <a:cubicBezTo>
                  <a:pt x="8425130" y="3636328"/>
                  <a:pt x="8440064" y="3638766"/>
                  <a:pt x="8458658" y="3640290"/>
                </a:cubicBezTo>
                <a:cubicBezTo>
                  <a:pt x="8477250" y="3641814"/>
                  <a:pt x="8500872" y="3642576"/>
                  <a:pt x="8529523" y="3642576"/>
                </a:cubicBezTo>
                <a:cubicBezTo>
                  <a:pt x="8558784" y="3642576"/>
                  <a:pt x="8586978" y="3640595"/>
                  <a:pt x="8614105" y="3636632"/>
                </a:cubicBezTo>
                <a:cubicBezTo>
                  <a:pt x="8641232" y="3632670"/>
                  <a:pt x="8666074" y="3628098"/>
                  <a:pt x="8688629" y="3622916"/>
                </a:cubicBezTo>
                <a:cubicBezTo>
                  <a:pt x="8711184" y="3617735"/>
                  <a:pt x="8730539" y="3612401"/>
                  <a:pt x="8746693" y="3606914"/>
                </a:cubicBezTo>
                <a:cubicBezTo>
                  <a:pt x="8762848" y="3601428"/>
                  <a:pt x="8774278" y="3596856"/>
                  <a:pt x="8780983" y="3593198"/>
                </a:cubicBezTo>
                <a:cubicBezTo>
                  <a:pt x="8795004" y="3586493"/>
                  <a:pt x="8804300" y="3574148"/>
                  <a:pt x="8808872" y="3556165"/>
                </a:cubicBezTo>
                <a:cubicBezTo>
                  <a:pt x="8813444" y="3538182"/>
                  <a:pt x="8815731" y="3513036"/>
                  <a:pt x="8815731" y="3480727"/>
                </a:cubicBezTo>
                <a:cubicBezTo>
                  <a:pt x="8815731" y="3456343"/>
                  <a:pt x="8812530" y="3437446"/>
                  <a:pt x="8806129" y="3424035"/>
                </a:cubicBezTo>
                <a:cubicBezTo>
                  <a:pt x="8799728" y="3410623"/>
                  <a:pt x="8791956" y="3403918"/>
                  <a:pt x="8782812" y="3403918"/>
                </a:cubicBezTo>
                <a:cubicBezTo>
                  <a:pt x="8777935" y="3403918"/>
                  <a:pt x="8770163" y="3406204"/>
                  <a:pt x="8759495" y="3410776"/>
                </a:cubicBezTo>
                <a:cubicBezTo>
                  <a:pt x="8748827" y="3415348"/>
                  <a:pt x="8735263" y="3420529"/>
                  <a:pt x="8718804" y="3426320"/>
                </a:cubicBezTo>
                <a:cubicBezTo>
                  <a:pt x="8702345" y="3432112"/>
                  <a:pt x="8683295" y="3437293"/>
                  <a:pt x="8661654" y="3441865"/>
                </a:cubicBezTo>
                <a:cubicBezTo>
                  <a:pt x="8640013" y="3446437"/>
                  <a:pt x="8615782" y="3448723"/>
                  <a:pt x="8588959" y="3448723"/>
                </a:cubicBezTo>
                <a:cubicBezTo>
                  <a:pt x="8573110" y="3448723"/>
                  <a:pt x="8563204" y="3446590"/>
                  <a:pt x="8559241" y="3442322"/>
                </a:cubicBezTo>
                <a:cubicBezTo>
                  <a:pt x="8555279" y="3438055"/>
                  <a:pt x="8553298" y="3431654"/>
                  <a:pt x="8553298" y="3423120"/>
                </a:cubicBezTo>
                <a:cubicBezTo>
                  <a:pt x="8553298" y="3409099"/>
                  <a:pt x="8558326" y="3399193"/>
                  <a:pt x="8568385" y="3393402"/>
                </a:cubicBezTo>
                <a:cubicBezTo>
                  <a:pt x="8578444" y="3387611"/>
                  <a:pt x="8594141" y="3384715"/>
                  <a:pt x="8615477" y="3384715"/>
                </a:cubicBezTo>
                <a:cubicBezTo>
                  <a:pt x="8628888" y="3384715"/>
                  <a:pt x="8640928" y="3385325"/>
                  <a:pt x="8651596" y="3386544"/>
                </a:cubicBezTo>
                <a:cubicBezTo>
                  <a:pt x="8662264" y="3387763"/>
                  <a:pt x="8672779" y="3388373"/>
                  <a:pt x="8683142" y="3388373"/>
                </a:cubicBezTo>
                <a:cubicBezTo>
                  <a:pt x="8694725" y="3388373"/>
                  <a:pt x="8704021" y="3380143"/>
                  <a:pt x="8711032" y="3363684"/>
                </a:cubicBezTo>
                <a:cubicBezTo>
                  <a:pt x="8718042" y="3347225"/>
                  <a:pt x="8721547" y="3323450"/>
                  <a:pt x="8721547" y="3292361"/>
                </a:cubicBezTo>
                <a:cubicBezTo>
                  <a:pt x="8721547" y="3264319"/>
                  <a:pt x="8717738" y="3246184"/>
                  <a:pt x="8710117" y="3237954"/>
                </a:cubicBezTo>
                <a:cubicBezTo>
                  <a:pt x="8702497" y="3229724"/>
                  <a:pt x="8691982" y="3225610"/>
                  <a:pt x="8678570" y="3225610"/>
                </a:cubicBezTo>
                <a:cubicBezTo>
                  <a:pt x="8671255" y="3225610"/>
                  <a:pt x="8663178" y="3226372"/>
                  <a:pt x="8654339" y="3227896"/>
                </a:cubicBezTo>
                <a:cubicBezTo>
                  <a:pt x="8645500" y="3229420"/>
                  <a:pt x="8636508" y="3230944"/>
                  <a:pt x="8627364" y="3232468"/>
                </a:cubicBezTo>
                <a:cubicBezTo>
                  <a:pt x="8618220" y="3233992"/>
                  <a:pt x="8609229" y="3235516"/>
                  <a:pt x="8600389" y="3237040"/>
                </a:cubicBezTo>
                <a:cubicBezTo>
                  <a:pt x="8591550" y="3238564"/>
                  <a:pt x="8583473" y="3239326"/>
                  <a:pt x="8576158" y="3239326"/>
                </a:cubicBezTo>
                <a:cubicBezTo>
                  <a:pt x="8566404" y="3239326"/>
                  <a:pt x="8559241" y="3235973"/>
                  <a:pt x="8554669" y="3229267"/>
                </a:cubicBezTo>
                <a:cubicBezTo>
                  <a:pt x="8550098" y="3222562"/>
                  <a:pt x="8547812" y="3214332"/>
                  <a:pt x="8547812" y="3204578"/>
                </a:cubicBezTo>
                <a:cubicBezTo>
                  <a:pt x="8547812" y="3191167"/>
                  <a:pt x="8553450" y="3182328"/>
                  <a:pt x="8564728" y="3178061"/>
                </a:cubicBezTo>
                <a:cubicBezTo>
                  <a:pt x="8576005" y="3173794"/>
                  <a:pt x="8592922" y="3171660"/>
                  <a:pt x="8615477" y="3171660"/>
                </a:cubicBezTo>
                <a:cubicBezTo>
                  <a:pt x="8626450" y="3171660"/>
                  <a:pt x="8637880" y="3172117"/>
                  <a:pt x="8649767" y="3173032"/>
                </a:cubicBezTo>
                <a:cubicBezTo>
                  <a:pt x="8661654" y="3173946"/>
                  <a:pt x="8673084" y="3174860"/>
                  <a:pt x="8684057" y="3175775"/>
                </a:cubicBezTo>
                <a:cubicBezTo>
                  <a:pt x="8695030" y="3176689"/>
                  <a:pt x="8704936" y="3177604"/>
                  <a:pt x="8713775" y="3178518"/>
                </a:cubicBezTo>
                <a:cubicBezTo>
                  <a:pt x="8722614" y="3179432"/>
                  <a:pt x="8729472" y="3179890"/>
                  <a:pt x="8734349" y="3179890"/>
                </a:cubicBezTo>
                <a:cubicBezTo>
                  <a:pt x="8744712" y="3179890"/>
                  <a:pt x="8753399" y="3175775"/>
                  <a:pt x="8760409" y="3167545"/>
                </a:cubicBezTo>
                <a:cubicBezTo>
                  <a:pt x="8767419" y="3159316"/>
                  <a:pt x="8770925" y="3147276"/>
                  <a:pt x="8770925" y="3131426"/>
                </a:cubicBezTo>
                <a:cubicBezTo>
                  <a:pt x="8770925" y="3117406"/>
                  <a:pt x="8769553" y="3102928"/>
                  <a:pt x="8766810" y="3087992"/>
                </a:cubicBezTo>
                <a:cubicBezTo>
                  <a:pt x="8764067" y="3073057"/>
                  <a:pt x="8757514" y="3057665"/>
                  <a:pt x="8747150" y="3041815"/>
                </a:cubicBezTo>
                <a:cubicBezTo>
                  <a:pt x="8734349" y="3021698"/>
                  <a:pt x="8713927" y="3009354"/>
                  <a:pt x="8685886" y="3004782"/>
                </a:cubicBezTo>
                <a:cubicBezTo>
                  <a:pt x="8657844" y="3000210"/>
                  <a:pt x="8621878" y="2997924"/>
                  <a:pt x="8577986" y="2997924"/>
                </a:cubicBezTo>
                <a:close/>
                <a:moveTo>
                  <a:pt x="7471487" y="2997924"/>
                </a:moveTo>
                <a:cubicBezTo>
                  <a:pt x="7423938" y="2997924"/>
                  <a:pt x="7380504" y="3006154"/>
                  <a:pt x="7341185" y="3022613"/>
                </a:cubicBezTo>
                <a:cubicBezTo>
                  <a:pt x="7301866" y="3039072"/>
                  <a:pt x="7268185" y="3062542"/>
                  <a:pt x="7240143" y="3093022"/>
                </a:cubicBezTo>
                <a:cubicBezTo>
                  <a:pt x="7212102" y="3123502"/>
                  <a:pt x="7190461" y="3160078"/>
                  <a:pt x="7175221" y="3202750"/>
                </a:cubicBezTo>
                <a:cubicBezTo>
                  <a:pt x="7159981" y="3245422"/>
                  <a:pt x="7152361" y="3292666"/>
                  <a:pt x="7152361" y="3344482"/>
                </a:cubicBezTo>
                <a:cubicBezTo>
                  <a:pt x="7152361" y="3392640"/>
                  <a:pt x="7160286" y="3435160"/>
                  <a:pt x="7176135" y="3472040"/>
                </a:cubicBezTo>
                <a:cubicBezTo>
                  <a:pt x="7191985" y="3508921"/>
                  <a:pt x="7213778" y="3540011"/>
                  <a:pt x="7241515" y="3565309"/>
                </a:cubicBezTo>
                <a:cubicBezTo>
                  <a:pt x="7269252" y="3590608"/>
                  <a:pt x="7301713" y="3609658"/>
                  <a:pt x="7338899" y="3622459"/>
                </a:cubicBezTo>
                <a:cubicBezTo>
                  <a:pt x="7376084" y="3635261"/>
                  <a:pt x="7416318" y="3641662"/>
                  <a:pt x="7459600" y="3641662"/>
                </a:cubicBezTo>
                <a:cubicBezTo>
                  <a:pt x="7501662" y="3641662"/>
                  <a:pt x="7539000" y="3635261"/>
                  <a:pt x="7571613" y="3622459"/>
                </a:cubicBezTo>
                <a:cubicBezTo>
                  <a:pt x="7604227" y="3609658"/>
                  <a:pt x="7631659" y="3591674"/>
                  <a:pt x="7653909" y="3568510"/>
                </a:cubicBezTo>
                <a:cubicBezTo>
                  <a:pt x="7676160" y="3545345"/>
                  <a:pt x="7692924" y="3518065"/>
                  <a:pt x="7704202" y="3486671"/>
                </a:cubicBezTo>
                <a:cubicBezTo>
                  <a:pt x="7715479" y="3455276"/>
                  <a:pt x="7721118" y="3420682"/>
                  <a:pt x="7721118" y="3382887"/>
                </a:cubicBezTo>
                <a:cubicBezTo>
                  <a:pt x="7721118" y="3351187"/>
                  <a:pt x="7713345" y="3326651"/>
                  <a:pt x="7697801" y="3309277"/>
                </a:cubicBezTo>
                <a:cubicBezTo>
                  <a:pt x="7682256" y="3291904"/>
                  <a:pt x="7663510" y="3283217"/>
                  <a:pt x="7641565" y="3283217"/>
                </a:cubicBezTo>
                <a:cubicBezTo>
                  <a:pt x="7628763" y="3283217"/>
                  <a:pt x="7615047" y="3284436"/>
                  <a:pt x="7600417" y="3286874"/>
                </a:cubicBezTo>
                <a:cubicBezTo>
                  <a:pt x="7585787" y="3289313"/>
                  <a:pt x="7571918" y="3292361"/>
                  <a:pt x="7558812" y="3296018"/>
                </a:cubicBezTo>
                <a:cubicBezTo>
                  <a:pt x="7545705" y="3299676"/>
                  <a:pt x="7533971" y="3303791"/>
                  <a:pt x="7523607" y="3308363"/>
                </a:cubicBezTo>
                <a:cubicBezTo>
                  <a:pt x="7513244" y="3312935"/>
                  <a:pt x="7505624" y="3317050"/>
                  <a:pt x="7500747" y="3320707"/>
                </a:cubicBezTo>
                <a:cubicBezTo>
                  <a:pt x="7489774" y="3329242"/>
                  <a:pt x="7482307" y="3336252"/>
                  <a:pt x="7478344" y="3341738"/>
                </a:cubicBezTo>
                <a:cubicBezTo>
                  <a:pt x="7474382" y="3347225"/>
                  <a:pt x="7472401" y="3353930"/>
                  <a:pt x="7472401" y="3361855"/>
                </a:cubicBezTo>
                <a:cubicBezTo>
                  <a:pt x="7472401" y="3372828"/>
                  <a:pt x="7475144" y="3381820"/>
                  <a:pt x="7480630" y="3388830"/>
                </a:cubicBezTo>
                <a:cubicBezTo>
                  <a:pt x="7486117" y="3395841"/>
                  <a:pt x="7493127" y="3401175"/>
                  <a:pt x="7501662" y="3404832"/>
                </a:cubicBezTo>
                <a:cubicBezTo>
                  <a:pt x="7508977" y="3407880"/>
                  <a:pt x="7515073" y="3412300"/>
                  <a:pt x="7519950" y="3418091"/>
                </a:cubicBezTo>
                <a:cubicBezTo>
                  <a:pt x="7524826" y="3423882"/>
                  <a:pt x="7527265" y="3431045"/>
                  <a:pt x="7527265" y="3439579"/>
                </a:cubicBezTo>
                <a:cubicBezTo>
                  <a:pt x="7527265" y="3449333"/>
                  <a:pt x="7523455" y="3458782"/>
                  <a:pt x="7515835" y="3467926"/>
                </a:cubicBezTo>
                <a:cubicBezTo>
                  <a:pt x="7508215" y="3477070"/>
                  <a:pt x="7497700" y="3481642"/>
                  <a:pt x="7484288" y="3481642"/>
                </a:cubicBezTo>
                <a:cubicBezTo>
                  <a:pt x="7475754" y="3481642"/>
                  <a:pt x="7466915" y="3478441"/>
                  <a:pt x="7457771" y="3472040"/>
                </a:cubicBezTo>
                <a:cubicBezTo>
                  <a:pt x="7448626" y="3465640"/>
                  <a:pt x="7440092" y="3455734"/>
                  <a:pt x="7432168" y="3442322"/>
                </a:cubicBezTo>
                <a:cubicBezTo>
                  <a:pt x="7424242" y="3428911"/>
                  <a:pt x="7417689" y="3412147"/>
                  <a:pt x="7412508" y="3392030"/>
                </a:cubicBezTo>
                <a:cubicBezTo>
                  <a:pt x="7407326" y="3371914"/>
                  <a:pt x="7404735" y="3348444"/>
                  <a:pt x="7404735" y="3321622"/>
                </a:cubicBezTo>
                <a:cubicBezTo>
                  <a:pt x="7404735" y="3297238"/>
                  <a:pt x="7406717" y="3276664"/>
                  <a:pt x="7410679" y="3259900"/>
                </a:cubicBezTo>
                <a:cubicBezTo>
                  <a:pt x="7414641" y="3243136"/>
                  <a:pt x="7419671" y="3229420"/>
                  <a:pt x="7425767" y="3218752"/>
                </a:cubicBezTo>
                <a:cubicBezTo>
                  <a:pt x="7431862" y="3208084"/>
                  <a:pt x="7438568" y="3200464"/>
                  <a:pt x="7445884" y="3195892"/>
                </a:cubicBezTo>
                <a:cubicBezTo>
                  <a:pt x="7453199" y="3191320"/>
                  <a:pt x="7460513" y="3189034"/>
                  <a:pt x="7467829" y="3189034"/>
                </a:cubicBezTo>
                <a:cubicBezTo>
                  <a:pt x="7480021" y="3189034"/>
                  <a:pt x="7489927" y="3193758"/>
                  <a:pt x="7497547" y="3203207"/>
                </a:cubicBezTo>
                <a:cubicBezTo>
                  <a:pt x="7505167" y="3212656"/>
                  <a:pt x="7510806" y="3224390"/>
                  <a:pt x="7514463" y="3238411"/>
                </a:cubicBezTo>
                <a:cubicBezTo>
                  <a:pt x="7516292" y="3245117"/>
                  <a:pt x="7519188" y="3249994"/>
                  <a:pt x="7523150" y="3253042"/>
                </a:cubicBezTo>
                <a:cubicBezTo>
                  <a:pt x="7527112" y="3256090"/>
                  <a:pt x="7533971" y="3257614"/>
                  <a:pt x="7543724" y="3257614"/>
                </a:cubicBezTo>
                <a:cubicBezTo>
                  <a:pt x="7554087" y="3257614"/>
                  <a:pt x="7567346" y="3253499"/>
                  <a:pt x="7583501" y="3245269"/>
                </a:cubicBezTo>
                <a:cubicBezTo>
                  <a:pt x="7599655" y="3237040"/>
                  <a:pt x="7615505" y="3226829"/>
                  <a:pt x="7631050" y="3214637"/>
                </a:cubicBezTo>
                <a:cubicBezTo>
                  <a:pt x="7646594" y="3202445"/>
                  <a:pt x="7660005" y="3189034"/>
                  <a:pt x="7671283" y="3174403"/>
                </a:cubicBezTo>
                <a:cubicBezTo>
                  <a:pt x="7682560" y="3159773"/>
                  <a:pt x="7688199" y="3146362"/>
                  <a:pt x="7688199" y="3134170"/>
                </a:cubicBezTo>
                <a:cubicBezTo>
                  <a:pt x="7688199" y="3121978"/>
                  <a:pt x="7683779" y="3107957"/>
                  <a:pt x="7674941" y="3092107"/>
                </a:cubicBezTo>
                <a:cubicBezTo>
                  <a:pt x="7666102" y="3076258"/>
                  <a:pt x="7652690" y="3061322"/>
                  <a:pt x="7634707" y="3047302"/>
                </a:cubicBezTo>
                <a:cubicBezTo>
                  <a:pt x="7616724" y="3033281"/>
                  <a:pt x="7594169" y="3021546"/>
                  <a:pt x="7567041" y="3012097"/>
                </a:cubicBezTo>
                <a:cubicBezTo>
                  <a:pt x="7539914" y="3002648"/>
                  <a:pt x="7508062" y="2997924"/>
                  <a:pt x="7471487" y="2997924"/>
                </a:cubicBezTo>
                <a:close/>
                <a:moveTo>
                  <a:pt x="9080449" y="2997010"/>
                </a:moveTo>
                <a:cubicBezTo>
                  <a:pt x="9072524" y="2997010"/>
                  <a:pt x="9061704" y="2998077"/>
                  <a:pt x="9047988" y="3000210"/>
                </a:cubicBezTo>
                <a:cubicBezTo>
                  <a:pt x="9034272" y="3002344"/>
                  <a:pt x="9019489" y="3005239"/>
                  <a:pt x="9003639" y="3008897"/>
                </a:cubicBezTo>
                <a:cubicBezTo>
                  <a:pt x="8987790" y="3012554"/>
                  <a:pt x="8971940" y="3017126"/>
                  <a:pt x="8956091" y="3022613"/>
                </a:cubicBezTo>
                <a:cubicBezTo>
                  <a:pt x="8940241" y="3028099"/>
                  <a:pt x="8926220" y="3034195"/>
                  <a:pt x="8914028" y="3040901"/>
                </a:cubicBezTo>
                <a:cubicBezTo>
                  <a:pt x="8893911" y="3051874"/>
                  <a:pt x="8879891" y="3079458"/>
                  <a:pt x="8871966" y="3123654"/>
                </a:cubicBezTo>
                <a:cubicBezTo>
                  <a:pt x="8864041" y="3167850"/>
                  <a:pt x="8860078" y="3225914"/>
                  <a:pt x="8860078" y="3297847"/>
                </a:cubicBezTo>
                <a:cubicBezTo>
                  <a:pt x="8860078" y="3324670"/>
                  <a:pt x="8860688" y="3352711"/>
                  <a:pt x="8861907" y="3381972"/>
                </a:cubicBezTo>
                <a:cubicBezTo>
                  <a:pt x="8863127" y="3411233"/>
                  <a:pt x="8864955" y="3439122"/>
                  <a:pt x="8867394" y="3465640"/>
                </a:cubicBezTo>
                <a:cubicBezTo>
                  <a:pt x="8869832" y="3492157"/>
                  <a:pt x="8872728" y="3515627"/>
                  <a:pt x="8876081" y="3536048"/>
                </a:cubicBezTo>
                <a:cubicBezTo>
                  <a:pt x="8879434" y="3556470"/>
                  <a:pt x="8883244" y="3570948"/>
                  <a:pt x="8887510" y="3579482"/>
                </a:cubicBezTo>
                <a:cubicBezTo>
                  <a:pt x="8892997" y="3591065"/>
                  <a:pt x="8901836" y="3600666"/>
                  <a:pt x="8914028" y="3608286"/>
                </a:cubicBezTo>
                <a:cubicBezTo>
                  <a:pt x="8926220" y="3615906"/>
                  <a:pt x="8939784" y="3621850"/>
                  <a:pt x="8954719" y="3626117"/>
                </a:cubicBezTo>
                <a:cubicBezTo>
                  <a:pt x="8969654" y="3630384"/>
                  <a:pt x="8985352" y="3633432"/>
                  <a:pt x="9001810" y="3635261"/>
                </a:cubicBezTo>
                <a:cubicBezTo>
                  <a:pt x="9018270" y="3637090"/>
                  <a:pt x="9033510" y="3638004"/>
                  <a:pt x="9047531" y="3638004"/>
                </a:cubicBezTo>
                <a:cubicBezTo>
                  <a:pt x="9075572" y="3638004"/>
                  <a:pt x="9103157" y="3636632"/>
                  <a:pt x="9130284" y="3633889"/>
                </a:cubicBezTo>
                <a:cubicBezTo>
                  <a:pt x="9157411" y="3631146"/>
                  <a:pt x="9187434" y="3623678"/>
                  <a:pt x="9220352" y="3611486"/>
                </a:cubicBezTo>
                <a:cubicBezTo>
                  <a:pt x="9241079" y="3603562"/>
                  <a:pt x="9257538" y="3593656"/>
                  <a:pt x="9269730" y="3581768"/>
                </a:cubicBezTo>
                <a:cubicBezTo>
                  <a:pt x="9281922" y="3569881"/>
                  <a:pt x="9290914" y="3556470"/>
                  <a:pt x="9296705" y="3541535"/>
                </a:cubicBezTo>
                <a:cubicBezTo>
                  <a:pt x="9302496" y="3526600"/>
                  <a:pt x="9306153" y="3509836"/>
                  <a:pt x="9307677" y="3491243"/>
                </a:cubicBezTo>
                <a:cubicBezTo>
                  <a:pt x="9309202" y="3472650"/>
                  <a:pt x="9309964" y="3452381"/>
                  <a:pt x="9309964" y="3430435"/>
                </a:cubicBezTo>
                <a:cubicBezTo>
                  <a:pt x="9309964" y="3410928"/>
                  <a:pt x="9307068" y="3398126"/>
                  <a:pt x="9301276" y="3392030"/>
                </a:cubicBezTo>
                <a:cubicBezTo>
                  <a:pt x="9295486" y="3385935"/>
                  <a:pt x="9288932" y="3382887"/>
                  <a:pt x="9281617" y="3382887"/>
                </a:cubicBezTo>
                <a:cubicBezTo>
                  <a:pt x="9277350" y="3382887"/>
                  <a:pt x="9271102" y="3386087"/>
                  <a:pt x="9262872" y="3392488"/>
                </a:cubicBezTo>
                <a:cubicBezTo>
                  <a:pt x="9254642" y="3398888"/>
                  <a:pt x="9244584" y="3405899"/>
                  <a:pt x="9232697" y="3413519"/>
                </a:cubicBezTo>
                <a:cubicBezTo>
                  <a:pt x="9220809" y="3421139"/>
                  <a:pt x="9206941" y="3428149"/>
                  <a:pt x="9191091" y="3434550"/>
                </a:cubicBezTo>
                <a:cubicBezTo>
                  <a:pt x="9175242" y="3440951"/>
                  <a:pt x="9157564" y="3444151"/>
                  <a:pt x="9138056" y="3444151"/>
                </a:cubicBezTo>
                <a:cubicBezTo>
                  <a:pt x="9129522" y="3444151"/>
                  <a:pt x="9122359" y="3443084"/>
                  <a:pt x="9116568" y="3440951"/>
                </a:cubicBezTo>
                <a:cubicBezTo>
                  <a:pt x="9110776" y="3438817"/>
                  <a:pt x="9105748" y="3434550"/>
                  <a:pt x="9101481" y="3428149"/>
                </a:cubicBezTo>
                <a:cubicBezTo>
                  <a:pt x="9097213" y="3421748"/>
                  <a:pt x="9094165" y="3412605"/>
                  <a:pt x="9092336" y="3400717"/>
                </a:cubicBezTo>
                <a:cubicBezTo>
                  <a:pt x="9090507" y="3388830"/>
                  <a:pt x="9089593" y="3373438"/>
                  <a:pt x="9089593" y="3354540"/>
                </a:cubicBezTo>
                <a:cubicBezTo>
                  <a:pt x="9089593" y="3336862"/>
                  <a:pt x="9090507" y="3317202"/>
                  <a:pt x="9092336" y="3295561"/>
                </a:cubicBezTo>
                <a:cubicBezTo>
                  <a:pt x="9094165" y="3273920"/>
                  <a:pt x="9096299" y="3251823"/>
                  <a:pt x="9098737" y="3229267"/>
                </a:cubicBezTo>
                <a:cubicBezTo>
                  <a:pt x="9101175" y="3206712"/>
                  <a:pt x="9104071" y="3184462"/>
                  <a:pt x="9107424" y="3162516"/>
                </a:cubicBezTo>
                <a:cubicBezTo>
                  <a:pt x="9110776" y="3140571"/>
                  <a:pt x="9113672" y="3120759"/>
                  <a:pt x="9116110" y="3103080"/>
                </a:cubicBezTo>
                <a:cubicBezTo>
                  <a:pt x="9118549" y="3085402"/>
                  <a:pt x="9120683" y="3070466"/>
                  <a:pt x="9122511" y="3058274"/>
                </a:cubicBezTo>
                <a:cubicBezTo>
                  <a:pt x="9124340" y="3046083"/>
                  <a:pt x="9125255" y="3038462"/>
                  <a:pt x="9125255" y="3035414"/>
                </a:cubicBezTo>
                <a:cubicBezTo>
                  <a:pt x="9125255" y="3025051"/>
                  <a:pt x="9121292" y="3016059"/>
                  <a:pt x="9113368" y="3008440"/>
                </a:cubicBezTo>
                <a:cubicBezTo>
                  <a:pt x="9105443" y="3000820"/>
                  <a:pt x="9094470" y="2997010"/>
                  <a:pt x="9080449" y="2997010"/>
                </a:cubicBezTo>
                <a:close/>
                <a:moveTo>
                  <a:pt x="7058787" y="2996095"/>
                </a:moveTo>
                <a:cubicBezTo>
                  <a:pt x="7052691" y="2996095"/>
                  <a:pt x="7043700" y="2996857"/>
                  <a:pt x="7031812" y="2998381"/>
                </a:cubicBezTo>
                <a:cubicBezTo>
                  <a:pt x="7019925" y="2999905"/>
                  <a:pt x="7006971" y="3002039"/>
                  <a:pt x="6992951" y="3004782"/>
                </a:cubicBezTo>
                <a:cubicBezTo>
                  <a:pt x="6978929" y="3007525"/>
                  <a:pt x="6964757" y="3010878"/>
                  <a:pt x="6950431" y="3014841"/>
                </a:cubicBezTo>
                <a:cubicBezTo>
                  <a:pt x="6936105" y="3018803"/>
                  <a:pt x="6923761" y="3022917"/>
                  <a:pt x="6913398" y="3027185"/>
                </a:cubicBezTo>
                <a:cubicBezTo>
                  <a:pt x="6893891" y="3035719"/>
                  <a:pt x="6878498" y="3053093"/>
                  <a:pt x="6867221" y="3079306"/>
                </a:cubicBezTo>
                <a:cubicBezTo>
                  <a:pt x="6855943" y="3105518"/>
                  <a:pt x="6850304" y="3141180"/>
                  <a:pt x="6850304" y="3186290"/>
                </a:cubicBezTo>
                <a:cubicBezTo>
                  <a:pt x="6850304" y="3208846"/>
                  <a:pt x="6851219" y="3232772"/>
                  <a:pt x="6853047" y="3258071"/>
                </a:cubicBezTo>
                <a:cubicBezTo>
                  <a:pt x="6854876" y="3283369"/>
                  <a:pt x="6856705" y="3308820"/>
                  <a:pt x="6858534" y="3334423"/>
                </a:cubicBezTo>
                <a:cubicBezTo>
                  <a:pt x="6860362" y="3360026"/>
                  <a:pt x="6862191" y="3384868"/>
                  <a:pt x="6864020" y="3408947"/>
                </a:cubicBezTo>
                <a:cubicBezTo>
                  <a:pt x="6865849" y="3433026"/>
                  <a:pt x="6866763" y="3455124"/>
                  <a:pt x="6866763" y="3475241"/>
                </a:cubicBezTo>
                <a:cubicBezTo>
                  <a:pt x="6866763" y="3495358"/>
                  <a:pt x="6866306" y="3511969"/>
                  <a:pt x="6865392" y="3525076"/>
                </a:cubicBezTo>
                <a:cubicBezTo>
                  <a:pt x="6864477" y="3538182"/>
                  <a:pt x="6863563" y="3549155"/>
                  <a:pt x="6862649" y="3557994"/>
                </a:cubicBezTo>
                <a:cubicBezTo>
                  <a:pt x="6861734" y="3566833"/>
                  <a:pt x="6860972" y="3574148"/>
                  <a:pt x="6860362" y="3579940"/>
                </a:cubicBezTo>
                <a:cubicBezTo>
                  <a:pt x="6859753" y="3585731"/>
                  <a:pt x="6859448" y="3591065"/>
                  <a:pt x="6859448" y="3595942"/>
                </a:cubicBezTo>
                <a:cubicBezTo>
                  <a:pt x="6859448" y="3600818"/>
                  <a:pt x="6860668" y="3605848"/>
                  <a:pt x="6863106" y="3611029"/>
                </a:cubicBezTo>
                <a:cubicBezTo>
                  <a:pt x="6865544" y="3616211"/>
                  <a:pt x="6869963" y="3620783"/>
                  <a:pt x="6876365" y="3624745"/>
                </a:cubicBezTo>
                <a:cubicBezTo>
                  <a:pt x="6882766" y="3628708"/>
                  <a:pt x="6891605" y="3632060"/>
                  <a:pt x="6902882" y="3634804"/>
                </a:cubicBezTo>
                <a:cubicBezTo>
                  <a:pt x="6914160" y="3637547"/>
                  <a:pt x="6928942" y="3638918"/>
                  <a:pt x="6947230" y="3638918"/>
                </a:cubicBezTo>
                <a:cubicBezTo>
                  <a:pt x="6964909" y="3638918"/>
                  <a:pt x="6982892" y="3637547"/>
                  <a:pt x="7001180" y="3634804"/>
                </a:cubicBezTo>
                <a:cubicBezTo>
                  <a:pt x="7019468" y="3632060"/>
                  <a:pt x="7036079" y="3628098"/>
                  <a:pt x="7051015" y="3622916"/>
                </a:cubicBezTo>
                <a:cubicBezTo>
                  <a:pt x="7065950" y="3617735"/>
                  <a:pt x="7078142" y="3611639"/>
                  <a:pt x="7087591" y="3604628"/>
                </a:cubicBezTo>
                <a:cubicBezTo>
                  <a:pt x="7097040" y="3597618"/>
                  <a:pt x="7101764" y="3589541"/>
                  <a:pt x="7101764" y="3580397"/>
                </a:cubicBezTo>
                <a:cubicBezTo>
                  <a:pt x="7101764" y="3571253"/>
                  <a:pt x="7100545" y="3560737"/>
                  <a:pt x="7098107" y="3548850"/>
                </a:cubicBezTo>
                <a:cubicBezTo>
                  <a:pt x="7095668" y="3536963"/>
                  <a:pt x="7093077" y="3522637"/>
                  <a:pt x="7090334" y="3505873"/>
                </a:cubicBezTo>
                <a:cubicBezTo>
                  <a:pt x="7087591" y="3489109"/>
                  <a:pt x="7085000" y="3469145"/>
                  <a:pt x="7082562" y="3445980"/>
                </a:cubicBezTo>
                <a:cubicBezTo>
                  <a:pt x="7080123" y="3422815"/>
                  <a:pt x="7078904" y="3395078"/>
                  <a:pt x="7078904" y="3362770"/>
                </a:cubicBezTo>
                <a:cubicBezTo>
                  <a:pt x="7078904" y="3331070"/>
                  <a:pt x="7080428" y="3297695"/>
                  <a:pt x="7083476" y="3262643"/>
                </a:cubicBezTo>
                <a:cubicBezTo>
                  <a:pt x="7086524" y="3227591"/>
                  <a:pt x="7089877" y="3194825"/>
                  <a:pt x="7093535" y="3164345"/>
                </a:cubicBezTo>
                <a:cubicBezTo>
                  <a:pt x="7097192" y="3133865"/>
                  <a:pt x="7100545" y="3107347"/>
                  <a:pt x="7103593" y="3084792"/>
                </a:cubicBezTo>
                <a:cubicBezTo>
                  <a:pt x="7106641" y="3062237"/>
                  <a:pt x="7108165" y="3047607"/>
                  <a:pt x="7108165" y="3040901"/>
                </a:cubicBezTo>
                <a:cubicBezTo>
                  <a:pt x="7108165" y="3027490"/>
                  <a:pt x="7103898" y="3016669"/>
                  <a:pt x="7095363" y="3008440"/>
                </a:cubicBezTo>
                <a:cubicBezTo>
                  <a:pt x="7086829" y="3000210"/>
                  <a:pt x="7074637" y="2996095"/>
                  <a:pt x="7058787" y="2996095"/>
                </a:cubicBezTo>
                <a:close/>
                <a:moveTo>
                  <a:pt x="5917769" y="2994266"/>
                </a:moveTo>
                <a:cubicBezTo>
                  <a:pt x="5904967" y="2994266"/>
                  <a:pt x="5891099" y="2994876"/>
                  <a:pt x="5876163" y="2996095"/>
                </a:cubicBezTo>
                <a:cubicBezTo>
                  <a:pt x="5861228" y="2997314"/>
                  <a:pt x="5846445" y="2998991"/>
                  <a:pt x="5831815" y="3001125"/>
                </a:cubicBezTo>
                <a:cubicBezTo>
                  <a:pt x="5817185" y="3003258"/>
                  <a:pt x="5803011" y="3005849"/>
                  <a:pt x="5789295" y="3008897"/>
                </a:cubicBezTo>
                <a:cubicBezTo>
                  <a:pt x="5775579" y="3011945"/>
                  <a:pt x="5763844" y="3015602"/>
                  <a:pt x="5754091" y="3019870"/>
                </a:cubicBezTo>
                <a:cubicBezTo>
                  <a:pt x="5743728" y="3024137"/>
                  <a:pt x="5734126" y="3031909"/>
                  <a:pt x="5725287" y="3043187"/>
                </a:cubicBezTo>
                <a:cubicBezTo>
                  <a:pt x="5716448" y="3054465"/>
                  <a:pt x="5707457" y="3069857"/>
                  <a:pt x="5698312" y="3089364"/>
                </a:cubicBezTo>
                <a:cubicBezTo>
                  <a:pt x="5689169" y="3108871"/>
                  <a:pt x="5679568" y="3133103"/>
                  <a:pt x="5669509" y="3162059"/>
                </a:cubicBezTo>
                <a:cubicBezTo>
                  <a:pt x="5659451" y="3191015"/>
                  <a:pt x="5648021" y="3225305"/>
                  <a:pt x="5635220" y="3264929"/>
                </a:cubicBezTo>
                <a:cubicBezTo>
                  <a:pt x="5621808" y="3306382"/>
                  <a:pt x="5611292" y="3344329"/>
                  <a:pt x="5603672" y="3378772"/>
                </a:cubicBezTo>
                <a:cubicBezTo>
                  <a:pt x="5596052" y="3413214"/>
                  <a:pt x="5590413" y="3443999"/>
                  <a:pt x="5586756" y="3471126"/>
                </a:cubicBezTo>
                <a:cubicBezTo>
                  <a:pt x="5583098" y="3498253"/>
                  <a:pt x="5580812" y="3521266"/>
                  <a:pt x="5579897" y="3540163"/>
                </a:cubicBezTo>
                <a:cubicBezTo>
                  <a:pt x="5578983" y="3559061"/>
                  <a:pt x="5578526" y="3573691"/>
                  <a:pt x="5578526" y="3584054"/>
                </a:cubicBezTo>
                <a:cubicBezTo>
                  <a:pt x="5578526" y="3604781"/>
                  <a:pt x="5583708" y="3620326"/>
                  <a:pt x="5594071" y="3630689"/>
                </a:cubicBezTo>
                <a:cubicBezTo>
                  <a:pt x="5604435" y="3641052"/>
                  <a:pt x="5615712" y="3646234"/>
                  <a:pt x="5627904" y="3646234"/>
                </a:cubicBezTo>
                <a:cubicBezTo>
                  <a:pt x="5637047" y="3646234"/>
                  <a:pt x="5647563" y="3646081"/>
                  <a:pt x="5659451" y="3645776"/>
                </a:cubicBezTo>
                <a:cubicBezTo>
                  <a:pt x="5671338" y="3645472"/>
                  <a:pt x="5683682" y="3644862"/>
                  <a:pt x="5696484" y="3643948"/>
                </a:cubicBezTo>
                <a:cubicBezTo>
                  <a:pt x="5709285" y="3643033"/>
                  <a:pt x="5722239" y="3641662"/>
                  <a:pt x="5735346" y="3639833"/>
                </a:cubicBezTo>
                <a:cubicBezTo>
                  <a:pt x="5748452" y="3638004"/>
                  <a:pt x="5760797" y="3635870"/>
                  <a:pt x="5772379" y="3633432"/>
                </a:cubicBezTo>
                <a:cubicBezTo>
                  <a:pt x="5777256" y="3632213"/>
                  <a:pt x="5781676" y="3631146"/>
                  <a:pt x="5785638" y="3630232"/>
                </a:cubicBezTo>
                <a:cubicBezTo>
                  <a:pt x="5789600" y="3629317"/>
                  <a:pt x="5793105" y="3627946"/>
                  <a:pt x="5796153" y="3626117"/>
                </a:cubicBezTo>
                <a:cubicBezTo>
                  <a:pt x="5799202" y="3624288"/>
                  <a:pt x="5801640" y="3621392"/>
                  <a:pt x="5803469" y="3617430"/>
                </a:cubicBezTo>
                <a:cubicBezTo>
                  <a:pt x="5805297" y="3613468"/>
                  <a:pt x="5806212" y="3608134"/>
                  <a:pt x="5806212" y="3601428"/>
                </a:cubicBezTo>
                <a:cubicBezTo>
                  <a:pt x="5806212" y="3587407"/>
                  <a:pt x="5805297" y="3575977"/>
                  <a:pt x="5803469" y="3567138"/>
                </a:cubicBezTo>
                <a:cubicBezTo>
                  <a:pt x="5801640" y="3558299"/>
                  <a:pt x="5800725" y="3548698"/>
                  <a:pt x="5800725" y="3538334"/>
                </a:cubicBezTo>
                <a:cubicBezTo>
                  <a:pt x="5800725" y="3528581"/>
                  <a:pt x="5803773" y="3520504"/>
                  <a:pt x="5809869" y="3514103"/>
                </a:cubicBezTo>
                <a:cubicBezTo>
                  <a:pt x="5815965" y="3507702"/>
                  <a:pt x="5823738" y="3502825"/>
                  <a:pt x="5833187" y="3499472"/>
                </a:cubicBezTo>
                <a:cubicBezTo>
                  <a:pt x="5842635" y="3496120"/>
                  <a:pt x="5852998" y="3493834"/>
                  <a:pt x="5864276" y="3492614"/>
                </a:cubicBezTo>
                <a:cubicBezTo>
                  <a:pt x="5875554" y="3491395"/>
                  <a:pt x="5886679" y="3490786"/>
                  <a:pt x="5897652" y="3490786"/>
                </a:cubicBezTo>
                <a:cubicBezTo>
                  <a:pt x="5912892" y="3490786"/>
                  <a:pt x="5920512" y="3498710"/>
                  <a:pt x="5920512" y="3514560"/>
                </a:cubicBezTo>
                <a:cubicBezTo>
                  <a:pt x="5920512" y="3521266"/>
                  <a:pt x="5920055" y="3528428"/>
                  <a:pt x="5919140" y="3536048"/>
                </a:cubicBezTo>
                <a:cubicBezTo>
                  <a:pt x="5918226" y="3543668"/>
                  <a:pt x="5917769" y="3551441"/>
                  <a:pt x="5917769" y="3559366"/>
                </a:cubicBezTo>
                <a:cubicBezTo>
                  <a:pt x="5917769" y="3580702"/>
                  <a:pt x="5921274" y="3595789"/>
                  <a:pt x="5928284" y="3604628"/>
                </a:cubicBezTo>
                <a:cubicBezTo>
                  <a:pt x="5935294" y="3613468"/>
                  <a:pt x="5947639" y="3619411"/>
                  <a:pt x="5965318" y="3622459"/>
                </a:cubicBezTo>
                <a:cubicBezTo>
                  <a:pt x="5983605" y="3625507"/>
                  <a:pt x="6003112" y="3627488"/>
                  <a:pt x="6023839" y="3628403"/>
                </a:cubicBezTo>
                <a:cubicBezTo>
                  <a:pt x="6044565" y="3629317"/>
                  <a:pt x="6064682" y="3629774"/>
                  <a:pt x="6084189" y="3629774"/>
                </a:cubicBezTo>
                <a:cubicBezTo>
                  <a:pt x="6103696" y="3629774"/>
                  <a:pt x="6119546" y="3626879"/>
                  <a:pt x="6131738" y="3621088"/>
                </a:cubicBezTo>
                <a:cubicBezTo>
                  <a:pt x="6143930" y="3615296"/>
                  <a:pt x="6150026" y="3604476"/>
                  <a:pt x="6150026" y="3588626"/>
                </a:cubicBezTo>
                <a:cubicBezTo>
                  <a:pt x="6150026" y="3580702"/>
                  <a:pt x="6149721" y="3569119"/>
                  <a:pt x="6149112" y="3553879"/>
                </a:cubicBezTo>
                <a:cubicBezTo>
                  <a:pt x="6148502" y="3538639"/>
                  <a:pt x="6146369" y="3518980"/>
                  <a:pt x="6142711" y="3494900"/>
                </a:cubicBezTo>
                <a:cubicBezTo>
                  <a:pt x="6139053" y="3470821"/>
                  <a:pt x="6133262" y="3441865"/>
                  <a:pt x="6125337" y="3408032"/>
                </a:cubicBezTo>
                <a:cubicBezTo>
                  <a:pt x="6117412" y="3374200"/>
                  <a:pt x="6106135" y="3334423"/>
                  <a:pt x="6091505" y="3288703"/>
                </a:cubicBezTo>
                <a:cubicBezTo>
                  <a:pt x="6076874" y="3242983"/>
                  <a:pt x="6061939" y="3201988"/>
                  <a:pt x="6046699" y="3165717"/>
                </a:cubicBezTo>
                <a:cubicBezTo>
                  <a:pt x="6031459" y="3129445"/>
                  <a:pt x="6016220" y="3098660"/>
                  <a:pt x="6000979" y="3073362"/>
                </a:cubicBezTo>
                <a:cubicBezTo>
                  <a:pt x="5985739" y="3048064"/>
                  <a:pt x="5971108" y="3028556"/>
                  <a:pt x="5957088" y="3014841"/>
                </a:cubicBezTo>
                <a:cubicBezTo>
                  <a:pt x="5943067" y="3001125"/>
                  <a:pt x="5929960" y="2994266"/>
                  <a:pt x="5917769" y="2994266"/>
                </a:cubicBezTo>
                <a:close/>
                <a:moveTo>
                  <a:pt x="8241487" y="2992438"/>
                </a:moveTo>
                <a:cubicBezTo>
                  <a:pt x="8223809" y="2992438"/>
                  <a:pt x="8204912" y="2994114"/>
                  <a:pt x="8184795" y="2997467"/>
                </a:cubicBezTo>
                <a:cubicBezTo>
                  <a:pt x="8164678" y="3000820"/>
                  <a:pt x="8146237" y="3005392"/>
                  <a:pt x="8129474" y="3011183"/>
                </a:cubicBezTo>
                <a:cubicBezTo>
                  <a:pt x="8112710" y="3016974"/>
                  <a:pt x="8098841" y="3023680"/>
                  <a:pt x="8087868" y="3031300"/>
                </a:cubicBezTo>
                <a:cubicBezTo>
                  <a:pt x="8076896" y="3038919"/>
                  <a:pt x="8071409" y="3046692"/>
                  <a:pt x="8071409" y="3054617"/>
                </a:cubicBezTo>
                <a:cubicBezTo>
                  <a:pt x="8071409" y="3066809"/>
                  <a:pt x="8072628" y="3081744"/>
                  <a:pt x="8075067" y="3099422"/>
                </a:cubicBezTo>
                <a:cubicBezTo>
                  <a:pt x="8077505" y="3117101"/>
                  <a:pt x="8078724" y="3136608"/>
                  <a:pt x="8078724" y="3157944"/>
                </a:cubicBezTo>
                <a:cubicBezTo>
                  <a:pt x="8078724" y="3174403"/>
                  <a:pt x="8077962" y="3190405"/>
                  <a:pt x="8076439" y="3205950"/>
                </a:cubicBezTo>
                <a:cubicBezTo>
                  <a:pt x="8074914" y="3221495"/>
                  <a:pt x="8072628" y="3235211"/>
                  <a:pt x="8069580" y="3247098"/>
                </a:cubicBezTo>
                <a:cubicBezTo>
                  <a:pt x="8066532" y="3258985"/>
                  <a:pt x="8062723" y="3268586"/>
                  <a:pt x="8058150" y="3275902"/>
                </a:cubicBezTo>
                <a:cubicBezTo>
                  <a:pt x="8053578" y="3283217"/>
                  <a:pt x="8048244" y="3286874"/>
                  <a:pt x="8042148" y="3286874"/>
                </a:cubicBezTo>
                <a:cubicBezTo>
                  <a:pt x="8035443" y="3286874"/>
                  <a:pt x="8029042" y="3278797"/>
                  <a:pt x="8022946" y="3262643"/>
                </a:cubicBezTo>
                <a:cubicBezTo>
                  <a:pt x="8016850" y="3246488"/>
                  <a:pt x="8011516" y="3226219"/>
                  <a:pt x="8006944" y="3201835"/>
                </a:cubicBezTo>
                <a:cubicBezTo>
                  <a:pt x="8002372" y="3177451"/>
                  <a:pt x="7998714" y="3150629"/>
                  <a:pt x="7995971" y="3121368"/>
                </a:cubicBezTo>
                <a:cubicBezTo>
                  <a:pt x="7993228" y="3092107"/>
                  <a:pt x="7991856" y="3064371"/>
                  <a:pt x="7991856" y="3038158"/>
                </a:cubicBezTo>
                <a:cubicBezTo>
                  <a:pt x="7991856" y="3024747"/>
                  <a:pt x="7988046" y="3014993"/>
                  <a:pt x="7980427" y="3008897"/>
                </a:cubicBezTo>
                <a:cubicBezTo>
                  <a:pt x="7972807" y="3002801"/>
                  <a:pt x="7965644" y="2999753"/>
                  <a:pt x="7958938" y="2999753"/>
                </a:cubicBezTo>
                <a:cubicBezTo>
                  <a:pt x="7952232" y="2999753"/>
                  <a:pt x="7939583" y="3001734"/>
                  <a:pt x="7920990" y="3005696"/>
                </a:cubicBezTo>
                <a:cubicBezTo>
                  <a:pt x="7902398" y="3009659"/>
                  <a:pt x="7880299" y="3017736"/>
                  <a:pt x="7854696" y="3029928"/>
                </a:cubicBezTo>
                <a:cubicBezTo>
                  <a:pt x="7824216" y="3045168"/>
                  <a:pt x="7802118" y="3061018"/>
                  <a:pt x="7788402" y="3077477"/>
                </a:cubicBezTo>
                <a:cubicBezTo>
                  <a:pt x="7774686" y="3093936"/>
                  <a:pt x="7767828" y="3115882"/>
                  <a:pt x="7767828" y="3143314"/>
                </a:cubicBezTo>
                <a:cubicBezTo>
                  <a:pt x="7767828" y="3159163"/>
                  <a:pt x="7771029" y="3176537"/>
                  <a:pt x="7777430" y="3195435"/>
                </a:cubicBezTo>
                <a:cubicBezTo>
                  <a:pt x="7783830" y="3214332"/>
                  <a:pt x="7791907" y="3233839"/>
                  <a:pt x="7801661" y="3253956"/>
                </a:cubicBezTo>
                <a:cubicBezTo>
                  <a:pt x="7811415" y="3274073"/>
                  <a:pt x="7821930" y="3294037"/>
                  <a:pt x="7833208" y="3313849"/>
                </a:cubicBezTo>
                <a:cubicBezTo>
                  <a:pt x="7844485" y="3333661"/>
                  <a:pt x="7855001" y="3352406"/>
                  <a:pt x="7864755" y="3370085"/>
                </a:cubicBezTo>
                <a:cubicBezTo>
                  <a:pt x="7874508" y="3387763"/>
                  <a:pt x="7882585" y="3403460"/>
                  <a:pt x="7888986" y="3417176"/>
                </a:cubicBezTo>
                <a:cubicBezTo>
                  <a:pt x="7895387" y="3430892"/>
                  <a:pt x="7898588" y="3441713"/>
                  <a:pt x="7898588" y="3449638"/>
                </a:cubicBezTo>
                <a:cubicBezTo>
                  <a:pt x="7898588" y="3460610"/>
                  <a:pt x="7894473" y="3471126"/>
                  <a:pt x="7886243" y="3481184"/>
                </a:cubicBezTo>
                <a:cubicBezTo>
                  <a:pt x="7878014" y="3491243"/>
                  <a:pt x="7869174" y="3501149"/>
                  <a:pt x="7859726" y="3510902"/>
                </a:cubicBezTo>
                <a:cubicBezTo>
                  <a:pt x="7850277" y="3520656"/>
                  <a:pt x="7841437" y="3530105"/>
                  <a:pt x="7833208" y="3539249"/>
                </a:cubicBezTo>
                <a:cubicBezTo>
                  <a:pt x="7824978" y="3548393"/>
                  <a:pt x="7820864" y="3557537"/>
                  <a:pt x="7820864" y="3566681"/>
                </a:cubicBezTo>
                <a:cubicBezTo>
                  <a:pt x="7820864" y="3572167"/>
                  <a:pt x="7824521" y="3579330"/>
                  <a:pt x="7831836" y="3588169"/>
                </a:cubicBezTo>
                <a:cubicBezTo>
                  <a:pt x="7839151" y="3597008"/>
                  <a:pt x="7848296" y="3605695"/>
                  <a:pt x="7859268" y="3614230"/>
                </a:cubicBezTo>
                <a:cubicBezTo>
                  <a:pt x="7870241" y="3622764"/>
                  <a:pt x="7882281" y="3630079"/>
                  <a:pt x="7895387" y="3636175"/>
                </a:cubicBezTo>
                <a:cubicBezTo>
                  <a:pt x="7908494" y="3642271"/>
                  <a:pt x="7920838" y="3645319"/>
                  <a:pt x="7932420" y="3645319"/>
                </a:cubicBezTo>
                <a:cubicBezTo>
                  <a:pt x="7973873" y="3645319"/>
                  <a:pt x="8014564" y="3627793"/>
                  <a:pt x="8054493" y="3592741"/>
                </a:cubicBezTo>
                <a:cubicBezTo>
                  <a:pt x="8094421" y="3557689"/>
                  <a:pt x="8133893" y="3509074"/>
                  <a:pt x="8172908" y="3446894"/>
                </a:cubicBezTo>
                <a:cubicBezTo>
                  <a:pt x="8192415" y="3415805"/>
                  <a:pt x="8210093" y="3382734"/>
                  <a:pt x="8225943" y="3347682"/>
                </a:cubicBezTo>
                <a:cubicBezTo>
                  <a:pt x="8241793" y="3312630"/>
                  <a:pt x="8255509" y="3277273"/>
                  <a:pt x="8267091" y="3241612"/>
                </a:cubicBezTo>
                <a:cubicBezTo>
                  <a:pt x="8278673" y="3205950"/>
                  <a:pt x="8287512" y="3170898"/>
                  <a:pt x="8293609" y="3136456"/>
                </a:cubicBezTo>
                <a:cubicBezTo>
                  <a:pt x="8299704" y="3102013"/>
                  <a:pt x="8302752" y="3069552"/>
                  <a:pt x="8302752" y="3039072"/>
                </a:cubicBezTo>
                <a:cubicBezTo>
                  <a:pt x="8302752" y="3027490"/>
                  <a:pt x="8297876" y="3016822"/>
                  <a:pt x="8288122" y="3007068"/>
                </a:cubicBezTo>
                <a:cubicBezTo>
                  <a:pt x="8278368" y="2997314"/>
                  <a:pt x="8262824" y="2992438"/>
                  <a:pt x="8241487" y="2992438"/>
                </a:cubicBezTo>
                <a:close/>
                <a:moveTo>
                  <a:pt x="3736696" y="2989695"/>
                </a:moveTo>
                <a:cubicBezTo>
                  <a:pt x="3722066" y="2989695"/>
                  <a:pt x="3707588" y="2991219"/>
                  <a:pt x="3693263" y="2994266"/>
                </a:cubicBezTo>
                <a:cubicBezTo>
                  <a:pt x="3678937" y="2997314"/>
                  <a:pt x="3666135" y="3001125"/>
                  <a:pt x="3654858" y="3005696"/>
                </a:cubicBezTo>
                <a:cubicBezTo>
                  <a:pt x="3643580" y="3010268"/>
                  <a:pt x="3634588" y="3015602"/>
                  <a:pt x="3627883" y="3021698"/>
                </a:cubicBezTo>
                <a:cubicBezTo>
                  <a:pt x="3621177" y="3027795"/>
                  <a:pt x="3617825" y="3033586"/>
                  <a:pt x="3617825" y="3039072"/>
                </a:cubicBezTo>
                <a:cubicBezTo>
                  <a:pt x="3617825" y="3050045"/>
                  <a:pt x="3621329" y="3064675"/>
                  <a:pt x="3628340" y="3082963"/>
                </a:cubicBezTo>
                <a:cubicBezTo>
                  <a:pt x="3635350" y="3101251"/>
                  <a:pt x="3643123" y="3121825"/>
                  <a:pt x="3651657" y="3144685"/>
                </a:cubicBezTo>
                <a:cubicBezTo>
                  <a:pt x="3660191" y="3167545"/>
                  <a:pt x="3667964" y="3191472"/>
                  <a:pt x="3674974" y="3216466"/>
                </a:cubicBezTo>
                <a:cubicBezTo>
                  <a:pt x="3681985" y="3241459"/>
                  <a:pt x="3685490" y="3265843"/>
                  <a:pt x="3685490" y="3289618"/>
                </a:cubicBezTo>
                <a:cubicBezTo>
                  <a:pt x="3685490" y="3296323"/>
                  <a:pt x="3685033" y="3302114"/>
                  <a:pt x="3684118" y="3306991"/>
                </a:cubicBezTo>
                <a:cubicBezTo>
                  <a:pt x="3683204" y="3311868"/>
                  <a:pt x="3680613" y="3314306"/>
                  <a:pt x="3676346" y="3314306"/>
                </a:cubicBezTo>
                <a:cubicBezTo>
                  <a:pt x="3673908" y="3314306"/>
                  <a:pt x="3669945" y="3309582"/>
                  <a:pt x="3664458" y="3300133"/>
                </a:cubicBezTo>
                <a:cubicBezTo>
                  <a:pt x="3658973" y="3290684"/>
                  <a:pt x="3652572" y="3278645"/>
                  <a:pt x="3645256" y="3264014"/>
                </a:cubicBezTo>
                <a:cubicBezTo>
                  <a:pt x="3637941" y="3249384"/>
                  <a:pt x="3630169" y="3233230"/>
                  <a:pt x="3621939" y="3215551"/>
                </a:cubicBezTo>
                <a:cubicBezTo>
                  <a:pt x="3613710" y="3197873"/>
                  <a:pt x="3605785" y="3180499"/>
                  <a:pt x="3598164" y="3163430"/>
                </a:cubicBezTo>
                <a:cubicBezTo>
                  <a:pt x="3590545" y="3146362"/>
                  <a:pt x="3583382" y="3130817"/>
                  <a:pt x="3576676" y="3116796"/>
                </a:cubicBezTo>
                <a:cubicBezTo>
                  <a:pt x="3569971" y="3102775"/>
                  <a:pt x="3564789" y="3092412"/>
                  <a:pt x="3561132" y="3085707"/>
                </a:cubicBezTo>
                <a:cubicBezTo>
                  <a:pt x="3552597" y="3069857"/>
                  <a:pt x="3542996" y="3056750"/>
                  <a:pt x="3532328" y="3046387"/>
                </a:cubicBezTo>
                <a:cubicBezTo>
                  <a:pt x="3521660" y="3036024"/>
                  <a:pt x="3510840" y="3027947"/>
                  <a:pt x="3499867" y="3022156"/>
                </a:cubicBezTo>
                <a:cubicBezTo>
                  <a:pt x="3488894" y="3016365"/>
                  <a:pt x="3477769" y="3012402"/>
                  <a:pt x="3466491" y="3010268"/>
                </a:cubicBezTo>
                <a:cubicBezTo>
                  <a:pt x="3455214" y="3008135"/>
                  <a:pt x="3444393" y="3007068"/>
                  <a:pt x="3434030" y="3007068"/>
                </a:cubicBezTo>
                <a:cubicBezTo>
                  <a:pt x="3423667" y="3007068"/>
                  <a:pt x="3412389" y="3007525"/>
                  <a:pt x="3400197" y="3008440"/>
                </a:cubicBezTo>
                <a:cubicBezTo>
                  <a:pt x="3388005" y="3009354"/>
                  <a:pt x="3376118" y="3010421"/>
                  <a:pt x="3364535" y="3011640"/>
                </a:cubicBezTo>
                <a:cubicBezTo>
                  <a:pt x="3352953" y="3012859"/>
                  <a:pt x="3342285" y="3014231"/>
                  <a:pt x="3332532" y="3015755"/>
                </a:cubicBezTo>
                <a:cubicBezTo>
                  <a:pt x="3322778" y="3017279"/>
                  <a:pt x="3315768" y="3018955"/>
                  <a:pt x="3311500" y="3020784"/>
                </a:cubicBezTo>
                <a:cubicBezTo>
                  <a:pt x="3302966" y="3023832"/>
                  <a:pt x="3295498" y="3029623"/>
                  <a:pt x="3289098" y="3038158"/>
                </a:cubicBezTo>
                <a:cubicBezTo>
                  <a:pt x="3282697" y="3046692"/>
                  <a:pt x="3277973" y="3059798"/>
                  <a:pt x="3274925" y="3077477"/>
                </a:cubicBezTo>
                <a:cubicBezTo>
                  <a:pt x="3271876" y="3094546"/>
                  <a:pt x="3268676" y="3127464"/>
                  <a:pt x="3265323" y="3176232"/>
                </a:cubicBezTo>
                <a:cubicBezTo>
                  <a:pt x="3261970" y="3225000"/>
                  <a:pt x="3260294" y="3288399"/>
                  <a:pt x="3260294" y="3366427"/>
                </a:cubicBezTo>
                <a:cubicBezTo>
                  <a:pt x="3260294" y="3387154"/>
                  <a:pt x="3260904" y="3408185"/>
                  <a:pt x="3262123" y="3429521"/>
                </a:cubicBezTo>
                <a:cubicBezTo>
                  <a:pt x="3263342" y="3450857"/>
                  <a:pt x="3264866" y="3471431"/>
                  <a:pt x="3266695" y="3491243"/>
                </a:cubicBezTo>
                <a:cubicBezTo>
                  <a:pt x="3268524" y="3511055"/>
                  <a:pt x="3270657" y="3529190"/>
                  <a:pt x="3273096" y="3545650"/>
                </a:cubicBezTo>
                <a:cubicBezTo>
                  <a:pt x="3275534" y="3562109"/>
                  <a:pt x="3277973" y="3575825"/>
                  <a:pt x="3280411" y="3586798"/>
                </a:cubicBezTo>
                <a:cubicBezTo>
                  <a:pt x="3285288" y="3608743"/>
                  <a:pt x="3296565" y="3624288"/>
                  <a:pt x="3314244" y="3633432"/>
                </a:cubicBezTo>
                <a:cubicBezTo>
                  <a:pt x="3331922" y="3642576"/>
                  <a:pt x="3358135" y="3647148"/>
                  <a:pt x="3392882" y="3647148"/>
                </a:cubicBezTo>
                <a:cubicBezTo>
                  <a:pt x="3409951" y="3647148"/>
                  <a:pt x="3426410" y="3645319"/>
                  <a:pt x="3442259" y="3641662"/>
                </a:cubicBezTo>
                <a:cubicBezTo>
                  <a:pt x="3458109" y="3638004"/>
                  <a:pt x="3471978" y="3633280"/>
                  <a:pt x="3483865" y="3627488"/>
                </a:cubicBezTo>
                <a:cubicBezTo>
                  <a:pt x="3495752" y="3621697"/>
                  <a:pt x="3505201" y="3615144"/>
                  <a:pt x="3512211" y="3607829"/>
                </a:cubicBezTo>
                <a:cubicBezTo>
                  <a:pt x="3519222" y="3600514"/>
                  <a:pt x="3522727" y="3593503"/>
                  <a:pt x="3522727" y="3586798"/>
                </a:cubicBezTo>
                <a:cubicBezTo>
                  <a:pt x="3522727" y="3578873"/>
                  <a:pt x="3519983" y="3567443"/>
                  <a:pt x="3514497" y="3552508"/>
                </a:cubicBezTo>
                <a:cubicBezTo>
                  <a:pt x="3509011" y="3537572"/>
                  <a:pt x="3503067" y="3519589"/>
                  <a:pt x="3496666" y="3498558"/>
                </a:cubicBezTo>
                <a:cubicBezTo>
                  <a:pt x="3490265" y="3477527"/>
                  <a:pt x="3484322" y="3453752"/>
                  <a:pt x="3478836" y="3427235"/>
                </a:cubicBezTo>
                <a:cubicBezTo>
                  <a:pt x="3473349" y="3400717"/>
                  <a:pt x="3470606" y="3371304"/>
                  <a:pt x="3470606" y="3338995"/>
                </a:cubicBezTo>
                <a:cubicBezTo>
                  <a:pt x="3470606" y="3310954"/>
                  <a:pt x="3474264" y="3296933"/>
                  <a:pt x="3481579" y="3296933"/>
                </a:cubicBezTo>
                <a:cubicBezTo>
                  <a:pt x="3485845" y="3296933"/>
                  <a:pt x="3491180" y="3302114"/>
                  <a:pt x="3497581" y="3312478"/>
                </a:cubicBezTo>
                <a:cubicBezTo>
                  <a:pt x="3503982" y="3322841"/>
                  <a:pt x="3510992" y="3335947"/>
                  <a:pt x="3518612" y="3351797"/>
                </a:cubicBezTo>
                <a:cubicBezTo>
                  <a:pt x="3526232" y="3367647"/>
                  <a:pt x="3534004" y="3385325"/>
                  <a:pt x="3541929" y="3404832"/>
                </a:cubicBezTo>
                <a:cubicBezTo>
                  <a:pt x="3549853" y="3424339"/>
                  <a:pt x="3557626" y="3443542"/>
                  <a:pt x="3565246" y="3462439"/>
                </a:cubicBezTo>
                <a:cubicBezTo>
                  <a:pt x="3572867" y="3481337"/>
                  <a:pt x="3579725" y="3498406"/>
                  <a:pt x="3585820" y="3513646"/>
                </a:cubicBezTo>
                <a:cubicBezTo>
                  <a:pt x="3591916" y="3528886"/>
                  <a:pt x="3596793" y="3540468"/>
                  <a:pt x="3600451" y="3548393"/>
                </a:cubicBezTo>
                <a:cubicBezTo>
                  <a:pt x="3612033" y="3572167"/>
                  <a:pt x="3623159" y="3592132"/>
                  <a:pt x="3633826" y="3608286"/>
                </a:cubicBezTo>
                <a:cubicBezTo>
                  <a:pt x="3644494" y="3624440"/>
                  <a:pt x="3658058" y="3632518"/>
                  <a:pt x="3674517" y="3632518"/>
                </a:cubicBezTo>
                <a:cubicBezTo>
                  <a:pt x="3700120" y="3632518"/>
                  <a:pt x="3726333" y="3629165"/>
                  <a:pt x="3753156" y="3622459"/>
                </a:cubicBezTo>
                <a:cubicBezTo>
                  <a:pt x="3779978" y="3615754"/>
                  <a:pt x="3802838" y="3604476"/>
                  <a:pt x="3821736" y="3588626"/>
                </a:cubicBezTo>
                <a:cubicBezTo>
                  <a:pt x="3836366" y="3576434"/>
                  <a:pt x="3848406" y="3543668"/>
                  <a:pt x="3857855" y="3490328"/>
                </a:cubicBezTo>
                <a:cubicBezTo>
                  <a:pt x="3867303" y="3436988"/>
                  <a:pt x="3872027" y="3365818"/>
                  <a:pt x="3872027" y="3276816"/>
                </a:cubicBezTo>
                <a:cubicBezTo>
                  <a:pt x="3872027" y="3260966"/>
                  <a:pt x="3871723" y="3242221"/>
                  <a:pt x="3871113" y="3220580"/>
                </a:cubicBezTo>
                <a:cubicBezTo>
                  <a:pt x="3870504" y="3198940"/>
                  <a:pt x="3869589" y="3177451"/>
                  <a:pt x="3868370" y="3156115"/>
                </a:cubicBezTo>
                <a:cubicBezTo>
                  <a:pt x="3867151" y="3134779"/>
                  <a:pt x="3865932" y="3114815"/>
                  <a:pt x="3864712" y="3096222"/>
                </a:cubicBezTo>
                <a:cubicBezTo>
                  <a:pt x="3863493" y="3077629"/>
                  <a:pt x="3861970" y="3063151"/>
                  <a:pt x="3860140" y="3052788"/>
                </a:cubicBezTo>
                <a:cubicBezTo>
                  <a:pt x="3856483" y="3032062"/>
                  <a:pt x="3843529" y="3016365"/>
                  <a:pt x="3821279" y="3005696"/>
                </a:cubicBezTo>
                <a:cubicBezTo>
                  <a:pt x="3799028" y="2995028"/>
                  <a:pt x="3770834" y="2989695"/>
                  <a:pt x="3736696" y="2989695"/>
                </a:cubicBezTo>
                <a:close/>
                <a:moveTo>
                  <a:pt x="4219652" y="2986951"/>
                </a:moveTo>
                <a:cubicBezTo>
                  <a:pt x="4181247" y="2986951"/>
                  <a:pt x="4144061" y="2994266"/>
                  <a:pt x="4108095" y="3008897"/>
                </a:cubicBezTo>
                <a:cubicBezTo>
                  <a:pt x="4072129" y="3023527"/>
                  <a:pt x="4039973" y="3045320"/>
                  <a:pt x="4011626" y="3074277"/>
                </a:cubicBezTo>
                <a:cubicBezTo>
                  <a:pt x="3983280" y="3103232"/>
                  <a:pt x="3960572" y="3139504"/>
                  <a:pt x="3943503" y="3183090"/>
                </a:cubicBezTo>
                <a:cubicBezTo>
                  <a:pt x="3926434" y="3226677"/>
                  <a:pt x="3917900" y="3277426"/>
                  <a:pt x="3917900" y="3335338"/>
                </a:cubicBezTo>
                <a:cubicBezTo>
                  <a:pt x="3917900" y="3383496"/>
                  <a:pt x="3925368" y="3426473"/>
                  <a:pt x="3940302" y="3464268"/>
                </a:cubicBezTo>
                <a:cubicBezTo>
                  <a:pt x="3955238" y="3502063"/>
                  <a:pt x="3975812" y="3533915"/>
                  <a:pt x="4002025" y="3559823"/>
                </a:cubicBezTo>
                <a:cubicBezTo>
                  <a:pt x="4028238" y="3585731"/>
                  <a:pt x="4059326" y="3605543"/>
                  <a:pt x="4095294" y="3619259"/>
                </a:cubicBezTo>
                <a:cubicBezTo>
                  <a:pt x="4131260" y="3632975"/>
                  <a:pt x="4170275" y="3639833"/>
                  <a:pt x="4212337" y="3639833"/>
                </a:cubicBezTo>
                <a:cubicBezTo>
                  <a:pt x="4255618" y="3639833"/>
                  <a:pt x="4295699" y="3632060"/>
                  <a:pt x="4332580" y="3616516"/>
                </a:cubicBezTo>
                <a:cubicBezTo>
                  <a:pt x="4369460" y="3600971"/>
                  <a:pt x="4401465" y="3578416"/>
                  <a:pt x="4428592" y="3548850"/>
                </a:cubicBezTo>
                <a:cubicBezTo>
                  <a:pt x="4455719" y="3519284"/>
                  <a:pt x="4476903" y="3483318"/>
                  <a:pt x="4492143" y="3440951"/>
                </a:cubicBezTo>
                <a:cubicBezTo>
                  <a:pt x="4507383" y="3398584"/>
                  <a:pt x="4515003" y="3350882"/>
                  <a:pt x="4515003" y="3297847"/>
                </a:cubicBezTo>
                <a:cubicBezTo>
                  <a:pt x="4515003" y="3246641"/>
                  <a:pt x="4506621" y="3201530"/>
                  <a:pt x="4489857" y="3162516"/>
                </a:cubicBezTo>
                <a:cubicBezTo>
                  <a:pt x="4473093" y="3123502"/>
                  <a:pt x="4450842" y="3091041"/>
                  <a:pt x="4423106" y="3065132"/>
                </a:cubicBezTo>
                <a:cubicBezTo>
                  <a:pt x="4395369" y="3039224"/>
                  <a:pt x="4363822" y="3019717"/>
                  <a:pt x="4328466" y="3006611"/>
                </a:cubicBezTo>
                <a:cubicBezTo>
                  <a:pt x="4293108" y="2993504"/>
                  <a:pt x="4256837" y="2986951"/>
                  <a:pt x="4219652" y="2986951"/>
                </a:cubicBezTo>
                <a:close/>
                <a:moveTo>
                  <a:pt x="2924252" y="2986951"/>
                </a:moveTo>
                <a:cubicBezTo>
                  <a:pt x="2885847" y="2986951"/>
                  <a:pt x="2848662" y="2994266"/>
                  <a:pt x="2812695" y="3008897"/>
                </a:cubicBezTo>
                <a:cubicBezTo>
                  <a:pt x="2776729" y="3023527"/>
                  <a:pt x="2744572" y="3045320"/>
                  <a:pt x="2716225" y="3074277"/>
                </a:cubicBezTo>
                <a:cubicBezTo>
                  <a:pt x="2687880" y="3103232"/>
                  <a:pt x="2665172" y="3139504"/>
                  <a:pt x="2648103" y="3183090"/>
                </a:cubicBezTo>
                <a:cubicBezTo>
                  <a:pt x="2631034" y="3226677"/>
                  <a:pt x="2622500" y="3277426"/>
                  <a:pt x="2622500" y="3335338"/>
                </a:cubicBezTo>
                <a:cubicBezTo>
                  <a:pt x="2622500" y="3383496"/>
                  <a:pt x="2629968" y="3426473"/>
                  <a:pt x="2644903" y="3464268"/>
                </a:cubicBezTo>
                <a:cubicBezTo>
                  <a:pt x="2659838" y="3502063"/>
                  <a:pt x="2680412" y="3533915"/>
                  <a:pt x="2706625" y="3559823"/>
                </a:cubicBezTo>
                <a:cubicBezTo>
                  <a:pt x="2732837" y="3585731"/>
                  <a:pt x="2763927" y="3605543"/>
                  <a:pt x="2799894" y="3619259"/>
                </a:cubicBezTo>
                <a:cubicBezTo>
                  <a:pt x="2835860" y="3632975"/>
                  <a:pt x="2874874" y="3639833"/>
                  <a:pt x="2916937" y="3639833"/>
                </a:cubicBezTo>
                <a:cubicBezTo>
                  <a:pt x="2960218" y="3639833"/>
                  <a:pt x="3000300" y="3632060"/>
                  <a:pt x="3037180" y="3616516"/>
                </a:cubicBezTo>
                <a:cubicBezTo>
                  <a:pt x="3074061" y="3600971"/>
                  <a:pt x="3106065" y="3578416"/>
                  <a:pt x="3133192" y="3548850"/>
                </a:cubicBezTo>
                <a:cubicBezTo>
                  <a:pt x="3160320" y="3519284"/>
                  <a:pt x="3181503" y="3483318"/>
                  <a:pt x="3196743" y="3440951"/>
                </a:cubicBezTo>
                <a:cubicBezTo>
                  <a:pt x="3211983" y="3398584"/>
                  <a:pt x="3219603" y="3350882"/>
                  <a:pt x="3219603" y="3297847"/>
                </a:cubicBezTo>
                <a:cubicBezTo>
                  <a:pt x="3219603" y="3246641"/>
                  <a:pt x="3211221" y="3201530"/>
                  <a:pt x="3194457" y="3162516"/>
                </a:cubicBezTo>
                <a:cubicBezTo>
                  <a:pt x="3177693" y="3123502"/>
                  <a:pt x="3155443" y="3091041"/>
                  <a:pt x="3127706" y="3065132"/>
                </a:cubicBezTo>
                <a:cubicBezTo>
                  <a:pt x="3099969" y="3039224"/>
                  <a:pt x="3068422" y="3019717"/>
                  <a:pt x="3033066" y="3006611"/>
                </a:cubicBezTo>
                <a:cubicBezTo>
                  <a:pt x="2997709" y="2993504"/>
                  <a:pt x="2961438" y="2986951"/>
                  <a:pt x="2924252" y="2986951"/>
                </a:cubicBezTo>
                <a:close/>
                <a:moveTo>
                  <a:pt x="1238327" y="2986951"/>
                </a:moveTo>
                <a:cubicBezTo>
                  <a:pt x="1199922" y="2986951"/>
                  <a:pt x="1162737" y="2994266"/>
                  <a:pt x="1126770" y="3008897"/>
                </a:cubicBezTo>
                <a:cubicBezTo>
                  <a:pt x="1090804" y="3023527"/>
                  <a:pt x="1058647" y="3045320"/>
                  <a:pt x="1030301" y="3074277"/>
                </a:cubicBezTo>
                <a:cubicBezTo>
                  <a:pt x="1001954" y="3103232"/>
                  <a:pt x="979247" y="3139504"/>
                  <a:pt x="962178" y="3183090"/>
                </a:cubicBezTo>
                <a:cubicBezTo>
                  <a:pt x="945109" y="3226677"/>
                  <a:pt x="936575" y="3277426"/>
                  <a:pt x="936575" y="3335338"/>
                </a:cubicBezTo>
                <a:cubicBezTo>
                  <a:pt x="936575" y="3383496"/>
                  <a:pt x="944043" y="3426473"/>
                  <a:pt x="958978" y="3464268"/>
                </a:cubicBezTo>
                <a:cubicBezTo>
                  <a:pt x="973913" y="3502063"/>
                  <a:pt x="994487" y="3533915"/>
                  <a:pt x="1020700" y="3559823"/>
                </a:cubicBezTo>
                <a:cubicBezTo>
                  <a:pt x="1046912" y="3585731"/>
                  <a:pt x="1078002" y="3605543"/>
                  <a:pt x="1113968" y="3619259"/>
                </a:cubicBezTo>
                <a:cubicBezTo>
                  <a:pt x="1149935" y="3632975"/>
                  <a:pt x="1188949" y="3639833"/>
                  <a:pt x="1231012" y="3639833"/>
                </a:cubicBezTo>
                <a:cubicBezTo>
                  <a:pt x="1274293" y="3639833"/>
                  <a:pt x="1314374" y="3632060"/>
                  <a:pt x="1351256" y="3616516"/>
                </a:cubicBezTo>
                <a:cubicBezTo>
                  <a:pt x="1388136" y="3600971"/>
                  <a:pt x="1420140" y="3578416"/>
                  <a:pt x="1447267" y="3548850"/>
                </a:cubicBezTo>
                <a:cubicBezTo>
                  <a:pt x="1474395" y="3519284"/>
                  <a:pt x="1495578" y="3483318"/>
                  <a:pt x="1510818" y="3440951"/>
                </a:cubicBezTo>
                <a:cubicBezTo>
                  <a:pt x="1526058" y="3398584"/>
                  <a:pt x="1533678" y="3350882"/>
                  <a:pt x="1533678" y="3297847"/>
                </a:cubicBezTo>
                <a:cubicBezTo>
                  <a:pt x="1533678" y="3246641"/>
                  <a:pt x="1525296" y="3201530"/>
                  <a:pt x="1508532" y="3162516"/>
                </a:cubicBezTo>
                <a:cubicBezTo>
                  <a:pt x="1491768" y="3123502"/>
                  <a:pt x="1469518" y="3091041"/>
                  <a:pt x="1441781" y="3065132"/>
                </a:cubicBezTo>
                <a:cubicBezTo>
                  <a:pt x="1414044" y="3039224"/>
                  <a:pt x="1382497" y="3019717"/>
                  <a:pt x="1347141" y="3006611"/>
                </a:cubicBezTo>
                <a:cubicBezTo>
                  <a:pt x="1311784" y="2993504"/>
                  <a:pt x="1275513" y="2986951"/>
                  <a:pt x="1238327" y="2986951"/>
                </a:cubicBezTo>
                <a:close/>
                <a:moveTo>
                  <a:pt x="701650" y="2986037"/>
                </a:moveTo>
                <a:cubicBezTo>
                  <a:pt x="691287" y="2986037"/>
                  <a:pt x="682753" y="2988780"/>
                  <a:pt x="676047" y="2994266"/>
                </a:cubicBezTo>
                <a:cubicBezTo>
                  <a:pt x="669342" y="2999753"/>
                  <a:pt x="665379" y="3007983"/>
                  <a:pt x="664160" y="3018955"/>
                </a:cubicBezTo>
                <a:cubicBezTo>
                  <a:pt x="662941" y="3029928"/>
                  <a:pt x="658064" y="3045930"/>
                  <a:pt x="649529" y="3066961"/>
                </a:cubicBezTo>
                <a:cubicBezTo>
                  <a:pt x="640995" y="3087992"/>
                  <a:pt x="629413" y="3112224"/>
                  <a:pt x="614782" y="3139656"/>
                </a:cubicBezTo>
                <a:cubicBezTo>
                  <a:pt x="600152" y="3166478"/>
                  <a:pt x="586283" y="3188272"/>
                  <a:pt x="573177" y="3205036"/>
                </a:cubicBezTo>
                <a:cubicBezTo>
                  <a:pt x="560071" y="3221800"/>
                  <a:pt x="549860" y="3230182"/>
                  <a:pt x="542545" y="3230182"/>
                </a:cubicBezTo>
                <a:cubicBezTo>
                  <a:pt x="535839" y="3230182"/>
                  <a:pt x="532486" y="3224695"/>
                  <a:pt x="532486" y="3213723"/>
                </a:cubicBezTo>
                <a:cubicBezTo>
                  <a:pt x="532486" y="3195435"/>
                  <a:pt x="534467" y="3178061"/>
                  <a:pt x="538430" y="3161602"/>
                </a:cubicBezTo>
                <a:cubicBezTo>
                  <a:pt x="542392" y="3145142"/>
                  <a:pt x="546660" y="3129902"/>
                  <a:pt x="551231" y="3115882"/>
                </a:cubicBezTo>
                <a:cubicBezTo>
                  <a:pt x="555804" y="3101861"/>
                  <a:pt x="560071" y="3088754"/>
                  <a:pt x="564033" y="3076562"/>
                </a:cubicBezTo>
                <a:cubicBezTo>
                  <a:pt x="567996" y="3064371"/>
                  <a:pt x="569977" y="3053702"/>
                  <a:pt x="569977" y="3044559"/>
                </a:cubicBezTo>
                <a:cubicBezTo>
                  <a:pt x="569977" y="3036024"/>
                  <a:pt x="566624" y="3028404"/>
                  <a:pt x="559918" y="3021698"/>
                </a:cubicBezTo>
                <a:cubicBezTo>
                  <a:pt x="553213" y="3014993"/>
                  <a:pt x="541935" y="3011640"/>
                  <a:pt x="526085" y="3011640"/>
                </a:cubicBezTo>
                <a:cubicBezTo>
                  <a:pt x="514503" y="3011640"/>
                  <a:pt x="500482" y="3013164"/>
                  <a:pt x="484023" y="3016212"/>
                </a:cubicBezTo>
                <a:cubicBezTo>
                  <a:pt x="467564" y="3019260"/>
                  <a:pt x="450952" y="3023375"/>
                  <a:pt x="434188" y="3028556"/>
                </a:cubicBezTo>
                <a:cubicBezTo>
                  <a:pt x="417424" y="3033738"/>
                  <a:pt x="401422" y="3039834"/>
                  <a:pt x="386182" y="3046844"/>
                </a:cubicBezTo>
                <a:cubicBezTo>
                  <a:pt x="370942" y="3053855"/>
                  <a:pt x="358750" y="3061018"/>
                  <a:pt x="349606" y="3068333"/>
                </a:cubicBezTo>
                <a:cubicBezTo>
                  <a:pt x="335586" y="3079915"/>
                  <a:pt x="325679" y="3111005"/>
                  <a:pt x="319888" y="3161602"/>
                </a:cubicBezTo>
                <a:cubicBezTo>
                  <a:pt x="314097" y="3212198"/>
                  <a:pt x="311201" y="3278340"/>
                  <a:pt x="311201" y="3360026"/>
                </a:cubicBezTo>
                <a:cubicBezTo>
                  <a:pt x="311201" y="3419158"/>
                  <a:pt x="313792" y="3466706"/>
                  <a:pt x="318974" y="3502673"/>
                </a:cubicBezTo>
                <a:cubicBezTo>
                  <a:pt x="324155" y="3538639"/>
                  <a:pt x="329185" y="3563938"/>
                  <a:pt x="334062" y="3578568"/>
                </a:cubicBezTo>
                <a:cubicBezTo>
                  <a:pt x="340767" y="3600514"/>
                  <a:pt x="352350" y="3616668"/>
                  <a:pt x="368809" y="3627031"/>
                </a:cubicBezTo>
                <a:cubicBezTo>
                  <a:pt x="385268" y="3637394"/>
                  <a:pt x="408433" y="3642576"/>
                  <a:pt x="438303" y="3642576"/>
                </a:cubicBezTo>
                <a:cubicBezTo>
                  <a:pt x="462687" y="3642576"/>
                  <a:pt x="482956" y="3641357"/>
                  <a:pt x="499111" y="3638918"/>
                </a:cubicBezTo>
                <a:cubicBezTo>
                  <a:pt x="515265" y="3636480"/>
                  <a:pt x="528219" y="3633432"/>
                  <a:pt x="537973" y="3629774"/>
                </a:cubicBezTo>
                <a:cubicBezTo>
                  <a:pt x="547726" y="3626117"/>
                  <a:pt x="554432" y="3622154"/>
                  <a:pt x="558090" y="3617887"/>
                </a:cubicBezTo>
                <a:cubicBezTo>
                  <a:pt x="561747" y="3613620"/>
                  <a:pt x="563576" y="3609658"/>
                  <a:pt x="563576" y="3606000"/>
                </a:cubicBezTo>
                <a:cubicBezTo>
                  <a:pt x="563576" y="3600514"/>
                  <a:pt x="561899" y="3593503"/>
                  <a:pt x="558547" y="3584969"/>
                </a:cubicBezTo>
                <a:cubicBezTo>
                  <a:pt x="555194" y="3576434"/>
                  <a:pt x="551384" y="3566224"/>
                  <a:pt x="547117" y="3554336"/>
                </a:cubicBezTo>
                <a:cubicBezTo>
                  <a:pt x="542850" y="3542449"/>
                  <a:pt x="539040" y="3528886"/>
                  <a:pt x="535686" y="3513646"/>
                </a:cubicBezTo>
                <a:cubicBezTo>
                  <a:pt x="532334" y="3498406"/>
                  <a:pt x="530658" y="3481946"/>
                  <a:pt x="530658" y="3464268"/>
                </a:cubicBezTo>
                <a:cubicBezTo>
                  <a:pt x="530658" y="3451466"/>
                  <a:pt x="533858" y="3442932"/>
                  <a:pt x="540259" y="3438665"/>
                </a:cubicBezTo>
                <a:cubicBezTo>
                  <a:pt x="546660" y="3434398"/>
                  <a:pt x="553517" y="3432264"/>
                  <a:pt x="560832" y="3432264"/>
                </a:cubicBezTo>
                <a:cubicBezTo>
                  <a:pt x="568148" y="3432264"/>
                  <a:pt x="575006" y="3436379"/>
                  <a:pt x="581407" y="3444608"/>
                </a:cubicBezTo>
                <a:cubicBezTo>
                  <a:pt x="587808" y="3452838"/>
                  <a:pt x="593903" y="3463201"/>
                  <a:pt x="599695" y="3475698"/>
                </a:cubicBezTo>
                <a:cubicBezTo>
                  <a:pt x="605486" y="3488195"/>
                  <a:pt x="611125" y="3502216"/>
                  <a:pt x="616611" y="3517760"/>
                </a:cubicBezTo>
                <a:cubicBezTo>
                  <a:pt x="622098" y="3533305"/>
                  <a:pt x="627584" y="3548393"/>
                  <a:pt x="633070" y="3563023"/>
                </a:cubicBezTo>
                <a:cubicBezTo>
                  <a:pt x="644653" y="3592284"/>
                  <a:pt x="656997" y="3611029"/>
                  <a:pt x="670103" y="3619259"/>
                </a:cubicBezTo>
                <a:cubicBezTo>
                  <a:pt x="683210" y="3627488"/>
                  <a:pt x="697688" y="3631603"/>
                  <a:pt x="713537" y="3631603"/>
                </a:cubicBezTo>
                <a:cubicBezTo>
                  <a:pt x="726339" y="3631603"/>
                  <a:pt x="742951" y="3629317"/>
                  <a:pt x="763372" y="3624745"/>
                </a:cubicBezTo>
                <a:cubicBezTo>
                  <a:pt x="783794" y="3620173"/>
                  <a:pt x="803606" y="3613772"/>
                  <a:pt x="822808" y="3605543"/>
                </a:cubicBezTo>
                <a:cubicBezTo>
                  <a:pt x="842011" y="3597313"/>
                  <a:pt x="858622" y="3587102"/>
                  <a:pt x="872643" y="3574910"/>
                </a:cubicBezTo>
                <a:cubicBezTo>
                  <a:pt x="886664" y="3562718"/>
                  <a:pt x="893674" y="3549307"/>
                  <a:pt x="893674" y="3534677"/>
                </a:cubicBezTo>
                <a:cubicBezTo>
                  <a:pt x="893674" y="3524314"/>
                  <a:pt x="890017" y="3514255"/>
                  <a:pt x="882702" y="3504502"/>
                </a:cubicBezTo>
                <a:cubicBezTo>
                  <a:pt x="875386" y="3494748"/>
                  <a:pt x="865633" y="3488042"/>
                  <a:pt x="853441" y="3484385"/>
                </a:cubicBezTo>
                <a:cubicBezTo>
                  <a:pt x="846735" y="3482556"/>
                  <a:pt x="840487" y="3477832"/>
                  <a:pt x="834695" y="3470212"/>
                </a:cubicBezTo>
                <a:cubicBezTo>
                  <a:pt x="828904" y="3462592"/>
                  <a:pt x="823113" y="3453600"/>
                  <a:pt x="817322" y="3443237"/>
                </a:cubicBezTo>
                <a:cubicBezTo>
                  <a:pt x="811531" y="3432874"/>
                  <a:pt x="805435" y="3421444"/>
                  <a:pt x="799034" y="3408947"/>
                </a:cubicBezTo>
                <a:cubicBezTo>
                  <a:pt x="792633" y="3396450"/>
                  <a:pt x="785470" y="3384411"/>
                  <a:pt x="777545" y="3372828"/>
                </a:cubicBezTo>
                <a:cubicBezTo>
                  <a:pt x="769011" y="3361246"/>
                  <a:pt x="760324" y="3351949"/>
                  <a:pt x="751485" y="3344939"/>
                </a:cubicBezTo>
                <a:cubicBezTo>
                  <a:pt x="742646" y="3337929"/>
                  <a:pt x="734569" y="3332290"/>
                  <a:pt x="727253" y="3328023"/>
                </a:cubicBezTo>
                <a:cubicBezTo>
                  <a:pt x="718719" y="3323146"/>
                  <a:pt x="710185" y="3319793"/>
                  <a:pt x="701650" y="3317964"/>
                </a:cubicBezTo>
                <a:cubicBezTo>
                  <a:pt x="731521" y="3289313"/>
                  <a:pt x="758648" y="3261881"/>
                  <a:pt x="783032" y="3235668"/>
                </a:cubicBezTo>
                <a:cubicBezTo>
                  <a:pt x="792786" y="3224695"/>
                  <a:pt x="802539" y="3213265"/>
                  <a:pt x="812293" y="3201378"/>
                </a:cubicBezTo>
                <a:cubicBezTo>
                  <a:pt x="822046" y="3189491"/>
                  <a:pt x="830885" y="3178061"/>
                  <a:pt x="838810" y="3167088"/>
                </a:cubicBezTo>
                <a:cubicBezTo>
                  <a:pt x="846735" y="3156115"/>
                  <a:pt x="852983" y="3145600"/>
                  <a:pt x="857555" y="3135541"/>
                </a:cubicBezTo>
                <a:cubicBezTo>
                  <a:pt x="862128" y="3125483"/>
                  <a:pt x="864413" y="3116796"/>
                  <a:pt x="864413" y="3109481"/>
                </a:cubicBezTo>
                <a:cubicBezTo>
                  <a:pt x="864413" y="3094241"/>
                  <a:pt x="858775" y="3079306"/>
                  <a:pt x="847497" y="3064675"/>
                </a:cubicBezTo>
                <a:cubicBezTo>
                  <a:pt x="836220" y="3050045"/>
                  <a:pt x="822351" y="3036938"/>
                  <a:pt x="805892" y="3025356"/>
                </a:cubicBezTo>
                <a:cubicBezTo>
                  <a:pt x="789433" y="3013773"/>
                  <a:pt x="771754" y="3004325"/>
                  <a:pt x="752857" y="2997010"/>
                </a:cubicBezTo>
                <a:cubicBezTo>
                  <a:pt x="733959" y="2989695"/>
                  <a:pt x="716890" y="2986037"/>
                  <a:pt x="701650" y="2986037"/>
                </a:cubicBezTo>
                <a:close/>
                <a:moveTo>
                  <a:pt x="11151946" y="2985122"/>
                </a:moveTo>
                <a:cubicBezTo>
                  <a:pt x="11144021" y="2985122"/>
                  <a:pt x="11134116" y="2987104"/>
                  <a:pt x="11122228" y="2991066"/>
                </a:cubicBezTo>
                <a:cubicBezTo>
                  <a:pt x="11110340" y="2995028"/>
                  <a:pt x="11095559" y="2999296"/>
                  <a:pt x="11077880" y="3003867"/>
                </a:cubicBezTo>
                <a:cubicBezTo>
                  <a:pt x="11060202" y="3008440"/>
                  <a:pt x="11039323" y="3012554"/>
                  <a:pt x="11015243" y="3016212"/>
                </a:cubicBezTo>
                <a:cubicBezTo>
                  <a:pt x="10991164" y="3019870"/>
                  <a:pt x="10962666" y="3021698"/>
                  <a:pt x="10929747" y="3021698"/>
                </a:cubicBezTo>
                <a:cubicBezTo>
                  <a:pt x="10896219" y="3021698"/>
                  <a:pt x="10867568" y="3020479"/>
                  <a:pt x="10843793" y="3018041"/>
                </a:cubicBezTo>
                <a:cubicBezTo>
                  <a:pt x="10820019" y="3015602"/>
                  <a:pt x="10795940" y="3014383"/>
                  <a:pt x="10771555" y="3014383"/>
                </a:cubicBezTo>
                <a:cubicBezTo>
                  <a:pt x="10757535" y="3014383"/>
                  <a:pt x="10745495" y="3018803"/>
                  <a:pt x="10735437" y="3027642"/>
                </a:cubicBezTo>
                <a:cubicBezTo>
                  <a:pt x="10725379" y="3036481"/>
                  <a:pt x="10716997" y="3048978"/>
                  <a:pt x="10710290" y="3065132"/>
                </a:cubicBezTo>
                <a:cubicBezTo>
                  <a:pt x="10703585" y="3081287"/>
                  <a:pt x="10698556" y="3100337"/>
                  <a:pt x="10695203" y="3122283"/>
                </a:cubicBezTo>
                <a:cubicBezTo>
                  <a:pt x="10691851" y="3144228"/>
                  <a:pt x="10690174" y="3168002"/>
                  <a:pt x="10690174" y="3193606"/>
                </a:cubicBezTo>
                <a:cubicBezTo>
                  <a:pt x="10690174" y="3211894"/>
                  <a:pt x="10693680" y="3225305"/>
                  <a:pt x="10700690" y="3233839"/>
                </a:cubicBezTo>
                <a:cubicBezTo>
                  <a:pt x="10707700" y="3242374"/>
                  <a:pt x="10716387" y="3246641"/>
                  <a:pt x="10726750" y="3246641"/>
                </a:cubicBezTo>
                <a:cubicBezTo>
                  <a:pt x="10732237" y="3246641"/>
                  <a:pt x="10739399" y="3245422"/>
                  <a:pt x="10748238" y="3242983"/>
                </a:cubicBezTo>
                <a:cubicBezTo>
                  <a:pt x="10757077" y="3240545"/>
                  <a:pt x="10766983" y="3237954"/>
                  <a:pt x="10777956" y="3235211"/>
                </a:cubicBezTo>
                <a:cubicBezTo>
                  <a:pt x="10788930" y="3232468"/>
                  <a:pt x="10800359" y="3229877"/>
                  <a:pt x="10812247" y="3227438"/>
                </a:cubicBezTo>
                <a:cubicBezTo>
                  <a:pt x="10824133" y="3225000"/>
                  <a:pt x="10835869" y="3223781"/>
                  <a:pt x="10847451" y="3223781"/>
                </a:cubicBezTo>
                <a:cubicBezTo>
                  <a:pt x="10856595" y="3223781"/>
                  <a:pt x="10862996" y="3230334"/>
                  <a:pt x="10866653" y="3243441"/>
                </a:cubicBezTo>
                <a:cubicBezTo>
                  <a:pt x="10870311" y="3256547"/>
                  <a:pt x="10872140" y="3274682"/>
                  <a:pt x="10872140" y="3297847"/>
                </a:cubicBezTo>
                <a:cubicBezTo>
                  <a:pt x="10872140" y="3325279"/>
                  <a:pt x="10870768" y="3353168"/>
                  <a:pt x="10868025" y="3381515"/>
                </a:cubicBezTo>
                <a:cubicBezTo>
                  <a:pt x="10865282" y="3409861"/>
                  <a:pt x="10862233" y="3436531"/>
                  <a:pt x="10858881" y="3461525"/>
                </a:cubicBezTo>
                <a:cubicBezTo>
                  <a:pt x="10855528" y="3486518"/>
                  <a:pt x="10852481" y="3508312"/>
                  <a:pt x="10849737" y="3526904"/>
                </a:cubicBezTo>
                <a:cubicBezTo>
                  <a:pt x="10846994" y="3545497"/>
                  <a:pt x="10845622" y="3558451"/>
                  <a:pt x="10845622" y="3565766"/>
                </a:cubicBezTo>
                <a:cubicBezTo>
                  <a:pt x="10845622" y="3573082"/>
                  <a:pt x="10847298" y="3580854"/>
                  <a:pt x="10850652" y="3589084"/>
                </a:cubicBezTo>
                <a:cubicBezTo>
                  <a:pt x="10854004" y="3597313"/>
                  <a:pt x="10859643" y="3604781"/>
                  <a:pt x="10867568" y="3611486"/>
                </a:cubicBezTo>
                <a:cubicBezTo>
                  <a:pt x="10875492" y="3618192"/>
                  <a:pt x="10885855" y="3623678"/>
                  <a:pt x="10898657" y="3627946"/>
                </a:cubicBezTo>
                <a:cubicBezTo>
                  <a:pt x="10911458" y="3632213"/>
                  <a:pt x="10927004" y="3634346"/>
                  <a:pt x="10945291" y="3634346"/>
                </a:cubicBezTo>
                <a:cubicBezTo>
                  <a:pt x="10964189" y="3634346"/>
                  <a:pt x="10982934" y="3632365"/>
                  <a:pt x="11001527" y="3628403"/>
                </a:cubicBezTo>
                <a:cubicBezTo>
                  <a:pt x="11020120" y="3624440"/>
                  <a:pt x="11036426" y="3619411"/>
                  <a:pt x="11050448" y="3613315"/>
                </a:cubicBezTo>
                <a:cubicBezTo>
                  <a:pt x="11064469" y="3607219"/>
                  <a:pt x="11075898" y="3600209"/>
                  <a:pt x="11084737" y="3592284"/>
                </a:cubicBezTo>
                <a:cubicBezTo>
                  <a:pt x="11093576" y="3584359"/>
                  <a:pt x="11097997" y="3576434"/>
                  <a:pt x="11097997" y="3568510"/>
                </a:cubicBezTo>
                <a:cubicBezTo>
                  <a:pt x="11097997" y="3555098"/>
                  <a:pt x="11095559" y="3541840"/>
                  <a:pt x="11090681" y="3528733"/>
                </a:cubicBezTo>
                <a:cubicBezTo>
                  <a:pt x="11085805" y="3515627"/>
                  <a:pt x="11081233" y="3497796"/>
                  <a:pt x="11076966" y="3475241"/>
                </a:cubicBezTo>
                <a:cubicBezTo>
                  <a:pt x="11075137" y="3463658"/>
                  <a:pt x="11073156" y="3449333"/>
                  <a:pt x="11071022" y="3432264"/>
                </a:cubicBezTo>
                <a:cubicBezTo>
                  <a:pt x="11068888" y="3415195"/>
                  <a:pt x="11067212" y="3397060"/>
                  <a:pt x="11065992" y="3377857"/>
                </a:cubicBezTo>
                <a:cubicBezTo>
                  <a:pt x="11064773" y="3358655"/>
                  <a:pt x="11063706" y="3339605"/>
                  <a:pt x="11062792" y="3320707"/>
                </a:cubicBezTo>
                <a:cubicBezTo>
                  <a:pt x="11061878" y="3301810"/>
                  <a:pt x="11061420" y="3284436"/>
                  <a:pt x="11061420" y="3268586"/>
                </a:cubicBezTo>
                <a:cubicBezTo>
                  <a:pt x="11061420" y="3257614"/>
                  <a:pt x="11063097" y="3248927"/>
                  <a:pt x="11066450" y="3242526"/>
                </a:cubicBezTo>
                <a:cubicBezTo>
                  <a:pt x="11069802" y="3236125"/>
                  <a:pt x="11074680" y="3231096"/>
                  <a:pt x="11081081" y="3227438"/>
                </a:cubicBezTo>
                <a:cubicBezTo>
                  <a:pt x="11087481" y="3223781"/>
                  <a:pt x="11095101" y="3220885"/>
                  <a:pt x="11103940" y="3218752"/>
                </a:cubicBezTo>
                <a:cubicBezTo>
                  <a:pt x="11112779" y="3216618"/>
                  <a:pt x="11122685" y="3213723"/>
                  <a:pt x="11133658" y="3210065"/>
                </a:cubicBezTo>
                <a:cubicBezTo>
                  <a:pt x="11141583" y="3207626"/>
                  <a:pt x="11149660" y="3204426"/>
                  <a:pt x="11157890" y="3200464"/>
                </a:cubicBezTo>
                <a:cubicBezTo>
                  <a:pt x="11166120" y="3196501"/>
                  <a:pt x="11173739" y="3191167"/>
                  <a:pt x="11180750" y="3184462"/>
                </a:cubicBezTo>
                <a:cubicBezTo>
                  <a:pt x="11187760" y="3177756"/>
                  <a:pt x="11193552" y="3169222"/>
                  <a:pt x="11198123" y="3158859"/>
                </a:cubicBezTo>
                <a:cubicBezTo>
                  <a:pt x="11202695" y="3148495"/>
                  <a:pt x="11204981" y="3135998"/>
                  <a:pt x="11204981" y="3121368"/>
                </a:cubicBezTo>
                <a:cubicBezTo>
                  <a:pt x="11204981" y="3104299"/>
                  <a:pt x="11203305" y="3087535"/>
                  <a:pt x="11199952" y="3071076"/>
                </a:cubicBezTo>
                <a:cubicBezTo>
                  <a:pt x="11196599" y="3054617"/>
                  <a:pt x="11192484" y="3039986"/>
                  <a:pt x="11187608" y="3027185"/>
                </a:cubicBezTo>
                <a:cubicBezTo>
                  <a:pt x="11182730" y="3014383"/>
                  <a:pt x="11177092" y="3004172"/>
                  <a:pt x="11170691" y="2996553"/>
                </a:cubicBezTo>
                <a:cubicBezTo>
                  <a:pt x="11164291" y="2988932"/>
                  <a:pt x="11158042" y="2985122"/>
                  <a:pt x="11151946" y="2985122"/>
                </a:cubicBezTo>
                <a:close/>
                <a:moveTo>
                  <a:pt x="1815770" y="2985122"/>
                </a:moveTo>
                <a:cubicBezTo>
                  <a:pt x="1787729" y="2985122"/>
                  <a:pt x="1760754" y="2989695"/>
                  <a:pt x="1734846" y="2998838"/>
                </a:cubicBezTo>
                <a:cubicBezTo>
                  <a:pt x="1708938" y="3007983"/>
                  <a:pt x="1685926" y="3021089"/>
                  <a:pt x="1665809" y="3038158"/>
                </a:cubicBezTo>
                <a:cubicBezTo>
                  <a:pt x="1645692" y="3055226"/>
                  <a:pt x="1629690" y="3075801"/>
                  <a:pt x="1617803" y="3099880"/>
                </a:cubicBezTo>
                <a:cubicBezTo>
                  <a:pt x="1605916" y="3123959"/>
                  <a:pt x="1599972" y="3150629"/>
                  <a:pt x="1599972" y="3179890"/>
                </a:cubicBezTo>
                <a:cubicBezTo>
                  <a:pt x="1599972" y="3207322"/>
                  <a:pt x="1605459" y="3231096"/>
                  <a:pt x="1616431" y="3251213"/>
                </a:cubicBezTo>
                <a:cubicBezTo>
                  <a:pt x="1627404" y="3271330"/>
                  <a:pt x="1641120" y="3288703"/>
                  <a:pt x="1657579" y="3303334"/>
                </a:cubicBezTo>
                <a:cubicBezTo>
                  <a:pt x="1674039" y="3317964"/>
                  <a:pt x="1691717" y="3330613"/>
                  <a:pt x="1710615" y="3341281"/>
                </a:cubicBezTo>
                <a:cubicBezTo>
                  <a:pt x="1729512" y="3351949"/>
                  <a:pt x="1747191" y="3361550"/>
                  <a:pt x="1763650" y="3370085"/>
                </a:cubicBezTo>
                <a:cubicBezTo>
                  <a:pt x="1780109" y="3378619"/>
                  <a:pt x="1793825" y="3386544"/>
                  <a:pt x="1804798" y="3393859"/>
                </a:cubicBezTo>
                <a:cubicBezTo>
                  <a:pt x="1815770" y="3401175"/>
                  <a:pt x="1821257" y="3409404"/>
                  <a:pt x="1821257" y="3418548"/>
                </a:cubicBezTo>
                <a:cubicBezTo>
                  <a:pt x="1821257" y="3426473"/>
                  <a:pt x="1818361" y="3434550"/>
                  <a:pt x="1812570" y="3442780"/>
                </a:cubicBezTo>
                <a:cubicBezTo>
                  <a:pt x="1806779" y="3451009"/>
                  <a:pt x="1797178" y="3455124"/>
                  <a:pt x="1783767" y="3455124"/>
                </a:cubicBezTo>
                <a:cubicBezTo>
                  <a:pt x="1769136" y="3455124"/>
                  <a:pt x="1756792" y="3449790"/>
                  <a:pt x="1746733" y="3439122"/>
                </a:cubicBezTo>
                <a:cubicBezTo>
                  <a:pt x="1736675" y="3428454"/>
                  <a:pt x="1727683" y="3416567"/>
                  <a:pt x="1719759" y="3403460"/>
                </a:cubicBezTo>
                <a:cubicBezTo>
                  <a:pt x="1711834" y="3390354"/>
                  <a:pt x="1704519" y="3378467"/>
                  <a:pt x="1697813" y="3367799"/>
                </a:cubicBezTo>
                <a:cubicBezTo>
                  <a:pt x="1691107" y="3357131"/>
                  <a:pt x="1684097" y="3351797"/>
                  <a:pt x="1676782" y="3351797"/>
                </a:cubicBezTo>
                <a:cubicBezTo>
                  <a:pt x="1669467" y="3351797"/>
                  <a:pt x="1659561" y="3355150"/>
                  <a:pt x="1647064" y="3361855"/>
                </a:cubicBezTo>
                <a:cubicBezTo>
                  <a:pt x="1634567" y="3368561"/>
                  <a:pt x="1622375" y="3377400"/>
                  <a:pt x="1610488" y="3388373"/>
                </a:cubicBezTo>
                <a:cubicBezTo>
                  <a:pt x="1598601" y="3399346"/>
                  <a:pt x="1588390" y="3411995"/>
                  <a:pt x="1579855" y="3426320"/>
                </a:cubicBezTo>
                <a:cubicBezTo>
                  <a:pt x="1571321" y="3440646"/>
                  <a:pt x="1567054" y="3455429"/>
                  <a:pt x="1567054" y="3470669"/>
                </a:cubicBezTo>
                <a:cubicBezTo>
                  <a:pt x="1567054" y="3490176"/>
                  <a:pt x="1574216" y="3509836"/>
                  <a:pt x="1588542" y="3529648"/>
                </a:cubicBezTo>
                <a:cubicBezTo>
                  <a:pt x="1602868" y="3549460"/>
                  <a:pt x="1621613" y="3567443"/>
                  <a:pt x="1644778" y="3583597"/>
                </a:cubicBezTo>
                <a:cubicBezTo>
                  <a:pt x="1667943" y="3599752"/>
                  <a:pt x="1694613" y="3613010"/>
                  <a:pt x="1724788" y="3623374"/>
                </a:cubicBezTo>
                <a:cubicBezTo>
                  <a:pt x="1754963" y="3633737"/>
                  <a:pt x="1785900" y="3638918"/>
                  <a:pt x="1817599" y="3638918"/>
                </a:cubicBezTo>
                <a:cubicBezTo>
                  <a:pt x="1847470" y="3638918"/>
                  <a:pt x="1875968" y="3634804"/>
                  <a:pt x="1903096" y="3626574"/>
                </a:cubicBezTo>
                <a:cubicBezTo>
                  <a:pt x="1930223" y="3618344"/>
                  <a:pt x="1954150" y="3606305"/>
                  <a:pt x="1974876" y="3590455"/>
                </a:cubicBezTo>
                <a:cubicBezTo>
                  <a:pt x="1995603" y="3574606"/>
                  <a:pt x="2012214" y="3555098"/>
                  <a:pt x="2024711" y="3531934"/>
                </a:cubicBezTo>
                <a:cubicBezTo>
                  <a:pt x="2037208" y="3508769"/>
                  <a:pt x="2043456" y="3482251"/>
                  <a:pt x="2043456" y="3452381"/>
                </a:cubicBezTo>
                <a:cubicBezTo>
                  <a:pt x="2043456" y="3419462"/>
                  <a:pt x="2037513" y="3391421"/>
                  <a:pt x="2025626" y="3368256"/>
                </a:cubicBezTo>
                <a:cubicBezTo>
                  <a:pt x="2013738" y="3345091"/>
                  <a:pt x="1998803" y="3325432"/>
                  <a:pt x="1980820" y="3309277"/>
                </a:cubicBezTo>
                <a:cubicBezTo>
                  <a:pt x="1962837" y="3293123"/>
                  <a:pt x="1943482" y="3279559"/>
                  <a:pt x="1922755" y="3268586"/>
                </a:cubicBezTo>
                <a:cubicBezTo>
                  <a:pt x="1902029" y="3257614"/>
                  <a:pt x="1882674" y="3247555"/>
                  <a:pt x="1864691" y="3238411"/>
                </a:cubicBezTo>
                <a:cubicBezTo>
                  <a:pt x="1846707" y="3229267"/>
                  <a:pt x="1831772" y="3220276"/>
                  <a:pt x="1819885" y="3211436"/>
                </a:cubicBezTo>
                <a:cubicBezTo>
                  <a:pt x="1807999" y="3202597"/>
                  <a:pt x="1802055" y="3192082"/>
                  <a:pt x="1802055" y="3179890"/>
                </a:cubicBezTo>
                <a:cubicBezTo>
                  <a:pt x="1802055" y="3174403"/>
                  <a:pt x="1804188" y="3169679"/>
                  <a:pt x="1808455" y="3165717"/>
                </a:cubicBezTo>
                <a:cubicBezTo>
                  <a:pt x="1812723" y="3161754"/>
                  <a:pt x="1816380" y="3159773"/>
                  <a:pt x="1819428" y="3159773"/>
                </a:cubicBezTo>
                <a:cubicBezTo>
                  <a:pt x="1829792" y="3159773"/>
                  <a:pt x="1838935" y="3162364"/>
                  <a:pt x="1846860" y="3167545"/>
                </a:cubicBezTo>
                <a:cubicBezTo>
                  <a:pt x="1854785" y="3172727"/>
                  <a:pt x="1865148" y="3183242"/>
                  <a:pt x="1877950" y="3199092"/>
                </a:cubicBezTo>
                <a:cubicBezTo>
                  <a:pt x="1885265" y="3208236"/>
                  <a:pt x="1891361" y="3215399"/>
                  <a:pt x="1896238" y="3220580"/>
                </a:cubicBezTo>
                <a:cubicBezTo>
                  <a:pt x="1901115" y="3225762"/>
                  <a:pt x="1909344" y="3228353"/>
                  <a:pt x="1920926" y="3228353"/>
                </a:cubicBezTo>
                <a:cubicBezTo>
                  <a:pt x="1930680" y="3228353"/>
                  <a:pt x="1941805" y="3225153"/>
                  <a:pt x="1954302" y="3218752"/>
                </a:cubicBezTo>
                <a:cubicBezTo>
                  <a:pt x="1966799" y="3212351"/>
                  <a:pt x="1978534" y="3204121"/>
                  <a:pt x="1989507" y="3194063"/>
                </a:cubicBezTo>
                <a:cubicBezTo>
                  <a:pt x="2000480" y="3184004"/>
                  <a:pt x="2009776" y="3172879"/>
                  <a:pt x="2017396" y="3160687"/>
                </a:cubicBezTo>
                <a:cubicBezTo>
                  <a:pt x="2025015" y="3148495"/>
                  <a:pt x="2028826" y="3136608"/>
                  <a:pt x="2028826" y="3125026"/>
                </a:cubicBezTo>
                <a:cubicBezTo>
                  <a:pt x="2028826" y="3109176"/>
                  <a:pt x="2023644" y="3093022"/>
                  <a:pt x="2013281" y="3076562"/>
                </a:cubicBezTo>
                <a:cubicBezTo>
                  <a:pt x="2002918" y="3060103"/>
                  <a:pt x="1988440" y="3045016"/>
                  <a:pt x="1969847" y="3031300"/>
                </a:cubicBezTo>
                <a:cubicBezTo>
                  <a:pt x="1951255" y="3017584"/>
                  <a:pt x="1928851" y="3006459"/>
                  <a:pt x="1902639" y="2997924"/>
                </a:cubicBezTo>
                <a:cubicBezTo>
                  <a:pt x="1876426" y="2989390"/>
                  <a:pt x="1847470" y="2985122"/>
                  <a:pt x="1815770" y="2985122"/>
                </a:cubicBezTo>
                <a:close/>
                <a:moveTo>
                  <a:pt x="11432972" y="2911056"/>
                </a:moveTo>
                <a:cubicBezTo>
                  <a:pt x="11424438" y="2912275"/>
                  <a:pt x="11413617" y="2915780"/>
                  <a:pt x="11400511" y="2921572"/>
                </a:cubicBezTo>
                <a:cubicBezTo>
                  <a:pt x="11387404" y="2927363"/>
                  <a:pt x="11368049" y="2935440"/>
                  <a:pt x="11342446" y="2945803"/>
                </a:cubicBezTo>
                <a:cubicBezTo>
                  <a:pt x="11332083" y="2950071"/>
                  <a:pt x="11321567" y="2954490"/>
                  <a:pt x="11310899" y="2959062"/>
                </a:cubicBezTo>
                <a:cubicBezTo>
                  <a:pt x="11300231" y="2963634"/>
                  <a:pt x="11290783" y="2969883"/>
                  <a:pt x="11282553" y="2977807"/>
                </a:cubicBezTo>
                <a:cubicBezTo>
                  <a:pt x="11274323" y="2985732"/>
                  <a:pt x="11267923" y="2995638"/>
                  <a:pt x="11263351" y="3007525"/>
                </a:cubicBezTo>
                <a:cubicBezTo>
                  <a:pt x="11258779" y="3019413"/>
                  <a:pt x="11258016" y="3034805"/>
                  <a:pt x="11261065" y="3053702"/>
                </a:cubicBezTo>
                <a:cubicBezTo>
                  <a:pt x="11265332" y="3087230"/>
                  <a:pt x="11268380" y="3123044"/>
                  <a:pt x="11270209" y="3161144"/>
                </a:cubicBezTo>
                <a:cubicBezTo>
                  <a:pt x="11272038" y="3199244"/>
                  <a:pt x="11273256" y="3235363"/>
                  <a:pt x="11273867" y="3269501"/>
                </a:cubicBezTo>
                <a:cubicBezTo>
                  <a:pt x="11274476" y="3303638"/>
                  <a:pt x="11274780" y="3333356"/>
                  <a:pt x="11274780" y="3358655"/>
                </a:cubicBezTo>
                <a:cubicBezTo>
                  <a:pt x="11274780" y="3383953"/>
                  <a:pt x="11275390" y="3400260"/>
                  <a:pt x="11276609" y="3407575"/>
                </a:cubicBezTo>
                <a:cubicBezTo>
                  <a:pt x="11277219" y="3413671"/>
                  <a:pt x="11281333" y="3419158"/>
                  <a:pt x="11288954" y="3424035"/>
                </a:cubicBezTo>
                <a:cubicBezTo>
                  <a:pt x="11296573" y="3428911"/>
                  <a:pt x="11305718" y="3432874"/>
                  <a:pt x="11316386" y="3435922"/>
                </a:cubicBezTo>
                <a:cubicBezTo>
                  <a:pt x="11327054" y="3438970"/>
                  <a:pt x="11338636" y="3441103"/>
                  <a:pt x="11351133" y="3442322"/>
                </a:cubicBezTo>
                <a:cubicBezTo>
                  <a:pt x="11363630" y="3443542"/>
                  <a:pt x="11375365" y="3443237"/>
                  <a:pt x="11386338" y="3441408"/>
                </a:cubicBezTo>
                <a:cubicBezTo>
                  <a:pt x="11394872" y="3440189"/>
                  <a:pt x="11400663" y="3436531"/>
                  <a:pt x="11403711" y="3430435"/>
                </a:cubicBezTo>
                <a:cubicBezTo>
                  <a:pt x="11406760" y="3424339"/>
                  <a:pt x="11409807" y="3415195"/>
                  <a:pt x="11412855" y="3403003"/>
                </a:cubicBezTo>
                <a:cubicBezTo>
                  <a:pt x="11417122" y="3385325"/>
                  <a:pt x="11421695" y="3363074"/>
                  <a:pt x="11426571" y="3336252"/>
                </a:cubicBezTo>
                <a:cubicBezTo>
                  <a:pt x="11431448" y="3309430"/>
                  <a:pt x="11436019" y="3280778"/>
                  <a:pt x="11440287" y="3250299"/>
                </a:cubicBezTo>
                <a:cubicBezTo>
                  <a:pt x="11444554" y="3219818"/>
                  <a:pt x="11448669" y="3188577"/>
                  <a:pt x="11452631" y="3156572"/>
                </a:cubicBezTo>
                <a:cubicBezTo>
                  <a:pt x="11456594" y="3124568"/>
                  <a:pt x="11459795" y="3094393"/>
                  <a:pt x="11462233" y="3066047"/>
                </a:cubicBezTo>
                <a:cubicBezTo>
                  <a:pt x="11464671" y="3037701"/>
                  <a:pt x="11466195" y="3012402"/>
                  <a:pt x="11466805" y="2990152"/>
                </a:cubicBezTo>
                <a:cubicBezTo>
                  <a:pt x="11467414" y="2967901"/>
                  <a:pt x="11467109" y="2951290"/>
                  <a:pt x="11465890" y="2940317"/>
                </a:cubicBezTo>
                <a:cubicBezTo>
                  <a:pt x="11464062" y="2928125"/>
                  <a:pt x="11459947" y="2919895"/>
                  <a:pt x="11453546" y="2915628"/>
                </a:cubicBezTo>
                <a:cubicBezTo>
                  <a:pt x="11447145" y="2911361"/>
                  <a:pt x="11440287" y="2909837"/>
                  <a:pt x="11432972" y="2911056"/>
                </a:cubicBezTo>
                <a:close/>
                <a:moveTo>
                  <a:pt x="4111753" y="2773896"/>
                </a:moveTo>
                <a:cubicBezTo>
                  <a:pt x="4086150" y="2773896"/>
                  <a:pt x="4064661" y="2782278"/>
                  <a:pt x="4047288" y="2799042"/>
                </a:cubicBezTo>
                <a:cubicBezTo>
                  <a:pt x="4029914" y="2815806"/>
                  <a:pt x="4021227" y="2836685"/>
                  <a:pt x="4021227" y="2861678"/>
                </a:cubicBezTo>
                <a:cubicBezTo>
                  <a:pt x="4021227" y="2887282"/>
                  <a:pt x="4029914" y="2908160"/>
                  <a:pt x="4047288" y="2924315"/>
                </a:cubicBezTo>
                <a:cubicBezTo>
                  <a:pt x="4064661" y="2940469"/>
                  <a:pt x="4086150" y="2948546"/>
                  <a:pt x="4111753" y="2948546"/>
                </a:cubicBezTo>
                <a:cubicBezTo>
                  <a:pt x="4137356" y="2948546"/>
                  <a:pt x="4158845" y="2940469"/>
                  <a:pt x="4176218" y="2924315"/>
                </a:cubicBezTo>
                <a:cubicBezTo>
                  <a:pt x="4193592" y="2908160"/>
                  <a:pt x="4202278" y="2887282"/>
                  <a:pt x="4202278" y="2861678"/>
                </a:cubicBezTo>
                <a:cubicBezTo>
                  <a:pt x="4202278" y="2836685"/>
                  <a:pt x="4193592" y="2815806"/>
                  <a:pt x="4176218" y="2799042"/>
                </a:cubicBezTo>
                <a:cubicBezTo>
                  <a:pt x="4158845" y="2782278"/>
                  <a:pt x="4137356" y="2773896"/>
                  <a:pt x="4111753" y="2773896"/>
                </a:cubicBezTo>
                <a:close/>
                <a:moveTo>
                  <a:pt x="2816353" y="2773896"/>
                </a:moveTo>
                <a:cubicBezTo>
                  <a:pt x="2790749" y="2773896"/>
                  <a:pt x="2769261" y="2782278"/>
                  <a:pt x="2751888" y="2799042"/>
                </a:cubicBezTo>
                <a:cubicBezTo>
                  <a:pt x="2734514" y="2815806"/>
                  <a:pt x="2725827" y="2836685"/>
                  <a:pt x="2725827" y="2861678"/>
                </a:cubicBezTo>
                <a:cubicBezTo>
                  <a:pt x="2725827" y="2887282"/>
                  <a:pt x="2734514" y="2908160"/>
                  <a:pt x="2751888" y="2924315"/>
                </a:cubicBezTo>
                <a:cubicBezTo>
                  <a:pt x="2769261" y="2940469"/>
                  <a:pt x="2790749" y="2948546"/>
                  <a:pt x="2816353" y="2948546"/>
                </a:cubicBezTo>
                <a:cubicBezTo>
                  <a:pt x="2841956" y="2948546"/>
                  <a:pt x="2863444" y="2940469"/>
                  <a:pt x="2880818" y="2924315"/>
                </a:cubicBezTo>
                <a:cubicBezTo>
                  <a:pt x="2898191" y="2908160"/>
                  <a:pt x="2906878" y="2887282"/>
                  <a:pt x="2906878" y="2861678"/>
                </a:cubicBezTo>
                <a:cubicBezTo>
                  <a:pt x="2906878" y="2836685"/>
                  <a:pt x="2898191" y="2815806"/>
                  <a:pt x="2880818" y="2799042"/>
                </a:cubicBezTo>
                <a:cubicBezTo>
                  <a:pt x="2863444" y="2782278"/>
                  <a:pt x="2841956" y="2773896"/>
                  <a:pt x="2816353" y="2773896"/>
                </a:cubicBezTo>
                <a:close/>
                <a:moveTo>
                  <a:pt x="1130428" y="2773896"/>
                </a:moveTo>
                <a:cubicBezTo>
                  <a:pt x="1104824" y="2773896"/>
                  <a:pt x="1083336" y="2782278"/>
                  <a:pt x="1065963" y="2799042"/>
                </a:cubicBezTo>
                <a:cubicBezTo>
                  <a:pt x="1048589" y="2815806"/>
                  <a:pt x="1039902" y="2836685"/>
                  <a:pt x="1039902" y="2861678"/>
                </a:cubicBezTo>
                <a:cubicBezTo>
                  <a:pt x="1039902" y="2887282"/>
                  <a:pt x="1048589" y="2908160"/>
                  <a:pt x="1065963" y="2924315"/>
                </a:cubicBezTo>
                <a:cubicBezTo>
                  <a:pt x="1083336" y="2940469"/>
                  <a:pt x="1104824" y="2948546"/>
                  <a:pt x="1130428" y="2948546"/>
                </a:cubicBezTo>
                <a:cubicBezTo>
                  <a:pt x="1156031" y="2948546"/>
                  <a:pt x="1177519" y="2940469"/>
                  <a:pt x="1194893" y="2924315"/>
                </a:cubicBezTo>
                <a:cubicBezTo>
                  <a:pt x="1212267" y="2908160"/>
                  <a:pt x="1220953" y="2887282"/>
                  <a:pt x="1220953" y="2861678"/>
                </a:cubicBezTo>
                <a:cubicBezTo>
                  <a:pt x="1220953" y="2836685"/>
                  <a:pt x="1212267" y="2815806"/>
                  <a:pt x="1194893" y="2799042"/>
                </a:cubicBezTo>
                <a:cubicBezTo>
                  <a:pt x="1177519" y="2782278"/>
                  <a:pt x="1156031" y="2773896"/>
                  <a:pt x="1130428" y="2773896"/>
                </a:cubicBezTo>
                <a:close/>
                <a:moveTo>
                  <a:pt x="4322979" y="2762923"/>
                </a:moveTo>
                <a:cubicBezTo>
                  <a:pt x="4297376" y="2762923"/>
                  <a:pt x="4276344" y="2771305"/>
                  <a:pt x="4259885" y="2788069"/>
                </a:cubicBezTo>
                <a:cubicBezTo>
                  <a:pt x="4243426" y="2804833"/>
                  <a:pt x="4235196" y="2826017"/>
                  <a:pt x="4235196" y="2851620"/>
                </a:cubicBezTo>
                <a:cubicBezTo>
                  <a:pt x="4235196" y="2876613"/>
                  <a:pt x="4244035" y="2897340"/>
                  <a:pt x="4261715" y="2913799"/>
                </a:cubicBezTo>
                <a:cubicBezTo>
                  <a:pt x="4279392" y="2930259"/>
                  <a:pt x="4301034" y="2938488"/>
                  <a:pt x="4326636" y="2938488"/>
                </a:cubicBezTo>
                <a:cubicBezTo>
                  <a:pt x="4351630" y="2938488"/>
                  <a:pt x="4372509" y="2930259"/>
                  <a:pt x="4389273" y="2913799"/>
                </a:cubicBezTo>
                <a:cubicBezTo>
                  <a:pt x="4406037" y="2897340"/>
                  <a:pt x="4414419" y="2876613"/>
                  <a:pt x="4414419" y="2851620"/>
                </a:cubicBezTo>
                <a:cubicBezTo>
                  <a:pt x="4414419" y="2826017"/>
                  <a:pt x="4405579" y="2804833"/>
                  <a:pt x="4387901" y="2788069"/>
                </a:cubicBezTo>
                <a:cubicBezTo>
                  <a:pt x="4370223" y="2771305"/>
                  <a:pt x="4348582" y="2762923"/>
                  <a:pt x="4322979" y="2762923"/>
                </a:cubicBezTo>
                <a:close/>
                <a:moveTo>
                  <a:pt x="3027579" y="2762923"/>
                </a:moveTo>
                <a:cubicBezTo>
                  <a:pt x="3001976" y="2762923"/>
                  <a:pt x="2980945" y="2771305"/>
                  <a:pt x="2964486" y="2788069"/>
                </a:cubicBezTo>
                <a:cubicBezTo>
                  <a:pt x="2948027" y="2804833"/>
                  <a:pt x="2939797" y="2826017"/>
                  <a:pt x="2939797" y="2851620"/>
                </a:cubicBezTo>
                <a:cubicBezTo>
                  <a:pt x="2939797" y="2876613"/>
                  <a:pt x="2948636" y="2897340"/>
                  <a:pt x="2966314" y="2913799"/>
                </a:cubicBezTo>
                <a:cubicBezTo>
                  <a:pt x="2983993" y="2930259"/>
                  <a:pt x="3005634" y="2938488"/>
                  <a:pt x="3031237" y="2938488"/>
                </a:cubicBezTo>
                <a:cubicBezTo>
                  <a:pt x="3056231" y="2938488"/>
                  <a:pt x="3077109" y="2930259"/>
                  <a:pt x="3093873" y="2913799"/>
                </a:cubicBezTo>
                <a:cubicBezTo>
                  <a:pt x="3110637" y="2897340"/>
                  <a:pt x="3119020" y="2876613"/>
                  <a:pt x="3119020" y="2851620"/>
                </a:cubicBezTo>
                <a:cubicBezTo>
                  <a:pt x="3119020" y="2826017"/>
                  <a:pt x="3110180" y="2804833"/>
                  <a:pt x="3092502" y="2788069"/>
                </a:cubicBezTo>
                <a:cubicBezTo>
                  <a:pt x="3074823" y="2771305"/>
                  <a:pt x="3053183" y="2762923"/>
                  <a:pt x="3027579" y="2762923"/>
                </a:cubicBezTo>
                <a:close/>
                <a:moveTo>
                  <a:pt x="1341654" y="2762923"/>
                </a:moveTo>
                <a:cubicBezTo>
                  <a:pt x="1316051" y="2762923"/>
                  <a:pt x="1295020" y="2771305"/>
                  <a:pt x="1278561" y="2788069"/>
                </a:cubicBezTo>
                <a:cubicBezTo>
                  <a:pt x="1262101" y="2804833"/>
                  <a:pt x="1253872" y="2826017"/>
                  <a:pt x="1253872" y="2851620"/>
                </a:cubicBezTo>
                <a:cubicBezTo>
                  <a:pt x="1253872" y="2876613"/>
                  <a:pt x="1262711" y="2897340"/>
                  <a:pt x="1280389" y="2913799"/>
                </a:cubicBezTo>
                <a:cubicBezTo>
                  <a:pt x="1298068" y="2930259"/>
                  <a:pt x="1319709" y="2938488"/>
                  <a:pt x="1345311" y="2938488"/>
                </a:cubicBezTo>
                <a:cubicBezTo>
                  <a:pt x="1370305" y="2938488"/>
                  <a:pt x="1391184" y="2930259"/>
                  <a:pt x="1407948" y="2913799"/>
                </a:cubicBezTo>
                <a:cubicBezTo>
                  <a:pt x="1424712" y="2897340"/>
                  <a:pt x="1433094" y="2876613"/>
                  <a:pt x="1433094" y="2851620"/>
                </a:cubicBezTo>
                <a:cubicBezTo>
                  <a:pt x="1433094" y="2826017"/>
                  <a:pt x="1424255" y="2804833"/>
                  <a:pt x="1406577" y="2788069"/>
                </a:cubicBezTo>
                <a:cubicBezTo>
                  <a:pt x="1388898" y="2771305"/>
                  <a:pt x="1367257" y="2762923"/>
                  <a:pt x="1341654" y="276292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">
                <a:schemeClr val="accent3">
                  <a:lumMod val="40000"/>
                  <a:lumOff val="60000"/>
                </a:schemeClr>
              </a:gs>
              <a:gs pos="30000">
                <a:schemeClr val="accent2">
                  <a:lumMod val="75000"/>
                </a:schemeClr>
              </a:gs>
              <a:gs pos="17000">
                <a:schemeClr val="accent2"/>
              </a:gs>
              <a:gs pos="80000">
                <a:schemeClr val="tx2"/>
              </a:gs>
              <a:gs pos="45000">
                <a:schemeClr val="accent4"/>
              </a:gs>
              <a:gs pos="65000">
                <a:schemeClr val="accent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8" y="-1615890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Tartalom</a:t>
            </a:r>
          </a:p>
        </p:txBody>
      </p:sp>
      <p:sp>
        <p:nvSpPr>
          <p:cNvPr id="23" name="Téglalap: átellenes sarkain lekerekítve 22">
            <a:extLst>
              <a:ext uri="{FF2B5EF4-FFF2-40B4-BE49-F238E27FC236}">
                <a16:creationId xmlns:a16="http://schemas.microsoft.com/office/drawing/2014/main" id="{EB33AEF3-96C1-E57E-F337-B526C66CC60A}"/>
              </a:ext>
            </a:extLst>
          </p:cNvPr>
          <p:cNvSpPr/>
          <p:nvPr/>
        </p:nvSpPr>
        <p:spPr>
          <a:xfrm>
            <a:off x="696000" y="8108200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1294779" y="9188200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077488" y="8465197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  <p:sp>
        <p:nvSpPr>
          <p:cNvPr id="25" name="Ellipszis 24">
            <a:extLst>
              <a:ext uri="{FF2B5EF4-FFF2-40B4-BE49-F238E27FC236}">
                <a16:creationId xmlns:a16="http://schemas.microsoft.com/office/drawing/2014/main" id="{6F8F304D-8A59-E17C-09EF-4CF0E5316CF7}"/>
              </a:ext>
            </a:extLst>
          </p:cNvPr>
          <p:cNvSpPr/>
          <p:nvPr/>
        </p:nvSpPr>
        <p:spPr>
          <a:xfrm>
            <a:off x="2978848" y="9188200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59EB3027-70CF-21B7-B176-521976CE44F2}"/>
              </a:ext>
            </a:extLst>
          </p:cNvPr>
          <p:cNvSpPr txBox="1"/>
          <p:nvPr/>
        </p:nvSpPr>
        <p:spPr>
          <a:xfrm>
            <a:off x="2609270" y="10485034"/>
            <a:ext cx="1863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B0817E4F-EDE8-CEE5-943D-7B31F373A1E0}"/>
              </a:ext>
            </a:extLst>
          </p:cNvPr>
          <p:cNvSpPr/>
          <p:nvPr/>
        </p:nvSpPr>
        <p:spPr>
          <a:xfrm>
            <a:off x="4708883" y="9188200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1C0E6C9E-DE2E-63D5-63E3-0661252777C3}"/>
              </a:ext>
            </a:extLst>
          </p:cNvPr>
          <p:cNvSpPr txBox="1"/>
          <p:nvPr/>
        </p:nvSpPr>
        <p:spPr>
          <a:xfrm>
            <a:off x="4359091" y="8412433"/>
            <a:ext cx="177958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27" name="Ellipszis 26">
            <a:extLst>
              <a:ext uri="{FF2B5EF4-FFF2-40B4-BE49-F238E27FC236}">
                <a16:creationId xmlns:a16="http://schemas.microsoft.com/office/drawing/2014/main" id="{36B65F71-97D5-3CD7-3E04-E1187F7DCA9D}"/>
              </a:ext>
            </a:extLst>
          </p:cNvPr>
          <p:cNvSpPr/>
          <p:nvPr/>
        </p:nvSpPr>
        <p:spPr>
          <a:xfrm>
            <a:off x="6438918" y="9188200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DFB5B377-8E79-75A7-0941-5308427B4067}"/>
              </a:ext>
            </a:extLst>
          </p:cNvPr>
          <p:cNvSpPr txBox="1"/>
          <p:nvPr/>
        </p:nvSpPr>
        <p:spPr>
          <a:xfrm>
            <a:off x="6184575" y="10623534"/>
            <a:ext cx="158868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33" name="Ellipszis 32">
            <a:extLst>
              <a:ext uri="{FF2B5EF4-FFF2-40B4-BE49-F238E27FC236}">
                <a16:creationId xmlns:a16="http://schemas.microsoft.com/office/drawing/2014/main" id="{AEE79FF6-8777-4B56-08CB-671FB3F40768}"/>
              </a:ext>
            </a:extLst>
          </p:cNvPr>
          <p:cNvSpPr/>
          <p:nvPr/>
        </p:nvSpPr>
        <p:spPr>
          <a:xfrm>
            <a:off x="8168953" y="9188200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7D40E22-EB9D-8577-988D-58A054F6B44D}"/>
              </a:ext>
            </a:extLst>
          </p:cNvPr>
          <p:cNvSpPr txBox="1"/>
          <p:nvPr/>
        </p:nvSpPr>
        <p:spPr>
          <a:xfrm>
            <a:off x="8021498" y="8463534"/>
            <a:ext cx="13749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FA6CC55-848F-205B-4ECE-8D1E25D8D2C0}"/>
              </a:ext>
            </a:extLst>
          </p:cNvPr>
          <p:cNvSpPr txBox="1"/>
          <p:nvPr/>
        </p:nvSpPr>
        <p:spPr>
          <a:xfrm>
            <a:off x="780630" y="7801636"/>
            <a:ext cx="946848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Operatív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További vizsgálandó hipotézis felvetések: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Ország terület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Gazdagság (pl. GDP)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Népsűrűség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Népesség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Vallás / vallásosság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2000" dirty="0">
                <a:solidFill>
                  <a:schemeClr val="bg1"/>
                </a:solidFill>
                <a:latin typeface="Arial Nova" panose="020B0504020202020204" pitchFamily="34" charset="0"/>
              </a:rPr>
              <a:t>etc.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Stratégiai jövőkép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Elemzési módszertan tömegek számára való elérhetővé tétele</a:t>
            </a:r>
          </a:p>
          <a:p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Adat-vizualizáció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Rosling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-animáció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2" name="Ellipszis 31">
            <a:extLst>
              <a:ext uri="{FF2B5EF4-FFF2-40B4-BE49-F238E27FC236}">
                <a16:creationId xmlns:a16="http://schemas.microsoft.com/office/drawing/2014/main" id="{FD8EBF5D-154F-BD74-D8DC-7BDA09171A03}"/>
              </a:ext>
            </a:extLst>
          </p:cNvPr>
          <p:cNvSpPr/>
          <p:nvPr/>
        </p:nvSpPr>
        <p:spPr>
          <a:xfrm>
            <a:off x="9898988" y="9188200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1F10D660-8D61-CA1E-D1C0-6A1068BF05DF}"/>
              </a:ext>
            </a:extLst>
          </p:cNvPr>
          <p:cNvSpPr txBox="1"/>
          <p:nvPr/>
        </p:nvSpPr>
        <p:spPr>
          <a:xfrm>
            <a:off x="9755135" y="10623534"/>
            <a:ext cx="136770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</p:spTree>
    <p:extLst>
      <p:ext uri="{BB962C8B-B14F-4D97-AF65-F5344CB8AC3E}">
        <p14:creationId xmlns:p14="http://schemas.microsoft.com/office/powerpoint/2010/main" val="121691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D8E8FA1C-5A98-1744-51CB-2D7668D36EF6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E0628D1E-021F-9894-0C6B-F24B728F88E3}"/>
              </a:ext>
            </a:extLst>
          </p:cNvPr>
          <p:cNvSpPr txBox="1">
            <a:spLocks/>
          </p:cNvSpPr>
          <p:nvPr/>
        </p:nvSpPr>
        <p:spPr>
          <a:xfrm>
            <a:off x="2749550" y="444500"/>
            <a:ext cx="6692900" cy="10096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</a:rPr>
              <a:t>Forrásjegyzék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7CA9153C-7E2C-2E84-C1B1-2EC1EB91D0D9}"/>
              </a:ext>
            </a:extLst>
          </p:cNvPr>
          <p:cNvSpPr txBox="1">
            <a:spLocks/>
          </p:cNvSpPr>
          <p:nvPr/>
        </p:nvSpPr>
        <p:spPr>
          <a:xfrm>
            <a:off x="152400" y="1454152"/>
            <a:ext cx="11938000" cy="5086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bg1"/>
                </a:solidFill>
              </a:rPr>
              <a:t>[1]: </a:t>
            </a:r>
            <a:r>
              <a:rPr lang="hu-HU" dirty="0">
                <a:solidFill>
                  <a:schemeClr val="bg1"/>
                </a:solidFill>
              </a:rPr>
              <a:t>Szathmári Sándor: </a:t>
            </a:r>
            <a:r>
              <a:rPr lang="hu-HU" dirty="0" err="1">
                <a:solidFill>
                  <a:schemeClr val="bg1"/>
                </a:solidFill>
              </a:rPr>
              <a:t>Kazohinia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bg1"/>
                </a:solidFill>
              </a:rPr>
              <a:t>[2]: </a:t>
            </a:r>
            <a:r>
              <a:rPr lang="hu-HU" dirty="0">
                <a:solidFill>
                  <a:schemeClr val="bg1"/>
                </a:solidFill>
              </a:rPr>
              <a:t>Stephen W. Hawking: Fekete lyukak (pl. 54-55, 105-108. oldal)</a:t>
            </a:r>
            <a:endParaRPr lang="hu-H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bg1"/>
                </a:solidFill>
              </a:rPr>
              <a:t>[3]: </a:t>
            </a:r>
            <a:r>
              <a:rPr lang="en-US" dirty="0">
                <a:solidFill>
                  <a:schemeClr val="bg1"/>
                </a:solidFill>
              </a:rPr>
              <a:t>Percentage of employed people usually working from home in Europe 2022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err="1">
                <a:solidFill>
                  <a:schemeClr val="bg1"/>
                </a:solidFill>
              </a:rPr>
              <a:t>by</a:t>
            </a:r>
            <a:r>
              <a:rPr lang="hu-HU" dirty="0">
                <a:solidFill>
                  <a:schemeClr val="bg1"/>
                </a:solidFill>
              </a:rPr>
              <a:t> country</a:t>
            </a:r>
            <a:br>
              <a:rPr lang="hu-HU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  <a:hlinkClick r:id="rId2"/>
              </a:rPr>
              <a:t>https://www.statista.com/statistics/879251/employees-teleworking-in-the-eu/</a:t>
            </a:r>
            <a:endParaRPr lang="hu-H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bg1"/>
                </a:solidFill>
              </a:rPr>
              <a:t>Alma videó: </a:t>
            </a:r>
            <a:r>
              <a:rPr lang="hu-HU" dirty="0">
                <a:solidFill>
                  <a:schemeClr val="bg1"/>
                </a:solidFill>
                <a:hlinkClick r:id="rId3"/>
              </a:rPr>
              <a:t>https://play.google.com/store/search?q=love%20poly&amp;c=apps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b="1" dirty="0">
                <a:solidFill>
                  <a:schemeClr val="bg1"/>
                </a:solidFill>
              </a:rPr>
              <a:t>Felhasznált diagramok:</a:t>
            </a:r>
            <a:r>
              <a:rPr lang="hu-HU" dirty="0">
                <a:solidFill>
                  <a:schemeClr val="bg1"/>
                </a:solidFill>
              </a:rPr>
              <a:t> saját ábrázolás</a:t>
            </a:r>
          </a:p>
        </p:txBody>
      </p:sp>
    </p:spTree>
    <p:extLst>
      <p:ext uri="{BB962C8B-B14F-4D97-AF65-F5344CB8AC3E}">
        <p14:creationId xmlns:p14="http://schemas.microsoft.com/office/powerpoint/2010/main" val="332958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18D73E7-E6A8-F2C9-1D8F-B584859D5231}"/>
              </a:ext>
            </a:extLst>
          </p:cNvPr>
          <p:cNvSpPr txBox="1"/>
          <p:nvPr/>
        </p:nvSpPr>
        <p:spPr>
          <a:xfrm>
            <a:off x="634822" y="7507188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C5E4EAB2-9156-7068-D12E-491902DA0F8D}"/>
              </a:ext>
            </a:extLst>
          </p:cNvPr>
          <p:cNvSpPr txBox="1"/>
          <p:nvPr/>
        </p:nvSpPr>
        <p:spPr>
          <a:xfrm>
            <a:off x="634821" y="8398993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35421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(mint energiagazdálkodási szempontból releváns lehetőség) 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39A4D085-DB29-3086-1C43-6EE106E80DB7}"/>
              </a:ext>
            </a:extLst>
          </p:cNvPr>
          <p:cNvSpPr txBox="1"/>
          <p:nvPr/>
        </p:nvSpPr>
        <p:spPr>
          <a:xfrm>
            <a:off x="634822" y="7507188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69194184-8F08-455A-085E-F770AAE5F8E9}"/>
              </a:ext>
            </a:extLst>
          </p:cNvPr>
          <p:cNvSpPr txBox="1"/>
          <p:nvPr/>
        </p:nvSpPr>
        <p:spPr>
          <a:xfrm>
            <a:off x="634821" y="8398993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122377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(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mint energiagazdálkodási szempontból releváns lehetőség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) fontosságának minél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43515BBF-E182-DB0E-04F1-298AAF0D4399}"/>
              </a:ext>
            </a:extLst>
          </p:cNvPr>
          <p:cNvSpPr txBox="1"/>
          <p:nvPr/>
        </p:nvSpPr>
        <p:spPr>
          <a:xfrm>
            <a:off x="634822" y="7507188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978B6548-1C4F-7FDF-6A40-F5E920EFA960}"/>
              </a:ext>
            </a:extLst>
          </p:cNvPr>
          <p:cNvSpPr txBox="1"/>
          <p:nvPr/>
        </p:nvSpPr>
        <p:spPr>
          <a:xfrm>
            <a:off x="634821" y="8398993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1984145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083A271-870A-009F-218A-C8DAC92A93C0}"/>
              </a:ext>
            </a:extLst>
          </p:cNvPr>
          <p:cNvSpPr txBox="1"/>
          <p:nvPr/>
        </p:nvSpPr>
        <p:spPr>
          <a:xfrm>
            <a:off x="634822" y="2509890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B1B0F3CF-8866-DA8F-B897-99C03C196578}"/>
              </a:ext>
            </a:extLst>
          </p:cNvPr>
          <p:cNvSpPr txBox="1"/>
          <p:nvPr/>
        </p:nvSpPr>
        <p:spPr>
          <a:xfrm>
            <a:off x="634821" y="7824838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2005208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083A271-870A-009F-218A-C8DAC92A93C0}"/>
              </a:ext>
            </a:extLst>
          </p:cNvPr>
          <p:cNvSpPr txBox="1"/>
          <p:nvPr/>
        </p:nvSpPr>
        <p:spPr>
          <a:xfrm>
            <a:off x="634822" y="2509890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diagnózisok létrehozása 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(bármely európai ország/csoport számára)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11EB3681-5C0C-0C30-B0E2-99B798150599}"/>
              </a:ext>
            </a:extLst>
          </p:cNvPr>
          <p:cNvSpPr txBox="1"/>
          <p:nvPr/>
        </p:nvSpPr>
        <p:spPr>
          <a:xfrm>
            <a:off x="634821" y="8398993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r>
              <a:rPr lang="hu-HU" sz="2300" dirty="0">
                <a:solidFill>
                  <a:schemeClr val="bg1"/>
                </a:solidFill>
              </a:rPr>
              <a:t>(vö.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110637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2" y="1283189"/>
            <a:ext cx="108000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083A271-870A-009F-218A-C8DAC92A93C0}"/>
              </a:ext>
            </a:extLst>
          </p:cNvPr>
          <p:cNvSpPr txBox="1"/>
          <p:nvPr/>
        </p:nvSpPr>
        <p:spPr>
          <a:xfrm>
            <a:off x="634822" y="2509890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diagnózisok létrehozása 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(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bármely európai ország/csoport számára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) </a:t>
            </a:r>
            <a:r>
              <a:rPr lang="hu-HU" sz="2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A8AFB0D0-BF2F-4326-3CF6-A34A2F303BFC}"/>
              </a:ext>
            </a:extLst>
          </p:cNvPr>
          <p:cNvSpPr txBox="1"/>
          <p:nvPr/>
        </p:nvSpPr>
        <p:spPr>
          <a:xfrm>
            <a:off x="634821" y="8398993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br>
              <a:rPr lang="hu-HU" sz="2300" b="1" dirty="0">
                <a:solidFill>
                  <a:schemeClr val="bg1"/>
                </a:solidFill>
              </a:rPr>
            </a:br>
            <a:r>
              <a:rPr lang="hu-HU" sz="2300" dirty="0">
                <a:solidFill>
                  <a:schemeClr val="bg1"/>
                </a:solidFill>
              </a:rPr>
              <a:t>(pl. a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198689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: lekerekített 35">
            <a:extLst>
              <a:ext uri="{FF2B5EF4-FFF2-40B4-BE49-F238E27FC236}">
                <a16:creationId xmlns:a16="http://schemas.microsoft.com/office/drawing/2014/main" id="{0E82BB30-7B5D-A690-6A8A-C25D71AAE8A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Cím 1">
            <a:extLst>
              <a:ext uri="{FF2B5EF4-FFF2-40B4-BE49-F238E27FC236}">
                <a16:creationId xmlns:a16="http://schemas.microsoft.com/office/drawing/2014/main" id="{E94DAA78-4D17-3EA6-3C6A-0DCF6A924A2A}"/>
              </a:ext>
            </a:extLst>
          </p:cNvPr>
          <p:cNvSpPr txBox="1">
            <a:spLocks/>
          </p:cNvSpPr>
          <p:nvPr/>
        </p:nvSpPr>
        <p:spPr>
          <a:xfrm>
            <a:off x="4742807" y="-2481117"/>
            <a:ext cx="2706384" cy="82615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Jumble" panose="0200050300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hu-HU" dirty="0"/>
              <a:t>Tartalom</a:t>
            </a:r>
          </a:p>
        </p:txBody>
      </p:sp>
      <p:sp>
        <p:nvSpPr>
          <p:cNvPr id="6" name="Téglalap: átellenes sarkain lekerekítve 5">
            <a:extLst>
              <a:ext uri="{FF2B5EF4-FFF2-40B4-BE49-F238E27FC236}">
                <a16:creationId xmlns:a16="http://schemas.microsoft.com/office/drawing/2014/main" id="{F794F1D8-F310-608C-BCAB-7EC7B068E2C7}"/>
              </a:ext>
            </a:extLst>
          </p:cNvPr>
          <p:cNvSpPr/>
          <p:nvPr/>
        </p:nvSpPr>
        <p:spPr>
          <a:xfrm>
            <a:off x="13625934" y="2690902"/>
            <a:ext cx="10800000" cy="3240000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78310F32-552B-EC5B-000D-F3465A096FA0}"/>
              </a:ext>
            </a:extLst>
          </p:cNvPr>
          <p:cNvSpPr/>
          <p:nvPr/>
        </p:nvSpPr>
        <p:spPr>
          <a:xfrm>
            <a:off x="15954748" y="3770902"/>
            <a:ext cx="1080000" cy="10800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6121BA8A-B52A-0F62-2DDF-A9CAE8B39B2E}"/>
              </a:ext>
            </a:extLst>
          </p:cNvPr>
          <p:cNvSpPr/>
          <p:nvPr/>
        </p:nvSpPr>
        <p:spPr>
          <a:xfrm>
            <a:off x="17684782" y="3770902"/>
            <a:ext cx="1080000" cy="1080000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63BCEDA7-8D7B-131A-19A1-562EEED84D35}"/>
              </a:ext>
            </a:extLst>
          </p:cNvPr>
          <p:cNvSpPr/>
          <p:nvPr/>
        </p:nvSpPr>
        <p:spPr>
          <a:xfrm>
            <a:off x="19414817" y="3770902"/>
            <a:ext cx="1080000" cy="1080000"/>
          </a:xfrm>
          <a:prstGeom prst="ellipse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D3940B0-A03A-61F0-A9D1-571B13EA24D6}"/>
              </a:ext>
            </a:extLst>
          </p:cNvPr>
          <p:cNvSpPr txBox="1"/>
          <p:nvPr/>
        </p:nvSpPr>
        <p:spPr>
          <a:xfrm>
            <a:off x="15587109" y="5067736"/>
            <a:ext cx="18152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A kutatás ismertetése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6B4D07C-1136-8BB4-6B4A-F0C15F2F3C3B}"/>
              </a:ext>
            </a:extLst>
          </p:cNvPr>
          <p:cNvSpPr txBox="1"/>
          <p:nvPr/>
        </p:nvSpPr>
        <p:spPr>
          <a:xfrm>
            <a:off x="17423629" y="3046236"/>
            <a:ext cx="16023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Eredmények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563E28F-BF47-D93C-96EC-A71DC4FE0575}"/>
              </a:ext>
            </a:extLst>
          </p:cNvPr>
          <p:cNvSpPr txBox="1"/>
          <p:nvPr/>
        </p:nvSpPr>
        <p:spPr>
          <a:xfrm>
            <a:off x="19197524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Javaslatok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26DCB204-A19C-1690-E8AA-2860E0DCD4F6}"/>
              </a:ext>
            </a:extLst>
          </p:cNvPr>
          <p:cNvSpPr/>
          <p:nvPr/>
        </p:nvSpPr>
        <p:spPr>
          <a:xfrm>
            <a:off x="22874887" y="3770902"/>
            <a:ext cx="1080000" cy="1080000"/>
          </a:xfrm>
          <a:prstGeom prst="ellipse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75A7C427-7B88-B20B-5F15-BDE8B1BCE446}"/>
              </a:ext>
            </a:extLst>
          </p:cNvPr>
          <p:cNvSpPr/>
          <p:nvPr/>
        </p:nvSpPr>
        <p:spPr>
          <a:xfrm>
            <a:off x="21144852" y="3770902"/>
            <a:ext cx="1080000" cy="1080000"/>
          </a:xfrm>
          <a:prstGeom prst="ellipse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7D3BBD4-762E-7E65-C01F-AD91D8FDA440}"/>
              </a:ext>
            </a:extLst>
          </p:cNvPr>
          <p:cNvSpPr txBox="1"/>
          <p:nvPr/>
        </p:nvSpPr>
        <p:spPr>
          <a:xfrm>
            <a:off x="22657596" y="520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Jövőkép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7526E17-2A1A-2072-A570-70665C08534E}"/>
              </a:ext>
            </a:extLst>
          </p:cNvPr>
          <p:cNvSpPr txBox="1"/>
          <p:nvPr/>
        </p:nvSpPr>
        <p:spPr>
          <a:xfrm>
            <a:off x="20840970" y="3046236"/>
            <a:ext cx="15145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Jumble" panose="02000503000000020004" pitchFamily="2" charset="0"/>
              </a:rPr>
              <a:t>Összegzés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9045DE3-C9F9-D380-F5C6-95E21D4F69B1}"/>
              </a:ext>
            </a:extLst>
          </p:cNvPr>
          <p:cNvSpPr txBox="1"/>
          <p:nvPr/>
        </p:nvSpPr>
        <p:spPr>
          <a:xfrm>
            <a:off x="634821" y="1283189"/>
            <a:ext cx="1083127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A kutatás célja: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távmunka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(mint energiagazdálkodási szempontból releváns lehetőség) fontosságának minél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objektívebb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bizonyítása regionális szinteken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083A271-870A-009F-218A-C8DAC92A93C0}"/>
              </a:ext>
            </a:extLst>
          </p:cNvPr>
          <p:cNvSpPr txBox="1"/>
          <p:nvPr/>
        </p:nvSpPr>
        <p:spPr>
          <a:xfrm>
            <a:off x="634822" y="2509890"/>
            <a:ext cx="99951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Adat-alapú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diagnózisok létrehozása (bármely európai ország/csoport számára)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konzisztens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számításokkal alátámasztva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C7AADFB-328C-65F0-A9A9-0DCA90BEB9B6}"/>
              </a:ext>
            </a:extLst>
          </p:cNvPr>
          <p:cNvSpPr txBox="1"/>
          <p:nvPr/>
        </p:nvSpPr>
        <p:spPr>
          <a:xfrm>
            <a:off x="634821" y="3401695"/>
            <a:ext cx="1144488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u-HU" sz="2500" b="1" u="sng" dirty="0">
                <a:solidFill>
                  <a:schemeClr val="bg1"/>
                </a:solidFill>
                <a:latin typeface="Arial Nova" panose="020B0504020202020204" pitchFamily="34" charset="0"/>
              </a:rPr>
              <a:t>Várakozások/elvárások: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best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r>
              <a:rPr lang="hu-HU" sz="2300" dirty="0" err="1">
                <a:solidFill>
                  <a:schemeClr val="bg1"/>
                </a:solidFill>
                <a:latin typeface="Arial Nova" panose="020B0504020202020204" pitchFamily="34" charset="0"/>
              </a:rPr>
              <a:t>practice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-ként szolgáló országok/csoportok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felismerése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A terápiaként szolgáló szemléletformálás cél-országainak/csoportjainak </a:t>
            </a:r>
            <a:r>
              <a:rPr lang="hu-HU" sz="2300" b="1" dirty="0">
                <a:solidFill>
                  <a:schemeClr val="bg1"/>
                </a:solidFill>
                <a:latin typeface="Arial Nova" panose="020B0504020202020204" pitchFamily="34" charset="0"/>
              </a:rPr>
              <a:t>automatizált</a:t>
            </a: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 megnevezése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  <a:latin typeface="Arial Nova" panose="020B0504020202020204" pitchFamily="34" charset="0"/>
              </a:rPr>
              <a:t>„Viselkedj úgy, ahogy mások viselkednének a helyedben” elv [1] </a:t>
            </a:r>
            <a:r>
              <a:rPr lang="hu-HU" sz="2300" b="1" dirty="0" err="1">
                <a:solidFill>
                  <a:schemeClr val="bg1"/>
                </a:solidFill>
                <a:latin typeface="Arial Nova" panose="020B0504020202020204" pitchFamily="34" charset="0"/>
              </a:rPr>
              <a:t>operacionalizálása</a:t>
            </a:r>
            <a:endParaRPr lang="hu-HU" sz="23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300" dirty="0">
                <a:solidFill>
                  <a:schemeClr val="bg1"/>
                </a:solidFill>
              </a:rPr>
              <a:t>Statisztikai alapú világkép (maximum, átlag etc.) finomhangolásának </a:t>
            </a:r>
            <a:r>
              <a:rPr lang="hu-HU" sz="2300" b="1" dirty="0">
                <a:solidFill>
                  <a:schemeClr val="bg1"/>
                </a:solidFill>
              </a:rPr>
              <a:t>katalizálása </a:t>
            </a:r>
            <a:br>
              <a:rPr lang="hu-HU" sz="2300" b="1" dirty="0">
                <a:solidFill>
                  <a:schemeClr val="bg1"/>
                </a:solidFill>
              </a:rPr>
            </a:br>
            <a:r>
              <a:rPr lang="hu-HU" sz="2300" dirty="0">
                <a:solidFill>
                  <a:schemeClr val="bg1"/>
                </a:solidFill>
              </a:rPr>
              <a:t>(pl. a norma fogalmának bevezetése)</a:t>
            </a:r>
            <a:r>
              <a:rPr lang="hu-HU" sz="23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FC10B34-2EEF-5E61-0D89-488EA8BE4EB0}"/>
              </a:ext>
            </a:extLst>
          </p:cNvPr>
          <p:cNvSpPr txBox="1"/>
          <p:nvPr/>
        </p:nvSpPr>
        <p:spPr>
          <a:xfrm>
            <a:off x="689919" y="11447273"/>
            <a:ext cx="96540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3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Ellipszis 23">
            <a:extLst>
              <a:ext uri="{FF2B5EF4-FFF2-40B4-BE49-F238E27FC236}">
                <a16:creationId xmlns:a16="http://schemas.microsoft.com/office/drawing/2014/main" id="{C3EE50ED-B4C2-20C0-A47C-C395DCCB13D4}"/>
              </a:ext>
            </a:extLst>
          </p:cNvPr>
          <p:cNvSpPr/>
          <p:nvPr/>
        </p:nvSpPr>
        <p:spPr>
          <a:xfrm>
            <a:off x="94822" y="101595"/>
            <a:ext cx="1080000" cy="1080000"/>
          </a:xfrm>
          <a:prstGeom prst="ellipse">
            <a:avLst/>
          </a:pr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357D3DA-A7D5-CFE6-9B4C-124750CC33F7}"/>
              </a:ext>
            </a:extLst>
          </p:cNvPr>
          <p:cNvSpPr txBox="1"/>
          <p:nvPr/>
        </p:nvSpPr>
        <p:spPr>
          <a:xfrm>
            <a:off x="1174822" y="256874"/>
            <a:ext cx="322784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Jumble" panose="02000503000000020004" pitchFamily="2" charset="0"/>
              </a:rPr>
              <a:t>Bevezetés</a:t>
            </a:r>
          </a:p>
        </p:txBody>
      </p:sp>
    </p:spTree>
    <p:extLst>
      <p:ext uri="{BB962C8B-B14F-4D97-AF65-F5344CB8AC3E}">
        <p14:creationId xmlns:p14="http://schemas.microsoft.com/office/powerpoint/2010/main" val="108925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1. egyéni séma">
      <a:dk1>
        <a:sysClr val="windowText" lastClr="000000"/>
      </a:dk1>
      <a:lt1>
        <a:sysClr val="window" lastClr="FFFFFF"/>
      </a:lt1>
      <a:dk2>
        <a:srgbClr val="44546A"/>
      </a:dk2>
      <a:lt2>
        <a:srgbClr val="3E7482"/>
      </a:lt2>
      <a:accent1>
        <a:srgbClr val="466269"/>
      </a:accent1>
      <a:accent2>
        <a:srgbClr val="549BAD"/>
      </a:accent2>
      <a:accent3>
        <a:srgbClr val="549BAD"/>
      </a:accent3>
      <a:accent4>
        <a:srgbClr val="466269"/>
      </a:accent4>
      <a:accent5>
        <a:srgbClr val="5B9BD5"/>
      </a:accent5>
      <a:accent6>
        <a:srgbClr val="877785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3284</Words>
  <Application>Microsoft Office PowerPoint</Application>
  <PresentationFormat>Szélesvásznú</PresentationFormat>
  <Paragraphs>523</Paragraphs>
  <Slides>28</Slides>
  <Notes>9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5" baseType="lpstr">
      <vt:lpstr>Aptos</vt:lpstr>
      <vt:lpstr>Arial</vt:lpstr>
      <vt:lpstr>Arial Narrow</vt:lpstr>
      <vt:lpstr>Arial Nova</vt:lpstr>
      <vt:lpstr>Courier New</vt:lpstr>
      <vt:lpstr>Jumble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Pitlik Dora</dc:creator>
  <cp:lastModifiedBy>Pitlik Dora</cp:lastModifiedBy>
  <cp:revision>67</cp:revision>
  <dcterms:created xsi:type="dcterms:W3CDTF">2024-03-30T14:15:08Z</dcterms:created>
  <dcterms:modified xsi:type="dcterms:W3CDTF">2024-04-10T19:36:28Z</dcterms:modified>
</cp:coreProperties>
</file>