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7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9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633" autoAdjust="0"/>
  </p:normalViewPr>
  <p:slideViewPr>
    <p:cSldViewPr snapToGrid="0">
      <p:cViewPr varScale="1">
        <p:scale>
          <a:sx n="81" d="100"/>
          <a:sy n="81" d="100"/>
        </p:scale>
        <p:origin x="7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DECF68-0DBC-4A85-8BD4-9AF5A8B0D612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CF7175C-CEE5-467F-85CA-8DE0BDBE92DB}">
      <dgm:prSet phldrT="[Szöveg]"/>
      <dgm:spPr/>
      <dgm:t>
        <a:bodyPr/>
        <a:lstStyle/>
        <a:p>
          <a:r>
            <a:rPr lang="hu-HU" dirty="0"/>
            <a:t>A MOL vagyoni helyzete tradicionális mutatók alapján</a:t>
          </a:r>
        </a:p>
      </dgm:t>
    </dgm:pt>
    <dgm:pt modelId="{29D0D4A4-533E-45BF-8E88-802C16A8BEBC}" type="parTrans" cxnId="{6CF414EC-6846-4E2A-80F0-CC4F8B03C1F3}">
      <dgm:prSet/>
      <dgm:spPr/>
      <dgm:t>
        <a:bodyPr/>
        <a:lstStyle/>
        <a:p>
          <a:endParaRPr lang="hu-HU"/>
        </a:p>
      </dgm:t>
    </dgm:pt>
    <dgm:pt modelId="{F4D10AF8-C734-4C23-B337-B3EA88F32526}" type="sibTrans" cxnId="{6CF414EC-6846-4E2A-80F0-CC4F8B03C1F3}">
      <dgm:prSet/>
      <dgm:spPr/>
      <dgm:t>
        <a:bodyPr/>
        <a:lstStyle/>
        <a:p>
          <a:endParaRPr lang="hu-HU"/>
        </a:p>
      </dgm:t>
    </dgm:pt>
    <dgm:pt modelId="{185D470C-A427-4833-B1DF-B03910D36BF7}">
      <dgm:prSet phldrT="[Szöveg]"/>
      <dgm:spPr/>
      <dgm:t>
        <a:bodyPr/>
        <a:lstStyle/>
        <a:p>
          <a:r>
            <a:rPr lang="hu-HU" dirty="0"/>
            <a:t>MI modellek alkalmazása</a:t>
          </a:r>
        </a:p>
      </dgm:t>
    </dgm:pt>
    <dgm:pt modelId="{5AB7C572-7A8B-4AA6-BD5A-5FEEADFEEE73}" type="parTrans" cxnId="{2C20DB39-CF6F-4813-93F9-0FA544B68378}">
      <dgm:prSet/>
      <dgm:spPr/>
      <dgm:t>
        <a:bodyPr/>
        <a:lstStyle/>
        <a:p>
          <a:endParaRPr lang="hu-HU"/>
        </a:p>
      </dgm:t>
    </dgm:pt>
    <dgm:pt modelId="{094BB9BA-B700-4742-9DEE-6EB14F78C677}" type="sibTrans" cxnId="{2C20DB39-CF6F-4813-93F9-0FA544B68378}">
      <dgm:prSet/>
      <dgm:spPr/>
      <dgm:t>
        <a:bodyPr/>
        <a:lstStyle/>
        <a:p>
          <a:endParaRPr lang="hu-HU"/>
        </a:p>
      </dgm:t>
    </dgm:pt>
    <dgm:pt modelId="{B76FC0B5-55DF-4856-91AA-CB84576634F7}">
      <dgm:prSet phldrT="[Szöveg]"/>
      <dgm:spPr/>
      <dgm:t>
        <a:bodyPr/>
        <a:lstStyle/>
        <a:p>
          <a:r>
            <a:rPr lang="hu-HU" dirty="0"/>
            <a:t>Eredmények, következtetések</a:t>
          </a:r>
        </a:p>
      </dgm:t>
    </dgm:pt>
    <dgm:pt modelId="{126CA376-EDE2-444D-B9FF-24C513282448}" type="parTrans" cxnId="{A2D460B3-763C-416E-A1A5-B1BEB7031F6E}">
      <dgm:prSet/>
      <dgm:spPr/>
      <dgm:t>
        <a:bodyPr/>
        <a:lstStyle/>
        <a:p>
          <a:endParaRPr lang="hu-HU"/>
        </a:p>
      </dgm:t>
    </dgm:pt>
    <dgm:pt modelId="{66F1FC53-CF85-4528-B55F-9BB5DD8D3432}" type="sibTrans" cxnId="{A2D460B3-763C-416E-A1A5-B1BEB7031F6E}">
      <dgm:prSet/>
      <dgm:spPr/>
      <dgm:t>
        <a:bodyPr/>
        <a:lstStyle/>
        <a:p>
          <a:endParaRPr lang="hu-HU"/>
        </a:p>
      </dgm:t>
    </dgm:pt>
    <dgm:pt modelId="{9460EFBC-8288-4124-9B3C-5BC3D9707D0C}" type="pres">
      <dgm:prSet presAssocID="{10DECF68-0DBC-4A85-8BD4-9AF5A8B0D612}" presName="linear" presStyleCnt="0">
        <dgm:presLayoutVars>
          <dgm:dir/>
          <dgm:resizeHandles val="exact"/>
        </dgm:presLayoutVars>
      </dgm:prSet>
      <dgm:spPr/>
    </dgm:pt>
    <dgm:pt modelId="{979A79F1-D90D-48C9-89E2-0A87936686F7}" type="pres">
      <dgm:prSet presAssocID="{CCF7175C-CEE5-467F-85CA-8DE0BDBE92DB}" presName="comp" presStyleCnt="0"/>
      <dgm:spPr/>
    </dgm:pt>
    <dgm:pt modelId="{CEC75659-9F3D-41F5-8AFB-D6A8D3C56187}" type="pres">
      <dgm:prSet presAssocID="{CCF7175C-CEE5-467F-85CA-8DE0BDBE92DB}" presName="box" presStyleLbl="node1" presStyleIdx="0" presStyleCnt="3"/>
      <dgm:spPr/>
    </dgm:pt>
    <dgm:pt modelId="{1A804E7B-E498-4041-A146-31DCA89758FE}" type="pres">
      <dgm:prSet presAssocID="{CCF7175C-CEE5-467F-85CA-8DE0BDBE92DB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7000" r="-27000"/>
          </a:stretch>
        </a:blipFill>
      </dgm:spPr>
      <dgm:extLst>
        <a:ext uri="{E40237B7-FDA0-4F09-8148-C483321AD2D9}">
          <dgm14:cNvPr xmlns:dgm14="http://schemas.microsoft.com/office/drawing/2010/diagram" id="0" name="" descr="Sávdiagram egyszínű kitöltéssel"/>
        </a:ext>
      </dgm:extLst>
    </dgm:pt>
    <dgm:pt modelId="{CFE4C0FA-0D1D-4C77-AA68-30D54CEA0390}" type="pres">
      <dgm:prSet presAssocID="{CCF7175C-CEE5-467F-85CA-8DE0BDBE92DB}" presName="text" presStyleLbl="node1" presStyleIdx="0" presStyleCnt="3">
        <dgm:presLayoutVars>
          <dgm:bulletEnabled val="1"/>
        </dgm:presLayoutVars>
      </dgm:prSet>
      <dgm:spPr/>
    </dgm:pt>
    <dgm:pt modelId="{869E8E33-B14A-4311-B300-7082EE541D2F}" type="pres">
      <dgm:prSet presAssocID="{F4D10AF8-C734-4C23-B337-B3EA88F32526}" presName="spacer" presStyleCnt="0"/>
      <dgm:spPr/>
    </dgm:pt>
    <dgm:pt modelId="{32EE8B9C-B6E8-46CE-BBBC-02975329851E}" type="pres">
      <dgm:prSet presAssocID="{185D470C-A427-4833-B1DF-B03910D36BF7}" presName="comp" presStyleCnt="0"/>
      <dgm:spPr/>
    </dgm:pt>
    <dgm:pt modelId="{2AB015A2-3DC2-449A-BB0F-8165B8DC0E4F}" type="pres">
      <dgm:prSet presAssocID="{185D470C-A427-4833-B1DF-B03910D36BF7}" presName="box" presStyleLbl="node1" presStyleIdx="1" presStyleCnt="3"/>
      <dgm:spPr/>
    </dgm:pt>
    <dgm:pt modelId="{5DF1C3A0-D5C5-41E3-88EF-C74E665FAC58}" type="pres">
      <dgm:prSet presAssocID="{185D470C-A427-4833-B1DF-B03910D36BF7}" presName="img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ptop egyszínű kitöltéssel"/>
        </a:ext>
      </dgm:extLst>
    </dgm:pt>
    <dgm:pt modelId="{A51A4441-2166-4FC1-90E8-8C211B99BF67}" type="pres">
      <dgm:prSet presAssocID="{185D470C-A427-4833-B1DF-B03910D36BF7}" presName="text" presStyleLbl="node1" presStyleIdx="1" presStyleCnt="3">
        <dgm:presLayoutVars>
          <dgm:bulletEnabled val="1"/>
        </dgm:presLayoutVars>
      </dgm:prSet>
      <dgm:spPr/>
    </dgm:pt>
    <dgm:pt modelId="{16EA611A-2130-4CF3-BD20-A9E47A9C02A7}" type="pres">
      <dgm:prSet presAssocID="{094BB9BA-B700-4742-9DEE-6EB14F78C677}" presName="spacer" presStyleCnt="0"/>
      <dgm:spPr/>
    </dgm:pt>
    <dgm:pt modelId="{E51ED19C-1565-4890-B420-2FDCE661EA22}" type="pres">
      <dgm:prSet presAssocID="{B76FC0B5-55DF-4856-91AA-CB84576634F7}" presName="comp" presStyleCnt="0"/>
      <dgm:spPr/>
    </dgm:pt>
    <dgm:pt modelId="{6EE73B20-E8FE-4C40-AC74-EF88A8E4DE9A}" type="pres">
      <dgm:prSet presAssocID="{B76FC0B5-55DF-4856-91AA-CB84576634F7}" presName="box" presStyleLbl="node1" presStyleIdx="2" presStyleCnt="3" custLinFactNeighborX="4051" custLinFactNeighborY="-1262"/>
      <dgm:spPr/>
    </dgm:pt>
    <dgm:pt modelId="{86ADCE9C-F8A1-4E2B-8648-456C44E9FCF1}" type="pres">
      <dgm:prSet presAssocID="{B76FC0B5-55DF-4856-91AA-CB84576634F7}" presName="img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zalag egyszínű kitöltéssel"/>
        </a:ext>
      </dgm:extLst>
    </dgm:pt>
    <dgm:pt modelId="{13ED7582-1339-44D1-B914-6B92EE807364}" type="pres">
      <dgm:prSet presAssocID="{B76FC0B5-55DF-4856-91AA-CB84576634F7}" presName="text" presStyleLbl="node1" presStyleIdx="2" presStyleCnt="3">
        <dgm:presLayoutVars>
          <dgm:bulletEnabled val="1"/>
        </dgm:presLayoutVars>
      </dgm:prSet>
      <dgm:spPr/>
    </dgm:pt>
  </dgm:ptLst>
  <dgm:cxnLst>
    <dgm:cxn modelId="{0DF65917-9FF5-4691-BADF-0F9CFA2E14E3}" type="presOf" srcId="{B76FC0B5-55DF-4856-91AA-CB84576634F7}" destId="{6EE73B20-E8FE-4C40-AC74-EF88A8E4DE9A}" srcOrd="0" destOrd="0" presId="urn:microsoft.com/office/officeart/2005/8/layout/vList4"/>
    <dgm:cxn modelId="{6167A61D-091F-4972-A218-0061D6EF823F}" type="presOf" srcId="{CCF7175C-CEE5-467F-85CA-8DE0BDBE92DB}" destId="{CEC75659-9F3D-41F5-8AFB-D6A8D3C56187}" srcOrd="0" destOrd="0" presId="urn:microsoft.com/office/officeart/2005/8/layout/vList4"/>
    <dgm:cxn modelId="{2C20DB39-CF6F-4813-93F9-0FA544B68378}" srcId="{10DECF68-0DBC-4A85-8BD4-9AF5A8B0D612}" destId="{185D470C-A427-4833-B1DF-B03910D36BF7}" srcOrd="1" destOrd="0" parTransId="{5AB7C572-7A8B-4AA6-BD5A-5FEEADFEEE73}" sibTransId="{094BB9BA-B700-4742-9DEE-6EB14F78C677}"/>
    <dgm:cxn modelId="{D73D6F9A-4974-4C25-8C78-CB686AD8DFD4}" type="presOf" srcId="{185D470C-A427-4833-B1DF-B03910D36BF7}" destId="{A51A4441-2166-4FC1-90E8-8C211B99BF67}" srcOrd="1" destOrd="0" presId="urn:microsoft.com/office/officeart/2005/8/layout/vList4"/>
    <dgm:cxn modelId="{58232C9B-8433-4161-9787-E9546E96ACB5}" type="presOf" srcId="{10DECF68-0DBC-4A85-8BD4-9AF5A8B0D612}" destId="{9460EFBC-8288-4124-9B3C-5BC3D9707D0C}" srcOrd="0" destOrd="0" presId="urn:microsoft.com/office/officeart/2005/8/layout/vList4"/>
    <dgm:cxn modelId="{2A67C4A7-4EF9-4488-AA08-539892BF1984}" type="presOf" srcId="{CCF7175C-CEE5-467F-85CA-8DE0BDBE92DB}" destId="{CFE4C0FA-0D1D-4C77-AA68-30D54CEA0390}" srcOrd="1" destOrd="0" presId="urn:microsoft.com/office/officeart/2005/8/layout/vList4"/>
    <dgm:cxn modelId="{E901A6A8-9982-40DA-A96E-A0EB006E559B}" type="presOf" srcId="{B76FC0B5-55DF-4856-91AA-CB84576634F7}" destId="{13ED7582-1339-44D1-B914-6B92EE807364}" srcOrd="1" destOrd="0" presId="urn:microsoft.com/office/officeart/2005/8/layout/vList4"/>
    <dgm:cxn modelId="{A2D460B3-763C-416E-A1A5-B1BEB7031F6E}" srcId="{10DECF68-0DBC-4A85-8BD4-9AF5A8B0D612}" destId="{B76FC0B5-55DF-4856-91AA-CB84576634F7}" srcOrd="2" destOrd="0" parTransId="{126CA376-EDE2-444D-B9FF-24C513282448}" sibTransId="{66F1FC53-CF85-4528-B55F-9BB5DD8D3432}"/>
    <dgm:cxn modelId="{687E74CD-7E6F-42C2-81AC-9AF29CE458A0}" type="presOf" srcId="{185D470C-A427-4833-B1DF-B03910D36BF7}" destId="{2AB015A2-3DC2-449A-BB0F-8165B8DC0E4F}" srcOrd="0" destOrd="0" presId="urn:microsoft.com/office/officeart/2005/8/layout/vList4"/>
    <dgm:cxn modelId="{6CF414EC-6846-4E2A-80F0-CC4F8B03C1F3}" srcId="{10DECF68-0DBC-4A85-8BD4-9AF5A8B0D612}" destId="{CCF7175C-CEE5-467F-85CA-8DE0BDBE92DB}" srcOrd="0" destOrd="0" parTransId="{29D0D4A4-533E-45BF-8E88-802C16A8BEBC}" sibTransId="{F4D10AF8-C734-4C23-B337-B3EA88F32526}"/>
    <dgm:cxn modelId="{34EC4046-8D8E-4F0C-81DC-30550F2F4FD8}" type="presParOf" srcId="{9460EFBC-8288-4124-9B3C-5BC3D9707D0C}" destId="{979A79F1-D90D-48C9-89E2-0A87936686F7}" srcOrd="0" destOrd="0" presId="urn:microsoft.com/office/officeart/2005/8/layout/vList4"/>
    <dgm:cxn modelId="{7495D1FA-0DB9-42D3-BAC6-968186881C7A}" type="presParOf" srcId="{979A79F1-D90D-48C9-89E2-0A87936686F7}" destId="{CEC75659-9F3D-41F5-8AFB-D6A8D3C56187}" srcOrd="0" destOrd="0" presId="urn:microsoft.com/office/officeart/2005/8/layout/vList4"/>
    <dgm:cxn modelId="{989BFF0D-3AB2-4E5A-A168-C400BCB5A200}" type="presParOf" srcId="{979A79F1-D90D-48C9-89E2-0A87936686F7}" destId="{1A804E7B-E498-4041-A146-31DCA89758FE}" srcOrd="1" destOrd="0" presId="urn:microsoft.com/office/officeart/2005/8/layout/vList4"/>
    <dgm:cxn modelId="{1FB6467A-D035-44DA-84CE-4A1F83506AE4}" type="presParOf" srcId="{979A79F1-D90D-48C9-89E2-0A87936686F7}" destId="{CFE4C0FA-0D1D-4C77-AA68-30D54CEA0390}" srcOrd="2" destOrd="0" presId="urn:microsoft.com/office/officeart/2005/8/layout/vList4"/>
    <dgm:cxn modelId="{08DBBF57-51D5-4FBB-96BD-8A59B74BA29E}" type="presParOf" srcId="{9460EFBC-8288-4124-9B3C-5BC3D9707D0C}" destId="{869E8E33-B14A-4311-B300-7082EE541D2F}" srcOrd="1" destOrd="0" presId="urn:microsoft.com/office/officeart/2005/8/layout/vList4"/>
    <dgm:cxn modelId="{325CFFD4-E513-4EC2-9BA1-382A862C121B}" type="presParOf" srcId="{9460EFBC-8288-4124-9B3C-5BC3D9707D0C}" destId="{32EE8B9C-B6E8-46CE-BBBC-02975329851E}" srcOrd="2" destOrd="0" presId="urn:microsoft.com/office/officeart/2005/8/layout/vList4"/>
    <dgm:cxn modelId="{5018A43F-BAEB-469D-9211-E495981BE788}" type="presParOf" srcId="{32EE8B9C-B6E8-46CE-BBBC-02975329851E}" destId="{2AB015A2-3DC2-449A-BB0F-8165B8DC0E4F}" srcOrd="0" destOrd="0" presId="urn:microsoft.com/office/officeart/2005/8/layout/vList4"/>
    <dgm:cxn modelId="{6B70CFDD-C008-4B95-8C93-953E9FDBCB6D}" type="presParOf" srcId="{32EE8B9C-B6E8-46CE-BBBC-02975329851E}" destId="{5DF1C3A0-D5C5-41E3-88EF-C74E665FAC58}" srcOrd="1" destOrd="0" presId="urn:microsoft.com/office/officeart/2005/8/layout/vList4"/>
    <dgm:cxn modelId="{E557683D-EA2C-45DC-978A-4FD115E17201}" type="presParOf" srcId="{32EE8B9C-B6E8-46CE-BBBC-02975329851E}" destId="{A51A4441-2166-4FC1-90E8-8C211B99BF67}" srcOrd="2" destOrd="0" presId="urn:microsoft.com/office/officeart/2005/8/layout/vList4"/>
    <dgm:cxn modelId="{C7BC2573-84CD-4671-8D22-D4677BC1BBFB}" type="presParOf" srcId="{9460EFBC-8288-4124-9B3C-5BC3D9707D0C}" destId="{16EA611A-2130-4CF3-BD20-A9E47A9C02A7}" srcOrd="3" destOrd="0" presId="urn:microsoft.com/office/officeart/2005/8/layout/vList4"/>
    <dgm:cxn modelId="{E1A2C070-9B87-4C16-82BF-8A16FF23FCE2}" type="presParOf" srcId="{9460EFBC-8288-4124-9B3C-5BC3D9707D0C}" destId="{E51ED19C-1565-4890-B420-2FDCE661EA22}" srcOrd="4" destOrd="0" presId="urn:microsoft.com/office/officeart/2005/8/layout/vList4"/>
    <dgm:cxn modelId="{172E6295-B6E7-4EB3-9FA4-0ABFE4BB33CD}" type="presParOf" srcId="{E51ED19C-1565-4890-B420-2FDCE661EA22}" destId="{6EE73B20-E8FE-4C40-AC74-EF88A8E4DE9A}" srcOrd="0" destOrd="0" presId="urn:microsoft.com/office/officeart/2005/8/layout/vList4"/>
    <dgm:cxn modelId="{5B83A692-2756-4C52-A33C-D11672A60FC6}" type="presParOf" srcId="{E51ED19C-1565-4890-B420-2FDCE661EA22}" destId="{86ADCE9C-F8A1-4E2B-8648-456C44E9FCF1}" srcOrd="1" destOrd="0" presId="urn:microsoft.com/office/officeart/2005/8/layout/vList4"/>
    <dgm:cxn modelId="{07C721C7-A002-4DA4-A9BC-D3E35B20B211}" type="presParOf" srcId="{E51ED19C-1565-4890-B420-2FDCE661EA22}" destId="{13ED7582-1339-44D1-B914-6B92EE80736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75659-9F3D-41F5-8AFB-D6A8D3C56187}">
      <dsp:nvSpPr>
        <dsp:cNvPr id="0" name=""/>
        <dsp:cNvSpPr/>
      </dsp:nvSpPr>
      <dsp:spPr>
        <a:xfrm>
          <a:off x="0" y="0"/>
          <a:ext cx="6583364" cy="1509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 dirty="0"/>
            <a:t>A MOL vagyoni helyzete tradicionális mutatók alapján</a:t>
          </a:r>
        </a:p>
      </dsp:txBody>
      <dsp:txXfrm>
        <a:off x="1467584" y="0"/>
        <a:ext cx="5115779" cy="1509117"/>
      </dsp:txXfrm>
    </dsp:sp>
    <dsp:sp modelId="{1A804E7B-E498-4041-A146-31DCA89758FE}">
      <dsp:nvSpPr>
        <dsp:cNvPr id="0" name=""/>
        <dsp:cNvSpPr/>
      </dsp:nvSpPr>
      <dsp:spPr>
        <a:xfrm>
          <a:off x="150911" y="150911"/>
          <a:ext cx="1316672" cy="120729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7000" r="-27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015A2-3DC2-449A-BB0F-8165B8DC0E4F}">
      <dsp:nvSpPr>
        <dsp:cNvPr id="0" name=""/>
        <dsp:cNvSpPr/>
      </dsp:nvSpPr>
      <dsp:spPr>
        <a:xfrm>
          <a:off x="0" y="1660028"/>
          <a:ext cx="6583364" cy="1509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 dirty="0"/>
            <a:t>MI modellek alkalmazása</a:t>
          </a:r>
        </a:p>
      </dsp:txBody>
      <dsp:txXfrm>
        <a:off x="1467584" y="1660028"/>
        <a:ext cx="5115779" cy="1509117"/>
      </dsp:txXfrm>
    </dsp:sp>
    <dsp:sp modelId="{5DF1C3A0-D5C5-41E3-88EF-C74E665FAC58}">
      <dsp:nvSpPr>
        <dsp:cNvPr id="0" name=""/>
        <dsp:cNvSpPr/>
      </dsp:nvSpPr>
      <dsp:spPr>
        <a:xfrm>
          <a:off x="150911" y="1810940"/>
          <a:ext cx="1316672" cy="120729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E73B20-E8FE-4C40-AC74-EF88A8E4DE9A}">
      <dsp:nvSpPr>
        <dsp:cNvPr id="0" name=""/>
        <dsp:cNvSpPr/>
      </dsp:nvSpPr>
      <dsp:spPr>
        <a:xfrm>
          <a:off x="0" y="3301012"/>
          <a:ext cx="6583364" cy="15091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 dirty="0"/>
            <a:t>Eredmények, következtetések</a:t>
          </a:r>
        </a:p>
      </dsp:txBody>
      <dsp:txXfrm>
        <a:off x="1467584" y="3301012"/>
        <a:ext cx="5115779" cy="1509117"/>
      </dsp:txXfrm>
    </dsp:sp>
    <dsp:sp modelId="{86ADCE9C-F8A1-4E2B-8648-456C44E9FCF1}">
      <dsp:nvSpPr>
        <dsp:cNvPr id="0" name=""/>
        <dsp:cNvSpPr/>
      </dsp:nvSpPr>
      <dsp:spPr>
        <a:xfrm>
          <a:off x="150911" y="3470969"/>
          <a:ext cx="1316672" cy="120729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94A77-E0E9-438B-9A0E-6DB6BA51A063}" type="datetimeFigureOut">
              <a:rPr lang="hu-HU" smtClean="0"/>
              <a:t>2024. 03. 03.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065B6-B7A0-4A64-88F8-C9659CC7F5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6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309/mol.xlsx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309/mol.xlsx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309/mol.xlsx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Ezek a mutatók a szakirodalomban megtalálható alapvető módszertanok alapján lettek kiszámolva Excel segítségével.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Dr. Bíró Tibor és et.al 2001. A vállalkozások tevékenységének komplex elemzése. Perfekt Rt. </a:t>
            </a:r>
            <a:r>
              <a:rPr lang="pt-BR" dirty="0"/>
              <a:t>IS</a:t>
            </a:r>
            <a:r>
              <a:rPr lang="hu-HU" dirty="0"/>
              <a:t>BN:</a:t>
            </a:r>
            <a:r>
              <a:rPr lang="pt-BR" dirty="0"/>
              <a:t> 963 394 426</a:t>
            </a:r>
            <a:r>
              <a:rPr lang="hu-HU" dirty="0"/>
              <a:t> 0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065B6-B7A0-4A64-88F8-C9659CC7F5DB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4708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Tőkeerősség (%): 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tőkeerősség mutatója azt méri, hogy mennyi a vállalat saját tőkéje a teljes tőkéjéhez viszonyítva. Magas tőkeerősség általában kedvező, mivel azt jelzi, hogy a vállalatnak magas saját tőkéje van, ami stabil alapot biztosít az üzletmenet számára. Például, 2006-ban és 2007-ben a tőkeerősség magas volt, 68.72% és 59.35%. Ez azt jelenti, hogy a vállalat jelentős saját tőkével rendelkezett ebben az időszakban.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Befektetett eszközök fedezete (%): </a:t>
            </a:r>
            <a:r>
              <a:rPr lang="hu-H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Ez a mutató azt mutatja, hogy a vállalat mennyire van fedezve a befektetett eszközökkel. Magasabb érték kedvező, mert azt jelzi, hogy a vállalatnak elegendő saját tőkéje van a befektetett eszközök fedezésére. Például, 2006-ban és 2007-ben az érték 162.77% és 180.66% volt, ami magasabb, mint például 2014-ben és 2015-ben, amikor az érték 90.47% és 87.30% volt.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Adósságállomány aránya (%): 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Ez a mutató azt mutatja, hogy a vállalat mennyire támaszkodik az adósságra a működésének finanszírozásához. Alacsonyabb érték kedvező, mivel azt jelzi, hogy a vállalat kevesebb adósságot használ fel a tevékenységéhez. Például, 2015-ben az érték 19.42% volt, ami viszonylag alacsony.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065B6-B7A0-4A64-88F8-C9659CC7F5DB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7077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Eladósodottság foka (%): 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Ez a mutató azt mutatja, hogy a vállalat mennyire eladósodott az adósságállomány részarányának függvényében. Alacsonyabb érték kedvező, mivel azt jelzi, hogy a vállalat kevésbé van </a:t>
            </a:r>
            <a:r>
              <a:rPr lang="hu-HU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eladósodva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Például, 2002-ben és 2003-ban az érték 44.50% és 42.94% volt, ami viszonylag alacsony.</a:t>
            </a:r>
          </a:p>
          <a:p>
            <a:endParaRPr lang="hu-H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Kötelezettségek részaránya (%): 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Ez a mutató azt mutatja, hogy a vállalat mennyire finanszírozza tevékenységét külső forrásokból, azaz mennyi a külső kötelezettségek aránya a teljes </a:t>
            </a:r>
            <a:r>
              <a:rPr lang="hu-HU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tőkéhez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képest. Alacsony kötelezettségek részaránya kedvező, mert azt jelzi, hogy a vállalat kevesebb adósságot használ fel a működés finanszírozására. Például, 2014-ben és 2015-ben az arány 38.87% és 39.00% volt, ami viszonylag magas, de korábban 2002-ben és 2003-ban alacsonyabb volt, 44.50% és 42.94%.</a:t>
            </a:r>
          </a:p>
          <a:p>
            <a:endParaRPr lang="hu-H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Sajáttőke növekedésének mértéke (%): 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Ez a mutató azt mutatja, hogy a vállalat sajáttőkéje mennyivel nőtt vagy csökkent az adott időszakban. Pozitív érték azt jelzi, hogy a sajáttőke növekedett, ami általában kedvező. Például, 2003-ban és 2004-ben nagyon magas pozitív növekedés volt, 297.95% és 110.35%, míg 2001-ben és 2002-ben negatív növekedés volt, -75.49% és 43.35%.</a:t>
            </a:r>
          </a:p>
          <a:p>
            <a:endParaRPr lang="hu-H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Tőkemultipkliátor</a:t>
            </a: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hu-HU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eHUF</a:t>
            </a: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): 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Ez a mutató azt mutatja, hogy mennyire hatékonyan használja a vállalat a saját tőkéjét. Általában alacsonyabb érték kedvező, mivel azt jelzi, hogy a vállalat hatékonyan használja fel a saját tőkéjét a működéséhez. Például, 2004-ben és 2005-ben az érték 1.67 és 1.61 volt, ami viszonylag alacsony.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065B6-B7A0-4A64-88F8-C9659CC7F5DB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3950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800" b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Sajáttőke aránya (%): </a:t>
            </a:r>
            <a:r>
              <a:rPr lang="hu-H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Ez a mutató azt mutatja, hogy a vállalat mennyi saját tőkével rendelkezik a teljes tőkéjéből. Magasabb érték kedvező, mivel azt jelzi, hogy a vállalatnak magasabb saját tőkéje van. Például, 2006-ban és 2007-ben az érték 88.25% és 76.14% volt, ami viszonylag magas.</a:t>
            </a:r>
          </a:p>
          <a:p>
            <a:endParaRPr lang="hu-HU" sz="1800" dirty="0"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Adósságállomány fedezettsége (%): 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Ez a mutató azt mutatja, hogy a vállalat mennyire képes fedezni az adósságát a saját erőforrásaiból. Magasabb érték kedvező, mivel azt jelzi, hogy a vállalatnak elegendő saját erőforrása van az adósságának fedezésére. Például, 2007-ben az érték 751.28% volt, ami viszonylag magas.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Likviditási mutató I. (</a:t>
            </a:r>
            <a:r>
              <a:rPr lang="hu-HU" sz="18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eHUF</a:t>
            </a:r>
            <a:r>
              <a:rPr lang="hu-HU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 és Likviditási gyors ráta: </a:t>
            </a:r>
            <a:r>
              <a:rPr lang="hu-HU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Ezek a mutatók a vállalat rövid távú likviditását mérő eszközök. Magasabb értékek kedvezőek, mivel azt jelzik, hogy a vállalat képes azonnali fizetéseket teljesíteni és likviditással rendelkezik a rövid távú kötelezettségek kielégítésére. Például, 2007-ben a likviditási mutató I. értéke 3.39 volt, ami magasnak tekinthető, míg a likviditási gyors ráta 3.04 volt ugyanebben az évben, ami szintén magas.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065B6-B7A0-4A64-88F8-C9659CC7F5DB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8219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általam alkalmazott mesterséges intelligencia motor segít abban, hogy az előzőekben kiszámított alap mutatókat közösen tudjuk elemezni, ezzel meghatározva a vállalat pénzügyi helyzetének alakulását. Az általam alkalmazott módszertan egy </a:t>
            </a:r>
            <a:r>
              <a:rPr lang="hu-HU" dirty="0" err="1"/>
              <a:t>antidiszkriminatív</a:t>
            </a:r>
            <a:r>
              <a:rPr lang="hu-HU" dirty="0"/>
              <a:t> modell (Y0) és egy termelési függvény modellt (STD) foglal magában.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065B6-B7A0-4A64-88F8-C9659CC7F5DB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3301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Látható, hogy a MOL hatékonysága stagnál, melyet a trendvonal is alátámaszt, hiszen alig emelkedik, vagy csökken. Mindemellett, a meredekségi mutató 2000 és 2010 között: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0.050729, de </a:t>
            </a:r>
            <a:r>
              <a:rPr lang="hu-HU" dirty="0"/>
              <a:t>2011 és 2022 között: 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-0.081 ami azt engedi előrevetíteni, hogy pénzügyi szempontból 2011-óta a vállalat helyzete romló tendenciát mutat.</a:t>
            </a:r>
            <a:r>
              <a:rPr lang="hu-HU" dirty="0"/>
              <a:t> A leghatékonyabb év pénzügyi szempontból a 2006-os év volt, melyet nem sikerült ezután felülmúlni. A rendszer ebben az évben becsülte a megadott Y értéken legjobban felül a hatékonyságot. </a:t>
            </a:r>
          </a:p>
          <a:p>
            <a:r>
              <a:rPr lang="hu-HU" dirty="0"/>
              <a:t>Forrás: Saját szerkesztés, Y0 munkalap, </a:t>
            </a:r>
            <a:r>
              <a:rPr lang="hu-HU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https://miau.my-x.hu/miau/309/mol.xlsx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065B6-B7A0-4A64-88F8-C9659CC7F5DB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981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Mint az az ábrán is látható, 2014-ig a vállalat tényadata (mérleg szerinti eredmény) nem volt egyértelműen kiszámítható a bemeneti adatokon alapulva, azaz a vállalat pénzügyi helyzete, instabilnak mondható. 2014-től azonban az MI által alkotott becslés és a tény adatok egyértelműen következnek a bemeneti adatokból, ami a pénzügyi helyzet következetességét mutatja. Ez alapján előre is lehet jelezni, így az általam végzett vizsgálatok alapján elmondható, hogy a 2024-es mérleg szerinti eredmény </a:t>
            </a:r>
            <a:r>
              <a:rPr lang="hu-HU" dirty="0" err="1"/>
              <a:t>valószínüleg</a:t>
            </a:r>
            <a:r>
              <a:rPr lang="hu-HU" dirty="0"/>
              <a:t> kevesebb lesz (azaz csökken) mint az előző évi. Ezen kívül 2025-ben a mérleg szerinti eredmény várhatóan újra növekedni fog. </a:t>
            </a:r>
          </a:p>
          <a:p>
            <a:r>
              <a:rPr lang="hu-HU" dirty="0"/>
              <a:t>Forrás: Saját szerkesztés, STD munkalap, </a:t>
            </a:r>
            <a:r>
              <a:rPr lang="hu-HU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https://miau.my-x.hu/miau/309/mol.xlsx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065B6-B7A0-4A64-88F8-C9659CC7F5DB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494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https://miau.my-x.hu/miau/309/mol.xlsx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065B6-B7A0-4A64-88F8-C9659CC7F5DB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963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0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0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7955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4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637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75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011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68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7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3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7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9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53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2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6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4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46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309/m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93BD73-D802-C45E-4ECF-90807E5EE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584" y="1548714"/>
            <a:ext cx="8145419" cy="2502122"/>
          </a:xfrm>
        </p:spPr>
        <p:txBody>
          <a:bodyPr/>
          <a:lstStyle/>
          <a:p>
            <a:pPr algn="ctr"/>
            <a:r>
              <a:rPr lang="hu-HU" sz="5400" dirty="0">
                <a:solidFill>
                  <a:schemeClr val="tx1"/>
                </a:solidFill>
              </a:rPr>
              <a:t>A MOL átfogó mérleg elemzése MI segítségével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6EC98A-41A7-5468-C73D-C41C10B433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1800" dirty="0">
                <a:solidFill>
                  <a:schemeClr val="tx1"/>
                </a:solidFill>
              </a:rPr>
              <a:t>Készítette: Váradi Dániel OPES48</a:t>
            </a:r>
          </a:p>
          <a:p>
            <a:endParaRPr lang="hu-HU" dirty="0"/>
          </a:p>
        </p:txBody>
      </p:sp>
      <p:sp>
        <p:nvSpPr>
          <p:cNvPr id="4" name="Alcím 2">
            <a:extLst>
              <a:ext uri="{FF2B5EF4-FFF2-40B4-BE49-F238E27FC236}">
                <a16:creationId xmlns:a16="http://schemas.microsoft.com/office/drawing/2014/main" id="{F19AA779-E52F-4181-9DFD-99D0686B9BB7}"/>
              </a:ext>
            </a:extLst>
          </p:cNvPr>
          <p:cNvSpPr txBox="1">
            <a:spLocks/>
          </p:cNvSpPr>
          <p:nvPr/>
        </p:nvSpPr>
        <p:spPr>
          <a:xfrm>
            <a:off x="0" y="5441235"/>
            <a:ext cx="4143375" cy="14167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800" dirty="0">
                <a:solidFill>
                  <a:schemeClr val="tx1"/>
                </a:solidFill>
              </a:rPr>
              <a:t>Vállalkozásfejlesztés Mesterképzés</a:t>
            </a:r>
          </a:p>
          <a:p>
            <a:pPr algn="l"/>
            <a:r>
              <a:rPr lang="hu-HU" sz="1800" dirty="0">
                <a:solidFill>
                  <a:schemeClr val="tx1"/>
                </a:solidFill>
              </a:rPr>
              <a:t>Pénzügyi elemzés kurzus, 2024 II. félév</a:t>
            </a:r>
          </a:p>
          <a:p>
            <a:pPr algn="l"/>
            <a:r>
              <a:rPr lang="hu-HU" sz="1800" dirty="0">
                <a:solidFill>
                  <a:schemeClr val="tx1"/>
                </a:solidFill>
              </a:rPr>
              <a:t>Oktató: Dr. Kálmán Botond Géza</a:t>
            </a:r>
          </a:p>
          <a:p>
            <a:pPr algn="l"/>
            <a:r>
              <a:rPr lang="hu-HU" sz="1800" dirty="0">
                <a:solidFill>
                  <a:schemeClr val="tx1"/>
                </a:solidFill>
              </a:rPr>
              <a:t>Kodolányi János Egyetem </a:t>
            </a:r>
          </a:p>
          <a:p>
            <a:pPr algn="l"/>
            <a:endParaRPr lang="hu-HU" dirty="0"/>
          </a:p>
        </p:txBody>
      </p:sp>
      <p:pic>
        <p:nvPicPr>
          <p:cNvPr id="6" name="Kép 5" descr="A képen Betűtípus, Grafika, kézírás, tipográfia látható&#10;&#10;Automatikusan generált leírás">
            <a:extLst>
              <a:ext uri="{FF2B5EF4-FFF2-40B4-BE49-F238E27FC236}">
                <a16:creationId xmlns:a16="http://schemas.microsoft.com/office/drawing/2014/main" id="{EF255E87-AFB8-5875-D3E3-A59AA521C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2721" y="5538631"/>
            <a:ext cx="2857143" cy="15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84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1A85FC-03E8-EEA9-2F7C-80B4F26D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COCO Y0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A9B5D818-EBD5-E15A-7973-EF04B5AF1477}"/>
              </a:ext>
            </a:extLst>
          </p:cNvPr>
          <p:cNvSpPr txBox="1"/>
          <p:nvPr/>
        </p:nvSpPr>
        <p:spPr>
          <a:xfrm>
            <a:off x="809624" y="1266825"/>
            <a:ext cx="1014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Alap kérdés: Lehet-e minden év, másként egyformán ideális a hatékonyság szempontjából?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CDEA0B3-3BA5-56AA-D428-8209048FA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920" y="2135104"/>
            <a:ext cx="6262255" cy="3421147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52F64874-BA0A-3278-D7EB-768D730EC3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2631" y="1636157"/>
            <a:ext cx="5115639" cy="5020376"/>
          </a:xfrm>
          <a:prstGeom prst="rect">
            <a:avLst/>
          </a:prstGeom>
        </p:spPr>
      </p:pic>
      <p:sp>
        <p:nvSpPr>
          <p:cNvPr id="8" name="Téglalap 7">
            <a:extLst>
              <a:ext uri="{FF2B5EF4-FFF2-40B4-BE49-F238E27FC236}">
                <a16:creationId xmlns:a16="http://schemas.microsoft.com/office/drawing/2014/main" id="{4578898F-E6A3-7138-1DE4-08E368A94637}"/>
              </a:ext>
            </a:extLst>
          </p:cNvPr>
          <p:cNvSpPr/>
          <p:nvPr/>
        </p:nvSpPr>
        <p:spPr>
          <a:xfrm>
            <a:off x="11239500" y="4019550"/>
            <a:ext cx="748770" cy="4286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C7D8F7C5-9E19-2C19-797A-876891290534}"/>
              </a:ext>
            </a:extLst>
          </p:cNvPr>
          <p:cNvSpPr/>
          <p:nvPr/>
        </p:nvSpPr>
        <p:spPr>
          <a:xfrm>
            <a:off x="11239500" y="6304108"/>
            <a:ext cx="748770" cy="4286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>
            <a:extLst>
              <a:ext uri="{FF2B5EF4-FFF2-40B4-BE49-F238E27FC236}">
                <a16:creationId xmlns:a16="http://schemas.microsoft.com/office/drawing/2014/main" id="{411582EE-FDF8-08BD-6476-CA36C64C53F8}"/>
              </a:ext>
            </a:extLst>
          </p:cNvPr>
          <p:cNvSpPr/>
          <p:nvPr/>
        </p:nvSpPr>
        <p:spPr>
          <a:xfrm>
            <a:off x="2428875" y="2724150"/>
            <a:ext cx="333375" cy="342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DE0BA7B6-CA3D-7D8E-A01A-1D0C5A2A4DCA}"/>
              </a:ext>
            </a:extLst>
          </p:cNvPr>
          <p:cNvSpPr txBox="1"/>
          <p:nvPr/>
        </p:nvSpPr>
        <p:spPr>
          <a:xfrm>
            <a:off x="471920" y="6539241"/>
            <a:ext cx="4675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/>
              <a:t>Mértékegység: dimenzió nélküli index-érték</a:t>
            </a:r>
          </a:p>
        </p:txBody>
      </p:sp>
    </p:spTree>
    <p:extLst>
      <p:ext uri="{BB962C8B-B14F-4D97-AF65-F5344CB8AC3E}">
        <p14:creationId xmlns:p14="http://schemas.microsoft.com/office/powerpoint/2010/main" val="1920243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08F770-320D-6020-9F0B-21B16AD23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COCO STD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6AE2FCBF-DDA5-21EE-70FE-1505B63734A4}"/>
              </a:ext>
            </a:extLst>
          </p:cNvPr>
          <p:cNvSpPr txBox="1"/>
          <p:nvPr/>
        </p:nvSpPr>
        <p:spPr>
          <a:xfrm>
            <a:off x="809624" y="1266825"/>
            <a:ext cx="1014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Alap kérdés: Hogy magyarázható a mérleg szerinti eredmény a kiszámolt mutatókon alapulva?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3EEB401-0A71-613B-A60C-A1553689BF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2587625"/>
            <a:ext cx="6266391" cy="2889754"/>
          </a:xfrm>
          <a:prstGeom prst="rect">
            <a:avLst/>
          </a:prstGeom>
        </p:spPr>
      </p:pic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355C1929-CF95-085B-3E03-B538228654CE}"/>
              </a:ext>
            </a:extLst>
          </p:cNvPr>
          <p:cNvCxnSpPr>
            <a:cxnSpLocks/>
          </p:cNvCxnSpPr>
          <p:nvPr/>
        </p:nvCxnSpPr>
        <p:spPr>
          <a:xfrm>
            <a:off x="4752975" y="3032976"/>
            <a:ext cx="0" cy="18954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>
            <a:extLst>
              <a:ext uri="{FF2B5EF4-FFF2-40B4-BE49-F238E27FC236}">
                <a16:creationId xmlns:a16="http://schemas.microsoft.com/office/drawing/2014/main" id="{D2542152-5C4E-768B-3047-2CCD4094CE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5916" y="1636157"/>
            <a:ext cx="3477833" cy="5107641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9A6D3071-C558-FC6E-E4F7-D7EA3E0A57AA}"/>
              </a:ext>
            </a:extLst>
          </p:cNvPr>
          <p:cNvSpPr txBox="1"/>
          <p:nvPr/>
        </p:nvSpPr>
        <p:spPr>
          <a:xfrm>
            <a:off x="471920" y="6539241"/>
            <a:ext cx="4675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/>
              <a:t>Mértékegység: </a:t>
            </a:r>
            <a:r>
              <a:rPr lang="hu-HU" sz="1100" dirty="0" err="1"/>
              <a:t>mHUF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348704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12990-FBCF-921B-F8A8-76B5EC404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AA4D61B-324A-BD07-3672-509156DEB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Eredmények, következtetések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B0C8305-BA0B-497B-830E-8E30731DAC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632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7490F0-EDB2-8AA6-DE44-D1077888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Eredmények, következtetések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9E28FD-DAB8-1673-6659-76FDD3BE5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MOL pénzügyileg 2006-ban volt a leghatékonyabb</a:t>
            </a:r>
          </a:p>
          <a:p>
            <a:r>
              <a:rPr lang="hu-HU" dirty="0"/>
              <a:t>Pénzügyi Hatékonyága 2011 óta fokozatosan csökken</a:t>
            </a:r>
          </a:p>
          <a:p>
            <a:r>
              <a:rPr lang="hu-HU" dirty="0"/>
              <a:t>2014 előtt nem magyarázható a egyértelműen a mérleg szerinti eredmény a mutatók alapján </a:t>
            </a:r>
          </a:p>
          <a:p>
            <a:r>
              <a:rPr lang="hu-HU" dirty="0"/>
              <a:t>Jelenleg nem érvényesül a „Lehet minden év másképp egyformán hatékony” feltételezés</a:t>
            </a:r>
          </a:p>
          <a:p>
            <a:r>
              <a:rPr lang="hu-HU" dirty="0"/>
              <a:t>A mérleg szerinti eredmény előreláthatólag 2023-ban csökkeni fog, 2024-re azonban erősödés várható </a:t>
            </a:r>
          </a:p>
          <a:p>
            <a:r>
              <a:rPr lang="hu-HU" dirty="0"/>
              <a:t>Az itt bemutatott módszertan 100%-ban automatizálható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52320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F55867-6BAB-DD0B-E6B3-414D4F19D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A009829-270C-B215-552C-6F0F991DE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4527448"/>
            <a:ext cx="6816975" cy="1513914"/>
          </a:xfrm>
        </p:spPr>
        <p:txBody>
          <a:bodyPr>
            <a:normAutofit lnSpcReduction="10000"/>
          </a:bodyPr>
          <a:lstStyle/>
          <a:p>
            <a:r>
              <a:rPr lang="hu-HU" dirty="0"/>
              <a:t>Váradi Dániel </a:t>
            </a:r>
          </a:p>
          <a:p>
            <a:r>
              <a:rPr lang="hu-HU" dirty="0"/>
              <a:t>OPES48</a:t>
            </a:r>
            <a:br>
              <a:rPr lang="hu-HU" dirty="0"/>
            </a:br>
            <a:br>
              <a:rPr lang="hu-HU" dirty="0"/>
            </a:br>
            <a:r>
              <a:rPr lang="hu-HU" dirty="0"/>
              <a:t>Az elemzés készítése során használt Excel file az alábbi linken letölthető: </a:t>
            </a:r>
            <a:r>
              <a:rPr lang="hu-HU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https://miau.my-x.hu/miau/309/mol.xlsx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2132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55AF58-74CD-3156-884B-8F1FF51C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Felhasznált szakirodalom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6AA94B-162A-9148-1E3C-BC0DA0480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Dr. Bíró Tibor, et.al 2001. A vállalkozások tevékenységének komplex elemzése. Perfekt Rt. </a:t>
            </a:r>
            <a:r>
              <a:rPr lang="pt-BR" dirty="0"/>
              <a:t>IS</a:t>
            </a:r>
            <a:r>
              <a:rPr lang="hu-HU" dirty="0"/>
              <a:t>BN:</a:t>
            </a:r>
            <a:r>
              <a:rPr lang="pt-BR" dirty="0"/>
              <a:t> 963 394 426</a:t>
            </a:r>
            <a:r>
              <a:rPr lang="hu-HU" dirty="0"/>
              <a:t> 0</a:t>
            </a:r>
          </a:p>
          <a:p>
            <a:r>
              <a:rPr lang="hu-HU" dirty="0"/>
              <a:t>Magyar Gábor 2009. Pénzügyi Navigátor. T. Bálint Kiadó. Budapest. ISBN: 963 216 841 0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80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198833-F48A-A525-0564-16744FBF0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59" y="2789767"/>
            <a:ext cx="3854528" cy="1278466"/>
          </a:xfrm>
        </p:spPr>
        <p:txBody>
          <a:bodyPr>
            <a:normAutofit/>
          </a:bodyPr>
          <a:lstStyle/>
          <a:p>
            <a:r>
              <a:rPr lang="hu-HU" sz="7200" dirty="0"/>
              <a:t>Tartalom</a:t>
            </a:r>
          </a:p>
        </p:txBody>
      </p:sp>
      <p:graphicFrame>
        <p:nvGraphicFramePr>
          <p:cNvPr id="5" name="Tartalom helye 4">
            <a:extLst>
              <a:ext uri="{FF2B5EF4-FFF2-40B4-BE49-F238E27FC236}">
                <a16:creationId xmlns:a16="http://schemas.microsoft.com/office/drawing/2014/main" id="{BA695229-D185-42E0-0A06-3B22AAB56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007612"/>
              </p:ext>
            </p:extLst>
          </p:nvPr>
        </p:nvGraphicFramePr>
        <p:xfrm>
          <a:off x="4959877" y="1014412"/>
          <a:ext cx="6583364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215791-9DB8-0006-D54E-6AB21579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Felhasznált tőkeszerkezeti mutatók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9095A2F-D284-04C2-E532-434C4C825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Tőkeerősség </a:t>
            </a:r>
          </a:p>
          <a:p>
            <a:r>
              <a:rPr lang="hu-HU" dirty="0"/>
              <a:t>Kötelezettségek részaránya</a:t>
            </a:r>
          </a:p>
          <a:p>
            <a:r>
              <a:rPr lang="hu-HU" dirty="0"/>
              <a:t>Befektetett eszközök fedezete </a:t>
            </a:r>
          </a:p>
          <a:p>
            <a:r>
              <a:rPr lang="hu-HU" dirty="0"/>
              <a:t>Sajáttőke növekedésének mértéke </a:t>
            </a:r>
          </a:p>
          <a:p>
            <a:r>
              <a:rPr lang="hu-HU" dirty="0" err="1"/>
              <a:t>Tőkemultipkliátor</a:t>
            </a:r>
            <a:r>
              <a:rPr lang="hu-HU" dirty="0"/>
              <a:t> (</a:t>
            </a:r>
            <a:r>
              <a:rPr lang="hu-HU" dirty="0" err="1"/>
              <a:t>eHUF</a:t>
            </a:r>
            <a:r>
              <a:rPr lang="hu-HU" dirty="0"/>
              <a:t>)</a:t>
            </a:r>
          </a:p>
          <a:p>
            <a:r>
              <a:rPr lang="hu-HU" dirty="0"/>
              <a:t>Adósságállomány aránya</a:t>
            </a:r>
          </a:p>
          <a:p>
            <a:r>
              <a:rPr lang="hu-HU" dirty="0"/>
              <a:t>Sajáttőke aránya</a:t>
            </a:r>
          </a:p>
          <a:p>
            <a:r>
              <a:rPr lang="hu-HU" dirty="0"/>
              <a:t>Adósságállomány fedezettsége</a:t>
            </a:r>
          </a:p>
          <a:p>
            <a:r>
              <a:rPr lang="hu-HU" dirty="0"/>
              <a:t>Eladósodottság foka</a:t>
            </a:r>
          </a:p>
          <a:p>
            <a:r>
              <a:rPr lang="hu-HU" dirty="0"/>
              <a:t>Likviditási mutató I. </a:t>
            </a:r>
          </a:p>
          <a:p>
            <a:r>
              <a:rPr lang="hu-HU" dirty="0"/>
              <a:t>Likviditási gyors ráta 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4EF5C36E-B33F-4D30-6AE1-F7F85219B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108" y="1659635"/>
            <a:ext cx="5950117" cy="452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26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B6E01B3-12F8-B35B-5465-A1B1FA7F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Diagramm ábrázolások</a:t>
            </a:r>
          </a:p>
        </p:txBody>
      </p:sp>
      <p:pic>
        <p:nvPicPr>
          <p:cNvPr id="17" name="Kép 16">
            <a:extLst>
              <a:ext uri="{FF2B5EF4-FFF2-40B4-BE49-F238E27FC236}">
                <a16:creationId xmlns:a16="http://schemas.microsoft.com/office/drawing/2014/main" id="{18F14DED-CF2A-7BA3-6C91-6FEA0DD002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408298"/>
            <a:ext cx="4584589" cy="2542409"/>
          </a:xfrm>
          <a:prstGeom prst="rect">
            <a:avLst/>
          </a:prstGeom>
        </p:spPr>
      </p:pic>
      <p:pic>
        <p:nvPicPr>
          <p:cNvPr id="19" name="Kép 18">
            <a:extLst>
              <a:ext uri="{FF2B5EF4-FFF2-40B4-BE49-F238E27FC236}">
                <a16:creationId xmlns:a16="http://schemas.microsoft.com/office/drawing/2014/main" id="{9950E53B-4F4B-2128-5207-14D2C55ED1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9973" y="1408298"/>
            <a:ext cx="4572396" cy="2542409"/>
          </a:xfrm>
          <a:prstGeom prst="rect">
            <a:avLst/>
          </a:prstGeom>
        </p:spPr>
      </p:pic>
      <p:pic>
        <p:nvPicPr>
          <p:cNvPr id="21" name="Kép 20">
            <a:extLst>
              <a:ext uri="{FF2B5EF4-FFF2-40B4-BE49-F238E27FC236}">
                <a16:creationId xmlns:a16="http://schemas.microsoft.com/office/drawing/2014/main" id="{2828CBF0-F096-B41F-BADD-B8BB46F503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333" y="4047316"/>
            <a:ext cx="4584589" cy="2542774"/>
          </a:xfrm>
          <a:prstGeom prst="rect">
            <a:avLst/>
          </a:prstGeom>
        </p:spPr>
      </p:pic>
      <p:pic>
        <p:nvPicPr>
          <p:cNvPr id="23" name="Kép 22">
            <a:extLst>
              <a:ext uri="{FF2B5EF4-FFF2-40B4-BE49-F238E27FC236}">
                <a16:creationId xmlns:a16="http://schemas.microsoft.com/office/drawing/2014/main" id="{F3A25036-8248-EE79-2430-0291AD4D53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39973" y="4041404"/>
            <a:ext cx="4572396" cy="254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9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7A6780-BA58-2F3D-4141-F4DCF1754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Diagramm ábrázolások I.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260C7C3-707A-8BCB-5193-0D0BD2CC6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777" y="1554940"/>
            <a:ext cx="4814973" cy="2411623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890E86A2-CC2F-AAE6-0110-13CE2BC9B1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27" y="1554940"/>
            <a:ext cx="4814973" cy="2412932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B960D1B5-A4A4-253C-3C02-8BAA96F868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426" y="4298602"/>
            <a:ext cx="4814972" cy="2412932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E1754680-0C5F-1082-636C-5EF6FCC658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5778" y="4297262"/>
            <a:ext cx="4814972" cy="241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56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8C68E0-41AA-7723-1403-681876E84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Diagramm ábrázolások II.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F630F575-4FF1-ABF1-D9BA-0425313150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585" y="1430152"/>
            <a:ext cx="5139890" cy="2673092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F2409821-A6BC-77F6-1DC0-FF543A1F63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1430152"/>
            <a:ext cx="5139890" cy="267132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F91BB1BF-5A21-5E1F-6355-C211EB0787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7279" y="4160253"/>
            <a:ext cx="5139889" cy="253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1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0C1871-DDCE-0098-BF30-575CA3B7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Mesteréges intelligencia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559097-C989-CB34-D542-FA58FC6E8F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COCO Y0 és COCO STD</a:t>
            </a:r>
          </a:p>
        </p:txBody>
      </p:sp>
    </p:spTree>
    <p:extLst>
      <p:ext uri="{BB962C8B-B14F-4D97-AF65-F5344CB8AC3E}">
        <p14:creationId xmlns:p14="http://schemas.microsoft.com/office/powerpoint/2010/main" val="254761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689427-D30F-6A89-637B-613D48338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hu-HU" dirty="0"/>
              <a:t>Miért van rá szükség?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790F51-A165-8161-1833-724F0131D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957349" cy="3880773"/>
          </a:xfrm>
        </p:spPr>
        <p:txBody>
          <a:bodyPr>
            <a:normAutofit/>
          </a:bodyPr>
          <a:lstStyle/>
          <a:p>
            <a:r>
              <a:rPr lang="hu-HU" dirty="0"/>
              <a:t>Együtt látja az adatokat</a:t>
            </a:r>
          </a:p>
          <a:p>
            <a:r>
              <a:rPr lang="hu-HU" dirty="0"/>
              <a:t>Gyorsabb átfogóbb elemzés</a:t>
            </a:r>
          </a:p>
          <a:p>
            <a:r>
              <a:rPr lang="hu-HU" dirty="0"/>
              <a:t>Mélyrehatóbb pénzügyi elemzések valósízhatók meg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12B78ED-18BA-B5D4-4AD2-BA0ED86C2A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r="377" b="-1"/>
          <a:stretch/>
        </p:blipFill>
        <p:spPr>
          <a:xfrm>
            <a:off x="4838400" y="1300406"/>
            <a:ext cx="7210725" cy="474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0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6AF66FF-7755-C203-9E39-F8F9A3AD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7150"/>
            <a:ext cx="8596668" cy="1320800"/>
          </a:xfrm>
        </p:spPr>
        <p:txBody>
          <a:bodyPr/>
          <a:lstStyle/>
          <a:p>
            <a:r>
              <a:rPr lang="hu-HU" dirty="0"/>
              <a:t>Az elemzés munkamenete 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E5240FD-6BA9-0AAB-7A03-9F34BBD6B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91" y="818936"/>
            <a:ext cx="6535938" cy="2714838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BAA2300D-5E46-5B70-60DC-FAFFAF77A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419011"/>
            <a:ext cx="6382809" cy="2714839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43385404-9213-980D-9B21-897B3D80B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3673" y="3668884"/>
            <a:ext cx="6209304" cy="3131966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66EBC9CD-3CF5-A77E-64A9-814F2D765D26}"/>
              </a:ext>
            </a:extLst>
          </p:cNvPr>
          <p:cNvSpPr txBox="1"/>
          <p:nvPr/>
        </p:nvSpPr>
        <p:spPr>
          <a:xfrm>
            <a:off x="6934200" y="555479"/>
            <a:ext cx="4086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1. lépés: Alap számítások elvégzése</a:t>
            </a:r>
          </a:p>
        </p:txBody>
      </p:sp>
      <p:cxnSp>
        <p:nvCxnSpPr>
          <p:cNvPr id="11" name="Egyenes összekötő nyíllal 10">
            <a:extLst>
              <a:ext uri="{FF2B5EF4-FFF2-40B4-BE49-F238E27FC236}">
                <a16:creationId xmlns:a16="http://schemas.microsoft.com/office/drawing/2014/main" id="{F07C6DA8-B642-031A-6D2E-2647C2BA0BCB}"/>
              </a:ext>
            </a:extLst>
          </p:cNvPr>
          <p:cNvCxnSpPr/>
          <p:nvPr/>
        </p:nvCxnSpPr>
        <p:spPr>
          <a:xfrm flipH="1">
            <a:off x="5086350" y="914400"/>
            <a:ext cx="2126922" cy="4635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45B5996C-BE1C-F31B-850F-A7C097A87D3A}"/>
              </a:ext>
            </a:extLst>
          </p:cNvPr>
          <p:cNvSpPr txBox="1"/>
          <p:nvPr/>
        </p:nvSpPr>
        <p:spPr>
          <a:xfrm>
            <a:off x="8977312" y="4825193"/>
            <a:ext cx="2995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2. lépés: OAM (Objektum Attribútum Mátrix) képzése az alap számítások eredményeiből és ezek sorszámozása.</a:t>
            </a:r>
          </a:p>
        </p:txBody>
      </p:sp>
      <p:cxnSp>
        <p:nvCxnSpPr>
          <p:cNvPr id="13" name="Egyenes összekötő nyíllal 12">
            <a:extLst>
              <a:ext uri="{FF2B5EF4-FFF2-40B4-BE49-F238E27FC236}">
                <a16:creationId xmlns:a16="http://schemas.microsoft.com/office/drawing/2014/main" id="{D23F67EB-F3D4-24F0-6FDE-66E55A620ABA}"/>
              </a:ext>
            </a:extLst>
          </p:cNvPr>
          <p:cNvCxnSpPr>
            <a:cxnSpLocks/>
          </p:cNvCxnSpPr>
          <p:nvPr/>
        </p:nvCxnSpPr>
        <p:spPr>
          <a:xfrm flipH="1" flipV="1">
            <a:off x="9791700" y="3533774"/>
            <a:ext cx="276225" cy="12334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>
            <a:extLst>
              <a:ext uri="{FF2B5EF4-FFF2-40B4-BE49-F238E27FC236}">
                <a16:creationId xmlns:a16="http://schemas.microsoft.com/office/drawing/2014/main" id="{BD5426A0-B3B0-88E4-0A9E-FF6C0A30527D}"/>
              </a:ext>
            </a:extLst>
          </p:cNvPr>
          <p:cNvCxnSpPr>
            <a:cxnSpLocks/>
          </p:cNvCxnSpPr>
          <p:nvPr/>
        </p:nvCxnSpPr>
        <p:spPr>
          <a:xfrm>
            <a:off x="2319338" y="5276738"/>
            <a:ext cx="2338139" cy="3225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CB60BF2C-B67D-7651-7D79-CF0A42460628}"/>
              </a:ext>
            </a:extLst>
          </p:cNvPr>
          <p:cNvSpPr txBox="1"/>
          <p:nvPr/>
        </p:nvSpPr>
        <p:spPr>
          <a:xfrm>
            <a:off x="219075" y="4815073"/>
            <a:ext cx="22675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3. lépés: COCO Y0 és STD használata, következtetések levonása</a:t>
            </a:r>
          </a:p>
        </p:txBody>
      </p:sp>
    </p:spTree>
    <p:extLst>
      <p:ext uri="{BB962C8B-B14F-4D97-AF65-F5344CB8AC3E}">
        <p14:creationId xmlns:p14="http://schemas.microsoft.com/office/powerpoint/2010/main" val="3464298768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Kék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menzió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menzió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1328</Words>
  <Application>Microsoft Office PowerPoint</Application>
  <PresentationFormat>Szélesvásznú</PresentationFormat>
  <Paragraphs>89</Paragraphs>
  <Slides>15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Aptos</vt:lpstr>
      <vt:lpstr>Aptos Narrow</vt:lpstr>
      <vt:lpstr>Arial</vt:lpstr>
      <vt:lpstr>Times New Roman</vt:lpstr>
      <vt:lpstr>Trebuchet MS</vt:lpstr>
      <vt:lpstr>Wingdings 3</vt:lpstr>
      <vt:lpstr>Dimenzió</vt:lpstr>
      <vt:lpstr>A MOL átfogó mérleg elemzése MI segítségével</vt:lpstr>
      <vt:lpstr>Tartalom</vt:lpstr>
      <vt:lpstr>Felhasznált tőkeszerkezeti mutatók </vt:lpstr>
      <vt:lpstr>Diagramm ábrázolások</vt:lpstr>
      <vt:lpstr>Diagramm ábrázolások I.</vt:lpstr>
      <vt:lpstr>Diagramm ábrázolások II.</vt:lpstr>
      <vt:lpstr>Mesteréges intelligencia</vt:lpstr>
      <vt:lpstr>Miért van rá szükség?</vt:lpstr>
      <vt:lpstr>Az elemzés munkamenete </vt:lpstr>
      <vt:lpstr>COCO Y0</vt:lpstr>
      <vt:lpstr>COCO STD</vt:lpstr>
      <vt:lpstr>Eredmények, következtetések</vt:lpstr>
      <vt:lpstr>Eredmények, következtetések</vt:lpstr>
      <vt:lpstr>Köszönöm a figyelmet!</vt:lpstr>
      <vt:lpstr>Felhasznált szakirodalom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MOL átfogó mérleg elemzése MI segítségével</dc:title>
  <dc:creator>Váradi Dániel</dc:creator>
  <cp:lastModifiedBy>Váradi Dániel</cp:lastModifiedBy>
  <cp:revision>3</cp:revision>
  <dcterms:created xsi:type="dcterms:W3CDTF">2024-03-03T14:02:56Z</dcterms:created>
  <dcterms:modified xsi:type="dcterms:W3CDTF">2024-03-03T16:41:53Z</dcterms:modified>
</cp:coreProperties>
</file>