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theme/theme5.xml" ContentType="application/vnd.openxmlformats-officedocument.theme+xml"/>
  <Override PartName="/ppt/slideLayouts/slideLayout6.xml" ContentType="application/vnd.openxmlformats-officedocument.presentationml.slideLayout+xml"/>
  <Override PartName="/ppt/theme/theme6.xml" ContentType="application/vnd.openxmlformats-officedocument.theme+xml"/>
  <Override PartName="/ppt/slideLayouts/slideLayout7.xml" ContentType="application/vnd.openxmlformats-officedocument.presentationml.slideLayout+xml"/>
  <Override PartName="/ppt/theme/theme7.xml" ContentType="application/vnd.openxmlformats-officedocument.theme+xml"/>
  <Override PartName="/ppt/slideLayouts/slideLayout8.xml" ContentType="application/vnd.openxmlformats-officedocument.presentationml.slideLayout+xml"/>
  <Override PartName="/ppt/theme/theme8.xml" ContentType="application/vnd.openxmlformats-officedocument.theme+xml"/>
  <Override PartName="/ppt/slideLayouts/slideLayout9.xml" ContentType="application/vnd.openxmlformats-officedocument.presentationml.slideLayout+xml"/>
  <Override PartName="/ppt/theme/theme9.xml" ContentType="application/vnd.openxmlformats-officedocument.theme+xml"/>
  <Override PartName="/ppt/slideLayouts/slideLayout10.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9" r:id="rId4"/>
    <p:sldMasterId id="2147483661" r:id="rId5"/>
    <p:sldMasterId id="2147483662" r:id="rId6"/>
    <p:sldMasterId id="2147483663" r:id="rId7"/>
    <p:sldMasterId id="2147483664" r:id="rId8"/>
    <p:sldMasterId id="2147483665" r:id="rId9"/>
    <p:sldMasterId id="2147483666" r:id="rId10"/>
    <p:sldMasterId id="2147483667" r:id="rId11"/>
    <p:sldMasterId id="2147483668" r:id="rId12"/>
    <p:sldMasterId id="2147483669" r:id="rId13"/>
  </p:sldMasterIdLst>
  <p:notesMasterIdLst>
    <p:notesMasterId r:id="rId33"/>
  </p:notesMasterIdLst>
  <p:sldIdLst>
    <p:sldId id="271" r:id="rId14"/>
    <p:sldId id="257" r:id="rId15"/>
    <p:sldId id="258" r:id="rId16"/>
    <p:sldId id="262" r:id="rId17"/>
    <p:sldId id="263" r:id="rId18"/>
    <p:sldId id="279" r:id="rId19"/>
    <p:sldId id="264" r:id="rId20"/>
    <p:sldId id="273" r:id="rId21"/>
    <p:sldId id="274" r:id="rId22"/>
    <p:sldId id="275" r:id="rId23"/>
    <p:sldId id="276" r:id="rId24"/>
    <p:sldId id="282" r:id="rId25"/>
    <p:sldId id="277" r:id="rId26"/>
    <p:sldId id="286" r:id="rId27"/>
    <p:sldId id="280" r:id="rId28"/>
    <p:sldId id="283" r:id="rId29"/>
    <p:sldId id="284" r:id="rId30"/>
    <p:sldId id="265" r:id="rId31"/>
    <p:sldId id="270" r:id="rId32"/>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14" autoAdjust="0"/>
    <p:restoredTop sz="82631" autoAdjust="0"/>
  </p:normalViewPr>
  <p:slideViewPr>
    <p:cSldViewPr snapToGrid="0">
      <p:cViewPr varScale="1">
        <p:scale>
          <a:sx n="128" d="100"/>
          <a:sy n="128" d="100"/>
        </p:scale>
        <p:origin x="264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0.xml"/><Relationship Id="rId18" Type="http://schemas.openxmlformats.org/officeDocument/2006/relationships/slide" Target="slides/slide5.xml"/><Relationship Id="rId26" Type="http://schemas.openxmlformats.org/officeDocument/2006/relationships/slide" Target="slides/slide13.xml"/><Relationship Id="rId21" Type="http://schemas.openxmlformats.org/officeDocument/2006/relationships/slide" Target="slides/slide8.xml"/><Relationship Id="rId34" Type="http://schemas.openxmlformats.org/officeDocument/2006/relationships/presProps" Target="presProps.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 Target="slides/slide4.xml"/><Relationship Id="rId25" Type="http://schemas.openxmlformats.org/officeDocument/2006/relationships/slide" Target="slides/slide12.xml"/><Relationship Id="rId33"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3.xml"/><Relationship Id="rId20" Type="http://schemas.openxmlformats.org/officeDocument/2006/relationships/slide" Target="slides/slide7.xml"/><Relationship Id="rId29"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slide" Target="slides/slide11.xml"/><Relationship Id="rId32" Type="http://schemas.openxmlformats.org/officeDocument/2006/relationships/slide" Target="slides/slide19.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slide" Target="slides/slide15.xml"/><Relationship Id="rId36" Type="http://schemas.openxmlformats.org/officeDocument/2006/relationships/theme" Target="theme/theme1.xml"/><Relationship Id="rId10" Type="http://schemas.openxmlformats.org/officeDocument/2006/relationships/slideMaster" Target="slideMasters/slideMaster7.xml"/><Relationship Id="rId19" Type="http://schemas.openxmlformats.org/officeDocument/2006/relationships/slide" Target="slides/slide6.xml"/><Relationship Id="rId31" Type="http://schemas.openxmlformats.org/officeDocument/2006/relationships/slide" Target="slides/slide18.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slide" Target="slides/slide14.xml"/><Relationship Id="rId30" Type="http://schemas.openxmlformats.org/officeDocument/2006/relationships/slide" Target="slides/slide17.xml"/><Relationship Id="rId35" Type="http://schemas.openxmlformats.org/officeDocument/2006/relationships/viewProps" Target="viewProps.xml"/><Relationship Id="rId8" Type="http://schemas.openxmlformats.org/officeDocument/2006/relationships/slideMaster" Target="slideMasters/slideMaster5.xml"/><Relationship Id="rId3"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3" Type="http://schemas.openxmlformats.org/officeDocument/2006/relationships/oleObject" Target="file:///C:\Users\honti\Desktop\system%20modelling\FAOSTAT_data_3-12-2020.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honti\Desktop\system%20modelling\FAOSTAT_data_3-12-2020.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honti\Desktop\system%20modelling\FAOSTAT_data_3-12-2020_TR.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honti\Desktop\system%20modelling\FAOSTAT_data_3-12-2020_TR.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GB" noProof="0" dirty="0"/>
              <a:t>Estimation (HU)</a:t>
            </a:r>
          </a:p>
        </c:rich>
      </c:tx>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hu-HU"/>
        </a:p>
      </c:txPr>
    </c:title>
    <c:autoTitleDeleted val="0"/>
    <c:plotArea>
      <c:layout/>
      <c:lineChart>
        <c:grouping val="standard"/>
        <c:varyColors val="0"/>
        <c:ser>
          <c:idx val="0"/>
          <c:order val="0"/>
          <c:tx>
            <c:strRef>
              <c:f>Estimation!$I$172</c:f>
              <c:strCache>
                <c:ptCount val="1"/>
                <c:pt idx="0">
                  <c:v>Estimation</c:v>
                </c:pt>
              </c:strCache>
            </c:strRef>
          </c:tx>
          <c:spPr>
            <a:ln w="34925" cap="rnd">
              <a:solidFill>
                <a:schemeClr val="accent1"/>
              </a:solidFill>
              <a:round/>
            </a:ln>
            <a:effectLst>
              <a:outerShdw blurRad="40000" dist="23000" dir="5400000" rotWithShape="0">
                <a:srgbClr val="000000">
                  <a:alpha val="35000"/>
                </a:srgbClr>
              </a:outerShdw>
            </a:effectLst>
          </c:spPr>
          <c:marker>
            <c:symbol val="none"/>
          </c:marker>
          <c:trendline>
            <c:spPr>
              <a:ln w="19050" cap="rnd">
                <a:solidFill>
                  <a:srgbClr val="C00000"/>
                </a:solidFill>
              </a:ln>
              <a:effectLst/>
            </c:spPr>
            <c:trendlineType val="movingAvg"/>
            <c:period val="12"/>
            <c:dispRSqr val="0"/>
            <c:dispEq val="0"/>
          </c:trendline>
          <c:cat>
            <c:numRef>
              <c:f>Estimation!$A$173:$A$225</c:f>
              <c:numCache>
                <c:formatCode>General</c:formatCode>
                <c:ptCount val="53"/>
                <c:pt idx="0">
                  <c:v>1961</c:v>
                </c:pt>
                <c:pt idx="1">
                  <c:v>1962</c:v>
                </c:pt>
                <c:pt idx="2">
                  <c:v>1963</c:v>
                </c:pt>
                <c:pt idx="3">
                  <c:v>1964</c:v>
                </c:pt>
                <c:pt idx="4">
                  <c:v>1965</c:v>
                </c:pt>
                <c:pt idx="5">
                  <c:v>1966</c:v>
                </c:pt>
                <c:pt idx="6">
                  <c:v>1967</c:v>
                </c:pt>
                <c:pt idx="7">
                  <c:v>1968</c:v>
                </c:pt>
                <c:pt idx="8">
                  <c:v>1969</c:v>
                </c:pt>
                <c:pt idx="9">
                  <c:v>1970</c:v>
                </c:pt>
                <c:pt idx="10">
                  <c:v>1971</c:v>
                </c:pt>
                <c:pt idx="11">
                  <c:v>1972</c:v>
                </c:pt>
                <c:pt idx="12">
                  <c:v>1973</c:v>
                </c:pt>
                <c:pt idx="13">
                  <c:v>1974</c:v>
                </c:pt>
                <c:pt idx="14">
                  <c:v>1975</c:v>
                </c:pt>
                <c:pt idx="15">
                  <c:v>1976</c:v>
                </c:pt>
                <c:pt idx="16">
                  <c:v>1977</c:v>
                </c:pt>
                <c:pt idx="17">
                  <c:v>1978</c:v>
                </c:pt>
                <c:pt idx="18">
                  <c:v>1979</c:v>
                </c:pt>
                <c:pt idx="19">
                  <c:v>1980</c:v>
                </c:pt>
                <c:pt idx="20">
                  <c:v>1981</c:v>
                </c:pt>
                <c:pt idx="21">
                  <c:v>1982</c:v>
                </c:pt>
                <c:pt idx="22">
                  <c:v>1983</c:v>
                </c:pt>
                <c:pt idx="23">
                  <c:v>1984</c:v>
                </c:pt>
                <c:pt idx="24">
                  <c:v>1985</c:v>
                </c:pt>
                <c:pt idx="25">
                  <c:v>1986</c:v>
                </c:pt>
                <c:pt idx="26">
                  <c:v>1987</c:v>
                </c:pt>
                <c:pt idx="27">
                  <c:v>1988</c:v>
                </c:pt>
                <c:pt idx="28">
                  <c:v>1989</c:v>
                </c:pt>
                <c:pt idx="29">
                  <c:v>1990</c:v>
                </c:pt>
                <c:pt idx="30">
                  <c:v>1991</c:v>
                </c:pt>
                <c:pt idx="31">
                  <c:v>1992</c:v>
                </c:pt>
                <c:pt idx="32">
                  <c:v>1993</c:v>
                </c:pt>
                <c:pt idx="33">
                  <c:v>1994</c:v>
                </c:pt>
                <c:pt idx="34">
                  <c:v>1995</c:v>
                </c:pt>
                <c:pt idx="35">
                  <c:v>1996</c:v>
                </c:pt>
                <c:pt idx="36">
                  <c:v>1997</c:v>
                </c:pt>
                <c:pt idx="37">
                  <c:v>1998</c:v>
                </c:pt>
                <c:pt idx="38">
                  <c:v>1999</c:v>
                </c:pt>
                <c:pt idx="39">
                  <c:v>2000</c:v>
                </c:pt>
                <c:pt idx="40">
                  <c:v>2001</c:v>
                </c:pt>
                <c:pt idx="41">
                  <c:v>2002</c:v>
                </c:pt>
                <c:pt idx="42">
                  <c:v>2003</c:v>
                </c:pt>
                <c:pt idx="43">
                  <c:v>2004</c:v>
                </c:pt>
                <c:pt idx="44">
                  <c:v>2005</c:v>
                </c:pt>
                <c:pt idx="45">
                  <c:v>2006</c:v>
                </c:pt>
                <c:pt idx="46">
                  <c:v>2007</c:v>
                </c:pt>
                <c:pt idx="47">
                  <c:v>2008</c:v>
                </c:pt>
                <c:pt idx="48">
                  <c:v>2009</c:v>
                </c:pt>
                <c:pt idx="49">
                  <c:v>2010</c:v>
                </c:pt>
                <c:pt idx="50">
                  <c:v>2011</c:v>
                </c:pt>
                <c:pt idx="51">
                  <c:v>2012</c:v>
                </c:pt>
                <c:pt idx="52">
                  <c:v>2013</c:v>
                </c:pt>
              </c:numCache>
            </c:numRef>
          </c:cat>
          <c:val>
            <c:numRef>
              <c:f>Estimation!$I$173:$I$225</c:f>
              <c:numCache>
                <c:formatCode>General</c:formatCode>
                <c:ptCount val="53"/>
                <c:pt idx="0">
                  <c:v>1000038.1</c:v>
                </c:pt>
                <c:pt idx="1">
                  <c:v>1000032.1</c:v>
                </c:pt>
                <c:pt idx="2">
                  <c:v>1000004.1</c:v>
                </c:pt>
                <c:pt idx="3">
                  <c:v>1000010.1</c:v>
                </c:pt>
                <c:pt idx="4">
                  <c:v>1000043.1</c:v>
                </c:pt>
                <c:pt idx="5">
                  <c:v>1000030.1</c:v>
                </c:pt>
                <c:pt idx="6">
                  <c:v>1000022.1</c:v>
                </c:pt>
                <c:pt idx="7">
                  <c:v>1000023.1</c:v>
                </c:pt>
                <c:pt idx="8">
                  <c:v>1000011.1</c:v>
                </c:pt>
                <c:pt idx="9">
                  <c:v>999997.1</c:v>
                </c:pt>
                <c:pt idx="10">
                  <c:v>1000019.1</c:v>
                </c:pt>
                <c:pt idx="11">
                  <c:v>1000016.1</c:v>
                </c:pt>
                <c:pt idx="12">
                  <c:v>1000013.1</c:v>
                </c:pt>
                <c:pt idx="13">
                  <c:v>1000010.1</c:v>
                </c:pt>
                <c:pt idx="14">
                  <c:v>1000012.1</c:v>
                </c:pt>
                <c:pt idx="15">
                  <c:v>1000014.1</c:v>
                </c:pt>
                <c:pt idx="16">
                  <c:v>1000009.1</c:v>
                </c:pt>
                <c:pt idx="17">
                  <c:v>1000020.1</c:v>
                </c:pt>
                <c:pt idx="18">
                  <c:v>1000008.1</c:v>
                </c:pt>
                <c:pt idx="19">
                  <c:v>1000002.1</c:v>
                </c:pt>
                <c:pt idx="20">
                  <c:v>1000036.1</c:v>
                </c:pt>
                <c:pt idx="21">
                  <c:v>1000012.1</c:v>
                </c:pt>
                <c:pt idx="22">
                  <c:v>1000042.1</c:v>
                </c:pt>
                <c:pt idx="23">
                  <c:v>1000044.1</c:v>
                </c:pt>
                <c:pt idx="24">
                  <c:v>1000007.1</c:v>
                </c:pt>
                <c:pt idx="25">
                  <c:v>1000008.1</c:v>
                </c:pt>
                <c:pt idx="26">
                  <c:v>999991.1</c:v>
                </c:pt>
                <c:pt idx="27">
                  <c:v>1000017.1</c:v>
                </c:pt>
                <c:pt idx="28">
                  <c:v>1000004.1</c:v>
                </c:pt>
                <c:pt idx="29">
                  <c:v>1000028.1</c:v>
                </c:pt>
                <c:pt idx="30">
                  <c:v>999959.6</c:v>
                </c:pt>
                <c:pt idx="31">
                  <c:v>1000033.1</c:v>
                </c:pt>
                <c:pt idx="32">
                  <c:v>999998.1</c:v>
                </c:pt>
                <c:pt idx="33">
                  <c:v>1000023.1</c:v>
                </c:pt>
                <c:pt idx="34">
                  <c:v>999953.1</c:v>
                </c:pt>
                <c:pt idx="35">
                  <c:v>1000010.1</c:v>
                </c:pt>
                <c:pt idx="36">
                  <c:v>999957.1</c:v>
                </c:pt>
                <c:pt idx="37">
                  <c:v>999954.1</c:v>
                </c:pt>
                <c:pt idx="38">
                  <c:v>999970.1</c:v>
                </c:pt>
                <c:pt idx="39">
                  <c:v>1000008.1</c:v>
                </c:pt>
                <c:pt idx="40">
                  <c:v>999926.1</c:v>
                </c:pt>
                <c:pt idx="41">
                  <c:v>999932.1</c:v>
                </c:pt>
                <c:pt idx="42">
                  <c:v>999949.1</c:v>
                </c:pt>
                <c:pt idx="43">
                  <c:v>1000008.1</c:v>
                </c:pt>
                <c:pt idx="44">
                  <c:v>999954.1</c:v>
                </c:pt>
                <c:pt idx="45">
                  <c:v>999894.1</c:v>
                </c:pt>
                <c:pt idx="46">
                  <c:v>1000018.6</c:v>
                </c:pt>
                <c:pt idx="47">
                  <c:v>999976.6</c:v>
                </c:pt>
                <c:pt idx="48">
                  <c:v>999940.1</c:v>
                </c:pt>
                <c:pt idx="49">
                  <c:v>1000040.1</c:v>
                </c:pt>
                <c:pt idx="50">
                  <c:v>999974.6</c:v>
                </c:pt>
                <c:pt idx="51">
                  <c:v>1000011.1</c:v>
                </c:pt>
                <c:pt idx="52">
                  <c:v>999983.1</c:v>
                </c:pt>
              </c:numCache>
            </c:numRef>
          </c:val>
          <c:smooth val="0"/>
          <c:extLst>
            <c:ext xmlns:c16="http://schemas.microsoft.com/office/drawing/2014/chart" uri="{C3380CC4-5D6E-409C-BE32-E72D297353CC}">
              <c16:uniqueId val="{00000001-067E-46E9-B26F-C382849212F8}"/>
            </c:ext>
          </c:extLst>
        </c:ser>
        <c:dLbls>
          <c:showLegendKey val="0"/>
          <c:showVal val="0"/>
          <c:showCatName val="0"/>
          <c:showSerName val="0"/>
          <c:showPercent val="0"/>
          <c:showBubbleSize val="0"/>
        </c:dLbls>
        <c:smooth val="0"/>
        <c:axId val="27407616"/>
        <c:axId val="37240608"/>
      </c:lineChart>
      <c:catAx>
        <c:axId val="27407616"/>
        <c:scaling>
          <c:orientation val="minMax"/>
        </c:scaling>
        <c:delete val="0"/>
        <c:axPos val="b"/>
        <c:numFmt formatCode="General" sourceLinked="1"/>
        <c:majorTickMark val="none"/>
        <c:minorTickMark val="none"/>
        <c:tickLblPos val="nextTo"/>
        <c:spPr>
          <a:noFill/>
          <a:ln w="9525" cap="flat" cmpd="sng" algn="ctr">
            <a:solidFill>
              <a:schemeClr val="lt1">
                <a:lumMod val="95000"/>
                <a:alpha val="10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hu-HU"/>
          </a:p>
        </c:txPr>
        <c:crossAx val="37240608"/>
        <c:crosses val="autoZero"/>
        <c:auto val="1"/>
        <c:lblAlgn val="ctr"/>
        <c:lblOffset val="100"/>
        <c:noMultiLvlLbl val="0"/>
      </c:catAx>
      <c:valAx>
        <c:axId val="37240608"/>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hu-HU"/>
          </a:p>
        </c:txPr>
        <c:crossAx val="27407616"/>
        <c:crosses val="autoZero"/>
        <c:crossBetween val="between"/>
      </c:valAx>
      <c:spPr>
        <a:noFill/>
        <a:ln>
          <a:noFill/>
        </a:ln>
        <a:effectLst/>
      </c:spPr>
    </c:plotArea>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hu-HU"/>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GB" noProof="0" dirty="0"/>
              <a:t>Validity (HU)</a:t>
            </a:r>
          </a:p>
        </c:rich>
      </c:tx>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hu-HU"/>
        </a:p>
      </c:txPr>
    </c:title>
    <c:autoTitleDeleted val="0"/>
    <c:plotArea>
      <c:layout/>
      <c:lineChart>
        <c:grouping val="standard"/>
        <c:varyColors val="0"/>
        <c:ser>
          <c:idx val="0"/>
          <c:order val="0"/>
          <c:tx>
            <c:strRef>
              <c:f>Validity!$I$172</c:f>
              <c:strCache>
                <c:ptCount val="1"/>
                <c:pt idx="0">
                  <c:v>Estimation</c:v>
                </c:pt>
              </c:strCache>
            </c:strRef>
          </c:tx>
          <c:spPr>
            <a:ln w="34925" cap="rnd">
              <a:solidFill>
                <a:schemeClr val="accent1"/>
              </a:solidFill>
              <a:round/>
            </a:ln>
            <a:effectLst>
              <a:outerShdw blurRad="40000" dist="23000" dir="5400000" rotWithShape="0">
                <a:srgbClr val="000000">
                  <a:alpha val="35000"/>
                </a:srgbClr>
              </a:outerShdw>
            </a:effectLst>
          </c:spPr>
          <c:marker>
            <c:symbol val="none"/>
          </c:marker>
          <c:trendline>
            <c:spPr>
              <a:ln w="19050" cap="rnd">
                <a:solidFill>
                  <a:srgbClr val="C00000"/>
                </a:solidFill>
              </a:ln>
              <a:effectLst/>
            </c:spPr>
            <c:trendlineType val="movingAvg"/>
            <c:period val="12"/>
            <c:dispRSqr val="0"/>
            <c:dispEq val="0"/>
          </c:trendline>
          <c:cat>
            <c:numRef>
              <c:f>Validity!$A$173:$A$225</c:f>
              <c:numCache>
                <c:formatCode>General</c:formatCode>
                <c:ptCount val="53"/>
                <c:pt idx="0">
                  <c:v>1961</c:v>
                </c:pt>
                <c:pt idx="1">
                  <c:v>1962</c:v>
                </c:pt>
                <c:pt idx="2">
                  <c:v>1963</c:v>
                </c:pt>
                <c:pt idx="3">
                  <c:v>1964</c:v>
                </c:pt>
                <c:pt idx="4">
                  <c:v>1965</c:v>
                </c:pt>
                <c:pt idx="5">
                  <c:v>1966</c:v>
                </c:pt>
                <c:pt idx="6">
                  <c:v>1967</c:v>
                </c:pt>
                <c:pt idx="7">
                  <c:v>1968</c:v>
                </c:pt>
                <c:pt idx="8">
                  <c:v>1969</c:v>
                </c:pt>
                <c:pt idx="9">
                  <c:v>1970</c:v>
                </c:pt>
                <c:pt idx="10">
                  <c:v>1971</c:v>
                </c:pt>
                <c:pt idx="11">
                  <c:v>1972</c:v>
                </c:pt>
                <c:pt idx="12">
                  <c:v>1973</c:v>
                </c:pt>
                <c:pt idx="13">
                  <c:v>1974</c:v>
                </c:pt>
                <c:pt idx="14">
                  <c:v>1975</c:v>
                </c:pt>
                <c:pt idx="15">
                  <c:v>1976</c:v>
                </c:pt>
                <c:pt idx="16">
                  <c:v>1977</c:v>
                </c:pt>
                <c:pt idx="17">
                  <c:v>1978</c:v>
                </c:pt>
                <c:pt idx="18">
                  <c:v>1979</c:v>
                </c:pt>
                <c:pt idx="19">
                  <c:v>1980</c:v>
                </c:pt>
                <c:pt idx="20">
                  <c:v>1981</c:v>
                </c:pt>
                <c:pt idx="21">
                  <c:v>1982</c:v>
                </c:pt>
                <c:pt idx="22">
                  <c:v>1983</c:v>
                </c:pt>
                <c:pt idx="23">
                  <c:v>1984</c:v>
                </c:pt>
                <c:pt idx="24">
                  <c:v>1985</c:v>
                </c:pt>
                <c:pt idx="25">
                  <c:v>1986</c:v>
                </c:pt>
                <c:pt idx="26">
                  <c:v>1987</c:v>
                </c:pt>
                <c:pt idx="27">
                  <c:v>1988</c:v>
                </c:pt>
                <c:pt idx="28">
                  <c:v>1989</c:v>
                </c:pt>
                <c:pt idx="29">
                  <c:v>1990</c:v>
                </c:pt>
                <c:pt idx="30">
                  <c:v>1991</c:v>
                </c:pt>
                <c:pt idx="31">
                  <c:v>1992</c:v>
                </c:pt>
                <c:pt idx="32">
                  <c:v>1993</c:v>
                </c:pt>
                <c:pt idx="33">
                  <c:v>1994</c:v>
                </c:pt>
                <c:pt idx="34">
                  <c:v>1995</c:v>
                </c:pt>
                <c:pt idx="35">
                  <c:v>1996</c:v>
                </c:pt>
                <c:pt idx="36">
                  <c:v>1997</c:v>
                </c:pt>
                <c:pt idx="37">
                  <c:v>1998</c:v>
                </c:pt>
                <c:pt idx="38">
                  <c:v>1999</c:v>
                </c:pt>
                <c:pt idx="39">
                  <c:v>2000</c:v>
                </c:pt>
                <c:pt idx="40">
                  <c:v>2001</c:v>
                </c:pt>
                <c:pt idx="41">
                  <c:v>2002</c:v>
                </c:pt>
                <c:pt idx="42">
                  <c:v>2003</c:v>
                </c:pt>
                <c:pt idx="43">
                  <c:v>2004</c:v>
                </c:pt>
                <c:pt idx="44">
                  <c:v>2005</c:v>
                </c:pt>
                <c:pt idx="45">
                  <c:v>2006</c:v>
                </c:pt>
                <c:pt idx="46">
                  <c:v>2007</c:v>
                </c:pt>
                <c:pt idx="47">
                  <c:v>2008</c:v>
                </c:pt>
                <c:pt idx="48">
                  <c:v>2009</c:v>
                </c:pt>
                <c:pt idx="49">
                  <c:v>2010</c:v>
                </c:pt>
                <c:pt idx="50">
                  <c:v>2011</c:v>
                </c:pt>
                <c:pt idx="51">
                  <c:v>2012</c:v>
                </c:pt>
                <c:pt idx="52">
                  <c:v>2013</c:v>
                </c:pt>
              </c:numCache>
            </c:numRef>
          </c:cat>
          <c:val>
            <c:numRef>
              <c:f>Validity!$I$173:$I$225</c:f>
              <c:numCache>
                <c:formatCode>General</c:formatCode>
                <c:ptCount val="53"/>
                <c:pt idx="0">
                  <c:v>999961.9</c:v>
                </c:pt>
                <c:pt idx="1">
                  <c:v>999967.9</c:v>
                </c:pt>
                <c:pt idx="2">
                  <c:v>999995.9</c:v>
                </c:pt>
                <c:pt idx="3">
                  <c:v>999989.9</c:v>
                </c:pt>
                <c:pt idx="4">
                  <c:v>999956.9</c:v>
                </c:pt>
                <c:pt idx="5">
                  <c:v>999969.9</c:v>
                </c:pt>
                <c:pt idx="6">
                  <c:v>999977.9</c:v>
                </c:pt>
                <c:pt idx="7">
                  <c:v>999976.9</c:v>
                </c:pt>
                <c:pt idx="8">
                  <c:v>999988.9</c:v>
                </c:pt>
                <c:pt idx="9">
                  <c:v>1000002.9</c:v>
                </c:pt>
                <c:pt idx="10">
                  <c:v>999980.9</c:v>
                </c:pt>
                <c:pt idx="11">
                  <c:v>999983.9</c:v>
                </c:pt>
                <c:pt idx="12">
                  <c:v>999986.9</c:v>
                </c:pt>
                <c:pt idx="13">
                  <c:v>999989.9</c:v>
                </c:pt>
                <c:pt idx="14">
                  <c:v>999987.9</c:v>
                </c:pt>
                <c:pt idx="15">
                  <c:v>999985.9</c:v>
                </c:pt>
                <c:pt idx="16">
                  <c:v>999990.9</c:v>
                </c:pt>
                <c:pt idx="17">
                  <c:v>999979.9</c:v>
                </c:pt>
                <c:pt idx="18">
                  <c:v>999991.9</c:v>
                </c:pt>
                <c:pt idx="19">
                  <c:v>999997.9</c:v>
                </c:pt>
                <c:pt idx="20">
                  <c:v>999963.9</c:v>
                </c:pt>
                <c:pt idx="21">
                  <c:v>999987.9</c:v>
                </c:pt>
                <c:pt idx="22">
                  <c:v>999957.9</c:v>
                </c:pt>
                <c:pt idx="23">
                  <c:v>999955.9</c:v>
                </c:pt>
                <c:pt idx="24">
                  <c:v>999992.9</c:v>
                </c:pt>
                <c:pt idx="25">
                  <c:v>999991.9</c:v>
                </c:pt>
                <c:pt idx="26">
                  <c:v>1000008.9</c:v>
                </c:pt>
                <c:pt idx="27">
                  <c:v>999982.9</c:v>
                </c:pt>
                <c:pt idx="28">
                  <c:v>999995.9</c:v>
                </c:pt>
                <c:pt idx="29">
                  <c:v>999971.9</c:v>
                </c:pt>
                <c:pt idx="30">
                  <c:v>1000040.4</c:v>
                </c:pt>
                <c:pt idx="31">
                  <c:v>999966.9</c:v>
                </c:pt>
                <c:pt idx="32">
                  <c:v>1000001.9</c:v>
                </c:pt>
                <c:pt idx="33">
                  <c:v>999976.9</c:v>
                </c:pt>
                <c:pt idx="34">
                  <c:v>1000046.9</c:v>
                </c:pt>
                <c:pt idx="35">
                  <c:v>999989.9</c:v>
                </c:pt>
                <c:pt idx="36">
                  <c:v>1000042.9</c:v>
                </c:pt>
                <c:pt idx="37">
                  <c:v>1000045.9</c:v>
                </c:pt>
                <c:pt idx="38">
                  <c:v>1000029.9</c:v>
                </c:pt>
                <c:pt idx="39">
                  <c:v>999991.9</c:v>
                </c:pt>
                <c:pt idx="40">
                  <c:v>1000073.9</c:v>
                </c:pt>
                <c:pt idx="41">
                  <c:v>1000067.9</c:v>
                </c:pt>
                <c:pt idx="42">
                  <c:v>1000050.9</c:v>
                </c:pt>
                <c:pt idx="43">
                  <c:v>999991.9</c:v>
                </c:pt>
                <c:pt idx="44">
                  <c:v>1000017.9</c:v>
                </c:pt>
                <c:pt idx="45">
                  <c:v>1000105.9</c:v>
                </c:pt>
                <c:pt idx="46">
                  <c:v>999981.4</c:v>
                </c:pt>
                <c:pt idx="47">
                  <c:v>1000023.4</c:v>
                </c:pt>
                <c:pt idx="48">
                  <c:v>1000059.9</c:v>
                </c:pt>
                <c:pt idx="49">
                  <c:v>999959.9</c:v>
                </c:pt>
                <c:pt idx="50">
                  <c:v>1000025.4</c:v>
                </c:pt>
                <c:pt idx="51">
                  <c:v>1000016.9</c:v>
                </c:pt>
                <c:pt idx="52">
                  <c:v>1000016.9</c:v>
                </c:pt>
              </c:numCache>
            </c:numRef>
          </c:val>
          <c:smooth val="0"/>
          <c:extLst>
            <c:ext xmlns:c16="http://schemas.microsoft.com/office/drawing/2014/chart" uri="{C3380CC4-5D6E-409C-BE32-E72D297353CC}">
              <c16:uniqueId val="{00000001-5DB6-44CC-80A3-29AE62D17038}"/>
            </c:ext>
          </c:extLst>
        </c:ser>
        <c:dLbls>
          <c:showLegendKey val="0"/>
          <c:showVal val="0"/>
          <c:showCatName val="0"/>
          <c:showSerName val="0"/>
          <c:showPercent val="0"/>
          <c:showBubbleSize val="0"/>
        </c:dLbls>
        <c:smooth val="0"/>
        <c:axId val="45577808"/>
        <c:axId val="45578288"/>
      </c:lineChart>
      <c:catAx>
        <c:axId val="45577808"/>
        <c:scaling>
          <c:orientation val="minMax"/>
        </c:scaling>
        <c:delete val="0"/>
        <c:axPos val="b"/>
        <c:numFmt formatCode="General" sourceLinked="1"/>
        <c:majorTickMark val="none"/>
        <c:minorTickMark val="none"/>
        <c:tickLblPos val="nextTo"/>
        <c:spPr>
          <a:noFill/>
          <a:ln w="9525" cap="flat" cmpd="sng" algn="ctr">
            <a:solidFill>
              <a:schemeClr val="lt1">
                <a:lumMod val="95000"/>
                <a:alpha val="10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hu-HU"/>
          </a:p>
        </c:txPr>
        <c:crossAx val="45578288"/>
        <c:crosses val="autoZero"/>
        <c:auto val="1"/>
        <c:lblAlgn val="ctr"/>
        <c:lblOffset val="100"/>
        <c:noMultiLvlLbl val="0"/>
      </c:catAx>
      <c:valAx>
        <c:axId val="45578288"/>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hu-HU"/>
          </a:p>
        </c:txPr>
        <c:crossAx val="45577808"/>
        <c:crosses val="autoZero"/>
        <c:crossBetween val="between"/>
      </c:valAx>
      <c:spPr>
        <a:noFill/>
        <a:ln>
          <a:noFill/>
        </a:ln>
        <a:effectLst/>
      </c:spPr>
    </c:plotArea>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hu-HU"/>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GB" noProof="0" dirty="0"/>
              <a:t>Validity (TR)</a:t>
            </a:r>
          </a:p>
        </c:rich>
      </c:tx>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hu-HU"/>
        </a:p>
      </c:txPr>
    </c:title>
    <c:autoTitleDeleted val="0"/>
    <c:plotArea>
      <c:layout/>
      <c:lineChart>
        <c:grouping val="standard"/>
        <c:varyColors val="0"/>
        <c:ser>
          <c:idx val="0"/>
          <c:order val="0"/>
          <c:tx>
            <c:strRef>
              <c:f>Estimation!$F$172</c:f>
              <c:strCache>
                <c:ptCount val="1"/>
                <c:pt idx="0">
                  <c:v>Estimation</c:v>
                </c:pt>
              </c:strCache>
            </c:strRef>
          </c:tx>
          <c:spPr>
            <a:ln w="34925" cap="rnd">
              <a:solidFill>
                <a:schemeClr val="accent1"/>
              </a:solidFill>
              <a:round/>
            </a:ln>
            <a:effectLst>
              <a:outerShdw blurRad="40000" dist="23000" dir="5400000" rotWithShape="0">
                <a:srgbClr val="000000">
                  <a:alpha val="35000"/>
                </a:srgbClr>
              </a:outerShdw>
            </a:effectLst>
          </c:spPr>
          <c:marker>
            <c:symbol val="none"/>
          </c:marker>
          <c:trendline>
            <c:spPr>
              <a:ln w="19050" cap="rnd">
                <a:solidFill>
                  <a:srgbClr val="C00000"/>
                </a:solidFill>
              </a:ln>
              <a:effectLst/>
            </c:spPr>
            <c:trendlineType val="movingAvg"/>
            <c:period val="12"/>
            <c:dispRSqr val="0"/>
            <c:dispEq val="0"/>
          </c:trendline>
          <c:cat>
            <c:numRef>
              <c:f>Estimation!$A$173:$A$225</c:f>
              <c:numCache>
                <c:formatCode>General</c:formatCode>
                <c:ptCount val="53"/>
                <c:pt idx="0">
                  <c:v>1961</c:v>
                </c:pt>
                <c:pt idx="1">
                  <c:v>1962</c:v>
                </c:pt>
                <c:pt idx="2">
                  <c:v>1963</c:v>
                </c:pt>
                <c:pt idx="3">
                  <c:v>1964</c:v>
                </c:pt>
                <c:pt idx="4">
                  <c:v>1965</c:v>
                </c:pt>
                <c:pt idx="5">
                  <c:v>1966</c:v>
                </c:pt>
                <c:pt idx="6">
                  <c:v>1967</c:v>
                </c:pt>
                <c:pt idx="7">
                  <c:v>1968</c:v>
                </c:pt>
                <c:pt idx="8">
                  <c:v>1969</c:v>
                </c:pt>
                <c:pt idx="9">
                  <c:v>1970</c:v>
                </c:pt>
                <c:pt idx="10">
                  <c:v>1971</c:v>
                </c:pt>
                <c:pt idx="11">
                  <c:v>1972</c:v>
                </c:pt>
                <c:pt idx="12">
                  <c:v>1973</c:v>
                </c:pt>
                <c:pt idx="13">
                  <c:v>1974</c:v>
                </c:pt>
                <c:pt idx="14">
                  <c:v>1975</c:v>
                </c:pt>
                <c:pt idx="15">
                  <c:v>1976</c:v>
                </c:pt>
                <c:pt idx="16">
                  <c:v>1977</c:v>
                </c:pt>
                <c:pt idx="17">
                  <c:v>1978</c:v>
                </c:pt>
                <c:pt idx="18">
                  <c:v>1979</c:v>
                </c:pt>
                <c:pt idx="19">
                  <c:v>1980</c:v>
                </c:pt>
                <c:pt idx="20">
                  <c:v>1981</c:v>
                </c:pt>
                <c:pt idx="21">
                  <c:v>1982</c:v>
                </c:pt>
                <c:pt idx="22">
                  <c:v>1983</c:v>
                </c:pt>
                <c:pt idx="23">
                  <c:v>1984</c:v>
                </c:pt>
                <c:pt idx="24">
                  <c:v>1985</c:v>
                </c:pt>
                <c:pt idx="25">
                  <c:v>1986</c:v>
                </c:pt>
                <c:pt idx="26">
                  <c:v>1987</c:v>
                </c:pt>
                <c:pt idx="27">
                  <c:v>1988</c:v>
                </c:pt>
                <c:pt idx="28">
                  <c:v>1989</c:v>
                </c:pt>
                <c:pt idx="29">
                  <c:v>1990</c:v>
                </c:pt>
                <c:pt idx="30">
                  <c:v>1991</c:v>
                </c:pt>
                <c:pt idx="31">
                  <c:v>1992</c:v>
                </c:pt>
                <c:pt idx="32">
                  <c:v>1993</c:v>
                </c:pt>
                <c:pt idx="33">
                  <c:v>1994</c:v>
                </c:pt>
                <c:pt idx="34">
                  <c:v>1995</c:v>
                </c:pt>
                <c:pt idx="35">
                  <c:v>1996</c:v>
                </c:pt>
                <c:pt idx="36">
                  <c:v>1997</c:v>
                </c:pt>
                <c:pt idx="37">
                  <c:v>1998</c:v>
                </c:pt>
                <c:pt idx="38">
                  <c:v>1999</c:v>
                </c:pt>
                <c:pt idx="39">
                  <c:v>2000</c:v>
                </c:pt>
                <c:pt idx="40">
                  <c:v>2001</c:v>
                </c:pt>
                <c:pt idx="41">
                  <c:v>2002</c:v>
                </c:pt>
                <c:pt idx="42">
                  <c:v>2003</c:v>
                </c:pt>
                <c:pt idx="43">
                  <c:v>2004</c:v>
                </c:pt>
                <c:pt idx="44">
                  <c:v>2005</c:v>
                </c:pt>
                <c:pt idx="45">
                  <c:v>2006</c:v>
                </c:pt>
                <c:pt idx="46">
                  <c:v>2007</c:v>
                </c:pt>
                <c:pt idx="47">
                  <c:v>2008</c:v>
                </c:pt>
                <c:pt idx="48">
                  <c:v>2009</c:v>
                </c:pt>
                <c:pt idx="49">
                  <c:v>2010</c:v>
                </c:pt>
                <c:pt idx="50">
                  <c:v>2011</c:v>
                </c:pt>
                <c:pt idx="51">
                  <c:v>2012</c:v>
                </c:pt>
                <c:pt idx="52">
                  <c:v>2013</c:v>
                </c:pt>
              </c:numCache>
            </c:numRef>
          </c:cat>
          <c:val>
            <c:numRef>
              <c:f>Estimation!$F$173:$F$225</c:f>
              <c:numCache>
                <c:formatCode>General</c:formatCode>
                <c:ptCount val="53"/>
                <c:pt idx="0">
                  <c:v>999969</c:v>
                </c:pt>
                <c:pt idx="1">
                  <c:v>999971</c:v>
                </c:pt>
                <c:pt idx="2">
                  <c:v>999973</c:v>
                </c:pt>
                <c:pt idx="3">
                  <c:v>999975</c:v>
                </c:pt>
                <c:pt idx="4">
                  <c:v>999977</c:v>
                </c:pt>
                <c:pt idx="5">
                  <c:v>999983</c:v>
                </c:pt>
                <c:pt idx="6">
                  <c:v>999981</c:v>
                </c:pt>
                <c:pt idx="7">
                  <c:v>999979</c:v>
                </c:pt>
                <c:pt idx="8">
                  <c:v>999985</c:v>
                </c:pt>
                <c:pt idx="9">
                  <c:v>999987</c:v>
                </c:pt>
                <c:pt idx="10">
                  <c:v>999989</c:v>
                </c:pt>
                <c:pt idx="11">
                  <c:v>999991</c:v>
                </c:pt>
                <c:pt idx="12">
                  <c:v>999997</c:v>
                </c:pt>
                <c:pt idx="13">
                  <c:v>999993</c:v>
                </c:pt>
                <c:pt idx="14">
                  <c:v>999995</c:v>
                </c:pt>
                <c:pt idx="15">
                  <c:v>1000004</c:v>
                </c:pt>
                <c:pt idx="16">
                  <c:v>1000020</c:v>
                </c:pt>
                <c:pt idx="17">
                  <c:v>1000024</c:v>
                </c:pt>
                <c:pt idx="18">
                  <c:v>1000032</c:v>
                </c:pt>
                <c:pt idx="19">
                  <c:v>1000001</c:v>
                </c:pt>
                <c:pt idx="20">
                  <c:v>999999</c:v>
                </c:pt>
                <c:pt idx="21">
                  <c:v>1000030</c:v>
                </c:pt>
                <c:pt idx="22">
                  <c:v>1000026</c:v>
                </c:pt>
                <c:pt idx="23">
                  <c:v>1000042</c:v>
                </c:pt>
                <c:pt idx="24">
                  <c:v>1000016</c:v>
                </c:pt>
                <c:pt idx="25">
                  <c:v>1000021</c:v>
                </c:pt>
                <c:pt idx="26">
                  <c:v>1000055</c:v>
                </c:pt>
                <c:pt idx="27">
                  <c:v>1000012</c:v>
                </c:pt>
                <c:pt idx="28">
                  <c:v>1000037</c:v>
                </c:pt>
                <c:pt idx="29">
                  <c:v>1000031</c:v>
                </c:pt>
                <c:pt idx="30">
                  <c:v>1000037</c:v>
                </c:pt>
                <c:pt idx="31">
                  <c:v>1000035</c:v>
                </c:pt>
                <c:pt idx="32">
                  <c:v>1000029</c:v>
                </c:pt>
                <c:pt idx="33">
                  <c:v>1000023</c:v>
                </c:pt>
                <c:pt idx="34">
                  <c:v>1000004</c:v>
                </c:pt>
                <c:pt idx="35">
                  <c:v>1000021</c:v>
                </c:pt>
                <c:pt idx="36">
                  <c:v>1000049</c:v>
                </c:pt>
                <c:pt idx="37">
                  <c:v>1000033</c:v>
                </c:pt>
                <c:pt idx="38">
                  <c:v>999981</c:v>
                </c:pt>
                <c:pt idx="39">
                  <c:v>1000004</c:v>
                </c:pt>
                <c:pt idx="40">
                  <c:v>1000005</c:v>
                </c:pt>
                <c:pt idx="41">
                  <c:v>999965.5</c:v>
                </c:pt>
                <c:pt idx="42">
                  <c:v>999954.5</c:v>
                </c:pt>
                <c:pt idx="43">
                  <c:v>999957.5</c:v>
                </c:pt>
                <c:pt idx="44">
                  <c:v>999967</c:v>
                </c:pt>
                <c:pt idx="45">
                  <c:v>999999</c:v>
                </c:pt>
                <c:pt idx="46">
                  <c:v>999951</c:v>
                </c:pt>
                <c:pt idx="47">
                  <c:v>999977</c:v>
                </c:pt>
                <c:pt idx="48">
                  <c:v>1000005</c:v>
                </c:pt>
                <c:pt idx="49">
                  <c:v>1000007</c:v>
                </c:pt>
                <c:pt idx="50">
                  <c:v>999964.5</c:v>
                </c:pt>
                <c:pt idx="51">
                  <c:v>999967</c:v>
                </c:pt>
                <c:pt idx="52">
                  <c:v>999967</c:v>
                </c:pt>
              </c:numCache>
            </c:numRef>
          </c:val>
          <c:smooth val="0"/>
          <c:extLst>
            <c:ext xmlns:c16="http://schemas.microsoft.com/office/drawing/2014/chart" uri="{C3380CC4-5D6E-409C-BE32-E72D297353CC}">
              <c16:uniqueId val="{00000001-5E95-46AB-A121-5B3A32943A32}"/>
            </c:ext>
          </c:extLst>
        </c:ser>
        <c:dLbls>
          <c:showLegendKey val="0"/>
          <c:showVal val="0"/>
          <c:showCatName val="0"/>
          <c:showSerName val="0"/>
          <c:showPercent val="0"/>
          <c:showBubbleSize val="0"/>
        </c:dLbls>
        <c:smooth val="0"/>
        <c:axId val="108709872"/>
        <c:axId val="108710352"/>
      </c:lineChart>
      <c:catAx>
        <c:axId val="108709872"/>
        <c:scaling>
          <c:orientation val="minMax"/>
        </c:scaling>
        <c:delete val="0"/>
        <c:axPos val="b"/>
        <c:numFmt formatCode="General" sourceLinked="1"/>
        <c:majorTickMark val="none"/>
        <c:minorTickMark val="none"/>
        <c:tickLblPos val="nextTo"/>
        <c:spPr>
          <a:noFill/>
          <a:ln w="9525" cap="flat" cmpd="sng" algn="ctr">
            <a:solidFill>
              <a:schemeClr val="lt1">
                <a:lumMod val="95000"/>
                <a:alpha val="10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hu-HU"/>
          </a:p>
        </c:txPr>
        <c:crossAx val="108710352"/>
        <c:crosses val="autoZero"/>
        <c:auto val="1"/>
        <c:lblAlgn val="ctr"/>
        <c:lblOffset val="100"/>
        <c:noMultiLvlLbl val="0"/>
      </c:catAx>
      <c:valAx>
        <c:axId val="108710352"/>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hu-HU"/>
          </a:p>
        </c:txPr>
        <c:crossAx val="108709872"/>
        <c:crosses val="autoZero"/>
        <c:crossBetween val="between"/>
      </c:valAx>
      <c:spPr>
        <a:noFill/>
        <a:ln>
          <a:noFill/>
        </a:ln>
        <a:effectLst/>
      </c:spPr>
    </c:plotArea>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hu-HU"/>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GB" noProof="0" dirty="0"/>
              <a:t>Estimation (TR)</a:t>
            </a:r>
          </a:p>
        </c:rich>
      </c:tx>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hu-HU"/>
        </a:p>
      </c:txPr>
    </c:title>
    <c:autoTitleDeleted val="0"/>
    <c:plotArea>
      <c:layout/>
      <c:lineChart>
        <c:grouping val="standard"/>
        <c:varyColors val="0"/>
        <c:ser>
          <c:idx val="0"/>
          <c:order val="0"/>
          <c:tx>
            <c:strRef>
              <c:f>Validity!$F$172</c:f>
              <c:strCache>
                <c:ptCount val="1"/>
                <c:pt idx="0">
                  <c:v>Estimation</c:v>
                </c:pt>
              </c:strCache>
            </c:strRef>
          </c:tx>
          <c:spPr>
            <a:ln w="34925" cap="rnd">
              <a:solidFill>
                <a:schemeClr val="accent1"/>
              </a:solidFill>
              <a:round/>
            </a:ln>
            <a:effectLst>
              <a:outerShdw blurRad="40000" dist="23000" dir="5400000" rotWithShape="0">
                <a:srgbClr val="000000">
                  <a:alpha val="35000"/>
                </a:srgbClr>
              </a:outerShdw>
            </a:effectLst>
          </c:spPr>
          <c:marker>
            <c:symbol val="none"/>
          </c:marker>
          <c:trendline>
            <c:spPr>
              <a:ln w="19050" cap="rnd">
                <a:solidFill>
                  <a:srgbClr val="C00000"/>
                </a:solidFill>
              </a:ln>
              <a:effectLst/>
            </c:spPr>
            <c:trendlineType val="movingAvg"/>
            <c:period val="12"/>
            <c:dispRSqr val="0"/>
            <c:dispEq val="0"/>
          </c:trendline>
          <c:cat>
            <c:numRef>
              <c:f>Validity!$A$173:$A$225</c:f>
              <c:numCache>
                <c:formatCode>General</c:formatCode>
                <c:ptCount val="53"/>
                <c:pt idx="0">
                  <c:v>1961</c:v>
                </c:pt>
                <c:pt idx="1">
                  <c:v>1962</c:v>
                </c:pt>
                <c:pt idx="2">
                  <c:v>1963</c:v>
                </c:pt>
                <c:pt idx="3">
                  <c:v>1964</c:v>
                </c:pt>
                <c:pt idx="4">
                  <c:v>1965</c:v>
                </c:pt>
                <c:pt idx="5">
                  <c:v>1966</c:v>
                </c:pt>
                <c:pt idx="6">
                  <c:v>1967</c:v>
                </c:pt>
                <c:pt idx="7">
                  <c:v>1968</c:v>
                </c:pt>
                <c:pt idx="8">
                  <c:v>1969</c:v>
                </c:pt>
                <c:pt idx="9">
                  <c:v>1970</c:v>
                </c:pt>
                <c:pt idx="10">
                  <c:v>1971</c:v>
                </c:pt>
                <c:pt idx="11">
                  <c:v>1972</c:v>
                </c:pt>
                <c:pt idx="12">
                  <c:v>1973</c:v>
                </c:pt>
                <c:pt idx="13">
                  <c:v>1974</c:v>
                </c:pt>
                <c:pt idx="14">
                  <c:v>1975</c:v>
                </c:pt>
                <c:pt idx="15">
                  <c:v>1976</c:v>
                </c:pt>
                <c:pt idx="16">
                  <c:v>1977</c:v>
                </c:pt>
                <c:pt idx="17">
                  <c:v>1978</c:v>
                </c:pt>
                <c:pt idx="18">
                  <c:v>1979</c:v>
                </c:pt>
                <c:pt idx="19">
                  <c:v>1980</c:v>
                </c:pt>
                <c:pt idx="20">
                  <c:v>1981</c:v>
                </c:pt>
                <c:pt idx="21">
                  <c:v>1982</c:v>
                </c:pt>
                <c:pt idx="22">
                  <c:v>1983</c:v>
                </c:pt>
                <c:pt idx="23">
                  <c:v>1984</c:v>
                </c:pt>
                <c:pt idx="24">
                  <c:v>1985</c:v>
                </c:pt>
                <c:pt idx="25">
                  <c:v>1986</c:v>
                </c:pt>
                <c:pt idx="26">
                  <c:v>1987</c:v>
                </c:pt>
                <c:pt idx="27">
                  <c:v>1988</c:v>
                </c:pt>
                <c:pt idx="28">
                  <c:v>1989</c:v>
                </c:pt>
                <c:pt idx="29">
                  <c:v>1990</c:v>
                </c:pt>
                <c:pt idx="30">
                  <c:v>1991</c:v>
                </c:pt>
                <c:pt idx="31">
                  <c:v>1992</c:v>
                </c:pt>
                <c:pt idx="32">
                  <c:v>1993</c:v>
                </c:pt>
                <c:pt idx="33">
                  <c:v>1994</c:v>
                </c:pt>
                <c:pt idx="34">
                  <c:v>1995</c:v>
                </c:pt>
                <c:pt idx="35">
                  <c:v>1996</c:v>
                </c:pt>
                <c:pt idx="36">
                  <c:v>1997</c:v>
                </c:pt>
                <c:pt idx="37">
                  <c:v>1998</c:v>
                </c:pt>
                <c:pt idx="38">
                  <c:v>1999</c:v>
                </c:pt>
                <c:pt idx="39">
                  <c:v>2000</c:v>
                </c:pt>
                <c:pt idx="40">
                  <c:v>2001</c:v>
                </c:pt>
                <c:pt idx="41">
                  <c:v>2002</c:v>
                </c:pt>
                <c:pt idx="42">
                  <c:v>2003</c:v>
                </c:pt>
                <c:pt idx="43">
                  <c:v>2004</c:v>
                </c:pt>
                <c:pt idx="44">
                  <c:v>2005</c:v>
                </c:pt>
                <c:pt idx="45">
                  <c:v>2006</c:v>
                </c:pt>
                <c:pt idx="46">
                  <c:v>2007</c:v>
                </c:pt>
                <c:pt idx="47">
                  <c:v>2008</c:v>
                </c:pt>
                <c:pt idx="48">
                  <c:v>2009</c:v>
                </c:pt>
                <c:pt idx="49">
                  <c:v>2010</c:v>
                </c:pt>
                <c:pt idx="50">
                  <c:v>2011</c:v>
                </c:pt>
                <c:pt idx="51">
                  <c:v>2012</c:v>
                </c:pt>
                <c:pt idx="52">
                  <c:v>2013</c:v>
                </c:pt>
              </c:numCache>
            </c:numRef>
          </c:cat>
          <c:val>
            <c:numRef>
              <c:f>Validity!$F$173:$F$225</c:f>
              <c:numCache>
                <c:formatCode>General</c:formatCode>
                <c:ptCount val="53"/>
                <c:pt idx="0">
                  <c:v>1000031</c:v>
                </c:pt>
                <c:pt idx="1">
                  <c:v>1000029</c:v>
                </c:pt>
                <c:pt idx="2">
                  <c:v>1000027</c:v>
                </c:pt>
                <c:pt idx="3">
                  <c:v>1000025</c:v>
                </c:pt>
                <c:pt idx="4">
                  <c:v>1000023</c:v>
                </c:pt>
                <c:pt idx="5">
                  <c:v>1000017</c:v>
                </c:pt>
                <c:pt idx="6">
                  <c:v>1000019</c:v>
                </c:pt>
                <c:pt idx="7">
                  <c:v>1000021</c:v>
                </c:pt>
                <c:pt idx="8">
                  <c:v>1000015</c:v>
                </c:pt>
                <c:pt idx="9">
                  <c:v>1000013</c:v>
                </c:pt>
                <c:pt idx="10">
                  <c:v>1000011</c:v>
                </c:pt>
                <c:pt idx="11">
                  <c:v>1000009</c:v>
                </c:pt>
                <c:pt idx="12">
                  <c:v>1000003</c:v>
                </c:pt>
                <c:pt idx="13">
                  <c:v>1000007</c:v>
                </c:pt>
                <c:pt idx="14">
                  <c:v>1000005</c:v>
                </c:pt>
                <c:pt idx="15">
                  <c:v>999996</c:v>
                </c:pt>
                <c:pt idx="16">
                  <c:v>999980</c:v>
                </c:pt>
                <c:pt idx="17">
                  <c:v>999976</c:v>
                </c:pt>
                <c:pt idx="18">
                  <c:v>999968</c:v>
                </c:pt>
                <c:pt idx="19">
                  <c:v>999999</c:v>
                </c:pt>
                <c:pt idx="20">
                  <c:v>1000001</c:v>
                </c:pt>
                <c:pt idx="21">
                  <c:v>999970</c:v>
                </c:pt>
                <c:pt idx="22">
                  <c:v>999974</c:v>
                </c:pt>
                <c:pt idx="23">
                  <c:v>999958</c:v>
                </c:pt>
                <c:pt idx="24">
                  <c:v>999984</c:v>
                </c:pt>
                <c:pt idx="25">
                  <c:v>999979</c:v>
                </c:pt>
                <c:pt idx="26">
                  <c:v>999945</c:v>
                </c:pt>
                <c:pt idx="27">
                  <c:v>999988</c:v>
                </c:pt>
                <c:pt idx="28">
                  <c:v>999963</c:v>
                </c:pt>
                <c:pt idx="29">
                  <c:v>999969</c:v>
                </c:pt>
                <c:pt idx="30">
                  <c:v>999963</c:v>
                </c:pt>
                <c:pt idx="31">
                  <c:v>999965</c:v>
                </c:pt>
                <c:pt idx="32">
                  <c:v>999971</c:v>
                </c:pt>
                <c:pt idx="33">
                  <c:v>999977</c:v>
                </c:pt>
                <c:pt idx="34">
                  <c:v>999996</c:v>
                </c:pt>
                <c:pt idx="35">
                  <c:v>999979</c:v>
                </c:pt>
                <c:pt idx="36">
                  <c:v>999951</c:v>
                </c:pt>
                <c:pt idx="37">
                  <c:v>999967</c:v>
                </c:pt>
                <c:pt idx="38">
                  <c:v>1000019</c:v>
                </c:pt>
                <c:pt idx="39">
                  <c:v>999996</c:v>
                </c:pt>
                <c:pt idx="40">
                  <c:v>999995</c:v>
                </c:pt>
                <c:pt idx="41">
                  <c:v>1000034.5</c:v>
                </c:pt>
                <c:pt idx="42">
                  <c:v>1000045.5</c:v>
                </c:pt>
                <c:pt idx="43">
                  <c:v>1000042.5</c:v>
                </c:pt>
                <c:pt idx="44">
                  <c:v>1000033</c:v>
                </c:pt>
                <c:pt idx="45">
                  <c:v>1000001</c:v>
                </c:pt>
                <c:pt idx="46">
                  <c:v>1000049</c:v>
                </c:pt>
                <c:pt idx="47">
                  <c:v>1000023</c:v>
                </c:pt>
                <c:pt idx="48">
                  <c:v>999995</c:v>
                </c:pt>
                <c:pt idx="49">
                  <c:v>999993</c:v>
                </c:pt>
                <c:pt idx="50">
                  <c:v>1000035.5</c:v>
                </c:pt>
                <c:pt idx="51">
                  <c:v>1000033</c:v>
                </c:pt>
                <c:pt idx="52">
                  <c:v>1000033</c:v>
                </c:pt>
              </c:numCache>
            </c:numRef>
          </c:val>
          <c:smooth val="0"/>
          <c:extLst>
            <c:ext xmlns:c16="http://schemas.microsoft.com/office/drawing/2014/chart" uri="{C3380CC4-5D6E-409C-BE32-E72D297353CC}">
              <c16:uniqueId val="{00000001-15D3-4EBF-9A46-8429E39F1591}"/>
            </c:ext>
          </c:extLst>
        </c:ser>
        <c:dLbls>
          <c:showLegendKey val="0"/>
          <c:showVal val="0"/>
          <c:showCatName val="0"/>
          <c:showSerName val="0"/>
          <c:showPercent val="0"/>
          <c:showBubbleSize val="0"/>
        </c:dLbls>
        <c:smooth val="0"/>
        <c:axId val="45577808"/>
        <c:axId val="45578288"/>
      </c:lineChart>
      <c:catAx>
        <c:axId val="45577808"/>
        <c:scaling>
          <c:orientation val="minMax"/>
        </c:scaling>
        <c:delete val="0"/>
        <c:axPos val="b"/>
        <c:numFmt formatCode="General" sourceLinked="1"/>
        <c:majorTickMark val="none"/>
        <c:minorTickMark val="none"/>
        <c:tickLblPos val="nextTo"/>
        <c:spPr>
          <a:noFill/>
          <a:ln w="9525" cap="flat" cmpd="sng" algn="ctr">
            <a:solidFill>
              <a:schemeClr val="lt1">
                <a:lumMod val="95000"/>
                <a:alpha val="10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hu-HU"/>
          </a:p>
        </c:txPr>
        <c:crossAx val="45578288"/>
        <c:crosses val="autoZero"/>
        <c:auto val="1"/>
        <c:lblAlgn val="ctr"/>
        <c:lblOffset val="100"/>
        <c:noMultiLvlLbl val="0"/>
      </c:catAx>
      <c:valAx>
        <c:axId val="45578288"/>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hu-HU"/>
          </a:p>
        </c:txPr>
        <c:crossAx val="45577808"/>
        <c:crosses val="autoZero"/>
        <c:crossBetween val="between"/>
      </c:valAx>
      <c:spPr>
        <a:noFill/>
        <a:ln>
          <a:noFill/>
        </a:ln>
        <a:effectLst/>
      </c:spPr>
    </c:plotArea>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hu-H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33">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9525" cap="flat" cmpd="sng" algn="ctr">
        <a:solidFill>
          <a:schemeClr val="lt1">
            <a:lumMod val="95000"/>
            <a:alpha val="10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233">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9525" cap="flat" cmpd="sng" algn="ctr">
        <a:solidFill>
          <a:schemeClr val="lt1">
            <a:lumMod val="95000"/>
            <a:alpha val="10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233">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9525" cap="flat" cmpd="sng" algn="ctr">
        <a:solidFill>
          <a:schemeClr val="lt1">
            <a:lumMod val="95000"/>
            <a:alpha val="10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233">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9525" cap="flat" cmpd="sng" algn="ctr">
        <a:solidFill>
          <a:schemeClr val="lt1">
            <a:lumMod val="95000"/>
            <a:alpha val="10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9pPr>
          </a:lstStyle>
          <a:p>
            <a:endParaRPr/>
          </a:p>
        </p:txBody>
      </p:sp>
      <p:sp>
        <p:nvSpPr>
          <p:cNvPr id="4" name="Shape 4"/>
          <p:cNvSpPr txBox="1">
            <a:spLocks noGrp="1"/>
          </p:cNvSpPr>
          <p:nvPr>
            <p:ph type="dt" idx="10"/>
          </p:nvPr>
        </p:nvSpPr>
        <p:spPr>
          <a:xfrm>
            <a:off x="3884612" y="0"/>
            <a:ext cx="2971799" cy="457200"/>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9pPr>
          </a:lstStyle>
          <a:p>
            <a:endParaRPr/>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wrap="square" lIns="91425" tIns="91425" rIns="91425" bIns="91425" anchor="t" anchorCtr="0"/>
          <a:lstStyle>
            <a:lvl1pPr marL="0" marR="0" lvl="0" indent="0" algn="l" rtl="0">
              <a:spcBef>
                <a:spcPts val="0"/>
              </a:spcBef>
              <a:buChar char="●"/>
              <a:defRPr sz="1800" b="0" i="0" u="none" strike="noStrike" cap="none"/>
            </a:lvl1pPr>
            <a:lvl2pPr marL="0" marR="0" lvl="1" indent="0" algn="l" rtl="0">
              <a:spcBef>
                <a:spcPts val="0"/>
              </a:spcBef>
              <a:buChar char="○"/>
              <a:defRPr sz="1800" b="0" i="0" u="none" strike="noStrike" cap="none"/>
            </a:lvl2pPr>
            <a:lvl3pPr marL="0" marR="0" lvl="2" indent="0" algn="l" rtl="0">
              <a:spcBef>
                <a:spcPts val="0"/>
              </a:spcBef>
              <a:buChar char="■"/>
              <a:defRPr sz="1800" b="0" i="0" u="none" strike="noStrike" cap="none"/>
            </a:lvl3pPr>
            <a:lvl4pPr marL="0" marR="0" lvl="3" indent="0" algn="l" rtl="0">
              <a:spcBef>
                <a:spcPts val="0"/>
              </a:spcBef>
              <a:buChar char="●"/>
              <a:defRPr sz="1800" b="0" i="0" u="none" strike="noStrike" cap="none"/>
            </a:lvl4pPr>
            <a:lvl5pPr marL="0" marR="0" lvl="4" indent="0" algn="l" rtl="0">
              <a:spcBef>
                <a:spcPts val="0"/>
              </a:spcBef>
              <a:buChar char="○"/>
              <a:defRPr sz="1800" b="0" i="0" u="none" strike="noStrike" cap="none"/>
            </a:lvl5pPr>
            <a:lvl6pPr marL="0" marR="0" lvl="5" indent="0" algn="l" rtl="0">
              <a:spcBef>
                <a:spcPts val="0"/>
              </a:spcBef>
              <a:buChar char="■"/>
              <a:defRPr sz="1800" b="0" i="0" u="none" strike="noStrike" cap="none"/>
            </a:lvl6pPr>
            <a:lvl7pPr marL="0" marR="0" lvl="6" indent="0" algn="l" rtl="0">
              <a:spcBef>
                <a:spcPts val="0"/>
              </a:spcBef>
              <a:buChar char="●"/>
              <a:defRPr sz="1800" b="0" i="0" u="none" strike="noStrike" cap="none"/>
            </a:lvl7pPr>
            <a:lvl8pPr marL="0" marR="0" lvl="7" indent="0" algn="l" rtl="0">
              <a:spcBef>
                <a:spcPts val="0"/>
              </a:spcBef>
              <a:buChar char="○"/>
              <a:defRPr sz="1800" b="0" i="0" u="none" strike="noStrike" cap="none"/>
            </a:lvl8pPr>
            <a:lvl9pPr marL="0" marR="0" lvl="8" indent="0" algn="l" rtl="0">
              <a:spcBef>
                <a:spcPts val="0"/>
              </a:spcBef>
              <a:buChar char="■"/>
              <a:defRPr sz="1800" b="0" i="0" u="none" strike="noStrike" cap="none"/>
            </a:lvl9pPr>
          </a:lstStyle>
          <a:p>
            <a:endParaRPr/>
          </a:p>
        </p:txBody>
      </p:sp>
      <p:sp>
        <p:nvSpPr>
          <p:cNvPr id="7" name="Shape 7"/>
          <p:cNvSpPr txBox="1">
            <a:spLocks noGrp="1"/>
          </p:cNvSpPr>
          <p:nvPr>
            <p:ph type="ftr" idx="11"/>
          </p:nvPr>
        </p:nvSpPr>
        <p:spPr>
          <a:xfrm>
            <a:off x="0" y="8685211"/>
            <a:ext cx="2971799" cy="457200"/>
          </a:xfrm>
          <a:prstGeom prst="rect">
            <a:avLst/>
          </a:prstGeom>
          <a:noFill/>
          <a:ln>
            <a:noFill/>
          </a:ln>
        </p:spPr>
        <p:txBody>
          <a:bodyPr wrap="square" lIns="91425" tIns="91425" rIns="91425" bIns="91425" anchor="b" anchorCtr="0"/>
          <a:lstStyle>
            <a:lvl1pPr marL="0" marR="0" lvl="0"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9pPr>
          </a:lstStyle>
          <a:p>
            <a:endParaRPr/>
          </a:p>
        </p:txBody>
      </p:sp>
      <p:sp>
        <p:nvSpPr>
          <p:cNvPr id="8" name="Shape 8"/>
          <p:cNvSpPr txBox="1">
            <a:spLocks noGrp="1"/>
          </p:cNvSpPr>
          <p:nvPr>
            <p:ph type="sldNum" idx="12"/>
          </p:nvPr>
        </p:nvSpPr>
        <p:spPr>
          <a:xfrm>
            <a:off x="3884612" y="8685211"/>
            <a:ext cx="2971799" cy="457200"/>
          </a:xfrm>
          <a:prstGeom prst="rect">
            <a:avLst/>
          </a:prstGeom>
          <a:noFill/>
          <a:ln>
            <a:noFill/>
          </a:ln>
        </p:spPr>
        <p:txBody>
          <a:bodyPr wrap="square"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Arial"/>
              <a:buNone/>
            </a:pPr>
            <a:fld id="{00000000-1234-1234-1234-123412341234}" type="slidenum">
              <a:rPr lang="en-US" sz="1200" b="0" i="0" u="none" strike="noStrike" cap="none">
                <a:solidFill>
                  <a:srgbClr val="000000"/>
                </a:solidFill>
                <a:latin typeface="Arial"/>
                <a:ea typeface="Arial"/>
                <a:cs typeface="Arial"/>
                <a:sym typeface="Arial"/>
              </a:rPr>
              <a:t>‹#›</a:t>
            </a:fld>
            <a:endParaRPr lang="en-US" sz="1200" b="0" i="0" u="none" strike="noStrike" cap="none">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u-HU" dirty="0" err="1"/>
              <a:t>Thank</a:t>
            </a:r>
            <a:r>
              <a:rPr lang="hu-HU" dirty="0"/>
              <a:t> </a:t>
            </a:r>
            <a:r>
              <a:rPr lang="hu-HU" dirty="0" err="1"/>
              <a:t>you</a:t>
            </a:r>
            <a:r>
              <a:rPr lang="hu-HU" dirty="0"/>
              <a:t> </a:t>
            </a:r>
            <a:r>
              <a:rPr lang="hu-HU" dirty="0" err="1"/>
              <a:t>for</a:t>
            </a:r>
            <a:r>
              <a:rPr lang="hu-HU" dirty="0"/>
              <a:t> </a:t>
            </a:r>
            <a:r>
              <a:rPr lang="hu-HU" dirty="0" err="1"/>
              <a:t>the</a:t>
            </a:r>
            <a:r>
              <a:rPr lang="hu-HU" dirty="0"/>
              <a:t> </a:t>
            </a:r>
            <a:r>
              <a:rPr lang="hu-HU" dirty="0" err="1"/>
              <a:t>possibility</a:t>
            </a:r>
            <a:r>
              <a:rPr lang="hu-HU" dirty="0"/>
              <a:t>…</a:t>
            </a:r>
            <a:endParaRPr lang="de-DE" dirty="0"/>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ct val="25000"/>
              <a:buFont typeface="Arial"/>
              <a:buNone/>
            </a:pPr>
            <a:fld id="{00000000-1234-1234-1234-123412341234}" type="slidenum">
              <a:rPr lang="en-US" sz="1200" b="0" i="0" u="none" strike="noStrike" cap="none" smtClean="0">
                <a:solidFill>
                  <a:srgbClr val="000000"/>
                </a:solidFill>
                <a:latin typeface="Arial"/>
                <a:ea typeface="Arial"/>
                <a:cs typeface="Arial"/>
                <a:sym typeface="Arial"/>
              </a:rPr>
              <a:t>1</a:t>
            </a:fld>
            <a:endParaRPr lang="en-US" sz="12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20727191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Shape 211"/>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algn="l">
              <a:buNone/>
            </a:pPr>
            <a:r>
              <a:rPr lang="en-US" b="0" i="0" dirty="0">
                <a:solidFill>
                  <a:srgbClr val="1F1F1F"/>
                </a:solidFill>
                <a:effectLst/>
                <a:highlight>
                  <a:srgbClr val="F8F9FA"/>
                </a:highlight>
                <a:latin typeface="arial" panose="020B0604020202020204" pitchFamily="34" charset="0"/>
              </a:rPr>
              <a:t>On the left side you can see the previous table, on the right side the updated 52 numbers, where they appear. I've marked them in orange, so you know which ones are important.</a:t>
            </a:r>
          </a:p>
          <a:p>
            <a:pPr algn="l">
              <a:buNone/>
            </a:pPr>
            <a:r>
              <a:rPr lang="en-US" b="0" i="0" dirty="0">
                <a:solidFill>
                  <a:srgbClr val="1F1F1F"/>
                </a:solidFill>
                <a:effectLst/>
                <a:highlight>
                  <a:srgbClr val="F8F9FA"/>
                </a:highlight>
                <a:latin typeface="arial" panose="020B0604020202020204" pitchFamily="34" charset="0"/>
              </a:rPr>
              <a:t>Where there is 52, that is important, we can continue to work with it</a:t>
            </a:r>
            <a:endParaRPr lang="hu-HU" b="0" i="0" dirty="0">
              <a:solidFill>
                <a:srgbClr val="1F1F1F"/>
              </a:solidFill>
              <a:effectLst/>
              <a:highlight>
                <a:srgbClr val="F8F9FA"/>
              </a:highlight>
              <a:latin typeface="arial" panose="020B0604020202020204" pitchFamily="34" charset="0"/>
            </a:endParaRPr>
          </a:p>
          <a:p>
            <a:pPr algn="l">
              <a:buNone/>
            </a:pPr>
            <a:r>
              <a:rPr lang="en-US" dirty="0">
                <a:effectLst/>
              </a:rPr>
              <a:t>In the table on the right, you can see the letter S, this is a classification, so S1 is the best value, and it goes down from there.</a:t>
            </a:r>
          </a:p>
          <a:p>
            <a:pPr>
              <a:buNone/>
            </a:pPr>
            <a:endParaRPr lang="en-US" b="0" i="0" dirty="0">
              <a:solidFill>
                <a:srgbClr val="1F1F1F"/>
              </a:solidFill>
              <a:effectLst/>
              <a:highlight>
                <a:srgbClr val="F8F9FA"/>
              </a:highlight>
              <a:latin typeface="arial" panose="020B0604020202020204" pitchFamily="34" charset="0"/>
            </a:endParaRPr>
          </a:p>
          <a:p>
            <a:pPr>
              <a:buNone/>
            </a:pPr>
            <a:endParaRPr dirty="0"/>
          </a:p>
        </p:txBody>
      </p:sp>
      <p:sp>
        <p:nvSpPr>
          <p:cNvPr id="212" name="Shape 21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247174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Shape 211"/>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algn="l">
              <a:buNone/>
            </a:pPr>
            <a:r>
              <a:rPr lang="en-US" b="0" i="0" dirty="0">
                <a:solidFill>
                  <a:srgbClr val="1F1F1F"/>
                </a:solidFill>
                <a:effectLst/>
                <a:highlight>
                  <a:srgbClr val="F8F9FA"/>
                </a:highlight>
                <a:latin typeface="arial" panose="020B0604020202020204" pitchFamily="34" charset="0"/>
              </a:rPr>
              <a:t>We work with these selected data and ask them for another big data table, where we will finally have the estimate and the validity, which reflected the value of the estimate.</a:t>
            </a:r>
          </a:p>
          <a:p>
            <a:pPr algn="l">
              <a:buNone/>
            </a:pPr>
            <a:r>
              <a:rPr lang="en-US" b="0" i="0" dirty="0">
                <a:solidFill>
                  <a:srgbClr val="1F1F1F"/>
                </a:solidFill>
                <a:effectLst/>
                <a:highlight>
                  <a:srgbClr val="F8F9FA"/>
                </a:highlight>
                <a:latin typeface="arial" panose="020B0604020202020204" pitchFamily="34" charset="0"/>
              </a:rPr>
              <a:t>We can only talk about 7 pieces of data, that's how narrowed down our data set is.</a:t>
            </a:r>
            <a:endParaRPr dirty="0"/>
          </a:p>
        </p:txBody>
      </p:sp>
      <p:sp>
        <p:nvSpPr>
          <p:cNvPr id="212" name="Shape 21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14060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Shape 211"/>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algn="l">
              <a:buNone/>
            </a:pPr>
            <a:r>
              <a:rPr lang="en-US" b="0" i="0" dirty="0">
                <a:solidFill>
                  <a:srgbClr val="1F1F1F"/>
                </a:solidFill>
                <a:effectLst/>
                <a:highlight>
                  <a:srgbClr val="F8F9FA"/>
                </a:highlight>
                <a:latin typeface="arial" panose="020B0604020202020204" pitchFamily="34" charset="0"/>
              </a:rPr>
              <a:t>Here you can see the estimation result, where there is also a comparison to the million, whether it has improved or worsened. If it's more than a million, it's better, if it's less, it's worse.</a:t>
            </a:r>
          </a:p>
          <a:p>
            <a:pPr algn="l">
              <a:buNone/>
            </a:pPr>
            <a:r>
              <a:rPr lang="en-US" b="0" i="0" dirty="0">
                <a:solidFill>
                  <a:srgbClr val="1F1F1F"/>
                </a:solidFill>
                <a:effectLst/>
                <a:highlight>
                  <a:srgbClr val="F8F9FA"/>
                </a:highlight>
                <a:latin typeface="arial" panose="020B0604020202020204" pitchFamily="34" charset="0"/>
              </a:rPr>
              <a:t>You will see on the chart that as the 1 million number increases or decreases, the chart will also change.</a:t>
            </a:r>
          </a:p>
          <a:p>
            <a:pPr algn="l">
              <a:buNone/>
            </a:pPr>
            <a:r>
              <a:rPr lang="en-US" b="0" i="0" dirty="0">
                <a:solidFill>
                  <a:srgbClr val="1F1F1F"/>
                </a:solidFill>
                <a:effectLst/>
                <a:highlight>
                  <a:srgbClr val="F8F9FA"/>
                </a:highlight>
                <a:latin typeface="arial" panose="020B0604020202020204" pitchFamily="34" charset="0"/>
              </a:rPr>
              <a:t>If we add the numbers to the left of one million, we will get the result that is important to us, which is less than or greater than 1 million.</a:t>
            </a:r>
          </a:p>
          <a:p>
            <a:pPr algn="l">
              <a:buNone/>
            </a:pPr>
            <a:r>
              <a:rPr lang="en-US" b="0" i="0" dirty="0">
                <a:solidFill>
                  <a:srgbClr val="1F1F1F"/>
                </a:solidFill>
                <a:effectLst/>
                <a:highlight>
                  <a:srgbClr val="F8F9FA"/>
                </a:highlight>
                <a:latin typeface="arial" panose="020B0604020202020204" pitchFamily="34" charset="0"/>
              </a:rPr>
              <a:t>We call this table Food Rationality Index Values.</a:t>
            </a:r>
            <a:br>
              <a:rPr lang="en-US" b="0" i="0" dirty="0">
                <a:solidFill>
                  <a:srgbClr val="1F1F1F"/>
                </a:solidFill>
                <a:effectLst/>
                <a:highlight>
                  <a:srgbClr val="FFFFFF"/>
                </a:highlight>
                <a:latin typeface="arial" panose="020B0604020202020204" pitchFamily="34" charset="0"/>
              </a:rPr>
            </a:br>
            <a:endParaRPr dirty="0"/>
          </a:p>
        </p:txBody>
      </p:sp>
      <p:sp>
        <p:nvSpPr>
          <p:cNvPr id="212" name="Shape 21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880883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Shape 211"/>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algn="l">
              <a:buNone/>
            </a:pPr>
            <a:r>
              <a:rPr lang="en-US" b="0" i="0" dirty="0">
                <a:solidFill>
                  <a:srgbClr val="1F1F1F"/>
                </a:solidFill>
                <a:effectLst/>
                <a:highlight>
                  <a:srgbClr val="F8F9FA"/>
                </a:highlight>
                <a:latin typeface="arial" panose="020B0604020202020204" pitchFamily="34" charset="0"/>
              </a:rPr>
              <a:t>This estimate shows the opposite, its mirror image. I did this to make it both ways.</a:t>
            </a:r>
            <a:endParaRPr lang="hu-HU" b="0" i="0" dirty="0">
              <a:solidFill>
                <a:srgbClr val="1F1F1F"/>
              </a:solidFill>
              <a:effectLst/>
              <a:highlight>
                <a:srgbClr val="F8F9FA"/>
              </a:highlight>
              <a:latin typeface="arial" panose="020B0604020202020204" pitchFamily="34" charset="0"/>
            </a:endParaRPr>
          </a:p>
          <a:p>
            <a:pPr algn="l">
              <a:buNone/>
            </a:pPr>
            <a:r>
              <a:rPr lang="en-US" b="0" i="0" dirty="0">
                <a:solidFill>
                  <a:srgbClr val="1F1F1F"/>
                </a:solidFill>
                <a:effectLst/>
                <a:highlight>
                  <a:srgbClr val="F8F9FA"/>
                </a:highlight>
                <a:latin typeface="arial" panose="020B0604020202020204" pitchFamily="34" charset="0"/>
              </a:rPr>
              <a:t>That way it can be better understood.</a:t>
            </a:r>
            <a:endParaRPr lang="hu-HU" b="0" i="0" dirty="0">
              <a:solidFill>
                <a:srgbClr val="1F1F1F"/>
              </a:solidFill>
              <a:effectLst/>
              <a:highlight>
                <a:srgbClr val="F8F9FA"/>
              </a:highlight>
              <a:latin typeface="arial" panose="020B0604020202020204" pitchFamily="34" charset="0"/>
            </a:endParaRPr>
          </a:p>
          <a:p>
            <a:pPr algn="l">
              <a:buNone/>
            </a:pPr>
            <a:r>
              <a:rPr lang="en-US" b="0" i="0" dirty="0">
                <a:solidFill>
                  <a:srgbClr val="1F1F1F"/>
                </a:solidFill>
                <a:effectLst/>
                <a:highlight>
                  <a:srgbClr val="F8F9FA"/>
                </a:highlight>
                <a:latin typeface="arial" panose="020B0604020202020204" pitchFamily="34" charset="0"/>
              </a:rPr>
              <a:t>This isn't just a reflection of the chart, is it, but also of the sums, and the number 1 under the validity means that it is true that it is really its reflection.</a:t>
            </a:r>
            <a:br>
              <a:rPr lang="en-US" b="0" i="0" dirty="0">
                <a:solidFill>
                  <a:srgbClr val="1F1F1F"/>
                </a:solidFill>
                <a:effectLst/>
                <a:highlight>
                  <a:srgbClr val="FFFFFF"/>
                </a:highlight>
                <a:latin typeface="arial" panose="020B0604020202020204" pitchFamily="34" charset="0"/>
              </a:rPr>
            </a:br>
            <a:endParaRPr dirty="0"/>
          </a:p>
        </p:txBody>
      </p:sp>
      <p:sp>
        <p:nvSpPr>
          <p:cNvPr id="212" name="Shape 21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054096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Shape 211"/>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algn="l">
              <a:buNone/>
            </a:pPr>
            <a:r>
              <a:rPr lang="en-GB" b="0" i="0" noProof="0" dirty="0">
                <a:solidFill>
                  <a:srgbClr val="1F1F1F"/>
                </a:solidFill>
                <a:effectLst/>
                <a:highlight>
                  <a:srgbClr val="F8F9FA"/>
                </a:highlight>
                <a:latin typeface="arial" panose="020B0604020202020204" pitchFamily="34" charset="0"/>
              </a:rPr>
              <a:t>Results for Hungary.</a:t>
            </a:r>
          </a:p>
          <a:p>
            <a:pPr algn="l">
              <a:buNone/>
            </a:pPr>
            <a:r>
              <a:rPr lang="hu-HU" b="0" i="0" dirty="0">
                <a:solidFill>
                  <a:srgbClr val="1F1F1F"/>
                </a:solidFill>
                <a:effectLst/>
                <a:highlight>
                  <a:srgbClr val="F8F9FA"/>
                </a:highlight>
                <a:latin typeface="arial" panose="020B0604020202020204" pitchFamily="34" charset="0"/>
              </a:rPr>
              <a:t>The </a:t>
            </a:r>
            <a:r>
              <a:rPr lang="en-GB" b="0" i="0" noProof="0" dirty="0">
                <a:solidFill>
                  <a:srgbClr val="1F1F1F"/>
                </a:solidFill>
                <a:effectLst/>
                <a:highlight>
                  <a:srgbClr val="F8F9FA"/>
                </a:highlight>
                <a:latin typeface="arial" panose="020B0604020202020204" pitchFamily="34" charset="0"/>
              </a:rPr>
              <a:t>diagrams</a:t>
            </a:r>
          </a:p>
          <a:p>
            <a:pPr>
              <a:buNone/>
            </a:pPr>
            <a:endParaRPr dirty="0"/>
          </a:p>
        </p:txBody>
      </p:sp>
      <p:sp>
        <p:nvSpPr>
          <p:cNvPr id="212" name="Shape 21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070272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Shape 211"/>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algn="l">
              <a:buNone/>
            </a:pPr>
            <a:r>
              <a:rPr lang="en-US" b="0" i="0" dirty="0">
                <a:solidFill>
                  <a:srgbClr val="1F1F1F"/>
                </a:solidFill>
                <a:effectLst/>
                <a:highlight>
                  <a:srgbClr val="F8F9FA"/>
                </a:highlight>
                <a:latin typeface="arial" panose="020B0604020202020204" pitchFamily="34" charset="0"/>
              </a:rPr>
              <a:t>According to which year, according to what estimates, the quantity of grams/day/person decreased or increased in the given year. We can see that we got a very fluctuating value, there are many low points, but also many high points.</a:t>
            </a:r>
          </a:p>
          <a:p>
            <a:pPr algn="l">
              <a:buNone/>
            </a:pPr>
            <a:r>
              <a:rPr lang="en-US" b="0" i="0" dirty="0">
                <a:solidFill>
                  <a:srgbClr val="1F1F1F"/>
                </a:solidFill>
                <a:effectLst/>
                <a:highlight>
                  <a:srgbClr val="F8F9FA"/>
                </a:highlight>
                <a:latin typeface="arial" panose="020B0604020202020204" pitchFamily="34" charset="0"/>
              </a:rPr>
              <a:t>You can see the estimation diagram on the left, and the validity on the right.</a:t>
            </a:r>
            <a:br>
              <a:rPr lang="en-US" b="0" i="0" dirty="0">
                <a:solidFill>
                  <a:srgbClr val="1F1F1F"/>
                </a:solidFill>
                <a:effectLst/>
                <a:highlight>
                  <a:srgbClr val="FFFFFF"/>
                </a:highlight>
                <a:latin typeface="arial" panose="020B0604020202020204" pitchFamily="34" charset="0"/>
              </a:rPr>
            </a:br>
            <a:endParaRPr dirty="0"/>
          </a:p>
        </p:txBody>
      </p:sp>
      <p:sp>
        <p:nvSpPr>
          <p:cNvPr id="212" name="Shape 21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967373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Shape 211"/>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algn="l">
              <a:buNone/>
            </a:pPr>
            <a:r>
              <a:rPr lang="en-GB" b="0" i="0" noProof="0" dirty="0">
                <a:solidFill>
                  <a:srgbClr val="1F1F1F"/>
                </a:solidFill>
                <a:effectLst/>
                <a:highlight>
                  <a:srgbClr val="F8F9FA"/>
                </a:highlight>
                <a:latin typeface="arial" panose="020B0604020202020204" pitchFamily="34" charset="0"/>
              </a:rPr>
              <a:t>Results for Türkiye.</a:t>
            </a:r>
          </a:p>
          <a:p>
            <a:pPr algn="l">
              <a:buNone/>
            </a:pPr>
            <a:r>
              <a:rPr lang="hu-HU" b="0" i="0" dirty="0">
                <a:solidFill>
                  <a:srgbClr val="1F1F1F"/>
                </a:solidFill>
                <a:effectLst/>
                <a:highlight>
                  <a:srgbClr val="F8F9FA"/>
                </a:highlight>
                <a:latin typeface="arial" panose="020B0604020202020204" pitchFamily="34" charset="0"/>
              </a:rPr>
              <a:t>The </a:t>
            </a:r>
            <a:r>
              <a:rPr lang="en-GB" b="0" i="0" noProof="0" dirty="0">
                <a:solidFill>
                  <a:srgbClr val="1F1F1F"/>
                </a:solidFill>
                <a:effectLst/>
                <a:highlight>
                  <a:srgbClr val="F8F9FA"/>
                </a:highlight>
                <a:latin typeface="arial" panose="020B0604020202020204" pitchFamily="34" charset="0"/>
              </a:rPr>
              <a:t>diagrams</a:t>
            </a:r>
          </a:p>
          <a:p>
            <a:pPr>
              <a:buNone/>
            </a:pPr>
            <a:endParaRPr dirty="0"/>
          </a:p>
        </p:txBody>
      </p:sp>
      <p:sp>
        <p:nvSpPr>
          <p:cNvPr id="212" name="Shape 21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387635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Shape 211"/>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algn="l">
              <a:buNone/>
            </a:pPr>
            <a:r>
              <a:rPr lang="en-US" b="0" i="0" dirty="0">
                <a:solidFill>
                  <a:srgbClr val="1F1F1F"/>
                </a:solidFill>
                <a:effectLst/>
                <a:highlight>
                  <a:srgbClr val="F8F9FA"/>
                </a:highlight>
                <a:latin typeface="arial" panose="020B0604020202020204" pitchFamily="34" charset="0"/>
              </a:rPr>
              <a:t>According to which year, according to what estimates, the quantity of grams/day/person decreased or increased in the given year. We can see that we got a very fluctuating value, there are many low points, but also many high points.</a:t>
            </a:r>
          </a:p>
          <a:p>
            <a:pPr algn="l">
              <a:buNone/>
            </a:pPr>
            <a:r>
              <a:rPr lang="en-US" b="0" i="0" dirty="0">
                <a:solidFill>
                  <a:srgbClr val="1F1F1F"/>
                </a:solidFill>
                <a:effectLst/>
                <a:highlight>
                  <a:srgbClr val="F8F9FA"/>
                </a:highlight>
                <a:latin typeface="arial" panose="020B0604020202020204" pitchFamily="34" charset="0"/>
              </a:rPr>
              <a:t>You can see the estimation diagram on the left, and the validity on the right.</a:t>
            </a:r>
            <a:endParaRPr dirty="0"/>
          </a:p>
        </p:txBody>
      </p:sp>
      <p:sp>
        <p:nvSpPr>
          <p:cNvPr id="212" name="Shape 21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52206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Shape 220"/>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a:p>
        </p:txBody>
      </p:sp>
      <p:sp>
        <p:nvSpPr>
          <p:cNvPr id="221" name="Shape 22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Shape 265"/>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a:p>
        </p:txBody>
      </p:sp>
      <p:sp>
        <p:nvSpPr>
          <p:cNvPr id="266" name="Shape 26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Shape 151"/>
          <p:cNvSpPr txBox="1"/>
          <p:nvPr/>
        </p:nvSpPr>
        <p:spPr>
          <a:xfrm>
            <a:off x="3884612" y="8685211"/>
            <a:ext cx="2971799" cy="457200"/>
          </a:xfrm>
          <a:prstGeom prst="rect">
            <a:avLst/>
          </a:prstGeom>
          <a:noFill/>
          <a:ln>
            <a:noFill/>
          </a:ln>
        </p:spPr>
        <p:txBody>
          <a:bodyPr wrap="square"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Arial"/>
              <a:buNone/>
            </a:pPr>
            <a:fld id="{00000000-1234-1234-1234-123412341234}" type="slidenum">
              <a:rPr lang="en-US" sz="1800" b="1" i="0" u="none" strike="noStrike" cap="none">
                <a:solidFill>
                  <a:srgbClr val="000000"/>
                </a:solidFill>
                <a:latin typeface="Arial"/>
                <a:ea typeface="Arial"/>
                <a:cs typeface="Arial"/>
                <a:sym typeface="Arial"/>
              </a:rPr>
              <a:t>2</a:t>
            </a:fld>
            <a:endParaRPr lang="en-US" sz="1800" b="1" i="0" u="none" strike="noStrike" cap="none">
              <a:solidFill>
                <a:srgbClr val="000000"/>
              </a:solidFill>
              <a:latin typeface="Arial"/>
              <a:ea typeface="Arial"/>
              <a:cs typeface="Arial"/>
              <a:sym typeface="Arial"/>
            </a:endParaRPr>
          </a:p>
        </p:txBody>
      </p:sp>
      <p:sp>
        <p:nvSpPr>
          <p:cNvPr id="152" name="Shape 15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53" name="Shape 153"/>
          <p:cNvSpPr txBox="1">
            <a:spLocks noGrp="1"/>
          </p:cNvSpPr>
          <p:nvPr>
            <p:ph type="body" idx="1"/>
          </p:nvPr>
        </p:nvSpPr>
        <p:spPr>
          <a:xfrm>
            <a:off x="685800" y="4343400"/>
            <a:ext cx="5486399" cy="4114800"/>
          </a:xfrm>
          <a:prstGeom prst="rect">
            <a:avLst/>
          </a:prstGeom>
          <a:noFill/>
          <a:ln>
            <a:noFill/>
          </a:ln>
        </p:spPr>
        <p:txBody>
          <a:bodyPr wrap="square" lIns="91425" tIns="45700" rIns="91425" bIns="45700" anchor="t" anchorCtr="0">
            <a:noAutofit/>
          </a:bodyPr>
          <a:lstStyle/>
          <a:p>
            <a:pPr marL="0" marR="0" lvl="0" indent="0" algn="l" rtl="0">
              <a:spcBef>
                <a:spcPts val="0"/>
              </a:spcBef>
              <a:buSzPct val="25000"/>
              <a:buNone/>
            </a:pPr>
            <a:r>
              <a:rPr lang="hu-HU" sz="1800" b="0" i="0" u="none" strike="noStrike" cap="none" dirty="0"/>
              <a:t>The </a:t>
            </a:r>
            <a:r>
              <a:rPr lang="en-GB" sz="1800" b="0" i="0" u="none" strike="noStrike" cap="none" noProof="0" dirty="0"/>
              <a:t>title</a:t>
            </a:r>
            <a:r>
              <a:rPr lang="hu-HU" sz="1800" b="0" i="0" u="none" strike="noStrike" cap="none" dirty="0"/>
              <a:t> is </a:t>
            </a:r>
            <a:r>
              <a:rPr lang="en-GB" sz="1800" b="1" kern="1400" spc="-50" dirty="0">
                <a:effectLst/>
                <a:latin typeface="+mj-lt"/>
                <a:ea typeface="Times New Roman" panose="02020603050405020304" pitchFamily="18" charset="0"/>
                <a:cs typeface="Times New Roman" panose="02020603050405020304" pitchFamily="18" charset="0"/>
              </a:rPr>
              <a:t>Evaluation</a:t>
            </a:r>
            <a:r>
              <a:rPr lang="hu-HU" sz="1800" b="1" kern="1400" spc="-50" dirty="0">
                <a:effectLst/>
                <a:latin typeface="+mj-lt"/>
                <a:ea typeface="Times New Roman" panose="02020603050405020304" pitchFamily="18" charset="0"/>
                <a:cs typeface="Times New Roman" panose="02020603050405020304" pitchFamily="18" charset="0"/>
              </a:rPr>
              <a:t> </a:t>
            </a:r>
            <a:r>
              <a:rPr lang="en-GB" sz="1800" b="1" kern="1400" spc="-50" dirty="0">
                <a:effectLst/>
                <a:latin typeface="+mj-lt"/>
                <a:ea typeface="Times New Roman" panose="02020603050405020304" pitchFamily="18" charset="0"/>
                <a:cs typeface="Times New Roman" panose="02020603050405020304" pitchFamily="18" charset="0"/>
              </a:rPr>
              <a:t>of the food-rationality-trend</a:t>
            </a:r>
            <a:r>
              <a:rPr lang="hu-HU" sz="1800" b="1" kern="1400" spc="-50" dirty="0">
                <a:effectLst/>
                <a:latin typeface="+mj-lt"/>
                <a:ea typeface="Times New Roman" panose="02020603050405020304" pitchFamily="18" charset="0"/>
                <a:cs typeface="Times New Roman" panose="02020603050405020304" pitchFamily="18" charset="0"/>
              </a:rPr>
              <a:t> </a:t>
            </a:r>
            <a:r>
              <a:rPr lang="en-GB" sz="1800" b="1" kern="1400" spc="-50" dirty="0">
                <a:effectLst/>
                <a:latin typeface="+mj-lt"/>
                <a:ea typeface="Times New Roman" panose="02020603050405020304" pitchFamily="18" charset="0"/>
                <a:cs typeface="Times New Roman" panose="02020603050405020304" pitchFamily="18" charset="0"/>
              </a:rPr>
              <a:t>in Hungary</a:t>
            </a:r>
            <a:r>
              <a:rPr lang="hu-HU" sz="1800" b="1" kern="1400" spc="-50" dirty="0">
                <a:effectLst/>
                <a:latin typeface="+mj-lt"/>
                <a:ea typeface="Times New Roman" panose="02020603050405020304" pitchFamily="18" charset="0"/>
                <a:cs typeface="Times New Roman" panose="02020603050405020304" pitchFamily="18" charset="0"/>
              </a:rPr>
              <a:t> </a:t>
            </a:r>
            <a:r>
              <a:rPr lang="en-GB" sz="1800" b="1" kern="1400" spc="-50" dirty="0">
                <a:effectLst/>
                <a:latin typeface="+mj-lt"/>
                <a:ea typeface="Times New Roman" panose="02020603050405020304" pitchFamily="18" charset="0"/>
                <a:cs typeface="Times New Roman" panose="02020603050405020304" pitchFamily="18" charset="0"/>
              </a:rPr>
              <a:t>based</a:t>
            </a:r>
            <a:r>
              <a:rPr lang="hu-HU" sz="1800" b="1" kern="1400" spc="-50" dirty="0">
                <a:effectLst/>
                <a:latin typeface="+mj-lt"/>
                <a:ea typeface="Times New Roman" panose="02020603050405020304" pitchFamily="18" charset="0"/>
                <a:cs typeface="Times New Roman" panose="02020603050405020304" pitchFamily="18" charset="0"/>
              </a:rPr>
              <a:t> </a:t>
            </a:r>
            <a:r>
              <a:rPr lang="en-GB" sz="1800" b="1" kern="1400" spc="-50" dirty="0">
                <a:effectLst/>
                <a:latin typeface="+mj-lt"/>
                <a:ea typeface="Times New Roman" panose="02020603050405020304" pitchFamily="18" charset="0"/>
                <a:cs typeface="Times New Roman" panose="02020603050405020304" pitchFamily="18" charset="0"/>
              </a:rPr>
              <a:t>on FAO-data</a:t>
            </a:r>
            <a:r>
              <a:rPr lang="hu-HU" sz="1800" b="1" kern="1400" spc="-50" dirty="0">
                <a:effectLst/>
                <a:latin typeface="+mj-lt"/>
                <a:ea typeface="Times New Roman" panose="02020603050405020304" pitchFamily="18" charset="0"/>
                <a:cs typeface="Times New Roman" panose="02020603050405020304" pitchFamily="18" charset="0"/>
              </a:rPr>
              <a:t>. </a:t>
            </a:r>
            <a:r>
              <a:rPr lang="en-US" sz="1800" b="0" i="0" u="none" strike="noStrike" cap="none" dirty="0"/>
              <a:t>One of the important objectives is to how the number of certain products changes over the years in the given country</a:t>
            </a:r>
            <a:r>
              <a:rPr lang="hu-HU" sz="1800" b="0" i="0" u="none" strike="noStrike" cap="none" dirty="0"/>
              <a:t>.</a:t>
            </a:r>
            <a:endParaRPr lang="en-US" sz="1800" b="0" i="0" u="none" strike="noStrike" cap="none" dirty="0"/>
          </a:p>
          <a:p>
            <a:pPr marL="0" marR="0" lvl="0" indent="0" algn="l" rtl="0">
              <a:spcBef>
                <a:spcPts val="0"/>
              </a:spcBef>
              <a:buSzPct val="25000"/>
              <a:buNone/>
            </a:pPr>
            <a:r>
              <a:rPr lang="en-US" sz="1800" b="0" i="0" u="none" strike="noStrike" cap="none" dirty="0"/>
              <a:t> </a:t>
            </a:r>
            <a:endParaRPr sz="1800" b="0" i="0" u="none" strike="noStrike" cap="none"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r>
              <a:rPr lang="en-GB" noProof="0" dirty="0"/>
              <a:t>The presentation will have 3 main units…  </a:t>
            </a:r>
          </a:p>
          <a:p>
            <a:pPr lvl="0">
              <a:spcBef>
                <a:spcPts val="0"/>
              </a:spcBef>
              <a:buNone/>
            </a:pPr>
            <a:r>
              <a:rPr lang="en-GB" sz="1800" b="1" i="0" u="none" strike="noStrike" cap="none" noProof="0" dirty="0">
                <a:solidFill>
                  <a:schemeClr val="dk2"/>
                </a:solidFill>
                <a:latin typeface="Arial"/>
                <a:ea typeface="Arial"/>
                <a:cs typeface="Arial"/>
                <a:sym typeface="Arial"/>
              </a:rPr>
              <a:t>Previous activities, backgrounds</a:t>
            </a:r>
            <a:br>
              <a:rPr lang="en-GB" sz="1800" b="1" i="0" u="none" strike="noStrike" cap="none" noProof="0" dirty="0">
                <a:solidFill>
                  <a:schemeClr val="dk2"/>
                </a:solidFill>
                <a:latin typeface="Arial"/>
                <a:ea typeface="Arial"/>
                <a:cs typeface="Arial"/>
                <a:sym typeface="Arial"/>
              </a:rPr>
            </a:br>
            <a:br>
              <a:rPr lang="en-GB" sz="1800" b="1" i="0" u="none" strike="noStrike" cap="none" noProof="0" dirty="0">
                <a:solidFill>
                  <a:schemeClr val="dk2"/>
                </a:solidFill>
                <a:latin typeface="Arial"/>
                <a:ea typeface="Arial"/>
                <a:cs typeface="Arial"/>
                <a:sym typeface="Arial"/>
              </a:rPr>
            </a:br>
            <a:r>
              <a:rPr lang="en-GB" sz="1800" b="1" noProof="0" dirty="0"/>
              <a:t>F</a:t>
            </a:r>
            <a:r>
              <a:rPr lang="en-GB" sz="1800" b="1" i="0" u="none" strike="noStrike" cap="none" noProof="0" dirty="0">
                <a:solidFill>
                  <a:schemeClr val="dk2"/>
                </a:solidFill>
                <a:latin typeface="Arial"/>
                <a:ea typeface="Arial"/>
                <a:cs typeface="Arial"/>
                <a:sym typeface="Arial"/>
              </a:rPr>
              <a:t>ood statistics</a:t>
            </a:r>
            <a:br>
              <a:rPr lang="en-GB" sz="1800" b="1" i="0" u="none" strike="noStrike" cap="none" noProof="0" dirty="0">
                <a:solidFill>
                  <a:schemeClr val="dk2"/>
                </a:solidFill>
                <a:latin typeface="Arial"/>
                <a:ea typeface="Arial"/>
                <a:cs typeface="Arial"/>
                <a:sym typeface="Arial"/>
              </a:rPr>
            </a:br>
            <a:br>
              <a:rPr lang="en-GB" sz="1800" b="1" i="0" u="none" strike="noStrike" cap="none" noProof="0" dirty="0">
                <a:solidFill>
                  <a:schemeClr val="dk2"/>
                </a:solidFill>
                <a:latin typeface="Arial"/>
                <a:ea typeface="Arial"/>
                <a:cs typeface="Arial"/>
                <a:sym typeface="Arial"/>
              </a:rPr>
            </a:br>
            <a:r>
              <a:rPr lang="en-GB" sz="1800" b="1" i="0" u="none" strike="noStrike" cap="none" noProof="0" dirty="0">
                <a:solidFill>
                  <a:schemeClr val="dk2"/>
                </a:solidFill>
                <a:latin typeface="Arial"/>
                <a:ea typeface="Arial"/>
                <a:cs typeface="Arial"/>
                <a:sym typeface="Arial"/>
              </a:rPr>
              <a:t>Discussion / Conclusion / Future</a:t>
            </a:r>
            <a:endParaRPr lang="en-GB" noProof="0" dirty="0"/>
          </a:p>
        </p:txBody>
      </p:sp>
      <p:sp>
        <p:nvSpPr>
          <p:cNvPr id="161" name="Shape 16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Shape 194"/>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algn="l">
              <a:buNone/>
            </a:pPr>
            <a:r>
              <a:rPr lang="en-US" b="0" i="0" dirty="0">
                <a:solidFill>
                  <a:srgbClr val="1F1F1F"/>
                </a:solidFill>
                <a:effectLst/>
                <a:highlight>
                  <a:srgbClr val="F8F9FA"/>
                </a:highlight>
                <a:latin typeface="arial" panose="020B0604020202020204" pitchFamily="34" charset="0"/>
              </a:rPr>
              <a:t>We had to look at the data, how much data we could collect, for how many years and for how many countries.</a:t>
            </a:r>
          </a:p>
          <a:p>
            <a:pPr algn="l">
              <a:buNone/>
            </a:pPr>
            <a:r>
              <a:rPr lang="en-US" b="0" i="0" dirty="0">
                <a:solidFill>
                  <a:srgbClr val="1F1F1F"/>
                </a:solidFill>
                <a:effectLst/>
                <a:highlight>
                  <a:srgbClr val="F8F9FA"/>
                </a:highlight>
                <a:latin typeface="arial" panose="020B0604020202020204" pitchFamily="34" charset="0"/>
              </a:rPr>
              <a:t>After that, the data had to be analyzed, to interpret what it really means, and finally to decide what is healthy and what is not, and serial numbers had to be prepared.</a:t>
            </a:r>
            <a:br>
              <a:rPr lang="en-US" b="0" i="0" dirty="0">
                <a:solidFill>
                  <a:srgbClr val="1F1F1F"/>
                </a:solidFill>
                <a:effectLst/>
                <a:highlight>
                  <a:srgbClr val="FFFFFF"/>
                </a:highlight>
                <a:latin typeface="arial" panose="020B0604020202020204" pitchFamily="34" charset="0"/>
              </a:rPr>
            </a:br>
            <a:endParaRPr dirty="0"/>
          </a:p>
        </p:txBody>
      </p:sp>
      <p:sp>
        <p:nvSpPr>
          <p:cNvPr id="195" name="Shape 19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Shape 202"/>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i="0" u="none" noProof="0" dirty="0">
                <a:solidFill>
                  <a:schemeClr val="dk2"/>
                </a:solidFill>
                <a:latin typeface="Arial"/>
                <a:ea typeface="Arial"/>
                <a:cs typeface="Arial"/>
                <a:sym typeface="Arial"/>
              </a:rPr>
              <a:t>These are products, countries and years. The consumption of the product is given as grams/capita/day, and we see the values for each years.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on the left you can also see what is healthy (0) and what is unhealthy (1)</a:t>
            </a:r>
            <a:r>
              <a:rPr lang="hu-HU" dirty="0"/>
              <a:t>. </a:t>
            </a:r>
            <a:r>
              <a:rPr lang="en-US" dirty="0"/>
              <a:t>We use a general notation, 0 or 1, 0 is assigned to healthy, which means that the more we eat of it, the better, and vice versa for bad.</a:t>
            </a:r>
            <a:endParaRPr lang="hu-HU"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solidFill>
                  <a:schemeClr val="dk2"/>
                </a:solidFill>
              </a:rPr>
              <a:t>FAO-data is a collection of information where you can look at the consumer view of a given country</a:t>
            </a:r>
            <a:endParaRPr lang="hu-HU" sz="1800" b="1" dirty="0">
              <a:solidFill>
                <a:schemeClr val="dk2"/>
              </a:solidFill>
            </a:endParaRPr>
          </a:p>
          <a:p>
            <a:pPr lvl="0">
              <a:spcBef>
                <a:spcPts val="0"/>
              </a:spcBef>
              <a:buNone/>
            </a:pPr>
            <a:endParaRPr dirty="0"/>
          </a:p>
        </p:txBody>
      </p:sp>
      <p:sp>
        <p:nvSpPr>
          <p:cNvPr id="203" name="Shape 2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Shape 202"/>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algn="l">
              <a:buNone/>
            </a:pPr>
            <a:r>
              <a:rPr lang="en-US" b="0" i="0" dirty="0">
                <a:solidFill>
                  <a:srgbClr val="1F1F1F"/>
                </a:solidFill>
                <a:effectLst/>
                <a:highlight>
                  <a:srgbClr val="F8F9FA"/>
                </a:highlight>
                <a:latin typeface="arial" panose="020B0604020202020204" pitchFamily="34" charset="0"/>
              </a:rPr>
              <a:t>first, we select which ones are healthy and which ones are not, and then we mark them (0-1), and finally we number them, which one has the most or the least for the given year.</a:t>
            </a:r>
            <a:endParaRPr lang="hu-HU" b="0" i="0" dirty="0">
              <a:solidFill>
                <a:srgbClr val="1F1F1F"/>
              </a:solidFill>
              <a:effectLst/>
              <a:highlight>
                <a:srgbClr val="F8F9FA"/>
              </a:highlight>
              <a:latin typeface="arial" panose="020B0604020202020204" pitchFamily="34" charset="0"/>
            </a:endParaRPr>
          </a:p>
          <a:p>
            <a:pPr algn="l">
              <a:buNone/>
            </a:pPr>
            <a:r>
              <a:rPr lang="en-US" b="0" i="0" dirty="0">
                <a:solidFill>
                  <a:srgbClr val="1F1F1F"/>
                </a:solidFill>
                <a:effectLst/>
                <a:highlight>
                  <a:srgbClr val="F8F9FA"/>
                </a:highlight>
                <a:latin typeface="arial" panose="020B0604020202020204" pitchFamily="34" charset="0"/>
              </a:rPr>
              <a:t>We do this for all years.</a:t>
            </a:r>
            <a:endParaRPr lang="hu-HU" b="0" i="0" dirty="0">
              <a:solidFill>
                <a:srgbClr val="1F1F1F"/>
              </a:solidFill>
              <a:effectLst/>
              <a:highlight>
                <a:srgbClr val="F8F9FA"/>
              </a:highlight>
              <a:latin typeface="arial" panose="020B0604020202020204" pitchFamily="34" charset="0"/>
            </a:endParaRPr>
          </a:p>
          <a:p>
            <a:pPr algn="l">
              <a:buNone/>
            </a:pPr>
            <a:r>
              <a:rPr lang="en-US" b="0" i="0" dirty="0">
                <a:solidFill>
                  <a:srgbClr val="1F1F1F"/>
                </a:solidFill>
                <a:effectLst/>
                <a:highlight>
                  <a:srgbClr val="F8F9FA"/>
                </a:highlight>
                <a:latin typeface="arial" panose="020B0604020202020204" pitchFamily="34" charset="0"/>
              </a:rPr>
              <a:t>I have collected some healthy and unhealthy products.</a:t>
            </a:r>
            <a:endParaRPr lang="hu-HU" b="0" i="0" dirty="0">
              <a:solidFill>
                <a:srgbClr val="1F1F1F"/>
              </a:solidFill>
              <a:effectLst/>
              <a:highlight>
                <a:srgbClr val="F8F9FA"/>
              </a:highlight>
              <a:latin typeface="arial" panose="020B0604020202020204" pitchFamily="34" charset="0"/>
            </a:endParaRPr>
          </a:p>
          <a:p>
            <a:pPr>
              <a:buNone/>
            </a:pPr>
            <a:br>
              <a:rPr lang="en-US" b="0" i="0" dirty="0">
                <a:solidFill>
                  <a:srgbClr val="1F1F1F"/>
                </a:solidFill>
                <a:effectLst/>
                <a:highlight>
                  <a:srgbClr val="FFFFFF"/>
                </a:highlight>
                <a:latin typeface="arial" panose="020B0604020202020204" pitchFamily="34" charset="0"/>
              </a:rPr>
            </a:br>
            <a:endParaRPr dirty="0"/>
          </a:p>
        </p:txBody>
      </p:sp>
      <p:sp>
        <p:nvSpPr>
          <p:cNvPr id="203" name="Shape 2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56721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Shape 211"/>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r>
              <a:rPr lang="en-US" dirty="0"/>
              <a:t>Starting the first trial. This is necessary for us, because as we filter the information, we can get more accurate data.</a:t>
            </a:r>
            <a:endParaRPr lang="hu-HU" dirty="0"/>
          </a:p>
          <a:p>
            <a:pPr algn="l">
              <a:buNone/>
            </a:pPr>
            <a:r>
              <a:rPr lang="en-US" b="0" i="0" dirty="0">
                <a:solidFill>
                  <a:srgbClr val="1F1F1F"/>
                </a:solidFill>
                <a:effectLst/>
                <a:highlight>
                  <a:srgbClr val="F8F9FA"/>
                </a:highlight>
                <a:latin typeface="arial" panose="020B0604020202020204" pitchFamily="34" charset="0"/>
              </a:rPr>
              <a:t>I was able to solve this with the help of an online application</a:t>
            </a:r>
            <a:r>
              <a:rPr lang="hu-HU" b="0" i="0" dirty="0">
                <a:solidFill>
                  <a:srgbClr val="1F1F1F"/>
                </a:solidFill>
                <a:effectLst/>
                <a:highlight>
                  <a:srgbClr val="F8F9FA"/>
                </a:highlight>
                <a:latin typeface="arial" panose="020B0604020202020204" pitchFamily="34" charset="0"/>
              </a:rPr>
              <a:t>,</a:t>
            </a:r>
            <a:r>
              <a:rPr lang="en-US" b="0" i="0" dirty="0">
                <a:solidFill>
                  <a:srgbClr val="1F1F1F"/>
                </a:solidFill>
                <a:effectLst/>
                <a:highlight>
                  <a:srgbClr val="F8F9FA"/>
                </a:highlight>
                <a:latin typeface="arial" panose="020B0604020202020204" pitchFamily="34" charset="0"/>
              </a:rPr>
              <a:t> I was able to narrow down the table a little. I have been using this website all along as I was able to get a result in the end.</a:t>
            </a:r>
            <a:endParaRPr lang="hu-HU" b="0" i="0" dirty="0">
              <a:solidFill>
                <a:srgbClr val="1F1F1F"/>
              </a:solidFill>
              <a:effectLst/>
              <a:highlight>
                <a:srgbClr val="F8F9FA"/>
              </a:highligh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effectLst/>
              </a:rPr>
              <a:t>then we select the entire table and paste it into Coco Y0,</a:t>
            </a:r>
            <a:r>
              <a:rPr lang="hu-HU" dirty="0">
                <a:effectLst/>
              </a:rPr>
              <a:t> and </a:t>
            </a:r>
            <a:r>
              <a:rPr lang="en-GB" noProof="0" dirty="0">
                <a:effectLst/>
              </a:rPr>
              <a:t>we got this.</a:t>
            </a:r>
          </a:p>
          <a:p>
            <a:pPr algn="l">
              <a:buNone/>
            </a:pPr>
            <a:r>
              <a:rPr lang="en-US" b="0" i="0" dirty="0">
                <a:solidFill>
                  <a:srgbClr val="1F1F1F"/>
                </a:solidFill>
                <a:effectLst/>
                <a:highlight>
                  <a:srgbClr val="F8F9FA"/>
                </a:highlight>
                <a:latin typeface="arial" panose="020B0604020202020204" pitchFamily="34" charset="0"/>
              </a:rPr>
              <a:t>I selected the entire table, which can be seen on the left, and ran it through another filter, and I got a more accurate table</a:t>
            </a:r>
            <a:r>
              <a:rPr lang="hu-HU" b="0" i="0" dirty="0">
                <a:solidFill>
                  <a:srgbClr val="1F1F1F"/>
                </a:solidFill>
                <a:effectLst/>
                <a:highlight>
                  <a:srgbClr val="F8F9FA"/>
                </a:highlight>
                <a:latin typeface="arial" panose="020B0604020202020204" pitchFamily="34" charset="0"/>
              </a:rPr>
              <a:t>.</a:t>
            </a:r>
          </a:p>
          <a:p>
            <a:pPr>
              <a:buNone/>
            </a:pPr>
            <a:r>
              <a:rPr lang="hu-HU" dirty="0">
                <a:effectLst/>
              </a:rPr>
              <a:t>W</a:t>
            </a:r>
            <a:r>
              <a:rPr lang="en-US" dirty="0">
                <a:effectLst/>
              </a:rPr>
              <a:t>e look at 1 million because then we get more accurate data and because </a:t>
            </a:r>
            <a:r>
              <a:rPr lang="en-GB" noProof="0" dirty="0">
                <a:effectLst/>
              </a:rPr>
              <a:t>the online supports this</a:t>
            </a:r>
            <a:r>
              <a:rPr lang="hu-HU" dirty="0">
                <a:effectLst/>
              </a:rPr>
              <a:t>.</a:t>
            </a:r>
            <a:br>
              <a:rPr lang="en-US" dirty="0">
                <a:effectLst/>
              </a:rPr>
            </a:br>
            <a:endParaRPr lang="en-US" b="0" i="0" dirty="0">
              <a:solidFill>
                <a:srgbClr val="1F1F1F"/>
              </a:solidFill>
              <a:effectLst/>
              <a:highlight>
                <a:srgbClr val="F8F9FA"/>
              </a:highlight>
              <a:latin typeface="arial" panose="020B0604020202020204" pitchFamily="34" charset="0"/>
            </a:endParaRPr>
          </a:p>
          <a:p>
            <a:pPr>
              <a:buNone/>
            </a:pPr>
            <a:br>
              <a:rPr lang="en-US" b="0" i="0" dirty="0">
                <a:solidFill>
                  <a:srgbClr val="1F1F1F"/>
                </a:solidFill>
                <a:effectLst/>
                <a:highlight>
                  <a:srgbClr val="FFFFFF"/>
                </a:highlight>
                <a:latin typeface="arial" panose="020B0604020202020204" pitchFamily="34" charset="0"/>
              </a:rPr>
            </a:br>
            <a:endParaRPr lang="hu-HU" dirty="0"/>
          </a:p>
          <a:p>
            <a:pPr algn="l">
              <a:buNone/>
            </a:pPr>
            <a:endParaRPr lang="en-US" b="0" i="0" dirty="0">
              <a:solidFill>
                <a:srgbClr val="1F1F1F"/>
              </a:solidFill>
              <a:effectLst/>
              <a:highlight>
                <a:srgbClr val="F8F9FA"/>
              </a:highlight>
              <a:latin typeface="arial" panose="020B0604020202020204" pitchFamily="34" charset="0"/>
            </a:endParaRPr>
          </a:p>
          <a:p>
            <a:pPr>
              <a:buNone/>
            </a:pPr>
            <a:br>
              <a:rPr lang="en-US" b="0" i="0" dirty="0">
                <a:solidFill>
                  <a:srgbClr val="1F1F1F"/>
                </a:solidFill>
                <a:effectLst/>
                <a:highlight>
                  <a:srgbClr val="FFFFFF"/>
                </a:highlight>
                <a:latin typeface="arial" panose="020B0604020202020204" pitchFamily="34" charset="0"/>
              </a:rPr>
            </a:br>
            <a:endParaRPr dirty="0"/>
          </a:p>
        </p:txBody>
      </p:sp>
      <p:sp>
        <p:nvSpPr>
          <p:cNvPr id="212" name="Shape 21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Shape 211"/>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algn="l">
              <a:buNone/>
            </a:pPr>
            <a:r>
              <a:rPr lang="en-US" b="0" i="0" dirty="0">
                <a:solidFill>
                  <a:srgbClr val="1F1F1F"/>
                </a:solidFill>
                <a:effectLst/>
                <a:highlight>
                  <a:srgbClr val="F8F9FA"/>
                </a:highlight>
                <a:latin typeface="arial" panose="020B0604020202020204" pitchFamily="34" charset="0"/>
              </a:rPr>
              <a:t>I got the result here, on the left side you can see the same table, but on the right side there are many different numbers, here are the index values. Since 1961 is the first year, I marked all the numbers with 52, because if you add 53-1 to the year, which means 52, you get 2013, which is the last year for which we have data, so I chose these . We do not deal with numbers higher than this</a:t>
            </a:r>
          </a:p>
          <a:p>
            <a:pPr algn="l">
              <a:buNone/>
            </a:pPr>
            <a:r>
              <a:rPr lang="en-US" b="0" i="0" dirty="0">
                <a:solidFill>
                  <a:srgbClr val="1F1F1F"/>
                </a:solidFill>
                <a:effectLst/>
                <a:highlight>
                  <a:srgbClr val="F8F9FA"/>
                </a:highlight>
                <a:latin typeface="arial" panose="020B0604020202020204" pitchFamily="34" charset="0"/>
              </a:rPr>
              <a:t>I've highlighted where it's 52 and highlighted it in yellow.</a:t>
            </a:r>
          </a:p>
          <a:p>
            <a:pPr algn="l">
              <a:buNone/>
            </a:pPr>
            <a:r>
              <a:rPr lang="en-US" b="0" i="0" dirty="0">
                <a:solidFill>
                  <a:srgbClr val="1F1F1F"/>
                </a:solidFill>
                <a:effectLst/>
                <a:highlight>
                  <a:srgbClr val="F8F9FA"/>
                </a:highlight>
                <a:latin typeface="arial" panose="020B0604020202020204" pitchFamily="34" charset="0"/>
              </a:rPr>
              <a:t>On the right side, you can see index values, the value of the parameter for the given food, and from this, what the result will be in the given year.</a:t>
            </a:r>
            <a:endParaRPr lang="hu-HU" b="0" i="0" dirty="0">
              <a:solidFill>
                <a:srgbClr val="1F1F1F"/>
              </a:solidFill>
              <a:effectLst/>
              <a:highlight>
                <a:srgbClr val="F8F9FA"/>
              </a:highlight>
              <a:latin typeface="arial" panose="020B0604020202020204" pitchFamily="34" charset="0"/>
            </a:endParaRPr>
          </a:p>
          <a:p>
            <a:pPr algn="l">
              <a:buNone/>
            </a:pPr>
            <a:r>
              <a:rPr lang="en-US" b="0" i="0" dirty="0">
                <a:solidFill>
                  <a:srgbClr val="1F1F1F"/>
                </a:solidFill>
                <a:effectLst/>
                <a:highlight>
                  <a:srgbClr val="FFFFFF"/>
                </a:highlight>
                <a:latin typeface="arial" panose="020B0604020202020204" pitchFamily="34" charset="0"/>
              </a:rPr>
              <a:t>In the table on the right, you can see the letter S, this is a classification, so S1 is the best value, and it goes down from there.</a:t>
            </a:r>
            <a:br>
              <a:rPr lang="en-US" b="0" i="0" dirty="0">
                <a:solidFill>
                  <a:srgbClr val="1F1F1F"/>
                </a:solidFill>
                <a:effectLst/>
                <a:highlight>
                  <a:srgbClr val="FFFFFF"/>
                </a:highlight>
                <a:latin typeface="arial" panose="020B0604020202020204" pitchFamily="34" charset="0"/>
              </a:rPr>
            </a:br>
            <a:endParaRPr dirty="0"/>
          </a:p>
        </p:txBody>
      </p:sp>
      <p:sp>
        <p:nvSpPr>
          <p:cNvPr id="212" name="Shape 21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556259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Shape 211"/>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algn="l">
              <a:buNone/>
            </a:pPr>
            <a:r>
              <a:rPr lang="en-US" b="0" i="0" dirty="0">
                <a:solidFill>
                  <a:srgbClr val="1F1F1F"/>
                </a:solidFill>
                <a:effectLst/>
                <a:highlight>
                  <a:srgbClr val="F8F9FA"/>
                </a:highlight>
                <a:latin typeface="arial" panose="020B0604020202020204" pitchFamily="34" charset="0"/>
              </a:rPr>
              <a:t>All amounts important to us are shown here, highlighted in yellow, similar to the previous table.</a:t>
            </a:r>
          </a:p>
          <a:p>
            <a:pPr algn="l">
              <a:buNone/>
            </a:pPr>
            <a:r>
              <a:rPr lang="en-US" b="0" i="0" dirty="0">
                <a:solidFill>
                  <a:srgbClr val="1F1F1F"/>
                </a:solidFill>
                <a:effectLst/>
                <a:highlight>
                  <a:srgbClr val="F8F9FA"/>
                </a:highlight>
                <a:latin typeface="arial" panose="020B0604020202020204" pitchFamily="34" charset="0"/>
              </a:rPr>
              <a:t>What we got was a large dataset containing several tables. I chose the first one, it can be seen in the picture.</a:t>
            </a:r>
          </a:p>
          <a:p>
            <a:pPr algn="l">
              <a:buNone/>
            </a:pPr>
            <a:r>
              <a:rPr lang="en-US" b="0" i="0" dirty="0">
                <a:solidFill>
                  <a:srgbClr val="1F1F1F"/>
                </a:solidFill>
                <a:effectLst/>
                <a:highlight>
                  <a:srgbClr val="F8F9FA"/>
                </a:highlight>
                <a:latin typeface="arial" panose="020B0604020202020204" pitchFamily="34" charset="0"/>
              </a:rPr>
              <a:t>Only the correct data is displayed. At the same time, the value of one million appears, to which we will compare at the end, and we have already narrowed down our data set.</a:t>
            </a:r>
            <a:br>
              <a:rPr lang="en-US" b="0" i="0" dirty="0">
                <a:solidFill>
                  <a:srgbClr val="1F1F1F"/>
                </a:solidFill>
                <a:effectLst/>
                <a:highlight>
                  <a:srgbClr val="FFFFFF"/>
                </a:highlight>
                <a:latin typeface="arial" panose="020B0604020202020204" pitchFamily="34" charset="0"/>
              </a:rPr>
            </a:br>
            <a:br>
              <a:rPr lang="en-US" b="0" i="0" dirty="0">
                <a:solidFill>
                  <a:srgbClr val="1F1F1F"/>
                </a:solidFill>
                <a:effectLst/>
                <a:highlight>
                  <a:srgbClr val="FFFFFF"/>
                </a:highlight>
                <a:latin typeface="arial" panose="020B0604020202020204" pitchFamily="34" charset="0"/>
              </a:rPr>
            </a:br>
            <a:endParaRPr dirty="0"/>
          </a:p>
        </p:txBody>
      </p:sp>
      <p:sp>
        <p:nvSpPr>
          <p:cNvPr id="212" name="Shape 21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448689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Címdia">
    <p:spTree>
      <p:nvGrpSpPr>
        <p:cNvPr id="1" name="Shape 15"/>
        <p:cNvGrpSpPr/>
        <p:nvPr/>
      </p:nvGrpSpPr>
      <p:grpSpPr>
        <a:xfrm>
          <a:off x="0" y="0"/>
          <a:ext cx="0" cy="0"/>
          <a:chOff x="0" y="0"/>
          <a:chExt cx="0" cy="0"/>
        </a:xfrm>
      </p:grpSpPr>
      <p:sp>
        <p:nvSpPr>
          <p:cNvPr id="16" name="Shape 16"/>
          <p:cNvSpPr txBox="1">
            <a:spLocks noGrp="1"/>
          </p:cNvSpPr>
          <p:nvPr>
            <p:ph type="ctrTitle"/>
          </p:nvPr>
        </p:nvSpPr>
        <p:spPr>
          <a:xfrm>
            <a:off x="685800" y="2130425"/>
            <a:ext cx="7772400" cy="1470024"/>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17" name="Shape 17"/>
          <p:cNvSpPr txBox="1">
            <a:spLocks noGrp="1"/>
          </p:cNvSpPr>
          <p:nvPr>
            <p:ph type="subTitle" idx="1"/>
          </p:nvPr>
        </p:nvSpPr>
        <p:spPr>
          <a:xfrm>
            <a:off x="1371600" y="3886200"/>
            <a:ext cx="6400799" cy="1752600"/>
          </a:xfrm>
          <a:prstGeom prst="rect">
            <a:avLst/>
          </a:prstGeom>
          <a:noFill/>
          <a:ln>
            <a:noFill/>
          </a:ln>
        </p:spPr>
        <p:txBody>
          <a:bodyPr wrap="square" lIns="91425" tIns="91425" rIns="91425" bIns="91425" anchor="t" anchorCtr="0"/>
          <a:lstStyle>
            <a:lvl1pPr marL="0" marR="0" lvl="0" indent="0" algn="ctr" rtl="0">
              <a:spcBef>
                <a:spcPts val="640"/>
              </a:spcBef>
              <a:spcAft>
                <a:spcPts val="0"/>
              </a:spcAft>
              <a:buClr>
                <a:schemeClr val="dk1"/>
              </a:buClr>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9pPr>
          </a:lstStyle>
          <a:p>
            <a:endParaRPr/>
          </a:p>
        </p:txBody>
      </p:sp>
      <p:sp>
        <p:nvSpPr>
          <p:cNvPr id="18" name="Shape 18"/>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19" name="Shape 19"/>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strike="noStrike" cap="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20" name="Shape 20"/>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strike="noStrike" cap="none">
                <a:solidFill>
                  <a:schemeClr val="dk1"/>
                </a:solidFill>
                <a:latin typeface="Arial"/>
                <a:ea typeface="Arial"/>
                <a:cs typeface="Arial"/>
                <a:sym typeface="Arial"/>
              </a:rPr>
              <a:t>‹#›</a:t>
            </a:fld>
            <a:endParaRPr lang="en-US" sz="1400"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cSld name="Függőleges cím és szöveg">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rot="5400000">
            <a:off x="4732337" y="2171700"/>
            <a:ext cx="5851525" cy="20574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140" name="Shape 140"/>
          <p:cNvSpPr txBox="1">
            <a:spLocks noGrp="1"/>
          </p:cNvSpPr>
          <p:nvPr>
            <p:ph type="body" idx="1"/>
          </p:nvPr>
        </p:nvSpPr>
        <p:spPr>
          <a:xfrm rot="5400000">
            <a:off x="541337" y="190500"/>
            <a:ext cx="5851525" cy="6019799"/>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41" name="Shape 141"/>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142" name="Shape 142"/>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143" name="Shape 143"/>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zakaszfejléc">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722312" y="4406900"/>
            <a:ext cx="7772400" cy="1362075"/>
          </a:xfrm>
          <a:prstGeom prst="rect">
            <a:avLst/>
          </a:prstGeom>
          <a:noFill/>
          <a:ln>
            <a:noFill/>
          </a:ln>
        </p:spPr>
        <p:txBody>
          <a:bodyPr wrap="square" lIns="91425" tIns="91425" rIns="91425" bIns="91425" anchor="t" anchorCtr="0"/>
          <a:lstStyle>
            <a:lvl1pPr marL="0" marR="0" lvl="0" indent="0" algn="l" rtl="0">
              <a:spcBef>
                <a:spcPts val="0"/>
              </a:spcBef>
              <a:spcAft>
                <a:spcPts val="0"/>
              </a:spcAft>
              <a:buNone/>
              <a:defRPr sz="4000" b="1"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41" name="Shape 41"/>
          <p:cNvSpPr txBox="1">
            <a:spLocks noGrp="1"/>
          </p:cNvSpPr>
          <p:nvPr>
            <p:ph type="body" idx="1"/>
          </p:nvPr>
        </p:nvSpPr>
        <p:spPr>
          <a:xfrm>
            <a:off x="722312" y="2906713"/>
            <a:ext cx="7772400" cy="1500187"/>
          </a:xfrm>
          <a:prstGeom prst="rect">
            <a:avLst/>
          </a:prstGeom>
          <a:noFill/>
          <a:ln>
            <a:noFill/>
          </a:ln>
        </p:spPr>
        <p:txBody>
          <a:bodyPr wrap="square" lIns="91425" tIns="91425" rIns="91425" bIns="91425" anchor="b" anchorCtr="0"/>
          <a:lstStyle>
            <a:lvl1pPr marL="0" marR="0" lvl="0" indent="0" algn="l"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1pPr>
            <a:lvl2pPr marL="457200" marR="0" lvl="1" indent="0" algn="l" rtl="0">
              <a:spcBef>
                <a:spcPts val="360"/>
              </a:spcBef>
              <a:spcAft>
                <a:spcPts val="0"/>
              </a:spcAft>
              <a:buClr>
                <a:schemeClr val="dk1"/>
              </a:buClr>
              <a:buFont typeface="Arial"/>
              <a:buNone/>
              <a:defRPr sz="1800" b="0" i="0" u="none" strike="noStrike" cap="none">
                <a:solidFill>
                  <a:schemeClr val="dk1"/>
                </a:solidFill>
                <a:latin typeface="Arial"/>
                <a:ea typeface="Arial"/>
                <a:cs typeface="Arial"/>
                <a:sym typeface="Arial"/>
              </a:defRPr>
            </a:lvl2pPr>
            <a:lvl3pPr marL="914400" marR="0" lvl="2" indent="0" algn="l" rtl="0">
              <a:spcBef>
                <a:spcPts val="320"/>
              </a:spcBef>
              <a:spcAft>
                <a:spcPts val="0"/>
              </a:spcAft>
              <a:buClr>
                <a:schemeClr val="dk1"/>
              </a:buClr>
              <a:buFont typeface="Arial"/>
              <a:buNone/>
              <a:defRPr sz="1600" b="0" i="0" u="none" strike="noStrike" cap="none">
                <a:solidFill>
                  <a:schemeClr val="dk1"/>
                </a:solidFill>
                <a:latin typeface="Arial"/>
                <a:ea typeface="Arial"/>
                <a:cs typeface="Arial"/>
                <a:sym typeface="Arial"/>
              </a:defRPr>
            </a:lvl3pPr>
            <a:lvl4pPr marL="1371600" marR="0" lvl="3"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4pPr>
            <a:lvl5pPr marL="1828800" marR="0" lvl="4"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5pPr>
            <a:lvl6pPr marL="2286000" marR="0" lvl="5"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6pPr>
            <a:lvl7pPr marL="2743200" marR="0" lvl="6"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7pPr>
            <a:lvl8pPr marL="3200400" marR="0" lvl="7"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8pPr>
            <a:lvl9pPr marL="3657600" marR="0" lvl="8"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43" name="Shape 43"/>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44" name="Shape 44"/>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2 tartalomrész">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53" name="Shape 53"/>
          <p:cNvSpPr txBox="1">
            <a:spLocks noGrp="1"/>
          </p:cNvSpPr>
          <p:nvPr>
            <p:ph type="body" idx="1"/>
          </p:nvPr>
        </p:nvSpPr>
        <p:spPr>
          <a:xfrm>
            <a:off x="457200" y="1600200"/>
            <a:ext cx="4038599" cy="4525963"/>
          </a:xfrm>
          <a:prstGeom prst="rect">
            <a:avLst/>
          </a:prstGeom>
          <a:noFill/>
          <a:ln>
            <a:noFill/>
          </a:ln>
        </p:spPr>
        <p:txBody>
          <a:bodyPr wrap="square" lIns="91425" tIns="91425" rIns="91425" bIns="91425" anchor="t" anchorCtr="0"/>
          <a:lstStyle>
            <a:lvl1pPr marL="342900" marR="0" lvl="0" indent="-16510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1pPr>
            <a:lvl2pPr marL="742950" marR="0" lvl="1" indent="-13335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2pPr>
            <a:lvl3pPr marL="1143000" marR="0" lvl="2"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4pPr>
            <a:lvl5pPr marL="2057400" marR="0" lvl="4"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5pPr>
            <a:lvl6pPr marL="2514600" marR="0" lvl="5"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54" name="Shape 54"/>
          <p:cNvSpPr txBox="1">
            <a:spLocks noGrp="1"/>
          </p:cNvSpPr>
          <p:nvPr>
            <p:ph type="body" idx="2"/>
          </p:nvPr>
        </p:nvSpPr>
        <p:spPr>
          <a:xfrm>
            <a:off x="4648200" y="1600200"/>
            <a:ext cx="4038599" cy="4525963"/>
          </a:xfrm>
          <a:prstGeom prst="rect">
            <a:avLst/>
          </a:prstGeom>
          <a:noFill/>
          <a:ln>
            <a:noFill/>
          </a:ln>
        </p:spPr>
        <p:txBody>
          <a:bodyPr wrap="square" lIns="91425" tIns="91425" rIns="91425" bIns="91425" anchor="t" anchorCtr="0"/>
          <a:lstStyle>
            <a:lvl1pPr marL="342900" marR="0" lvl="0" indent="-16510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1pPr>
            <a:lvl2pPr marL="742950" marR="0" lvl="1" indent="-13335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2pPr>
            <a:lvl3pPr marL="1143000" marR="0" lvl="2"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4pPr>
            <a:lvl5pPr marL="2057400" marR="0" lvl="4"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5pPr>
            <a:lvl6pPr marL="2514600" marR="0" lvl="5"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55" name="Shape 55"/>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56" name="Shape 56"/>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57" name="Shape 57"/>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cSld name="Összehasonlítás">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66" name="Shape 66"/>
          <p:cNvSpPr txBox="1">
            <a:spLocks noGrp="1"/>
          </p:cNvSpPr>
          <p:nvPr>
            <p:ph type="body" idx="1"/>
          </p:nvPr>
        </p:nvSpPr>
        <p:spPr>
          <a:xfrm>
            <a:off x="457200" y="1535112"/>
            <a:ext cx="4040187" cy="639762"/>
          </a:xfrm>
          <a:prstGeom prst="rect">
            <a:avLst/>
          </a:prstGeom>
          <a:noFill/>
          <a:ln>
            <a:noFill/>
          </a:ln>
        </p:spPr>
        <p:txBody>
          <a:bodyPr wrap="square" lIns="91425" tIns="91425" rIns="91425" bIns="91425" anchor="b" anchorCtr="0"/>
          <a:lstStyle>
            <a:lvl1pPr marL="0" marR="0" lvl="0" indent="0" algn="l" rtl="0">
              <a:spcBef>
                <a:spcPts val="480"/>
              </a:spcBef>
              <a:spcAft>
                <a:spcPts val="0"/>
              </a:spcAft>
              <a:buClr>
                <a:schemeClr val="dk1"/>
              </a:buClr>
              <a:buFont typeface="Arial"/>
              <a:buNone/>
              <a:defRPr sz="2400" b="1" i="0" u="none" strike="noStrike" cap="none">
                <a:solidFill>
                  <a:schemeClr val="dk1"/>
                </a:solidFill>
                <a:latin typeface="Arial"/>
                <a:ea typeface="Arial"/>
                <a:cs typeface="Arial"/>
                <a:sym typeface="Arial"/>
              </a:defRPr>
            </a:lvl1pPr>
            <a:lvl2pPr marL="457200" marR="0" lvl="1" indent="0" algn="l" rtl="0">
              <a:spcBef>
                <a:spcPts val="400"/>
              </a:spcBef>
              <a:spcAft>
                <a:spcPts val="0"/>
              </a:spcAft>
              <a:buClr>
                <a:schemeClr val="dk1"/>
              </a:buClr>
              <a:buFont typeface="Arial"/>
              <a:buNone/>
              <a:defRPr sz="2000" b="1" i="0" u="none" strike="noStrike" cap="none">
                <a:solidFill>
                  <a:schemeClr val="dk1"/>
                </a:solidFill>
                <a:latin typeface="Arial"/>
                <a:ea typeface="Arial"/>
                <a:cs typeface="Arial"/>
                <a:sym typeface="Arial"/>
              </a:defRPr>
            </a:lvl2pPr>
            <a:lvl3pPr marL="914400" marR="0" lvl="2" indent="0" algn="l" rtl="0">
              <a:spcBef>
                <a:spcPts val="360"/>
              </a:spcBef>
              <a:spcAft>
                <a:spcPts val="0"/>
              </a:spcAft>
              <a:buClr>
                <a:schemeClr val="dk1"/>
              </a:buClr>
              <a:buFont typeface="Arial"/>
              <a:buNone/>
              <a:defRPr sz="1800" b="1" i="0" u="none" strike="noStrike" cap="none">
                <a:solidFill>
                  <a:schemeClr val="dk1"/>
                </a:solidFill>
                <a:latin typeface="Arial"/>
                <a:ea typeface="Arial"/>
                <a:cs typeface="Arial"/>
                <a:sym typeface="Arial"/>
              </a:defRPr>
            </a:lvl3pPr>
            <a:lvl4pPr marL="1371600" marR="0" lvl="3"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4pPr>
            <a:lvl5pPr marL="1828800" marR="0" lvl="4"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5pPr>
            <a:lvl6pPr marL="2286000" marR="0" lvl="5"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6pPr>
            <a:lvl7pPr marL="2743200" marR="0" lvl="6"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7pPr>
            <a:lvl8pPr marL="3200400" marR="0" lvl="7"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8pPr>
            <a:lvl9pPr marL="3657600" marR="0" lvl="8"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9pPr>
          </a:lstStyle>
          <a:p>
            <a:endParaRPr/>
          </a:p>
        </p:txBody>
      </p:sp>
      <p:sp>
        <p:nvSpPr>
          <p:cNvPr id="67" name="Shape 67"/>
          <p:cNvSpPr txBox="1">
            <a:spLocks noGrp="1"/>
          </p:cNvSpPr>
          <p:nvPr>
            <p:ph type="body" idx="2"/>
          </p:nvPr>
        </p:nvSpPr>
        <p:spPr>
          <a:xfrm>
            <a:off x="457200" y="2174875"/>
            <a:ext cx="4040187" cy="3951287"/>
          </a:xfrm>
          <a:prstGeom prst="rect">
            <a:avLst/>
          </a:prstGeom>
          <a:noFill/>
          <a:ln>
            <a:noFill/>
          </a:ln>
        </p:spPr>
        <p:txBody>
          <a:bodyPr wrap="square" lIns="91425" tIns="91425" rIns="91425" bIns="91425" anchor="t" anchorCtr="0"/>
          <a:lstStyle>
            <a:lvl1pPr marL="342900" marR="0" lvl="0" indent="-1905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1pPr>
            <a:lvl2pPr marL="742950" marR="0" lvl="1" indent="-15875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3pPr>
            <a:lvl4pPr marL="1600200" marR="0" lvl="3"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68" name="Shape 68"/>
          <p:cNvSpPr txBox="1">
            <a:spLocks noGrp="1"/>
          </p:cNvSpPr>
          <p:nvPr>
            <p:ph type="body" idx="3"/>
          </p:nvPr>
        </p:nvSpPr>
        <p:spPr>
          <a:xfrm>
            <a:off x="4645025" y="1535112"/>
            <a:ext cx="4041774" cy="639762"/>
          </a:xfrm>
          <a:prstGeom prst="rect">
            <a:avLst/>
          </a:prstGeom>
          <a:noFill/>
          <a:ln>
            <a:noFill/>
          </a:ln>
        </p:spPr>
        <p:txBody>
          <a:bodyPr wrap="square" lIns="91425" tIns="91425" rIns="91425" bIns="91425" anchor="b" anchorCtr="0"/>
          <a:lstStyle>
            <a:lvl1pPr marL="0" marR="0" lvl="0" indent="0" algn="l" rtl="0">
              <a:spcBef>
                <a:spcPts val="480"/>
              </a:spcBef>
              <a:spcAft>
                <a:spcPts val="0"/>
              </a:spcAft>
              <a:buClr>
                <a:schemeClr val="dk1"/>
              </a:buClr>
              <a:buFont typeface="Arial"/>
              <a:buNone/>
              <a:defRPr sz="2400" b="1" i="0" u="none" strike="noStrike" cap="none">
                <a:solidFill>
                  <a:schemeClr val="dk1"/>
                </a:solidFill>
                <a:latin typeface="Arial"/>
                <a:ea typeface="Arial"/>
                <a:cs typeface="Arial"/>
                <a:sym typeface="Arial"/>
              </a:defRPr>
            </a:lvl1pPr>
            <a:lvl2pPr marL="457200" marR="0" lvl="1" indent="0" algn="l" rtl="0">
              <a:spcBef>
                <a:spcPts val="400"/>
              </a:spcBef>
              <a:spcAft>
                <a:spcPts val="0"/>
              </a:spcAft>
              <a:buClr>
                <a:schemeClr val="dk1"/>
              </a:buClr>
              <a:buFont typeface="Arial"/>
              <a:buNone/>
              <a:defRPr sz="2000" b="1" i="0" u="none" strike="noStrike" cap="none">
                <a:solidFill>
                  <a:schemeClr val="dk1"/>
                </a:solidFill>
                <a:latin typeface="Arial"/>
                <a:ea typeface="Arial"/>
                <a:cs typeface="Arial"/>
                <a:sym typeface="Arial"/>
              </a:defRPr>
            </a:lvl2pPr>
            <a:lvl3pPr marL="914400" marR="0" lvl="2" indent="0" algn="l" rtl="0">
              <a:spcBef>
                <a:spcPts val="360"/>
              </a:spcBef>
              <a:spcAft>
                <a:spcPts val="0"/>
              </a:spcAft>
              <a:buClr>
                <a:schemeClr val="dk1"/>
              </a:buClr>
              <a:buFont typeface="Arial"/>
              <a:buNone/>
              <a:defRPr sz="1800" b="1" i="0" u="none" strike="noStrike" cap="none">
                <a:solidFill>
                  <a:schemeClr val="dk1"/>
                </a:solidFill>
                <a:latin typeface="Arial"/>
                <a:ea typeface="Arial"/>
                <a:cs typeface="Arial"/>
                <a:sym typeface="Arial"/>
              </a:defRPr>
            </a:lvl3pPr>
            <a:lvl4pPr marL="1371600" marR="0" lvl="3"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4pPr>
            <a:lvl5pPr marL="1828800" marR="0" lvl="4"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5pPr>
            <a:lvl6pPr marL="2286000" marR="0" lvl="5"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6pPr>
            <a:lvl7pPr marL="2743200" marR="0" lvl="6"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7pPr>
            <a:lvl8pPr marL="3200400" marR="0" lvl="7"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8pPr>
            <a:lvl9pPr marL="3657600" marR="0" lvl="8"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9pPr>
          </a:lstStyle>
          <a:p>
            <a:endParaRPr/>
          </a:p>
        </p:txBody>
      </p:sp>
      <p:sp>
        <p:nvSpPr>
          <p:cNvPr id="69" name="Shape 69"/>
          <p:cNvSpPr txBox="1">
            <a:spLocks noGrp="1"/>
          </p:cNvSpPr>
          <p:nvPr>
            <p:ph type="body" idx="4"/>
          </p:nvPr>
        </p:nvSpPr>
        <p:spPr>
          <a:xfrm>
            <a:off x="4645025" y="2174875"/>
            <a:ext cx="4041774" cy="3951287"/>
          </a:xfrm>
          <a:prstGeom prst="rect">
            <a:avLst/>
          </a:prstGeom>
          <a:noFill/>
          <a:ln>
            <a:noFill/>
          </a:ln>
        </p:spPr>
        <p:txBody>
          <a:bodyPr wrap="square" lIns="91425" tIns="91425" rIns="91425" bIns="91425" anchor="t" anchorCtr="0"/>
          <a:lstStyle>
            <a:lvl1pPr marL="342900" marR="0" lvl="0" indent="-1905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1pPr>
            <a:lvl2pPr marL="742950" marR="0" lvl="1" indent="-15875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3pPr>
            <a:lvl4pPr marL="1600200" marR="0" lvl="3"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70" name="Shape 70"/>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71" name="Shape 71"/>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72" name="Shape 72"/>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Csak cím">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81" name="Shape 81"/>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82" name="Shape 82"/>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83" name="Shape 83"/>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Üres">
    <p:spTree>
      <p:nvGrpSpPr>
        <p:cNvPr id="1" name="Shape 90"/>
        <p:cNvGrpSpPr/>
        <p:nvPr/>
      </p:nvGrpSpPr>
      <p:grpSpPr>
        <a:xfrm>
          <a:off x="0" y="0"/>
          <a:ext cx="0" cy="0"/>
          <a:chOff x="0" y="0"/>
          <a:chExt cx="0" cy="0"/>
        </a:xfrm>
      </p:grpSpPr>
      <p:sp>
        <p:nvSpPr>
          <p:cNvPr id="91" name="Shape 91"/>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92" name="Shape 92"/>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93" name="Shape 93"/>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cSld name="Tartalomrész képaláírással">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457200" y="273050"/>
            <a:ext cx="3008313" cy="1162049"/>
          </a:xfrm>
          <a:prstGeom prst="rect">
            <a:avLst/>
          </a:prstGeom>
          <a:noFill/>
          <a:ln>
            <a:noFill/>
          </a:ln>
        </p:spPr>
        <p:txBody>
          <a:bodyPr wrap="square" lIns="91425" tIns="91425" rIns="91425" bIns="91425" anchor="b" anchorCtr="0"/>
          <a:lstStyle>
            <a:lvl1pPr marL="0" marR="0" lvl="0" indent="0" algn="l" rtl="0">
              <a:spcBef>
                <a:spcPts val="0"/>
              </a:spcBef>
              <a:spcAft>
                <a:spcPts val="0"/>
              </a:spcAft>
              <a:buNone/>
              <a:defRPr sz="2000" b="1"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102" name="Shape 102"/>
          <p:cNvSpPr txBox="1">
            <a:spLocks noGrp="1"/>
          </p:cNvSpPr>
          <p:nvPr>
            <p:ph type="body" idx="1"/>
          </p:nvPr>
        </p:nvSpPr>
        <p:spPr>
          <a:xfrm>
            <a:off x="3575050" y="273050"/>
            <a:ext cx="5111750" cy="5853112"/>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03" name="Shape 103"/>
          <p:cNvSpPr txBox="1">
            <a:spLocks noGrp="1"/>
          </p:cNvSpPr>
          <p:nvPr>
            <p:ph type="body" idx="2"/>
          </p:nvPr>
        </p:nvSpPr>
        <p:spPr>
          <a:xfrm>
            <a:off x="457200" y="1435100"/>
            <a:ext cx="3008313" cy="4691063"/>
          </a:xfrm>
          <a:prstGeom prst="rect">
            <a:avLst/>
          </a:prstGeom>
          <a:noFill/>
          <a:ln>
            <a:noFill/>
          </a:ln>
        </p:spPr>
        <p:txBody>
          <a:bodyPr wrap="square" lIns="91425" tIns="91425" rIns="91425" bIns="91425" anchor="t" anchorCtr="0"/>
          <a:lstStyle>
            <a:lvl1pPr marL="0" marR="0" lvl="0"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1pPr>
            <a:lvl2pPr marL="457200" marR="0" lvl="1" indent="0" algn="l" rtl="0">
              <a:spcBef>
                <a:spcPts val="240"/>
              </a:spcBef>
              <a:spcAft>
                <a:spcPts val="0"/>
              </a:spcAft>
              <a:buClr>
                <a:schemeClr val="dk1"/>
              </a:buClr>
              <a:buFont typeface="Arial"/>
              <a:buNone/>
              <a:defRPr sz="1200" b="0" i="0" u="none" strike="noStrike" cap="none">
                <a:solidFill>
                  <a:schemeClr val="dk1"/>
                </a:solidFill>
                <a:latin typeface="Arial"/>
                <a:ea typeface="Arial"/>
                <a:cs typeface="Arial"/>
                <a:sym typeface="Arial"/>
              </a:defRPr>
            </a:lvl2pPr>
            <a:lvl3pPr marL="914400" marR="0" lvl="2" indent="0" algn="l" rtl="0">
              <a:spcBef>
                <a:spcPts val="200"/>
              </a:spcBef>
              <a:spcAft>
                <a:spcPts val="0"/>
              </a:spcAft>
              <a:buClr>
                <a:schemeClr val="dk1"/>
              </a:buClr>
              <a:buFont typeface="Arial"/>
              <a:buNone/>
              <a:defRPr sz="1000" b="0" i="0" u="none" strike="noStrike" cap="none">
                <a:solidFill>
                  <a:schemeClr val="dk1"/>
                </a:solidFill>
                <a:latin typeface="Arial"/>
                <a:ea typeface="Arial"/>
                <a:cs typeface="Arial"/>
                <a:sym typeface="Arial"/>
              </a:defRPr>
            </a:lvl3pPr>
            <a:lvl4pPr marL="1371600" marR="0" lvl="3"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4pPr>
            <a:lvl5pPr marL="1828800" marR="0" lvl="4"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5pPr>
            <a:lvl6pPr marL="2286000" marR="0" lvl="5"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6pPr>
            <a:lvl7pPr marL="2743200" marR="0" lvl="6"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7pPr>
            <a:lvl8pPr marL="3200400" marR="0" lvl="7"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8pPr>
            <a:lvl9pPr marL="3657600" marR="0" lvl="8"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9pPr>
          </a:lstStyle>
          <a:p>
            <a:endParaRPr/>
          </a:p>
        </p:txBody>
      </p:sp>
      <p:sp>
        <p:nvSpPr>
          <p:cNvPr id="104" name="Shape 104"/>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105" name="Shape 105"/>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106" name="Shape 106"/>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cSld name="Kép képaláírással">
    <p:spTree>
      <p:nvGrpSpPr>
        <p:cNvPr id="1" name="Shape 113"/>
        <p:cNvGrpSpPr/>
        <p:nvPr/>
      </p:nvGrpSpPr>
      <p:grpSpPr>
        <a:xfrm>
          <a:off x="0" y="0"/>
          <a:ext cx="0" cy="0"/>
          <a:chOff x="0" y="0"/>
          <a:chExt cx="0" cy="0"/>
        </a:xfrm>
      </p:grpSpPr>
      <p:sp>
        <p:nvSpPr>
          <p:cNvPr id="114" name="Shape 114"/>
          <p:cNvSpPr txBox="1">
            <a:spLocks noGrp="1"/>
          </p:cNvSpPr>
          <p:nvPr>
            <p:ph type="title"/>
          </p:nvPr>
        </p:nvSpPr>
        <p:spPr>
          <a:xfrm>
            <a:off x="1792288" y="4800600"/>
            <a:ext cx="5486399" cy="566737"/>
          </a:xfrm>
          <a:prstGeom prst="rect">
            <a:avLst/>
          </a:prstGeom>
          <a:noFill/>
          <a:ln>
            <a:noFill/>
          </a:ln>
        </p:spPr>
        <p:txBody>
          <a:bodyPr wrap="square" lIns="91425" tIns="91425" rIns="91425" bIns="91425" anchor="b" anchorCtr="0"/>
          <a:lstStyle>
            <a:lvl1pPr marL="0" marR="0" lvl="0" indent="0" algn="l" rtl="0">
              <a:spcBef>
                <a:spcPts val="0"/>
              </a:spcBef>
              <a:spcAft>
                <a:spcPts val="0"/>
              </a:spcAft>
              <a:buNone/>
              <a:defRPr sz="2000" b="1"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115" name="Shape 115"/>
          <p:cNvSpPr>
            <a:spLocks noGrp="1"/>
          </p:cNvSpPr>
          <p:nvPr>
            <p:ph type="pic" idx="2"/>
          </p:nvPr>
        </p:nvSpPr>
        <p:spPr>
          <a:xfrm>
            <a:off x="1792288" y="612775"/>
            <a:ext cx="5486399" cy="4114800"/>
          </a:xfrm>
          <a:prstGeom prst="rect">
            <a:avLst/>
          </a:prstGeom>
          <a:noFill/>
          <a:ln>
            <a:noFill/>
          </a:ln>
        </p:spPr>
        <p:txBody>
          <a:bodyPr wrap="square" lIns="91425" tIns="91425" rIns="91425" bIns="91425" anchor="t" anchorCtr="0"/>
          <a:lstStyle>
            <a:lvl1pPr marL="0" marR="0" lvl="0" indent="0" algn="l" rtl="0">
              <a:spcBef>
                <a:spcPts val="640"/>
              </a:spcBef>
              <a:spcAft>
                <a:spcPts val="0"/>
              </a:spcAft>
              <a:buClr>
                <a:schemeClr val="dk1"/>
              </a:buClr>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9pPr>
          </a:lstStyle>
          <a:p>
            <a:endParaRPr/>
          </a:p>
        </p:txBody>
      </p:sp>
      <p:sp>
        <p:nvSpPr>
          <p:cNvPr id="116" name="Shape 116"/>
          <p:cNvSpPr txBox="1">
            <a:spLocks noGrp="1"/>
          </p:cNvSpPr>
          <p:nvPr>
            <p:ph type="body" idx="1"/>
          </p:nvPr>
        </p:nvSpPr>
        <p:spPr>
          <a:xfrm>
            <a:off x="1792288" y="5367337"/>
            <a:ext cx="5486399" cy="804861"/>
          </a:xfrm>
          <a:prstGeom prst="rect">
            <a:avLst/>
          </a:prstGeom>
          <a:noFill/>
          <a:ln>
            <a:noFill/>
          </a:ln>
        </p:spPr>
        <p:txBody>
          <a:bodyPr wrap="square" lIns="91425" tIns="91425" rIns="91425" bIns="91425" anchor="t" anchorCtr="0"/>
          <a:lstStyle>
            <a:lvl1pPr marL="0" marR="0" lvl="0"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1pPr>
            <a:lvl2pPr marL="457200" marR="0" lvl="1" indent="0" algn="l" rtl="0">
              <a:spcBef>
                <a:spcPts val="240"/>
              </a:spcBef>
              <a:spcAft>
                <a:spcPts val="0"/>
              </a:spcAft>
              <a:buClr>
                <a:schemeClr val="dk1"/>
              </a:buClr>
              <a:buFont typeface="Arial"/>
              <a:buNone/>
              <a:defRPr sz="1200" b="0" i="0" u="none" strike="noStrike" cap="none">
                <a:solidFill>
                  <a:schemeClr val="dk1"/>
                </a:solidFill>
                <a:latin typeface="Arial"/>
                <a:ea typeface="Arial"/>
                <a:cs typeface="Arial"/>
                <a:sym typeface="Arial"/>
              </a:defRPr>
            </a:lvl2pPr>
            <a:lvl3pPr marL="914400" marR="0" lvl="2" indent="0" algn="l" rtl="0">
              <a:spcBef>
                <a:spcPts val="200"/>
              </a:spcBef>
              <a:spcAft>
                <a:spcPts val="0"/>
              </a:spcAft>
              <a:buClr>
                <a:schemeClr val="dk1"/>
              </a:buClr>
              <a:buFont typeface="Arial"/>
              <a:buNone/>
              <a:defRPr sz="1000" b="0" i="0" u="none" strike="noStrike" cap="none">
                <a:solidFill>
                  <a:schemeClr val="dk1"/>
                </a:solidFill>
                <a:latin typeface="Arial"/>
                <a:ea typeface="Arial"/>
                <a:cs typeface="Arial"/>
                <a:sym typeface="Arial"/>
              </a:defRPr>
            </a:lvl3pPr>
            <a:lvl4pPr marL="1371600" marR="0" lvl="3"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4pPr>
            <a:lvl5pPr marL="1828800" marR="0" lvl="4"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5pPr>
            <a:lvl6pPr marL="2286000" marR="0" lvl="5"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6pPr>
            <a:lvl7pPr marL="2743200" marR="0" lvl="6"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7pPr>
            <a:lvl8pPr marL="3200400" marR="0" lvl="7"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8pPr>
            <a:lvl9pPr marL="3657600" marR="0" lvl="8"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9pPr>
          </a:lstStyle>
          <a:p>
            <a:endParaRPr/>
          </a:p>
        </p:txBody>
      </p:sp>
      <p:sp>
        <p:nvSpPr>
          <p:cNvPr id="117" name="Shape 117"/>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118" name="Shape 118"/>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119" name="Shape 119"/>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cSld name="Cím és függőleges szöveg">
    <p:spTree>
      <p:nvGrpSpPr>
        <p:cNvPr id="1" name="Shape 126"/>
        <p:cNvGrpSpPr/>
        <p:nvPr/>
      </p:nvGrpSpPr>
      <p:grpSpPr>
        <a:xfrm>
          <a:off x="0" y="0"/>
          <a:ext cx="0" cy="0"/>
          <a:chOff x="0" y="0"/>
          <a:chExt cx="0" cy="0"/>
        </a:xfrm>
      </p:grpSpPr>
      <p:sp>
        <p:nvSpPr>
          <p:cNvPr id="127" name="Shape 127"/>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128" name="Shape 128"/>
          <p:cNvSpPr txBox="1">
            <a:spLocks noGrp="1"/>
          </p:cNvSpPr>
          <p:nvPr>
            <p:ph type="body" idx="1"/>
          </p:nvPr>
        </p:nvSpPr>
        <p:spPr>
          <a:xfrm rot="5400000">
            <a:off x="2309018" y="-251619"/>
            <a:ext cx="4525961" cy="8229600"/>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29" name="Shape 129"/>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130" name="Shape 130"/>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131" name="Shape 131"/>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6.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7.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8.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11" name="Shape 11"/>
          <p:cNvSpPr txBox="1">
            <a:spLocks noGrp="1"/>
          </p:cNvSpPr>
          <p:nvPr>
            <p:ph type="body" idx="1"/>
          </p:nvPr>
        </p:nvSpPr>
        <p:spPr>
          <a:xfrm>
            <a:off x="457200" y="1600200"/>
            <a:ext cx="8229600" cy="4525961"/>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2" name="Shape 12"/>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13" name="Shape 13"/>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strike="noStrike" cap="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14" name="Shape 14"/>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strike="noStrike" cap="none">
                <a:solidFill>
                  <a:schemeClr val="dk1"/>
                </a:solidFill>
                <a:latin typeface="Arial"/>
                <a:ea typeface="Arial"/>
                <a:cs typeface="Arial"/>
                <a:sym typeface="Arial"/>
              </a:rPr>
              <a:t>‹#›</a:t>
            </a:fld>
            <a:endParaRPr lang="en-US" sz="14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2"/>
        <p:cNvGrpSpPr/>
        <p:nvPr/>
      </p:nvGrpSpPr>
      <p:grpSpPr>
        <a:xfrm>
          <a:off x="0" y="0"/>
          <a:ext cx="0" cy="0"/>
          <a:chOff x="0" y="0"/>
          <a:chExt cx="0" cy="0"/>
        </a:xfrm>
      </p:grpSpPr>
      <p:sp>
        <p:nvSpPr>
          <p:cNvPr id="133" name="Shape 133"/>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134" name="Shape 134"/>
          <p:cNvSpPr txBox="1">
            <a:spLocks noGrp="1"/>
          </p:cNvSpPr>
          <p:nvPr>
            <p:ph type="body" idx="1"/>
          </p:nvPr>
        </p:nvSpPr>
        <p:spPr>
          <a:xfrm>
            <a:off x="457200" y="1600200"/>
            <a:ext cx="8229600" cy="4525961"/>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35" name="Shape 135"/>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136" name="Shape 136"/>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137" name="Shape 137"/>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35" name="Shape 35"/>
          <p:cNvSpPr txBox="1">
            <a:spLocks noGrp="1"/>
          </p:cNvSpPr>
          <p:nvPr>
            <p:ph type="body" idx="1"/>
          </p:nvPr>
        </p:nvSpPr>
        <p:spPr>
          <a:xfrm>
            <a:off x="457200" y="1600200"/>
            <a:ext cx="8229600" cy="4525961"/>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36" name="Shape 36"/>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37" name="Shape 37"/>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38" name="Shape 38"/>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0"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5"/>
        <p:cNvGrpSpPr/>
        <p:nvPr/>
      </p:nvGrpSpPr>
      <p:grpSpPr>
        <a:xfrm>
          <a:off x="0" y="0"/>
          <a:ext cx="0" cy="0"/>
          <a:chOff x="0" y="0"/>
          <a:chExt cx="0" cy="0"/>
        </a:xfrm>
      </p:grpSpPr>
      <p:sp>
        <p:nvSpPr>
          <p:cNvPr id="46" name="Shape 46"/>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47" name="Shape 47"/>
          <p:cNvSpPr txBox="1">
            <a:spLocks noGrp="1"/>
          </p:cNvSpPr>
          <p:nvPr>
            <p:ph type="body" idx="1"/>
          </p:nvPr>
        </p:nvSpPr>
        <p:spPr>
          <a:xfrm>
            <a:off x="457200" y="1600200"/>
            <a:ext cx="8229600" cy="4525961"/>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48" name="Shape 48"/>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49" name="Shape 49"/>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50" name="Shape 50"/>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1"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60" name="Shape 60"/>
          <p:cNvSpPr txBox="1">
            <a:spLocks noGrp="1"/>
          </p:cNvSpPr>
          <p:nvPr>
            <p:ph type="body" idx="1"/>
          </p:nvPr>
        </p:nvSpPr>
        <p:spPr>
          <a:xfrm>
            <a:off x="457200" y="1600200"/>
            <a:ext cx="8229600" cy="4525961"/>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1" name="Shape 61"/>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62" name="Shape 62"/>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63" name="Shape 63"/>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2"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3"/>
        <p:cNvGrpSpPr/>
        <p:nvPr/>
      </p:nvGrpSpPr>
      <p:grpSpPr>
        <a:xfrm>
          <a:off x="0" y="0"/>
          <a:ext cx="0" cy="0"/>
          <a:chOff x="0" y="0"/>
          <a:chExt cx="0" cy="0"/>
        </a:xfrm>
      </p:grpSpPr>
      <p:sp>
        <p:nvSpPr>
          <p:cNvPr id="74" name="Shape 74"/>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75" name="Shape 75"/>
          <p:cNvSpPr txBox="1">
            <a:spLocks noGrp="1"/>
          </p:cNvSpPr>
          <p:nvPr>
            <p:ph type="body" idx="1"/>
          </p:nvPr>
        </p:nvSpPr>
        <p:spPr>
          <a:xfrm>
            <a:off x="457200" y="1600200"/>
            <a:ext cx="8229600" cy="4525961"/>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76" name="Shape 76"/>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77" name="Shape 77"/>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78" name="Shape 78"/>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3"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4"/>
        <p:cNvGrpSpPr/>
        <p:nvPr/>
      </p:nvGrpSpPr>
      <p:grpSpPr>
        <a:xfrm>
          <a:off x="0" y="0"/>
          <a:ext cx="0" cy="0"/>
          <a:chOff x="0" y="0"/>
          <a:chExt cx="0" cy="0"/>
        </a:xfrm>
      </p:grpSpPr>
      <p:sp>
        <p:nvSpPr>
          <p:cNvPr id="85" name="Shape 85"/>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86" name="Shape 86"/>
          <p:cNvSpPr txBox="1">
            <a:spLocks noGrp="1"/>
          </p:cNvSpPr>
          <p:nvPr>
            <p:ph type="body" idx="1"/>
          </p:nvPr>
        </p:nvSpPr>
        <p:spPr>
          <a:xfrm>
            <a:off x="457200" y="1600200"/>
            <a:ext cx="8229600" cy="4525961"/>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7" name="Shape 87"/>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88" name="Shape 88"/>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89" name="Shape 89"/>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4"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4"/>
        <p:cNvGrpSpPr/>
        <p:nvPr/>
      </p:nvGrpSpPr>
      <p:grpSpPr>
        <a:xfrm>
          <a:off x="0" y="0"/>
          <a:ext cx="0" cy="0"/>
          <a:chOff x="0" y="0"/>
          <a:chExt cx="0" cy="0"/>
        </a:xfrm>
      </p:grpSpPr>
      <p:sp>
        <p:nvSpPr>
          <p:cNvPr id="95" name="Shape 95"/>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96" name="Shape 96"/>
          <p:cNvSpPr txBox="1">
            <a:spLocks noGrp="1"/>
          </p:cNvSpPr>
          <p:nvPr>
            <p:ph type="body" idx="1"/>
          </p:nvPr>
        </p:nvSpPr>
        <p:spPr>
          <a:xfrm>
            <a:off x="457200" y="1600200"/>
            <a:ext cx="8229600" cy="4525961"/>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97" name="Shape 97"/>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98" name="Shape 98"/>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99" name="Shape 99"/>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5"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109" name="Shape 109"/>
          <p:cNvSpPr txBox="1">
            <a:spLocks noGrp="1"/>
          </p:cNvSpPr>
          <p:nvPr>
            <p:ph type="body" idx="1"/>
          </p:nvPr>
        </p:nvSpPr>
        <p:spPr>
          <a:xfrm>
            <a:off x="457200" y="1600200"/>
            <a:ext cx="8229600" cy="4525961"/>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10" name="Shape 110"/>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111" name="Shape 111"/>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112" name="Shape 112"/>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6"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0"/>
        <p:cNvGrpSpPr/>
        <p:nvPr/>
      </p:nvGrpSpPr>
      <p:grpSpPr>
        <a:xfrm>
          <a:off x="0" y="0"/>
          <a:ext cx="0" cy="0"/>
          <a:chOff x="0" y="0"/>
          <a:chExt cx="0" cy="0"/>
        </a:xfrm>
      </p:grpSpPr>
      <p:sp>
        <p:nvSpPr>
          <p:cNvPr id="121" name="Shape 121"/>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122" name="Shape 122"/>
          <p:cNvSpPr txBox="1">
            <a:spLocks noGrp="1"/>
          </p:cNvSpPr>
          <p:nvPr>
            <p:ph type="body" idx="1"/>
          </p:nvPr>
        </p:nvSpPr>
        <p:spPr>
          <a:xfrm>
            <a:off x="457200" y="1600200"/>
            <a:ext cx="8229600" cy="4525961"/>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23" name="Shape 123"/>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124" name="Shape 124"/>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125" name="Shape 125"/>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7"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3.jpg"/></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image" Target="../media/image3.jpg"/></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image" Target="../media/image3.jpg"/><Relationship Id="rId5" Type="http://schemas.openxmlformats.org/officeDocument/2006/relationships/hyperlink" Target="mailto:honti.benjamin@gmail.com" TargetMode="External"/><Relationship Id="rId4" Type="http://schemas.openxmlformats.org/officeDocument/2006/relationships/hyperlink" Target="mailto:pitlik@my-x.hu"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Kép 2" descr="A képen szöveg, képernyőkép, dokumentum, Betűtípus látható">
            <a:extLst>
              <a:ext uri="{FF2B5EF4-FFF2-40B4-BE49-F238E27FC236}">
                <a16:creationId xmlns:a16="http://schemas.microsoft.com/office/drawing/2014/main" id="{2F123EB8-55D2-6A8C-BD45-2AF2A4804E23}"/>
              </a:ext>
            </a:extLst>
          </p:cNvPr>
          <p:cNvPicPr>
            <a:picLocks noChangeAspect="1"/>
          </p:cNvPicPr>
          <p:nvPr/>
        </p:nvPicPr>
        <p:blipFill>
          <a:blip r:embed="rId3"/>
          <a:stretch>
            <a:fillRect/>
          </a:stretch>
        </p:blipFill>
        <p:spPr>
          <a:xfrm>
            <a:off x="2140713" y="413747"/>
            <a:ext cx="4862574" cy="6030506"/>
          </a:xfrm>
          <a:prstGeom prst="rect">
            <a:avLst/>
          </a:prstGeom>
        </p:spPr>
      </p:pic>
    </p:spTree>
    <p:extLst>
      <p:ext uri="{BB962C8B-B14F-4D97-AF65-F5344CB8AC3E}">
        <p14:creationId xmlns:p14="http://schemas.microsoft.com/office/powerpoint/2010/main" val="1394522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pic>
        <p:nvPicPr>
          <p:cNvPr id="214" name="Shape 214" descr="centerback"/>
          <p:cNvPicPr preferRelativeResize="0"/>
          <p:nvPr/>
        </p:nvPicPr>
        <p:blipFill rotWithShape="1">
          <a:blip r:embed="rId3">
            <a:alphaModFix/>
          </a:blip>
          <a:srcRect/>
          <a:stretch/>
        </p:blipFill>
        <p:spPr>
          <a:xfrm>
            <a:off x="0" y="0"/>
            <a:ext cx="9113519" cy="6835139"/>
          </a:xfrm>
          <a:prstGeom prst="rect">
            <a:avLst/>
          </a:prstGeom>
          <a:noFill/>
          <a:ln>
            <a:noFill/>
          </a:ln>
        </p:spPr>
      </p:pic>
      <p:sp>
        <p:nvSpPr>
          <p:cNvPr id="215" name="Shape 215"/>
          <p:cNvSpPr txBox="1">
            <a:spLocks noGrp="1"/>
          </p:cNvSpPr>
          <p:nvPr>
            <p:ph type="ctrTitle"/>
          </p:nvPr>
        </p:nvSpPr>
        <p:spPr>
          <a:xfrm>
            <a:off x="463550" y="1268412"/>
            <a:ext cx="8215312" cy="1150936"/>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br>
              <a:rPr lang="en-US" sz="2000" b="1" i="0" u="sng" strike="noStrike" cap="none">
                <a:solidFill>
                  <a:schemeClr val="dk2"/>
                </a:solidFill>
                <a:latin typeface="Arial"/>
                <a:ea typeface="Arial"/>
                <a:cs typeface="Arial"/>
                <a:sym typeface="Arial"/>
              </a:rPr>
            </a:br>
            <a:br>
              <a:rPr lang="en-US" sz="2000" b="1" i="0" u="sng" strike="noStrike" cap="none">
                <a:solidFill>
                  <a:schemeClr val="dk2"/>
                </a:solidFill>
                <a:latin typeface="Arial"/>
                <a:ea typeface="Arial"/>
                <a:cs typeface="Arial"/>
                <a:sym typeface="Arial"/>
              </a:rPr>
            </a:br>
            <a:br>
              <a:rPr lang="en-US" sz="2000" b="1" i="0" u="sng" strike="noStrike" cap="none">
                <a:solidFill>
                  <a:schemeClr val="dk2"/>
                </a:solidFill>
                <a:latin typeface="Arial"/>
                <a:ea typeface="Arial"/>
                <a:cs typeface="Arial"/>
                <a:sym typeface="Arial"/>
              </a:rPr>
            </a:br>
            <a:br>
              <a:rPr lang="en-US" sz="2000" b="1" i="0" u="sng" strike="noStrike" cap="none">
                <a:solidFill>
                  <a:schemeClr val="dk2"/>
                </a:solidFill>
                <a:latin typeface="Arial"/>
                <a:ea typeface="Arial"/>
                <a:cs typeface="Arial"/>
                <a:sym typeface="Arial"/>
              </a:rPr>
            </a:br>
            <a:endParaRPr lang="en-US" sz="2000" b="1" i="0" u="sng" strike="noStrike" cap="none">
              <a:solidFill>
                <a:schemeClr val="dk2"/>
              </a:solidFill>
              <a:latin typeface="Arial"/>
              <a:ea typeface="Arial"/>
              <a:cs typeface="Arial"/>
              <a:sym typeface="Arial"/>
            </a:endParaRPr>
          </a:p>
        </p:txBody>
      </p:sp>
      <p:pic>
        <p:nvPicPr>
          <p:cNvPr id="216" name="Shape 216" descr="portal_top_de"/>
          <p:cNvPicPr preferRelativeResize="0"/>
          <p:nvPr/>
        </p:nvPicPr>
        <p:blipFill rotWithShape="1">
          <a:blip r:embed="rId4">
            <a:alphaModFix/>
          </a:blip>
          <a:srcRect/>
          <a:stretch/>
        </p:blipFill>
        <p:spPr>
          <a:xfrm>
            <a:off x="0" y="0"/>
            <a:ext cx="9144000" cy="1166345"/>
          </a:xfrm>
          <a:prstGeom prst="rect">
            <a:avLst/>
          </a:prstGeom>
          <a:noFill/>
          <a:ln>
            <a:noFill/>
          </a:ln>
        </p:spPr>
      </p:pic>
      <p:sp>
        <p:nvSpPr>
          <p:cNvPr id="217" name="Shape 217"/>
          <p:cNvSpPr txBox="1"/>
          <p:nvPr/>
        </p:nvSpPr>
        <p:spPr>
          <a:xfrm>
            <a:off x="-101057" y="2619903"/>
            <a:ext cx="9344525" cy="3637499"/>
          </a:xfrm>
          <a:prstGeom prst="rect">
            <a:avLst/>
          </a:prstGeom>
          <a:noFill/>
          <a:ln>
            <a:noFill/>
          </a:ln>
        </p:spPr>
        <p:txBody>
          <a:bodyPr wrap="square" lIns="91425" tIns="45700" rIns="91425" bIns="45700" anchor="ctr" anchorCtr="0">
            <a:noAutofit/>
          </a:bodyPr>
          <a:lstStyle/>
          <a:p>
            <a:pPr marL="742950" lvl="0" indent="-742950" algn="ctr">
              <a:buClr>
                <a:schemeClr val="dk2"/>
              </a:buClr>
              <a:buSzPct val="25000"/>
            </a:pPr>
            <a:r>
              <a:rPr lang="en-GB" sz="4000" b="1" u="sng" dirty="0">
                <a:solidFill>
                  <a:schemeClr val="dk2"/>
                </a:solidFill>
              </a:rPr>
              <a:t>Food Statistics IV.</a:t>
            </a:r>
          </a:p>
          <a:p>
            <a:pPr marL="742950" lvl="0" indent="-742950" algn="ctr">
              <a:buClr>
                <a:schemeClr val="dk2"/>
              </a:buClr>
              <a:buSzPct val="25000"/>
            </a:pPr>
            <a:endParaRPr lang="hu-HU" sz="4000" b="1" i="0" u="sng" dirty="0">
              <a:solidFill>
                <a:schemeClr val="dk2"/>
              </a:solidFill>
              <a:latin typeface="Arial"/>
              <a:ea typeface="Arial"/>
              <a:cs typeface="Arial"/>
              <a:sym typeface="Arial"/>
            </a:endParaRPr>
          </a:p>
          <a:p>
            <a:pPr marL="742950" lvl="0" indent="-742950" algn="ctr">
              <a:buClr>
                <a:schemeClr val="dk2"/>
              </a:buClr>
              <a:buSzPct val="25000"/>
            </a:pPr>
            <a:endParaRPr lang="hu-HU" sz="4000" b="1" u="sng" dirty="0">
              <a:solidFill>
                <a:schemeClr val="dk2"/>
              </a:solidFill>
            </a:endParaRPr>
          </a:p>
          <a:p>
            <a:pPr marL="742950" lvl="0" indent="-742950" algn="ctr">
              <a:buClr>
                <a:schemeClr val="dk2"/>
              </a:buClr>
              <a:buSzPct val="25000"/>
            </a:pPr>
            <a:endParaRPr lang="hu-HU" sz="4000" b="1" u="sng" dirty="0">
              <a:solidFill>
                <a:schemeClr val="dk2"/>
              </a:solidFill>
            </a:endParaRPr>
          </a:p>
          <a:p>
            <a:pPr marL="742950" lvl="0" indent="-742950" algn="ctr">
              <a:buClr>
                <a:schemeClr val="dk2"/>
              </a:buClr>
              <a:buSzPct val="25000"/>
            </a:pPr>
            <a:endParaRPr lang="hu-HU" sz="4000" b="1" u="sng" dirty="0">
              <a:solidFill>
                <a:schemeClr val="dk2"/>
              </a:solidFill>
            </a:endParaRPr>
          </a:p>
          <a:p>
            <a:pPr marL="742950" lvl="0" indent="-742950" algn="ctr">
              <a:buClr>
                <a:schemeClr val="dk2"/>
              </a:buClr>
              <a:buSzPct val="25000"/>
            </a:pPr>
            <a:endParaRPr lang="hu-HU" sz="2400" u="sng" dirty="0">
              <a:solidFill>
                <a:schemeClr val="dk2"/>
              </a:solidFill>
            </a:endParaRPr>
          </a:p>
          <a:p>
            <a:pPr marL="742950" lvl="0" indent="-742950" algn="ctr">
              <a:buClr>
                <a:schemeClr val="dk2"/>
              </a:buClr>
              <a:buSzPct val="25000"/>
            </a:pPr>
            <a:endParaRPr lang="hu-HU" sz="2400" u="sng" dirty="0">
              <a:solidFill>
                <a:schemeClr val="dk2"/>
              </a:solidFill>
            </a:endParaRPr>
          </a:p>
          <a:p>
            <a:pPr marL="742950" lvl="0" indent="-742950" algn="ctr">
              <a:buClr>
                <a:schemeClr val="dk2"/>
              </a:buClr>
              <a:buSzPct val="25000"/>
            </a:pPr>
            <a:endParaRPr lang="hu-HU" sz="2400" u="sng" dirty="0">
              <a:solidFill>
                <a:schemeClr val="dk2"/>
              </a:solidFill>
            </a:endParaRPr>
          </a:p>
          <a:p>
            <a:pPr marL="742950" lvl="0" indent="-742950" algn="ctr">
              <a:buClr>
                <a:schemeClr val="dk2"/>
              </a:buClr>
              <a:buSzPct val="25000"/>
            </a:pPr>
            <a:endParaRPr lang="hu-HU" sz="2400" u="sng" dirty="0">
              <a:solidFill>
                <a:schemeClr val="dk2"/>
              </a:solidFill>
            </a:endParaRPr>
          </a:p>
          <a:p>
            <a:pPr marL="742950" lvl="0" indent="-742950" algn="ctr">
              <a:buClr>
                <a:schemeClr val="dk2"/>
              </a:buClr>
              <a:buSzPct val="25000"/>
            </a:pPr>
            <a:endParaRPr lang="hu-HU" sz="2400" u="sng" dirty="0">
              <a:solidFill>
                <a:schemeClr val="dk2"/>
              </a:solidFill>
            </a:endParaRPr>
          </a:p>
          <a:p>
            <a:pPr marL="742950" lvl="0" indent="-742950" algn="ctr">
              <a:buClr>
                <a:schemeClr val="dk2"/>
              </a:buClr>
              <a:buSzPct val="25000"/>
            </a:pPr>
            <a:endParaRPr lang="hu-HU" sz="2400" u="sng" dirty="0">
              <a:solidFill>
                <a:schemeClr val="dk2"/>
              </a:solidFill>
            </a:endParaRPr>
          </a:p>
          <a:p>
            <a:pPr marL="742950" lvl="0" indent="-742950" algn="ctr">
              <a:buClr>
                <a:schemeClr val="dk2"/>
              </a:buClr>
              <a:buSzPct val="25000"/>
            </a:pPr>
            <a:r>
              <a:rPr lang="en-GB" sz="2400" u="sng" dirty="0">
                <a:solidFill>
                  <a:schemeClr val="dk2"/>
                </a:solidFill>
              </a:rPr>
              <a:t>Second filtering</a:t>
            </a:r>
            <a:endParaRPr lang="en-GB" sz="4000" u="sng" dirty="0">
              <a:solidFill>
                <a:schemeClr val="dk2"/>
              </a:solidFill>
            </a:endParaRPr>
          </a:p>
          <a:p>
            <a:pPr marL="742950" lvl="0" indent="-742950" algn="ctr">
              <a:buClr>
                <a:schemeClr val="dk2"/>
              </a:buClr>
              <a:buSzPct val="25000"/>
            </a:pPr>
            <a:br>
              <a:rPr lang="en-US" sz="2000" b="1" i="0" u="none" dirty="0">
                <a:solidFill>
                  <a:schemeClr val="dk2"/>
                </a:solidFill>
                <a:latin typeface="Arial"/>
                <a:ea typeface="Arial"/>
                <a:cs typeface="Arial"/>
                <a:sym typeface="Arial"/>
              </a:rPr>
            </a:br>
            <a:br>
              <a:rPr lang="en-US" sz="2000" b="1" i="0" u="none" dirty="0">
                <a:solidFill>
                  <a:schemeClr val="dk2"/>
                </a:solidFill>
                <a:latin typeface="Arial"/>
                <a:ea typeface="Arial"/>
                <a:cs typeface="Arial"/>
                <a:sym typeface="Arial"/>
              </a:rPr>
            </a:br>
            <a:endParaRPr lang="hu-HU" sz="2400" b="1" dirty="0">
              <a:solidFill>
                <a:schemeClr val="dk2"/>
              </a:solidFill>
            </a:endParaRPr>
          </a:p>
          <a:p>
            <a:pPr marL="742950" lvl="0" indent="-742950" algn="ctr">
              <a:buClr>
                <a:schemeClr val="dk2"/>
              </a:buClr>
              <a:buSzPct val="25000"/>
            </a:pPr>
            <a:endParaRPr lang="en-US" sz="2000" b="1" i="0" u="none" dirty="0">
              <a:solidFill>
                <a:schemeClr val="dk2"/>
              </a:solidFill>
              <a:latin typeface="Arial"/>
              <a:ea typeface="Arial"/>
              <a:cs typeface="Arial"/>
              <a:sym typeface="Arial"/>
            </a:endParaRPr>
          </a:p>
        </p:txBody>
      </p:sp>
      <p:graphicFrame>
        <p:nvGraphicFramePr>
          <p:cNvPr id="4" name="Táblázat 3">
            <a:extLst>
              <a:ext uri="{FF2B5EF4-FFF2-40B4-BE49-F238E27FC236}">
                <a16:creationId xmlns:a16="http://schemas.microsoft.com/office/drawing/2014/main" id="{CEF0AB35-76C8-9B08-A62C-C83FE8591E0F}"/>
              </a:ext>
            </a:extLst>
          </p:cNvPr>
          <p:cNvGraphicFramePr>
            <a:graphicFrameLocks noGrp="1"/>
          </p:cNvGraphicFramePr>
          <p:nvPr>
            <p:extLst>
              <p:ext uri="{D42A27DB-BD31-4B8C-83A1-F6EECF244321}">
                <p14:modId xmlns:p14="http://schemas.microsoft.com/office/powerpoint/2010/main" val="1739318119"/>
              </p:ext>
            </p:extLst>
          </p:nvPr>
        </p:nvGraphicFramePr>
        <p:xfrm>
          <a:off x="28891" y="1666344"/>
          <a:ext cx="4373844" cy="4600463"/>
        </p:xfrm>
        <a:graphic>
          <a:graphicData uri="http://schemas.openxmlformats.org/drawingml/2006/table">
            <a:tbl>
              <a:tblPr>
                <a:tableStyleId>{5C22544A-7EE6-4342-B048-85BDC9FD1C3A}</a:tableStyleId>
              </a:tblPr>
              <a:tblGrid>
                <a:gridCol w="804375">
                  <a:extLst>
                    <a:ext uri="{9D8B030D-6E8A-4147-A177-3AD203B41FA5}">
                      <a16:colId xmlns:a16="http://schemas.microsoft.com/office/drawing/2014/main" val="1559795367"/>
                    </a:ext>
                  </a:extLst>
                </a:gridCol>
                <a:gridCol w="445294">
                  <a:extLst>
                    <a:ext uri="{9D8B030D-6E8A-4147-A177-3AD203B41FA5}">
                      <a16:colId xmlns:a16="http://schemas.microsoft.com/office/drawing/2014/main" val="717255177"/>
                    </a:ext>
                  </a:extLst>
                </a:gridCol>
                <a:gridCol w="624835">
                  <a:extLst>
                    <a:ext uri="{9D8B030D-6E8A-4147-A177-3AD203B41FA5}">
                      <a16:colId xmlns:a16="http://schemas.microsoft.com/office/drawing/2014/main" val="2323917219"/>
                    </a:ext>
                  </a:extLst>
                </a:gridCol>
                <a:gridCol w="624835">
                  <a:extLst>
                    <a:ext uri="{9D8B030D-6E8A-4147-A177-3AD203B41FA5}">
                      <a16:colId xmlns:a16="http://schemas.microsoft.com/office/drawing/2014/main" val="1114855321"/>
                    </a:ext>
                  </a:extLst>
                </a:gridCol>
                <a:gridCol w="624835">
                  <a:extLst>
                    <a:ext uri="{9D8B030D-6E8A-4147-A177-3AD203B41FA5}">
                      <a16:colId xmlns:a16="http://schemas.microsoft.com/office/drawing/2014/main" val="1689460263"/>
                    </a:ext>
                  </a:extLst>
                </a:gridCol>
                <a:gridCol w="624835">
                  <a:extLst>
                    <a:ext uri="{9D8B030D-6E8A-4147-A177-3AD203B41FA5}">
                      <a16:colId xmlns:a16="http://schemas.microsoft.com/office/drawing/2014/main" val="72684009"/>
                    </a:ext>
                  </a:extLst>
                </a:gridCol>
                <a:gridCol w="624835">
                  <a:extLst>
                    <a:ext uri="{9D8B030D-6E8A-4147-A177-3AD203B41FA5}">
                      <a16:colId xmlns:a16="http://schemas.microsoft.com/office/drawing/2014/main" val="1506017386"/>
                    </a:ext>
                  </a:extLst>
                </a:gridCol>
              </a:tblGrid>
              <a:tr h="246355">
                <a:tc>
                  <a:txBody>
                    <a:bodyPr/>
                    <a:lstStyle/>
                    <a:p>
                      <a:pPr algn="ctr" fontAlgn="ctr"/>
                      <a:r>
                        <a:rPr lang="en-GB" sz="1100" u="none" strike="noStrike" noProof="0" dirty="0">
                          <a:solidFill>
                            <a:schemeClr val="bg1"/>
                          </a:solidFill>
                          <a:effectLst/>
                          <a:highlight>
                            <a:srgbClr val="0000FF"/>
                          </a:highlight>
                        </a:rPr>
                        <a:t>Ranking</a:t>
                      </a:r>
                      <a:endParaRPr lang="en-GB" sz="1100" b="1" i="0" u="none" strike="noStrike" noProof="0" dirty="0">
                        <a:solidFill>
                          <a:schemeClr val="bg1"/>
                        </a:solidFill>
                        <a:effectLst/>
                        <a:highlight>
                          <a:srgbClr val="0000FF"/>
                        </a:highlight>
                        <a:latin typeface="Verdana" panose="020B0604030504040204" pitchFamily="34" charset="0"/>
                      </a:endParaRPr>
                    </a:p>
                  </a:txBody>
                  <a:tcPr marL="9525" marR="9525" marT="9525" marB="0" anchor="ctr"/>
                </a:tc>
                <a:tc>
                  <a:txBody>
                    <a:bodyPr/>
                    <a:lstStyle/>
                    <a:p>
                      <a:pPr algn="ctr" fontAlgn="ctr"/>
                      <a:r>
                        <a:rPr lang="en-GB" sz="800" b="1" i="0" u="none" strike="noStrike" noProof="0" dirty="0">
                          <a:solidFill>
                            <a:srgbClr val="FFFFFF"/>
                          </a:solidFill>
                          <a:effectLst/>
                          <a:highlight>
                            <a:srgbClr val="0000FF"/>
                          </a:highlight>
                          <a:latin typeface="Verdana" panose="020B0604030504040204" pitchFamily="34" charset="0"/>
                        </a:rPr>
                        <a:t>Beer</a:t>
                      </a:r>
                    </a:p>
                  </a:txBody>
                  <a:tcPr marL="9525" marR="9525" marT="9525" marB="0" anchor="ctr"/>
                </a:tc>
                <a:tc>
                  <a:txBody>
                    <a:bodyPr/>
                    <a:lstStyle/>
                    <a:p>
                      <a:pPr algn="ctr" fontAlgn="ctr"/>
                      <a:r>
                        <a:rPr lang="en-GB" sz="800" b="1" i="0" u="none" strike="noStrike" noProof="0" dirty="0">
                          <a:solidFill>
                            <a:srgbClr val="FFFFFF"/>
                          </a:solidFill>
                          <a:effectLst/>
                          <a:highlight>
                            <a:srgbClr val="0000FF"/>
                          </a:highlight>
                          <a:latin typeface="Verdana" panose="020B0604030504040204" pitchFamily="34" charset="0"/>
                        </a:rPr>
                        <a:t>Cassava and products</a:t>
                      </a:r>
                    </a:p>
                  </a:txBody>
                  <a:tcPr marL="9525" marR="9525" marT="9525" marB="0" anchor="ctr"/>
                </a:tc>
                <a:tc>
                  <a:txBody>
                    <a:bodyPr/>
                    <a:lstStyle/>
                    <a:p>
                      <a:pPr algn="ctr" fontAlgn="ctr"/>
                      <a:r>
                        <a:rPr lang="en-GB" sz="800" b="1" i="0" u="none" strike="noStrike" noProof="0" dirty="0">
                          <a:solidFill>
                            <a:srgbClr val="FFFFFF"/>
                          </a:solidFill>
                          <a:effectLst/>
                          <a:highlight>
                            <a:srgbClr val="0000FF"/>
                          </a:highlight>
                          <a:latin typeface="Verdana" panose="020B0604030504040204" pitchFamily="34" charset="0"/>
                        </a:rPr>
                        <a:t>Cereals - Excluding beer</a:t>
                      </a:r>
                    </a:p>
                  </a:txBody>
                  <a:tcPr marL="9525" marR="9525" marT="9525" marB="0" anchor="ctr"/>
                </a:tc>
                <a:tc>
                  <a:txBody>
                    <a:bodyPr/>
                    <a:lstStyle/>
                    <a:p>
                      <a:pPr algn="ctr" fontAlgn="ctr"/>
                      <a:r>
                        <a:rPr lang="en-GB" sz="800" b="0" i="0" u="none" strike="noStrike" noProof="0" dirty="0">
                          <a:solidFill>
                            <a:srgbClr val="333333"/>
                          </a:solidFill>
                          <a:effectLst/>
                          <a:highlight>
                            <a:srgbClr val="BF8F00"/>
                          </a:highlight>
                          <a:latin typeface="Verdana" panose="020B0604030504040204" pitchFamily="34" charset="0"/>
                        </a:rPr>
                        <a:t>Cereals, Other</a:t>
                      </a:r>
                    </a:p>
                  </a:txBody>
                  <a:tcPr marL="9525" marR="9525" marT="9525" marB="0" anchor="ctr"/>
                </a:tc>
                <a:tc>
                  <a:txBody>
                    <a:bodyPr/>
                    <a:lstStyle/>
                    <a:p>
                      <a:pPr algn="ctr" fontAlgn="ctr"/>
                      <a:r>
                        <a:rPr lang="en-GB" sz="800" b="1" i="0" u="none" strike="noStrike" noProof="0" dirty="0">
                          <a:solidFill>
                            <a:srgbClr val="FFFFFF"/>
                          </a:solidFill>
                          <a:effectLst/>
                          <a:highlight>
                            <a:srgbClr val="0000FF"/>
                          </a:highlight>
                          <a:latin typeface="Verdana" panose="020B0604030504040204" pitchFamily="34" charset="0"/>
                        </a:rPr>
                        <a:t>Citrus, Other</a:t>
                      </a:r>
                    </a:p>
                  </a:txBody>
                  <a:tcPr marL="9525" marR="9525" marT="9525" marB="0" anchor="ctr"/>
                </a:tc>
                <a:tc>
                  <a:txBody>
                    <a:bodyPr/>
                    <a:lstStyle/>
                    <a:p>
                      <a:pPr algn="ctr" fontAlgn="ctr"/>
                      <a:r>
                        <a:rPr lang="en-GB" sz="800" b="0" i="0" u="none" strike="noStrike" noProof="0" dirty="0">
                          <a:solidFill>
                            <a:srgbClr val="333333"/>
                          </a:solidFill>
                          <a:effectLst/>
                          <a:highlight>
                            <a:srgbClr val="BF8F00"/>
                          </a:highlight>
                          <a:latin typeface="Verdana" panose="020B0604030504040204" pitchFamily="34" charset="0"/>
                        </a:rPr>
                        <a:t>Cloves</a:t>
                      </a:r>
                    </a:p>
                  </a:txBody>
                  <a:tcPr marL="9525" marR="9525" marT="9525" marB="0" anchor="ctr"/>
                </a:tc>
                <a:extLst>
                  <a:ext uri="{0D108BD9-81ED-4DB2-BD59-A6C34878D82A}">
                    <a16:rowId xmlns:a16="http://schemas.microsoft.com/office/drawing/2014/main" val="140957355"/>
                  </a:ext>
                </a:extLst>
              </a:tr>
              <a:tr h="653035">
                <a:tc>
                  <a:txBody>
                    <a:bodyPr/>
                    <a:lstStyle/>
                    <a:p>
                      <a:pPr algn="ctr" fontAlgn="ctr"/>
                      <a:r>
                        <a:rPr lang="hu-HU" sz="1100" b="1" i="0" u="none" strike="noStrike" dirty="0">
                          <a:solidFill>
                            <a:srgbClr val="FFFFFF"/>
                          </a:solidFill>
                          <a:effectLst/>
                          <a:highlight>
                            <a:srgbClr val="0000FF"/>
                          </a:highlight>
                          <a:latin typeface="Verdana" panose="020B0604030504040204" pitchFamily="34" charset="0"/>
                        </a:rPr>
                        <a:t>1961</a:t>
                      </a:r>
                    </a:p>
                  </a:txBody>
                  <a:tcPr marL="9525" marR="9525" marT="9525" marB="0" anchor="ctr"/>
                </a:tc>
                <a:tc>
                  <a:txBody>
                    <a:bodyPr/>
                    <a:lstStyle/>
                    <a:p>
                      <a:pPr algn="ctr" fontAlgn="ctr"/>
                      <a:r>
                        <a:rPr lang="hu-HU" sz="1100" u="none" strike="noStrike">
                          <a:effectLst/>
                          <a:highlight>
                            <a:srgbClr val="FFFFFF"/>
                          </a:highlight>
                        </a:rPr>
                        <a:t>1</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2</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4</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14</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38</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29</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extLst>
                  <a:ext uri="{0D108BD9-81ED-4DB2-BD59-A6C34878D82A}">
                    <a16:rowId xmlns:a16="http://schemas.microsoft.com/office/drawing/2014/main" val="1405991720"/>
                  </a:ext>
                </a:extLst>
              </a:tr>
              <a:tr h="653035">
                <a:tc>
                  <a:txBody>
                    <a:bodyPr/>
                    <a:lstStyle/>
                    <a:p>
                      <a:pPr algn="ctr" fontAlgn="ctr"/>
                      <a:r>
                        <a:rPr lang="hu-HU" sz="1100" b="1" i="0" u="none" strike="noStrike" dirty="0">
                          <a:solidFill>
                            <a:srgbClr val="FFFFFF"/>
                          </a:solidFill>
                          <a:effectLst/>
                          <a:highlight>
                            <a:srgbClr val="0000FF"/>
                          </a:highlight>
                          <a:latin typeface="Verdana" panose="020B0604030504040204" pitchFamily="34" charset="0"/>
                        </a:rPr>
                        <a:t>1962</a:t>
                      </a:r>
                    </a:p>
                  </a:txBody>
                  <a:tcPr marL="9525" marR="9525" marT="9525" marB="0" anchor="ctr"/>
                </a:tc>
                <a:tc>
                  <a:txBody>
                    <a:bodyPr/>
                    <a:lstStyle/>
                    <a:p>
                      <a:pPr algn="ctr" fontAlgn="ctr"/>
                      <a:r>
                        <a:rPr lang="hu-HU" sz="1100" u="none" strike="noStrike">
                          <a:effectLst/>
                          <a:highlight>
                            <a:srgbClr val="FFFFFF"/>
                          </a:highlight>
                        </a:rPr>
                        <a:t>2</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2</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7</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14</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38</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BF8F00"/>
                          </a:highlight>
                        </a:rPr>
                        <a:t>29</a:t>
                      </a:r>
                      <a:endParaRPr lang="hu-HU" sz="1100" b="0" i="0" u="none" strike="noStrike" dirty="0">
                        <a:solidFill>
                          <a:srgbClr val="333333"/>
                        </a:solidFill>
                        <a:effectLst/>
                        <a:highlight>
                          <a:srgbClr val="BF8F00"/>
                        </a:highlight>
                        <a:latin typeface="Verdana" panose="020B0604030504040204" pitchFamily="34" charset="0"/>
                      </a:endParaRPr>
                    </a:p>
                  </a:txBody>
                  <a:tcPr marL="9525" marR="9525" marT="9525" marB="0" anchor="ctr"/>
                </a:tc>
                <a:extLst>
                  <a:ext uri="{0D108BD9-81ED-4DB2-BD59-A6C34878D82A}">
                    <a16:rowId xmlns:a16="http://schemas.microsoft.com/office/drawing/2014/main" val="1002183194"/>
                  </a:ext>
                </a:extLst>
              </a:tr>
              <a:tr h="246355">
                <a:tc>
                  <a:txBody>
                    <a:bodyPr/>
                    <a:lstStyle/>
                    <a:p>
                      <a:pPr algn="ctr" fontAlgn="ctr"/>
                      <a:r>
                        <a:rPr lang="hu-HU" sz="1100" b="1" i="0" u="none" strike="noStrike" dirty="0">
                          <a:solidFill>
                            <a:srgbClr val="FFFFFF"/>
                          </a:solidFill>
                          <a:effectLst/>
                          <a:highlight>
                            <a:srgbClr val="0000FF"/>
                          </a:highlight>
                          <a:latin typeface="Verdana" panose="020B0604030504040204" pitchFamily="34" charset="0"/>
                        </a:rPr>
                        <a:t>1963</a:t>
                      </a:r>
                    </a:p>
                  </a:txBody>
                  <a:tcPr marL="9525" marR="9525" marT="9525" marB="0" anchor="ctr"/>
                </a:tc>
                <a:tc>
                  <a:txBody>
                    <a:bodyPr/>
                    <a:lstStyle/>
                    <a:p>
                      <a:pPr algn="ctr" fontAlgn="ctr"/>
                      <a:r>
                        <a:rPr lang="hu-HU" sz="1100" u="none" strike="noStrike">
                          <a:effectLst/>
                          <a:highlight>
                            <a:srgbClr val="FFFFFF"/>
                          </a:highlight>
                        </a:rPr>
                        <a:t>3</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2</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6</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14</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38</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29</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extLst>
                  <a:ext uri="{0D108BD9-81ED-4DB2-BD59-A6C34878D82A}">
                    <a16:rowId xmlns:a16="http://schemas.microsoft.com/office/drawing/2014/main" val="3946588992"/>
                  </a:ext>
                </a:extLst>
              </a:tr>
              <a:tr h="653035">
                <a:tc>
                  <a:txBody>
                    <a:bodyPr/>
                    <a:lstStyle/>
                    <a:p>
                      <a:pPr algn="ctr" fontAlgn="ctr"/>
                      <a:r>
                        <a:rPr lang="hu-HU" sz="1100" b="1" i="0" u="none" strike="noStrike" dirty="0">
                          <a:solidFill>
                            <a:srgbClr val="FFFFFF"/>
                          </a:solidFill>
                          <a:effectLst/>
                          <a:highlight>
                            <a:srgbClr val="0000FF"/>
                          </a:highlight>
                          <a:latin typeface="Verdana" panose="020B0604030504040204" pitchFamily="34" charset="0"/>
                        </a:rPr>
                        <a:t>1964</a:t>
                      </a:r>
                    </a:p>
                  </a:txBody>
                  <a:tcPr marL="9525" marR="9525" marT="9525" marB="0" anchor="ctr"/>
                </a:tc>
                <a:tc>
                  <a:txBody>
                    <a:bodyPr/>
                    <a:lstStyle/>
                    <a:p>
                      <a:pPr algn="ctr" fontAlgn="ctr"/>
                      <a:r>
                        <a:rPr lang="hu-HU" sz="1100" u="none" strike="noStrike">
                          <a:effectLst/>
                          <a:highlight>
                            <a:srgbClr val="FFFFFF"/>
                          </a:highlight>
                        </a:rPr>
                        <a:t>4</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2</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5</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14</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38</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BF8F00"/>
                          </a:highlight>
                        </a:rPr>
                        <a:t>2</a:t>
                      </a:r>
                      <a:endParaRPr lang="hu-HU" sz="1100" b="0" i="0" u="none" strike="noStrike" dirty="0">
                        <a:solidFill>
                          <a:srgbClr val="333333"/>
                        </a:solidFill>
                        <a:effectLst/>
                        <a:highlight>
                          <a:srgbClr val="BF8F00"/>
                        </a:highlight>
                        <a:latin typeface="Verdana" panose="020B0604030504040204" pitchFamily="34" charset="0"/>
                      </a:endParaRPr>
                    </a:p>
                  </a:txBody>
                  <a:tcPr marL="9525" marR="9525" marT="9525" marB="0" anchor="ctr"/>
                </a:tc>
                <a:extLst>
                  <a:ext uri="{0D108BD9-81ED-4DB2-BD59-A6C34878D82A}">
                    <a16:rowId xmlns:a16="http://schemas.microsoft.com/office/drawing/2014/main" val="1243578011"/>
                  </a:ext>
                </a:extLst>
              </a:tr>
              <a:tr h="246355">
                <a:tc>
                  <a:txBody>
                    <a:bodyPr/>
                    <a:lstStyle/>
                    <a:p>
                      <a:pPr algn="ctr" fontAlgn="ctr"/>
                      <a:r>
                        <a:rPr lang="hu-HU" sz="1100" b="1" i="0" u="none" strike="noStrike" dirty="0">
                          <a:solidFill>
                            <a:srgbClr val="FFFFFF"/>
                          </a:solidFill>
                          <a:effectLst/>
                          <a:highlight>
                            <a:srgbClr val="0000FF"/>
                          </a:highlight>
                          <a:latin typeface="Verdana" panose="020B0604030504040204" pitchFamily="34" charset="0"/>
                        </a:rPr>
                        <a:t>1965</a:t>
                      </a:r>
                    </a:p>
                  </a:txBody>
                  <a:tcPr marL="9525" marR="9525" marT="9525" marB="0" anchor="ctr"/>
                </a:tc>
                <a:tc>
                  <a:txBody>
                    <a:bodyPr/>
                    <a:lstStyle/>
                    <a:p>
                      <a:pPr algn="ctr" fontAlgn="ctr"/>
                      <a:r>
                        <a:rPr lang="hu-HU" sz="1100" u="none" strike="noStrike">
                          <a:effectLst/>
                          <a:highlight>
                            <a:srgbClr val="FFFFFF"/>
                          </a:highlight>
                        </a:rPr>
                        <a:t>5</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2</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1</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BF8F00"/>
                          </a:highlight>
                        </a:rPr>
                        <a:t>14</a:t>
                      </a:r>
                      <a:endParaRPr lang="hu-HU" sz="1100" b="0" i="0" u="none" strike="noStrike" dirty="0">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38</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29</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extLst>
                  <a:ext uri="{0D108BD9-81ED-4DB2-BD59-A6C34878D82A}">
                    <a16:rowId xmlns:a16="http://schemas.microsoft.com/office/drawing/2014/main" val="2192589569"/>
                  </a:ext>
                </a:extLst>
              </a:tr>
              <a:tr h="246355">
                <a:tc>
                  <a:txBody>
                    <a:bodyPr/>
                    <a:lstStyle/>
                    <a:p>
                      <a:pPr algn="ctr" fontAlgn="ctr"/>
                      <a:r>
                        <a:rPr lang="hu-HU" sz="1100" b="1" i="0" u="none" strike="noStrike" dirty="0">
                          <a:solidFill>
                            <a:srgbClr val="FFFFFF"/>
                          </a:solidFill>
                          <a:effectLst/>
                          <a:highlight>
                            <a:srgbClr val="0000FF"/>
                          </a:highlight>
                          <a:latin typeface="Verdana" panose="020B0604030504040204" pitchFamily="34" charset="0"/>
                        </a:rPr>
                        <a:t>1966</a:t>
                      </a:r>
                    </a:p>
                  </a:txBody>
                  <a:tcPr marL="9525" marR="9525" marT="9525" marB="0" anchor="ctr"/>
                </a:tc>
                <a:tc>
                  <a:txBody>
                    <a:bodyPr/>
                    <a:lstStyle/>
                    <a:p>
                      <a:pPr algn="ctr" fontAlgn="ctr"/>
                      <a:r>
                        <a:rPr lang="hu-HU" sz="1100" u="none" strike="noStrike">
                          <a:effectLst/>
                          <a:highlight>
                            <a:srgbClr val="FFFFFF"/>
                          </a:highlight>
                        </a:rPr>
                        <a:t>6</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2</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2</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BF8F00"/>
                          </a:highlight>
                        </a:rPr>
                        <a:t>14</a:t>
                      </a:r>
                      <a:endParaRPr lang="hu-HU" sz="1100" b="0" i="0" u="none" strike="noStrike" dirty="0">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38</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29</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extLst>
                  <a:ext uri="{0D108BD9-81ED-4DB2-BD59-A6C34878D82A}">
                    <a16:rowId xmlns:a16="http://schemas.microsoft.com/office/drawing/2014/main" val="687324550"/>
                  </a:ext>
                </a:extLst>
              </a:tr>
              <a:tr h="653035">
                <a:tc>
                  <a:txBody>
                    <a:bodyPr/>
                    <a:lstStyle/>
                    <a:p>
                      <a:pPr algn="ctr" fontAlgn="ctr"/>
                      <a:r>
                        <a:rPr lang="hu-HU" sz="1100" b="1" i="0" u="none" strike="noStrike" dirty="0">
                          <a:solidFill>
                            <a:srgbClr val="FFFFFF"/>
                          </a:solidFill>
                          <a:effectLst/>
                          <a:highlight>
                            <a:srgbClr val="0000FF"/>
                          </a:highlight>
                          <a:latin typeface="Verdana" panose="020B0604030504040204" pitchFamily="34" charset="0"/>
                        </a:rPr>
                        <a:t>1967</a:t>
                      </a:r>
                    </a:p>
                  </a:txBody>
                  <a:tcPr marL="9525" marR="9525" marT="9525" marB="0" anchor="ctr"/>
                </a:tc>
                <a:tc>
                  <a:txBody>
                    <a:bodyPr/>
                    <a:lstStyle/>
                    <a:p>
                      <a:pPr algn="ctr" fontAlgn="ctr"/>
                      <a:r>
                        <a:rPr lang="hu-HU" sz="1100" u="none" strike="noStrike">
                          <a:effectLst/>
                          <a:highlight>
                            <a:srgbClr val="FFFFFF"/>
                          </a:highlight>
                        </a:rPr>
                        <a:t>7</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2</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3</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BF8F00"/>
                          </a:highlight>
                        </a:rPr>
                        <a:t>14</a:t>
                      </a:r>
                      <a:endParaRPr lang="hu-HU" sz="1100" b="0" i="0" u="none" strike="noStrike" dirty="0">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38</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29</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extLst>
                  <a:ext uri="{0D108BD9-81ED-4DB2-BD59-A6C34878D82A}">
                    <a16:rowId xmlns:a16="http://schemas.microsoft.com/office/drawing/2014/main" val="1602534240"/>
                  </a:ext>
                </a:extLst>
              </a:tr>
              <a:tr h="873973">
                <a:tc>
                  <a:txBody>
                    <a:bodyPr/>
                    <a:lstStyle/>
                    <a:p>
                      <a:pPr algn="ctr" fontAlgn="ctr"/>
                      <a:r>
                        <a:rPr lang="hu-HU" sz="1100" b="1" i="0" u="none" strike="noStrike" dirty="0">
                          <a:solidFill>
                            <a:srgbClr val="FFFFFF"/>
                          </a:solidFill>
                          <a:effectLst/>
                          <a:highlight>
                            <a:srgbClr val="0000FF"/>
                          </a:highlight>
                          <a:latin typeface="Verdana" panose="020B0604030504040204" pitchFamily="34" charset="0"/>
                        </a:rPr>
                        <a:t>1968</a:t>
                      </a:r>
                    </a:p>
                  </a:txBody>
                  <a:tcPr marL="9525" marR="9525" marT="9525" marB="0" anchor="ctr"/>
                </a:tc>
                <a:tc>
                  <a:txBody>
                    <a:bodyPr/>
                    <a:lstStyle/>
                    <a:p>
                      <a:pPr algn="ctr" fontAlgn="ctr"/>
                      <a:r>
                        <a:rPr lang="hu-HU" sz="1100" u="none" strike="noStrike">
                          <a:effectLst/>
                          <a:highlight>
                            <a:srgbClr val="FFFFFF"/>
                          </a:highlight>
                        </a:rPr>
                        <a:t>8</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2</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8</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14</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38</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BF8F00"/>
                          </a:highlight>
                        </a:rPr>
                        <a:t>29</a:t>
                      </a:r>
                      <a:endParaRPr lang="hu-HU" sz="1100" b="0" i="0" u="none" strike="noStrike" dirty="0">
                        <a:solidFill>
                          <a:srgbClr val="333333"/>
                        </a:solidFill>
                        <a:effectLst/>
                        <a:highlight>
                          <a:srgbClr val="BF8F00"/>
                        </a:highlight>
                        <a:latin typeface="Verdana" panose="020B0604030504040204" pitchFamily="34" charset="0"/>
                      </a:endParaRPr>
                    </a:p>
                  </a:txBody>
                  <a:tcPr marL="9525" marR="9525" marT="9525" marB="0" anchor="ctr"/>
                </a:tc>
                <a:extLst>
                  <a:ext uri="{0D108BD9-81ED-4DB2-BD59-A6C34878D82A}">
                    <a16:rowId xmlns:a16="http://schemas.microsoft.com/office/drawing/2014/main" val="698722242"/>
                  </a:ext>
                </a:extLst>
              </a:tr>
            </a:tbl>
          </a:graphicData>
        </a:graphic>
      </p:graphicFrame>
      <p:graphicFrame>
        <p:nvGraphicFramePr>
          <p:cNvPr id="5" name="Táblázat 4">
            <a:extLst>
              <a:ext uri="{FF2B5EF4-FFF2-40B4-BE49-F238E27FC236}">
                <a16:creationId xmlns:a16="http://schemas.microsoft.com/office/drawing/2014/main" id="{BD8BB3B8-1AD4-39AD-9426-491B48677FD1}"/>
              </a:ext>
            </a:extLst>
          </p:cNvPr>
          <p:cNvGraphicFramePr>
            <a:graphicFrameLocks noGrp="1"/>
          </p:cNvGraphicFramePr>
          <p:nvPr>
            <p:extLst>
              <p:ext uri="{D42A27DB-BD31-4B8C-83A1-F6EECF244321}">
                <p14:modId xmlns:p14="http://schemas.microsoft.com/office/powerpoint/2010/main" val="4193063118"/>
              </p:ext>
            </p:extLst>
          </p:nvPr>
        </p:nvGraphicFramePr>
        <p:xfrm>
          <a:off x="4693414" y="1666344"/>
          <a:ext cx="4373845" cy="4620702"/>
        </p:xfrm>
        <a:graphic>
          <a:graphicData uri="http://schemas.openxmlformats.org/drawingml/2006/table">
            <a:tbl>
              <a:tblPr>
                <a:tableStyleId>{5C22544A-7EE6-4342-B048-85BDC9FD1C3A}</a:tableStyleId>
              </a:tblPr>
              <a:tblGrid>
                <a:gridCol w="756192">
                  <a:extLst>
                    <a:ext uri="{9D8B030D-6E8A-4147-A177-3AD203B41FA5}">
                      <a16:colId xmlns:a16="http://schemas.microsoft.com/office/drawing/2014/main" val="2306212821"/>
                    </a:ext>
                  </a:extLst>
                </a:gridCol>
                <a:gridCol w="493478">
                  <a:extLst>
                    <a:ext uri="{9D8B030D-6E8A-4147-A177-3AD203B41FA5}">
                      <a16:colId xmlns:a16="http://schemas.microsoft.com/office/drawing/2014/main" val="1166878098"/>
                    </a:ext>
                  </a:extLst>
                </a:gridCol>
                <a:gridCol w="624835">
                  <a:extLst>
                    <a:ext uri="{9D8B030D-6E8A-4147-A177-3AD203B41FA5}">
                      <a16:colId xmlns:a16="http://schemas.microsoft.com/office/drawing/2014/main" val="2603533218"/>
                    </a:ext>
                  </a:extLst>
                </a:gridCol>
                <a:gridCol w="624835">
                  <a:extLst>
                    <a:ext uri="{9D8B030D-6E8A-4147-A177-3AD203B41FA5}">
                      <a16:colId xmlns:a16="http://schemas.microsoft.com/office/drawing/2014/main" val="3133407336"/>
                    </a:ext>
                  </a:extLst>
                </a:gridCol>
                <a:gridCol w="624835">
                  <a:extLst>
                    <a:ext uri="{9D8B030D-6E8A-4147-A177-3AD203B41FA5}">
                      <a16:colId xmlns:a16="http://schemas.microsoft.com/office/drawing/2014/main" val="2400877745"/>
                    </a:ext>
                  </a:extLst>
                </a:gridCol>
                <a:gridCol w="624835">
                  <a:extLst>
                    <a:ext uri="{9D8B030D-6E8A-4147-A177-3AD203B41FA5}">
                      <a16:colId xmlns:a16="http://schemas.microsoft.com/office/drawing/2014/main" val="1438465960"/>
                    </a:ext>
                  </a:extLst>
                </a:gridCol>
                <a:gridCol w="624835">
                  <a:extLst>
                    <a:ext uri="{9D8B030D-6E8A-4147-A177-3AD203B41FA5}">
                      <a16:colId xmlns:a16="http://schemas.microsoft.com/office/drawing/2014/main" val="1073828778"/>
                    </a:ext>
                  </a:extLst>
                </a:gridCol>
              </a:tblGrid>
              <a:tr h="226118">
                <a:tc>
                  <a:txBody>
                    <a:bodyPr/>
                    <a:lstStyle/>
                    <a:p>
                      <a:pPr algn="ctr" fontAlgn="ctr"/>
                      <a:r>
                        <a:rPr lang="en-GB" sz="1100" u="none" strike="noStrike" noProof="0" dirty="0">
                          <a:solidFill>
                            <a:schemeClr val="bg1"/>
                          </a:solidFill>
                          <a:effectLst/>
                          <a:highlight>
                            <a:srgbClr val="0000FF"/>
                          </a:highlight>
                        </a:rPr>
                        <a:t>Step (2)</a:t>
                      </a:r>
                      <a:endParaRPr lang="en-GB" sz="1100" b="1" i="0" u="none" strike="noStrike" noProof="0" dirty="0">
                        <a:solidFill>
                          <a:schemeClr val="bg1"/>
                        </a:solidFill>
                        <a:effectLst/>
                        <a:highlight>
                          <a:srgbClr val="0000FF"/>
                        </a:highlight>
                        <a:latin typeface="Verdana" panose="020B0604030504040204" pitchFamily="34" charset="0"/>
                      </a:endParaRPr>
                    </a:p>
                  </a:txBody>
                  <a:tcPr marL="9525" marR="9525" marT="9525" marB="0" anchor="ctr"/>
                </a:tc>
                <a:tc>
                  <a:txBody>
                    <a:bodyPr/>
                    <a:lstStyle/>
                    <a:p>
                      <a:pPr algn="ctr" fontAlgn="ctr"/>
                      <a:r>
                        <a:rPr lang="en-GB" sz="800" b="1" i="0" u="none" strike="noStrike" noProof="0" dirty="0">
                          <a:solidFill>
                            <a:srgbClr val="FFFFFF"/>
                          </a:solidFill>
                          <a:effectLst/>
                          <a:highlight>
                            <a:srgbClr val="0000FF"/>
                          </a:highlight>
                          <a:latin typeface="Verdana" panose="020B0604030504040204" pitchFamily="34" charset="0"/>
                        </a:rPr>
                        <a:t>Beer</a:t>
                      </a:r>
                    </a:p>
                  </a:txBody>
                  <a:tcPr marL="9525" marR="9525" marT="9525" marB="0" anchor="ctr"/>
                </a:tc>
                <a:tc>
                  <a:txBody>
                    <a:bodyPr/>
                    <a:lstStyle/>
                    <a:p>
                      <a:pPr algn="ctr" fontAlgn="ctr"/>
                      <a:r>
                        <a:rPr lang="en-GB" sz="800" b="1" i="0" u="none" strike="noStrike" noProof="0" dirty="0">
                          <a:solidFill>
                            <a:srgbClr val="FFFFFF"/>
                          </a:solidFill>
                          <a:effectLst/>
                          <a:highlight>
                            <a:srgbClr val="0000FF"/>
                          </a:highlight>
                          <a:latin typeface="Verdana" panose="020B0604030504040204" pitchFamily="34" charset="0"/>
                        </a:rPr>
                        <a:t>Cassava and products</a:t>
                      </a:r>
                    </a:p>
                  </a:txBody>
                  <a:tcPr marL="9525" marR="9525" marT="9525" marB="0" anchor="ctr"/>
                </a:tc>
                <a:tc>
                  <a:txBody>
                    <a:bodyPr/>
                    <a:lstStyle/>
                    <a:p>
                      <a:pPr algn="ctr" fontAlgn="ctr"/>
                      <a:r>
                        <a:rPr lang="en-GB" sz="800" b="1" i="0" u="none" strike="noStrike" noProof="0" dirty="0">
                          <a:solidFill>
                            <a:srgbClr val="FFFFFF"/>
                          </a:solidFill>
                          <a:effectLst/>
                          <a:highlight>
                            <a:srgbClr val="0000FF"/>
                          </a:highlight>
                          <a:latin typeface="Verdana" panose="020B0604030504040204" pitchFamily="34" charset="0"/>
                        </a:rPr>
                        <a:t>Cereals - Excluding beer</a:t>
                      </a:r>
                    </a:p>
                  </a:txBody>
                  <a:tcPr marL="9525" marR="9525" marT="9525" marB="0" anchor="ctr"/>
                </a:tc>
                <a:tc>
                  <a:txBody>
                    <a:bodyPr/>
                    <a:lstStyle/>
                    <a:p>
                      <a:pPr algn="ctr" fontAlgn="ctr"/>
                      <a:r>
                        <a:rPr lang="en-GB" sz="800" b="0" i="0" u="none" strike="noStrike" noProof="0" dirty="0">
                          <a:solidFill>
                            <a:srgbClr val="333333"/>
                          </a:solidFill>
                          <a:effectLst/>
                          <a:highlight>
                            <a:srgbClr val="BF8F00"/>
                          </a:highlight>
                          <a:latin typeface="Verdana" panose="020B0604030504040204" pitchFamily="34" charset="0"/>
                        </a:rPr>
                        <a:t>Cereals, Other</a:t>
                      </a:r>
                    </a:p>
                  </a:txBody>
                  <a:tcPr marL="9525" marR="9525" marT="9525" marB="0" anchor="ctr"/>
                </a:tc>
                <a:tc>
                  <a:txBody>
                    <a:bodyPr/>
                    <a:lstStyle/>
                    <a:p>
                      <a:pPr algn="ctr" fontAlgn="ctr"/>
                      <a:r>
                        <a:rPr lang="en-GB" sz="800" b="1" i="0" u="none" strike="noStrike" noProof="0" dirty="0">
                          <a:solidFill>
                            <a:srgbClr val="FFFFFF"/>
                          </a:solidFill>
                          <a:effectLst/>
                          <a:highlight>
                            <a:srgbClr val="0000FF"/>
                          </a:highlight>
                          <a:latin typeface="Verdana" panose="020B0604030504040204" pitchFamily="34" charset="0"/>
                        </a:rPr>
                        <a:t>Citrus, Other</a:t>
                      </a:r>
                    </a:p>
                  </a:txBody>
                  <a:tcPr marL="9525" marR="9525" marT="9525" marB="0" anchor="ctr"/>
                </a:tc>
                <a:tc>
                  <a:txBody>
                    <a:bodyPr/>
                    <a:lstStyle/>
                    <a:p>
                      <a:pPr algn="ctr" fontAlgn="ctr"/>
                      <a:r>
                        <a:rPr lang="en-GB" sz="800" b="0" i="0" u="none" strike="noStrike" noProof="0" dirty="0">
                          <a:solidFill>
                            <a:srgbClr val="333333"/>
                          </a:solidFill>
                          <a:effectLst/>
                          <a:highlight>
                            <a:srgbClr val="BF8F00"/>
                          </a:highlight>
                          <a:latin typeface="Verdana" panose="020B0604030504040204" pitchFamily="34" charset="0"/>
                        </a:rPr>
                        <a:t>Cloves</a:t>
                      </a:r>
                    </a:p>
                  </a:txBody>
                  <a:tcPr marL="9525" marR="9525" marT="9525" marB="0" anchor="ctr"/>
                </a:tc>
                <a:extLst>
                  <a:ext uri="{0D108BD9-81ED-4DB2-BD59-A6C34878D82A}">
                    <a16:rowId xmlns:a16="http://schemas.microsoft.com/office/drawing/2014/main" val="2064427413"/>
                  </a:ext>
                </a:extLst>
              </a:tr>
              <a:tr h="599392">
                <a:tc>
                  <a:txBody>
                    <a:bodyPr/>
                    <a:lstStyle/>
                    <a:p>
                      <a:pPr algn="ctr" fontAlgn="ctr"/>
                      <a:r>
                        <a:rPr lang="hu-HU" sz="1100" b="1" i="0" u="none" strike="noStrike" dirty="0">
                          <a:solidFill>
                            <a:srgbClr val="FFFFFF"/>
                          </a:solidFill>
                          <a:effectLst/>
                          <a:highlight>
                            <a:srgbClr val="0000FF"/>
                          </a:highlight>
                          <a:latin typeface="Verdana" panose="020B0604030504040204" pitchFamily="34" charset="0"/>
                        </a:rPr>
                        <a:t>S1</a:t>
                      </a:r>
                    </a:p>
                  </a:txBody>
                  <a:tcPr marL="9525" marR="9525" marT="9525" marB="0" anchor="ctr"/>
                </a:tc>
                <a:tc>
                  <a:txBody>
                    <a:bodyPr/>
                    <a:lstStyle/>
                    <a:p>
                      <a:pPr algn="ctr" fontAlgn="ctr"/>
                      <a:r>
                        <a:rPr lang="hu-HU" sz="1100" u="none" strike="noStrike" dirty="0">
                          <a:effectLst/>
                          <a:highlight>
                            <a:srgbClr val="FFFFFF"/>
                          </a:highlight>
                        </a:rPr>
                        <a:t>210505.5</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16117</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19884</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52</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72471.5</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52</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extLst>
                  <a:ext uri="{0D108BD9-81ED-4DB2-BD59-A6C34878D82A}">
                    <a16:rowId xmlns:a16="http://schemas.microsoft.com/office/drawing/2014/main" val="2507558658"/>
                  </a:ext>
                </a:extLst>
              </a:tr>
              <a:tr h="599392">
                <a:tc>
                  <a:txBody>
                    <a:bodyPr/>
                    <a:lstStyle/>
                    <a:p>
                      <a:pPr algn="ctr" fontAlgn="ctr"/>
                      <a:r>
                        <a:rPr lang="hu-HU" sz="1100" b="1" i="0" u="none" strike="noStrike" dirty="0">
                          <a:solidFill>
                            <a:srgbClr val="FFFFFF"/>
                          </a:solidFill>
                          <a:effectLst/>
                          <a:highlight>
                            <a:srgbClr val="0000FF"/>
                          </a:highlight>
                          <a:latin typeface="Verdana" panose="020B0604030504040204" pitchFamily="34" charset="0"/>
                        </a:rPr>
                        <a:t>S2</a:t>
                      </a:r>
                    </a:p>
                  </a:txBody>
                  <a:tcPr marL="9525" marR="9525" marT="9525" marB="0" anchor="ctr"/>
                </a:tc>
                <a:tc>
                  <a:txBody>
                    <a:bodyPr/>
                    <a:lstStyle/>
                    <a:p>
                      <a:pPr algn="ctr" fontAlgn="ctr"/>
                      <a:r>
                        <a:rPr lang="hu-HU" sz="1100" u="none" strike="noStrike" dirty="0">
                          <a:effectLst/>
                          <a:highlight>
                            <a:srgbClr val="FFFFFF"/>
                          </a:highlight>
                        </a:rPr>
                        <a:t>113560</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51</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19883</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51</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72470.5</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51</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extLst>
                  <a:ext uri="{0D108BD9-81ED-4DB2-BD59-A6C34878D82A}">
                    <a16:rowId xmlns:a16="http://schemas.microsoft.com/office/drawing/2014/main" val="2011426396"/>
                  </a:ext>
                </a:extLst>
              </a:tr>
              <a:tr h="348556">
                <a:tc>
                  <a:txBody>
                    <a:bodyPr/>
                    <a:lstStyle/>
                    <a:p>
                      <a:pPr algn="ctr" fontAlgn="ctr"/>
                      <a:r>
                        <a:rPr lang="hu-HU" sz="1100" b="1" i="0" u="none" strike="noStrike" dirty="0">
                          <a:solidFill>
                            <a:srgbClr val="FFFFFF"/>
                          </a:solidFill>
                          <a:effectLst/>
                          <a:highlight>
                            <a:srgbClr val="0000FF"/>
                          </a:highlight>
                          <a:latin typeface="Verdana" panose="020B0604030504040204" pitchFamily="34" charset="0"/>
                        </a:rPr>
                        <a:t>S3</a:t>
                      </a:r>
                    </a:p>
                  </a:txBody>
                  <a:tcPr marL="9525" marR="9525" marT="9525" marB="0" anchor="ctr"/>
                </a:tc>
                <a:tc>
                  <a:txBody>
                    <a:bodyPr/>
                    <a:lstStyle/>
                    <a:p>
                      <a:pPr algn="ctr" fontAlgn="ctr"/>
                      <a:r>
                        <a:rPr lang="hu-HU" sz="1100" u="none" strike="noStrike" dirty="0">
                          <a:effectLst/>
                          <a:highlight>
                            <a:srgbClr val="FFFFFF"/>
                          </a:highlight>
                        </a:rPr>
                        <a:t>113162.5</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50</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19882</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50</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72469.5</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50</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extLst>
                  <a:ext uri="{0D108BD9-81ED-4DB2-BD59-A6C34878D82A}">
                    <a16:rowId xmlns:a16="http://schemas.microsoft.com/office/drawing/2014/main" val="4148541190"/>
                  </a:ext>
                </a:extLst>
              </a:tr>
              <a:tr h="599392">
                <a:tc>
                  <a:txBody>
                    <a:bodyPr/>
                    <a:lstStyle/>
                    <a:p>
                      <a:pPr algn="ctr" fontAlgn="ctr"/>
                      <a:r>
                        <a:rPr lang="hu-HU" sz="1100" b="1" i="0" u="none" strike="noStrike" dirty="0">
                          <a:solidFill>
                            <a:srgbClr val="FFFFFF"/>
                          </a:solidFill>
                          <a:effectLst/>
                          <a:highlight>
                            <a:srgbClr val="0000FF"/>
                          </a:highlight>
                          <a:latin typeface="Verdana" panose="020B0604030504040204" pitchFamily="34" charset="0"/>
                        </a:rPr>
                        <a:t>S4</a:t>
                      </a:r>
                    </a:p>
                  </a:txBody>
                  <a:tcPr marL="9525" marR="9525" marT="9525" marB="0" anchor="ctr"/>
                </a:tc>
                <a:tc>
                  <a:txBody>
                    <a:bodyPr/>
                    <a:lstStyle/>
                    <a:p>
                      <a:pPr algn="ctr" fontAlgn="ctr"/>
                      <a:r>
                        <a:rPr lang="hu-HU" sz="1100" u="none" strike="noStrike">
                          <a:effectLst/>
                          <a:highlight>
                            <a:srgbClr val="FFFFFF"/>
                          </a:highlight>
                        </a:rPr>
                        <a:t>113158</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49</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19881</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49</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69783</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49</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extLst>
                  <a:ext uri="{0D108BD9-81ED-4DB2-BD59-A6C34878D82A}">
                    <a16:rowId xmlns:a16="http://schemas.microsoft.com/office/drawing/2014/main" val="1356708799"/>
                  </a:ext>
                </a:extLst>
              </a:tr>
              <a:tr h="348556">
                <a:tc>
                  <a:txBody>
                    <a:bodyPr/>
                    <a:lstStyle/>
                    <a:p>
                      <a:pPr algn="ctr" fontAlgn="ctr"/>
                      <a:r>
                        <a:rPr lang="hu-HU" sz="1100" b="1" i="0" u="none" strike="noStrike" dirty="0">
                          <a:solidFill>
                            <a:srgbClr val="FFFFFF"/>
                          </a:solidFill>
                          <a:effectLst/>
                          <a:highlight>
                            <a:srgbClr val="0000FF"/>
                          </a:highlight>
                          <a:latin typeface="Verdana" panose="020B0604030504040204" pitchFamily="34" charset="0"/>
                        </a:rPr>
                        <a:t>S5</a:t>
                      </a:r>
                    </a:p>
                  </a:txBody>
                  <a:tcPr marL="9525" marR="9525" marT="9525" marB="0" anchor="ctr"/>
                </a:tc>
                <a:tc>
                  <a:txBody>
                    <a:bodyPr/>
                    <a:lstStyle/>
                    <a:p>
                      <a:pPr algn="ctr" fontAlgn="ctr"/>
                      <a:r>
                        <a:rPr lang="hu-HU" sz="1100" u="none" strike="noStrike" dirty="0">
                          <a:effectLst/>
                          <a:highlight>
                            <a:srgbClr val="FFFFFF"/>
                          </a:highlight>
                        </a:rPr>
                        <a:t>113157</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48</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19880</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48</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69782</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48</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extLst>
                  <a:ext uri="{0D108BD9-81ED-4DB2-BD59-A6C34878D82A}">
                    <a16:rowId xmlns:a16="http://schemas.microsoft.com/office/drawing/2014/main" val="1175026820"/>
                  </a:ext>
                </a:extLst>
              </a:tr>
              <a:tr h="348556">
                <a:tc>
                  <a:txBody>
                    <a:bodyPr/>
                    <a:lstStyle/>
                    <a:p>
                      <a:pPr algn="ctr" fontAlgn="ctr"/>
                      <a:r>
                        <a:rPr lang="hu-HU" sz="1100" b="1" i="0" u="none" strike="noStrike" dirty="0">
                          <a:solidFill>
                            <a:srgbClr val="FFFFFF"/>
                          </a:solidFill>
                          <a:effectLst/>
                          <a:highlight>
                            <a:srgbClr val="0000FF"/>
                          </a:highlight>
                          <a:latin typeface="Verdana" panose="020B0604030504040204" pitchFamily="34" charset="0"/>
                        </a:rPr>
                        <a:t>S6</a:t>
                      </a:r>
                    </a:p>
                  </a:txBody>
                  <a:tcPr marL="9525" marR="9525" marT="9525" marB="0" anchor="ctr"/>
                </a:tc>
                <a:tc>
                  <a:txBody>
                    <a:bodyPr/>
                    <a:lstStyle/>
                    <a:p>
                      <a:pPr algn="ctr" fontAlgn="ctr"/>
                      <a:r>
                        <a:rPr lang="hu-HU" sz="1100" u="none" strike="noStrike">
                          <a:effectLst/>
                          <a:highlight>
                            <a:srgbClr val="FFFFFF"/>
                          </a:highlight>
                        </a:rPr>
                        <a:t>113156</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47</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4493.5</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47</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69781</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47</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extLst>
                  <a:ext uri="{0D108BD9-81ED-4DB2-BD59-A6C34878D82A}">
                    <a16:rowId xmlns:a16="http://schemas.microsoft.com/office/drawing/2014/main" val="3152987064"/>
                  </a:ext>
                </a:extLst>
              </a:tr>
              <a:tr h="599392">
                <a:tc>
                  <a:txBody>
                    <a:bodyPr/>
                    <a:lstStyle/>
                    <a:p>
                      <a:pPr algn="ctr" fontAlgn="ctr"/>
                      <a:r>
                        <a:rPr lang="hu-HU" sz="1100" b="1" i="0" u="none" strike="noStrike" dirty="0">
                          <a:solidFill>
                            <a:srgbClr val="FFFFFF"/>
                          </a:solidFill>
                          <a:effectLst/>
                          <a:highlight>
                            <a:srgbClr val="0000FF"/>
                          </a:highlight>
                          <a:latin typeface="Verdana" panose="020B0604030504040204" pitchFamily="34" charset="0"/>
                        </a:rPr>
                        <a:t>S7</a:t>
                      </a:r>
                    </a:p>
                  </a:txBody>
                  <a:tcPr marL="9525" marR="9525" marT="9525" marB="0" anchor="ctr"/>
                </a:tc>
                <a:tc>
                  <a:txBody>
                    <a:bodyPr/>
                    <a:lstStyle/>
                    <a:p>
                      <a:pPr algn="ctr" fontAlgn="ctr"/>
                      <a:r>
                        <a:rPr lang="hu-HU" sz="1100" u="none" strike="noStrike">
                          <a:effectLst/>
                          <a:highlight>
                            <a:srgbClr val="FFFFFF"/>
                          </a:highlight>
                        </a:rPr>
                        <a:t>113155</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46</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4492.5</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BF8F00"/>
                          </a:highlight>
                        </a:rPr>
                        <a:t>46</a:t>
                      </a:r>
                      <a:endParaRPr lang="hu-HU" sz="1100" b="0" i="0" u="none" strike="noStrike" dirty="0">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69780</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46</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extLst>
                  <a:ext uri="{0D108BD9-81ED-4DB2-BD59-A6C34878D82A}">
                    <a16:rowId xmlns:a16="http://schemas.microsoft.com/office/drawing/2014/main" val="3198169300"/>
                  </a:ext>
                </a:extLst>
              </a:tr>
              <a:tr h="802181">
                <a:tc>
                  <a:txBody>
                    <a:bodyPr/>
                    <a:lstStyle/>
                    <a:p>
                      <a:pPr algn="ctr" fontAlgn="ctr"/>
                      <a:r>
                        <a:rPr lang="hu-HU" sz="1100" b="1" i="0" u="none" strike="noStrike" dirty="0">
                          <a:solidFill>
                            <a:srgbClr val="FFFFFF"/>
                          </a:solidFill>
                          <a:effectLst/>
                          <a:highlight>
                            <a:srgbClr val="0000FF"/>
                          </a:highlight>
                          <a:latin typeface="Verdana" panose="020B0604030504040204" pitchFamily="34" charset="0"/>
                        </a:rPr>
                        <a:t>S8</a:t>
                      </a:r>
                    </a:p>
                  </a:txBody>
                  <a:tcPr marL="9525" marR="9525" marT="9525" marB="0" anchor="ctr"/>
                </a:tc>
                <a:tc>
                  <a:txBody>
                    <a:bodyPr/>
                    <a:lstStyle/>
                    <a:p>
                      <a:pPr algn="ctr" fontAlgn="ctr"/>
                      <a:r>
                        <a:rPr lang="hu-HU" sz="1100" u="none" strike="noStrike">
                          <a:effectLst/>
                          <a:highlight>
                            <a:srgbClr val="FFFFFF"/>
                          </a:highlight>
                        </a:rPr>
                        <a:t>113154</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45</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4491.5</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45</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69779</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BF8F00"/>
                          </a:highlight>
                        </a:rPr>
                        <a:t>45</a:t>
                      </a:r>
                      <a:endParaRPr lang="hu-HU" sz="1100" b="0" i="0" u="none" strike="noStrike" dirty="0">
                        <a:solidFill>
                          <a:srgbClr val="333333"/>
                        </a:solidFill>
                        <a:effectLst/>
                        <a:highlight>
                          <a:srgbClr val="BF8F00"/>
                        </a:highlight>
                        <a:latin typeface="Verdana" panose="020B0604030504040204" pitchFamily="34" charset="0"/>
                      </a:endParaRPr>
                    </a:p>
                  </a:txBody>
                  <a:tcPr marL="9525" marR="9525" marT="9525" marB="0" anchor="ctr"/>
                </a:tc>
                <a:extLst>
                  <a:ext uri="{0D108BD9-81ED-4DB2-BD59-A6C34878D82A}">
                    <a16:rowId xmlns:a16="http://schemas.microsoft.com/office/drawing/2014/main" val="4241815643"/>
                  </a:ext>
                </a:extLst>
              </a:tr>
            </a:tbl>
          </a:graphicData>
        </a:graphic>
      </p:graphicFrame>
    </p:spTree>
    <p:extLst>
      <p:ext uri="{BB962C8B-B14F-4D97-AF65-F5344CB8AC3E}">
        <p14:creationId xmlns:p14="http://schemas.microsoft.com/office/powerpoint/2010/main" val="22136216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pic>
        <p:nvPicPr>
          <p:cNvPr id="214" name="Shape 214" descr="centerback"/>
          <p:cNvPicPr preferRelativeResize="0"/>
          <p:nvPr/>
        </p:nvPicPr>
        <p:blipFill rotWithShape="1">
          <a:blip r:embed="rId3">
            <a:alphaModFix/>
          </a:blip>
          <a:srcRect/>
          <a:stretch/>
        </p:blipFill>
        <p:spPr>
          <a:xfrm>
            <a:off x="0" y="0"/>
            <a:ext cx="9113519" cy="6835139"/>
          </a:xfrm>
          <a:prstGeom prst="rect">
            <a:avLst/>
          </a:prstGeom>
          <a:noFill/>
          <a:ln>
            <a:noFill/>
          </a:ln>
        </p:spPr>
      </p:pic>
      <p:sp>
        <p:nvSpPr>
          <p:cNvPr id="215" name="Shape 215"/>
          <p:cNvSpPr txBox="1">
            <a:spLocks noGrp="1"/>
          </p:cNvSpPr>
          <p:nvPr>
            <p:ph type="ctrTitle"/>
          </p:nvPr>
        </p:nvSpPr>
        <p:spPr>
          <a:xfrm>
            <a:off x="463550" y="1268412"/>
            <a:ext cx="8215312" cy="1150936"/>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br>
              <a:rPr lang="en-US" sz="2000" b="1" i="0" u="sng" strike="noStrike" cap="none" dirty="0">
                <a:solidFill>
                  <a:schemeClr val="dk2"/>
                </a:solidFill>
                <a:latin typeface="Arial"/>
                <a:ea typeface="Arial"/>
                <a:cs typeface="Arial"/>
                <a:sym typeface="Arial"/>
              </a:rPr>
            </a:br>
            <a:br>
              <a:rPr lang="en-US" sz="2000" b="1" i="0" u="sng" strike="noStrike" cap="none" dirty="0">
                <a:solidFill>
                  <a:schemeClr val="dk2"/>
                </a:solidFill>
                <a:latin typeface="Arial"/>
                <a:ea typeface="Arial"/>
                <a:cs typeface="Arial"/>
                <a:sym typeface="Arial"/>
              </a:rPr>
            </a:br>
            <a:br>
              <a:rPr lang="en-US" sz="2000" b="1" i="0" u="sng" strike="noStrike" cap="none" dirty="0">
                <a:solidFill>
                  <a:schemeClr val="dk2"/>
                </a:solidFill>
                <a:latin typeface="Arial"/>
                <a:ea typeface="Arial"/>
                <a:cs typeface="Arial"/>
                <a:sym typeface="Arial"/>
              </a:rPr>
            </a:br>
            <a:br>
              <a:rPr lang="en-US" sz="2000" b="1" i="0" u="sng" strike="noStrike" cap="none" dirty="0">
                <a:solidFill>
                  <a:schemeClr val="dk2"/>
                </a:solidFill>
                <a:latin typeface="Arial"/>
                <a:ea typeface="Arial"/>
                <a:cs typeface="Arial"/>
                <a:sym typeface="Arial"/>
              </a:rPr>
            </a:br>
            <a:endParaRPr lang="en-US" sz="2000" b="1" i="0" u="sng" strike="noStrike" cap="none" dirty="0">
              <a:solidFill>
                <a:schemeClr val="dk2"/>
              </a:solidFill>
              <a:latin typeface="Arial"/>
              <a:ea typeface="Arial"/>
              <a:cs typeface="Arial"/>
              <a:sym typeface="Arial"/>
            </a:endParaRPr>
          </a:p>
        </p:txBody>
      </p:sp>
      <p:pic>
        <p:nvPicPr>
          <p:cNvPr id="216" name="Shape 216" descr="portal_top_de"/>
          <p:cNvPicPr preferRelativeResize="0"/>
          <p:nvPr/>
        </p:nvPicPr>
        <p:blipFill rotWithShape="1">
          <a:blip r:embed="rId4">
            <a:alphaModFix/>
          </a:blip>
          <a:srcRect/>
          <a:stretch/>
        </p:blipFill>
        <p:spPr>
          <a:xfrm>
            <a:off x="0" y="-19050"/>
            <a:ext cx="9144000" cy="1166345"/>
          </a:xfrm>
          <a:prstGeom prst="rect">
            <a:avLst/>
          </a:prstGeom>
          <a:noFill/>
          <a:ln>
            <a:noFill/>
          </a:ln>
        </p:spPr>
      </p:pic>
      <p:sp>
        <p:nvSpPr>
          <p:cNvPr id="217" name="Shape 217"/>
          <p:cNvSpPr txBox="1"/>
          <p:nvPr/>
        </p:nvSpPr>
        <p:spPr>
          <a:xfrm>
            <a:off x="-101057" y="2172467"/>
            <a:ext cx="9344525" cy="3637499"/>
          </a:xfrm>
          <a:prstGeom prst="rect">
            <a:avLst/>
          </a:prstGeom>
          <a:noFill/>
          <a:ln>
            <a:noFill/>
          </a:ln>
        </p:spPr>
        <p:txBody>
          <a:bodyPr wrap="square" lIns="91425" tIns="45700" rIns="91425" bIns="45700" anchor="ctr" anchorCtr="0">
            <a:noAutofit/>
          </a:bodyPr>
          <a:lstStyle/>
          <a:p>
            <a:pPr marL="742950" lvl="0" indent="-742950" algn="ctr">
              <a:buClr>
                <a:schemeClr val="dk2"/>
              </a:buClr>
              <a:buSzPct val="25000"/>
            </a:pPr>
            <a:endParaRPr lang="hu-HU" sz="4000" b="1" u="sng" dirty="0">
              <a:solidFill>
                <a:schemeClr val="dk2"/>
              </a:solidFill>
            </a:endParaRPr>
          </a:p>
          <a:p>
            <a:pPr marL="742950" lvl="0" indent="-742950" algn="ctr">
              <a:buClr>
                <a:schemeClr val="dk2"/>
              </a:buClr>
              <a:buSzPct val="25000"/>
            </a:pPr>
            <a:r>
              <a:rPr lang="en-GB" sz="4000" b="1" u="sng" dirty="0">
                <a:solidFill>
                  <a:schemeClr val="dk2"/>
                </a:solidFill>
              </a:rPr>
              <a:t>Food Statistics V.</a:t>
            </a:r>
          </a:p>
          <a:p>
            <a:pPr marL="742950" lvl="0" indent="-742950" algn="ctr">
              <a:buClr>
                <a:schemeClr val="dk2"/>
              </a:buClr>
              <a:buSzPct val="25000"/>
            </a:pPr>
            <a:endParaRPr lang="hu-HU" sz="4000" b="1" i="0" u="sng" dirty="0">
              <a:solidFill>
                <a:schemeClr val="dk2"/>
              </a:solidFill>
              <a:latin typeface="Arial"/>
              <a:ea typeface="Arial"/>
              <a:cs typeface="Arial"/>
              <a:sym typeface="Arial"/>
            </a:endParaRPr>
          </a:p>
          <a:p>
            <a:pPr marL="742950" lvl="0" indent="-742950" algn="ctr">
              <a:buClr>
                <a:schemeClr val="dk2"/>
              </a:buClr>
              <a:buSzPct val="25000"/>
            </a:pPr>
            <a:endParaRPr lang="hu-HU" sz="4000" b="1" u="sng" dirty="0">
              <a:solidFill>
                <a:schemeClr val="dk2"/>
              </a:solidFill>
            </a:endParaRPr>
          </a:p>
          <a:p>
            <a:pPr marL="742950" lvl="0" indent="-742950" algn="ctr">
              <a:buClr>
                <a:schemeClr val="dk2"/>
              </a:buClr>
              <a:buSzPct val="25000"/>
            </a:pPr>
            <a:endParaRPr lang="hu-HU" sz="4000" b="1" u="sng" dirty="0">
              <a:solidFill>
                <a:schemeClr val="dk2"/>
              </a:solidFill>
            </a:endParaRPr>
          </a:p>
          <a:p>
            <a:pPr marL="742950" lvl="0" indent="-742950" algn="ctr">
              <a:buClr>
                <a:schemeClr val="dk2"/>
              </a:buClr>
              <a:buSzPct val="25000"/>
            </a:pPr>
            <a:endParaRPr lang="hu-HU" sz="4000" b="1" u="sng" dirty="0">
              <a:solidFill>
                <a:schemeClr val="dk2"/>
              </a:solidFill>
            </a:endParaRPr>
          </a:p>
          <a:p>
            <a:pPr marL="742950" lvl="0" indent="-742950" algn="ctr">
              <a:buClr>
                <a:schemeClr val="dk2"/>
              </a:buClr>
              <a:buSzPct val="25000"/>
            </a:pPr>
            <a:endParaRPr lang="hu-HU" sz="2400" u="sng" dirty="0">
              <a:solidFill>
                <a:schemeClr val="dk2"/>
              </a:solidFill>
            </a:endParaRPr>
          </a:p>
          <a:p>
            <a:pPr marL="742950" lvl="0" indent="-742950" algn="ctr">
              <a:buClr>
                <a:schemeClr val="dk2"/>
              </a:buClr>
              <a:buSzPct val="25000"/>
            </a:pPr>
            <a:endParaRPr lang="hu-HU" sz="2400" u="sng" dirty="0">
              <a:solidFill>
                <a:schemeClr val="dk2"/>
              </a:solidFill>
            </a:endParaRPr>
          </a:p>
          <a:p>
            <a:pPr marL="742950" lvl="0" indent="-742950" algn="ctr">
              <a:buClr>
                <a:schemeClr val="dk2"/>
              </a:buClr>
              <a:buSzPct val="25000"/>
            </a:pPr>
            <a:endParaRPr lang="hu-HU" sz="2400" u="sng" dirty="0">
              <a:solidFill>
                <a:schemeClr val="dk2"/>
              </a:solidFill>
            </a:endParaRPr>
          </a:p>
          <a:p>
            <a:pPr marL="742950" lvl="0" indent="-742950" algn="ctr">
              <a:buClr>
                <a:schemeClr val="dk2"/>
              </a:buClr>
              <a:buSzPct val="25000"/>
            </a:pPr>
            <a:endParaRPr lang="hu-HU" sz="2400" u="sng" dirty="0">
              <a:solidFill>
                <a:schemeClr val="dk2"/>
              </a:solidFill>
            </a:endParaRPr>
          </a:p>
          <a:p>
            <a:pPr marL="742950" lvl="0" indent="-742950" algn="ctr">
              <a:buClr>
                <a:schemeClr val="dk2"/>
              </a:buClr>
              <a:buSzPct val="25000"/>
            </a:pPr>
            <a:endParaRPr lang="hu-HU" sz="2400" u="sng" dirty="0">
              <a:solidFill>
                <a:schemeClr val="dk2"/>
              </a:solidFill>
            </a:endParaRPr>
          </a:p>
          <a:p>
            <a:pPr marL="742950" lvl="0" indent="-742950" algn="ctr">
              <a:buClr>
                <a:schemeClr val="dk2"/>
              </a:buClr>
              <a:buSzPct val="25000"/>
            </a:pPr>
            <a:r>
              <a:rPr lang="hu-HU" sz="2400" u="sng" dirty="0">
                <a:solidFill>
                  <a:schemeClr val="dk2"/>
                </a:solidFill>
              </a:rPr>
              <a:t>„</a:t>
            </a:r>
            <a:r>
              <a:rPr lang="en-GB" sz="2400" u="sng" dirty="0">
                <a:solidFill>
                  <a:schemeClr val="dk2"/>
                </a:solidFill>
              </a:rPr>
              <a:t>The selected/relevant gems</a:t>
            </a:r>
            <a:r>
              <a:rPr lang="hu-HU" sz="2400" u="sng" dirty="0">
                <a:solidFill>
                  <a:schemeClr val="dk2"/>
                </a:solidFill>
              </a:rPr>
              <a:t> (7)</a:t>
            </a:r>
            <a:r>
              <a:rPr lang="en-GB" sz="2400" u="sng" dirty="0">
                <a:solidFill>
                  <a:schemeClr val="dk2"/>
                </a:solidFill>
              </a:rPr>
              <a:t>”</a:t>
            </a:r>
          </a:p>
          <a:p>
            <a:pPr marL="742950" lvl="0" indent="-742950" algn="ctr">
              <a:buClr>
                <a:schemeClr val="dk2"/>
              </a:buClr>
              <a:buSzPct val="25000"/>
            </a:pPr>
            <a:br>
              <a:rPr lang="en-US" sz="2000" b="1" i="0" u="none" dirty="0">
                <a:solidFill>
                  <a:schemeClr val="dk2"/>
                </a:solidFill>
                <a:latin typeface="Arial"/>
                <a:ea typeface="Arial"/>
                <a:cs typeface="Arial"/>
                <a:sym typeface="Arial"/>
              </a:rPr>
            </a:br>
            <a:br>
              <a:rPr lang="en-US" sz="2000" b="1" i="0" u="none" dirty="0">
                <a:solidFill>
                  <a:schemeClr val="dk2"/>
                </a:solidFill>
                <a:latin typeface="Arial"/>
                <a:ea typeface="Arial"/>
                <a:cs typeface="Arial"/>
                <a:sym typeface="Arial"/>
              </a:rPr>
            </a:br>
            <a:endParaRPr lang="hu-HU" sz="2400" b="1" dirty="0">
              <a:solidFill>
                <a:schemeClr val="dk2"/>
              </a:solidFill>
            </a:endParaRPr>
          </a:p>
          <a:p>
            <a:pPr marL="742950" lvl="0" indent="-742950" algn="ctr">
              <a:buClr>
                <a:schemeClr val="dk2"/>
              </a:buClr>
              <a:buSzPct val="25000"/>
            </a:pPr>
            <a:endParaRPr lang="en-US" sz="2000" b="1" i="0" u="none" dirty="0">
              <a:solidFill>
                <a:schemeClr val="dk2"/>
              </a:solidFill>
              <a:latin typeface="Arial"/>
              <a:ea typeface="Arial"/>
              <a:cs typeface="Arial"/>
              <a:sym typeface="Arial"/>
            </a:endParaRPr>
          </a:p>
        </p:txBody>
      </p:sp>
      <p:graphicFrame>
        <p:nvGraphicFramePr>
          <p:cNvPr id="2" name="Táblázat 1">
            <a:extLst>
              <a:ext uri="{FF2B5EF4-FFF2-40B4-BE49-F238E27FC236}">
                <a16:creationId xmlns:a16="http://schemas.microsoft.com/office/drawing/2014/main" id="{07B499CE-E634-716E-6330-FAD95EA6F3B7}"/>
              </a:ext>
            </a:extLst>
          </p:cNvPr>
          <p:cNvGraphicFramePr>
            <a:graphicFrameLocks noGrp="1"/>
          </p:cNvGraphicFramePr>
          <p:nvPr>
            <p:extLst>
              <p:ext uri="{D42A27DB-BD31-4B8C-83A1-F6EECF244321}">
                <p14:modId xmlns:p14="http://schemas.microsoft.com/office/powerpoint/2010/main" val="2587502015"/>
              </p:ext>
            </p:extLst>
          </p:nvPr>
        </p:nvGraphicFramePr>
        <p:xfrm>
          <a:off x="781310" y="1930821"/>
          <a:ext cx="7550898" cy="3719223"/>
        </p:xfrm>
        <a:graphic>
          <a:graphicData uri="http://schemas.openxmlformats.org/drawingml/2006/table">
            <a:tbl>
              <a:tblPr>
                <a:tableStyleId>{5C22544A-7EE6-4342-B048-85BDC9FD1C3A}</a:tableStyleId>
              </a:tblPr>
              <a:tblGrid>
                <a:gridCol w="736390">
                  <a:extLst>
                    <a:ext uri="{9D8B030D-6E8A-4147-A177-3AD203B41FA5}">
                      <a16:colId xmlns:a16="http://schemas.microsoft.com/office/drawing/2014/main" val="2674980640"/>
                    </a:ext>
                  </a:extLst>
                </a:gridCol>
                <a:gridCol w="974725">
                  <a:extLst>
                    <a:ext uri="{9D8B030D-6E8A-4147-A177-3AD203B41FA5}">
                      <a16:colId xmlns:a16="http://schemas.microsoft.com/office/drawing/2014/main" val="1642437453"/>
                    </a:ext>
                  </a:extLst>
                </a:gridCol>
                <a:gridCol w="736390">
                  <a:extLst>
                    <a:ext uri="{9D8B030D-6E8A-4147-A177-3AD203B41FA5}">
                      <a16:colId xmlns:a16="http://schemas.microsoft.com/office/drawing/2014/main" val="2415887515"/>
                    </a:ext>
                  </a:extLst>
                </a:gridCol>
                <a:gridCol w="955675">
                  <a:extLst>
                    <a:ext uri="{9D8B030D-6E8A-4147-A177-3AD203B41FA5}">
                      <a16:colId xmlns:a16="http://schemas.microsoft.com/office/drawing/2014/main" val="4121569756"/>
                    </a:ext>
                  </a:extLst>
                </a:gridCol>
                <a:gridCol w="736390">
                  <a:extLst>
                    <a:ext uri="{9D8B030D-6E8A-4147-A177-3AD203B41FA5}">
                      <a16:colId xmlns:a16="http://schemas.microsoft.com/office/drawing/2014/main" val="180259388"/>
                    </a:ext>
                  </a:extLst>
                </a:gridCol>
                <a:gridCol w="1085850">
                  <a:extLst>
                    <a:ext uri="{9D8B030D-6E8A-4147-A177-3AD203B41FA5}">
                      <a16:colId xmlns:a16="http://schemas.microsoft.com/office/drawing/2014/main" val="1588134771"/>
                    </a:ext>
                  </a:extLst>
                </a:gridCol>
                <a:gridCol w="736390">
                  <a:extLst>
                    <a:ext uri="{9D8B030D-6E8A-4147-A177-3AD203B41FA5}">
                      <a16:colId xmlns:a16="http://schemas.microsoft.com/office/drawing/2014/main" val="686454090"/>
                    </a:ext>
                  </a:extLst>
                </a:gridCol>
                <a:gridCol w="768350">
                  <a:extLst>
                    <a:ext uri="{9D8B030D-6E8A-4147-A177-3AD203B41FA5}">
                      <a16:colId xmlns:a16="http://schemas.microsoft.com/office/drawing/2014/main" val="4031434282"/>
                    </a:ext>
                  </a:extLst>
                </a:gridCol>
                <a:gridCol w="820738">
                  <a:extLst>
                    <a:ext uri="{9D8B030D-6E8A-4147-A177-3AD203B41FA5}">
                      <a16:colId xmlns:a16="http://schemas.microsoft.com/office/drawing/2014/main" val="1413712130"/>
                    </a:ext>
                  </a:extLst>
                </a:gridCol>
              </a:tblGrid>
              <a:tr h="383835">
                <a:tc>
                  <a:txBody>
                    <a:bodyPr/>
                    <a:lstStyle/>
                    <a:p>
                      <a:pPr algn="ctr" fontAlgn="b"/>
                      <a:r>
                        <a:rPr lang="en-GB" sz="1100" u="none" strike="noStrike" noProof="0" dirty="0">
                          <a:effectLst/>
                          <a:highlight>
                            <a:srgbClr val="BF8F00"/>
                          </a:highlight>
                        </a:rPr>
                        <a:t>Ranking</a:t>
                      </a:r>
                      <a:endParaRPr lang="en-GB" sz="1100" b="0" i="0" u="none" strike="noStrike" noProof="0" dirty="0">
                        <a:solidFill>
                          <a:srgbClr val="000000"/>
                        </a:solidFill>
                        <a:effectLst/>
                        <a:highlight>
                          <a:srgbClr val="BF8F00"/>
                        </a:highlight>
                        <a:latin typeface="Calibri" panose="020F0502020204030204" pitchFamily="34" charset="0"/>
                      </a:endParaRPr>
                    </a:p>
                  </a:txBody>
                  <a:tcPr marL="9525" marR="9525" marT="9525" marB="0" anchor="ctr"/>
                </a:tc>
                <a:tc>
                  <a:txBody>
                    <a:bodyPr/>
                    <a:lstStyle/>
                    <a:p>
                      <a:pPr algn="ctr" fontAlgn="ctr"/>
                      <a:r>
                        <a:rPr lang="en-GB" sz="1100" u="none" strike="noStrike" noProof="0" dirty="0">
                          <a:effectLst/>
                          <a:highlight>
                            <a:srgbClr val="BF8F00"/>
                          </a:highlight>
                        </a:rPr>
                        <a:t>Cereals, Other</a:t>
                      </a:r>
                      <a:endParaRPr lang="en-GB" sz="1100" b="0" i="0" u="none" strike="noStrike" noProof="0" dirty="0">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BF8F00"/>
                          </a:highlight>
                        </a:rPr>
                        <a:t>Cloves</a:t>
                      </a:r>
                      <a:endParaRPr lang="en-GB" sz="1100" b="0" i="0" u="none" strike="noStrike" noProof="0" dirty="0">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BF8F00"/>
                          </a:highlight>
                        </a:rPr>
                        <a:t>Miscellaneous</a:t>
                      </a:r>
                      <a:endParaRPr lang="en-GB" sz="1100" b="0" i="0" u="none" strike="noStrike" noProof="0" dirty="0">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BF8F00"/>
                          </a:highlight>
                        </a:rPr>
                        <a:t>Plantains</a:t>
                      </a:r>
                      <a:endParaRPr lang="en-GB" sz="1100" b="0" i="0" u="none" strike="noStrike" noProof="0" dirty="0">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BF8F00"/>
                          </a:highlight>
                        </a:rPr>
                        <a:t>Sesa</a:t>
                      </a:r>
                      <a:r>
                        <a:rPr lang="hu-HU" sz="1100" u="none" strike="noStrike" noProof="0" dirty="0">
                          <a:effectLst/>
                          <a:highlight>
                            <a:srgbClr val="BF8F00"/>
                          </a:highlight>
                        </a:rPr>
                        <a:t> </a:t>
                      </a:r>
                      <a:r>
                        <a:rPr lang="en-GB" sz="1100" u="none" strike="noStrike" noProof="0" dirty="0">
                          <a:effectLst/>
                          <a:highlight>
                            <a:srgbClr val="BF8F00"/>
                          </a:highlight>
                        </a:rPr>
                        <a:t>messed Oil</a:t>
                      </a:r>
                      <a:endParaRPr lang="en-GB" sz="1100" b="0" i="0" u="none" strike="noStrike" noProof="0" dirty="0">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BF8F00"/>
                          </a:highlight>
                        </a:rPr>
                        <a:t>Soyabeans</a:t>
                      </a:r>
                      <a:endParaRPr lang="en-GB" sz="1100" b="0" i="0" u="none" strike="noStrike" noProof="0" dirty="0">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BF8F00"/>
                          </a:highlight>
                        </a:rPr>
                        <a:t>Vegetables</a:t>
                      </a:r>
                      <a:endParaRPr lang="en-GB" sz="1100" b="0" i="0" u="none" strike="noStrike" noProof="0" dirty="0">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rPr>
                        <a:t>Comparison</a:t>
                      </a:r>
                      <a:endParaRPr lang="en-GB" sz="1100" b="1" i="0" u="none" strike="noStrike" noProof="0" dirty="0">
                        <a:solidFill>
                          <a:srgbClr val="FFFFFF"/>
                        </a:solidFill>
                        <a:effectLst/>
                        <a:latin typeface="Verdana" panose="020B0604030504040204" pitchFamily="34" charset="0"/>
                      </a:endParaRPr>
                    </a:p>
                  </a:txBody>
                  <a:tcPr marL="9525" marR="9525" marT="9525" marB="0" anchor="ctr"/>
                </a:tc>
                <a:extLst>
                  <a:ext uri="{0D108BD9-81ED-4DB2-BD59-A6C34878D82A}">
                    <a16:rowId xmlns:a16="http://schemas.microsoft.com/office/drawing/2014/main" val="2761256579"/>
                  </a:ext>
                </a:extLst>
              </a:tr>
              <a:tr h="277949">
                <a:tc>
                  <a:txBody>
                    <a:bodyPr/>
                    <a:lstStyle/>
                    <a:p>
                      <a:pPr algn="ctr" fontAlgn="b"/>
                      <a:r>
                        <a:rPr lang="hu-HU" sz="1100" u="none" strike="noStrike" dirty="0">
                          <a:effectLst/>
                          <a:highlight>
                            <a:srgbClr val="BF8F00"/>
                          </a:highlight>
                        </a:rPr>
                        <a:t>1961</a:t>
                      </a:r>
                      <a:endParaRPr lang="hu-HU" sz="1100" b="0" i="0" u="none" strike="noStrike" dirty="0">
                        <a:solidFill>
                          <a:srgbClr val="000000"/>
                        </a:solidFill>
                        <a:effectLst/>
                        <a:highlight>
                          <a:srgbClr val="BF8F00"/>
                        </a:highlight>
                        <a:latin typeface="Calibri" panose="020F0502020204030204" pitchFamily="34" charset="0"/>
                      </a:endParaRPr>
                    </a:p>
                  </a:txBody>
                  <a:tcPr marL="9525" marR="9525" marT="9525" marB="0" anchor="ctr"/>
                </a:tc>
                <a:tc>
                  <a:txBody>
                    <a:bodyPr/>
                    <a:lstStyle/>
                    <a:p>
                      <a:pPr algn="ctr" fontAlgn="ctr"/>
                      <a:r>
                        <a:rPr lang="hu-HU" sz="1100" u="none" strike="noStrike">
                          <a:effectLst/>
                          <a:highlight>
                            <a:srgbClr val="BF8F00"/>
                          </a:highlight>
                        </a:rPr>
                        <a:t>14</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29</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22</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3</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1</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22</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44</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1000000</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extLst>
                  <a:ext uri="{0D108BD9-81ED-4DB2-BD59-A6C34878D82A}">
                    <a16:rowId xmlns:a16="http://schemas.microsoft.com/office/drawing/2014/main" val="498581675"/>
                  </a:ext>
                </a:extLst>
              </a:tr>
              <a:tr h="277949">
                <a:tc>
                  <a:txBody>
                    <a:bodyPr/>
                    <a:lstStyle/>
                    <a:p>
                      <a:pPr algn="ctr" fontAlgn="b"/>
                      <a:r>
                        <a:rPr lang="hu-HU" sz="1100" u="none" strike="noStrike" dirty="0">
                          <a:effectLst/>
                          <a:highlight>
                            <a:srgbClr val="BF8F00"/>
                          </a:highlight>
                        </a:rPr>
                        <a:t>1962</a:t>
                      </a:r>
                      <a:endParaRPr lang="hu-HU" sz="1100" b="0" i="0" u="none" strike="noStrike" dirty="0">
                        <a:solidFill>
                          <a:srgbClr val="000000"/>
                        </a:solidFill>
                        <a:effectLst/>
                        <a:highlight>
                          <a:srgbClr val="BF8F00"/>
                        </a:highlight>
                        <a:latin typeface="Calibri" panose="020F0502020204030204" pitchFamily="34" charset="0"/>
                      </a:endParaRPr>
                    </a:p>
                  </a:txBody>
                  <a:tcPr marL="9525" marR="9525" marT="9525" marB="0" anchor="ctr"/>
                </a:tc>
                <a:tc>
                  <a:txBody>
                    <a:bodyPr/>
                    <a:lstStyle/>
                    <a:p>
                      <a:pPr algn="ctr" fontAlgn="ctr"/>
                      <a:r>
                        <a:rPr lang="hu-HU" sz="1100" u="none" strike="noStrike">
                          <a:effectLst/>
                          <a:highlight>
                            <a:srgbClr val="BF8F00"/>
                          </a:highlight>
                        </a:rPr>
                        <a:t>14</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29</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22</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3</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1</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22</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38</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1000000</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extLst>
                  <a:ext uri="{0D108BD9-81ED-4DB2-BD59-A6C34878D82A}">
                    <a16:rowId xmlns:a16="http://schemas.microsoft.com/office/drawing/2014/main" val="2838035815"/>
                  </a:ext>
                </a:extLst>
              </a:tr>
              <a:tr h="277949">
                <a:tc>
                  <a:txBody>
                    <a:bodyPr/>
                    <a:lstStyle/>
                    <a:p>
                      <a:pPr algn="ctr" fontAlgn="b"/>
                      <a:r>
                        <a:rPr lang="hu-HU" sz="1100" u="none" strike="noStrike">
                          <a:effectLst/>
                          <a:highlight>
                            <a:srgbClr val="BF8F00"/>
                          </a:highlight>
                        </a:rPr>
                        <a:t>1963</a:t>
                      </a:r>
                      <a:endParaRPr lang="hu-HU" sz="1100" b="0" i="0" u="none" strike="noStrike">
                        <a:solidFill>
                          <a:srgbClr val="000000"/>
                        </a:solidFill>
                        <a:effectLst/>
                        <a:highlight>
                          <a:srgbClr val="BF8F00"/>
                        </a:highlight>
                        <a:latin typeface="Calibri" panose="020F0502020204030204" pitchFamily="34" charset="0"/>
                      </a:endParaRPr>
                    </a:p>
                  </a:txBody>
                  <a:tcPr marL="9525" marR="9525" marT="9525" marB="0" anchor="ctr"/>
                </a:tc>
                <a:tc>
                  <a:txBody>
                    <a:bodyPr/>
                    <a:lstStyle/>
                    <a:p>
                      <a:pPr algn="ctr" fontAlgn="ctr"/>
                      <a:r>
                        <a:rPr lang="hu-HU" sz="1100" u="none" strike="noStrike" dirty="0">
                          <a:effectLst/>
                          <a:highlight>
                            <a:srgbClr val="BF8F00"/>
                          </a:highlight>
                        </a:rPr>
                        <a:t>14</a:t>
                      </a:r>
                      <a:endParaRPr lang="hu-HU" sz="1100" b="0" i="0" u="none" strike="noStrike" dirty="0">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29</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22</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3</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1</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22</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10</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1000000</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extLst>
                  <a:ext uri="{0D108BD9-81ED-4DB2-BD59-A6C34878D82A}">
                    <a16:rowId xmlns:a16="http://schemas.microsoft.com/office/drawing/2014/main" val="3038399369"/>
                  </a:ext>
                </a:extLst>
              </a:tr>
              <a:tr h="277949">
                <a:tc>
                  <a:txBody>
                    <a:bodyPr/>
                    <a:lstStyle/>
                    <a:p>
                      <a:pPr algn="ctr" fontAlgn="b"/>
                      <a:r>
                        <a:rPr lang="hu-HU" sz="1100" u="none" strike="noStrike">
                          <a:effectLst/>
                          <a:highlight>
                            <a:srgbClr val="BF8F00"/>
                          </a:highlight>
                        </a:rPr>
                        <a:t>1964</a:t>
                      </a:r>
                      <a:endParaRPr lang="hu-HU" sz="1100" b="0" i="0" u="none" strike="noStrike">
                        <a:solidFill>
                          <a:srgbClr val="000000"/>
                        </a:solidFill>
                        <a:effectLst/>
                        <a:highlight>
                          <a:srgbClr val="BF8F00"/>
                        </a:highlight>
                        <a:latin typeface="Calibri" panose="020F0502020204030204" pitchFamily="34" charset="0"/>
                      </a:endParaRPr>
                    </a:p>
                  </a:txBody>
                  <a:tcPr marL="9525" marR="9525" marT="9525" marB="0" anchor="ctr"/>
                </a:tc>
                <a:tc>
                  <a:txBody>
                    <a:bodyPr/>
                    <a:lstStyle/>
                    <a:p>
                      <a:pPr algn="ctr" fontAlgn="ctr"/>
                      <a:r>
                        <a:rPr lang="hu-HU" sz="1100" u="none" strike="noStrike" dirty="0">
                          <a:effectLst/>
                          <a:highlight>
                            <a:srgbClr val="BF8F00"/>
                          </a:highlight>
                        </a:rPr>
                        <a:t>14</a:t>
                      </a:r>
                      <a:endParaRPr lang="hu-HU" sz="1100" b="0" i="0" u="none" strike="noStrike" dirty="0">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2</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22</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3</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1</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22</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43</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1000000</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extLst>
                  <a:ext uri="{0D108BD9-81ED-4DB2-BD59-A6C34878D82A}">
                    <a16:rowId xmlns:a16="http://schemas.microsoft.com/office/drawing/2014/main" val="3952117481"/>
                  </a:ext>
                </a:extLst>
              </a:tr>
              <a:tr h="277949">
                <a:tc>
                  <a:txBody>
                    <a:bodyPr/>
                    <a:lstStyle/>
                    <a:p>
                      <a:pPr algn="ctr" fontAlgn="b"/>
                      <a:r>
                        <a:rPr lang="hu-HU" sz="1100" u="none" strike="noStrike">
                          <a:effectLst/>
                          <a:highlight>
                            <a:srgbClr val="BF8F00"/>
                          </a:highlight>
                        </a:rPr>
                        <a:t>1965</a:t>
                      </a:r>
                      <a:endParaRPr lang="hu-HU" sz="1100" b="0" i="0" u="none" strike="noStrike">
                        <a:solidFill>
                          <a:srgbClr val="000000"/>
                        </a:solidFill>
                        <a:effectLst/>
                        <a:highlight>
                          <a:srgbClr val="BF8F00"/>
                        </a:highlight>
                        <a:latin typeface="Calibri" panose="020F0502020204030204" pitchFamily="34" charset="0"/>
                      </a:endParaRPr>
                    </a:p>
                  </a:txBody>
                  <a:tcPr marL="9525" marR="9525" marT="9525" marB="0" anchor="ctr"/>
                </a:tc>
                <a:tc>
                  <a:txBody>
                    <a:bodyPr/>
                    <a:lstStyle/>
                    <a:p>
                      <a:pPr algn="ctr" fontAlgn="ctr"/>
                      <a:r>
                        <a:rPr lang="hu-HU" sz="1100" u="none" strike="noStrike" dirty="0">
                          <a:effectLst/>
                          <a:highlight>
                            <a:srgbClr val="BF8F00"/>
                          </a:highlight>
                        </a:rPr>
                        <a:t>14</a:t>
                      </a:r>
                      <a:endParaRPr lang="hu-HU" sz="1100" b="0" i="0" u="none" strike="noStrike" dirty="0">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29</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22</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3</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1</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22</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49</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1000000</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extLst>
                  <a:ext uri="{0D108BD9-81ED-4DB2-BD59-A6C34878D82A}">
                    <a16:rowId xmlns:a16="http://schemas.microsoft.com/office/drawing/2014/main" val="3977853551"/>
                  </a:ext>
                </a:extLst>
              </a:tr>
              <a:tr h="277949">
                <a:tc>
                  <a:txBody>
                    <a:bodyPr/>
                    <a:lstStyle/>
                    <a:p>
                      <a:pPr algn="ctr" fontAlgn="b"/>
                      <a:r>
                        <a:rPr lang="hu-HU" sz="1100" u="none" strike="noStrike">
                          <a:effectLst/>
                          <a:highlight>
                            <a:srgbClr val="BF8F00"/>
                          </a:highlight>
                        </a:rPr>
                        <a:t>1966</a:t>
                      </a:r>
                      <a:endParaRPr lang="hu-HU" sz="1100" b="0" i="0" u="none" strike="noStrike">
                        <a:solidFill>
                          <a:srgbClr val="000000"/>
                        </a:solidFill>
                        <a:effectLst/>
                        <a:highlight>
                          <a:srgbClr val="BF8F00"/>
                        </a:highlight>
                        <a:latin typeface="Calibri" panose="020F0502020204030204" pitchFamily="34" charset="0"/>
                      </a:endParaRPr>
                    </a:p>
                  </a:txBody>
                  <a:tcPr marL="9525" marR="9525" marT="9525" marB="0" anchor="ctr"/>
                </a:tc>
                <a:tc>
                  <a:txBody>
                    <a:bodyPr/>
                    <a:lstStyle/>
                    <a:p>
                      <a:pPr algn="ctr" fontAlgn="ctr"/>
                      <a:r>
                        <a:rPr lang="hu-HU" sz="1100" u="none" strike="noStrike">
                          <a:effectLst/>
                          <a:highlight>
                            <a:srgbClr val="BF8F00"/>
                          </a:highlight>
                        </a:rPr>
                        <a:t>14</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BF8F00"/>
                          </a:highlight>
                        </a:rPr>
                        <a:t>29</a:t>
                      </a:r>
                      <a:endParaRPr lang="hu-HU" sz="1100" b="0" i="0" u="none" strike="noStrike" dirty="0">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22</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3</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1</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22</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36</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1000000</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extLst>
                  <a:ext uri="{0D108BD9-81ED-4DB2-BD59-A6C34878D82A}">
                    <a16:rowId xmlns:a16="http://schemas.microsoft.com/office/drawing/2014/main" val="3140175482"/>
                  </a:ext>
                </a:extLst>
              </a:tr>
              <a:tr h="277949">
                <a:tc>
                  <a:txBody>
                    <a:bodyPr/>
                    <a:lstStyle/>
                    <a:p>
                      <a:pPr algn="ctr" fontAlgn="b"/>
                      <a:r>
                        <a:rPr lang="hu-HU" sz="1100" u="none" strike="noStrike">
                          <a:effectLst/>
                          <a:highlight>
                            <a:srgbClr val="BF8F00"/>
                          </a:highlight>
                        </a:rPr>
                        <a:t>1967</a:t>
                      </a:r>
                      <a:endParaRPr lang="hu-HU" sz="1100" b="0" i="0" u="none" strike="noStrike">
                        <a:solidFill>
                          <a:srgbClr val="000000"/>
                        </a:solidFill>
                        <a:effectLst/>
                        <a:highlight>
                          <a:srgbClr val="BF8F00"/>
                        </a:highlight>
                        <a:latin typeface="Calibri" panose="020F0502020204030204" pitchFamily="34" charset="0"/>
                      </a:endParaRPr>
                    </a:p>
                  </a:txBody>
                  <a:tcPr marL="9525" marR="9525" marT="9525" marB="0" anchor="ctr"/>
                </a:tc>
                <a:tc>
                  <a:txBody>
                    <a:bodyPr/>
                    <a:lstStyle/>
                    <a:p>
                      <a:pPr algn="ctr" fontAlgn="ctr"/>
                      <a:r>
                        <a:rPr lang="hu-HU" sz="1100" u="none" strike="noStrike">
                          <a:effectLst/>
                          <a:highlight>
                            <a:srgbClr val="BF8F00"/>
                          </a:highlight>
                        </a:rPr>
                        <a:t>14</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29</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BF8F00"/>
                          </a:highlight>
                        </a:rPr>
                        <a:t>22</a:t>
                      </a:r>
                      <a:endParaRPr lang="hu-HU" sz="1100" b="0" i="0" u="none" strike="noStrike" dirty="0">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3</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1</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22</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28</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1000000</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extLst>
                  <a:ext uri="{0D108BD9-81ED-4DB2-BD59-A6C34878D82A}">
                    <a16:rowId xmlns:a16="http://schemas.microsoft.com/office/drawing/2014/main" val="2156115233"/>
                  </a:ext>
                </a:extLst>
              </a:tr>
              <a:tr h="277949">
                <a:tc>
                  <a:txBody>
                    <a:bodyPr/>
                    <a:lstStyle/>
                    <a:p>
                      <a:pPr algn="ctr" fontAlgn="b"/>
                      <a:r>
                        <a:rPr lang="hu-HU" sz="1100" u="none" strike="noStrike">
                          <a:effectLst/>
                          <a:highlight>
                            <a:srgbClr val="BF8F00"/>
                          </a:highlight>
                        </a:rPr>
                        <a:t>1968</a:t>
                      </a:r>
                      <a:endParaRPr lang="hu-HU" sz="1100" b="0" i="0" u="none" strike="noStrike">
                        <a:solidFill>
                          <a:srgbClr val="000000"/>
                        </a:solidFill>
                        <a:effectLst/>
                        <a:highlight>
                          <a:srgbClr val="BF8F00"/>
                        </a:highlight>
                        <a:latin typeface="Calibri" panose="020F0502020204030204" pitchFamily="34" charset="0"/>
                      </a:endParaRPr>
                    </a:p>
                  </a:txBody>
                  <a:tcPr marL="9525" marR="9525" marT="9525" marB="0" anchor="ctr"/>
                </a:tc>
                <a:tc>
                  <a:txBody>
                    <a:bodyPr/>
                    <a:lstStyle/>
                    <a:p>
                      <a:pPr algn="ctr" fontAlgn="ctr"/>
                      <a:r>
                        <a:rPr lang="hu-HU" sz="1100" u="none" strike="noStrike">
                          <a:effectLst/>
                          <a:highlight>
                            <a:srgbClr val="BF8F00"/>
                          </a:highlight>
                        </a:rPr>
                        <a:t>14</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29</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22</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3</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BF8F00"/>
                          </a:highlight>
                        </a:rPr>
                        <a:t>1</a:t>
                      </a:r>
                      <a:endParaRPr lang="hu-HU" sz="1100" b="0" i="0" u="none" strike="noStrike" dirty="0">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22</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29</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1000000</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extLst>
                  <a:ext uri="{0D108BD9-81ED-4DB2-BD59-A6C34878D82A}">
                    <a16:rowId xmlns:a16="http://schemas.microsoft.com/office/drawing/2014/main" val="2642801549"/>
                  </a:ext>
                </a:extLst>
              </a:tr>
              <a:tr h="277949">
                <a:tc>
                  <a:txBody>
                    <a:bodyPr/>
                    <a:lstStyle/>
                    <a:p>
                      <a:pPr algn="ctr" fontAlgn="b"/>
                      <a:r>
                        <a:rPr lang="hu-HU" sz="1100" u="none" strike="noStrike">
                          <a:effectLst/>
                          <a:highlight>
                            <a:srgbClr val="BF8F00"/>
                          </a:highlight>
                        </a:rPr>
                        <a:t>1969</a:t>
                      </a:r>
                      <a:endParaRPr lang="hu-HU" sz="1100" b="0" i="0" u="none" strike="noStrike">
                        <a:solidFill>
                          <a:srgbClr val="000000"/>
                        </a:solidFill>
                        <a:effectLst/>
                        <a:highlight>
                          <a:srgbClr val="BF8F00"/>
                        </a:highlight>
                        <a:latin typeface="Calibri" panose="020F0502020204030204" pitchFamily="34" charset="0"/>
                      </a:endParaRPr>
                    </a:p>
                  </a:txBody>
                  <a:tcPr marL="9525" marR="9525" marT="9525" marB="0" anchor="ctr"/>
                </a:tc>
                <a:tc>
                  <a:txBody>
                    <a:bodyPr/>
                    <a:lstStyle/>
                    <a:p>
                      <a:pPr algn="ctr" fontAlgn="ctr"/>
                      <a:r>
                        <a:rPr lang="hu-HU" sz="1100" u="none" strike="noStrike">
                          <a:effectLst/>
                          <a:highlight>
                            <a:srgbClr val="BF8F00"/>
                          </a:highlight>
                        </a:rPr>
                        <a:t>14</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29</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22</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3</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1</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BF8F00"/>
                          </a:highlight>
                        </a:rPr>
                        <a:t>22</a:t>
                      </a:r>
                      <a:endParaRPr lang="hu-HU" sz="1100" b="0" i="0" u="none" strike="noStrike" dirty="0">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BF8F00"/>
                          </a:highlight>
                        </a:rPr>
                        <a:t>17</a:t>
                      </a:r>
                      <a:endParaRPr lang="hu-HU" sz="1100" b="0" i="0" u="none" strike="noStrike" dirty="0">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1000000</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extLst>
                  <a:ext uri="{0D108BD9-81ED-4DB2-BD59-A6C34878D82A}">
                    <a16:rowId xmlns:a16="http://schemas.microsoft.com/office/drawing/2014/main" val="375604124"/>
                  </a:ext>
                </a:extLst>
              </a:tr>
              <a:tr h="277949">
                <a:tc>
                  <a:txBody>
                    <a:bodyPr/>
                    <a:lstStyle/>
                    <a:p>
                      <a:pPr algn="ctr" fontAlgn="b"/>
                      <a:r>
                        <a:rPr lang="hu-HU" sz="1100" u="none" strike="noStrike">
                          <a:effectLst/>
                          <a:highlight>
                            <a:srgbClr val="BF8F00"/>
                          </a:highlight>
                        </a:rPr>
                        <a:t>1970</a:t>
                      </a:r>
                      <a:endParaRPr lang="hu-HU" sz="1100" b="0" i="0" u="none" strike="noStrike">
                        <a:solidFill>
                          <a:srgbClr val="000000"/>
                        </a:solidFill>
                        <a:effectLst/>
                        <a:highlight>
                          <a:srgbClr val="BF8F00"/>
                        </a:highlight>
                        <a:latin typeface="Calibri" panose="020F0502020204030204" pitchFamily="34" charset="0"/>
                      </a:endParaRPr>
                    </a:p>
                  </a:txBody>
                  <a:tcPr marL="9525" marR="9525" marT="9525" marB="0" anchor="ctr"/>
                </a:tc>
                <a:tc>
                  <a:txBody>
                    <a:bodyPr/>
                    <a:lstStyle/>
                    <a:p>
                      <a:pPr algn="ctr" fontAlgn="ctr"/>
                      <a:r>
                        <a:rPr lang="hu-HU" sz="1100" u="none" strike="noStrike">
                          <a:effectLst/>
                          <a:highlight>
                            <a:srgbClr val="BF8F00"/>
                          </a:highlight>
                        </a:rPr>
                        <a:t>14</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2</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22</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3</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1</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22</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30</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1000000</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extLst>
                  <a:ext uri="{0D108BD9-81ED-4DB2-BD59-A6C34878D82A}">
                    <a16:rowId xmlns:a16="http://schemas.microsoft.com/office/drawing/2014/main" val="2646291372"/>
                  </a:ext>
                </a:extLst>
              </a:tr>
              <a:tr h="277949">
                <a:tc>
                  <a:txBody>
                    <a:bodyPr/>
                    <a:lstStyle/>
                    <a:p>
                      <a:pPr algn="ctr" fontAlgn="b"/>
                      <a:r>
                        <a:rPr lang="hu-HU" sz="1100" u="none" strike="noStrike">
                          <a:effectLst/>
                          <a:highlight>
                            <a:srgbClr val="BF8F00"/>
                          </a:highlight>
                        </a:rPr>
                        <a:t>1971</a:t>
                      </a:r>
                      <a:endParaRPr lang="hu-HU" sz="1100" b="0" i="0" u="none" strike="noStrike">
                        <a:solidFill>
                          <a:srgbClr val="000000"/>
                        </a:solidFill>
                        <a:effectLst/>
                        <a:highlight>
                          <a:srgbClr val="BF8F00"/>
                        </a:highlight>
                        <a:latin typeface="Calibri" panose="020F0502020204030204" pitchFamily="34" charset="0"/>
                      </a:endParaRPr>
                    </a:p>
                  </a:txBody>
                  <a:tcPr marL="9525" marR="9525" marT="9525" marB="0" anchor="ctr"/>
                </a:tc>
                <a:tc>
                  <a:txBody>
                    <a:bodyPr/>
                    <a:lstStyle/>
                    <a:p>
                      <a:pPr algn="ctr" fontAlgn="ctr"/>
                      <a:r>
                        <a:rPr lang="hu-HU" sz="1100" u="none" strike="noStrike">
                          <a:effectLst/>
                          <a:highlight>
                            <a:srgbClr val="BF8F00"/>
                          </a:highlight>
                        </a:rPr>
                        <a:t>14</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29</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22</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3</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1</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22</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25</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1000000</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extLst>
                  <a:ext uri="{0D108BD9-81ED-4DB2-BD59-A6C34878D82A}">
                    <a16:rowId xmlns:a16="http://schemas.microsoft.com/office/drawing/2014/main" val="1160717187"/>
                  </a:ext>
                </a:extLst>
              </a:tr>
              <a:tr h="277949">
                <a:tc>
                  <a:txBody>
                    <a:bodyPr/>
                    <a:lstStyle/>
                    <a:p>
                      <a:pPr algn="ctr" fontAlgn="b"/>
                      <a:r>
                        <a:rPr lang="hu-HU" sz="1100" u="none" strike="noStrike">
                          <a:effectLst/>
                          <a:highlight>
                            <a:srgbClr val="BF8F00"/>
                          </a:highlight>
                        </a:rPr>
                        <a:t>1972</a:t>
                      </a:r>
                      <a:endParaRPr lang="hu-HU" sz="1100" b="0" i="0" u="none" strike="noStrike">
                        <a:solidFill>
                          <a:srgbClr val="000000"/>
                        </a:solidFill>
                        <a:effectLst/>
                        <a:highlight>
                          <a:srgbClr val="BF8F00"/>
                        </a:highlight>
                        <a:latin typeface="Calibri" panose="020F0502020204030204" pitchFamily="34" charset="0"/>
                      </a:endParaRPr>
                    </a:p>
                  </a:txBody>
                  <a:tcPr marL="9525" marR="9525" marT="9525" marB="0" anchor="ctr"/>
                </a:tc>
                <a:tc>
                  <a:txBody>
                    <a:bodyPr/>
                    <a:lstStyle/>
                    <a:p>
                      <a:pPr algn="ctr" fontAlgn="ctr"/>
                      <a:r>
                        <a:rPr lang="hu-HU" sz="1100" u="none" strike="noStrike">
                          <a:effectLst/>
                          <a:highlight>
                            <a:srgbClr val="BF8F00"/>
                          </a:highlight>
                        </a:rPr>
                        <a:t>14</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29</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22</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3</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1</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22</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BF8F00"/>
                          </a:highlight>
                        </a:rPr>
                        <a:t>22</a:t>
                      </a:r>
                      <a:endParaRPr lang="hu-HU" sz="1100" b="0" i="0" u="none" strike="noStrike">
                        <a:solidFill>
                          <a:srgbClr val="333333"/>
                        </a:solidFill>
                        <a:effectLst/>
                        <a:highlight>
                          <a:srgbClr val="BF8F00"/>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1000000</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extLst>
                  <a:ext uri="{0D108BD9-81ED-4DB2-BD59-A6C34878D82A}">
                    <a16:rowId xmlns:a16="http://schemas.microsoft.com/office/drawing/2014/main" val="369902790"/>
                  </a:ext>
                </a:extLst>
              </a:tr>
            </a:tbl>
          </a:graphicData>
        </a:graphic>
      </p:graphicFrame>
    </p:spTree>
    <p:extLst>
      <p:ext uri="{BB962C8B-B14F-4D97-AF65-F5344CB8AC3E}">
        <p14:creationId xmlns:p14="http://schemas.microsoft.com/office/powerpoint/2010/main" val="28696126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pic>
        <p:nvPicPr>
          <p:cNvPr id="214" name="Shape 214" descr="centerback"/>
          <p:cNvPicPr preferRelativeResize="0"/>
          <p:nvPr/>
        </p:nvPicPr>
        <p:blipFill rotWithShape="1">
          <a:blip r:embed="rId3">
            <a:alphaModFix/>
          </a:blip>
          <a:srcRect/>
          <a:stretch/>
        </p:blipFill>
        <p:spPr>
          <a:xfrm>
            <a:off x="0" y="0"/>
            <a:ext cx="9113519" cy="6835139"/>
          </a:xfrm>
          <a:prstGeom prst="rect">
            <a:avLst/>
          </a:prstGeom>
          <a:noFill/>
          <a:ln>
            <a:noFill/>
          </a:ln>
        </p:spPr>
      </p:pic>
      <p:sp>
        <p:nvSpPr>
          <p:cNvPr id="215" name="Shape 215"/>
          <p:cNvSpPr txBox="1">
            <a:spLocks noGrp="1"/>
          </p:cNvSpPr>
          <p:nvPr>
            <p:ph type="ctrTitle"/>
          </p:nvPr>
        </p:nvSpPr>
        <p:spPr>
          <a:xfrm>
            <a:off x="463550" y="1268412"/>
            <a:ext cx="8215312" cy="1150936"/>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br>
              <a:rPr lang="en-US" sz="2000" b="1" i="0" u="sng" strike="noStrike" cap="none">
                <a:solidFill>
                  <a:schemeClr val="dk2"/>
                </a:solidFill>
                <a:latin typeface="Arial"/>
                <a:ea typeface="Arial"/>
                <a:cs typeface="Arial"/>
                <a:sym typeface="Arial"/>
              </a:rPr>
            </a:br>
            <a:br>
              <a:rPr lang="en-US" sz="2000" b="1" i="0" u="sng" strike="noStrike" cap="none">
                <a:solidFill>
                  <a:schemeClr val="dk2"/>
                </a:solidFill>
                <a:latin typeface="Arial"/>
                <a:ea typeface="Arial"/>
                <a:cs typeface="Arial"/>
                <a:sym typeface="Arial"/>
              </a:rPr>
            </a:br>
            <a:br>
              <a:rPr lang="en-US" sz="2000" b="1" i="0" u="sng" strike="noStrike" cap="none">
                <a:solidFill>
                  <a:schemeClr val="dk2"/>
                </a:solidFill>
                <a:latin typeface="Arial"/>
                <a:ea typeface="Arial"/>
                <a:cs typeface="Arial"/>
                <a:sym typeface="Arial"/>
              </a:rPr>
            </a:br>
            <a:br>
              <a:rPr lang="en-US" sz="2000" b="1" i="0" u="sng" strike="noStrike" cap="none">
                <a:solidFill>
                  <a:schemeClr val="dk2"/>
                </a:solidFill>
                <a:latin typeface="Arial"/>
                <a:ea typeface="Arial"/>
                <a:cs typeface="Arial"/>
                <a:sym typeface="Arial"/>
              </a:rPr>
            </a:br>
            <a:endParaRPr lang="en-US" sz="2000" b="1" i="0" u="sng" strike="noStrike" cap="none">
              <a:solidFill>
                <a:schemeClr val="dk2"/>
              </a:solidFill>
              <a:latin typeface="Arial"/>
              <a:ea typeface="Arial"/>
              <a:cs typeface="Arial"/>
              <a:sym typeface="Arial"/>
            </a:endParaRPr>
          </a:p>
        </p:txBody>
      </p:sp>
      <p:pic>
        <p:nvPicPr>
          <p:cNvPr id="216" name="Shape 216" descr="portal_top_de"/>
          <p:cNvPicPr preferRelativeResize="0"/>
          <p:nvPr/>
        </p:nvPicPr>
        <p:blipFill rotWithShape="1">
          <a:blip r:embed="rId4">
            <a:alphaModFix/>
          </a:blip>
          <a:srcRect/>
          <a:stretch/>
        </p:blipFill>
        <p:spPr>
          <a:xfrm>
            <a:off x="0" y="-19050"/>
            <a:ext cx="9144000" cy="1166345"/>
          </a:xfrm>
          <a:prstGeom prst="rect">
            <a:avLst/>
          </a:prstGeom>
          <a:noFill/>
          <a:ln>
            <a:noFill/>
          </a:ln>
        </p:spPr>
      </p:pic>
      <p:sp>
        <p:nvSpPr>
          <p:cNvPr id="217" name="Shape 217"/>
          <p:cNvSpPr txBox="1"/>
          <p:nvPr/>
        </p:nvSpPr>
        <p:spPr>
          <a:xfrm>
            <a:off x="-101057" y="2172467"/>
            <a:ext cx="9344525" cy="3637499"/>
          </a:xfrm>
          <a:prstGeom prst="rect">
            <a:avLst/>
          </a:prstGeom>
          <a:noFill/>
          <a:ln>
            <a:noFill/>
          </a:ln>
        </p:spPr>
        <p:txBody>
          <a:bodyPr wrap="square" lIns="91425" tIns="45700" rIns="91425" bIns="45700" anchor="ctr" anchorCtr="0">
            <a:noAutofit/>
          </a:bodyPr>
          <a:lstStyle/>
          <a:p>
            <a:pPr marL="742950" lvl="0" indent="-742950" algn="ctr">
              <a:buClr>
                <a:schemeClr val="dk2"/>
              </a:buClr>
              <a:buSzPct val="25000"/>
            </a:pPr>
            <a:endParaRPr lang="hu-HU" sz="4000" b="1" u="sng" dirty="0">
              <a:solidFill>
                <a:schemeClr val="dk2"/>
              </a:solidFill>
            </a:endParaRPr>
          </a:p>
          <a:p>
            <a:pPr marL="742950" lvl="0" indent="-742950" algn="ctr">
              <a:buClr>
                <a:schemeClr val="dk2"/>
              </a:buClr>
              <a:buSzPct val="25000"/>
            </a:pPr>
            <a:r>
              <a:rPr lang="en-GB" sz="4000" b="1" u="sng" dirty="0">
                <a:solidFill>
                  <a:schemeClr val="dk2"/>
                </a:solidFill>
              </a:rPr>
              <a:t>Food Statistics VI</a:t>
            </a:r>
            <a:r>
              <a:rPr lang="hu-HU" sz="4000" b="1" u="sng" dirty="0">
                <a:solidFill>
                  <a:schemeClr val="dk2"/>
                </a:solidFill>
              </a:rPr>
              <a:t>.</a:t>
            </a:r>
          </a:p>
          <a:p>
            <a:pPr marL="742950" lvl="0" indent="-742950" algn="ctr">
              <a:buClr>
                <a:schemeClr val="dk2"/>
              </a:buClr>
              <a:buSzPct val="25000"/>
            </a:pPr>
            <a:endParaRPr lang="hu-HU" sz="4000" b="1" i="0" u="sng" dirty="0">
              <a:solidFill>
                <a:schemeClr val="dk2"/>
              </a:solidFill>
              <a:latin typeface="Arial"/>
              <a:ea typeface="Arial"/>
              <a:cs typeface="Arial"/>
              <a:sym typeface="Arial"/>
            </a:endParaRPr>
          </a:p>
          <a:p>
            <a:pPr marL="742950" lvl="0" indent="-742950" algn="ctr">
              <a:buClr>
                <a:schemeClr val="dk2"/>
              </a:buClr>
              <a:buSzPct val="25000"/>
            </a:pPr>
            <a:endParaRPr lang="hu-HU" sz="4000" b="1" u="sng" dirty="0">
              <a:solidFill>
                <a:schemeClr val="dk2"/>
              </a:solidFill>
            </a:endParaRPr>
          </a:p>
          <a:p>
            <a:pPr marL="742950" lvl="0" indent="-742950" algn="ctr">
              <a:buClr>
                <a:schemeClr val="dk2"/>
              </a:buClr>
              <a:buSzPct val="25000"/>
            </a:pPr>
            <a:endParaRPr lang="hu-HU" sz="4000" b="1" u="sng" dirty="0">
              <a:solidFill>
                <a:schemeClr val="dk2"/>
              </a:solidFill>
            </a:endParaRPr>
          </a:p>
          <a:p>
            <a:pPr marL="742950" lvl="0" indent="-742950" algn="ctr">
              <a:buClr>
                <a:schemeClr val="dk2"/>
              </a:buClr>
              <a:buSzPct val="25000"/>
            </a:pPr>
            <a:endParaRPr lang="hu-HU" sz="4000" b="1" u="sng" dirty="0">
              <a:solidFill>
                <a:schemeClr val="dk2"/>
              </a:solidFill>
            </a:endParaRPr>
          </a:p>
          <a:p>
            <a:pPr marL="742950" lvl="0" indent="-742950" algn="ctr">
              <a:buClr>
                <a:schemeClr val="dk2"/>
              </a:buClr>
              <a:buSzPct val="25000"/>
            </a:pPr>
            <a:endParaRPr lang="hu-HU" sz="2400" u="sng" dirty="0">
              <a:solidFill>
                <a:schemeClr val="dk2"/>
              </a:solidFill>
            </a:endParaRPr>
          </a:p>
          <a:p>
            <a:pPr marL="742950" lvl="0" indent="-742950" algn="ctr">
              <a:buClr>
                <a:schemeClr val="dk2"/>
              </a:buClr>
              <a:buSzPct val="25000"/>
            </a:pPr>
            <a:endParaRPr lang="hu-HU" sz="2400" u="sng" dirty="0">
              <a:solidFill>
                <a:schemeClr val="dk2"/>
              </a:solidFill>
            </a:endParaRPr>
          </a:p>
          <a:p>
            <a:pPr marL="742950" lvl="0" indent="-742950" algn="ctr">
              <a:buClr>
                <a:schemeClr val="dk2"/>
              </a:buClr>
              <a:buSzPct val="25000"/>
            </a:pPr>
            <a:endParaRPr lang="hu-HU" sz="2400" u="sng" dirty="0">
              <a:solidFill>
                <a:schemeClr val="dk2"/>
              </a:solidFill>
            </a:endParaRPr>
          </a:p>
          <a:p>
            <a:pPr marL="742950" lvl="0" indent="-742950" algn="ctr">
              <a:buClr>
                <a:schemeClr val="dk2"/>
              </a:buClr>
              <a:buSzPct val="25000"/>
            </a:pPr>
            <a:endParaRPr lang="hu-HU" sz="2400" u="sng" dirty="0">
              <a:solidFill>
                <a:schemeClr val="dk2"/>
              </a:solidFill>
            </a:endParaRPr>
          </a:p>
          <a:p>
            <a:pPr marL="742950" lvl="0" indent="-742950" algn="ctr">
              <a:buClr>
                <a:schemeClr val="dk2"/>
              </a:buClr>
              <a:buSzPct val="25000"/>
            </a:pPr>
            <a:endParaRPr lang="hu-HU" sz="2400" u="sng" dirty="0">
              <a:solidFill>
                <a:schemeClr val="dk2"/>
              </a:solidFill>
            </a:endParaRPr>
          </a:p>
          <a:p>
            <a:pPr marL="742950" lvl="0" indent="-742950" algn="ctr">
              <a:buClr>
                <a:schemeClr val="dk2"/>
              </a:buClr>
              <a:buSzPct val="25000"/>
            </a:pPr>
            <a:r>
              <a:rPr lang="en-GB" sz="2400" u="sng" dirty="0">
                <a:solidFill>
                  <a:schemeClr val="dk2"/>
                </a:solidFill>
              </a:rPr>
              <a:t>The outcome of the estimation</a:t>
            </a:r>
            <a:r>
              <a:rPr lang="hu-HU" sz="2400" u="sng" dirty="0">
                <a:solidFill>
                  <a:schemeClr val="dk2"/>
                </a:solidFill>
              </a:rPr>
              <a:t> (</a:t>
            </a:r>
            <a:r>
              <a:rPr lang="en-GB" sz="2400" u="sng" dirty="0">
                <a:solidFill>
                  <a:schemeClr val="dk2"/>
                </a:solidFill>
              </a:rPr>
              <a:t>direct model</a:t>
            </a:r>
            <a:r>
              <a:rPr lang="hu-HU" sz="2400" u="sng" dirty="0">
                <a:solidFill>
                  <a:schemeClr val="dk2"/>
                </a:solidFill>
              </a:rPr>
              <a:t>: </a:t>
            </a:r>
            <a:r>
              <a:rPr lang="en-GB" sz="2400" u="sng" dirty="0">
                <a:solidFill>
                  <a:schemeClr val="dk2"/>
                </a:solidFill>
              </a:rPr>
              <a:t>for risk index values</a:t>
            </a:r>
            <a:r>
              <a:rPr lang="hu-HU" sz="2400" u="sng" dirty="0">
                <a:solidFill>
                  <a:schemeClr val="dk2"/>
                </a:solidFill>
              </a:rPr>
              <a:t>)</a:t>
            </a:r>
            <a:endParaRPr lang="en-GB" sz="4000" u="sng" dirty="0">
              <a:solidFill>
                <a:schemeClr val="dk2"/>
              </a:solidFill>
            </a:endParaRPr>
          </a:p>
          <a:p>
            <a:pPr marL="742950" lvl="0" indent="-742950" algn="ctr">
              <a:buClr>
                <a:schemeClr val="dk2"/>
              </a:buClr>
              <a:buSzPct val="25000"/>
            </a:pPr>
            <a:br>
              <a:rPr lang="en-US" sz="2000" b="1" i="0" u="none" dirty="0">
                <a:solidFill>
                  <a:schemeClr val="dk2"/>
                </a:solidFill>
                <a:latin typeface="Arial"/>
                <a:ea typeface="Arial"/>
                <a:cs typeface="Arial"/>
                <a:sym typeface="Arial"/>
              </a:rPr>
            </a:br>
            <a:br>
              <a:rPr lang="en-US" sz="2000" b="1" i="0" u="none" dirty="0">
                <a:solidFill>
                  <a:schemeClr val="dk2"/>
                </a:solidFill>
                <a:latin typeface="Arial"/>
                <a:ea typeface="Arial"/>
                <a:cs typeface="Arial"/>
                <a:sym typeface="Arial"/>
              </a:rPr>
            </a:br>
            <a:endParaRPr lang="hu-HU" sz="2400" b="1" dirty="0">
              <a:solidFill>
                <a:schemeClr val="dk2"/>
              </a:solidFill>
            </a:endParaRPr>
          </a:p>
          <a:p>
            <a:pPr marL="742950" lvl="0" indent="-742950" algn="ctr">
              <a:buClr>
                <a:schemeClr val="dk2"/>
              </a:buClr>
              <a:buSzPct val="25000"/>
            </a:pPr>
            <a:endParaRPr lang="en-US" sz="2000" b="1" i="0" u="none" dirty="0">
              <a:solidFill>
                <a:schemeClr val="dk2"/>
              </a:solidFill>
              <a:latin typeface="Arial"/>
              <a:ea typeface="Arial"/>
              <a:cs typeface="Arial"/>
              <a:sym typeface="Arial"/>
            </a:endParaRPr>
          </a:p>
        </p:txBody>
      </p:sp>
      <p:graphicFrame>
        <p:nvGraphicFramePr>
          <p:cNvPr id="2" name="Táblázat 1">
            <a:extLst>
              <a:ext uri="{FF2B5EF4-FFF2-40B4-BE49-F238E27FC236}">
                <a16:creationId xmlns:a16="http://schemas.microsoft.com/office/drawing/2014/main" id="{A8F0AA06-4C73-82B2-EF4A-E9A975B32997}"/>
              </a:ext>
            </a:extLst>
          </p:cNvPr>
          <p:cNvGraphicFramePr>
            <a:graphicFrameLocks noGrp="1"/>
          </p:cNvGraphicFramePr>
          <p:nvPr>
            <p:extLst>
              <p:ext uri="{D42A27DB-BD31-4B8C-83A1-F6EECF244321}">
                <p14:modId xmlns:p14="http://schemas.microsoft.com/office/powerpoint/2010/main" val="1051808180"/>
              </p:ext>
            </p:extLst>
          </p:nvPr>
        </p:nvGraphicFramePr>
        <p:xfrm>
          <a:off x="293894" y="1946049"/>
          <a:ext cx="8384964" cy="3863914"/>
        </p:xfrm>
        <a:graphic>
          <a:graphicData uri="http://schemas.openxmlformats.org/drawingml/2006/table">
            <a:tbl>
              <a:tblPr/>
              <a:tblGrid>
                <a:gridCol w="698747">
                  <a:extLst>
                    <a:ext uri="{9D8B030D-6E8A-4147-A177-3AD203B41FA5}">
                      <a16:colId xmlns:a16="http://schemas.microsoft.com/office/drawing/2014/main" val="269408508"/>
                    </a:ext>
                  </a:extLst>
                </a:gridCol>
                <a:gridCol w="776198">
                  <a:extLst>
                    <a:ext uri="{9D8B030D-6E8A-4147-A177-3AD203B41FA5}">
                      <a16:colId xmlns:a16="http://schemas.microsoft.com/office/drawing/2014/main" val="3071515681"/>
                    </a:ext>
                  </a:extLst>
                </a:gridCol>
                <a:gridCol w="621296">
                  <a:extLst>
                    <a:ext uri="{9D8B030D-6E8A-4147-A177-3AD203B41FA5}">
                      <a16:colId xmlns:a16="http://schemas.microsoft.com/office/drawing/2014/main" val="2738390769"/>
                    </a:ext>
                  </a:extLst>
                </a:gridCol>
                <a:gridCol w="750304">
                  <a:extLst>
                    <a:ext uri="{9D8B030D-6E8A-4147-A177-3AD203B41FA5}">
                      <a16:colId xmlns:a16="http://schemas.microsoft.com/office/drawing/2014/main" val="1427092011"/>
                    </a:ext>
                  </a:extLst>
                </a:gridCol>
                <a:gridCol w="599607">
                  <a:extLst>
                    <a:ext uri="{9D8B030D-6E8A-4147-A177-3AD203B41FA5}">
                      <a16:colId xmlns:a16="http://schemas.microsoft.com/office/drawing/2014/main" val="1223208852"/>
                    </a:ext>
                  </a:extLst>
                </a:gridCol>
                <a:gridCol w="839449">
                  <a:extLst>
                    <a:ext uri="{9D8B030D-6E8A-4147-A177-3AD203B41FA5}">
                      <a16:colId xmlns:a16="http://schemas.microsoft.com/office/drawing/2014/main" val="1620624799"/>
                    </a:ext>
                  </a:extLst>
                </a:gridCol>
                <a:gridCol w="605628">
                  <a:extLst>
                    <a:ext uri="{9D8B030D-6E8A-4147-A177-3AD203B41FA5}">
                      <a16:colId xmlns:a16="http://schemas.microsoft.com/office/drawing/2014/main" val="880699937"/>
                    </a:ext>
                  </a:extLst>
                </a:gridCol>
                <a:gridCol w="698747">
                  <a:extLst>
                    <a:ext uri="{9D8B030D-6E8A-4147-A177-3AD203B41FA5}">
                      <a16:colId xmlns:a16="http://schemas.microsoft.com/office/drawing/2014/main" val="1716664051"/>
                    </a:ext>
                  </a:extLst>
                </a:gridCol>
                <a:gridCol w="698747">
                  <a:extLst>
                    <a:ext uri="{9D8B030D-6E8A-4147-A177-3AD203B41FA5}">
                      <a16:colId xmlns:a16="http://schemas.microsoft.com/office/drawing/2014/main" val="1233801109"/>
                    </a:ext>
                  </a:extLst>
                </a:gridCol>
                <a:gridCol w="698747">
                  <a:extLst>
                    <a:ext uri="{9D8B030D-6E8A-4147-A177-3AD203B41FA5}">
                      <a16:colId xmlns:a16="http://schemas.microsoft.com/office/drawing/2014/main" val="2365141871"/>
                    </a:ext>
                  </a:extLst>
                </a:gridCol>
                <a:gridCol w="698747">
                  <a:extLst>
                    <a:ext uri="{9D8B030D-6E8A-4147-A177-3AD203B41FA5}">
                      <a16:colId xmlns:a16="http://schemas.microsoft.com/office/drawing/2014/main" val="892303586"/>
                    </a:ext>
                  </a:extLst>
                </a:gridCol>
                <a:gridCol w="698747">
                  <a:extLst>
                    <a:ext uri="{9D8B030D-6E8A-4147-A177-3AD203B41FA5}">
                      <a16:colId xmlns:a16="http://schemas.microsoft.com/office/drawing/2014/main" val="132341966"/>
                    </a:ext>
                  </a:extLst>
                </a:gridCol>
              </a:tblGrid>
              <a:tr h="312284">
                <a:tc>
                  <a:txBody>
                    <a:bodyPr/>
                    <a:lstStyle/>
                    <a:p>
                      <a:pPr algn="ctr" fontAlgn="ctr"/>
                      <a:r>
                        <a:rPr lang="en-GB" sz="700" b="1" i="0" u="none" strike="noStrike" noProof="0" dirty="0">
                          <a:solidFill>
                            <a:srgbClr val="FFFFFF"/>
                          </a:solidFill>
                          <a:effectLst/>
                          <a:highlight>
                            <a:srgbClr val="0000FF"/>
                          </a:highlight>
                          <a:latin typeface="Verdana" panose="020B0604030504040204" pitchFamily="34" charset="0"/>
                        </a:rPr>
                        <a:t>COCO:Y0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F75B5"/>
                    </a:solidFill>
                  </a:tcPr>
                </a:tc>
                <a:tc>
                  <a:txBody>
                    <a:bodyPr/>
                    <a:lstStyle/>
                    <a:p>
                      <a:pPr algn="ctr" fontAlgn="ctr"/>
                      <a:r>
                        <a:rPr lang="en-GB" sz="700" b="1" i="0" u="none" strike="noStrike" noProof="0" dirty="0">
                          <a:solidFill>
                            <a:srgbClr val="FFFFFF"/>
                          </a:solidFill>
                          <a:effectLst/>
                          <a:highlight>
                            <a:srgbClr val="0000FF"/>
                          </a:highlight>
                          <a:latin typeface="Verdana" panose="020B0604030504040204" pitchFamily="34" charset="0"/>
                        </a:rPr>
                        <a:t>Cereals, Other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2F75B5"/>
                    </a:solidFill>
                  </a:tcPr>
                </a:tc>
                <a:tc>
                  <a:txBody>
                    <a:bodyPr/>
                    <a:lstStyle/>
                    <a:p>
                      <a:pPr algn="ctr" fontAlgn="ctr"/>
                      <a:r>
                        <a:rPr lang="en-GB" sz="700" b="1" i="0" u="none" strike="noStrike" noProof="0" dirty="0">
                          <a:solidFill>
                            <a:srgbClr val="FFFFFF"/>
                          </a:solidFill>
                          <a:effectLst/>
                          <a:highlight>
                            <a:srgbClr val="0000FF"/>
                          </a:highlight>
                          <a:latin typeface="Verdana" panose="020B0604030504040204" pitchFamily="34" charset="0"/>
                        </a:rPr>
                        <a:t>Cloves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2F75B5"/>
                    </a:solidFill>
                  </a:tcPr>
                </a:tc>
                <a:tc>
                  <a:txBody>
                    <a:bodyPr/>
                    <a:lstStyle/>
                    <a:p>
                      <a:pPr algn="ctr" fontAlgn="ctr"/>
                      <a:r>
                        <a:rPr lang="en-GB" sz="700" b="1" i="0" u="none" strike="noStrike" noProof="0" dirty="0">
                          <a:solidFill>
                            <a:srgbClr val="FFFFFF"/>
                          </a:solidFill>
                          <a:effectLst/>
                          <a:highlight>
                            <a:srgbClr val="0000FF"/>
                          </a:highlight>
                          <a:latin typeface="Verdana" panose="020B0604030504040204" pitchFamily="34" charset="0"/>
                        </a:rPr>
                        <a:t>Miscellaneous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2F75B5"/>
                    </a:solidFill>
                  </a:tcPr>
                </a:tc>
                <a:tc>
                  <a:txBody>
                    <a:bodyPr/>
                    <a:lstStyle/>
                    <a:p>
                      <a:pPr algn="ctr" fontAlgn="ctr"/>
                      <a:r>
                        <a:rPr lang="en-GB" sz="700" b="1" i="0" u="none" strike="noStrike" noProof="0" dirty="0">
                          <a:solidFill>
                            <a:srgbClr val="FFFFFF"/>
                          </a:solidFill>
                          <a:effectLst/>
                          <a:highlight>
                            <a:srgbClr val="0000FF"/>
                          </a:highlight>
                          <a:latin typeface="Verdana" panose="020B0604030504040204" pitchFamily="34" charset="0"/>
                        </a:rPr>
                        <a:t>Plantains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2F75B5"/>
                    </a:solidFill>
                  </a:tcPr>
                </a:tc>
                <a:tc>
                  <a:txBody>
                    <a:bodyPr/>
                    <a:lstStyle/>
                    <a:p>
                      <a:pPr algn="ctr" fontAlgn="ctr"/>
                      <a:r>
                        <a:rPr lang="en-GB" sz="700" b="1" i="0" u="none" strike="noStrike" noProof="0" dirty="0">
                          <a:solidFill>
                            <a:srgbClr val="FFFFFF"/>
                          </a:solidFill>
                          <a:effectLst/>
                          <a:highlight>
                            <a:srgbClr val="0000FF"/>
                          </a:highlight>
                          <a:latin typeface="Verdana" panose="020B0604030504040204" pitchFamily="34" charset="0"/>
                        </a:rPr>
                        <a:t>Sesa</a:t>
                      </a:r>
                      <a:r>
                        <a:rPr lang="hu-HU" sz="700" b="1" i="0" u="none" strike="noStrike" noProof="0" dirty="0">
                          <a:solidFill>
                            <a:srgbClr val="FFFFFF"/>
                          </a:solidFill>
                          <a:effectLst/>
                          <a:highlight>
                            <a:srgbClr val="0000FF"/>
                          </a:highlight>
                          <a:latin typeface="Verdana" panose="020B0604030504040204" pitchFamily="34" charset="0"/>
                        </a:rPr>
                        <a:t> </a:t>
                      </a:r>
                      <a:r>
                        <a:rPr lang="en-GB" sz="700" b="1" i="0" u="none" strike="noStrike" noProof="0" dirty="0">
                          <a:solidFill>
                            <a:srgbClr val="FFFFFF"/>
                          </a:solidFill>
                          <a:effectLst/>
                          <a:highlight>
                            <a:srgbClr val="0000FF"/>
                          </a:highlight>
                          <a:latin typeface="Verdana" panose="020B0604030504040204" pitchFamily="34" charset="0"/>
                        </a:rPr>
                        <a:t>messed Oil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2F75B5"/>
                    </a:solidFill>
                  </a:tcPr>
                </a:tc>
                <a:tc>
                  <a:txBody>
                    <a:bodyPr/>
                    <a:lstStyle/>
                    <a:p>
                      <a:pPr algn="ctr" fontAlgn="ctr"/>
                      <a:r>
                        <a:rPr lang="en-GB" sz="700" b="1" i="0" u="none" strike="noStrike" noProof="0" dirty="0">
                          <a:solidFill>
                            <a:srgbClr val="FFFFFF"/>
                          </a:solidFill>
                          <a:effectLst/>
                          <a:highlight>
                            <a:srgbClr val="0000FF"/>
                          </a:highlight>
                          <a:latin typeface="Verdana" panose="020B0604030504040204" pitchFamily="34" charset="0"/>
                        </a:rPr>
                        <a:t>Soyabeans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2F75B5"/>
                    </a:solidFill>
                  </a:tcPr>
                </a:tc>
                <a:tc>
                  <a:txBody>
                    <a:bodyPr/>
                    <a:lstStyle/>
                    <a:p>
                      <a:pPr algn="ctr" fontAlgn="ctr"/>
                      <a:r>
                        <a:rPr lang="en-GB" sz="700" b="1" i="0" u="none" strike="noStrike" noProof="0" dirty="0">
                          <a:solidFill>
                            <a:srgbClr val="FFFFFF"/>
                          </a:solidFill>
                          <a:effectLst/>
                          <a:highlight>
                            <a:srgbClr val="0000FF"/>
                          </a:highlight>
                          <a:latin typeface="Verdana" panose="020B0604030504040204" pitchFamily="34" charset="0"/>
                        </a:rPr>
                        <a:t>Vegetables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2F75B5"/>
                    </a:solidFill>
                  </a:tcPr>
                </a:tc>
                <a:tc>
                  <a:txBody>
                    <a:bodyPr/>
                    <a:lstStyle/>
                    <a:p>
                      <a:pPr algn="ctr" fontAlgn="ctr"/>
                      <a:r>
                        <a:rPr lang="en-GB" sz="700" b="1" i="0" u="none" strike="noStrike" noProof="0" dirty="0">
                          <a:solidFill>
                            <a:srgbClr val="FFFFFF"/>
                          </a:solidFill>
                          <a:effectLst/>
                          <a:highlight>
                            <a:srgbClr val="0000FF"/>
                          </a:highlight>
                          <a:latin typeface="Verdana" panose="020B0604030504040204" pitchFamily="34" charset="0"/>
                        </a:rPr>
                        <a:t>Estimate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2F75B5"/>
                    </a:solidFill>
                  </a:tcPr>
                </a:tc>
                <a:tc>
                  <a:txBody>
                    <a:bodyPr/>
                    <a:lstStyle/>
                    <a:p>
                      <a:pPr algn="ctr" fontAlgn="ctr"/>
                      <a:r>
                        <a:rPr lang="en-GB" sz="700" b="1" i="0" u="none" strike="noStrike" noProof="0" dirty="0">
                          <a:solidFill>
                            <a:srgbClr val="FFFFFF"/>
                          </a:solidFill>
                          <a:effectLst/>
                          <a:highlight>
                            <a:srgbClr val="0000FF"/>
                          </a:highlight>
                          <a:latin typeface="Verdana" panose="020B0604030504040204" pitchFamily="34" charset="0"/>
                        </a:rPr>
                        <a:t>fact+0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2F75B5"/>
                    </a:solidFill>
                  </a:tcPr>
                </a:tc>
                <a:tc>
                  <a:txBody>
                    <a:bodyPr/>
                    <a:lstStyle/>
                    <a:p>
                      <a:pPr algn="ctr" fontAlgn="ctr"/>
                      <a:r>
                        <a:rPr lang="en-GB" sz="700" b="1" i="0" u="none" strike="noStrike" noProof="0" dirty="0">
                          <a:solidFill>
                            <a:srgbClr val="FFFFFF"/>
                          </a:solidFill>
                          <a:effectLst/>
                          <a:highlight>
                            <a:srgbClr val="0000FF"/>
                          </a:highlight>
                          <a:latin typeface="Verdana" panose="020B0604030504040204" pitchFamily="34" charset="0"/>
                        </a:rPr>
                        <a:t>Delta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2F75B5"/>
                    </a:solidFill>
                  </a:tcPr>
                </a:tc>
                <a:tc>
                  <a:txBody>
                    <a:bodyPr/>
                    <a:lstStyle/>
                    <a:p>
                      <a:pPr algn="ctr" fontAlgn="ctr"/>
                      <a:r>
                        <a:rPr lang="en-GB" sz="700" b="1" i="0" u="none" strike="noStrike" noProof="0" dirty="0">
                          <a:solidFill>
                            <a:srgbClr val="FFFFFF"/>
                          </a:solidFill>
                          <a:effectLst/>
                          <a:highlight>
                            <a:srgbClr val="0000FF"/>
                          </a:highlight>
                          <a:latin typeface="Verdana" panose="020B0604030504040204" pitchFamily="34" charset="0"/>
                        </a:rPr>
                        <a:t>Delta/fact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2F75B5"/>
                    </a:solidFill>
                  </a:tcPr>
                </a:tc>
                <a:extLst>
                  <a:ext uri="{0D108BD9-81ED-4DB2-BD59-A6C34878D82A}">
                    <a16:rowId xmlns:a16="http://schemas.microsoft.com/office/drawing/2014/main" val="1015057471"/>
                  </a:ext>
                </a:extLst>
              </a:tr>
              <a:tr h="437812">
                <a:tc>
                  <a:txBody>
                    <a:bodyPr/>
                    <a:lstStyle/>
                    <a:p>
                      <a:pPr algn="ctr" fontAlgn="ctr"/>
                      <a:r>
                        <a:rPr lang="hu-HU" sz="1100" b="1" i="0" u="none" strike="noStrike" dirty="0">
                          <a:solidFill>
                            <a:srgbClr val="FFFFFF"/>
                          </a:solidFill>
                          <a:effectLst/>
                          <a:highlight>
                            <a:srgbClr val="0000FF"/>
                          </a:highlight>
                          <a:latin typeface="Verdana" panose="020B0604030504040204" pitchFamily="34" charset="0"/>
                        </a:rPr>
                        <a:t>1961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F75B5"/>
                    </a:solidFill>
                  </a:tcPr>
                </a:tc>
                <a:tc>
                  <a:txBody>
                    <a:bodyPr/>
                    <a:lstStyle/>
                    <a:p>
                      <a:pPr algn="ctr" fontAlgn="ctr"/>
                      <a:r>
                        <a:rPr lang="hu-HU" sz="700" b="0" i="0" u="none" strike="noStrike" dirty="0">
                          <a:solidFill>
                            <a:srgbClr val="333333"/>
                          </a:solidFill>
                          <a:effectLst/>
                          <a:highlight>
                            <a:srgbClr val="FFFFFF"/>
                          </a:highlight>
                          <a:latin typeface="Verdana" panose="020B0604030504040204" pitchFamily="34" charset="0"/>
                        </a:rPr>
                        <a:t>89.5</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65.5</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25</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499925.6</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0</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49</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499883.6</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1000038</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1000000</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-38.1</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0</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extLst>
                  <a:ext uri="{0D108BD9-81ED-4DB2-BD59-A6C34878D82A}">
                    <a16:rowId xmlns:a16="http://schemas.microsoft.com/office/drawing/2014/main" val="911932287"/>
                  </a:ext>
                </a:extLst>
              </a:tr>
              <a:tr h="650671">
                <a:tc>
                  <a:txBody>
                    <a:bodyPr/>
                    <a:lstStyle/>
                    <a:p>
                      <a:pPr algn="ctr" fontAlgn="ctr"/>
                      <a:r>
                        <a:rPr lang="hu-HU" sz="1100" b="1" i="0" u="none" strike="noStrike" dirty="0">
                          <a:solidFill>
                            <a:srgbClr val="FFFFFF"/>
                          </a:solidFill>
                          <a:effectLst/>
                          <a:highlight>
                            <a:srgbClr val="0000FF"/>
                          </a:highlight>
                          <a:latin typeface="Verdana" panose="020B0604030504040204" pitchFamily="34" charset="0"/>
                        </a:rPr>
                        <a:t>1962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F75B5"/>
                    </a:solidFill>
                  </a:tcPr>
                </a:tc>
                <a:tc>
                  <a:txBody>
                    <a:bodyPr/>
                    <a:lstStyle/>
                    <a:p>
                      <a:pPr algn="ctr" fontAlgn="ctr"/>
                      <a:r>
                        <a:rPr lang="hu-HU" sz="700" b="0" i="0" u="none" strike="noStrike" dirty="0">
                          <a:solidFill>
                            <a:srgbClr val="333333"/>
                          </a:solidFill>
                          <a:effectLst/>
                          <a:highlight>
                            <a:srgbClr val="FFFFFF"/>
                          </a:highlight>
                          <a:latin typeface="Verdana" panose="020B0604030504040204" pitchFamily="34" charset="0"/>
                        </a:rPr>
                        <a:t>89.5</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dirty="0">
                          <a:solidFill>
                            <a:srgbClr val="333333"/>
                          </a:solidFill>
                          <a:effectLst/>
                          <a:highlight>
                            <a:srgbClr val="FFFFFF"/>
                          </a:highlight>
                          <a:latin typeface="Verdana" panose="020B0604030504040204" pitchFamily="34" charset="0"/>
                        </a:rPr>
                        <a:t>65.5</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25</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499925.6</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0</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49</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499877.6</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1000032</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1000000</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-32.1</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0</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extLst>
                  <a:ext uri="{0D108BD9-81ED-4DB2-BD59-A6C34878D82A}">
                    <a16:rowId xmlns:a16="http://schemas.microsoft.com/office/drawing/2014/main" val="4116295148"/>
                  </a:ext>
                </a:extLst>
              </a:tr>
              <a:tr h="312284">
                <a:tc>
                  <a:txBody>
                    <a:bodyPr/>
                    <a:lstStyle/>
                    <a:p>
                      <a:pPr algn="ctr" fontAlgn="ctr"/>
                      <a:r>
                        <a:rPr lang="hu-HU" sz="1100" b="1" i="0" u="none" strike="noStrike" dirty="0">
                          <a:solidFill>
                            <a:srgbClr val="FFFFFF"/>
                          </a:solidFill>
                          <a:effectLst/>
                          <a:highlight>
                            <a:srgbClr val="0000FF"/>
                          </a:highlight>
                          <a:latin typeface="Verdana" panose="020B0604030504040204" pitchFamily="34" charset="0"/>
                        </a:rPr>
                        <a:t>1963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F75B5"/>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89.5</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65.5</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25</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499925.6</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0</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49</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499849.6</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1000004</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1000000</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-4.1</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0</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extLst>
                  <a:ext uri="{0D108BD9-81ED-4DB2-BD59-A6C34878D82A}">
                    <a16:rowId xmlns:a16="http://schemas.microsoft.com/office/drawing/2014/main" val="1752828038"/>
                  </a:ext>
                </a:extLst>
              </a:tr>
              <a:tr h="437812">
                <a:tc>
                  <a:txBody>
                    <a:bodyPr/>
                    <a:lstStyle/>
                    <a:p>
                      <a:pPr algn="ctr" fontAlgn="ctr"/>
                      <a:r>
                        <a:rPr lang="hu-HU" sz="1100" b="1" i="0" u="none" strike="noStrike" dirty="0">
                          <a:solidFill>
                            <a:srgbClr val="FFFFFF"/>
                          </a:solidFill>
                          <a:effectLst/>
                          <a:highlight>
                            <a:srgbClr val="0000FF"/>
                          </a:highlight>
                          <a:latin typeface="Verdana" panose="020B0604030504040204" pitchFamily="34" charset="0"/>
                        </a:rPr>
                        <a:t>1964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F75B5"/>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89.5</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38.5</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25</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dirty="0">
                          <a:solidFill>
                            <a:srgbClr val="333333"/>
                          </a:solidFill>
                          <a:effectLst/>
                          <a:highlight>
                            <a:srgbClr val="FFFFFF"/>
                          </a:highlight>
                          <a:latin typeface="Verdana" panose="020B0604030504040204" pitchFamily="34" charset="0"/>
                        </a:rPr>
                        <a:t>499925.6</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0</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49</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499882.6</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1000010</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1000000</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-10.1</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0</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extLst>
                  <a:ext uri="{0D108BD9-81ED-4DB2-BD59-A6C34878D82A}">
                    <a16:rowId xmlns:a16="http://schemas.microsoft.com/office/drawing/2014/main" val="1026565392"/>
                  </a:ext>
                </a:extLst>
              </a:tr>
              <a:tr h="312284">
                <a:tc>
                  <a:txBody>
                    <a:bodyPr/>
                    <a:lstStyle/>
                    <a:p>
                      <a:pPr algn="ctr" fontAlgn="ctr"/>
                      <a:r>
                        <a:rPr lang="hu-HU" sz="1100" b="1" i="0" u="none" strike="noStrike" dirty="0">
                          <a:solidFill>
                            <a:srgbClr val="FFFFFF"/>
                          </a:solidFill>
                          <a:effectLst/>
                          <a:highlight>
                            <a:srgbClr val="0000FF"/>
                          </a:highlight>
                          <a:latin typeface="Verdana" panose="020B0604030504040204" pitchFamily="34" charset="0"/>
                        </a:rPr>
                        <a:t>1965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F75B5"/>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89.5</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65.5</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25</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499925.6</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0</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49</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499888.6</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1000043</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1000000</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-43.1</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0</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extLst>
                  <a:ext uri="{0D108BD9-81ED-4DB2-BD59-A6C34878D82A}">
                    <a16:rowId xmlns:a16="http://schemas.microsoft.com/office/drawing/2014/main" val="3508571806"/>
                  </a:ext>
                </a:extLst>
              </a:tr>
              <a:tr h="312284">
                <a:tc>
                  <a:txBody>
                    <a:bodyPr/>
                    <a:lstStyle/>
                    <a:p>
                      <a:pPr algn="ctr" fontAlgn="ctr"/>
                      <a:r>
                        <a:rPr lang="hu-HU" sz="1100" b="1" i="0" u="none" strike="noStrike" dirty="0">
                          <a:solidFill>
                            <a:srgbClr val="FFFFFF"/>
                          </a:solidFill>
                          <a:effectLst/>
                          <a:highlight>
                            <a:srgbClr val="0000FF"/>
                          </a:highlight>
                          <a:latin typeface="Verdana" panose="020B0604030504040204" pitchFamily="34" charset="0"/>
                        </a:rPr>
                        <a:t>1966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F75B5"/>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89.5</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65.5</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25</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499925.6</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0</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49</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499875.6</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1000030</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1000000</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-30.1</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0</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extLst>
                  <a:ext uri="{0D108BD9-81ED-4DB2-BD59-A6C34878D82A}">
                    <a16:rowId xmlns:a16="http://schemas.microsoft.com/office/drawing/2014/main" val="2368862171"/>
                  </a:ext>
                </a:extLst>
              </a:tr>
              <a:tr h="437812">
                <a:tc>
                  <a:txBody>
                    <a:bodyPr/>
                    <a:lstStyle/>
                    <a:p>
                      <a:pPr algn="ctr" fontAlgn="ctr"/>
                      <a:r>
                        <a:rPr lang="hu-HU" sz="1100" b="1" i="0" u="none" strike="noStrike" dirty="0">
                          <a:solidFill>
                            <a:srgbClr val="FFFFFF"/>
                          </a:solidFill>
                          <a:effectLst/>
                          <a:highlight>
                            <a:srgbClr val="0000FF"/>
                          </a:highlight>
                          <a:latin typeface="Verdana" panose="020B0604030504040204" pitchFamily="34" charset="0"/>
                        </a:rPr>
                        <a:t>1967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F75B5"/>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89.5</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65.5</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25</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499925.6</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0</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49</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dirty="0">
                          <a:solidFill>
                            <a:srgbClr val="333333"/>
                          </a:solidFill>
                          <a:effectLst/>
                          <a:highlight>
                            <a:srgbClr val="FFFFFF"/>
                          </a:highlight>
                          <a:latin typeface="Verdana" panose="020B0604030504040204" pitchFamily="34" charset="0"/>
                        </a:rPr>
                        <a:t>499867.6</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1000022</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1000000</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-22.1</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0</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extLst>
                  <a:ext uri="{0D108BD9-81ED-4DB2-BD59-A6C34878D82A}">
                    <a16:rowId xmlns:a16="http://schemas.microsoft.com/office/drawing/2014/main" val="4028442412"/>
                  </a:ext>
                </a:extLst>
              </a:tr>
              <a:tr h="650671">
                <a:tc>
                  <a:txBody>
                    <a:bodyPr/>
                    <a:lstStyle/>
                    <a:p>
                      <a:pPr algn="ctr" fontAlgn="ctr"/>
                      <a:r>
                        <a:rPr lang="hu-HU" sz="1100" b="1" i="0" u="none" strike="noStrike" dirty="0">
                          <a:solidFill>
                            <a:srgbClr val="FFFFFF"/>
                          </a:solidFill>
                          <a:effectLst/>
                          <a:highlight>
                            <a:srgbClr val="0000FF"/>
                          </a:highlight>
                          <a:latin typeface="Verdana" panose="020B0604030504040204" pitchFamily="34" charset="0"/>
                        </a:rPr>
                        <a:t>1968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F75B5"/>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89.5</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65.5</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25</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499925.6</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0</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49</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499868.6</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1000023</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1000000</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a:solidFill>
                            <a:srgbClr val="333333"/>
                          </a:solidFill>
                          <a:effectLst/>
                          <a:highlight>
                            <a:srgbClr val="FFFFFF"/>
                          </a:highlight>
                          <a:latin typeface="Verdana" panose="020B0604030504040204" pitchFamily="34" charset="0"/>
                        </a:rPr>
                        <a:t>-23.1</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tc>
                  <a:txBody>
                    <a:bodyPr/>
                    <a:lstStyle/>
                    <a:p>
                      <a:pPr algn="ctr" fontAlgn="ctr"/>
                      <a:r>
                        <a:rPr lang="hu-HU" sz="700" b="0" i="0" u="none" strike="noStrike" dirty="0">
                          <a:solidFill>
                            <a:srgbClr val="333333"/>
                          </a:solidFill>
                          <a:effectLst/>
                          <a:highlight>
                            <a:srgbClr val="FFFFFF"/>
                          </a:highlight>
                          <a:latin typeface="Verdana" panose="020B0604030504040204" pitchFamily="34" charset="0"/>
                        </a:rPr>
                        <a:t>0</a:t>
                      </a:r>
                    </a:p>
                  </a:txBody>
                  <a:tcPr marL="9525" marR="9525" marT="9525"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FFFFF"/>
                    </a:solidFill>
                  </a:tcPr>
                </a:tc>
                <a:extLst>
                  <a:ext uri="{0D108BD9-81ED-4DB2-BD59-A6C34878D82A}">
                    <a16:rowId xmlns:a16="http://schemas.microsoft.com/office/drawing/2014/main" val="663567653"/>
                  </a:ext>
                </a:extLst>
              </a:tr>
            </a:tbl>
          </a:graphicData>
        </a:graphic>
      </p:graphicFrame>
    </p:spTree>
    <p:extLst>
      <p:ext uri="{BB962C8B-B14F-4D97-AF65-F5344CB8AC3E}">
        <p14:creationId xmlns:p14="http://schemas.microsoft.com/office/powerpoint/2010/main" val="33418329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pic>
        <p:nvPicPr>
          <p:cNvPr id="214" name="Shape 214" descr="centerback"/>
          <p:cNvPicPr preferRelativeResize="0"/>
          <p:nvPr/>
        </p:nvPicPr>
        <p:blipFill rotWithShape="1">
          <a:blip r:embed="rId3">
            <a:alphaModFix/>
          </a:blip>
          <a:srcRect/>
          <a:stretch/>
        </p:blipFill>
        <p:spPr>
          <a:xfrm>
            <a:off x="0" y="0"/>
            <a:ext cx="9113519" cy="6835139"/>
          </a:xfrm>
          <a:prstGeom prst="rect">
            <a:avLst/>
          </a:prstGeom>
          <a:noFill/>
          <a:ln>
            <a:noFill/>
          </a:ln>
        </p:spPr>
      </p:pic>
      <p:sp>
        <p:nvSpPr>
          <p:cNvPr id="215" name="Shape 215"/>
          <p:cNvSpPr txBox="1">
            <a:spLocks noGrp="1"/>
          </p:cNvSpPr>
          <p:nvPr>
            <p:ph type="ctrTitle"/>
          </p:nvPr>
        </p:nvSpPr>
        <p:spPr>
          <a:xfrm>
            <a:off x="463550" y="1268412"/>
            <a:ext cx="8215312" cy="1150936"/>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br>
              <a:rPr lang="en-US" sz="2000" b="1" i="0" u="sng" strike="noStrike" cap="none">
                <a:solidFill>
                  <a:schemeClr val="dk2"/>
                </a:solidFill>
                <a:latin typeface="Arial"/>
                <a:ea typeface="Arial"/>
                <a:cs typeface="Arial"/>
                <a:sym typeface="Arial"/>
              </a:rPr>
            </a:br>
            <a:br>
              <a:rPr lang="en-US" sz="2000" b="1" i="0" u="sng" strike="noStrike" cap="none">
                <a:solidFill>
                  <a:schemeClr val="dk2"/>
                </a:solidFill>
                <a:latin typeface="Arial"/>
                <a:ea typeface="Arial"/>
                <a:cs typeface="Arial"/>
                <a:sym typeface="Arial"/>
              </a:rPr>
            </a:br>
            <a:br>
              <a:rPr lang="en-US" sz="2000" b="1" i="0" u="sng" strike="noStrike" cap="none">
                <a:solidFill>
                  <a:schemeClr val="dk2"/>
                </a:solidFill>
                <a:latin typeface="Arial"/>
                <a:ea typeface="Arial"/>
                <a:cs typeface="Arial"/>
                <a:sym typeface="Arial"/>
              </a:rPr>
            </a:br>
            <a:br>
              <a:rPr lang="en-US" sz="2000" b="1" i="0" u="sng" strike="noStrike" cap="none">
                <a:solidFill>
                  <a:schemeClr val="dk2"/>
                </a:solidFill>
                <a:latin typeface="Arial"/>
                <a:ea typeface="Arial"/>
                <a:cs typeface="Arial"/>
                <a:sym typeface="Arial"/>
              </a:rPr>
            </a:br>
            <a:endParaRPr lang="en-US" sz="2000" b="1" i="0" u="sng" strike="noStrike" cap="none">
              <a:solidFill>
                <a:schemeClr val="dk2"/>
              </a:solidFill>
              <a:latin typeface="Arial"/>
              <a:ea typeface="Arial"/>
              <a:cs typeface="Arial"/>
              <a:sym typeface="Arial"/>
            </a:endParaRPr>
          </a:p>
        </p:txBody>
      </p:sp>
      <p:pic>
        <p:nvPicPr>
          <p:cNvPr id="216" name="Shape 216" descr="portal_top_de"/>
          <p:cNvPicPr preferRelativeResize="0"/>
          <p:nvPr/>
        </p:nvPicPr>
        <p:blipFill rotWithShape="1">
          <a:blip r:embed="rId4">
            <a:alphaModFix/>
          </a:blip>
          <a:srcRect/>
          <a:stretch/>
        </p:blipFill>
        <p:spPr>
          <a:xfrm>
            <a:off x="0" y="-19050"/>
            <a:ext cx="9144000" cy="1166345"/>
          </a:xfrm>
          <a:prstGeom prst="rect">
            <a:avLst/>
          </a:prstGeom>
          <a:noFill/>
          <a:ln>
            <a:noFill/>
          </a:ln>
        </p:spPr>
      </p:pic>
      <p:sp>
        <p:nvSpPr>
          <p:cNvPr id="217" name="Shape 217"/>
          <p:cNvSpPr txBox="1"/>
          <p:nvPr/>
        </p:nvSpPr>
        <p:spPr>
          <a:xfrm>
            <a:off x="-101057" y="2295908"/>
            <a:ext cx="9344525" cy="3637499"/>
          </a:xfrm>
          <a:prstGeom prst="rect">
            <a:avLst/>
          </a:prstGeom>
          <a:noFill/>
          <a:ln>
            <a:noFill/>
          </a:ln>
        </p:spPr>
        <p:txBody>
          <a:bodyPr wrap="square" lIns="91425" tIns="45700" rIns="91425" bIns="45700" anchor="ctr" anchorCtr="0">
            <a:noAutofit/>
          </a:bodyPr>
          <a:lstStyle/>
          <a:p>
            <a:pPr marL="742950" lvl="0" indent="-742950" algn="ctr">
              <a:buClr>
                <a:schemeClr val="dk2"/>
              </a:buClr>
              <a:buSzPct val="25000"/>
            </a:pPr>
            <a:endParaRPr lang="hu-HU" sz="4000" b="1" u="sng" dirty="0">
              <a:solidFill>
                <a:schemeClr val="dk2"/>
              </a:solidFill>
            </a:endParaRPr>
          </a:p>
          <a:p>
            <a:pPr marL="742950" lvl="0" indent="-742950" algn="ctr">
              <a:buClr>
                <a:schemeClr val="dk2"/>
              </a:buClr>
              <a:buSzPct val="25000"/>
            </a:pPr>
            <a:r>
              <a:rPr lang="en-GB" sz="4000" b="1" u="sng" dirty="0">
                <a:solidFill>
                  <a:schemeClr val="dk2"/>
                </a:solidFill>
              </a:rPr>
              <a:t>Food Statistics VII.</a:t>
            </a:r>
          </a:p>
          <a:p>
            <a:pPr marL="742950" lvl="0" indent="-742950" algn="ctr">
              <a:buClr>
                <a:schemeClr val="dk2"/>
              </a:buClr>
              <a:buSzPct val="25000"/>
            </a:pPr>
            <a:endParaRPr lang="en-GB" sz="4000" b="1" i="0" u="sng" dirty="0">
              <a:solidFill>
                <a:schemeClr val="dk2"/>
              </a:solidFill>
              <a:latin typeface="Arial"/>
              <a:ea typeface="Arial"/>
              <a:cs typeface="Arial"/>
              <a:sym typeface="Arial"/>
            </a:endParaRPr>
          </a:p>
          <a:p>
            <a:pPr marL="742950" lvl="0" indent="-742950" algn="ctr">
              <a:buClr>
                <a:schemeClr val="dk2"/>
              </a:buClr>
              <a:buSzPct val="25000"/>
            </a:pPr>
            <a:endParaRPr lang="hu-HU" sz="4000" b="1" u="sng" dirty="0">
              <a:solidFill>
                <a:schemeClr val="dk2"/>
              </a:solidFill>
            </a:endParaRPr>
          </a:p>
          <a:p>
            <a:pPr marL="742950" lvl="0" indent="-742950" algn="ctr">
              <a:buClr>
                <a:schemeClr val="dk2"/>
              </a:buClr>
              <a:buSzPct val="25000"/>
            </a:pPr>
            <a:endParaRPr lang="hu-HU" sz="4000" b="1" u="sng" dirty="0">
              <a:solidFill>
                <a:schemeClr val="dk2"/>
              </a:solidFill>
            </a:endParaRPr>
          </a:p>
          <a:p>
            <a:pPr marL="742950" lvl="0" indent="-742950" algn="ctr">
              <a:buClr>
                <a:schemeClr val="dk2"/>
              </a:buClr>
              <a:buSzPct val="25000"/>
            </a:pPr>
            <a:endParaRPr lang="hu-HU" sz="4000" b="1" u="sng" dirty="0">
              <a:solidFill>
                <a:schemeClr val="dk2"/>
              </a:solidFill>
            </a:endParaRPr>
          </a:p>
          <a:p>
            <a:pPr marL="742950" lvl="0" indent="-742950" algn="ctr">
              <a:buClr>
                <a:schemeClr val="dk2"/>
              </a:buClr>
              <a:buSzPct val="25000"/>
            </a:pPr>
            <a:endParaRPr lang="hu-HU" sz="2400" u="sng" dirty="0">
              <a:solidFill>
                <a:schemeClr val="dk2"/>
              </a:solidFill>
            </a:endParaRPr>
          </a:p>
          <a:p>
            <a:pPr marL="742950" lvl="0" indent="-742950" algn="ctr">
              <a:buClr>
                <a:schemeClr val="dk2"/>
              </a:buClr>
              <a:buSzPct val="25000"/>
            </a:pPr>
            <a:endParaRPr lang="hu-HU" sz="2400" u="sng" dirty="0">
              <a:solidFill>
                <a:schemeClr val="dk2"/>
              </a:solidFill>
            </a:endParaRPr>
          </a:p>
          <a:p>
            <a:pPr marL="742950" lvl="0" indent="-742950" algn="ctr">
              <a:buClr>
                <a:schemeClr val="dk2"/>
              </a:buClr>
              <a:buSzPct val="25000"/>
            </a:pPr>
            <a:endParaRPr lang="hu-HU" sz="2400" u="sng" dirty="0">
              <a:solidFill>
                <a:schemeClr val="dk2"/>
              </a:solidFill>
            </a:endParaRPr>
          </a:p>
          <a:p>
            <a:pPr marL="742950" lvl="0" indent="-742950" algn="ctr">
              <a:buClr>
                <a:schemeClr val="dk2"/>
              </a:buClr>
              <a:buSzPct val="25000"/>
            </a:pPr>
            <a:endParaRPr lang="hu-HU" sz="2400" u="sng" dirty="0">
              <a:solidFill>
                <a:schemeClr val="dk2"/>
              </a:solidFill>
            </a:endParaRPr>
          </a:p>
          <a:p>
            <a:pPr marL="742950" lvl="0" indent="-742950" algn="ctr">
              <a:buClr>
                <a:schemeClr val="dk2"/>
              </a:buClr>
              <a:buSzPct val="25000"/>
            </a:pPr>
            <a:endParaRPr lang="hu-HU" sz="2400" u="sng" dirty="0">
              <a:solidFill>
                <a:schemeClr val="dk2"/>
              </a:solidFill>
            </a:endParaRPr>
          </a:p>
          <a:p>
            <a:pPr marL="742950" lvl="0" indent="-742950" algn="ctr">
              <a:buClr>
                <a:schemeClr val="dk2"/>
              </a:buClr>
              <a:buSzPct val="25000"/>
            </a:pPr>
            <a:r>
              <a:rPr lang="en-GB" sz="2400" u="sng" dirty="0">
                <a:solidFill>
                  <a:schemeClr val="dk2"/>
                </a:solidFill>
              </a:rPr>
              <a:t>The validity assessment outcome</a:t>
            </a:r>
            <a:endParaRPr lang="hu-HU" sz="2400" u="sng" dirty="0">
              <a:solidFill>
                <a:schemeClr val="dk2"/>
              </a:solidFill>
            </a:endParaRPr>
          </a:p>
          <a:p>
            <a:pPr marL="742950" lvl="0" indent="-742950" algn="ctr">
              <a:buClr>
                <a:schemeClr val="dk2"/>
              </a:buClr>
              <a:buSzPct val="25000"/>
            </a:pPr>
            <a:r>
              <a:rPr lang="hu-HU" sz="2400" u="sng" dirty="0">
                <a:solidFill>
                  <a:schemeClr val="dk2"/>
                </a:solidFill>
              </a:rPr>
              <a:t>(</a:t>
            </a:r>
            <a:r>
              <a:rPr lang="en-GB" sz="2400" u="sng" dirty="0">
                <a:solidFill>
                  <a:schemeClr val="dk2"/>
                </a:solidFill>
              </a:rPr>
              <a:t>inverse model</a:t>
            </a:r>
            <a:r>
              <a:rPr lang="hu-HU" sz="2400" u="sng" dirty="0">
                <a:solidFill>
                  <a:schemeClr val="dk2"/>
                </a:solidFill>
              </a:rPr>
              <a:t>: </a:t>
            </a:r>
            <a:r>
              <a:rPr lang="en-GB" sz="2400" u="sng" dirty="0">
                <a:solidFill>
                  <a:schemeClr val="dk2"/>
                </a:solidFill>
              </a:rPr>
              <a:t>for risk index values/validity: binary</a:t>
            </a:r>
            <a:r>
              <a:rPr lang="hu-HU" sz="2400" u="sng" dirty="0">
                <a:solidFill>
                  <a:schemeClr val="dk2"/>
                </a:solidFill>
              </a:rPr>
              <a:t>)</a:t>
            </a:r>
            <a:endParaRPr lang="en-GB" sz="4000" u="sng" dirty="0">
              <a:solidFill>
                <a:schemeClr val="dk2"/>
              </a:solidFill>
            </a:endParaRPr>
          </a:p>
          <a:p>
            <a:pPr marL="742950" lvl="0" indent="-742950" algn="ctr">
              <a:buClr>
                <a:schemeClr val="dk2"/>
              </a:buClr>
              <a:buSzPct val="25000"/>
            </a:pPr>
            <a:br>
              <a:rPr lang="en-US" sz="2000" b="1" i="0" u="none" dirty="0">
                <a:solidFill>
                  <a:schemeClr val="dk2"/>
                </a:solidFill>
                <a:latin typeface="Arial"/>
                <a:ea typeface="Arial"/>
                <a:cs typeface="Arial"/>
                <a:sym typeface="Arial"/>
              </a:rPr>
            </a:br>
            <a:br>
              <a:rPr lang="en-US" sz="2000" b="1" i="0" u="none" dirty="0">
                <a:solidFill>
                  <a:schemeClr val="dk2"/>
                </a:solidFill>
                <a:latin typeface="Arial"/>
                <a:ea typeface="Arial"/>
                <a:cs typeface="Arial"/>
                <a:sym typeface="Arial"/>
              </a:rPr>
            </a:br>
            <a:endParaRPr lang="hu-HU" sz="2400" b="1" dirty="0">
              <a:solidFill>
                <a:schemeClr val="dk2"/>
              </a:solidFill>
            </a:endParaRPr>
          </a:p>
          <a:p>
            <a:pPr marL="742950" lvl="0" indent="-742950" algn="ctr">
              <a:buClr>
                <a:schemeClr val="dk2"/>
              </a:buClr>
              <a:buSzPct val="25000"/>
            </a:pPr>
            <a:endParaRPr lang="en-US" sz="2000" b="1" i="0" u="none" dirty="0">
              <a:solidFill>
                <a:schemeClr val="dk2"/>
              </a:solidFill>
              <a:latin typeface="Arial"/>
              <a:ea typeface="Arial"/>
              <a:cs typeface="Arial"/>
              <a:sym typeface="Arial"/>
            </a:endParaRPr>
          </a:p>
        </p:txBody>
      </p:sp>
      <p:graphicFrame>
        <p:nvGraphicFramePr>
          <p:cNvPr id="5" name="Táblázat 4">
            <a:extLst>
              <a:ext uri="{FF2B5EF4-FFF2-40B4-BE49-F238E27FC236}">
                <a16:creationId xmlns:a16="http://schemas.microsoft.com/office/drawing/2014/main" id="{472921ED-519B-11A8-556D-AD1A5526A5B1}"/>
              </a:ext>
            </a:extLst>
          </p:cNvPr>
          <p:cNvGraphicFramePr>
            <a:graphicFrameLocks noGrp="1"/>
          </p:cNvGraphicFramePr>
          <p:nvPr>
            <p:extLst>
              <p:ext uri="{D42A27DB-BD31-4B8C-83A1-F6EECF244321}">
                <p14:modId xmlns:p14="http://schemas.microsoft.com/office/powerpoint/2010/main" val="2519019343"/>
              </p:ext>
            </p:extLst>
          </p:nvPr>
        </p:nvGraphicFramePr>
        <p:xfrm>
          <a:off x="196074" y="1955570"/>
          <a:ext cx="8721370" cy="3854396"/>
        </p:xfrm>
        <a:graphic>
          <a:graphicData uri="http://schemas.openxmlformats.org/drawingml/2006/table">
            <a:tbl>
              <a:tblPr>
                <a:tableStyleId>{5C22544A-7EE6-4342-B048-85BDC9FD1C3A}</a:tableStyleId>
              </a:tblPr>
              <a:tblGrid>
                <a:gridCol w="670875">
                  <a:extLst>
                    <a:ext uri="{9D8B030D-6E8A-4147-A177-3AD203B41FA5}">
                      <a16:colId xmlns:a16="http://schemas.microsoft.com/office/drawing/2014/main" val="1573296927"/>
                    </a:ext>
                  </a:extLst>
                </a:gridCol>
                <a:gridCol w="613804">
                  <a:extLst>
                    <a:ext uri="{9D8B030D-6E8A-4147-A177-3AD203B41FA5}">
                      <a16:colId xmlns:a16="http://schemas.microsoft.com/office/drawing/2014/main" val="1282006703"/>
                    </a:ext>
                  </a:extLst>
                </a:gridCol>
                <a:gridCol w="550950">
                  <a:extLst>
                    <a:ext uri="{9D8B030D-6E8A-4147-A177-3AD203B41FA5}">
                      <a16:colId xmlns:a16="http://schemas.microsoft.com/office/drawing/2014/main" val="186650431"/>
                    </a:ext>
                  </a:extLst>
                </a:gridCol>
                <a:gridCol w="883884">
                  <a:extLst>
                    <a:ext uri="{9D8B030D-6E8A-4147-A177-3AD203B41FA5}">
                      <a16:colId xmlns:a16="http://schemas.microsoft.com/office/drawing/2014/main" val="1068314373"/>
                    </a:ext>
                  </a:extLst>
                </a:gridCol>
                <a:gridCol w="577121">
                  <a:extLst>
                    <a:ext uri="{9D8B030D-6E8A-4147-A177-3AD203B41FA5}">
                      <a16:colId xmlns:a16="http://schemas.microsoft.com/office/drawing/2014/main" val="3316575043"/>
                    </a:ext>
                  </a:extLst>
                </a:gridCol>
                <a:gridCol w="974361">
                  <a:extLst>
                    <a:ext uri="{9D8B030D-6E8A-4147-A177-3AD203B41FA5}">
                      <a16:colId xmlns:a16="http://schemas.microsoft.com/office/drawing/2014/main" val="3929211583"/>
                    </a:ext>
                  </a:extLst>
                </a:gridCol>
                <a:gridCol w="801974">
                  <a:extLst>
                    <a:ext uri="{9D8B030D-6E8A-4147-A177-3AD203B41FA5}">
                      <a16:colId xmlns:a16="http://schemas.microsoft.com/office/drawing/2014/main" val="3835849336"/>
                    </a:ext>
                  </a:extLst>
                </a:gridCol>
                <a:gridCol w="689547">
                  <a:extLst>
                    <a:ext uri="{9D8B030D-6E8A-4147-A177-3AD203B41FA5}">
                      <a16:colId xmlns:a16="http://schemas.microsoft.com/office/drawing/2014/main" val="2198914318"/>
                    </a:ext>
                  </a:extLst>
                </a:gridCol>
                <a:gridCol w="727023">
                  <a:extLst>
                    <a:ext uri="{9D8B030D-6E8A-4147-A177-3AD203B41FA5}">
                      <a16:colId xmlns:a16="http://schemas.microsoft.com/office/drawing/2014/main" val="316646446"/>
                    </a:ext>
                  </a:extLst>
                </a:gridCol>
                <a:gridCol w="599607">
                  <a:extLst>
                    <a:ext uri="{9D8B030D-6E8A-4147-A177-3AD203B41FA5}">
                      <a16:colId xmlns:a16="http://schemas.microsoft.com/office/drawing/2014/main" val="1471967597"/>
                    </a:ext>
                  </a:extLst>
                </a:gridCol>
                <a:gridCol w="404734">
                  <a:extLst>
                    <a:ext uri="{9D8B030D-6E8A-4147-A177-3AD203B41FA5}">
                      <a16:colId xmlns:a16="http://schemas.microsoft.com/office/drawing/2014/main" val="623210784"/>
                    </a:ext>
                  </a:extLst>
                </a:gridCol>
                <a:gridCol w="764498">
                  <a:extLst>
                    <a:ext uri="{9D8B030D-6E8A-4147-A177-3AD203B41FA5}">
                      <a16:colId xmlns:a16="http://schemas.microsoft.com/office/drawing/2014/main" val="2528301474"/>
                    </a:ext>
                  </a:extLst>
                </a:gridCol>
                <a:gridCol w="462992">
                  <a:extLst>
                    <a:ext uri="{9D8B030D-6E8A-4147-A177-3AD203B41FA5}">
                      <a16:colId xmlns:a16="http://schemas.microsoft.com/office/drawing/2014/main" val="2646298388"/>
                    </a:ext>
                  </a:extLst>
                </a:gridCol>
              </a:tblGrid>
              <a:tr h="592228">
                <a:tc>
                  <a:txBody>
                    <a:bodyPr/>
                    <a:lstStyle/>
                    <a:p>
                      <a:pPr algn="ctr" fontAlgn="ctr"/>
                      <a:r>
                        <a:rPr lang="en-GB" sz="1100" u="none" strike="noStrike" noProof="0" dirty="0">
                          <a:solidFill>
                            <a:schemeClr val="bg1"/>
                          </a:solidFill>
                          <a:effectLst/>
                          <a:highlight>
                            <a:srgbClr val="0000FF"/>
                          </a:highlight>
                        </a:rPr>
                        <a:t>COCO:Y0</a:t>
                      </a:r>
                      <a:endParaRPr lang="en-GB" sz="1100" b="1" i="0" u="none" strike="noStrike" noProof="0" dirty="0">
                        <a:solidFill>
                          <a:schemeClr val="bg1"/>
                        </a:solidFill>
                        <a:effectLst/>
                        <a:highlight>
                          <a:srgbClr val="0000FF"/>
                        </a:highlight>
                        <a:latin typeface="Verdana" panose="020B0604030504040204" pitchFamily="34" charset="0"/>
                      </a:endParaRPr>
                    </a:p>
                  </a:txBody>
                  <a:tcPr marL="9525" marR="9525" marT="9525" marB="0" anchor="ctr"/>
                </a:tc>
                <a:tc>
                  <a:txBody>
                    <a:bodyPr/>
                    <a:lstStyle/>
                    <a:p>
                      <a:pPr algn="ctr" fontAlgn="ctr"/>
                      <a:r>
                        <a:rPr lang="en-GB" sz="800" b="1" i="0" u="none" strike="noStrike" noProof="0" dirty="0">
                          <a:solidFill>
                            <a:srgbClr val="FFFFFF"/>
                          </a:solidFill>
                          <a:effectLst/>
                          <a:highlight>
                            <a:srgbClr val="0000FF"/>
                          </a:highlight>
                          <a:latin typeface="Verdana" panose="020B0604030504040204" pitchFamily="34" charset="0"/>
                        </a:rPr>
                        <a:t>Cereals, Other</a:t>
                      </a:r>
                    </a:p>
                  </a:txBody>
                  <a:tcPr marL="9525" marR="9525" marT="9525" marB="0" anchor="ctr"/>
                </a:tc>
                <a:tc>
                  <a:txBody>
                    <a:bodyPr/>
                    <a:lstStyle/>
                    <a:p>
                      <a:pPr algn="ctr" fontAlgn="ctr"/>
                      <a:r>
                        <a:rPr lang="en-GB" sz="800" b="1" i="0" u="none" strike="noStrike" noProof="0" dirty="0">
                          <a:solidFill>
                            <a:srgbClr val="FFFFFF"/>
                          </a:solidFill>
                          <a:effectLst/>
                          <a:highlight>
                            <a:srgbClr val="0000FF"/>
                          </a:highlight>
                          <a:latin typeface="Verdana" panose="020B0604030504040204" pitchFamily="34" charset="0"/>
                        </a:rPr>
                        <a:t>Cloves</a:t>
                      </a:r>
                    </a:p>
                  </a:txBody>
                  <a:tcPr marL="9525" marR="9525" marT="9525" marB="0" anchor="ctr"/>
                </a:tc>
                <a:tc>
                  <a:txBody>
                    <a:bodyPr/>
                    <a:lstStyle/>
                    <a:p>
                      <a:pPr algn="ctr" fontAlgn="ctr"/>
                      <a:r>
                        <a:rPr lang="en-GB" sz="800" b="1" i="0" u="none" strike="noStrike" noProof="0" dirty="0">
                          <a:solidFill>
                            <a:srgbClr val="FFFFFF"/>
                          </a:solidFill>
                          <a:effectLst/>
                          <a:highlight>
                            <a:srgbClr val="0000FF"/>
                          </a:highlight>
                          <a:latin typeface="Verdana" panose="020B0604030504040204" pitchFamily="34" charset="0"/>
                        </a:rPr>
                        <a:t>Miscellaneous</a:t>
                      </a:r>
                    </a:p>
                  </a:txBody>
                  <a:tcPr marL="9525" marR="9525" marT="9525" marB="0" anchor="ctr"/>
                </a:tc>
                <a:tc>
                  <a:txBody>
                    <a:bodyPr/>
                    <a:lstStyle/>
                    <a:p>
                      <a:pPr algn="ctr" fontAlgn="ctr"/>
                      <a:r>
                        <a:rPr lang="en-GB" sz="800" b="1" i="0" u="none" strike="noStrike" noProof="0" dirty="0">
                          <a:solidFill>
                            <a:srgbClr val="FFFFFF"/>
                          </a:solidFill>
                          <a:effectLst/>
                          <a:highlight>
                            <a:srgbClr val="0000FF"/>
                          </a:highlight>
                          <a:latin typeface="Verdana" panose="020B0604030504040204" pitchFamily="34" charset="0"/>
                        </a:rPr>
                        <a:t>Plantains</a:t>
                      </a:r>
                    </a:p>
                  </a:txBody>
                  <a:tcPr marL="9525" marR="9525" marT="9525" marB="0" anchor="ctr"/>
                </a:tc>
                <a:tc>
                  <a:txBody>
                    <a:bodyPr/>
                    <a:lstStyle/>
                    <a:p>
                      <a:pPr algn="ctr" fontAlgn="ctr"/>
                      <a:r>
                        <a:rPr lang="en-GB" sz="800" b="1" i="0" u="none" strike="noStrike" noProof="0" dirty="0">
                          <a:solidFill>
                            <a:srgbClr val="FFFFFF"/>
                          </a:solidFill>
                          <a:effectLst/>
                          <a:highlight>
                            <a:srgbClr val="0000FF"/>
                          </a:highlight>
                          <a:latin typeface="Verdana" panose="020B0604030504040204" pitchFamily="34" charset="0"/>
                        </a:rPr>
                        <a:t>Sesa</a:t>
                      </a:r>
                      <a:r>
                        <a:rPr lang="hu-HU" sz="800" b="1" i="0" u="none" strike="noStrike" noProof="0" dirty="0">
                          <a:solidFill>
                            <a:srgbClr val="FFFFFF"/>
                          </a:solidFill>
                          <a:effectLst/>
                          <a:highlight>
                            <a:srgbClr val="0000FF"/>
                          </a:highlight>
                          <a:latin typeface="Verdana" panose="020B0604030504040204" pitchFamily="34" charset="0"/>
                        </a:rPr>
                        <a:t> </a:t>
                      </a:r>
                      <a:r>
                        <a:rPr lang="en-GB" sz="800" b="1" i="0" u="none" strike="noStrike" noProof="0" dirty="0">
                          <a:solidFill>
                            <a:srgbClr val="FFFFFF"/>
                          </a:solidFill>
                          <a:effectLst/>
                          <a:highlight>
                            <a:srgbClr val="0000FF"/>
                          </a:highlight>
                          <a:latin typeface="Verdana" panose="020B0604030504040204" pitchFamily="34" charset="0"/>
                        </a:rPr>
                        <a:t>messed Oil</a:t>
                      </a:r>
                    </a:p>
                  </a:txBody>
                  <a:tcPr marL="9525" marR="9525" marT="9525" marB="0" anchor="ctr"/>
                </a:tc>
                <a:tc>
                  <a:txBody>
                    <a:bodyPr/>
                    <a:lstStyle/>
                    <a:p>
                      <a:pPr algn="ctr" fontAlgn="ctr"/>
                      <a:r>
                        <a:rPr lang="en-GB" sz="800" b="1" i="0" u="none" strike="noStrike" noProof="0" dirty="0">
                          <a:solidFill>
                            <a:srgbClr val="FFFFFF"/>
                          </a:solidFill>
                          <a:effectLst/>
                          <a:highlight>
                            <a:srgbClr val="0000FF"/>
                          </a:highlight>
                          <a:latin typeface="Verdana" panose="020B0604030504040204" pitchFamily="34" charset="0"/>
                        </a:rPr>
                        <a:t>Soyabeans</a:t>
                      </a:r>
                    </a:p>
                  </a:txBody>
                  <a:tcPr marL="9525" marR="9525" marT="9525" marB="0" anchor="ctr"/>
                </a:tc>
                <a:tc>
                  <a:txBody>
                    <a:bodyPr/>
                    <a:lstStyle/>
                    <a:p>
                      <a:pPr algn="ctr" fontAlgn="ctr"/>
                      <a:r>
                        <a:rPr lang="en-GB" sz="800" b="1" i="0" u="none" strike="noStrike" noProof="0" dirty="0">
                          <a:solidFill>
                            <a:srgbClr val="FFFFFF"/>
                          </a:solidFill>
                          <a:effectLst/>
                          <a:highlight>
                            <a:srgbClr val="0000FF"/>
                          </a:highlight>
                          <a:latin typeface="Verdana" panose="020B0604030504040204" pitchFamily="34" charset="0"/>
                        </a:rPr>
                        <a:t>Vegetables</a:t>
                      </a:r>
                    </a:p>
                  </a:txBody>
                  <a:tcPr marL="9525" marR="9525" marT="9525" marB="0" anchor="ctr"/>
                </a:tc>
                <a:tc>
                  <a:txBody>
                    <a:bodyPr/>
                    <a:lstStyle/>
                    <a:p>
                      <a:pPr algn="ctr">
                        <a:lnSpc>
                          <a:spcPct val="107000"/>
                        </a:lnSpc>
                        <a:spcAft>
                          <a:spcPts val="800"/>
                        </a:spcAft>
                      </a:pPr>
                      <a:r>
                        <a:rPr lang="en-GB" sz="800" b="1" kern="0" noProof="0" dirty="0">
                          <a:solidFill>
                            <a:srgbClr val="FFFFFF"/>
                          </a:solidFill>
                          <a:effectLst/>
                          <a:highlight>
                            <a:srgbClr val="0000FF"/>
                          </a:highlight>
                          <a:latin typeface="Verdana" panose="020B0604030504040204" pitchFamily="34" charset="0"/>
                          <a:ea typeface="Times New Roman" panose="02020603050405020304" pitchFamily="18" charset="0"/>
                          <a:cs typeface="Calibri" panose="020F0502020204030204" pitchFamily="34" charset="0"/>
                        </a:rPr>
                        <a:t>Estimation</a:t>
                      </a:r>
                      <a:endParaRPr lang="en-GB" sz="800" kern="100" noProof="0" dirty="0">
                        <a:effectLst/>
                        <a:highlight>
                          <a:srgbClr val="0000FF"/>
                        </a:highligh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800"/>
                        </a:spcAft>
                      </a:pPr>
                      <a:r>
                        <a:rPr lang="en-GB" sz="800" b="1" kern="0" noProof="0" dirty="0">
                          <a:solidFill>
                            <a:srgbClr val="FFFFFF"/>
                          </a:solidFill>
                          <a:effectLst/>
                          <a:highlight>
                            <a:srgbClr val="0000FF"/>
                          </a:highlight>
                          <a:latin typeface="Verdana" panose="020B0604030504040204" pitchFamily="34" charset="0"/>
                          <a:ea typeface="Times New Roman" panose="02020603050405020304" pitchFamily="18" charset="0"/>
                          <a:cs typeface="Calibri" panose="020F0502020204030204" pitchFamily="34" charset="0"/>
                        </a:rPr>
                        <a:t>Fact+0</a:t>
                      </a:r>
                      <a:endParaRPr lang="en-GB" sz="800" kern="100" noProof="0" dirty="0">
                        <a:effectLst/>
                        <a:highlight>
                          <a:srgbClr val="0000FF"/>
                        </a:highligh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800"/>
                        </a:spcAft>
                      </a:pPr>
                      <a:r>
                        <a:rPr lang="en-GB" sz="800" b="1" kern="0" noProof="0" dirty="0">
                          <a:solidFill>
                            <a:srgbClr val="FFFFFF"/>
                          </a:solidFill>
                          <a:effectLst/>
                          <a:highlight>
                            <a:srgbClr val="0000FF"/>
                          </a:highlight>
                          <a:latin typeface="Verdana" panose="020B0604030504040204" pitchFamily="34" charset="0"/>
                          <a:ea typeface="Times New Roman" panose="02020603050405020304" pitchFamily="18" charset="0"/>
                          <a:cs typeface="Calibri" panose="020F0502020204030204" pitchFamily="34" charset="0"/>
                        </a:rPr>
                        <a:t>Delta</a:t>
                      </a:r>
                      <a:endParaRPr lang="en-GB" sz="800" kern="100" noProof="0" dirty="0">
                        <a:effectLst/>
                        <a:highlight>
                          <a:srgbClr val="0000FF"/>
                        </a:highligh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800"/>
                        </a:spcAft>
                      </a:pPr>
                      <a:r>
                        <a:rPr lang="en-GB" sz="800" b="1" kern="0" noProof="0" dirty="0">
                          <a:solidFill>
                            <a:srgbClr val="FFFFFF"/>
                          </a:solidFill>
                          <a:effectLst/>
                          <a:highlight>
                            <a:srgbClr val="0000FF"/>
                          </a:highlight>
                          <a:latin typeface="Verdana" panose="020B0604030504040204" pitchFamily="34" charset="0"/>
                          <a:ea typeface="Times New Roman" panose="02020603050405020304" pitchFamily="18" charset="0"/>
                          <a:cs typeface="Calibri" panose="020F0502020204030204" pitchFamily="34" charset="0"/>
                        </a:rPr>
                        <a:t>Delta/Fact</a:t>
                      </a:r>
                      <a:endParaRPr lang="en-GB" sz="800" kern="100" noProof="0" dirty="0">
                        <a:effectLst/>
                        <a:highlight>
                          <a:srgbClr val="0000FF"/>
                        </a:highligh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800"/>
                        </a:spcAft>
                      </a:pPr>
                      <a:r>
                        <a:rPr lang="en-GB" sz="800" b="1" kern="100" noProof="0" dirty="0">
                          <a:solidFill>
                            <a:srgbClr val="FFFFFF"/>
                          </a:solidFill>
                          <a:effectLst/>
                          <a:highlight>
                            <a:srgbClr val="0000FF"/>
                          </a:highlight>
                          <a:latin typeface="Calibri" panose="020F0502020204030204" pitchFamily="34" charset="0"/>
                          <a:ea typeface="Calibri" panose="020F0502020204030204" pitchFamily="34" charset="0"/>
                          <a:cs typeface="Calibri" panose="020F0502020204030204" pitchFamily="34" charset="0"/>
                        </a:rPr>
                        <a:t>Validity</a:t>
                      </a:r>
                      <a:endParaRPr lang="en-GB" sz="800" kern="100" noProof="0" dirty="0">
                        <a:effectLst/>
                        <a:highlight>
                          <a:srgbClr val="0000FF"/>
                        </a:highligh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2890168330"/>
                  </a:ext>
                </a:extLst>
              </a:tr>
              <a:tr h="407771">
                <a:tc>
                  <a:txBody>
                    <a:bodyPr/>
                    <a:lstStyle/>
                    <a:p>
                      <a:pPr algn="ctr" fontAlgn="ctr"/>
                      <a:r>
                        <a:rPr lang="hu-HU" sz="1200" b="1" i="0" u="none" strike="noStrike" dirty="0">
                          <a:solidFill>
                            <a:srgbClr val="FFFFFF"/>
                          </a:solidFill>
                          <a:effectLst/>
                          <a:highlight>
                            <a:srgbClr val="0000FF"/>
                          </a:highlight>
                          <a:latin typeface="Verdana" panose="020B0604030504040204" pitchFamily="34" charset="0"/>
                        </a:rPr>
                        <a:t>1961</a:t>
                      </a:r>
                    </a:p>
                  </a:txBody>
                  <a:tcPr marL="9525" marR="9525" marT="9525" marB="0" anchor="ctr"/>
                </a:tc>
                <a:tc>
                  <a:txBody>
                    <a:bodyPr/>
                    <a:lstStyle/>
                    <a:p>
                      <a:pPr algn="ctr" fontAlgn="ctr"/>
                      <a:r>
                        <a:rPr lang="hu-HU" sz="1100" u="none" strike="noStrike" dirty="0">
                          <a:effectLst/>
                          <a:highlight>
                            <a:srgbClr val="FFFFFF"/>
                          </a:highlight>
                        </a:rPr>
                        <a:t>39</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24</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31</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50</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499937.9</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31</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499848.9</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999961.9</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1000000</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38.1</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0</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1</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extLst>
                  <a:ext uri="{0D108BD9-81ED-4DB2-BD59-A6C34878D82A}">
                    <a16:rowId xmlns:a16="http://schemas.microsoft.com/office/drawing/2014/main" val="2338503875"/>
                  </a:ext>
                </a:extLst>
              </a:tr>
              <a:tr h="407771">
                <a:tc>
                  <a:txBody>
                    <a:bodyPr/>
                    <a:lstStyle/>
                    <a:p>
                      <a:pPr algn="ctr" fontAlgn="ctr"/>
                      <a:r>
                        <a:rPr lang="hu-HU" sz="1200" b="1" i="0" u="none" strike="noStrike" dirty="0">
                          <a:solidFill>
                            <a:srgbClr val="FFFFFF"/>
                          </a:solidFill>
                          <a:effectLst/>
                          <a:highlight>
                            <a:srgbClr val="0000FF"/>
                          </a:highlight>
                          <a:latin typeface="Verdana" panose="020B0604030504040204" pitchFamily="34" charset="0"/>
                        </a:rPr>
                        <a:t>1962</a:t>
                      </a:r>
                    </a:p>
                  </a:txBody>
                  <a:tcPr marL="9525" marR="9525" marT="9525" marB="0" anchor="ctr"/>
                </a:tc>
                <a:tc>
                  <a:txBody>
                    <a:bodyPr/>
                    <a:lstStyle/>
                    <a:p>
                      <a:pPr algn="ctr" fontAlgn="ctr"/>
                      <a:r>
                        <a:rPr lang="hu-HU" sz="1100" u="none" strike="noStrike">
                          <a:effectLst/>
                          <a:highlight>
                            <a:srgbClr val="FFFFFF"/>
                          </a:highlight>
                        </a:rPr>
                        <a:t>39</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24</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31</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50</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499937.9</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31</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499854.9</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999967.9</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1000000</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32.1</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0</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1</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extLst>
                  <a:ext uri="{0D108BD9-81ED-4DB2-BD59-A6C34878D82A}">
                    <a16:rowId xmlns:a16="http://schemas.microsoft.com/office/drawing/2014/main" val="4055238756"/>
                  </a:ext>
                </a:extLst>
              </a:tr>
              <a:tr h="407771">
                <a:tc>
                  <a:txBody>
                    <a:bodyPr/>
                    <a:lstStyle/>
                    <a:p>
                      <a:pPr algn="ctr" fontAlgn="ctr"/>
                      <a:r>
                        <a:rPr lang="hu-HU" sz="1200" b="1" i="0" u="none" strike="noStrike" dirty="0">
                          <a:solidFill>
                            <a:srgbClr val="FFFFFF"/>
                          </a:solidFill>
                          <a:effectLst/>
                          <a:highlight>
                            <a:srgbClr val="0000FF"/>
                          </a:highlight>
                          <a:latin typeface="Verdana" panose="020B0604030504040204" pitchFamily="34" charset="0"/>
                        </a:rPr>
                        <a:t>1963</a:t>
                      </a:r>
                    </a:p>
                  </a:txBody>
                  <a:tcPr marL="9525" marR="9525" marT="9525" marB="0" anchor="ctr"/>
                </a:tc>
                <a:tc>
                  <a:txBody>
                    <a:bodyPr/>
                    <a:lstStyle/>
                    <a:p>
                      <a:pPr algn="ctr" fontAlgn="ctr"/>
                      <a:r>
                        <a:rPr lang="hu-HU" sz="1100" u="none" strike="noStrike">
                          <a:effectLst/>
                          <a:highlight>
                            <a:srgbClr val="FFFFFF"/>
                          </a:highlight>
                        </a:rPr>
                        <a:t>39</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24</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31</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50</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499937.9</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31</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499882.9</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999995.9</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1000000</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4.1</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0</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1</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extLst>
                  <a:ext uri="{0D108BD9-81ED-4DB2-BD59-A6C34878D82A}">
                    <a16:rowId xmlns:a16="http://schemas.microsoft.com/office/drawing/2014/main" val="2819705142"/>
                  </a:ext>
                </a:extLst>
              </a:tr>
              <a:tr h="407771">
                <a:tc>
                  <a:txBody>
                    <a:bodyPr/>
                    <a:lstStyle/>
                    <a:p>
                      <a:pPr algn="ctr" fontAlgn="ctr"/>
                      <a:r>
                        <a:rPr lang="hu-HU" sz="1200" b="1" i="0" u="none" strike="noStrike" dirty="0">
                          <a:solidFill>
                            <a:srgbClr val="FFFFFF"/>
                          </a:solidFill>
                          <a:effectLst/>
                          <a:highlight>
                            <a:srgbClr val="0000FF"/>
                          </a:highlight>
                          <a:latin typeface="Verdana" panose="020B0604030504040204" pitchFamily="34" charset="0"/>
                        </a:rPr>
                        <a:t>1964</a:t>
                      </a:r>
                    </a:p>
                  </a:txBody>
                  <a:tcPr marL="9525" marR="9525" marT="9525" marB="0" anchor="ctr"/>
                </a:tc>
                <a:tc>
                  <a:txBody>
                    <a:bodyPr/>
                    <a:lstStyle/>
                    <a:p>
                      <a:pPr algn="ctr" fontAlgn="ctr"/>
                      <a:r>
                        <a:rPr lang="hu-HU" sz="1100" u="none" strike="noStrike">
                          <a:effectLst/>
                          <a:highlight>
                            <a:srgbClr val="FFFFFF"/>
                          </a:highlight>
                        </a:rPr>
                        <a:t>39</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51</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31</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50</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499937.9</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31</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499849.9</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999989.9</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1000000</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10.1</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0</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1</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extLst>
                  <a:ext uri="{0D108BD9-81ED-4DB2-BD59-A6C34878D82A}">
                    <a16:rowId xmlns:a16="http://schemas.microsoft.com/office/drawing/2014/main" val="3757516949"/>
                  </a:ext>
                </a:extLst>
              </a:tr>
              <a:tr h="407771">
                <a:tc>
                  <a:txBody>
                    <a:bodyPr/>
                    <a:lstStyle/>
                    <a:p>
                      <a:pPr algn="ctr" fontAlgn="ctr"/>
                      <a:r>
                        <a:rPr lang="hu-HU" sz="1200" b="1" i="0" u="none" strike="noStrike" dirty="0">
                          <a:solidFill>
                            <a:srgbClr val="FFFFFF"/>
                          </a:solidFill>
                          <a:effectLst/>
                          <a:highlight>
                            <a:srgbClr val="0000FF"/>
                          </a:highlight>
                          <a:latin typeface="Verdana" panose="020B0604030504040204" pitchFamily="34" charset="0"/>
                        </a:rPr>
                        <a:t>1965</a:t>
                      </a:r>
                    </a:p>
                  </a:txBody>
                  <a:tcPr marL="9525" marR="9525" marT="9525" marB="0" anchor="ctr"/>
                </a:tc>
                <a:tc>
                  <a:txBody>
                    <a:bodyPr/>
                    <a:lstStyle/>
                    <a:p>
                      <a:pPr algn="ctr" fontAlgn="ctr"/>
                      <a:r>
                        <a:rPr lang="hu-HU" sz="1100" u="none" strike="noStrike">
                          <a:effectLst/>
                          <a:highlight>
                            <a:srgbClr val="FFFFFF"/>
                          </a:highlight>
                        </a:rPr>
                        <a:t>39</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24</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31</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50</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499937.9</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31</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499843.9</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999956.9</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1000000</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43.1</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0</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1</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extLst>
                  <a:ext uri="{0D108BD9-81ED-4DB2-BD59-A6C34878D82A}">
                    <a16:rowId xmlns:a16="http://schemas.microsoft.com/office/drawing/2014/main" val="3122323974"/>
                  </a:ext>
                </a:extLst>
              </a:tr>
              <a:tr h="407771">
                <a:tc>
                  <a:txBody>
                    <a:bodyPr/>
                    <a:lstStyle/>
                    <a:p>
                      <a:pPr algn="ctr" fontAlgn="ctr"/>
                      <a:r>
                        <a:rPr lang="hu-HU" sz="1200" b="1" i="0" u="none" strike="noStrike" dirty="0">
                          <a:solidFill>
                            <a:srgbClr val="FFFFFF"/>
                          </a:solidFill>
                          <a:effectLst/>
                          <a:highlight>
                            <a:srgbClr val="0000FF"/>
                          </a:highlight>
                          <a:latin typeface="Verdana" panose="020B0604030504040204" pitchFamily="34" charset="0"/>
                        </a:rPr>
                        <a:t>1966</a:t>
                      </a:r>
                    </a:p>
                  </a:txBody>
                  <a:tcPr marL="9525" marR="9525" marT="9525" marB="0" anchor="ctr"/>
                </a:tc>
                <a:tc>
                  <a:txBody>
                    <a:bodyPr/>
                    <a:lstStyle/>
                    <a:p>
                      <a:pPr algn="ctr" fontAlgn="ctr"/>
                      <a:r>
                        <a:rPr lang="hu-HU" sz="1100" u="none" strike="noStrike">
                          <a:effectLst/>
                          <a:highlight>
                            <a:srgbClr val="FFFFFF"/>
                          </a:highlight>
                        </a:rPr>
                        <a:t>39</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24</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31</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50</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499937.9</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31</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499856.9</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999969.9</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1000000</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30.1</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0</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1</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extLst>
                  <a:ext uri="{0D108BD9-81ED-4DB2-BD59-A6C34878D82A}">
                    <a16:rowId xmlns:a16="http://schemas.microsoft.com/office/drawing/2014/main" val="637211600"/>
                  </a:ext>
                </a:extLst>
              </a:tr>
              <a:tr h="407771">
                <a:tc>
                  <a:txBody>
                    <a:bodyPr/>
                    <a:lstStyle/>
                    <a:p>
                      <a:pPr algn="ctr" fontAlgn="ctr"/>
                      <a:r>
                        <a:rPr lang="hu-HU" sz="1200" b="1" i="0" u="none" strike="noStrike" dirty="0">
                          <a:solidFill>
                            <a:srgbClr val="FFFFFF"/>
                          </a:solidFill>
                          <a:effectLst/>
                          <a:highlight>
                            <a:srgbClr val="0000FF"/>
                          </a:highlight>
                          <a:latin typeface="Verdana" panose="020B0604030504040204" pitchFamily="34" charset="0"/>
                        </a:rPr>
                        <a:t>1967</a:t>
                      </a:r>
                    </a:p>
                  </a:txBody>
                  <a:tcPr marL="9525" marR="9525" marT="9525" marB="0" anchor="ctr"/>
                </a:tc>
                <a:tc>
                  <a:txBody>
                    <a:bodyPr/>
                    <a:lstStyle/>
                    <a:p>
                      <a:pPr algn="ctr" fontAlgn="ctr"/>
                      <a:r>
                        <a:rPr lang="hu-HU" sz="1100" u="none" strike="noStrike">
                          <a:effectLst/>
                          <a:highlight>
                            <a:srgbClr val="FFFFFF"/>
                          </a:highlight>
                        </a:rPr>
                        <a:t>39</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24</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31</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50</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499937.9</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31</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499864.9</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999977.9</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1000000</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22.1</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0</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1</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extLst>
                  <a:ext uri="{0D108BD9-81ED-4DB2-BD59-A6C34878D82A}">
                    <a16:rowId xmlns:a16="http://schemas.microsoft.com/office/drawing/2014/main" val="417251083"/>
                  </a:ext>
                </a:extLst>
              </a:tr>
              <a:tr h="407771">
                <a:tc>
                  <a:txBody>
                    <a:bodyPr/>
                    <a:lstStyle/>
                    <a:p>
                      <a:pPr algn="ctr" fontAlgn="ctr"/>
                      <a:r>
                        <a:rPr lang="hu-HU" sz="1200" b="1" i="0" u="none" strike="noStrike" dirty="0">
                          <a:solidFill>
                            <a:srgbClr val="FFFFFF"/>
                          </a:solidFill>
                          <a:effectLst/>
                          <a:highlight>
                            <a:srgbClr val="0000FF"/>
                          </a:highlight>
                          <a:latin typeface="Verdana" panose="020B0604030504040204" pitchFamily="34" charset="0"/>
                        </a:rPr>
                        <a:t>1968</a:t>
                      </a:r>
                    </a:p>
                  </a:txBody>
                  <a:tcPr marL="9525" marR="9525" marT="9525" marB="0" anchor="ctr"/>
                </a:tc>
                <a:tc>
                  <a:txBody>
                    <a:bodyPr/>
                    <a:lstStyle/>
                    <a:p>
                      <a:pPr algn="ctr" fontAlgn="ctr"/>
                      <a:r>
                        <a:rPr lang="hu-HU" sz="1100" u="none" strike="noStrike">
                          <a:effectLst/>
                          <a:highlight>
                            <a:srgbClr val="FFFFFF"/>
                          </a:highlight>
                        </a:rPr>
                        <a:t>39</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24</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31</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50</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499937.9</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31</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499863.9</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999976.9</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1000000</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23.1</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0</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1</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extLst>
                  <a:ext uri="{0D108BD9-81ED-4DB2-BD59-A6C34878D82A}">
                    <a16:rowId xmlns:a16="http://schemas.microsoft.com/office/drawing/2014/main" val="484268912"/>
                  </a:ext>
                </a:extLst>
              </a:tr>
            </a:tbl>
          </a:graphicData>
        </a:graphic>
      </p:graphicFrame>
    </p:spTree>
    <p:extLst>
      <p:ext uri="{BB962C8B-B14F-4D97-AF65-F5344CB8AC3E}">
        <p14:creationId xmlns:p14="http://schemas.microsoft.com/office/powerpoint/2010/main" val="36759115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pic>
        <p:nvPicPr>
          <p:cNvPr id="214" name="Shape 214" descr="centerback"/>
          <p:cNvPicPr preferRelativeResize="0"/>
          <p:nvPr/>
        </p:nvPicPr>
        <p:blipFill rotWithShape="1">
          <a:blip r:embed="rId3">
            <a:alphaModFix/>
          </a:blip>
          <a:srcRect/>
          <a:stretch/>
        </p:blipFill>
        <p:spPr>
          <a:xfrm>
            <a:off x="0" y="0"/>
            <a:ext cx="9113519" cy="6835139"/>
          </a:xfrm>
          <a:prstGeom prst="rect">
            <a:avLst/>
          </a:prstGeom>
          <a:noFill/>
          <a:ln>
            <a:noFill/>
          </a:ln>
        </p:spPr>
      </p:pic>
      <p:sp>
        <p:nvSpPr>
          <p:cNvPr id="215" name="Shape 215"/>
          <p:cNvSpPr txBox="1">
            <a:spLocks noGrp="1"/>
          </p:cNvSpPr>
          <p:nvPr>
            <p:ph type="ctrTitle"/>
          </p:nvPr>
        </p:nvSpPr>
        <p:spPr>
          <a:xfrm>
            <a:off x="463550" y="1268412"/>
            <a:ext cx="8215312" cy="1150936"/>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br>
              <a:rPr lang="en-US" sz="2000" b="1" i="0" u="sng" strike="noStrike" cap="none">
                <a:solidFill>
                  <a:schemeClr val="dk2"/>
                </a:solidFill>
                <a:latin typeface="Arial"/>
                <a:ea typeface="Arial"/>
                <a:cs typeface="Arial"/>
                <a:sym typeface="Arial"/>
              </a:rPr>
            </a:br>
            <a:br>
              <a:rPr lang="en-US" sz="2000" b="1" i="0" u="sng" strike="noStrike" cap="none">
                <a:solidFill>
                  <a:schemeClr val="dk2"/>
                </a:solidFill>
                <a:latin typeface="Arial"/>
                <a:ea typeface="Arial"/>
                <a:cs typeface="Arial"/>
                <a:sym typeface="Arial"/>
              </a:rPr>
            </a:br>
            <a:br>
              <a:rPr lang="en-US" sz="2000" b="1" i="0" u="sng" strike="noStrike" cap="none">
                <a:solidFill>
                  <a:schemeClr val="dk2"/>
                </a:solidFill>
                <a:latin typeface="Arial"/>
                <a:ea typeface="Arial"/>
                <a:cs typeface="Arial"/>
                <a:sym typeface="Arial"/>
              </a:rPr>
            </a:br>
            <a:br>
              <a:rPr lang="en-US" sz="2000" b="1" i="0" u="sng" strike="noStrike" cap="none">
                <a:solidFill>
                  <a:schemeClr val="dk2"/>
                </a:solidFill>
                <a:latin typeface="Arial"/>
                <a:ea typeface="Arial"/>
                <a:cs typeface="Arial"/>
                <a:sym typeface="Arial"/>
              </a:rPr>
            </a:br>
            <a:endParaRPr lang="en-US" sz="2000" b="1" i="0" u="sng" strike="noStrike" cap="none">
              <a:solidFill>
                <a:schemeClr val="dk2"/>
              </a:solidFill>
              <a:latin typeface="Arial"/>
              <a:ea typeface="Arial"/>
              <a:cs typeface="Arial"/>
              <a:sym typeface="Arial"/>
            </a:endParaRPr>
          </a:p>
        </p:txBody>
      </p:sp>
      <p:pic>
        <p:nvPicPr>
          <p:cNvPr id="216" name="Shape 216" descr="portal_top_de"/>
          <p:cNvPicPr preferRelativeResize="0"/>
          <p:nvPr/>
        </p:nvPicPr>
        <p:blipFill rotWithShape="1">
          <a:blip r:embed="rId4">
            <a:alphaModFix/>
          </a:blip>
          <a:srcRect/>
          <a:stretch/>
        </p:blipFill>
        <p:spPr>
          <a:xfrm>
            <a:off x="0" y="-19050"/>
            <a:ext cx="9144000" cy="1166345"/>
          </a:xfrm>
          <a:prstGeom prst="rect">
            <a:avLst/>
          </a:prstGeom>
          <a:noFill/>
          <a:ln>
            <a:noFill/>
          </a:ln>
        </p:spPr>
      </p:pic>
      <p:sp>
        <p:nvSpPr>
          <p:cNvPr id="217" name="Shape 217"/>
          <p:cNvSpPr txBox="1"/>
          <p:nvPr/>
        </p:nvSpPr>
        <p:spPr>
          <a:xfrm>
            <a:off x="-100263" y="3204441"/>
            <a:ext cx="9344525" cy="1967924"/>
          </a:xfrm>
          <a:prstGeom prst="rect">
            <a:avLst/>
          </a:prstGeom>
          <a:noFill/>
          <a:ln>
            <a:noFill/>
          </a:ln>
        </p:spPr>
        <p:txBody>
          <a:bodyPr wrap="square" lIns="91425" tIns="45700" rIns="91425" bIns="45700" anchor="ctr" anchorCtr="0">
            <a:noAutofit/>
          </a:bodyPr>
          <a:lstStyle/>
          <a:p>
            <a:pPr marL="742950" lvl="0" indent="-742950" algn="ctr">
              <a:buClr>
                <a:schemeClr val="dk2"/>
              </a:buClr>
              <a:buSzPct val="25000"/>
            </a:pPr>
            <a:endParaRPr lang="hu-HU" sz="4000" b="1" u="sng" dirty="0">
              <a:solidFill>
                <a:schemeClr val="dk2"/>
              </a:solidFill>
            </a:endParaRPr>
          </a:p>
          <a:p>
            <a:pPr marL="742950" lvl="0" indent="-742950" algn="ctr">
              <a:buClr>
                <a:schemeClr val="dk2"/>
              </a:buClr>
              <a:buSzPct val="25000"/>
            </a:pPr>
            <a:r>
              <a:rPr lang="en-GB" sz="4000" b="1" u="sng" dirty="0">
                <a:solidFill>
                  <a:schemeClr val="dk2"/>
                </a:solidFill>
              </a:rPr>
              <a:t>Results for Hungary</a:t>
            </a:r>
          </a:p>
          <a:p>
            <a:pPr marL="742950" lvl="0" indent="-742950" algn="ctr">
              <a:buClr>
                <a:schemeClr val="dk2"/>
              </a:buClr>
              <a:buSzPct val="25000"/>
            </a:pPr>
            <a:r>
              <a:rPr lang="en-GB" sz="4000" b="1" u="sng" dirty="0">
                <a:solidFill>
                  <a:schemeClr val="dk2"/>
                </a:solidFill>
              </a:rPr>
              <a:t>The diagrams</a:t>
            </a:r>
          </a:p>
          <a:p>
            <a:pPr marL="742950" lvl="0" indent="-742950" algn="ctr">
              <a:buClr>
                <a:schemeClr val="dk2"/>
              </a:buClr>
              <a:buSzPct val="25000"/>
            </a:pPr>
            <a:br>
              <a:rPr lang="en-US" sz="2000" b="1" i="0" u="none" dirty="0">
                <a:solidFill>
                  <a:schemeClr val="dk2"/>
                </a:solidFill>
                <a:latin typeface="Arial"/>
                <a:ea typeface="Arial"/>
                <a:cs typeface="Arial"/>
                <a:sym typeface="Arial"/>
              </a:rPr>
            </a:br>
            <a:br>
              <a:rPr lang="en-US" sz="2000" b="1" i="0" u="none" dirty="0">
                <a:solidFill>
                  <a:schemeClr val="dk2"/>
                </a:solidFill>
                <a:latin typeface="Arial"/>
                <a:ea typeface="Arial"/>
                <a:cs typeface="Arial"/>
                <a:sym typeface="Arial"/>
              </a:rPr>
            </a:br>
            <a:endParaRPr lang="hu-HU" sz="2400" b="1" dirty="0">
              <a:solidFill>
                <a:schemeClr val="dk2"/>
              </a:solidFill>
            </a:endParaRPr>
          </a:p>
          <a:p>
            <a:pPr marL="742950" lvl="0" indent="-742950" algn="ctr">
              <a:buClr>
                <a:schemeClr val="dk2"/>
              </a:buClr>
              <a:buSzPct val="25000"/>
            </a:pPr>
            <a:endParaRPr lang="en-US" sz="2000" b="1" i="0" u="none" dirty="0">
              <a:solidFill>
                <a:schemeClr val="dk2"/>
              </a:solidFill>
              <a:latin typeface="Arial"/>
              <a:ea typeface="Arial"/>
              <a:cs typeface="Arial"/>
              <a:sym typeface="Arial"/>
            </a:endParaRPr>
          </a:p>
        </p:txBody>
      </p:sp>
    </p:spTree>
    <p:extLst>
      <p:ext uri="{BB962C8B-B14F-4D97-AF65-F5344CB8AC3E}">
        <p14:creationId xmlns:p14="http://schemas.microsoft.com/office/powerpoint/2010/main" val="10115883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pic>
        <p:nvPicPr>
          <p:cNvPr id="214" name="Shape 214" descr="centerback"/>
          <p:cNvPicPr preferRelativeResize="0"/>
          <p:nvPr/>
        </p:nvPicPr>
        <p:blipFill rotWithShape="1">
          <a:blip r:embed="rId3">
            <a:alphaModFix/>
          </a:blip>
          <a:srcRect/>
          <a:stretch/>
        </p:blipFill>
        <p:spPr>
          <a:xfrm>
            <a:off x="0" y="0"/>
            <a:ext cx="9113519" cy="6835139"/>
          </a:xfrm>
          <a:prstGeom prst="rect">
            <a:avLst/>
          </a:prstGeom>
          <a:noFill/>
          <a:ln>
            <a:noFill/>
          </a:ln>
        </p:spPr>
      </p:pic>
      <p:sp>
        <p:nvSpPr>
          <p:cNvPr id="215" name="Shape 215"/>
          <p:cNvSpPr txBox="1">
            <a:spLocks noGrp="1"/>
          </p:cNvSpPr>
          <p:nvPr>
            <p:ph type="ctrTitle"/>
          </p:nvPr>
        </p:nvSpPr>
        <p:spPr>
          <a:xfrm>
            <a:off x="463550" y="1268412"/>
            <a:ext cx="8215312" cy="1150936"/>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br>
              <a:rPr lang="en-US" sz="2000" b="1" i="0" u="sng" strike="noStrike" cap="none">
                <a:solidFill>
                  <a:schemeClr val="dk2"/>
                </a:solidFill>
                <a:latin typeface="Arial"/>
                <a:ea typeface="Arial"/>
                <a:cs typeface="Arial"/>
                <a:sym typeface="Arial"/>
              </a:rPr>
            </a:br>
            <a:br>
              <a:rPr lang="en-US" sz="2000" b="1" i="0" u="sng" strike="noStrike" cap="none">
                <a:solidFill>
                  <a:schemeClr val="dk2"/>
                </a:solidFill>
                <a:latin typeface="Arial"/>
                <a:ea typeface="Arial"/>
                <a:cs typeface="Arial"/>
                <a:sym typeface="Arial"/>
              </a:rPr>
            </a:br>
            <a:br>
              <a:rPr lang="en-US" sz="2000" b="1" i="0" u="sng" strike="noStrike" cap="none">
                <a:solidFill>
                  <a:schemeClr val="dk2"/>
                </a:solidFill>
                <a:latin typeface="Arial"/>
                <a:ea typeface="Arial"/>
                <a:cs typeface="Arial"/>
                <a:sym typeface="Arial"/>
              </a:rPr>
            </a:br>
            <a:br>
              <a:rPr lang="en-US" sz="2000" b="1" i="0" u="sng" strike="noStrike" cap="none">
                <a:solidFill>
                  <a:schemeClr val="dk2"/>
                </a:solidFill>
                <a:latin typeface="Arial"/>
                <a:ea typeface="Arial"/>
                <a:cs typeface="Arial"/>
                <a:sym typeface="Arial"/>
              </a:rPr>
            </a:br>
            <a:endParaRPr lang="en-US" sz="2000" b="1" i="0" u="sng" strike="noStrike" cap="none">
              <a:solidFill>
                <a:schemeClr val="dk2"/>
              </a:solidFill>
              <a:latin typeface="Arial"/>
              <a:ea typeface="Arial"/>
              <a:cs typeface="Arial"/>
              <a:sym typeface="Arial"/>
            </a:endParaRPr>
          </a:p>
        </p:txBody>
      </p:sp>
      <p:pic>
        <p:nvPicPr>
          <p:cNvPr id="216" name="Shape 216" descr="portal_top_de"/>
          <p:cNvPicPr preferRelativeResize="0"/>
          <p:nvPr/>
        </p:nvPicPr>
        <p:blipFill rotWithShape="1">
          <a:blip r:embed="rId4">
            <a:alphaModFix/>
          </a:blip>
          <a:srcRect/>
          <a:stretch/>
        </p:blipFill>
        <p:spPr>
          <a:xfrm>
            <a:off x="0" y="-19050"/>
            <a:ext cx="9144000" cy="1166345"/>
          </a:xfrm>
          <a:prstGeom prst="rect">
            <a:avLst/>
          </a:prstGeom>
          <a:noFill/>
          <a:ln>
            <a:noFill/>
          </a:ln>
        </p:spPr>
      </p:pic>
      <p:sp>
        <p:nvSpPr>
          <p:cNvPr id="217" name="Shape 217"/>
          <p:cNvSpPr txBox="1"/>
          <p:nvPr/>
        </p:nvSpPr>
        <p:spPr>
          <a:xfrm>
            <a:off x="-101057" y="1752649"/>
            <a:ext cx="9344525" cy="3637499"/>
          </a:xfrm>
          <a:prstGeom prst="rect">
            <a:avLst/>
          </a:prstGeom>
          <a:noFill/>
          <a:ln>
            <a:noFill/>
          </a:ln>
        </p:spPr>
        <p:txBody>
          <a:bodyPr wrap="square" lIns="91425" tIns="45700" rIns="91425" bIns="45700" anchor="ctr" anchorCtr="0">
            <a:noAutofit/>
          </a:bodyPr>
          <a:lstStyle/>
          <a:p>
            <a:pPr marL="742950" lvl="0" indent="-742950" algn="ctr">
              <a:buClr>
                <a:schemeClr val="dk2"/>
              </a:buClr>
              <a:buSzPct val="25000"/>
            </a:pPr>
            <a:endParaRPr lang="hu-HU" sz="4000" b="1" u="sng" dirty="0">
              <a:solidFill>
                <a:schemeClr val="dk2"/>
              </a:solidFill>
            </a:endParaRPr>
          </a:p>
          <a:p>
            <a:pPr marL="742950" lvl="0" indent="-742950" algn="ctr">
              <a:buClr>
                <a:schemeClr val="dk2"/>
              </a:buClr>
              <a:buSzPct val="25000"/>
            </a:pPr>
            <a:r>
              <a:rPr lang="en-GB" sz="4000" b="1" u="sng" dirty="0">
                <a:solidFill>
                  <a:schemeClr val="dk2"/>
                </a:solidFill>
              </a:rPr>
              <a:t>Food Statistics </a:t>
            </a:r>
            <a:r>
              <a:rPr lang="hu-HU" sz="4000" b="1" u="sng" dirty="0">
                <a:solidFill>
                  <a:schemeClr val="dk2"/>
                </a:solidFill>
              </a:rPr>
              <a:t>VIII.</a:t>
            </a:r>
          </a:p>
          <a:p>
            <a:pPr marL="742950" lvl="0" indent="-742950" algn="ctr">
              <a:buClr>
                <a:schemeClr val="dk2"/>
              </a:buClr>
              <a:buSzPct val="25000"/>
            </a:pPr>
            <a:endParaRPr lang="hu-HU" sz="4000" b="1" i="0" u="sng" dirty="0">
              <a:solidFill>
                <a:schemeClr val="dk2"/>
              </a:solidFill>
              <a:latin typeface="Arial"/>
              <a:ea typeface="Arial"/>
              <a:cs typeface="Arial"/>
              <a:sym typeface="Arial"/>
            </a:endParaRPr>
          </a:p>
          <a:p>
            <a:pPr marL="742950" lvl="0" indent="-742950" algn="ctr">
              <a:buClr>
                <a:schemeClr val="dk2"/>
              </a:buClr>
              <a:buSzPct val="25000"/>
            </a:pPr>
            <a:endParaRPr lang="hu-HU" sz="4000" b="1" u="sng" dirty="0">
              <a:solidFill>
                <a:schemeClr val="dk2"/>
              </a:solidFill>
            </a:endParaRPr>
          </a:p>
          <a:p>
            <a:pPr marL="742950" lvl="0" indent="-742950" algn="ctr">
              <a:buClr>
                <a:schemeClr val="dk2"/>
              </a:buClr>
              <a:buSzPct val="25000"/>
            </a:pPr>
            <a:endParaRPr lang="hu-HU" sz="4000" b="1" u="sng" dirty="0">
              <a:solidFill>
                <a:schemeClr val="dk2"/>
              </a:solidFill>
            </a:endParaRPr>
          </a:p>
          <a:p>
            <a:pPr marL="742950" lvl="0" indent="-742950" algn="ctr">
              <a:buClr>
                <a:schemeClr val="dk2"/>
              </a:buClr>
              <a:buSzPct val="25000"/>
            </a:pPr>
            <a:endParaRPr lang="hu-HU" sz="4000" b="1" u="sng" dirty="0">
              <a:solidFill>
                <a:schemeClr val="dk2"/>
              </a:solidFill>
            </a:endParaRPr>
          </a:p>
          <a:p>
            <a:pPr marL="742950" lvl="0" indent="-742950" algn="ctr">
              <a:buClr>
                <a:schemeClr val="dk2"/>
              </a:buClr>
              <a:buSzPct val="25000"/>
            </a:pPr>
            <a:endParaRPr lang="hu-HU" sz="2400" u="sng" dirty="0">
              <a:solidFill>
                <a:schemeClr val="dk2"/>
              </a:solidFill>
            </a:endParaRPr>
          </a:p>
          <a:p>
            <a:pPr marL="742950" lvl="0" indent="-742950" algn="ctr">
              <a:buClr>
                <a:schemeClr val="dk2"/>
              </a:buClr>
              <a:buSzPct val="25000"/>
            </a:pPr>
            <a:endParaRPr lang="hu-HU" sz="2400" u="sng" dirty="0">
              <a:solidFill>
                <a:schemeClr val="dk2"/>
              </a:solidFill>
            </a:endParaRPr>
          </a:p>
          <a:p>
            <a:pPr marL="742950" lvl="0" indent="-742950" algn="ctr">
              <a:buClr>
                <a:schemeClr val="dk2"/>
              </a:buClr>
              <a:buSzPct val="25000"/>
            </a:pPr>
            <a:endParaRPr lang="hu-HU" sz="2400" u="sng" dirty="0">
              <a:solidFill>
                <a:schemeClr val="dk2"/>
              </a:solidFill>
            </a:endParaRPr>
          </a:p>
          <a:p>
            <a:pPr marL="742950" lvl="0" indent="-742950" algn="ctr">
              <a:buClr>
                <a:schemeClr val="dk2"/>
              </a:buClr>
              <a:buSzPct val="25000"/>
            </a:pPr>
            <a:endParaRPr lang="hu-HU" sz="2400" u="sng" dirty="0">
              <a:solidFill>
                <a:schemeClr val="dk2"/>
              </a:solidFill>
            </a:endParaRPr>
          </a:p>
          <a:p>
            <a:pPr marL="742950" lvl="0" indent="-742950" algn="ctr">
              <a:buClr>
                <a:schemeClr val="dk2"/>
              </a:buClr>
              <a:buSzPct val="25000"/>
            </a:pPr>
            <a:endParaRPr lang="hu-HU" sz="2400" u="sng" dirty="0">
              <a:solidFill>
                <a:schemeClr val="dk2"/>
              </a:solidFill>
            </a:endParaRPr>
          </a:p>
          <a:p>
            <a:pPr marL="742950" lvl="0" indent="-742950" algn="ctr">
              <a:buClr>
                <a:schemeClr val="dk2"/>
              </a:buClr>
              <a:buSzPct val="25000"/>
            </a:pPr>
            <a:endParaRPr lang="en-US" sz="2000" b="1" i="0" u="none" dirty="0">
              <a:solidFill>
                <a:schemeClr val="dk2"/>
              </a:solidFill>
              <a:latin typeface="Arial"/>
              <a:ea typeface="Arial"/>
              <a:cs typeface="Arial"/>
              <a:sym typeface="Arial"/>
            </a:endParaRPr>
          </a:p>
        </p:txBody>
      </p:sp>
      <p:graphicFrame>
        <p:nvGraphicFramePr>
          <p:cNvPr id="2" name="Diagram 1">
            <a:extLst>
              <a:ext uri="{FF2B5EF4-FFF2-40B4-BE49-F238E27FC236}">
                <a16:creationId xmlns:a16="http://schemas.microsoft.com/office/drawing/2014/main" id="{502A2F28-401F-8ADF-FF28-46EF07CF8DCA}"/>
              </a:ext>
            </a:extLst>
          </p:cNvPr>
          <p:cNvGraphicFramePr>
            <a:graphicFrameLocks/>
          </p:cNvGraphicFramePr>
          <p:nvPr>
            <p:extLst>
              <p:ext uri="{D42A27DB-BD31-4B8C-83A1-F6EECF244321}">
                <p14:modId xmlns:p14="http://schemas.microsoft.com/office/powerpoint/2010/main" val="682286058"/>
              </p:ext>
            </p:extLst>
          </p:nvPr>
        </p:nvGraphicFramePr>
        <p:xfrm>
          <a:off x="107521" y="2056158"/>
          <a:ext cx="4319289" cy="3637499"/>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 name="Diagram 2">
            <a:extLst>
              <a:ext uri="{FF2B5EF4-FFF2-40B4-BE49-F238E27FC236}">
                <a16:creationId xmlns:a16="http://schemas.microsoft.com/office/drawing/2014/main" id="{E2F21F3E-8AB8-D990-D424-972CE6C0A22C}"/>
              </a:ext>
            </a:extLst>
          </p:cNvPr>
          <p:cNvGraphicFramePr>
            <a:graphicFrameLocks/>
          </p:cNvGraphicFramePr>
          <p:nvPr>
            <p:extLst>
              <p:ext uri="{D42A27DB-BD31-4B8C-83A1-F6EECF244321}">
                <p14:modId xmlns:p14="http://schemas.microsoft.com/office/powerpoint/2010/main" val="1594009081"/>
              </p:ext>
            </p:extLst>
          </p:nvPr>
        </p:nvGraphicFramePr>
        <p:xfrm>
          <a:off x="4527869" y="2056158"/>
          <a:ext cx="4507022" cy="3637498"/>
        </p:xfrm>
        <a:graphic>
          <a:graphicData uri="http://schemas.openxmlformats.org/drawingml/2006/chart">
            <c:chart xmlns:c="http://schemas.openxmlformats.org/drawingml/2006/chart" xmlns:r="http://schemas.openxmlformats.org/officeDocument/2006/relationships" r:id="rId6"/>
          </a:graphicData>
        </a:graphic>
      </p:graphicFrame>
      <p:sp>
        <p:nvSpPr>
          <p:cNvPr id="4" name="Szövegdoboz 3">
            <a:extLst>
              <a:ext uri="{FF2B5EF4-FFF2-40B4-BE49-F238E27FC236}">
                <a16:creationId xmlns:a16="http://schemas.microsoft.com/office/drawing/2014/main" id="{FBE12749-7B60-4400-EA72-8C5A510390BF}"/>
              </a:ext>
            </a:extLst>
          </p:cNvPr>
          <p:cNvSpPr txBox="1"/>
          <p:nvPr/>
        </p:nvSpPr>
        <p:spPr>
          <a:xfrm>
            <a:off x="-56166" y="5497263"/>
            <a:ext cx="4657568" cy="954107"/>
          </a:xfrm>
          <a:prstGeom prst="rect">
            <a:avLst/>
          </a:prstGeom>
          <a:noFill/>
        </p:spPr>
        <p:txBody>
          <a:bodyPr wrap="square" rtlCol="0">
            <a:spAutoFit/>
          </a:bodyPr>
          <a:lstStyle/>
          <a:p>
            <a:pPr marL="742950" lvl="0" indent="-742950" algn="ctr">
              <a:buClr>
                <a:schemeClr val="dk2"/>
              </a:buClr>
              <a:buSzPct val="25000"/>
            </a:pPr>
            <a:endParaRPr lang="hu-HU" sz="1400" u="sng" dirty="0">
              <a:solidFill>
                <a:schemeClr val="dk2"/>
              </a:solidFill>
            </a:endParaRPr>
          </a:p>
          <a:p>
            <a:pPr marL="742950" lvl="0" indent="-742950" algn="ctr">
              <a:buClr>
                <a:schemeClr val="dk2"/>
              </a:buClr>
              <a:buSzPct val="25000"/>
            </a:pPr>
            <a:r>
              <a:rPr lang="en-GB" sz="1400" u="sng" dirty="0">
                <a:solidFill>
                  <a:schemeClr val="dk2"/>
                </a:solidFill>
              </a:rPr>
              <a:t>Graph of the estimated food-rationality index values (HU)</a:t>
            </a:r>
          </a:p>
          <a:p>
            <a:pPr marL="742950" indent="-742950" algn="ctr">
              <a:buClr>
                <a:schemeClr val="dk2"/>
              </a:buClr>
              <a:buSzPct val="25000"/>
            </a:pPr>
            <a:r>
              <a:rPr lang="en-GB" u="sng" dirty="0">
                <a:solidFill>
                  <a:schemeClr val="dk2"/>
                </a:solidFill>
              </a:rPr>
              <a:t>Legend: index values, X-axis years (1961-2013)</a:t>
            </a:r>
          </a:p>
          <a:p>
            <a:endParaRPr lang="en-GB" dirty="0"/>
          </a:p>
        </p:txBody>
      </p:sp>
      <p:sp>
        <p:nvSpPr>
          <p:cNvPr id="5" name="Szövegdoboz 4">
            <a:extLst>
              <a:ext uri="{FF2B5EF4-FFF2-40B4-BE49-F238E27FC236}">
                <a16:creationId xmlns:a16="http://schemas.microsoft.com/office/drawing/2014/main" id="{3ECD8AF8-BB1F-8B9E-B5F9-17A8487FFB70}"/>
              </a:ext>
            </a:extLst>
          </p:cNvPr>
          <p:cNvSpPr txBox="1"/>
          <p:nvPr/>
        </p:nvSpPr>
        <p:spPr>
          <a:xfrm>
            <a:off x="4731351" y="5712706"/>
            <a:ext cx="4100058" cy="738664"/>
          </a:xfrm>
          <a:prstGeom prst="rect">
            <a:avLst/>
          </a:prstGeom>
          <a:noFill/>
        </p:spPr>
        <p:txBody>
          <a:bodyPr wrap="square" rtlCol="0">
            <a:spAutoFit/>
          </a:bodyPr>
          <a:lstStyle/>
          <a:p>
            <a:pPr marL="742950" lvl="0" indent="-742950" algn="ctr">
              <a:buClr>
                <a:schemeClr val="dk2"/>
              </a:buClr>
              <a:buSzPct val="25000"/>
            </a:pPr>
            <a:r>
              <a:rPr lang="en-GB" sz="1400" u="sng" dirty="0">
                <a:solidFill>
                  <a:schemeClr val="dk2"/>
                </a:solidFill>
              </a:rPr>
              <a:t>The validity/inverse graph (HU) – Y-axis </a:t>
            </a:r>
          </a:p>
          <a:p>
            <a:pPr marL="742950" lvl="0" indent="-742950" algn="ctr">
              <a:buClr>
                <a:schemeClr val="dk2"/>
              </a:buClr>
              <a:buSzPct val="25000"/>
            </a:pPr>
            <a:r>
              <a:rPr lang="en-GB" sz="1400" u="sng" dirty="0">
                <a:solidFill>
                  <a:schemeClr val="dk2"/>
                </a:solidFill>
              </a:rPr>
              <a:t>Legend: index values, X-axis years (1961-2013)</a:t>
            </a:r>
            <a:endParaRPr lang="en-GB" sz="2400" u="sng" dirty="0">
              <a:solidFill>
                <a:schemeClr val="dk2"/>
              </a:solidFill>
            </a:endParaRPr>
          </a:p>
          <a:p>
            <a:endParaRPr lang="en-GB" dirty="0"/>
          </a:p>
        </p:txBody>
      </p:sp>
    </p:spTree>
    <p:extLst>
      <p:ext uri="{BB962C8B-B14F-4D97-AF65-F5344CB8AC3E}">
        <p14:creationId xmlns:p14="http://schemas.microsoft.com/office/powerpoint/2010/main" val="19790902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pic>
        <p:nvPicPr>
          <p:cNvPr id="214" name="Shape 214" descr="centerback"/>
          <p:cNvPicPr preferRelativeResize="0"/>
          <p:nvPr/>
        </p:nvPicPr>
        <p:blipFill rotWithShape="1">
          <a:blip r:embed="rId3">
            <a:alphaModFix/>
          </a:blip>
          <a:srcRect/>
          <a:stretch/>
        </p:blipFill>
        <p:spPr>
          <a:xfrm>
            <a:off x="0" y="0"/>
            <a:ext cx="9113519" cy="6835139"/>
          </a:xfrm>
          <a:prstGeom prst="rect">
            <a:avLst/>
          </a:prstGeom>
          <a:noFill/>
          <a:ln>
            <a:noFill/>
          </a:ln>
        </p:spPr>
      </p:pic>
      <p:sp>
        <p:nvSpPr>
          <p:cNvPr id="215" name="Shape 215"/>
          <p:cNvSpPr txBox="1">
            <a:spLocks noGrp="1"/>
          </p:cNvSpPr>
          <p:nvPr>
            <p:ph type="ctrTitle"/>
          </p:nvPr>
        </p:nvSpPr>
        <p:spPr>
          <a:xfrm>
            <a:off x="463550" y="1268412"/>
            <a:ext cx="8215312" cy="1150936"/>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br>
              <a:rPr lang="en-US" sz="2000" b="1" i="0" u="sng" strike="noStrike" cap="none">
                <a:solidFill>
                  <a:schemeClr val="dk2"/>
                </a:solidFill>
                <a:latin typeface="Arial"/>
                <a:ea typeface="Arial"/>
                <a:cs typeface="Arial"/>
                <a:sym typeface="Arial"/>
              </a:rPr>
            </a:br>
            <a:br>
              <a:rPr lang="en-US" sz="2000" b="1" i="0" u="sng" strike="noStrike" cap="none">
                <a:solidFill>
                  <a:schemeClr val="dk2"/>
                </a:solidFill>
                <a:latin typeface="Arial"/>
                <a:ea typeface="Arial"/>
                <a:cs typeface="Arial"/>
                <a:sym typeface="Arial"/>
              </a:rPr>
            </a:br>
            <a:br>
              <a:rPr lang="en-US" sz="2000" b="1" i="0" u="sng" strike="noStrike" cap="none">
                <a:solidFill>
                  <a:schemeClr val="dk2"/>
                </a:solidFill>
                <a:latin typeface="Arial"/>
                <a:ea typeface="Arial"/>
                <a:cs typeface="Arial"/>
                <a:sym typeface="Arial"/>
              </a:rPr>
            </a:br>
            <a:br>
              <a:rPr lang="en-US" sz="2000" b="1" i="0" u="sng" strike="noStrike" cap="none">
                <a:solidFill>
                  <a:schemeClr val="dk2"/>
                </a:solidFill>
                <a:latin typeface="Arial"/>
                <a:ea typeface="Arial"/>
                <a:cs typeface="Arial"/>
                <a:sym typeface="Arial"/>
              </a:rPr>
            </a:br>
            <a:endParaRPr lang="en-US" sz="2000" b="1" i="0" u="sng" strike="noStrike" cap="none">
              <a:solidFill>
                <a:schemeClr val="dk2"/>
              </a:solidFill>
              <a:latin typeface="Arial"/>
              <a:ea typeface="Arial"/>
              <a:cs typeface="Arial"/>
              <a:sym typeface="Arial"/>
            </a:endParaRPr>
          </a:p>
        </p:txBody>
      </p:sp>
      <p:pic>
        <p:nvPicPr>
          <p:cNvPr id="216" name="Shape 216" descr="portal_top_de"/>
          <p:cNvPicPr preferRelativeResize="0"/>
          <p:nvPr/>
        </p:nvPicPr>
        <p:blipFill rotWithShape="1">
          <a:blip r:embed="rId4">
            <a:alphaModFix/>
          </a:blip>
          <a:srcRect/>
          <a:stretch/>
        </p:blipFill>
        <p:spPr>
          <a:xfrm>
            <a:off x="0" y="-19050"/>
            <a:ext cx="9144000" cy="1166345"/>
          </a:xfrm>
          <a:prstGeom prst="rect">
            <a:avLst/>
          </a:prstGeom>
          <a:noFill/>
          <a:ln>
            <a:noFill/>
          </a:ln>
        </p:spPr>
      </p:pic>
      <p:sp>
        <p:nvSpPr>
          <p:cNvPr id="217" name="Shape 217"/>
          <p:cNvSpPr txBox="1"/>
          <p:nvPr/>
        </p:nvSpPr>
        <p:spPr>
          <a:xfrm>
            <a:off x="-100263" y="3204441"/>
            <a:ext cx="9344525" cy="1967924"/>
          </a:xfrm>
          <a:prstGeom prst="rect">
            <a:avLst/>
          </a:prstGeom>
          <a:noFill/>
          <a:ln>
            <a:noFill/>
          </a:ln>
        </p:spPr>
        <p:txBody>
          <a:bodyPr wrap="square" lIns="91425" tIns="45700" rIns="91425" bIns="45700" anchor="ctr" anchorCtr="0">
            <a:noAutofit/>
          </a:bodyPr>
          <a:lstStyle/>
          <a:p>
            <a:pPr marL="742950" lvl="0" indent="-742950" algn="ctr">
              <a:buClr>
                <a:schemeClr val="dk2"/>
              </a:buClr>
              <a:buSzPct val="25000"/>
            </a:pPr>
            <a:endParaRPr lang="hu-HU" sz="4000" b="1" u="sng" dirty="0">
              <a:solidFill>
                <a:schemeClr val="dk2"/>
              </a:solidFill>
            </a:endParaRPr>
          </a:p>
          <a:p>
            <a:pPr marL="742950" lvl="0" indent="-742950" algn="ctr">
              <a:buClr>
                <a:schemeClr val="dk2"/>
              </a:buClr>
              <a:buSzPct val="25000"/>
            </a:pPr>
            <a:r>
              <a:rPr lang="en-GB" sz="4000" b="1" u="sng" dirty="0">
                <a:solidFill>
                  <a:schemeClr val="dk2"/>
                </a:solidFill>
              </a:rPr>
              <a:t>Results for Türkiye</a:t>
            </a:r>
          </a:p>
          <a:p>
            <a:pPr marL="742950" lvl="0" indent="-742950" algn="ctr">
              <a:buClr>
                <a:schemeClr val="dk2"/>
              </a:buClr>
              <a:buSzPct val="25000"/>
            </a:pPr>
            <a:r>
              <a:rPr lang="en-GB" sz="4000" b="1" u="sng" dirty="0">
                <a:solidFill>
                  <a:schemeClr val="dk2"/>
                </a:solidFill>
              </a:rPr>
              <a:t>The diagrams</a:t>
            </a:r>
          </a:p>
          <a:p>
            <a:pPr marL="742950" lvl="0" indent="-742950" algn="ctr">
              <a:buClr>
                <a:schemeClr val="dk2"/>
              </a:buClr>
              <a:buSzPct val="25000"/>
            </a:pPr>
            <a:br>
              <a:rPr lang="en-US" sz="2000" b="1" i="0" u="none" dirty="0">
                <a:solidFill>
                  <a:schemeClr val="dk2"/>
                </a:solidFill>
                <a:latin typeface="Arial"/>
                <a:ea typeface="Arial"/>
                <a:cs typeface="Arial"/>
                <a:sym typeface="Arial"/>
              </a:rPr>
            </a:br>
            <a:br>
              <a:rPr lang="en-US" sz="2000" b="1" i="0" u="none" dirty="0">
                <a:solidFill>
                  <a:schemeClr val="dk2"/>
                </a:solidFill>
                <a:latin typeface="Arial"/>
                <a:ea typeface="Arial"/>
                <a:cs typeface="Arial"/>
                <a:sym typeface="Arial"/>
              </a:rPr>
            </a:br>
            <a:endParaRPr lang="hu-HU" sz="2400" b="1" dirty="0">
              <a:solidFill>
                <a:schemeClr val="dk2"/>
              </a:solidFill>
            </a:endParaRPr>
          </a:p>
          <a:p>
            <a:pPr marL="742950" lvl="0" indent="-742950" algn="ctr">
              <a:buClr>
                <a:schemeClr val="dk2"/>
              </a:buClr>
              <a:buSzPct val="25000"/>
            </a:pPr>
            <a:endParaRPr lang="en-US" sz="2000" b="1" i="0" u="none" dirty="0">
              <a:solidFill>
                <a:schemeClr val="dk2"/>
              </a:solidFill>
              <a:latin typeface="Arial"/>
              <a:ea typeface="Arial"/>
              <a:cs typeface="Arial"/>
              <a:sym typeface="Arial"/>
            </a:endParaRPr>
          </a:p>
        </p:txBody>
      </p:sp>
    </p:spTree>
    <p:extLst>
      <p:ext uri="{BB962C8B-B14F-4D97-AF65-F5344CB8AC3E}">
        <p14:creationId xmlns:p14="http://schemas.microsoft.com/office/powerpoint/2010/main" val="35537942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pic>
        <p:nvPicPr>
          <p:cNvPr id="214" name="Shape 214" descr="centerback"/>
          <p:cNvPicPr preferRelativeResize="0"/>
          <p:nvPr/>
        </p:nvPicPr>
        <p:blipFill rotWithShape="1">
          <a:blip r:embed="rId3">
            <a:alphaModFix/>
          </a:blip>
          <a:srcRect/>
          <a:stretch/>
        </p:blipFill>
        <p:spPr>
          <a:xfrm>
            <a:off x="0" y="0"/>
            <a:ext cx="9113519" cy="6835139"/>
          </a:xfrm>
          <a:prstGeom prst="rect">
            <a:avLst/>
          </a:prstGeom>
          <a:noFill/>
          <a:ln>
            <a:noFill/>
          </a:ln>
        </p:spPr>
      </p:pic>
      <p:sp>
        <p:nvSpPr>
          <p:cNvPr id="215" name="Shape 215"/>
          <p:cNvSpPr txBox="1">
            <a:spLocks noGrp="1"/>
          </p:cNvSpPr>
          <p:nvPr>
            <p:ph type="ctrTitle"/>
          </p:nvPr>
        </p:nvSpPr>
        <p:spPr>
          <a:xfrm>
            <a:off x="463550" y="1268412"/>
            <a:ext cx="8215312" cy="1150936"/>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br>
              <a:rPr lang="en-US" sz="2000" b="1" i="0" u="sng" strike="noStrike" cap="none">
                <a:solidFill>
                  <a:schemeClr val="dk2"/>
                </a:solidFill>
                <a:latin typeface="Arial"/>
                <a:ea typeface="Arial"/>
                <a:cs typeface="Arial"/>
                <a:sym typeface="Arial"/>
              </a:rPr>
            </a:br>
            <a:br>
              <a:rPr lang="en-US" sz="2000" b="1" i="0" u="sng" strike="noStrike" cap="none">
                <a:solidFill>
                  <a:schemeClr val="dk2"/>
                </a:solidFill>
                <a:latin typeface="Arial"/>
                <a:ea typeface="Arial"/>
                <a:cs typeface="Arial"/>
                <a:sym typeface="Arial"/>
              </a:rPr>
            </a:br>
            <a:br>
              <a:rPr lang="en-US" sz="2000" b="1" i="0" u="sng" strike="noStrike" cap="none">
                <a:solidFill>
                  <a:schemeClr val="dk2"/>
                </a:solidFill>
                <a:latin typeface="Arial"/>
                <a:ea typeface="Arial"/>
                <a:cs typeface="Arial"/>
                <a:sym typeface="Arial"/>
              </a:rPr>
            </a:br>
            <a:br>
              <a:rPr lang="en-US" sz="2000" b="1" i="0" u="sng" strike="noStrike" cap="none">
                <a:solidFill>
                  <a:schemeClr val="dk2"/>
                </a:solidFill>
                <a:latin typeface="Arial"/>
                <a:ea typeface="Arial"/>
                <a:cs typeface="Arial"/>
                <a:sym typeface="Arial"/>
              </a:rPr>
            </a:br>
            <a:endParaRPr lang="en-US" sz="2000" b="1" i="0" u="sng" strike="noStrike" cap="none">
              <a:solidFill>
                <a:schemeClr val="dk2"/>
              </a:solidFill>
              <a:latin typeface="Arial"/>
              <a:ea typeface="Arial"/>
              <a:cs typeface="Arial"/>
              <a:sym typeface="Arial"/>
            </a:endParaRPr>
          </a:p>
        </p:txBody>
      </p:sp>
      <p:pic>
        <p:nvPicPr>
          <p:cNvPr id="216" name="Shape 216" descr="portal_top_de"/>
          <p:cNvPicPr preferRelativeResize="0"/>
          <p:nvPr/>
        </p:nvPicPr>
        <p:blipFill rotWithShape="1">
          <a:blip r:embed="rId4">
            <a:alphaModFix/>
          </a:blip>
          <a:srcRect/>
          <a:stretch/>
        </p:blipFill>
        <p:spPr>
          <a:xfrm>
            <a:off x="0" y="-19050"/>
            <a:ext cx="9144000" cy="1166345"/>
          </a:xfrm>
          <a:prstGeom prst="rect">
            <a:avLst/>
          </a:prstGeom>
          <a:noFill/>
          <a:ln>
            <a:noFill/>
          </a:ln>
        </p:spPr>
      </p:pic>
      <p:sp>
        <p:nvSpPr>
          <p:cNvPr id="217" name="Shape 217"/>
          <p:cNvSpPr txBox="1"/>
          <p:nvPr/>
        </p:nvSpPr>
        <p:spPr>
          <a:xfrm>
            <a:off x="-101057" y="2811484"/>
            <a:ext cx="9344525" cy="1967924"/>
          </a:xfrm>
          <a:prstGeom prst="rect">
            <a:avLst/>
          </a:prstGeom>
          <a:noFill/>
          <a:ln>
            <a:noFill/>
          </a:ln>
        </p:spPr>
        <p:txBody>
          <a:bodyPr wrap="square" lIns="91425" tIns="45700" rIns="91425" bIns="45700" anchor="ctr" anchorCtr="0">
            <a:noAutofit/>
          </a:bodyPr>
          <a:lstStyle/>
          <a:p>
            <a:pPr marL="742950" lvl="0" indent="-742950" algn="ctr">
              <a:buClr>
                <a:schemeClr val="dk2"/>
              </a:buClr>
              <a:buSzPct val="25000"/>
            </a:pPr>
            <a:endParaRPr lang="hu-HU" sz="4000" b="1" u="sng" dirty="0">
              <a:solidFill>
                <a:schemeClr val="dk2"/>
              </a:solidFill>
            </a:endParaRPr>
          </a:p>
          <a:p>
            <a:pPr marL="742950" lvl="0" indent="-742950" algn="ctr">
              <a:buClr>
                <a:schemeClr val="dk2"/>
              </a:buClr>
              <a:buSzPct val="25000"/>
            </a:pPr>
            <a:r>
              <a:rPr lang="en-GB" sz="4000" b="1" u="sng" dirty="0">
                <a:solidFill>
                  <a:schemeClr val="dk2"/>
                </a:solidFill>
              </a:rPr>
              <a:t>Food Statistics IX.</a:t>
            </a:r>
          </a:p>
          <a:p>
            <a:pPr marL="742950" lvl="0" indent="-742950" algn="ctr">
              <a:buClr>
                <a:schemeClr val="dk2"/>
              </a:buClr>
              <a:buSzPct val="25000"/>
            </a:pPr>
            <a:endParaRPr lang="hu-HU" sz="4000" b="1" i="0" u="sng" dirty="0">
              <a:solidFill>
                <a:schemeClr val="dk2"/>
              </a:solidFill>
              <a:latin typeface="Arial"/>
              <a:ea typeface="Arial"/>
              <a:cs typeface="Arial"/>
              <a:sym typeface="Arial"/>
            </a:endParaRPr>
          </a:p>
          <a:p>
            <a:pPr marL="742950" lvl="0" indent="-742950" algn="ctr">
              <a:buClr>
                <a:schemeClr val="dk2"/>
              </a:buClr>
              <a:buSzPct val="25000"/>
            </a:pPr>
            <a:endParaRPr lang="hu-HU" sz="4000" b="1" u="sng" dirty="0">
              <a:solidFill>
                <a:schemeClr val="dk2"/>
              </a:solidFill>
            </a:endParaRPr>
          </a:p>
          <a:p>
            <a:pPr marL="742950" lvl="0" indent="-742950" algn="ctr">
              <a:buClr>
                <a:schemeClr val="dk2"/>
              </a:buClr>
              <a:buSzPct val="25000"/>
            </a:pPr>
            <a:endParaRPr lang="hu-HU" sz="4000" b="1" u="sng" dirty="0">
              <a:solidFill>
                <a:schemeClr val="dk2"/>
              </a:solidFill>
            </a:endParaRPr>
          </a:p>
          <a:p>
            <a:pPr marL="742950" lvl="0" indent="-742950" algn="ctr">
              <a:buClr>
                <a:schemeClr val="dk2"/>
              </a:buClr>
              <a:buSzPct val="25000"/>
            </a:pPr>
            <a:endParaRPr lang="hu-HU" sz="4000" b="1" u="sng" dirty="0">
              <a:solidFill>
                <a:schemeClr val="dk2"/>
              </a:solidFill>
            </a:endParaRPr>
          </a:p>
          <a:p>
            <a:pPr marL="742950" lvl="0" indent="-742950" algn="ctr">
              <a:buClr>
                <a:schemeClr val="dk2"/>
              </a:buClr>
              <a:buSzPct val="25000"/>
            </a:pPr>
            <a:endParaRPr lang="hu-HU" sz="2400" u="sng" dirty="0">
              <a:solidFill>
                <a:schemeClr val="dk2"/>
              </a:solidFill>
            </a:endParaRPr>
          </a:p>
          <a:p>
            <a:pPr marL="742950" lvl="0" indent="-742950" algn="ctr">
              <a:buClr>
                <a:schemeClr val="dk2"/>
              </a:buClr>
              <a:buSzPct val="25000"/>
            </a:pPr>
            <a:endParaRPr lang="hu-HU" sz="2400" u="sng" dirty="0">
              <a:solidFill>
                <a:schemeClr val="dk2"/>
              </a:solidFill>
            </a:endParaRPr>
          </a:p>
          <a:p>
            <a:pPr marL="742950" lvl="0" indent="-742950" algn="ctr">
              <a:buClr>
                <a:schemeClr val="dk2"/>
              </a:buClr>
              <a:buSzPct val="25000"/>
            </a:pPr>
            <a:endParaRPr lang="hu-HU" sz="2400" u="sng" dirty="0">
              <a:solidFill>
                <a:schemeClr val="dk2"/>
              </a:solidFill>
            </a:endParaRPr>
          </a:p>
          <a:p>
            <a:pPr marL="742950" lvl="0" indent="-742950" algn="ctr">
              <a:buClr>
                <a:schemeClr val="dk2"/>
              </a:buClr>
              <a:buSzPct val="25000"/>
            </a:pPr>
            <a:endParaRPr lang="hu-HU" sz="2400" u="sng" dirty="0">
              <a:solidFill>
                <a:schemeClr val="dk2"/>
              </a:solidFill>
            </a:endParaRPr>
          </a:p>
          <a:p>
            <a:pPr marL="742950" lvl="0" indent="-742950" algn="ctr">
              <a:buClr>
                <a:schemeClr val="dk2"/>
              </a:buClr>
              <a:buSzPct val="25000"/>
            </a:pPr>
            <a:br>
              <a:rPr lang="en-US" sz="2000" b="1" i="0" u="none" dirty="0">
                <a:solidFill>
                  <a:schemeClr val="dk2"/>
                </a:solidFill>
                <a:latin typeface="Arial"/>
                <a:ea typeface="Arial"/>
                <a:cs typeface="Arial"/>
                <a:sym typeface="Arial"/>
              </a:rPr>
            </a:br>
            <a:br>
              <a:rPr lang="en-US" sz="2000" b="1" i="0" u="none" dirty="0">
                <a:solidFill>
                  <a:schemeClr val="dk2"/>
                </a:solidFill>
                <a:latin typeface="Arial"/>
                <a:ea typeface="Arial"/>
                <a:cs typeface="Arial"/>
                <a:sym typeface="Arial"/>
              </a:rPr>
            </a:br>
            <a:endParaRPr lang="hu-HU" sz="2400" b="1" dirty="0">
              <a:solidFill>
                <a:schemeClr val="dk2"/>
              </a:solidFill>
            </a:endParaRPr>
          </a:p>
          <a:p>
            <a:pPr marL="742950" lvl="0" indent="-742950" algn="ctr">
              <a:buClr>
                <a:schemeClr val="dk2"/>
              </a:buClr>
              <a:buSzPct val="25000"/>
            </a:pPr>
            <a:endParaRPr lang="en-US" sz="2000" b="1" i="0" u="none" dirty="0">
              <a:solidFill>
                <a:schemeClr val="dk2"/>
              </a:solidFill>
              <a:latin typeface="Arial"/>
              <a:ea typeface="Arial"/>
              <a:cs typeface="Arial"/>
              <a:sym typeface="Arial"/>
            </a:endParaRPr>
          </a:p>
        </p:txBody>
      </p:sp>
      <p:graphicFrame>
        <p:nvGraphicFramePr>
          <p:cNvPr id="3" name="Diagram 2">
            <a:extLst>
              <a:ext uri="{FF2B5EF4-FFF2-40B4-BE49-F238E27FC236}">
                <a16:creationId xmlns:a16="http://schemas.microsoft.com/office/drawing/2014/main" id="{2E0BEA7D-3D03-57A3-0510-6076592848EC}"/>
              </a:ext>
            </a:extLst>
          </p:cNvPr>
          <p:cNvGraphicFramePr>
            <a:graphicFrameLocks/>
          </p:cNvGraphicFramePr>
          <p:nvPr>
            <p:extLst>
              <p:ext uri="{D42A27DB-BD31-4B8C-83A1-F6EECF244321}">
                <p14:modId xmlns:p14="http://schemas.microsoft.com/office/powerpoint/2010/main" val="3447466553"/>
              </p:ext>
            </p:extLst>
          </p:nvPr>
        </p:nvGraphicFramePr>
        <p:xfrm>
          <a:off x="4558024" y="2068643"/>
          <a:ext cx="4420070" cy="3659333"/>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 name="Diagram 1">
            <a:extLst>
              <a:ext uri="{FF2B5EF4-FFF2-40B4-BE49-F238E27FC236}">
                <a16:creationId xmlns:a16="http://schemas.microsoft.com/office/drawing/2014/main" id="{2F2DAB2C-9ECE-EF1A-50FF-FEBBF969C338}"/>
              </a:ext>
            </a:extLst>
          </p:cNvPr>
          <p:cNvGraphicFramePr>
            <a:graphicFrameLocks/>
          </p:cNvGraphicFramePr>
          <p:nvPr>
            <p:extLst>
              <p:ext uri="{D42A27DB-BD31-4B8C-83A1-F6EECF244321}">
                <p14:modId xmlns:p14="http://schemas.microsoft.com/office/powerpoint/2010/main" val="3603008963"/>
              </p:ext>
            </p:extLst>
          </p:nvPr>
        </p:nvGraphicFramePr>
        <p:xfrm>
          <a:off x="165906" y="2068643"/>
          <a:ext cx="4226211" cy="3659333"/>
        </p:xfrm>
        <a:graphic>
          <a:graphicData uri="http://schemas.openxmlformats.org/drawingml/2006/chart">
            <c:chart xmlns:c="http://schemas.openxmlformats.org/drawingml/2006/chart" xmlns:r="http://schemas.openxmlformats.org/officeDocument/2006/relationships" r:id="rId6"/>
          </a:graphicData>
        </a:graphic>
      </p:graphicFrame>
      <p:sp>
        <p:nvSpPr>
          <p:cNvPr id="4" name="Szövegdoboz 3">
            <a:extLst>
              <a:ext uri="{FF2B5EF4-FFF2-40B4-BE49-F238E27FC236}">
                <a16:creationId xmlns:a16="http://schemas.microsoft.com/office/drawing/2014/main" id="{09C040CF-95ED-B4B1-45FE-8F09F99153B4}"/>
              </a:ext>
            </a:extLst>
          </p:cNvPr>
          <p:cNvSpPr txBox="1"/>
          <p:nvPr/>
        </p:nvSpPr>
        <p:spPr>
          <a:xfrm>
            <a:off x="-176201" y="5735711"/>
            <a:ext cx="4910424" cy="738664"/>
          </a:xfrm>
          <a:prstGeom prst="rect">
            <a:avLst/>
          </a:prstGeom>
          <a:noFill/>
        </p:spPr>
        <p:txBody>
          <a:bodyPr wrap="square" rtlCol="0">
            <a:spAutoFit/>
          </a:bodyPr>
          <a:lstStyle/>
          <a:p>
            <a:pPr marL="742950" lvl="0" indent="-742950" algn="ctr">
              <a:buClr>
                <a:schemeClr val="dk2"/>
              </a:buClr>
              <a:buSzPct val="25000"/>
            </a:pPr>
            <a:r>
              <a:rPr lang="en-GB" u="sng" dirty="0">
                <a:solidFill>
                  <a:schemeClr val="dk2"/>
                </a:solidFill>
              </a:rPr>
              <a:t>Graph of the estimated food-rationality index values (TR)</a:t>
            </a:r>
          </a:p>
          <a:p>
            <a:pPr marL="742950" indent="-742950" algn="ctr">
              <a:buClr>
                <a:schemeClr val="dk2"/>
              </a:buClr>
              <a:buSzPct val="25000"/>
            </a:pPr>
            <a:r>
              <a:rPr lang="en-GB" u="sng" dirty="0">
                <a:solidFill>
                  <a:schemeClr val="dk2"/>
                </a:solidFill>
              </a:rPr>
              <a:t>Legend: index values, X-axis years (1961-2013)</a:t>
            </a:r>
          </a:p>
          <a:p>
            <a:endParaRPr lang="en-GB" dirty="0"/>
          </a:p>
        </p:txBody>
      </p:sp>
      <p:sp>
        <p:nvSpPr>
          <p:cNvPr id="5" name="Szövegdoboz 4">
            <a:extLst>
              <a:ext uri="{FF2B5EF4-FFF2-40B4-BE49-F238E27FC236}">
                <a16:creationId xmlns:a16="http://schemas.microsoft.com/office/drawing/2014/main" id="{0F450242-B39A-E8A3-422E-4BA1C989B166}"/>
              </a:ext>
            </a:extLst>
          </p:cNvPr>
          <p:cNvSpPr txBox="1"/>
          <p:nvPr/>
        </p:nvSpPr>
        <p:spPr>
          <a:xfrm>
            <a:off x="4710659" y="5704933"/>
            <a:ext cx="4114800" cy="738664"/>
          </a:xfrm>
          <a:prstGeom prst="rect">
            <a:avLst/>
          </a:prstGeom>
          <a:noFill/>
        </p:spPr>
        <p:txBody>
          <a:bodyPr wrap="square" rtlCol="0">
            <a:spAutoFit/>
          </a:bodyPr>
          <a:lstStyle/>
          <a:p>
            <a:pPr marL="742950" lvl="0" indent="-742950" algn="ctr">
              <a:buClr>
                <a:schemeClr val="dk2"/>
              </a:buClr>
              <a:buSzPct val="25000"/>
            </a:pPr>
            <a:r>
              <a:rPr lang="en-GB" u="sng" dirty="0">
                <a:solidFill>
                  <a:schemeClr val="dk2"/>
                </a:solidFill>
              </a:rPr>
              <a:t>The validity/inverse graph (TR) – Y-axis </a:t>
            </a:r>
          </a:p>
          <a:p>
            <a:pPr marL="742950" lvl="0" indent="-742950" algn="ctr">
              <a:buClr>
                <a:schemeClr val="dk2"/>
              </a:buClr>
              <a:buSzPct val="25000"/>
            </a:pPr>
            <a:r>
              <a:rPr lang="en-GB" u="sng" dirty="0">
                <a:solidFill>
                  <a:schemeClr val="dk2"/>
                </a:solidFill>
              </a:rPr>
              <a:t>Legend: index values, X-axis years (1961-2013)</a:t>
            </a:r>
          </a:p>
          <a:p>
            <a:endParaRPr lang="en-GB" dirty="0"/>
          </a:p>
        </p:txBody>
      </p:sp>
    </p:spTree>
    <p:extLst>
      <p:ext uri="{BB962C8B-B14F-4D97-AF65-F5344CB8AC3E}">
        <p14:creationId xmlns:p14="http://schemas.microsoft.com/office/powerpoint/2010/main" val="14401561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pic>
        <p:nvPicPr>
          <p:cNvPr id="223" name="Shape 223" descr="centerback"/>
          <p:cNvPicPr preferRelativeResize="0"/>
          <p:nvPr/>
        </p:nvPicPr>
        <p:blipFill rotWithShape="1">
          <a:blip r:embed="rId3">
            <a:alphaModFix/>
          </a:blip>
          <a:srcRect/>
          <a:stretch/>
        </p:blipFill>
        <p:spPr>
          <a:xfrm>
            <a:off x="0" y="0"/>
            <a:ext cx="9113519" cy="6835139"/>
          </a:xfrm>
          <a:prstGeom prst="rect">
            <a:avLst/>
          </a:prstGeom>
          <a:noFill/>
          <a:ln>
            <a:noFill/>
          </a:ln>
        </p:spPr>
      </p:pic>
      <p:sp>
        <p:nvSpPr>
          <p:cNvPr id="224" name="Shape 224"/>
          <p:cNvSpPr txBox="1">
            <a:spLocks noGrp="1"/>
          </p:cNvSpPr>
          <p:nvPr>
            <p:ph type="ctrTitle"/>
          </p:nvPr>
        </p:nvSpPr>
        <p:spPr>
          <a:xfrm>
            <a:off x="463550" y="1268412"/>
            <a:ext cx="8215312" cy="1150936"/>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br>
              <a:rPr lang="en-US" sz="2000" b="1" i="0" u="sng" strike="noStrike" cap="none">
                <a:solidFill>
                  <a:schemeClr val="dk2"/>
                </a:solidFill>
                <a:latin typeface="Arial"/>
                <a:ea typeface="Arial"/>
                <a:cs typeface="Arial"/>
                <a:sym typeface="Arial"/>
              </a:rPr>
            </a:br>
            <a:br>
              <a:rPr lang="en-US" sz="2000" b="1" i="0" u="sng" strike="noStrike" cap="none">
                <a:solidFill>
                  <a:schemeClr val="dk2"/>
                </a:solidFill>
                <a:latin typeface="Arial"/>
                <a:ea typeface="Arial"/>
                <a:cs typeface="Arial"/>
                <a:sym typeface="Arial"/>
              </a:rPr>
            </a:br>
            <a:br>
              <a:rPr lang="en-US" sz="2000" b="1" i="0" u="sng" strike="noStrike" cap="none">
                <a:solidFill>
                  <a:schemeClr val="dk2"/>
                </a:solidFill>
                <a:latin typeface="Arial"/>
                <a:ea typeface="Arial"/>
                <a:cs typeface="Arial"/>
                <a:sym typeface="Arial"/>
              </a:rPr>
            </a:br>
            <a:br>
              <a:rPr lang="en-US" sz="2000" b="1" i="0" u="sng" strike="noStrike" cap="none">
                <a:solidFill>
                  <a:schemeClr val="dk2"/>
                </a:solidFill>
                <a:latin typeface="Arial"/>
                <a:ea typeface="Arial"/>
                <a:cs typeface="Arial"/>
                <a:sym typeface="Arial"/>
              </a:rPr>
            </a:br>
            <a:endParaRPr lang="en-US" sz="2000" b="1" i="0" u="sng" strike="noStrike" cap="none">
              <a:solidFill>
                <a:schemeClr val="dk2"/>
              </a:solidFill>
              <a:latin typeface="Arial"/>
              <a:ea typeface="Arial"/>
              <a:cs typeface="Arial"/>
              <a:sym typeface="Arial"/>
            </a:endParaRPr>
          </a:p>
        </p:txBody>
      </p:sp>
      <p:pic>
        <p:nvPicPr>
          <p:cNvPr id="225" name="Shape 225" descr="portal_top_de"/>
          <p:cNvPicPr preferRelativeResize="0"/>
          <p:nvPr/>
        </p:nvPicPr>
        <p:blipFill rotWithShape="1">
          <a:blip r:embed="rId4">
            <a:alphaModFix/>
          </a:blip>
          <a:srcRect/>
          <a:stretch/>
        </p:blipFill>
        <p:spPr>
          <a:xfrm>
            <a:off x="0" y="0"/>
            <a:ext cx="9144000" cy="1166345"/>
          </a:xfrm>
          <a:prstGeom prst="rect">
            <a:avLst/>
          </a:prstGeom>
          <a:noFill/>
          <a:ln>
            <a:noFill/>
          </a:ln>
        </p:spPr>
      </p:pic>
      <p:sp>
        <p:nvSpPr>
          <p:cNvPr id="226" name="Shape 226"/>
          <p:cNvSpPr txBox="1"/>
          <p:nvPr/>
        </p:nvSpPr>
        <p:spPr>
          <a:xfrm>
            <a:off x="30480" y="1844674"/>
            <a:ext cx="9005569" cy="3949733"/>
          </a:xfrm>
          <a:prstGeom prst="rect">
            <a:avLst/>
          </a:prstGeom>
          <a:noFill/>
          <a:ln>
            <a:noFill/>
          </a:ln>
        </p:spPr>
        <p:txBody>
          <a:bodyPr wrap="square" lIns="91425" tIns="45700" rIns="91425" bIns="45700" anchor="ctr" anchorCtr="0">
            <a:noAutofit/>
          </a:bodyPr>
          <a:lstStyle/>
          <a:p>
            <a:pPr marL="742950" marR="0" lvl="0" indent="-742950" algn="ctr" rtl="0">
              <a:lnSpc>
                <a:spcPct val="100000"/>
              </a:lnSpc>
              <a:spcBef>
                <a:spcPts val="0"/>
              </a:spcBef>
              <a:spcAft>
                <a:spcPts val="0"/>
              </a:spcAft>
              <a:buClr>
                <a:schemeClr val="dk2"/>
              </a:buClr>
              <a:buSzPct val="25000"/>
              <a:buFont typeface="Arial"/>
              <a:buNone/>
            </a:pPr>
            <a:endParaRPr lang="hu-HU" sz="4000" b="1" i="0" u="sng" dirty="0">
              <a:solidFill>
                <a:schemeClr val="dk2"/>
              </a:solidFill>
              <a:latin typeface="Arial"/>
              <a:ea typeface="Arial"/>
              <a:cs typeface="Arial"/>
              <a:sym typeface="Arial"/>
            </a:endParaRPr>
          </a:p>
          <a:p>
            <a:pPr marL="742950" marR="0" lvl="0" indent="-742950" algn="ctr" rtl="0">
              <a:lnSpc>
                <a:spcPct val="100000"/>
              </a:lnSpc>
              <a:spcBef>
                <a:spcPts val="0"/>
              </a:spcBef>
              <a:spcAft>
                <a:spcPts val="0"/>
              </a:spcAft>
              <a:buClr>
                <a:schemeClr val="dk2"/>
              </a:buClr>
              <a:buSzPct val="25000"/>
              <a:buFont typeface="Arial"/>
              <a:buNone/>
            </a:pPr>
            <a:r>
              <a:rPr lang="en-GB" sz="4000" b="1" i="0" u="sng" dirty="0">
                <a:solidFill>
                  <a:schemeClr val="dk2"/>
                </a:solidFill>
                <a:latin typeface="Arial"/>
                <a:ea typeface="Arial"/>
                <a:cs typeface="Arial"/>
                <a:sym typeface="Arial"/>
              </a:rPr>
              <a:t>Discussion</a:t>
            </a:r>
            <a:r>
              <a:rPr lang="hu-HU" sz="4000" b="1" i="0" u="sng" dirty="0">
                <a:solidFill>
                  <a:schemeClr val="dk2"/>
                </a:solidFill>
                <a:latin typeface="Arial"/>
                <a:ea typeface="Arial"/>
                <a:cs typeface="Arial"/>
                <a:sym typeface="Arial"/>
              </a:rPr>
              <a:t> / </a:t>
            </a:r>
            <a:r>
              <a:rPr lang="en-GB" sz="4000" b="1" i="0" u="sng" dirty="0">
                <a:solidFill>
                  <a:schemeClr val="dk2"/>
                </a:solidFill>
                <a:latin typeface="Arial"/>
                <a:ea typeface="Arial"/>
                <a:cs typeface="Arial"/>
                <a:sym typeface="Arial"/>
              </a:rPr>
              <a:t>Conclusion</a:t>
            </a:r>
            <a:r>
              <a:rPr lang="hu-HU" sz="4000" b="1" i="0" u="sng" dirty="0">
                <a:solidFill>
                  <a:schemeClr val="dk2"/>
                </a:solidFill>
                <a:latin typeface="Arial"/>
                <a:ea typeface="Arial"/>
                <a:cs typeface="Arial"/>
                <a:sym typeface="Arial"/>
              </a:rPr>
              <a:t> / </a:t>
            </a:r>
            <a:r>
              <a:rPr lang="en-GB" sz="4000" b="1" i="0" u="sng" dirty="0">
                <a:solidFill>
                  <a:schemeClr val="dk2"/>
                </a:solidFill>
                <a:latin typeface="Arial"/>
                <a:ea typeface="Arial"/>
                <a:cs typeface="Arial"/>
                <a:sym typeface="Arial"/>
              </a:rPr>
              <a:t>Future</a:t>
            </a:r>
          </a:p>
          <a:p>
            <a:pPr marL="742950" marR="0" lvl="0" indent="-742950" algn="ctr" rtl="0">
              <a:lnSpc>
                <a:spcPct val="100000"/>
              </a:lnSpc>
              <a:spcBef>
                <a:spcPts val="0"/>
              </a:spcBef>
              <a:spcAft>
                <a:spcPts val="0"/>
              </a:spcAft>
              <a:buClr>
                <a:schemeClr val="dk2"/>
              </a:buClr>
              <a:buSzPct val="25000"/>
              <a:buFont typeface="Arial"/>
              <a:buNone/>
            </a:pPr>
            <a:endParaRPr lang="hu-HU" sz="4000" b="1" u="sng" dirty="0">
              <a:solidFill>
                <a:schemeClr val="dk2"/>
              </a:solidFill>
            </a:endParaRPr>
          </a:p>
          <a:p>
            <a:pPr marL="742950" marR="0" lvl="0" indent="-742950" algn="ctr" rtl="0">
              <a:lnSpc>
                <a:spcPct val="100000"/>
              </a:lnSpc>
              <a:spcBef>
                <a:spcPts val="0"/>
              </a:spcBef>
              <a:spcAft>
                <a:spcPts val="0"/>
              </a:spcAft>
              <a:buClr>
                <a:schemeClr val="dk2"/>
              </a:buClr>
              <a:buSzPct val="25000"/>
              <a:buFont typeface="Arial"/>
              <a:buNone/>
            </a:pPr>
            <a:r>
              <a:rPr lang="en-US" sz="2800" b="0" i="0" dirty="0">
                <a:solidFill>
                  <a:srgbClr val="0D0D0D"/>
                </a:solidFill>
                <a:effectLst/>
                <a:latin typeface="+mj-lt"/>
              </a:rPr>
              <a:t>In the initial stages, this process demands considerable time and necessitates manual execution.</a:t>
            </a:r>
            <a:endParaRPr lang="hu-HU" sz="2800" b="0" i="0" dirty="0">
              <a:solidFill>
                <a:srgbClr val="0D0D0D"/>
              </a:solidFill>
              <a:effectLst/>
              <a:latin typeface="+mj-lt"/>
            </a:endParaRPr>
          </a:p>
          <a:p>
            <a:pPr marL="742950" marR="0" lvl="0" indent="-742950" algn="ctr" rtl="0">
              <a:lnSpc>
                <a:spcPct val="100000"/>
              </a:lnSpc>
              <a:spcBef>
                <a:spcPts val="0"/>
              </a:spcBef>
              <a:spcAft>
                <a:spcPts val="0"/>
              </a:spcAft>
              <a:buClr>
                <a:schemeClr val="dk2"/>
              </a:buClr>
              <a:buSzPct val="25000"/>
              <a:buFont typeface="Arial"/>
              <a:buNone/>
            </a:pPr>
            <a:endParaRPr lang="hu-HU" sz="2800" dirty="0">
              <a:solidFill>
                <a:schemeClr val="dk2"/>
              </a:solidFill>
              <a:latin typeface="+mj-lt"/>
            </a:endParaRPr>
          </a:p>
          <a:p>
            <a:pPr marL="742950" marR="0" lvl="0" indent="-742950" algn="ctr" rtl="0">
              <a:lnSpc>
                <a:spcPct val="100000"/>
              </a:lnSpc>
              <a:spcBef>
                <a:spcPts val="0"/>
              </a:spcBef>
              <a:spcAft>
                <a:spcPts val="0"/>
              </a:spcAft>
              <a:buClr>
                <a:schemeClr val="dk2"/>
              </a:buClr>
              <a:buSzPct val="25000"/>
              <a:buFont typeface="Arial"/>
              <a:buNone/>
            </a:pPr>
            <a:r>
              <a:rPr lang="en-GB" sz="2800" dirty="0">
                <a:solidFill>
                  <a:schemeClr val="dk2"/>
                </a:solidFill>
              </a:rPr>
              <a:t>We will be able to say the (conclusion) diagnosis/therapy for each country separately, whether it is going in the right direction or not</a:t>
            </a:r>
          </a:p>
          <a:p>
            <a:pPr marL="742950" marR="0" lvl="0" indent="-742950" algn="ctr" rtl="0">
              <a:lnSpc>
                <a:spcPct val="100000"/>
              </a:lnSpc>
              <a:spcBef>
                <a:spcPts val="0"/>
              </a:spcBef>
              <a:spcAft>
                <a:spcPts val="0"/>
              </a:spcAft>
              <a:buClr>
                <a:schemeClr val="dk2"/>
              </a:buClr>
              <a:buSzPct val="25000"/>
              <a:buFont typeface="Arial"/>
              <a:buNone/>
            </a:pPr>
            <a:endParaRPr lang="hu-HU" sz="2800" b="1" i="0" u="none" dirty="0">
              <a:solidFill>
                <a:schemeClr val="dk2"/>
              </a:solidFill>
              <a:latin typeface="Arial"/>
              <a:ea typeface="Arial"/>
              <a:cs typeface="Arial"/>
              <a:sym typeface="Arial"/>
            </a:endParaRPr>
          </a:p>
          <a:p>
            <a:pPr marL="742950" marR="0" lvl="0" indent="-742950" algn="ctr" rtl="0">
              <a:lnSpc>
                <a:spcPct val="100000"/>
              </a:lnSpc>
              <a:spcBef>
                <a:spcPts val="0"/>
              </a:spcBef>
              <a:spcAft>
                <a:spcPts val="0"/>
              </a:spcAft>
              <a:buClr>
                <a:schemeClr val="dk2"/>
              </a:buClr>
              <a:buSzPct val="25000"/>
              <a:buFont typeface="Arial"/>
              <a:buNone/>
            </a:pPr>
            <a:r>
              <a:rPr lang="en-GB" sz="2800" b="1" dirty="0">
                <a:solidFill>
                  <a:schemeClr val="dk2"/>
                </a:solidFill>
              </a:rPr>
              <a:t>In the future I will try to include as many countries as possible in the Excel table and automate them, and it will appear for several years…</a:t>
            </a:r>
            <a:br>
              <a:rPr lang="en-US" sz="2400" b="1" i="0" u="none" dirty="0">
                <a:solidFill>
                  <a:schemeClr val="dk2"/>
                </a:solidFill>
                <a:latin typeface="Arial"/>
                <a:ea typeface="Arial"/>
                <a:cs typeface="Arial"/>
                <a:sym typeface="Arial"/>
              </a:rPr>
            </a:br>
            <a:br>
              <a:rPr lang="en-US" sz="2000" b="1" i="0" u="none" dirty="0">
                <a:solidFill>
                  <a:schemeClr val="dk2"/>
                </a:solidFill>
                <a:latin typeface="Arial"/>
                <a:ea typeface="Arial"/>
                <a:cs typeface="Arial"/>
                <a:sym typeface="Arial"/>
              </a:rPr>
            </a:br>
            <a:endParaRPr lang="en-US" sz="2000" b="1" i="0" u="none" dirty="0">
              <a:solidFill>
                <a:schemeClr val="dk2"/>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67"/>
        <p:cNvGrpSpPr/>
        <p:nvPr/>
      </p:nvGrpSpPr>
      <p:grpSpPr>
        <a:xfrm>
          <a:off x="0" y="0"/>
          <a:ext cx="0" cy="0"/>
          <a:chOff x="0" y="0"/>
          <a:chExt cx="0" cy="0"/>
        </a:xfrm>
      </p:grpSpPr>
      <p:pic>
        <p:nvPicPr>
          <p:cNvPr id="268" name="Shape 268" descr="centerback"/>
          <p:cNvPicPr preferRelativeResize="0"/>
          <p:nvPr/>
        </p:nvPicPr>
        <p:blipFill rotWithShape="1">
          <a:blip r:embed="rId3">
            <a:alphaModFix/>
          </a:blip>
          <a:srcRect/>
          <a:stretch/>
        </p:blipFill>
        <p:spPr>
          <a:xfrm>
            <a:off x="0" y="0"/>
            <a:ext cx="9113519" cy="6835139"/>
          </a:xfrm>
          <a:prstGeom prst="rect">
            <a:avLst/>
          </a:prstGeom>
          <a:noFill/>
          <a:ln>
            <a:noFill/>
          </a:ln>
        </p:spPr>
      </p:pic>
      <p:sp>
        <p:nvSpPr>
          <p:cNvPr id="269" name="Shape 269"/>
          <p:cNvSpPr txBox="1">
            <a:spLocks noGrp="1"/>
          </p:cNvSpPr>
          <p:nvPr>
            <p:ph type="ctrTitle"/>
          </p:nvPr>
        </p:nvSpPr>
        <p:spPr>
          <a:xfrm>
            <a:off x="179386" y="3141661"/>
            <a:ext cx="8713786" cy="1470024"/>
          </a:xfrm>
          <a:prstGeom prst="rect">
            <a:avLst/>
          </a:prstGeom>
          <a:noFill/>
          <a:ln>
            <a:noFill/>
          </a:ln>
        </p:spPr>
        <p:txBody>
          <a:bodyPr wrap="square" lIns="91425" tIns="45700" rIns="91425" bIns="45700" anchor="ctr" anchorCtr="0">
            <a:noAutofit/>
          </a:bodyPr>
          <a:lstStyle/>
          <a:p>
            <a:pPr lvl="0">
              <a:buClr>
                <a:schemeClr val="dk2"/>
              </a:buClr>
              <a:buSzPct val="25000"/>
            </a:pPr>
            <a:r>
              <a:rPr lang="en-GB" sz="4800" b="1" i="0" u="none" strike="noStrike" cap="none" dirty="0">
                <a:solidFill>
                  <a:schemeClr val="dk2"/>
                </a:solidFill>
                <a:latin typeface="Arial"/>
                <a:ea typeface="Arial"/>
                <a:cs typeface="Arial"/>
                <a:sym typeface="Arial"/>
              </a:rPr>
              <a:t>Thank you for your attention</a:t>
            </a:r>
            <a:r>
              <a:rPr lang="hu-HU" sz="4800" b="1" i="0" u="none" strike="noStrike" cap="none" dirty="0">
                <a:solidFill>
                  <a:schemeClr val="dk2"/>
                </a:solidFill>
                <a:latin typeface="Arial"/>
                <a:ea typeface="Arial"/>
                <a:cs typeface="Arial"/>
                <a:sym typeface="Arial"/>
              </a:rPr>
              <a:t>!</a:t>
            </a:r>
            <a:br>
              <a:rPr lang="en-US" sz="2800" b="1" i="0" u="none" strike="noStrike" cap="none" dirty="0">
                <a:solidFill>
                  <a:schemeClr val="dk2"/>
                </a:solidFill>
                <a:latin typeface="Arial"/>
                <a:ea typeface="Arial"/>
                <a:cs typeface="Arial"/>
                <a:sym typeface="Arial"/>
              </a:rPr>
            </a:br>
            <a:br>
              <a:rPr lang="hu-HU" sz="2800" b="1" i="0" u="none" strike="noStrike" cap="none" dirty="0">
                <a:solidFill>
                  <a:schemeClr val="dk2"/>
                </a:solidFill>
                <a:latin typeface="Arial"/>
                <a:ea typeface="Arial"/>
                <a:cs typeface="Arial"/>
                <a:sym typeface="Arial"/>
              </a:rPr>
            </a:br>
            <a:r>
              <a:rPr lang="hu-HU" sz="2400" b="1" i="0" u="none" strike="noStrike" cap="none" dirty="0">
                <a:solidFill>
                  <a:schemeClr val="dk2"/>
                </a:solidFill>
                <a:latin typeface="Arial"/>
                <a:ea typeface="Arial"/>
                <a:cs typeface="Arial"/>
                <a:sym typeface="Arial"/>
              </a:rPr>
              <a:t>Emails: </a:t>
            </a:r>
            <a:br>
              <a:rPr lang="hu-HU" sz="2400" b="1" i="0" u="none" strike="noStrike" cap="none" dirty="0">
                <a:solidFill>
                  <a:schemeClr val="dk2"/>
                </a:solidFill>
                <a:latin typeface="Arial"/>
                <a:ea typeface="Arial"/>
                <a:cs typeface="Arial"/>
                <a:sym typeface="Arial"/>
              </a:rPr>
            </a:br>
            <a:r>
              <a:rPr lang="hu-HU" sz="2400" b="1" dirty="0">
                <a:hlinkClick r:id="rId4"/>
              </a:rPr>
              <a:t>pitlik@my-x.hu</a:t>
            </a:r>
            <a:r>
              <a:rPr lang="hu-HU" sz="2400" b="1" dirty="0"/>
              <a:t> , </a:t>
            </a:r>
            <a:r>
              <a:rPr lang="hu-HU" sz="2400" b="1" dirty="0">
                <a:hlinkClick r:id="rId5"/>
              </a:rPr>
              <a:t>honti.benjamin@gmail.com</a:t>
            </a:r>
            <a:r>
              <a:rPr lang="hu-HU" sz="2400" b="1" dirty="0"/>
              <a:t> </a:t>
            </a:r>
            <a:br>
              <a:rPr lang="hu-HU" sz="2400" b="1" i="0" u="none" strike="noStrike" cap="none" dirty="0">
                <a:solidFill>
                  <a:schemeClr val="dk2"/>
                </a:solidFill>
                <a:latin typeface="Arial"/>
                <a:ea typeface="Arial"/>
                <a:cs typeface="Arial"/>
                <a:sym typeface="Arial"/>
              </a:rPr>
            </a:br>
            <a:br>
              <a:rPr lang="hu-HU" sz="2400" b="1" i="0" u="none" strike="noStrike" cap="none" dirty="0">
                <a:solidFill>
                  <a:schemeClr val="dk2"/>
                </a:solidFill>
                <a:latin typeface="Arial"/>
                <a:ea typeface="Arial"/>
                <a:cs typeface="Arial"/>
                <a:sym typeface="Arial"/>
              </a:rPr>
            </a:br>
            <a:endParaRPr lang="en-US" sz="2800" b="1" i="0" u="none" strike="noStrike" cap="none" dirty="0">
              <a:solidFill>
                <a:schemeClr val="dk2"/>
              </a:solidFill>
              <a:latin typeface="Arial"/>
              <a:ea typeface="Arial"/>
              <a:cs typeface="Arial"/>
              <a:sym typeface="Arial"/>
            </a:endParaRPr>
          </a:p>
        </p:txBody>
      </p:sp>
      <p:sp>
        <p:nvSpPr>
          <p:cNvPr id="270" name="Shape 270"/>
          <p:cNvSpPr txBox="1">
            <a:spLocks noGrp="1"/>
          </p:cNvSpPr>
          <p:nvPr>
            <p:ph type="subTitle" idx="1"/>
          </p:nvPr>
        </p:nvSpPr>
        <p:spPr>
          <a:xfrm>
            <a:off x="1371600" y="4797425"/>
            <a:ext cx="6400799" cy="1752600"/>
          </a:xfrm>
          <a:prstGeom prst="rect">
            <a:avLst/>
          </a:prstGeom>
          <a:noFill/>
          <a:ln>
            <a:noFill/>
          </a:ln>
        </p:spPr>
        <p:txBody>
          <a:bodyPr wrap="square"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br>
              <a:rPr lang="en-US" sz="1400" b="1" i="0" u="none" strike="noStrike" cap="none" dirty="0">
                <a:solidFill>
                  <a:schemeClr val="dk1"/>
                </a:solidFill>
                <a:latin typeface="Arial"/>
                <a:ea typeface="Arial"/>
                <a:cs typeface="Arial"/>
                <a:sym typeface="Arial"/>
              </a:rPr>
            </a:br>
            <a:endParaRPr lang="en-US" sz="1400" b="1" i="0" u="none" strike="noStrike" cap="none" dirty="0">
              <a:solidFill>
                <a:schemeClr val="dk1"/>
              </a:solidFill>
              <a:latin typeface="Arial"/>
              <a:ea typeface="Arial"/>
              <a:cs typeface="Arial"/>
              <a:sym typeface="Arial"/>
            </a:endParaRPr>
          </a:p>
        </p:txBody>
      </p:sp>
      <p:pic>
        <p:nvPicPr>
          <p:cNvPr id="271" name="Shape 271" descr="portal_top_de"/>
          <p:cNvPicPr preferRelativeResize="0"/>
          <p:nvPr/>
        </p:nvPicPr>
        <p:blipFill rotWithShape="1">
          <a:blip r:embed="rId6">
            <a:alphaModFix/>
          </a:blip>
          <a:srcRect/>
          <a:stretch/>
        </p:blipFill>
        <p:spPr>
          <a:xfrm>
            <a:off x="0" y="0"/>
            <a:ext cx="9144000" cy="116634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pic>
        <p:nvPicPr>
          <p:cNvPr id="155" name="Shape 155" descr="centerback"/>
          <p:cNvPicPr preferRelativeResize="0"/>
          <p:nvPr/>
        </p:nvPicPr>
        <p:blipFill rotWithShape="1">
          <a:blip r:embed="rId3">
            <a:alphaModFix/>
          </a:blip>
          <a:srcRect/>
          <a:stretch/>
        </p:blipFill>
        <p:spPr>
          <a:xfrm>
            <a:off x="0" y="22861"/>
            <a:ext cx="9113519" cy="6835139"/>
          </a:xfrm>
          <a:prstGeom prst="rect">
            <a:avLst/>
          </a:prstGeom>
          <a:noFill/>
          <a:ln>
            <a:noFill/>
          </a:ln>
        </p:spPr>
      </p:pic>
      <p:sp>
        <p:nvSpPr>
          <p:cNvPr id="156" name="Shape 156"/>
          <p:cNvSpPr txBox="1">
            <a:spLocks noGrp="1"/>
          </p:cNvSpPr>
          <p:nvPr>
            <p:ph type="ctrTitle"/>
          </p:nvPr>
        </p:nvSpPr>
        <p:spPr>
          <a:xfrm>
            <a:off x="143700" y="1844939"/>
            <a:ext cx="8856600" cy="2374800"/>
          </a:xfrm>
          <a:prstGeom prst="rect">
            <a:avLst/>
          </a:prstGeom>
          <a:noFill/>
          <a:ln>
            <a:noFill/>
          </a:ln>
        </p:spPr>
        <p:txBody>
          <a:bodyPr wrap="square" lIns="91425" tIns="45700" rIns="91425" bIns="45700" anchor="ctr" anchorCtr="0">
            <a:noAutofit/>
          </a:bodyPr>
          <a:lstStyle/>
          <a:p>
            <a:pPr algn="ctr"/>
            <a:r>
              <a:rPr lang="en-GB" sz="4800" b="1" kern="1400" spc="-50" dirty="0">
                <a:effectLst/>
                <a:latin typeface="+mj-lt"/>
                <a:ea typeface="Times New Roman" panose="02020603050405020304" pitchFamily="18" charset="0"/>
                <a:cs typeface="Times New Roman" panose="02020603050405020304" pitchFamily="18" charset="0"/>
              </a:rPr>
              <a:t>Evaluation</a:t>
            </a:r>
            <a:br>
              <a:rPr lang="hu-HU" sz="4800" b="1" kern="1400" spc="-50" dirty="0">
                <a:effectLst/>
                <a:latin typeface="+mj-lt"/>
                <a:ea typeface="Times New Roman" panose="02020603050405020304" pitchFamily="18" charset="0"/>
                <a:cs typeface="Times New Roman" panose="02020603050405020304" pitchFamily="18" charset="0"/>
              </a:rPr>
            </a:br>
            <a:r>
              <a:rPr lang="en-GB" sz="4800" b="1" kern="1400" spc="-50" dirty="0">
                <a:effectLst/>
                <a:latin typeface="+mj-lt"/>
                <a:ea typeface="Times New Roman" panose="02020603050405020304" pitchFamily="18" charset="0"/>
                <a:cs typeface="Times New Roman" panose="02020603050405020304" pitchFamily="18" charset="0"/>
              </a:rPr>
              <a:t>of the food-rationality-trend</a:t>
            </a:r>
            <a:br>
              <a:rPr lang="hu-HU" sz="4800" b="1" kern="1400" spc="-50" dirty="0">
                <a:effectLst/>
                <a:latin typeface="+mj-lt"/>
                <a:ea typeface="Times New Roman" panose="02020603050405020304" pitchFamily="18" charset="0"/>
                <a:cs typeface="Times New Roman" panose="02020603050405020304" pitchFamily="18" charset="0"/>
              </a:rPr>
            </a:br>
            <a:r>
              <a:rPr lang="en-GB" sz="4800" b="1" kern="1400" spc="-50" dirty="0">
                <a:effectLst/>
                <a:latin typeface="+mj-lt"/>
                <a:ea typeface="Times New Roman" panose="02020603050405020304" pitchFamily="18" charset="0"/>
                <a:cs typeface="Times New Roman" panose="02020603050405020304" pitchFamily="18" charset="0"/>
              </a:rPr>
              <a:t>in Hungary</a:t>
            </a:r>
            <a:br>
              <a:rPr lang="hu-HU" sz="4800" b="1" kern="1400" spc="-50" dirty="0">
                <a:effectLst/>
                <a:latin typeface="+mj-lt"/>
                <a:ea typeface="Times New Roman" panose="02020603050405020304" pitchFamily="18" charset="0"/>
                <a:cs typeface="Times New Roman" panose="02020603050405020304" pitchFamily="18" charset="0"/>
              </a:rPr>
            </a:br>
            <a:r>
              <a:rPr lang="en-GB" sz="4800" b="1" kern="1400" spc="-50" dirty="0">
                <a:effectLst/>
                <a:latin typeface="+mj-lt"/>
                <a:ea typeface="Times New Roman" panose="02020603050405020304" pitchFamily="18" charset="0"/>
                <a:cs typeface="Times New Roman" panose="02020603050405020304" pitchFamily="18" charset="0"/>
              </a:rPr>
              <a:t>based</a:t>
            </a:r>
            <a:r>
              <a:rPr lang="hu-HU" sz="4800" b="1" kern="1400" spc="-50" dirty="0">
                <a:effectLst/>
                <a:latin typeface="+mj-lt"/>
                <a:ea typeface="Times New Roman" panose="02020603050405020304" pitchFamily="18" charset="0"/>
                <a:cs typeface="Times New Roman" panose="02020603050405020304" pitchFamily="18" charset="0"/>
              </a:rPr>
              <a:t> </a:t>
            </a:r>
            <a:r>
              <a:rPr lang="en-GB" sz="4800" b="1" kern="1400" spc="-50" dirty="0">
                <a:effectLst/>
                <a:latin typeface="+mj-lt"/>
                <a:ea typeface="Times New Roman" panose="02020603050405020304" pitchFamily="18" charset="0"/>
                <a:cs typeface="Times New Roman" panose="02020603050405020304" pitchFamily="18" charset="0"/>
              </a:rPr>
              <a:t>on FAO-data</a:t>
            </a:r>
            <a:endParaRPr lang="hu-HU" sz="4800" kern="1400" spc="-50" dirty="0">
              <a:effectLst/>
              <a:latin typeface="+mj-lt"/>
              <a:ea typeface="Times New Roman" panose="02020603050405020304" pitchFamily="18" charset="0"/>
              <a:cs typeface="Times New Roman" panose="02020603050405020304" pitchFamily="18" charset="0"/>
            </a:endParaRPr>
          </a:p>
        </p:txBody>
      </p:sp>
      <p:sp>
        <p:nvSpPr>
          <p:cNvPr id="157" name="Shape 157"/>
          <p:cNvSpPr txBox="1">
            <a:spLocks noGrp="1"/>
          </p:cNvSpPr>
          <p:nvPr>
            <p:ph type="subTitle" idx="1"/>
          </p:nvPr>
        </p:nvSpPr>
        <p:spPr>
          <a:xfrm>
            <a:off x="4761" y="4694293"/>
            <a:ext cx="9108758" cy="1752600"/>
          </a:xfrm>
          <a:prstGeom prst="rect">
            <a:avLst/>
          </a:prstGeom>
          <a:noFill/>
          <a:ln>
            <a:noFill/>
          </a:ln>
        </p:spPr>
        <p:txBody>
          <a:bodyPr wrap="square"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hu-HU" sz="2400" i="0" u="none" strike="noStrike" cap="none" dirty="0">
                <a:solidFill>
                  <a:schemeClr val="dk1"/>
                </a:solidFill>
                <a:latin typeface="Arial"/>
                <a:ea typeface="Arial"/>
                <a:cs typeface="Arial"/>
                <a:sym typeface="Arial"/>
              </a:rPr>
              <a:t>Dr. László </a:t>
            </a:r>
            <a:r>
              <a:rPr lang="en-US" sz="2400" i="0" u="none" strike="noStrike" cap="none" dirty="0">
                <a:solidFill>
                  <a:schemeClr val="dk1"/>
                </a:solidFill>
                <a:latin typeface="Arial"/>
                <a:ea typeface="Arial"/>
                <a:cs typeface="Arial"/>
                <a:sym typeface="Arial"/>
              </a:rPr>
              <a:t>Pitlik</a:t>
            </a:r>
            <a:r>
              <a:rPr lang="hu-HU" sz="2400" i="0" u="none" strike="noStrike" cap="none" dirty="0">
                <a:solidFill>
                  <a:schemeClr val="dk1"/>
                </a:solidFill>
                <a:latin typeface="Arial"/>
                <a:ea typeface="Arial"/>
                <a:cs typeface="Arial"/>
                <a:sym typeface="Arial"/>
              </a:rPr>
              <a:t>,</a:t>
            </a:r>
            <a:r>
              <a:rPr lang="en-US" sz="2400" i="0" u="none" strike="noStrike" cap="none" dirty="0">
                <a:solidFill>
                  <a:schemeClr val="dk1"/>
                </a:solidFill>
                <a:latin typeface="Arial"/>
                <a:ea typeface="Arial"/>
                <a:cs typeface="Arial"/>
                <a:sym typeface="Arial"/>
              </a:rPr>
              <a:t> </a:t>
            </a:r>
            <a:r>
              <a:rPr lang="hu-HU" sz="2400" b="1" i="0" u="none" strike="noStrike" cap="none" dirty="0">
                <a:solidFill>
                  <a:schemeClr val="dk1"/>
                </a:solidFill>
                <a:latin typeface="Arial"/>
                <a:ea typeface="Arial"/>
                <a:cs typeface="Arial"/>
                <a:sym typeface="Arial"/>
              </a:rPr>
              <a:t>Honti Benjamin</a:t>
            </a:r>
            <a:r>
              <a:rPr lang="hu-HU" sz="2400" i="0" u="none" strike="noStrike" cap="none" dirty="0">
                <a:solidFill>
                  <a:schemeClr val="dk1"/>
                </a:solidFill>
                <a:latin typeface="Arial"/>
                <a:ea typeface="Arial"/>
                <a:cs typeface="Arial"/>
                <a:sym typeface="Arial"/>
              </a:rPr>
              <a:t>, </a:t>
            </a:r>
            <a:r>
              <a:rPr lang="en-US" sz="2400" i="0" u="none" strike="noStrike" cap="none" dirty="0">
                <a:solidFill>
                  <a:schemeClr val="dk1"/>
                </a:solidFill>
                <a:latin typeface="Arial"/>
                <a:ea typeface="Arial"/>
                <a:cs typeface="Arial"/>
                <a:sym typeface="Arial"/>
              </a:rPr>
              <a:t>László</a:t>
            </a:r>
            <a:r>
              <a:rPr lang="hu-HU" sz="2400" i="0" u="none" strike="noStrike" cap="none" dirty="0">
                <a:solidFill>
                  <a:schemeClr val="dk1"/>
                </a:solidFill>
                <a:latin typeface="Arial"/>
                <a:ea typeface="Arial"/>
                <a:cs typeface="Arial"/>
                <a:sym typeface="Arial"/>
              </a:rPr>
              <a:t> Pitlik</a:t>
            </a:r>
            <a:r>
              <a:rPr lang="en-GB" sz="2400" i="0" u="none" strike="noStrike" cap="none" dirty="0">
                <a:solidFill>
                  <a:schemeClr val="dk1"/>
                </a:solidFill>
                <a:latin typeface="Arial"/>
                <a:ea typeface="Arial"/>
                <a:cs typeface="Arial"/>
                <a:sym typeface="Arial"/>
              </a:rPr>
              <a:t> (J</a:t>
            </a:r>
            <a:r>
              <a:rPr lang="en-GB" sz="2400" dirty="0"/>
              <a:t>r</a:t>
            </a:r>
            <a:r>
              <a:rPr lang="en-GB" sz="2400" i="0" u="none" strike="noStrike" cap="none" dirty="0">
                <a:solidFill>
                  <a:schemeClr val="dk1"/>
                </a:solidFill>
                <a:latin typeface="Arial"/>
                <a:ea typeface="Arial"/>
                <a:cs typeface="Arial"/>
                <a:sym typeface="Arial"/>
              </a:rPr>
              <a:t>.)</a:t>
            </a:r>
            <a:endParaRPr lang="en-GB" sz="2400" dirty="0"/>
          </a:p>
          <a:p>
            <a:pPr marL="0" marR="0" lvl="0" indent="0" algn="ctr" rtl="0">
              <a:lnSpc>
                <a:spcPct val="100000"/>
              </a:lnSpc>
              <a:spcBef>
                <a:spcPts val="0"/>
              </a:spcBef>
              <a:spcAft>
                <a:spcPts val="0"/>
              </a:spcAft>
              <a:buClr>
                <a:schemeClr val="dk1"/>
              </a:buClr>
              <a:buSzPct val="25000"/>
              <a:buFont typeface="Arial"/>
              <a:buNone/>
            </a:pPr>
            <a:r>
              <a:rPr lang="hu-HU" sz="2400" dirty="0"/>
              <a:t>Kodolányi János University, MY-X </a:t>
            </a:r>
            <a:r>
              <a:rPr lang="en-GB" sz="2400" dirty="0"/>
              <a:t>research</a:t>
            </a:r>
            <a:r>
              <a:rPr lang="hu-HU" sz="2400" dirty="0"/>
              <a:t> team, Hungary</a:t>
            </a:r>
            <a:endParaRPr lang="en-US" sz="2400" b="0" i="0" u="none" strike="noStrike" cap="none" dirty="0">
              <a:solidFill>
                <a:schemeClr val="dk1"/>
              </a:solidFill>
              <a:latin typeface="Arial"/>
              <a:ea typeface="Arial"/>
              <a:cs typeface="Arial"/>
              <a:sym typeface="Arial"/>
            </a:endParaRPr>
          </a:p>
          <a:p>
            <a:pPr marL="0" marR="0" lvl="0" indent="0" algn="ctr" rtl="0">
              <a:lnSpc>
                <a:spcPct val="100000"/>
              </a:lnSpc>
              <a:spcBef>
                <a:spcPts val="360"/>
              </a:spcBef>
              <a:spcAft>
                <a:spcPts val="0"/>
              </a:spcAft>
              <a:buClr>
                <a:schemeClr val="dk1"/>
              </a:buClr>
              <a:buSzPct val="25000"/>
              <a:buFont typeface="Arial"/>
              <a:buNone/>
            </a:pPr>
            <a:endParaRPr sz="1800" b="0" i="0" u="none" strike="noStrike" cap="none" dirty="0">
              <a:solidFill>
                <a:schemeClr val="dk1"/>
              </a:solidFill>
              <a:latin typeface="Arial"/>
              <a:ea typeface="Arial"/>
              <a:cs typeface="Arial"/>
              <a:sym typeface="Arial"/>
            </a:endParaRPr>
          </a:p>
          <a:p>
            <a:pPr marL="0" marR="0" lvl="0" indent="0" algn="ctr" rtl="0">
              <a:lnSpc>
                <a:spcPct val="100000"/>
              </a:lnSpc>
              <a:spcBef>
                <a:spcPts val="360"/>
              </a:spcBef>
              <a:spcAft>
                <a:spcPts val="0"/>
              </a:spcAft>
              <a:buClr>
                <a:schemeClr val="dk1"/>
              </a:buClr>
              <a:buSzPct val="25000"/>
              <a:buFont typeface="Arial"/>
              <a:buNone/>
            </a:pPr>
            <a:r>
              <a:rPr lang="hu-HU" sz="1800" b="0" i="0" u="none" strike="noStrike" cap="none" dirty="0">
                <a:solidFill>
                  <a:schemeClr val="dk1"/>
                </a:solidFill>
                <a:latin typeface="Arial"/>
                <a:ea typeface="Arial"/>
                <a:cs typeface="Arial"/>
                <a:sym typeface="Arial"/>
              </a:rPr>
              <a:t>2024.IV.21-22.</a:t>
            </a:r>
            <a:endParaRPr sz="1800" b="0" i="0" u="none" strike="noStrike" cap="none" dirty="0">
              <a:solidFill>
                <a:schemeClr val="dk1"/>
              </a:solidFill>
              <a:latin typeface="Arial"/>
              <a:ea typeface="Arial"/>
              <a:cs typeface="Arial"/>
              <a:sym typeface="Arial"/>
            </a:endParaRPr>
          </a:p>
          <a:p>
            <a:pPr lvl="0">
              <a:spcBef>
                <a:spcPts val="280"/>
              </a:spcBef>
              <a:buSzPct val="25000"/>
            </a:pPr>
            <a:endParaRPr lang="en-US" sz="1400" dirty="0"/>
          </a:p>
          <a:p>
            <a:pPr lvl="0">
              <a:spcBef>
                <a:spcPts val="280"/>
              </a:spcBef>
              <a:buSzPct val="25000"/>
            </a:pPr>
            <a:r>
              <a:rPr lang="en-US" sz="1400" b="0" i="0" u="none" strike="noStrike" cap="none" dirty="0">
                <a:solidFill>
                  <a:schemeClr val="dk1"/>
                </a:solidFill>
                <a:latin typeface="Arial"/>
                <a:ea typeface="Arial"/>
                <a:cs typeface="Arial"/>
                <a:sym typeface="Arial"/>
              </a:rPr>
              <a:t>                                                                                     </a:t>
            </a:r>
          </a:p>
        </p:txBody>
      </p:sp>
      <p:pic>
        <p:nvPicPr>
          <p:cNvPr id="158" name="Shape 158" descr="portal_top_de"/>
          <p:cNvPicPr preferRelativeResize="0"/>
          <p:nvPr/>
        </p:nvPicPr>
        <p:blipFill rotWithShape="1">
          <a:blip r:embed="rId4">
            <a:alphaModFix/>
          </a:blip>
          <a:srcRect/>
          <a:stretch/>
        </p:blipFill>
        <p:spPr>
          <a:xfrm>
            <a:off x="0" y="0"/>
            <a:ext cx="9144000" cy="116634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pic>
        <p:nvPicPr>
          <p:cNvPr id="163" name="Shape 163" descr="centerback"/>
          <p:cNvPicPr preferRelativeResize="0"/>
          <p:nvPr/>
        </p:nvPicPr>
        <p:blipFill rotWithShape="1">
          <a:blip r:embed="rId3">
            <a:alphaModFix/>
          </a:blip>
          <a:srcRect/>
          <a:stretch/>
        </p:blipFill>
        <p:spPr>
          <a:xfrm>
            <a:off x="0" y="19878"/>
            <a:ext cx="9113519" cy="6835139"/>
          </a:xfrm>
          <a:prstGeom prst="rect">
            <a:avLst/>
          </a:prstGeom>
          <a:noFill/>
          <a:ln>
            <a:noFill/>
          </a:ln>
        </p:spPr>
      </p:pic>
      <p:sp>
        <p:nvSpPr>
          <p:cNvPr id="164" name="Shape 164"/>
          <p:cNvSpPr txBox="1">
            <a:spLocks noGrp="1"/>
          </p:cNvSpPr>
          <p:nvPr>
            <p:ph type="ctrTitle"/>
          </p:nvPr>
        </p:nvSpPr>
        <p:spPr>
          <a:xfrm>
            <a:off x="464344" y="3601722"/>
            <a:ext cx="8215312" cy="1470024"/>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GB" sz="4800" b="1" i="0" u="sng" strike="noStrike" cap="none" dirty="0">
                <a:solidFill>
                  <a:schemeClr val="dk2"/>
                </a:solidFill>
                <a:latin typeface="Arial"/>
                <a:ea typeface="Arial"/>
                <a:cs typeface="Arial"/>
                <a:sym typeface="Arial"/>
              </a:rPr>
              <a:t>Content</a:t>
            </a:r>
            <a:br>
              <a:rPr lang="hu-HU" sz="2800" b="1" i="0" u="sng" strike="noStrike" cap="none" dirty="0">
                <a:solidFill>
                  <a:schemeClr val="dk2"/>
                </a:solidFill>
                <a:latin typeface="Arial"/>
                <a:ea typeface="Arial"/>
                <a:cs typeface="Arial"/>
                <a:sym typeface="Arial"/>
              </a:rPr>
            </a:br>
            <a:br>
              <a:rPr lang="en-US" sz="2800" b="1" i="0" u="none" strike="noStrike" cap="none" dirty="0">
                <a:solidFill>
                  <a:schemeClr val="dk2"/>
                </a:solidFill>
                <a:latin typeface="Arial"/>
                <a:ea typeface="Arial"/>
                <a:cs typeface="Arial"/>
                <a:sym typeface="Arial"/>
              </a:rPr>
            </a:br>
            <a:r>
              <a:rPr lang="en-GB" sz="2800" b="1" i="0" u="none" strike="noStrike" cap="none" dirty="0">
                <a:solidFill>
                  <a:schemeClr val="dk2"/>
                </a:solidFill>
                <a:latin typeface="Arial"/>
                <a:ea typeface="Arial"/>
                <a:cs typeface="Arial"/>
                <a:sym typeface="Arial"/>
              </a:rPr>
              <a:t>Previous activities</a:t>
            </a:r>
            <a:r>
              <a:rPr lang="hu-HU" sz="2800" b="1" i="0" u="none" strike="noStrike" cap="none" dirty="0">
                <a:solidFill>
                  <a:schemeClr val="dk2"/>
                </a:solidFill>
                <a:latin typeface="Arial"/>
                <a:ea typeface="Arial"/>
                <a:cs typeface="Arial"/>
                <a:sym typeface="Arial"/>
              </a:rPr>
              <a:t>, </a:t>
            </a:r>
            <a:r>
              <a:rPr lang="en-GB" sz="2800" b="1" i="0" u="none" strike="noStrike" cap="none" dirty="0">
                <a:solidFill>
                  <a:schemeClr val="dk2"/>
                </a:solidFill>
                <a:latin typeface="Arial"/>
                <a:ea typeface="Arial"/>
                <a:cs typeface="Arial"/>
                <a:sym typeface="Arial"/>
              </a:rPr>
              <a:t>backgrounds</a:t>
            </a:r>
            <a:br>
              <a:rPr lang="hu-HU" sz="2800" b="1" i="0" u="none" strike="noStrike" cap="none" dirty="0">
                <a:solidFill>
                  <a:schemeClr val="dk2"/>
                </a:solidFill>
                <a:latin typeface="Arial"/>
                <a:ea typeface="Arial"/>
                <a:cs typeface="Arial"/>
                <a:sym typeface="Arial"/>
              </a:rPr>
            </a:br>
            <a:br>
              <a:rPr lang="hu-HU" sz="2800" b="1" i="0" u="none" strike="noStrike" cap="none" dirty="0">
                <a:solidFill>
                  <a:schemeClr val="dk2"/>
                </a:solidFill>
                <a:latin typeface="Arial"/>
                <a:ea typeface="Arial"/>
                <a:cs typeface="Arial"/>
                <a:sym typeface="Arial"/>
              </a:rPr>
            </a:br>
            <a:r>
              <a:rPr lang="en-GB" sz="2800" b="1" dirty="0"/>
              <a:t>F</a:t>
            </a:r>
            <a:r>
              <a:rPr lang="en-GB" sz="2800" b="1" i="0" u="none" strike="noStrike" cap="none" dirty="0">
                <a:solidFill>
                  <a:schemeClr val="dk2"/>
                </a:solidFill>
                <a:latin typeface="Arial"/>
                <a:ea typeface="Arial"/>
                <a:cs typeface="Arial"/>
                <a:sym typeface="Arial"/>
              </a:rPr>
              <a:t>ood</a:t>
            </a:r>
            <a:r>
              <a:rPr lang="hu-HU" sz="2800" b="1" i="0" u="none" strike="noStrike" cap="none" dirty="0">
                <a:solidFill>
                  <a:schemeClr val="dk2"/>
                </a:solidFill>
                <a:latin typeface="Arial"/>
                <a:ea typeface="Arial"/>
                <a:cs typeface="Arial"/>
                <a:sym typeface="Arial"/>
              </a:rPr>
              <a:t> </a:t>
            </a:r>
            <a:r>
              <a:rPr lang="en-GB" sz="2800" b="1" i="0" u="none" strike="noStrike" cap="none" dirty="0">
                <a:solidFill>
                  <a:schemeClr val="dk2"/>
                </a:solidFill>
                <a:latin typeface="Arial"/>
                <a:ea typeface="Arial"/>
                <a:cs typeface="Arial"/>
                <a:sym typeface="Arial"/>
              </a:rPr>
              <a:t>statistics</a:t>
            </a:r>
            <a:br>
              <a:rPr lang="hu-HU" sz="2800" b="1" i="0" u="none" strike="noStrike" cap="none" dirty="0">
                <a:solidFill>
                  <a:schemeClr val="dk2"/>
                </a:solidFill>
                <a:latin typeface="Arial"/>
                <a:ea typeface="Arial"/>
                <a:cs typeface="Arial"/>
                <a:sym typeface="Arial"/>
              </a:rPr>
            </a:br>
            <a:br>
              <a:rPr lang="hu-HU" sz="2800" b="1" i="0" u="none" strike="noStrike" cap="none" dirty="0">
                <a:solidFill>
                  <a:schemeClr val="dk2"/>
                </a:solidFill>
                <a:latin typeface="Arial"/>
                <a:ea typeface="Arial"/>
                <a:cs typeface="Arial"/>
                <a:sym typeface="Arial"/>
              </a:rPr>
            </a:br>
            <a:r>
              <a:rPr lang="en-GB" sz="2800" b="1" i="0" u="none" strike="noStrike" cap="none" dirty="0">
                <a:solidFill>
                  <a:schemeClr val="dk2"/>
                </a:solidFill>
                <a:latin typeface="Arial"/>
                <a:ea typeface="Arial"/>
                <a:cs typeface="Arial"/>
                <a:sym typeface="Arial"/>
              </a:rPr>
              <a:t>Results for Hungary and Türkiye</a:t>
            </a:r>
            <a:br>
              <a:rPr lang="hu-HU" sz="2800" b="1" i="0" u="none" strike="noStrike" cap="none" dirty="0">
                <a:solidFill>
                  <a:schemeClr val="dk2"/>
                </a:solidFill>
                <a:latin typeface="Arial"/>
                <a:ea typeface="Arial"/>
                <a:cs typeface="Arial"/>
                <a:sym typeface="Arial"/>
              </a:rPr>
            </a:br>
            <a:br>
              <a:rPr lang="hu-HU" sz="2800" b="1" i="0" u="none" strike="noStrike" cap="none" dirty="0">
                <a:solidFill>
                  <a:schemeClr val="dk2"/>
                </a:solidFill>
                <a:latin typeface="Arial"/>
                <a:ea typeface="Arial"/>
                <a:cs typeface="Arial"/>
                <a:sym typeface="Arial"/>
              </a:rPr>
            </a:br>
            <a:r>
              <a:rPr lang="en-GB" sz="2800" b="1" i="0" u="none" strike="noStrike" cap="none" dirty="0">
                <a:solidFill>
                  <a:schemeClr val="dk2"/>
                </a:solidFill>
                <a:latin typeface="Arial"/>
                <a:ea typeface="Arial"/>
                <a:cs typeface="Arial"/>
                <a:sym typeface="Arial"/>
              </a:rPr>
              <a:t>Discussion / Conclusion </a:t>
            </a:r>
            <a:r>
              <a:rPr lang="hu-HU" sz="2800" b="1" i="0" u="none" strike="noStrike" cap="none" dirty="0">
                <a:solidFill>
                  <a:schemeClr val="dk2"/>
                </a:solidFill>
                <a:latin typeface="Arial"/>
                <a:ea typeface="Arial"/>
                <a:cs typeface="Arial"/>
                <a:sym typeface="Arial"/>
              </a:rPr>
              <a:t>/ </a:t>
            </a:r>
            <a:r>
              <a:rPr lang="en-GB" sz="2800" b="1" i="0" u="none" strike="noStrike" cap="none" dirty="0">
                <a:solidFill>
                  <a:schemeClr val="dk2"/>
                </a:solidFill>
                <a:latin typeface="Arial"/>
                <a:ea typeface="Arial"/>
                <a:cs typeface="Arial"/>
                <a:sym typeface="Arial"/>
              </a:rPr>
              <a:t>Future</a:t>
            </a:r>
            <a:br>
              <a:rPr lang="hu-HU" sz="2800" b="1" dirty="0"/>
            </a:br>
            <a:r>
              <a:rPr lang="en-US" sz="2800" b="1" i="0" u="none" strike="noStrike" cap="none" dirty="0">
                <a:solidFill>
                  <a:schemeClr val="dk2"/>
                </a:solidFill>
                <a:latin typeface="Arial"/>
                <a:ea typeface="Arial"/>
                <a:cs typeface="Arial"/>
                <a:sym typeface="Arial"/>
              </a:rPr>
              <a:t> </a:t>
            </a:r>
            <a:br>
              <a:rPr lang="en-US" sz="2800" b="1" i="0" u="none" strike="noStrike" cap="none" dirty="0">
                <a:solidFill>
                  <a:schemeClr val="dk2"/>
                </a:solidFill>
                <a:latin typeface="Arial"/>
                <a:ea typeface="Arial"/>
                <a:cs typeface="Arial"/>
                <a:sym typeface="Arial"/>
              </a:rPr>
            </a:br>
            <a:br>
              <a:rPr lang="en-US" sz="2800" b="1" i="0" u="none" strike="noStrike" cap="none" dirty="0">
                <a:solidFill>
                  <a:schemeClr val="dk2"/>
                </a:solidFill>
                <a:latin typeface="Arial"/>
                <a:ea typeface="Arial"/>
                <a:cs typeface="Arial"/>
                <a:sym typeface="Arial"/>
              </a:rPr>
            </a:br>
            <a:endParaRPr lang="en-US" sz="2800" b="1" i="0" u="none" strike="noStrike" cap="none" dirty="0">
              <a:solidFill>
                <a:schemeClr val="dk2"/>
              </a:solidFill>
              <a:latin typeface="Arial"/>
              <a:ea typeface="Arial"/>
              <a:cs typeface="Arial"/>
              <a:sym typeface="Arial"/>
            </a:endParaRPr>
          </a:p>
        </p:txBody>
      </p:sp>
      <p:pic>
        <p:nvPicPr>
          <p:cNvPr id="166" name="Shape 166" descr="portal_top_de"/>
          <p:cNvPicPr preferRelativeResize="0"/>
          <p:nvPr/>
        </p:nvPicPr>
        <p:blipFill rotWithShape="1">
          <a:blip r:embed="rId4">
            <a:alphaModFix/>
          </a:blip>
          <a:srcRect/>
          <a:stretch/>
        </p:blipFill>
        <p:spPr>
          <a:xfrm>
            <a:off x="0" y="0"/>
            <a:ext cx="9144000" cy="116634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pic>
        <p:nvPicPr>
          <p:cNvPr id="197" name="Shape 197" descr="centerback"/>
          <p:cNvPicPr preferRelativeResize="0"/>
          <p:nvPr/>
        </p:nvPicPr>
        <p:blipFill rotWithShape="1">
          <a:blip r:embed="rId3">
            <a:alphaModFix/>
          </a:blip>
          <a:srcRect/>
          <a:stretch/>
        </p:blipFill>
        <p:spPr>
          <a:xfrm>
            <a:off x="0" y="0"/>
            <a:ext cx="9113519" cy="6835139"/>
          </a:xfrm>
          <a:prstGeom prst="rect">
            <a:avLst/>
          </a:prstGeom>
          <a:noFill/>
          <a:ln>
            <a:noFill/>
          </a:ln>
        </p:spPr>
      </p:pic>
      <p:sp>
        <p:nvSpPr>
          <p:cNvPr id="198" name="Shape 198"/>
          <p:cNvSpPr txBox="1">
            <a:spLocks noGrp="1"/>
          </p:cNvSpPr>
          <p:nvPr>
            <p:ph type="ctrTitle"/>
          </p:nvPr>
        </p:nvSpPr>
        <p:spPr>
          <a:xfrm>
            <a:off x="1514776" y="1475593"/>
            <a:ext cx="5514337" cy="4026736"/>
          </a:xfrm>
          <a:prstGeom prst="rect">
            <a:avLst/>
          </a:prstGeom>
          <a:noFill/>
          <a:ln>
            <a:noFill/>
          </a:ln>
        </p:spPr>
        <p:txBody>
          <a:bodyPr wrap="square" lIns="91425" tIns="45700" rIns="91425" bIns="45700" anchor="ctr" anchorCtr="0">
            <a:noAutofit/>
          </a:bodyPr>
          <a:lstStyle/>
          <a:p>
            <a:pPr marL="742950" lvl="0" indent="-742950">
              <a:buClr>
                <a:schemeClr val="dk2"/>
              </a:buClr>
              <a:buSzPct val="25000"/>
            </a:pPr>
            <a:br>
              <a:rPr lang="en-GB" sz="4000" b="1" dirty="0"/>
            </a:br>
            <a:r>
              <a:rPr lang="en-GB" sz="4000" b="1" i="0" u="sng" strike="noStrike" cap="none" dirty="0">
                <a:solidFill>
                  <a:schemeClr val="dk2"/>
                </a:solidFill>
                <a:latin typeface="Arial"/>
                <a:ea typeface="Arial"/>
                <a:cs typeface="Arial"/>
                <a:sym typeface="Arial"/>
              </a:rPr>
              <a:t>Previous</a:t>
            </a:r>
            <a:r>
              <a:rPr lang="hu-HU" sz="4000" b="1" i="0" u="sng" strike="noStrike" cap="none" dirty="0">
                <a:solidFill>
                  <a:schemeClr val="dk2"/>
                </a:solidFill>
                <a:latin typeface="Arial"/>
                <a:ea typeface="Arial"/>
                <a:cs typeface="Arial"/>
                <a:sym typeface="Arial"/>
              </a:rPr>
              <a:t> </a:t>
            </a:r>
            <a:r>
              <a:rPr lang="en-GB" sz="4000" b="1" i="0" u="sng" strike="noStrike" cap="none" dirty="0">
                <a:solidFill>
                  <a:schemeClr val="dk2"/>
                </a:solidFill>
                <a:latin typeface="Arial"/>
                <a:ea typeface="Arial"/>
                <a:cs typeface="Arial"/>
                <a:sym typeface="Arial"/>
              </a:rPr>
              <a:t>activates</a:t>
            </a:r>
            <a:br>
              <a:rPr lang="en-GB" sz="4000" b="1" i="0" u="sng" strike="noStrike" cap="none" dirty="0">
                <a:solidFill>
                  <a:schemeClr val="dk2"/>
                </a:solidFill>
                <a:latin typeface="Arial"/>
                <a:ea typeface="Arial"/>
                <a:cs typeface="Arial"/>
                <a:sym typeface="Arial"/>
              </a:rPr>
            </a:br>
            <a:br>
              <a:rPr lang="en-GB" sz="2000" b="1" i="0" u="sng" strike="noStrike" cap="none" dirty="0">
                <a:solidFill>
                  <a:schemeClr val="dk2"/>
                </a:solidFill>
                <a:latin typeface="Arial"/>
                <a:ea typeface="Arial"/>
                <a:cs typeface="Arial"/>
                <a:sym typeface="Arial"/>
              </a:rPr>
            </a:br>
            <a:r>
              <a:rPr lang="en-GB" sz="2800" b="1" i="0" u="none" strike="noStrike" cap="none" dirty="0">
                <a:solidFill>
                  <a:schemeClr val="dk2"/>
                </a:solidFill>
                <a:latin typeface="Arial"/>
                <a:ea typeface="Arial"/>
                <a:cs typeface="Arial"/>
                <a:sym typeface="Arial"/>
              </a:rPr>
              <a:t>Data research</a:t>
            </a:r>
            <a:br>
              <a:rPr lang="en-GB" sz="2800" b="1" i="0" u="none" strike="noStrike" cap="none" dirty="0">
                <a:solidFill>
                  <a:schemeClr val="dk2"/>
                </a:solidFill>
                <a:latin typeface="Arial"/>
                <a:ea typeface="Arial"/>
                <a:cs typeface="Arial"/>
                <a:sym typeface="Arial"/>
              </a:rPr>
            </a:br>
            <a:br>
              <a:rPr lang="en-GB" sz="2800" b="1" i="0" u="none" strike="noStrike" cap="none" dirty="0">
                <a:solidFill>
                  <a:schemeClr val="dk2"/>
                </a:solidFill>
                <a:latin typeface="Arial"/>
                <a:ea typeface="Arial"/>
                <a:cs typeface="Arial"/>
                <a:sym typeface="Arial"/>
              </a:rPr>
            </a:br>
            <a:r>
              <a:rPr lang="en-GB" sz="2800" b="1" i="0" u="none" strike="noStrike" cap="none" dirty="0">
                <a:solidFill>
                  <a:schemeClr val="dk2"/>
                </a:solidFill>
                <a:latin typeface="Arial"/>
                <a:ea typeface="Arial"/>
                <a:cs typeface="Arial"/>
                <a:sym typeface="Arial"/>
              </a:rPr>
              <a:t>Interpretation of data</a:t>
            </a:r>
            <a:br>
              <a:rPr lang="en-GB" sz="2800" b="1" i="0" u="none" strike="noStrike" cap="none" dirty="0">
                <a:solidFill>
                  <a:schemeClr val="dk2"/>
                </a:solidFill>
                <a:latin typeface="Arial"/>
                <a:ea typeface="Arial"/>
                <a:cs typeface="Arial"/>
                <a:sym typeface="Arial"/>
              </a:rPr>
            </a:br>
            <a:br>
              <a:rPr lang="en-GB" sz="2800" b="1" i="0" u="none" strike="noStrike" cap="none" dirty="0">
                <a:solidFill>
                  <a:schemeClr val="dk2"/>
                </a:solidFill>
                <a:latin typeface="Arial"/>
                <a:ea typeface="Arial"/>
                <a:cs typeface="Arial"/>
                <a:sym typeface="Arial"/>
              </a:rPr>
            </a:br>
            <a:r>
              <a:rPr lang="en-GB" sz="2800" b="1" i="0" u="none" strike="noStrike" cap="none" dirty="0">
                <a:solidFill>
                  <a:schemeClr val="dk2"/>
                </a:solidFill>
                <a:latin typeface="Arial"/>
                <a:ea typeface="Arial"/>
                <a:cs typeface="Arial"/>
                <a:sym typeface="Arial"/>
              </a:rPr>
              <a:t>Ranking of data</a:t>
            </a:r>
            <a:br>
              <a:rPr lang="hu-HU" sz="2000" b="1" i="0" u="none" strike="noStrike" cap="none" dirty="0">
                <a:solidFill>
                  <a:schemeClr val="dk2"/>
                </a:solidFill>
                <a:latin typeface="Arial"/>
                <a:ea typeface="Arial"/>
                <a:cs typeface="Arial"/>
                <a:sym typeface="Arial"/>
              </a:rPr>
            </a:br>
            <a:br>
              <a:rPr lang="hu-HU" sz="2000" b="1" i="0" u="none" strike="noStrike" cap="none" dirty="0">
                <a:solidFill>
                  <a:schemeClr val="dk2"/>
                </a:solidFill>
                <a:latin typeface="Arial"/>
                <a:ea typeface="Arial"/>
                <a:cs typeface="Arial"/>
                <a:sym typeface="Arial"/>
              </a:rPr>
            </a:br>
            <a:br>
              <a:rPr lang="hu-HU" sz="2000" b="1" i="0" u="none" strike="noStrike" cap="none" dirty="0">
                <a:solidFill>
                  <a:schemeClr val="dk2"/>
                </a:solidFill>
                <a:latin typeface="Arial"/>
                <a:ea typeface="Arial"/>
                <a:cs typeface="Arial"/>
                <a:sym typeface="Arial"/>
              </a:rPr>
            </a:br>
            <a:endParaRPr lang="en-US" sz="3200" b="1" i="0" u="none" strike="noStrike" cap="none" dirty="0">
              <a:solidFill>
                <a:srgbClr val="FF0000"/>
              </a:solidFill>
              <a:sym typeface="Arial"/>
            </a:endParaRPr>
          </a:p>
        </p:txBody>
      </p:sp>
      <p:pic>
        <p:nvPicPr>
          <p:cNvPr id="199" name="Shape 199" descr="portal_top_de"/>
          <p:cNvPicPr preferRelativeResize="0"/>
          <p:nvPr/>
        </p:nvPicPr>
        <p:blipFill rotWithShape="1">
          <a:blip r:embed="rId4">
            <a:alphaModFix/>
          </a:blip>
          <a:srcRect/>
          <a:stretch/>
        </p:blipFill>
        <p:spPr>
          <a:xfrm>
            <a:off x="0" y="0"/>
            <a:ext cx="9144000" cy="116634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pic>
        <p:nvPicPr>
          <p:cNvPr id="205" name="Shape 205" descr="centerback"/>
          <p:cNvPicPr preferRelativeResize="0"/>
          <p:nvPr/>
        </p:nvPicPr>
        <p:blipFill rotWithShape="1">
          <a:blip r:embed="rId3">
            <a:alphaModFix/>
          </a:blip>
          <a:srcRect/>
          <a:stretch/>
        </p:blipFill>
        <p:spPr>
          <a:xfrm>
            <a:off x="0" y="0"/>
            <a:ext cx="9113519" cy="6835139"/>
          </a:xfrm>
          <a:prstGeom prst="rect">
            <a:avLst/>
          </a:prstGeom>
          <a:noFill/>
          <a:ln>
            <a:noFill/>
          </a:ln>
        </p:spPr>
      </p:pic>
      <p:sp>
        <p:nvSpPr>
          <p:cNvPr id="206" name="Shape 206"/>
          <p:cNvSpPr txBox="1">
            <a:spLocks noGrp="1"/>
          </p:cNvSpPr>
          <p:nvPr>
            <p:ph type="ctrTitle"/>
          </p:nvPr>
        </p:nvSpPr>
        <p:spPr>
          <a:xfrm>
            <a:off x="463550" y="1268412"/>
            <a:ext cx="8215312" cy="1150936"/>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br>
              <a:rPr lang="en-US" sz="2000" b="1" i="0" u="sng" strike="noStrike" cap="none" dirty="0">
                <a:solidFill>
                  <a:schemeClr val="dk2"/>
                </a:solidFill>
                <a:latin typeface="Arial"/>
                <a:ea typeface="Arial"/>
                <a:cs typeface="Arial"/>
                <a:sym typeface="Arial"/>
              </a:rPr>
            </a:br>
            <a:br>
              <a:rPr lang="en-US" sz="2000" b="1" i="0" u="sng" strike="noStrike" cap="none" dirty="0">
                <a:solidFill>
                  <a:schemeClr val="dk2"/>
                </a:solidFill>
                <a:latin typeface="Arial"/>
                <a:ea typeface="Arial"/>
                <a:cs typeface="Arial"/>
                <a:sym typeface="Arial"/>
              </a:rPr>
            </a:br>
            <a:br>
              <a:rPr lang="en-US" sz="2000" b="1" i="0" u="sng" strike="noStrike" cap="none" dirty="0">
                <a:solidFill>
                  <a:schemeClr val="dk2"/>
                </a:solidFill>
                <a:latin typeface="Arial"/>
                <a:ea typeface="Arial"/>
                <a:cs typeface="Arial"/>
                <a:sym typeface="Arial"/>
              </a:rPr>
            </a:br>
            <a:br>
              <a:rPr lang="en-US" sz="2000" b="1" i="0" u="sng" strike="noStrike" cap="none" dirty="0">
                <a:solidFill>
                  <a:schemeClr val="dk2"/>
                </a:solidFill>
                <a:latin typeface="Arial"/>
                <a:ea typeface="Arial"/>
                <a:cs typeface="Arial"/>
                <a:sym typeface="Arial"/>
              </a:rPr>
            </a:br>
            <a:endParaRPr lang="en-US" sz="2000" b="1" i="0" u="sng" strike="noStrike" cap="none" dirty="0">
              <a:solidFill>
                <a:schemeClr val="dk2"/>
              </a:solidFill>
              <a:latin typeface="Arial"/>
              <a:ea typeface="Arial"/>
              <a:cs typeface="Arial"/>
              <a:sym typeface="Arial"/>
            </a:endParaRPr>
          </a:p>
        </p:txBody>
      </p:sp>
      <p:pic>
        <p:nvPicPr>
          <p:cNvPr id="207" name="Shape 207" descr="portal_top_de"/>
          <p:cNvPicPr preferRelativeResize="0"/>
          <p:nvPr/>
        </p:nvPicPr>
        <p:blipFill rotWithShape="1">
          <a:blip r:embed="rId4">
            <a:alphaModFix/>
          </a:blip>
          <a:srcRect/>
          <a:stretch/>
        </p:blipFill>
        <p:spPr>
          <a:xfrm>
            <a:off x="0" y="0"/>
            <a:ext cx="9144000" cy="1166345"/>
          </a:xfrm>
          <a:prstGeom prst="rect">
            <a:avLst/>
          </a:prstGeom>
          <a:noFill/>
          <a:ln>
            <a:noFill/>
          </a:ln>
        </p:spPr>
      </p:pic>
      <p:sp>
        <p:nvSpPr>
          <p:cNvPr id="209" name="Shape 209"/>
          <p:cNvSpPr txBox="1"/>
          <p:nvPr/>
        </p:nvSpPr>
        <p:spPr>
          <a:xfrm>
            <a:off x="178593" y="2419348"/>
            <a:ext cx="8785225" cy="4990464"/>
          </a:xfrm>
          <a:prstGeom prst="rect">
            <a:avLst/>
          </a:prstGeom>
          <a:noFill/>
          <a:ln>
            <a:noFill/>
          </a:ln>
        </p:spPr>
        <p:txBody>
          <a:bodyPr wrap="square" lIns="91425" tIns="45700" rIns="91425" bIns="45700" anchor="ctr" anchorCtr="0">
            <a:noAutofit/>
          </a:bodyPr>
          <a:lstStyle/>
          <a:p>
            <a:pPr marL="742950" marR="0" lvl="0" indent="-742950" algn="ctr" rtl="0">
              <a:lnSpc>
                <a:spcPct val="100000"/>
              </a:lnSpc>
              <a:spcBef>
                <a:spcPts val="0"/>
              </a:spcBef>
              <a:spcAft>
                <a:spcPts val="0"/>
              </a:spcAft>
              <a:buClr>
                <a:schemeClr val="dk2"/>
              </a:buClr>
              <a:buSzPct val="25000"/>
              <a:buFont typeface="Arial"/>
              <a:buNone/>
            </a:pPr>
            <a:r>
              <a:rPr lang="en-GB" sz="4000" b="1" i="0" u="sng" dirty="0">
                <a:solidFill>
                  <a:schemeClr val="dk2"/>
                </a:solidFill>
                <a:latin typeface="Arial"/>
                <a:ea typeface="Arial"/>
                <a:cs typeface="Arial"/>
                <a:sym typeface="Arial"/>
              </a:rPr>
              <a:t>Backgrounds</a:t>
            </a:r>
            <a:r>
              <a:rPr lang="hu-HU" sz="4000" b="1" i="0" u="sng" dirty="0">
                <a:solidFill>
                  <a:schemeClr val="dk2"/>
                </a:solidFill>
                <a:latin typeface="Arial"/>
                <a:ea typeface="Arial"/>
                <a:cs typeface="Arial"/>
                <a:sym typeface="Arial"/>
              </a:rPr>
              <a:t> I.</a:t>
            </a:r>
            <a:br>
              <a:rPr lang="en-US" sz="3200" b="1" i="0" u="none" dirty="0">
                <a:solidFill>
                  <a:schemeClr val="dk2"/>
                </a:solidFill>
                <a:latin typeface="Arial"/>
                <a:ea typeface="Arial"/>
                <a:cs typeface="Arial"/>
                <a:sym typeface="Arial"/>
              </a:rPr>
            </a:br>
            <a:endParaRPr lang="hu-HU" sz="3200" b="1" i="0" u="none" dirty="0">
              <a:solidFill>
                <a:schemeClr val="dk2"/>
              </a:solidFill>
              <a:latin typeface="Arial"/>
              <a:ea typeface="Arial"/>
              <a:cs typeface="Arial"/>
              <a:sym typeface="Arial"/>
            </a:endParaRPr>
          </a:p>
          <a:p>
            <a:pPr marL="742950" marR="0" lvl="0" indent="-742950" algn="ctr" rtl="0">
              <a:lnSpc>
                <a:spcPct val="100000"/>
              </a:lnSpc>
              <a:spcBef>
                <a:spcPts val="0"/>
              </a:spcBef>
              <a:spcAft>
                <a:spcPts val="0"/>
              </a:spcAft>
              <a:buClr>
                <a:schemeClr val="dk2"/>
              </a:buClr>
              <a:buSzPct val="25000"/>
              <a:buFont typeface="Arial"/>
              <a:buNone/>
            </a:pPr>
            <a:r>
              <a:rPr lang="en-GB" sz="2000" b="1" i="0" u="sng" dirty="0">
                <a:solidFill>
                  <a:schemeClr val="dk2"/>
                </a:solidFill>
                <a:latin typeface="Arial"/>
                <a:ea typeface="Arial"/>
                <a:cs typeface="Arial"/>
                <a:sym typeface="Arial"/>
              </a:rPr>
              <a:t>Keyword: FAO-data</a:t>
            </a:r>
          </a:p>
          <a:p>
            <a:pPr marL="742950" marR="0" lvl="0" indent="-742950" algn="ctr" rtl="0">
              <a:lnSpc>
                <a:spcPct val="100000"/>
              </a:lnSpc>
              <a:spcBef>
                <a:spcPts val="0"/>
              </a:spcBef>
              <a:spcAft>
                <a:spcPts val="0"/>
              </a:spcAft>
              <a:buClr>
                <a:schemeClr val="dk2"/>
              </a:buClr>
              <a:buSzPct val="25000"/>
              <a:buFont typeface="Arial"/>
              <a:buNone/>
            </a:pPr>
            <a:endParaRPr lang="hu-HU" sz="2400" b="1" dirty="0">
              <a:solidFill>
                <a:schemeClr val="dk2"/>
              </a:solidFill>
            </a:endParaRPr>
          </a:p>
          <a:p>
            <a:pPr marL="742950" marR="0" lvl="0" indent="-742950" algn="ctr" rtl="0">
              <a:lnSpc>
                <a:spcPct val="100000"/>
              </a:lnSpc>
              <a:spcBef>
                <a:spcPts val="0"/>
              </a:spcBef>
              <a:spcAft>
                <a:spcPts val="0"/>
              </a:spcAft>
              <a:buClr>
                <a:schemeClr val="dk2"/>
              </a:buClr>
              <a:buSzPct val="25000"/>
              <a:buFont typeface="Arial"/>
              <a:buNone/>
            </a:pPr>
            <a:endParaRPr lang="hu-HU" sz="2400" b="1" i="0" u="none" dirty="0">
              <a:solidFill>
                <a:schemeClr val="dk2"/>
              </a:solidFill>
              <a:latin typeface="Arial"/>
              <a:ea typeface="Arial"/>
              <a:cs typeface="Arial"/>
              <a:sym typeface="Arial"/>
            </a:endParaRPr>
          </a:p>
          <a:p>
            <a:pPr marL="742950" marR="0" lvl="0" indent="-742950" algn="ctr" rtl="0">
              <a:lnSpc>
                <a:spcPct val="100000"/>
              </a:lnSpc>
              <a:spcBef>
                <a:spcPts val="0"/>
              </a:spcBef>
              <a:spcAft>
                <a:spcPts val="0"/>
              </a:spcAft>
              <a:buClr>
                <a:schemeClr val="dk2"/>
              </a:buClr>
              <a:buSzPct val="25000"/>
              <a:buFont typeface="Arial"/>
              <a:buNone/>
            </a:pPr>
            <a:endParaRPr lang="hu-HU" sz="2400" b="1" dirty="0">
              <a:solidFill>
                <a:schemeClr val="dk2"/>
              </a:solidFill>
            </a:endParaRPr>
          </a:p>
          <a:p>
            <a:pPr marL="742950" marR="0" lvl="0" indent="-742950" algn="ctr" rtl="0">
              <a:lnSpc>
                <a:spcPct val="100000"/>
              </a:lnSpc>
              <a:spcBef>
                <a:spcPts val="0"/>
              </a:spcBef>
              <a:spcAft>
                <a:spcPts val="0"/>
              </a:spcAft>
              <a:buClr>
                <a:schemeClr val="dk2"/>
              </a:buClr>
              <a:buSzPct val="25000"/>
              <a:buFont typeface="Arial"/>
              <a:buNone/>
            </a:pPr>
            <a:endParaRPr lang="hu-HU" sz="2400" b="1" i="0" u="none" dirty="0">
              <a:solidFill>
                <a:schemeClr val="dk2"/>
              </a:solidFill>
              <a:latin typeface="Arial"/>
              <a:ea typeface="Arial"/>
              <a:cs typeface="Arial"/>
              <a:sym typeface="Arial"/>
            </a:endParaRPr>
          </a:p>
          <a:p>
            <a:pPr marL="742950" marR="0" lvl="0" indent="-742950" algn="ctr" rtl="0">
              <a:lnSpc>
                <a:spcPct val="100000"/>
              </a:lnSpc>
              <a:spcBef>
                <a:spcPts val="0"/>
              </a:spcBef>
              <a:spcAft>
                <a:spcPts val="0"/>
              </a:spcAft>
              <a:buClr>
                <a:schemeClr val="dk2"/>
              </a:buClr>
              <a:buSzPct val="25000"/>
              <a:buFont typeface="Arial"/>
              <a:buNone/>
            </a:pPr>
            <a:endParaRPr lang="hu-HU" sz="2400" b="1" dirty="0">
              <a:solidFill>
                <a:schemeClr val="dk2"/>
              </a:solidFill>
            </a:endParaRPr>
          </a:p>
          <a:p>
            <a:pPr marL="742950" marR="0" lvl="0" indent="-742950" algn="ctr" rtl="0">
              <a:lnSpc>
                <a:spcPct val="100000"/>
              </a:lnSpc>
              <a:spcBef>
                <a:spcPts val="0"/>
              </a:spcBef>
              <a:spcAft>
                <a:spcPts val="0"/>
              </a:spcAft>
              <a:buClr>
                <a:schemeClr val="dk2"/>
              </a:buClr>
              <a:buSzPct val="25000"/>
              <a:buFont typeface="Arial"/>
              <a:buNone/>
            </a:pPr>
            <a:endParaRPr lang="hu-HU" sz="2400" b="1" i="0" u="none" dirty="0">
              <a:solidFill>
                <a:schemeClr val="dk2"/>
              </a:solidFill>
              <a:latin typeface="Arial"/>
              <a:ea typeface="Arial"/>
              <a:cs typeface="Arial"/>
              <a:sym typeface="Arial"/>
            </a:endParaRPr>
          </a:p>
          <a:p>
            <a:pPr marL="742950" marR="0" lvl="0" indent="-742950" algn="ctr" rtl="0">
              <a:lnSpc>
                <a:spcPct val="100000"/>
              </a:lnSpc>
              <a:spcBef>
                <a:spcPts val="0"/>
              </a:spcBef>
              <a:spcAft>
                <a:spcPts val="0"/>
              </a:spcAft>
              <a:buClr>
                <a:schemeClr val="dk2"/>
              </a:buClr>
              <a:buSzPct val="25000"/>
              <a:buFont typeface="Arial"/>
              <a:buNone/>
            </a:pPr>
            <a:endParaRPr lang="hu-HU" sz="2400" b="1" dirty="0">
              <a:solidFill>
                <a:schemeClr val="dk2"/>
              </a:solidFill>
            </a:endParaRPr>
          </a:p>
          <a:p>
            <a:pPr marL="742950" marR="0" lvl="0" indent="-742950" algn="ctr" rtl="0">
              <a:lnSpc>
                <a:spcPct val="100000"/>
              </a:lnSpc>
              <a:spcBef>
                <a:spcPts val="0"/>
              </a:spcBef>
              <a:spcAft>
                <a:spcPts val="0"/>
              </a:spcAft>
              <a:buClr>
                <a:schemeClr val="dk2"/>
              </a:buClr>
              <a:buSzPct val="25000"/>
              <a:buFont typeface="Arial"/>
              <a:buNone/>
            </a:pPr>
            <a:endParaRPr lang="hu-HU" sz="2400" b="1" dirty="0">
              <a:solidFill>
                <a:schemeClr val="dk2"/>
              </a:solidFill>
            </a:endParaRPr>
          </a:p>
          <a:p>
            <a:pPr marL="742950" marR="0" lvl="0" indent="-742950" algn="ctr" rtl="0">
              <a:lnSpc>
                <a:spcPct val="100000"/>
              </a:lnSpc>
              <a:spcBef>
                <a:spcPts val="0"/>
              </a:spcBef>
              <a:spcAft>
                <a:spcPts val="0"/>
              </a:spcAft>
              <a:buClr>
                <a:schemeClr val="dk2"/>
              </a:buClr>
              <a:buSzPct val="25000"/>
              <a:buFont typeface="Arial"/>
              <a:buNone/>
            </a:pPr>
            <a:r>
              <a:rPr lang="en-GB" sz="2000" b="1" i="0" u="sng" dirty="0">
                <a:solidFill>
                  <a:schemeClr val="dk2"/>
                </a:solidFill>
                <a:latin typeface="Arial"/>
                <a:ea typeface="Arial"/>
                <a:cs typeface="Arial"/>
                <a:sym typeface="Arial"/>
              </a:rPr>
              <a:t>Notice: Annual product consumption in a given country in the form of grams/day/capita </a:t>
            </a:r>
            <a:endParaRPr lang="en-GB" sz="2000" b="1" u="sng" dirty="0">
              <a:solidFill>
                <a:schemeClr val="dk2"/>
              </a:solidFill>
            </a:endParaRPr>
          </a:p>
          <a:p>
            <a:pPr marL="742950" marR="0" lvl="0" indent="-742950" algn="ctr" rtl="0">
              <a:lnSpc>
                <a:spcPct val="100000"/>
              </a:lnSpc>
              <a:spcBef>
                <a:spcPts val="0"/>
              </a:spcBef>
              <a:spcAft>
                <a:spcPts val="0"/>
              </a:spcAft>
              <a:buClr>
                <a:schemeClr val="dk2"/>
              </a:buClr>
              <a:buSzPct val="25000"/>
              <a:buFont typeface="Arial"/>
              <a:buNone/>
            </a:pPr>
            <a:endParaRPr lang="hu-HU" sz="2000" b="1" dirty="0">
              <a:solidFill>
                <a:schemeClr val="dk2"/>
              </a:solidFill>
            </a:endParaRPr>
          </a:p>
          <a:p>
            <a:pPr marL="742950" marR="0" lvl="0" indent="-742950" algn="ctr" rtl="0">
              <a:lnSpc>
                <a:spcPct val="100000"/>
              </a:lnSpc>
              <a:spcBef>
                <a:spcPts val="0"/>
              </a:spcBef>
              <a:spcAft>
                <a:spcPts val="0"/>
              </a:spcAft>
              <a:buClr>
                <a:schemeClr val="dk2"/>
              </a:buClr>
              <a:buSzPct val="25000"/>
              <a:buFont typeface="Arial"/>
              <a:buNone/>
            </a:pPr>
            <a:endParaRPr lang="hu-HU" sz="2000" b="1" i="0" u="none" dirty="0">
              <a:solidFill>
                <a:schemeClr val="dk2"/>
              </a:solidFill>
              <a:latin typeface="Arial"/>
              <a:ea typeface="Arial"/>
              <a:cs typeface="Arial"/>
              <a:sym typeface="Arial"/>
            </a:endParaRPr>
          </a:p>
          <a:p>
            <a:pPr marL="742950" marR="0" lvl="0" indent="-742950" algn="ctr" rtl="0">
              <a:lnSpc>
                <a:spcPct val="100000"/>
              </a:lnSpc>
              <a:spcBef>
                <a:spcPts val="0"/>
              </a:spcBef>
              <a:spcAft>
                <a:spcPts val="0"/>
              </a:spcAft>
              <a:buClr>
                <a:schemeClr val="dk2"/>
              </a:buClr>
              <a:buSzPct val="25000"/>
              <a:buFont typeface="Arial"/>
              <a:buNone/>
            </a:pPr>
            <a:endParaRPr lang="hu-HU" sz="2000" b="1" dirty="0">
              <a:solidFill>
                <a:schemeClr val="dk2"/>
              </a:solidFill>
            </a:endParaRPr>
          </a:p>
          <a:p>
            <a:pPr marL="742950" marR="0" lvl="0" indent="-742950" algn="ctr" rtl="0">
              <a:lnSpc>
                <a:spcPct val="100000"/>
              </a:lnSpc>
              <a:spcBef>
                <a:spcPts val="0"/>
              </a:spcBef>
              <a:spcAft>
                <a:spcPts val="0"/>
              </a:spcAft>
              <a:buClr>
                <a:schemeClr val="dk2"/>
              </a:buClr>
              <a:buSzPct val="25000"/>
              <a:buFont typeface="Arial"/>
              <a:buNone/>
            </a:pPr>
            <a:endParaRPr lang="hu-HU" sz="2000" b="1" i="0" u="none" dirty="0">
              <a:solidFill>
                <a:schemeClr val="dk2"/>
              </a:solidFill>
              <a:latin typeface="Arial"/>
              <a:ea typeface="Arial"/>
              <a:cs typeface="Arial"/>
              <a:sym typeface="Arial"/>
            </a:endParaRPr>
          </a:p>
          <a:p>
            <a:pPr marL="742950" marR="0" lvl="0" indent="-742950" algn="ctr" rtl="0">
              <a:lnSpc>
                <a:spcPct val="100000"/>
              </a:lnSpc>
              <a:spcBef>
                <a:spcPts val="0"/>
              </a:spcBef>
              <a:spcAft>
                <a:spcPts val="0"/>
              </a:spcAft>
              <a:buClr>
                <a:schemeClr val="dk2"/>
              </a:buClr>
              <a:buSzPct val="25000"/>
              <a:buFont typeface="Arial"/>
              <a:buNone/>
            </a:pPr>
            <a:endParaRPr lang="hu-HU" sz="2000" b="1" i="0" u="none" dirty="0">
              <a:solidFill>
                <a:schemeClr val="dk2"/>
              </a:solidFill>
              <a:latin typeface="Arial"/>
              <a:ea typeface="Arial"/>
              <a:cs typeface="Arial"/>
              <a:sym typeface="Arial"/>
            </a:endParaRPr>
          </a:p>
        </p:txBody>
      </p:sp>
      <p:graphicFrame>
        <p:nvGraphicFramePr>
          <p:cNvPr id="2" name="Táblázat 1">
            <a:extLst>
              <a:ext uri="{FF2B5EF4-FFF2-40B4-BE49-F238E27FC236}">
                <a16:creationId xmlns:a16="http://schemas.microsoft.com/office/drawing/2014/main" id="{5EB15986-F128-9E0E-BF71-35CEAB02AAF8}"/>
              </a:ext>
            </a:extLst>
          </p:cNvPr>
          <p:cNvGraphicFramePr>
            <a:graphicFrameLocks noGrp="1"/>
          </p:cNvGraphicFramePr>
          <p:nvPr>
            <p:extLst>
              <p:ext uri="{D42A27DB-BD31-4B8C-83A1-F6EECF244321}">
                <p14:modId xmlns:p14="http://schemas.microsoft.com/office/powerpoint/2010/main" val="3105235962"/>
              </p:ext>
            </p:extLst>
          </p:nvPr>
        </p:nvGraphicFramePr>
        <p:xfrm>
          <a:off x="2251993" y="3248386"/>
          <a:ext cx="4851400" cy="2594610"/>
        </p:xfrm>
        <a:graphic>
          <a:graphicData uri="http://schemas.openxmlformats.org/drawingml/2006/table">
            <a:tbl>
              <a:tblPr>
                <a:tableStyleId>{5C22544A-7EE6-4342-B048-85BDC9FD1C3A}</a:tableStyleId>
              </a:tblPr>
              <a:tblGrid>
                <a:gridCol w="656099">
                  <a:extLst>
                    <a:ext uri="{9D8B030D-6E8A-4147-A177-3AD203B41FA5}">
                      <a16:colId xmlns:a16="http://schemas.microsoft.com/office/drawing/2014/main" val="1766871632"/>
                    </a:ext>
                  </a:extLst>
                </a:gridCol>
                <a:gridCol w="1261601">
                  <a:extLst>
                    <a:ext uri="{9D8B030D-6E8A-4147-A177-3AD203B41FA5}">
                      <a16:colId xmlns:a16="http://schemas.microsoft.com/office/drawing/2014/main" val="1141191444"/>
                    </a:ext>
                  </a:extLst>
                </a:gridCol>
                <a:gridCol w="1092200">
                  <a:extLst>
                    <a:ext uri="{9D8B030D-6E8A-4147-A177-3AD203B41FA5}">
                      <a16:colId xmlns:a16="http://schemas.microsoft.com/office/drawing/2014/main" val="3338938425"/>
                    </a:ext>
                  </a:extLst>
                </a:gridCol>
                <a:gridCol w="368300">
                  <a:extLst>
                    <a:ext uri="{9D8B030D-6E8A-4147-A177-3AD203B41FA5}">
                      <a16:colId xmlns:a16="http://schemas.microsoft.com/office/drawing/2014/main" val="1281242085"/>
                    </a:ext>
                  </a:extLst>
                </a:gridCol>
                <a:gridCol w="368300">
                  <a:extLst>
                    <a:ext uri="{9D8B030D-6E8A-4147-A177-3AD203B41FA5}">
                      <a16:colId xmlns:a16="http://schemas.microsoft.com/office/drawing/2014/main" val="2942652685"/>
                    </a:ext>
                  </a:extLst>
                </a:gridCol>
                <a:gridCol w="368300">
                  <a:extLst>
                    <a:ext uri="{9D8B030D-6E8A-4147-A177-3AD203B41FA5}">
                      <a16:colId xmlns:a16="http://schemas.microsoft.com/office/drawing/2014/main" val="424877915"/>
                    </a:ext>
                  </a:extLst>
                </a:gridCol>
                <a:gridCol w="368300">
                  <a:extLst>
                    <a:ext uri="{9D8B030D-6E8A-4147-A177-3AD203B41FA5}">
                      <a16:colId xmlns:a16="http://schemas.microsoft.com/office/drawing/2014/main" val="3388513966"/>
                    </a:ext>
                  </a:extLst>
                </a:gridCol>
                <a:gridCol w="368300">
                  <a:extLst>
                    <a:ext uri="{9D8B030D-6E8A-4147-A177-3AD203B41FA5}">
                      <a16:colId xmlns:a16="http://schemas.microsoft.com/office/drawing/2014/main" val="3121976301"/>
                    </a:ext>
                  </a:extLst>
                </a:gridCol>
              </a:tblGrid>
              <a:tr h="190500">
                <a:tc>
                  <a:txBody>
                    <a:bodyPr/>
                    <a:lstStyle/>
                    <a:p>
                      <a:pPr algn="l" fontAlgn="b"/>
                      <a:endParaRPr lang="hu-HU"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hu-HU" sz="1100" u="none" strike="noStrike" dirty="0">
                          <a:effectLst/>
                        </a:rPr>
                        <a:t>Country</a:t>
                      </a:r>
                      <a:endParaRPr lang="hu-HU"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hu-HU" sz="1100" u="none" strike="noStrike">
                          <a:effectLst/>
                        </a:rPr>
                        <a:t>Hungary</a:t>
                      </a:r>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hu-HU"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97924254"/>
                  </a:ext>
                </a:extLst>
              </a:tr>
              <a:tr h="190500">
                <a:tc>
                  <a:txBody>
                    <a:bodyPr/>
                    <a:lstStyle/>
                    <a:p>
                      <a:pPr algn="l" fontAlgn="b"/>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hu-HU" sz="1100" u="none" strike="noStrike">
                          <a:effectLst/>
                        </a:rPr>
                        <a:t>Unit</a:t>
                      </a:r>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hu-HU" sz="1100" u="none" strike="noStrike" dirty="0">
                          <a:effectLst/>
                        </a:rPr>
                        <a:t>g</a:t>
                      </a:r>
                      <a:r>
                        <a:rPr lang="en-GB" sz="1100" u="none" strike="noStrike" noProof="0" dirty="0">
                          <a:effectLst/>
                        </a:rPr>
                        <a:t>/capita/day</a:t>
                      </a:r>
                      <a:endParaRPr lang="en-GB" sz="1100" b="0" i="0" u="none" strike="noStrike" noProof="0" dirty="0">
                        <a:solidFill>
                          <a:srgbClr val="000000"/>
                        </a:solidFill>
                        <a:effectLst/>
                        <a:latin typeface="Calibri" panose="020F0502020204030204" pitchFamily="34" charset="0"/>
                      </a:endParaRPr>
                    </a:p>
                  </a:txBody>
                  <a:tcPr marL="9525" marR="9525" marT="9525" marB="0" anchor="b"/>
                </a:tc>
                <a:tc>
                  <a:txBody>
                    <a:bodyPr/>
                    <a:lstStyle/>
                    <a:p>
                      <a:pPr algn="l" fontAlgn="b"/>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hu-HU"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42942336"/>
                  </a:ext>
                </a:extLst>
              </a:tr>
              <a:tr h="190500">
                <a:tc>
                  <a:txBody>
                    <a:bodyPr/>
                    <a:lstStyle/>
                    <a:p>
                      <a:pPr algn="l" fontAlgn="b"/>
                      <a:endParaRPr lang="hu-HU"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hu-HU" sz="1100" b="0" i="0" u="none" strike="noStrike" dirty="0">
                        <a:solidFill>
                          <a:srgbClr val="000000"/>
                        </a:solidFill>
                        <a:effectLst/>
                        <a:highlight>
                          <a:srgbClr val="8EA9DB"/>
                        </a:highlight>
                        <a:latin typeface="Calibri" panose="020F0502020204030204" pitchFamily="34" charset="0"/>
                      </a:endParaRPr>
                    </a:p>
                  </a:txBody>
                  <a:tcPr marL="9525" marR="9525" marT="9525" marB="0" anchor="b"/>
                </a:tc>
                <a:tc>
                  <a:txBody>
                    <a:bodyPr/>
                    <a:lstStyle/>
                    <a:p>
                      <a:pPr algn="r" fontAlgn="b"/>
                      <a:endParaRPr lang="hu-HU" sz="1100" b="0" i="0" u="none" strike="noStrike" dirty="0">
                        <a:solidFill>
                          <a:srgbClr val="000000"/>
                        </a:solidFill>
                        <a:effectLst/>
                        <a:highlight>
                          <a:srgbClr val="8EA9DB"/>
                        </a:highlight>
                        <a:latin typeface="Calibri" panose="020F0502020204030204" pitchFamily="34" charset="0"/>
                      </a:endParaRPr>
                    </a:p>
                  </a:txBody>
                  <a:tcPr marL="9525" marR="9525" marT="9525" marB="0" anchor="b"/>
                </a:tc>
                <a:tc>
                  <a:txBody>
                    <a:bodyPr/>
                    <a:lstStyle/>
                    <a:p>
                      <a:pPr algn="r" fontAlgn="b"/>
                      <a:endParaRPr lang="hu-HU" sz="1100" b="0" i="0" u="none" strike="noStrike" dirty="0">
                        <a:solidFill>
                          <a:srgbClr val="000000"/>
                        </a:solidFill>
                        <a:effectLst/>
                        <a:highlight>
                          <a:srgbClr val="8EA9DB"/>
                        </a:highlight>
                        <a:latin typeface="Calibri" panose="020F0502020204030204" pitchFamily="34" charset="0"/>
                      </a:endParaRPr>
                    </a:p>
                  </a:txBody>
                  <a:tcPr marL="9525" marR="9525" marT="9525" marB="0" anchor="b"/>
                </a:tc>
                <a:tc>
                  <a:txBody>
                    <a:bodyPr/>
                    <a:lstStyle/>
                    <a:p>
                      <a:pPr algn="r" fontAlgn="b"/>
                      <a:endParaRPr lang="hu-HU" sz="1100" b="0" i="0" u="none" strike="noStrike" dirty="0">
                        <a:solidFill>
                          <a:srgbClr val="000000"/>
                        </a:solidFill>
                        <a:effectLst/>
                        <a:highlight>
                          <a:srgbClr val="8EA9DB"/>
                        </a:highlight>
                        <a:latin typeface="Calibri" panose="020F0502020204030204" pitchFamily="34" charset="0"/>
                      </a:endParaRPr>
                    </a:p>
                  </a:txBody>
                  <a:tcPr marL="9525" marR="9525" marT="9525" marB="0" anchor="b"/>
                </a:tc>
                <a:tc>
                  <a:txBody>
                    <a:bodyPr/>
                    <a:lstStyle/>
                    <a:p>
                      <a:pPr algn="r" fontAlgn="b"/>
                      <a:endParaRPr lang="hu-HU" sz="1100" b="0" i="0" u="none" strike="noStrike" dirty="0">
                        <a:solidFill>
                          <a:srgbClr val="000000"/>
                        </a:solidFill>
                        <a:effectLst/>
                        <a:highlight>
                          <a:srgbClr val="8EA9DB"/>
                        </a:highlight>
                        <a:latin typeface="Calibri" panose="020F0502020204030204" pitchFamily="34" charset="0"/>
                      </a:endParaRPr>
                    </a:p>
                  </a:txBody>
                  <a:tcPr marL="9525" marR="9525" marT="9525" marB="0" anchor="b"/>
                </a:tc>
                <a:tc>
                  <a:txBody>
                    <a:bodyPr/>
                    <a:lstStyle/>
                    <a:p>
                      <a:pPr algn="r" fontAlgn="b"/>
                      <a:endParaRPr lang="hu-HU" sz="1100" b="0" i="0" u="none" strike="noStrike" dirty="0">
                        <a:solidFill>
                          <a:srgbClr val="000000"/>
                        </a:solidFill>
                        <a:effectLst/>
                        <a:highlight>
                          <a:srgbClr val="8EA9DB"/>
                        </a:highlight>
                        <a:latin typeface="Calibri" panose="020F0502020204030204" pitchFamily="34" charset="0"/>
                      </a:endParaRPr>
                    </a:p>
                  </a:txBody>
                  <a:tcPr marL="9525" marR="9525" marT="9525" marB="0" anchor="b"/>
                </a:tc>
                <a:tc>
                  <a:txBody>
                    <a:bodyPr/>
                    <a:lstStyle/>
                    <a:p>
                      <a:pPr algn="r" fontAlgn="b"/>
                      <a:endParaRPr lang="hu-HU" sz="1100" b="0" i="0" u="none" strike="noStrike" dirty="0">
                        <a:solidFill>
                          <a:srgbClr val="000000"/>
                        </a:solidFill>
                        <a:effectLst/>
                        <a:highlight>
                          <a:srgbClr val="8EA9DB"/>
                        </a:highlight>
                        <a:latin typeface="Calibri" panose="020F0502020204030204" pitchFamily="34" charset="0"/>
                      </a:endParaRPr>
                    </a:p>
                  </a:txBody>
                  <a:tcPr marL="9525" marR="9525" marT="9525" marB="0" anchor="b"/>
                </a:tc>
                <a:extLst>
                  <a:ext uri="{0D108BD9-81ED-4DB2-BD59-A6C34878D82A}">
                    <a16:rowId xmlns:a16="http://schemas.microsoft.com/office/drawing/2014/main" val="4079295851"/>
                  </a:ext>
                </a:extLst>
              </a:tr>
              <a:tr h="190500">
                <a:tc>
                  <a:txBody>
                    <a:bodyPr/>
                    <a:lstStyle/>
                    <a:p>
                      <a:pPr algn="l" fontAlgn="b"/>
                      <a:endParaRPr lang="en-GB" sz="1100" b="0" i="0" u="none" strike="noStrike" noProof="0" dirty="0">
                        <a:solidFill>
                          <a:srgbClr val="000000"/>
                        </a:solidFill>
                        <a:effectLst/>
                        <a:latin typeface="Calibri" panose="020F0502020204030204" pitchFamily="34" charset="0"/>
                      </a:endParaRPr>
                    </a:p>
                  </a:txBody>
                  <a:tcPr marL="9525" marR="9525" marT="9525" marB="0" anchor="b"/>
                </a:tc>
                <a:tc>
                  <a:txBody>
                    <a:bodyPr/>
                    <a:lstStyle/>
                    <a:p>
                      <a:pPr algn="l" fontAlgn="b"/>
                      <a:r>
                        <a:rPr lang="en-GB" sz="1100" b="1" i="0" u="none" strike="noStrike" noProof="0" dirty="0">
                          <a:solidFill>
                            <a:srgbClr val="000000"/>
                          </a:solidFill>
                          <a:effectLst/>
                          <a:latin typeface="Calibri" panose="020F0502020204030204" pitchFamily="34" charset="0"/>
                        </a:rPr>
                        <a:t>Gram/day/capita</a:t>
                      </a:r>
                    </a:p>
                  </a:txBody>
                  <a:tcPr marL="9525" marR="9525" marT="9525" marB="0" anchor="b"/>
                </a:tc>
                <a:tc>
                  <a:txBody>
                    <a:bodyPr/>
                    <a:lstStyle/>
                    <a:p>
                      <a:pPr algn="l" fontAlgn="b"/>
                      <a:r>
                        <a:rPr lang="en-GB" sz="1100" u="none" strike="noStrike" noProof="0" dirty="0">
                          <a:effectLst/>
                        </a:rPr>
                        <a:t>Years</a:t>
                      </a:r>
                      <a:endParaRPr lang="en-GB" sz="1100" b="1" i="0" u="none" strike="noStrike" noProof="0" dirty="0">
                        <a:solidFill>
                          <a:srgbClr val="000000"/>
                        </a:solidFill>
                        <a:effectLst/>
                        <a:latin typeface="Calibri" panose="020F0502020204030204" pitchFamily="34" charset="0"/>
                      </a:endParaRPr>
                    </a:p>
                  </a:txBody>
                  <a:tcPr marL="9525" marR="9525" marT="9525" marB="0" anchor="b"/>
                </a:tc>
                <a:tc>
                  <a:txBody>
                    <a:bodyPr/>
                    <a:lstStyle/>
                    <a:p>
                      <a:pPr algn="l" fontAlgn="b"/>
                      <a:endParaRPr lang="hu-HU" sz="1100" b="1" i="0" u="none" strike="noStrike">
                        <a:solidFill>
                          <a:srgbClr val="000000"/>
                        </a:solidFill>
                        <a:effectLst/>
                        <a:highlight>
                          <a:srgbClr val="D9E1F2"/>
                        </a:highlight>
                        <a:latin typeface="Calibri" panose="020F0502020204030204" pitchFamily="34" charset="0"/>
                      </a:endParaRPr>
                    </a:p>
                  </a:txBody>
                  <a:tcPr marL="9525" marR="9525" marT="9525" marB="0" anchor="b"/>
                </a:tc>
                <a:tc>
                  <a:txBody>
                    <a:bodyPr/>
                    <a:lstStyle/>
                    <a:p>
                      <a:pPr algn="l" fontAlgn="b"/>
                      <a:endParaRPr lang="hu-HU" sz="1100" b="1" i="0" u="none" strike="noStrike">
                        <a:solidFill>
                          <a:srgbClr val="000000"/>
                        </a:solidFill>
                        <a:effectLst/>
                        <a:highlight>
                          <a:srgbClr val="D9E1F2"/>
                        </a:highlight>
                        <a:latin typeface="Calibri" panose="020F0502020204030204" pitchFamily="34" charset="0"/>
                      </a:endParaRPr>
                    </a:p>
                  </a:txBody>
                  <a:tcPr marL="9525" marR="9525" marT="9525" marB="0" anchor="b"/>
                </a:tc>
                <a:tc>
                  <a:txBody>
                    <a:bodyPr/>
                    <a:lstStyle/>
                    <a:p>
                      <a:pPr algn="l" fontAlgn="b"/>
                      <a:endParaRPr lang="hu-HU" sz="1100" b="1" i="0" u="none" strike="noStrike">
                        <a:solidFill>
                          <a:srgbClr val="000000"/>
                        </a:solidFill>
                        <a:effectLst/>
                        <a:highlight>
                          <a:srgbClr val="D9E1F2"/>
                        </a:highlight>
                        <a:latin typeface="Calibri" panose="020F0502020204030204" pitchFamily="34" charset="0"/>
                      </a:endParaRPr>
                    </a:p>
                  </a:txBody>
                  <a:tcPr marL="9525" marR="9525" marT="9525" marB="0" anchor="b"/>
                </a:tc>
                <a:tc>
                  <a:txBody>
                    <a:bodyPr/>
                    <a:lstStyle/>
                    <a:p>
                      <a:pPr algn="l" fontAlgn="b"/>
                      <a:endParaRPr lang="hu-HU" sz="1100" b="1" i="0" u="none" strike="noStrike">
                        <a:solidFill>
                          <a:srgbClr val="000000"/>
                        </a:solidFill>
                        <a:effectLst/>
                        <a:highlight>
                          <a:srgbClr val="D9E1F2"/>
                        </a:highlight>
                        <a:latin typeface="Calibri" panose="020F0502020204030204" pitchFamily="34" charset="0"/>
                      </a:endParaRPr>
                    </a:p>
                  </a:txBody>
                  <a:tcPr marL="9525" marR="9525" marT="9525" marB="0" anchor="b"/>
                </a:tc>
                <a:tc>
                  <a:txBody>
                    <a:bodyPr/>
                    <a:lstStyle/>
                    <a:p>
                      <a:pPr algn="l" fontAlgn="b"/>
                      <a:endParaRPr lang="hu-HU" sz="1100" b="1" i="0" u="none" strike="noStrike">
                        <a:solidFill>
                          <a:srgbClr val="000000"/>
                        </a:solidFill>
                        <a:effectLst/>
                        <a:highlight>
                          <a:srgbClr val="D9E1F2"/>
                        </a:highlight>
                        <a:latin typeface="Calibri" panose="020F0502020204030204" pitchFamily="34" charset="0"/>
                      </a:endParaRPr>
                    </a:p>
                  </a:txBody>
                  <a:tcPr marL="9525" marR="9525" marT="9525" marB="0" anchor="b"/>
                </a:tc>
                <a:extLst>
                  <a:ext uri="{0D108BD9-81ED-4DB2-BD59-A6C34878D82A}">
                    <a16:rowId xmlns:a16="http://schemas.microsoft.com/office/drawing/2014/main" val="2343714152"/>
                  </a:ext>
                </a:extLst>
              </a:tr>
              <a:tr h="381000">
                <a:tc>
                  <a:txBody>
                    <a:bodyPr/>
                    <a:lstStyle/>
                    <a:p>
                      <a:pPr marR="0" algn="l" rtl="0" fontAlgn="b">
                        <a:lnSpc>
                          <a:spcPct val="100000"/>
                        </a:lnSpc>
                        <a:spcBef>
                          <a:spcPts val="0"/>
                        </a:spcBef>
                        <a:spcAft>
                          <a:spcPts val="0"/>
                        </a:spcAft>
                        <a:buNone/>
                      </a:pPr>
                      <a:r>
                        <a:rPr lang="en-GB" sz="1100" b="0" i="0" u="none" strike="noStrike" cap="none" noProof="0" dirty="0">
                          <a:solidFill>
                            <a:schemeClr val="dk1"/>
                          </a:solidFill>
                          <a:effectLst/>
                          <a:latin typeface="+mn-lt"/>
                          <a:ea typeface="+mn-ea"/>
                          <a:cs typeface="+mn-cs"/>
                          <a:sym typeface="Arial"/>
                        </a:rPr>
                        <a:t>Healthy/</a:t>
                      </a:r>
                      <a:r>
                        <a:rPr lang="hu-HU" sz="1100" b="0" i="0" u="none" strike="noStrike" cap="none" noProof="0" dirty="0">
                          <a:solidFill>
                            <a:schemeClr val="dk1"/>
                          </a:solidFill>
                          <a:effectLst/>
                          <a:latin typeface="+mn-lt"/>
                          <a:ea typeface="+mn-ea"/>
                          <a:cs typeface="+mn-cs"/>
                          <a:sym typeface="Arial"/>
                        </a:rPr>
                        <a:t> </a:t>
                      </a:r>
                      <a:r>
                        <a:rPr lang="hu-HU" sz="1100" b="0" i="0" u="none" strike="noStrike" cap="none" noProof="0" dirty="0">
                          <a:solidFill>
                            <a:schemeClr val="dk1"/>
                          </a:solidFill>
                          <a:effectLst/>
                          <a:highlight>
                            <a:srgbClr val="B4C6E7"/>
                          </a:highlight>
                          <a:latin typeface="+mn-lt"/>
                          <a:ea typeface="+mn-ea"/>
                          <a:cs typeface="+mn-cs"/>
                          <a:sym typeface="Arial"/>
                        </a:rPr>
                        <a:t>Un</a:t>
                      </a:r>
                      <a:r>
                        <a:rPr lang="en-GB" sz="1100" b="0" i="0" u="none" strike="noStrike" cap="none" noProof="0" dirty="0">
                          <a:solidFill>
                            <a:schemeClr val="dk1"/>
                          </a:solidFill>
                          <a:effectLst/>
                          <a:highlight>
                            <a:srgbClr val="B4C6E7"/>
                          </a:highlight>
                          <a:latin typeface="+mn-lt"/>
                          <a:ea typeface="+mn-ea"/>
                          <a:cs typeface="+mn-cs"/>
                          <a:sym typeface="Arial"/>
                        </a:rPr>
                        <a:t>healthy</a:t>
                      </a:r>
                    </a:p>
                  </a:txBody>
                  <a:tcPr marL="9525" marR="9525" marT="9525" marB="0" anchor="b"/>
                </a:tc>
                <a:tc>
                  <a:txBody>
                    <a:bodyPr/>
                    <a:lstStyle/>
                    <a:p>
                      <a:pPr algn="l" fontAlgn="b"/>
                      <a:r>
                        <a:rPr lang="en-GB" sz="1100" u="none" strike="noStrike" noProof="0" dirty="0">
                          <a:effectLst/>
                          <a:highlight>
                            <a:srgbClr val="D9E1F2"/>
                          </a:highlight>
                        </a:rPr>
                        <a:t>Foods</a:t>
                      </a:r>
                      <a:endParaRPr lang="en-GB" sz="1100" b="1" i="0" u="none" strike="noStrike" noProof="0" dirty="0">
                        <a:solidFill>
                          <a:srgbClr val="000000"/>
                        </a:solidFill>
                        <a:effectLst/>
                        <a:highlight>
                          <a:srgbClr val="D9E1F2"/>
                        </a:highlight>
                        <a:latin typeface="Calibri" panose="020F0502020204030204" pitchFamily="34" charset="0"/>
                      </a:endParaRPr>
                    </a:p>
                  </a:txBody>
                  <a:tcPr marL="9525" marR="9525" marT="9525" marB="0" anchor="b"/>
                </a:tc>
                <a:tc>
                  <a:txBody>
                    <a:bodyPr/>
                    <a:lstStyle/>
                    <a:p>
                      <a:pPr algn="r" fontAlgn="b"/>
                      <a:r>
                        <a:rPr lang="en-GB" sz="1100" b="1" u="none" strike="noStrike" noProof="0" dirty="0">
                          <a:effectLst/>
                        </a:rPr>
                        <a:t>1961</a:t>
                      </a:r>
                      <a:endParaRPr lang="en-GB" sz="1100" b="1" i="0" u="none" strike="noStrike" noProof="0" dirty="0">
                        <a:solidFill>
                          <a:srgbClr val="000000"/>
                        </a:solidFill>
                        <a:effectLst/>
                        <a:latin typeface="Calibri" panose="020F0502020204030204" pitchFamily="34" charset="0"/>
                      </a:endParaRPr>
                    </a:p>
                  </a:txBody>
                  <a:tcPr marL="9525" marR="9525" marT="9525" marB="0" anchor="b"/>
                </a:tc>
                <a:tc>
                  <a:txBody>
                    <a:bodyPr/>
                    <a:lstStyle/>
                    <a:p>
                      <a:pPr algn="r" fontAlgn="b"/>
                      <a:r>
                        <a:rPr lang="hu-HU" sz="1100" b="1" u="none" strike="noStrike" dirty="0">
                          <a:effectLst/>
                        </a:rPr>
                        <a:t>1962</a:t>
                      </a:r>
                      <a:endParaRPr lang="hu-HU"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hu-HU" sz="1100" b="1" u="none" strike="noStrike" dirty="0">
                          <a:effectLst/>
                        </a:rPr>
                        <a:t>1963</a:t>
                      </a:r>
                      <a:endParaRPr lang="hu-HU"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hu-HU" sz="1100" b="1" u="none" strike="noStrike" dirty="0">
                          <a:effectLst/>
                        </a:rPr>
                        <a:t>1964</a:t>
                      </a:r>
                      <a:endParaRPr lang="hu-HU"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hu-HU" sz="1100" b="1" u="none" strike="noStrike" dirty="0">
                          <a:effectLst/>
                        </a:rPr>
                        <a:t>1965</a:t>
                      </a:r>
                      <a:endParaRPr lang="hu-HU"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hu-HU" sz="1100" b="1" u="none" strike="noStrike" dirty="0">
                          <a:effectLst/>
                        </a:rPr>
                        <a:t>1966</a:t>
                      </a:r>
                      <a:endParaRPr lang="hu-HU" sz="11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91671093"/>
                  </a:ext>
                </a:extLst>
              </a:tr>
              <a:tr h="190500">
                <a:tc>
                  <a:txBody>
                    <a:bodyPr/>
                    <a:lstStyle/>
                    <a:p>
                      <a:pPr algn="r" fontAlgn="b"/>
                      <a:r>
                        <a:rPr lang="en-GB" sz="1100" u="none" strike="noStrike" noProof="0" dirty="0">
                          <a:effectLst/>
                        </a:rPr>
                        <a:t>1</a:t>
                      </a:r>
                      <a:endParaRPr lang="en-GB" sz="1100" b="0" i="0" u="none" strike="noStrike" noProof="0" dirty="0">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noProof="0" dirty="0">
                          <a:effectLst/>
                          <a:highlight>
                            <a:srgbClr val="B4C6E7"/>
                          </a:highlight>
                        </a:rPr>
                        <a:t>Alcoholic Beverages</a:t>
                      </a:r>
                      <a:endParaRPr lang="en-GB" sz="1100" b="0" i="0" u="none" strike="noStrike" noProof="0" dirty="0">
                        <a:solidFill>
                          <a:srgbClr val="000000"/>
                        </a:solidFill>
                        <a:effectLst/>
                        <a:highlight>
                          <a:srgbClr val="B4C6E7"/>
                        </a:highlight>
                        <a:latin typeface="Calibri" panose="020F0502020204030204" pitchFamily="34" charset="0"/>
                      </a:endParaRPr>
                    </a:p>
                  </a:txBody>
                  <a:tcPr marL="9525" marR="9525" marT="9525" marB="0" anchor="b"/>
                </a:tc>
                <a:tc>
                  <a:txBody>
                    <a:bodyPr/>
                    <a:lstStyle/>
                    <a:p>
                      <a:pPr algn="r" fontAlgn="b"/>
                      <a:r>
                        <a:rPr lang="en-GB" sz="1100" u="none" strike="noStrike" noProof="0" dirty="0">
                          <a:effectLst/>
                        </a:rPr>
                        <a:t>188</a:t>
                      </a:r>
                      <a:endParaRPr lang="en-GB" sz="1100" b="0" i="0" u="none" strike="noStrike" noProof="0" dirty="0">
                        <a:solidFill>
                          <a:srgbClr val="000000"/>
                        </a:solidFill>
                        <a:effectLst/>
                        <a:latin typeface="Calibri" panose="020F0502020204030204" pitchFamily="34" charset="0"/>
                      </a:endParaRPr>
                    </a:p>
                  </a:txBody>
                  <a:tcPr marL="9525" marR="9525" marT="9525" marB="0" anchor="b"/>
                </a:tc>
                <a:tc>
                  <a:txBody>
                    <a:bodyPr/>
                    <a:lstStyle/>
                    <a:p>
                      <a:pPr algn="r" fontAlgn="b"/>
                      <a:r>
                        <a:rPr lang="hu-HU" sz="1100" u="none" strike="noStrike">
                          <a:effectLst/>
                        </a:rPr>
                        <a:t>195</a:t>
                      </a:r>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hu-HU" sz="1100" u="none" strike="noStrike" dirty="0">
                          <a:effectLst/>
                        </a:rPr>
                        <a:t>201</a:t>
                      </a:r>
                      <a:endParaRPr lang="hu-HU"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hu-HU" sz="1100" u="none" strike="noStrike" dirty="0">
                          <a:effectLst/>
                        </a:rPr>
                        <a:t>211</a:t>
                      </a:r>
                      <a:endParaRPr lang="hu-HU"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hu-HU" sz="1100" u="none" strike="noStrike" dirty="0">
                          <a:effectLst/>
                        </a:rPr>
                        <a:t>218</a:t>
                      </a:r>
                      <a:endParaRPr lang="hu-HU"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hu-HU" sz="1100" u="none" strike="noStrike" dirty="0">
                          <a:effectLst/>
                        </a:rPr>
                        <a:t>219</a:t>
                      </a:r>
                      <a:endParaRPr lang="hu-HU"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23900892"/>
                  </a:ext>
                </a:extLst>
              </a:tr>
              <a:tr h="190500">
                <a:tc>
                  <a:txBody>
                    <a:bodyPr/>
                    <a:lstStyle/>
                    <a:p>
                      <a:pPr algn="r" fontAlgn="b"/>
                      <a:r>
                        <a:rPr lang="hu-HU" sz="1100" u="none" strike="noStrike">
                          <a:effectLst/>
                        </a:rPr>
                        <a:t>0</a:t>
                      </a:r>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noProof="0" dirty="0">
                          <a:effectLst/>
                        </a:rPr>
                        <a:t>Apples and products</a:t>
                      </a:r>
                      <a:endParaRPr lang="en-GB" sz="1100" b="0" i="0" u="none" strike="noStrike" noProof="0" dirty="0">
                        <a:solidFill>
                          <a:srgbClr val="000000"/>
                        </a:solidFill>
                        <a:effectLst/>
                        <a:latin typeface="Calibri" panose="020F0502020204030204" pitchFamily="34" charset="0"/>
                      </a:endParaRPr>
                    </a:p>
                  </a:txBody>
                  <a:tcPr marL="9525" marR="9525" marT="9525" marB="0" anchor="b"/>
                </a:tc>
                <a:tc>
                  <a:txBody>
                    <a:bodyPr/>
                    <a:lstStyle/>
                    <a:p>
                      <a:pPr algn="r" fontAlgn="b"/>
                      <a:r>
                        <a:rPr lang="hu-HU" sz="1100" u="none" strike="noStrike">
                          <a:effectLst/>
                        </a:rPr>
                        <a:t>50</a:t>
                      </a:r>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hu-HU" sz="1100" u="none" strike="noStrike">
                          <a:effectLst/>
                        </a:rPr>
                        <a:t>51</a:t>
                      </a:r>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hu-HU" sz="1100" u="none" strike="noStrike">
                          <a:effectLst/>
                        </a:rPr>
                        <a:t>62</a:t>
                      </a:r>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hu-HU" sz="1100" u="none" strike="noStrike">
                          <a:effectLst/>
                        </a:rPr>
                        <a:t>52</a:t>
                      </a:r>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hu-HU" sz="1100" u="none" strike="noStrike">
                          <a:effectLst/>
                        </a:rPr>
                        <a:t>43</a:t>
                      </a:r>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hu-HU" sz="1100" u="none" strike="noStrike">
                          <a:effectLst/>
                        </a:rPr>
                        <a:t>49</a:t>
                      </a:r>
                      <a:endParaRPr lang="hu-HU"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31137927"/>
                  </a:ext>
                </a:extLst>
              </a:tr>
              <a:tr h="190500">
                <a:tc>
                  <a:txBody>
                    <a:bodyPr/>
                    <a:lstStyle/>
                    <a:p>
                      <a:pPr algn="r" fontAlgn="b"/>
                      <a:r>
                        <a:rPr lang="hu-HU" sz="1100" u="none" strike="noStrike">
                          <a:effectLst/>
                        </a:rPr>
                        <a:t>0</a:t>
                      </a:r>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hu-HU" sz="1100" u="none" strike="noStrike" dirty="0" err="1">
                          <a:effectLst/>
                        </a:rPr>
                        <a:t>Bananas</a:t>
                      </a:r>
                      <a:endParaRPr lang="hu-HU"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hu-HU" sz="1100" u="none" strike="noStrike">
                          <a:effectLst/>
                        </a:rPr>
                        <a:t>0</a:t>
                      </a:r>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hu-HU" sz="1100" u="none" strike="noStrike">
                          <a:effectLst/>
                        </a:rPr>
                        <a:t>0</a:t>
                      </a:r>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hu-HU" sz="1100" u="none" strike="noStrike">
                          <a:effectLst/>
                        </a:rPr>
                        <a:t>0</a:t>
                      </a:r>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hu-HU" sz="1100" u="none" strike="noStrike">
                          <a:effectLst/>
                        </a:rPr>
                        <a:t>0</a:t>
                      </a:r>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hu-HU" sz="1100" u="none" strike="noStrike">
                          <a:effectLst/>
                        </a:rPr>
                        <a:t>0</a:t>
                      </a:r>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hu-HU" sz="1100" u="none" strike="noStrike">
                          <a:effectLst/>
                        </a:rPr>
                        <a:t>0</a:t>
                      </a:r>
                      <a:endParaRPr lang="hu-HU"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24604639"/>
                  </a:ext>
                </a:extLst>
              </a:tr>
              <a:tr h="190500">
                <a:tc>
                  <a:txBody>
                    <a:bodyPr/>
                    <a:lstStyle/>
                    <a:p>
                      <a:pPr algn="r" fontAlgn="b"/>
                      <a:r>
                        <a:rPr lang="hu-HU" sz="1100" u="none" strike="noStrike">
                          <a:effectLst/>
                        </a:rPr>
                        <a:t>0</a:t>
                      </a:r>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hu-HU" sz="1100" u="none" strike="noStrike" dirty="0" err="1">
                          <a:effectLst/>
                        </a:rPr>
                        <a:t>Barley</a:t>
                      </a:r>
                      <a:r>
                        <a:rPr lang="hu-HU" sz="1100" u="none" strike="noStrike" dirty="0">
                          <a:effectLst/>
                        </a:rPr>
                        <a:t> and </a:t>
                      </a:r>
                      <a:r>
                        <a:rPr lang="hu-HU" sz="1100" u="none" strike="noStrike" dirty="0" err="1">
                          <a:effectLst/>
                        </a:rPr>
                        <a:t>products</a:t>
                      </a:r>
                      <a:endParaRPr lang="hu-HU"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hu-HU" sz="1100" u="none" strike="noStrike">
                          <a:effectLst/>
                        </a:rPr>
                        <a:t>0</a:t>
                      </a:r>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hu-HU" sz="1100" u="none" strike="noStrike">
                          <a:effectLst/>
                        </a:rPr>
                        <a:t>0</a:t>
                      </a:r>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hu-HU" sz="1100" u="none" strike="noStrike">
                          <a:effectLst/>
                        </a:rPr>
                        <a:t>0</a:t>
                      </a:r>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hu-HU" sz="1100" u="none" strike="noStrike">
                          <a:effectLst/>
                        </a:rPr>
                        <a:t>0</a:t>
                      </a:r>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hu-HU" sz="1100" u="none" strike="noStrike">
                          <a:effectLst/>
                        </a:rPr>
                        <a:t>0</a:t>
                      </a:r>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hu-HU" sz="1100" u="none" strike="noStrike">
                          <a:effectLst/>
                        </a:rPr>
                        <a:t>0</a:t>
                      </a:r>
                      <a:endParaRPr lang="hu-HU"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93153869"/>
                  </a:ext>
                </a:extLst>
              </a:tr>
              <a:tr h="190500">
                <a:tc>
                  <a:txBody>
                    <a:bodyPr/>
                    <a:lstStyle/>
                    <a:p>
                      <a:pPr algn="r" fontAlgn="b"/>
                      <a:r>
                        <a:rPr lang="hu-HU" sz="1100" u="none" strike="noStrike">
                          <a:effectLst/>
                        </a:rPr>
                        <a:t>0</a:t>
                      </a:r>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hu-HU" sz="1100" u="none" strike="noStrike" dirty="0" err="1">
                          <a:effectLst/>
                        </a:rPr>
                        <a:t>Beans</a:t>
                      </a:r>
                      <a:endParaRPr lang="hu-HU"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hu-HU" sz="1100" u="none" strike="noStrike">
                          <a:effectLst/>
                        </a:rPr>
                        <a:t>2</a:t>
                      </a:r>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hu-HU" sz="1100" u="none" strike="noStrike">
                          <a:effectLst/>
                        </a:rPr>
                        <a:t>5</a:t>
                      </a:r>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hu-HU" sz="1100" u="none" strike="noStrike">
                          <a:effectLst/>
                        </a:rPr>
                        <a:t>3</a:t>
                      </a:r>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hu-HU" sz="1100" u="none" strike="noStrike">
                          <a:effectLst/>
                        </a:rPr>
                        <a:t>3</a:t>
                      </a:r>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hu-HU" sz="1100" u="none" strike="noStrike">
                          <a:effectLst/>
                        </a:rPr>
                        <a:t>6</a:t>
                      </a:r>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hu-HU" sz="1100" u="none" strike="noStrike">
                          <a:effectLst/>
                        </a:rPr>
                        <a:t>3</a:t>
                      </a:r>
                      <a:endParaRPr lang="hu-HU"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58056716"/>
                  </a:ext>
                </a:extLst>
              </a:tr>
              <a:tr h="190500">
                <a:tc>
                  <a:txBody>
                    <a:bodyPr/>
                    <a:lstStyle/>
                    <a:p>
                      <a:pPr algn="r" fontAlgn="b"/>
                      <a:r>
                        <a:rPr lang="hu-HU" sz="1100" u="none" strike="noStrike">
                          <a:effectLst/>
                        </a:rPr>
                        <a:t>1</a:t>
                      </a:r>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hu-HU" sz="1100" u="none" strike="noStrike" dirty="0">
                          <a:effectLst/>
                          <a:highlight>
                            <a:srgbClr val="B4C6E7"/>
                          </a:highlight>
                        </a:rPr>
                        <a:t>Beer</a:t>
                      </a:r>
                      <a:endParaRPr lang="hu-HU" sz="1100" b="0" i="0" u="none" strike="noStrike" dirty="0">
                        <a:solidFill>
                          <a:srgbClr val="000000"/>
                        </a:solidFill>
                        <a:effectLst/>
                        <a:highlight>
                          <a:srgbClr val="B4C6E7"/>
                        </a:highlight>
                        <a:latin typeface="Calibri" panose="020F0502020204030204" pitchFamily="34" charset="0"/>
                      </a:endParaRPr>
                    </a:p>
                  </a:txBody>
                  <a:tcPr marL="9525" marR="9525" marT="9525" marB="0" anchor="b"/>
                </a:tc>
                <a:tc>
                  <a:txBody>
                    <a:bodyPr/>
                    <a:lstStyle/>
                    <a:p>
                      <a:pPr algn="r" fontAlgn="b"/>
                      <a:r>
                        <a:rPr lang="hu-HU" sz="1100" u="none" strike="noStrike" dirty="0">
                          <a:effectLst/>
                        </a:rPr>
                        <a:t>106</a:t>
                      </a:r>
                      <a:endParaRPr lang="hu-HU"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hu-HU" sz="1100" u="none" strike="noStrike">
                          <a:effectLst/>
                        </a:rPr>
                        <a:t>108</a:t>
                      </a:r>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hu-HU" sz="1100" u="none" strike="noStrike">
                          <a:effectLst/>
                        </a:rPr>
                        <a:t>112</a:t>
                      </a:r>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hu-HU" sz="1100" u="none" strike="noStrike">
                          <a:effectLst/>
                        </a:rPr>
                        <a:t>116</a:t>
                      </a:r>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hu-HU" sz="1100" u="none" strike="noStrike">
                          <a:effectLst/>
                        </a:rPr>
                        <a:t>121</a:t>
                      </a:r>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hu-HU" sz="1100" u="none" strike="noStrike" dirty="0">
                          <a:effectLst/>
                        </a:rPr>
                        <a:t>127</a:t>
                      </a:r>
                      <a:endParaRPr lang="hu-HU"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92011234"/>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pic>
        <p:nvPicPr>
          <p:cNvPr id="205" name="Shape 205" descr="centerback"/>
          <p:cNvPicPr preferRelativeResize="0"/>
          <p:nvPr/>
        </p:nvPicPr>
        <p:blipFill rotWithShape="1">
          <a:blip r:embed="rId3">
            <a:alphaModFix/>
          </a:blip>
          <a:srcRect/>
          <a:stretch/>
        </p:blipFill>
        <p:spPr>
          <a:xfrm>
            <a:off x="0" y="0"/>
            <a:ext cx="9113519" cy="6835139"/>
          </a:xfrm>
          <a:prstGeom prst="rect">
            <a:avLst/>
          </a:prstGeom>
          <a:noFill/>
          <a:ln>
            <a:noFill/>
          </a:ln>
        </p:spPr>
      </p:pic>
      <p:sp>
        <p:nvSpPr>
          <p:cNvPr id="206" name="Shape 206"/>
          <p:cNvSpPr txBox="1">
            <a:spLocks noGrp="1"/>
          </p:cNvSpPr>
          <p:nvPr>
            <p:ph type="ctrTitle"/>
          </p:nvPr>
        </p:nvSpPr>
        <p:spPr>
          <a:xfrm>
            <a:off x="463550" y="1268412"/>
            <a:ext cx="8215312" cy="1150936"/>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br>
              <a:rPr lang="en-US" sz="2000" b="1" i="0" u="sng" strike="noStrike" cap="none" dirty="0">
                <a:solidFill>
                  <a:schemeClr val="dk2"/>
                </a:solidFill>
                <a:latin typeface="Arial"/>
                <a:ea typeface="Arial"/>
                <a:cs typeface="Arial"/>
                <a:sym typeface="Arial"/>
              </a:rPr>
            </a:br>
            <a:br>
              <a:rPr lang="en-US" sz="2000" b="1" i="0" u="sng" strike="noStrike" cap="none" dirty="0">
                <a:solidFill>
                  <a:schemeClr val="dk2"/>
                </a:solidFill>
                <a:latin typeface="Arial"/>
                <a:ea typeface="Arial"/>
                <a:cs typeface="Arial"/>
                <a:sym typeface="Arial"/>
              </a:rPr>
            </a:br>
            <a:br>
              <a:rPr lang="en-US" sz="2000" b="1" i="0" u="sng" strike="noStrike" cap="none" dirty="0">
                <a:solidFill>
                  <a:schemeClr val="dk2"/>
                </a:solidFill>
                <a:latin typeface="Arial"/>
                <a:ea typeface="Arial"/>
                <a:cs typeface="Arial"/>
                <a:sym typeface="Arial"/>
              </a:rPr>
            </a:br>
            <a:br>
              <a:rPr lang="en-US" sz="2000" b="1" i="0" u="sng" strike="noStrike" cap="none" dirty="0">
                <a:solidFill>
                  <a:schemeClr val="dk2"/>
                </a:solidFill>
                <a:latin typeface="Arial"/>
                <a:ea typeface="Arial"/>
                <a:cs typeface="Arial"/>
                <a:sym typeface="Arial"/>
              </a:rPr>
            </a:br>
            <a:endParaRPr lang="en-US" sz="2000" b="1" i="0" u="sng" strike="noStrike" cap="none" dirty="0">
              <a:solidFill>
                <a:schemeClr val="dk2"/>
              </a:solidFill>
              <a:latin typeface="Arial"/>
              <a:ea typeface="Arial"/>
              <a:cs typeface="Arial"/>
              <a:sym typeface="Arial"/>
            </a:endParaRPr>
          </a:p>
        </p:txBody>
      </p:sp>
      <p:pic>
        <p:nvPicPr>
          <p:cNvPr id="207" name="Shape 207" descr="portal_top_de"/>
          <p:cNvPicPr preferRelativeResize="0"/>
          <p:nvPr/>
        </p:nvPicPr>
        <p:blipFill rotWithShape="1">
          <a:blip r:embed="rId4">
            <a:alphaModFix/>
          </a:blip>
          <a:srcRect/>
          <a:stretch/>
        </p:blipFill>
        <p:spPr>
          <a:xfrm>
            <a:off x="0" y="0"/>
            <a:ext cx="9144000" cy="1166345"/>
          </a:xfrm>
          <a:prstGeom prst="rect">
            <a:avLst/>
          </a:prstGeom>
          <a:noFill/>
          <a:ln>
            <a:noFill/>
          </a:ln>
        </p:spPr>
      </p:pic>
      <p:sp>
        <p:nvSpPr>
          <p:cNvPr id="209" name="Shape 209"/>
          <p:cNvSpPr txBox="1"/>
          <p:nvPr/>
        </p:nvSpPr>
        <p:spPr>
          <a:xfrm>
            <a:off x="178593" y="1743534"/>
            <a:ext cx="8785225" cy="4990464"/>
          </a:xfrm>
          <a:prstGeom prst="rect">
            <a:avLst/>
          </a:prstGeom>
          <a:noFill/>
          <a:ln>
            <a:noFill/>
          </a:ln>
        </p:spPr>
        <p:txBody>
          <a:bodyPr wrap="square" lIns="91425" tIns="45700" rIns="91425" bIns="45700" anchor="ctr" anchorCtr="0">
            <a:noAutofit/>
          </a:bodyPr>
          <a:lstStyle/>
          <a:p>
            <a:pPr marL="742950" marR="0" lvl="0" indent="-742950" algn="ctr" rtl="0">
              <a:lnSpc>
                <a:spcPct val="100000"/>
              </a:lnSpc>
              <a:spcBef>
                <a:spcPts val="0"/>
              </a:spcBef>
              <a:spcAft>
                <a:spcPts val="0"/>
              </a:spcAft>
              <a:buClr>
                <a:schemeClr val="dk2"/>
              </a:buClr>
              <a:buSzPct val="25000"/>
              <a:buFont typeface="Arial"/>
              <a:buNone/>
            </a:pPr>
            <a:r>
              <a:rPr lang="en-GB" sz="4000" b="1" i="0" u="sng" dirty="0">
                <a:solidFill>
                  <a:schemeClr val="dk2"/>
                </a:solidFill>
                <a:latin typeface="Arial"/>
                <a:ea typeface="Arial"/>
                <a:cs typeface="Arial"/>
                <a:sym typeface="Arial"/>
              </a:rPr>
              <a:t>Backgrounds</a:t>
            </a:r>
            <a:r>
              <a:rPr lang="hu-HU" sz="4000" b="1" i="0" u="sng" dirty="0">
                <a:solidFill>
                  <a:schemeClr val="dk2"/>
                </a:solidFill>
                <a:latin typeface="Arial"/>
                <a:ea typeface="Arial"/>
                <a:cs typeface="Arial"/>
                <a:sym typeface="Arial"/>
              </a:rPr>
              <a:t> II.</a:t>
            </a:r>
            <a:br>
              <a:rPr lang="en-US" sz="3200" b="1" i="0" u="none" dirty="0">
                <a:solidFill>
                  <a:schemeClr val="dk2"/>
                </a:solidFill>
                <a:latin typeface="Arial"/>
                <a:ea typeface="Arial"/>
                <a:cs typeface="Arial"/>
                <a:sym typeface="Arial"/>
              </a:rPr>
            </a:br>
            <a:endParaRPr lang="hu-HU" sz="3200" b="1" i="0" u="none" dirty="0">
              <a:solidFill>
                <a:schemeClr val="dk2"/>
              </a:solidFill>
              <a:latin typeface="Arial"/>
              <a:ea typeface="Arial"/>
              <a:cs typeface="Arial"/>
              <a:sym typeface="Arial"/>
            </a:endParaRPr>
          </a:p>
          <a:p>
            <a:pPr marL="742950" marR="0" lvl="0" indent="-742950" algn="ctr" rtl="0">
              <a:lnSpc>
                <a:spcPct val="100000"/>
              </a:lnSpc>
              <a:spcBef>
                <a:spcPts val="0"/>
              </a:spcBef>
              <a:spcAft>
                <a:spcPts val="0"/>
              </a:spcAft>
              <a:buClr>
                <a:schemeClr val="dk2"/>
              </a:buClr>
              <a:buSzPct val="25000"/>
              <a:buFont typeface="Arial"/>
              <a:buNone/>
            </a:pPr>
            <a:r>
              <a:rPr lang="en-GB" sz="2000" b="1" i="0" u="sng" dirty="0">
                <a:solidFill>
                  <a:schemeClr val="dk2"/>
                </a:solidFill>
                <a:latin typeface="Arial"/>
                <a:ea typeface="Arial"/>
                <a:cs typeface="Arial"/>
                <a:sym typeface="Arial"/>
              </a:rPr>
              <a:t>Keywords: Healthy, Unhealthy</a:t>
            </a:r>
          </a:p>
          <a:p>
            <a:pPr marL="742950" marR="0" lvl="0" indent="-742950" algn="ctr" rtl="0">
              <a:lnSpc>
                <a:spcPct val="100000"/>
              </a:lnSpc>
              <a:spcBef>
                <a:spcPts val="0"/>
              </a:spcBef>
              <a:spcAft>
                <a:spcPts val="0"/>
              </a:spcAft>
              <a:buClr>
                <a:schemeClr val="dk2"/>
              </a:buClr>
              <a:buSzPct val="25000"/>
              <a:buFont typeface="Arial"/>
              <a:buNone/>
            </a:pPr>
            <a:endParaRPr lang="hu-HU" sz="2400" b="1" dirty="0">
              <a:solidFill>
                <a:schemeClr val="dk2"/>
              </a:solidFill>
            </a:endParaRPr>
          </a:p>
          <a:p>
            <a:pPr marL="742950" marR="0" lvl="0" indent="-742950" algn="ctr" rtl="0">
              <a:lnSpc>
                <a:spcPct val="100000"/>
              </a:lnSpc>
              <a:spcBef>
                <a:spcPts val="0"/>
              </a:spcBef>
              <a:spcAft>
                <a:spcPts val="0"/>
              </a:spcAft>
              <a:buClr>
                <a:schemeClr val="dk2"/>
              </a:buClr>
              <a:buSzPct val="25000"/>
              <a:buFont typeface="Arial"/>
              <a:buNone/>
            </a:pPr>
            <a:endParaRPr lang="hu-HU" sz="2400" b="1" i="0" u="none" dirty="0">
              <a:solidFill>
                <a:schemeClr val="dk2"/>
              </a:solidFill>
              <a:latin typeface="Arial"/>
              <a:ea typeface="Arial"/>
              <a:cs typeface="Arial"/>
              <a:sym typeface="Arial"/>
            </a:endParaRPr>
          </a:p>
          <a:p>
            <a:pPr marL="742950" marR="0" lvl="0" indent="-742950" algn="ctr" rtl="0">
              <a:lnSpc>
                <a:spcPct val="100000"/>
              </a:lnSpc>
              <a:spcBef>
                <a:spcPts val="0"/>
              </a:spcBef>
              <a:spcAft>
                <a:spcPts val="0"/>
              </a:spcAft>
              <a:buClr>
                <a:schemeClr val="dk2"/>
              </a:buClr>
              <a:buSzPct val="25000"/>
              <a:buFont typeface="Arial"/>
              <a:buNone/>
            </a:pPr>
            <a:endParaRPr lang="hu-HU" sz="2400" b="1" dirty="0">
              <a:solidFill>
                <a:schemeClr val="dk2"/>
              </a:solidFill>
            </a:endParaRPr>
          </a:p>
          <a:p>
            <a:pPr marL="742950" marR="0" lvl="0" indent="-742950" algn="ctr" rtl="0">
              <a:lnSpc>
                <a:spcPct val="100000"/>
              </a:lnSpc>
              <a:spcBef>
                <a:spcPts val="0"/>
              </a:spcBef>
              <a:spcAft>
                <a:spcPts val="0"/>
              </a:spcAft>
              <a:buClr>
                <a:schemeClr val="dk2"/>
              </a:buClr>
              <a:buSzPct val="25000"/>
              <a:buFont typeface="Arial"/>
              <a:buNone/>
            </a:pPr>
            <a:endParaRPr lang="hu-HU" sz="2400" b="1" i="0" u="none" dirty="0">
              <a:solidFill>
                <a:schemeClr val="dk2"/>
              </a:solidFill>
              <a:latin typeface="Arial"/>
              <a:ea typeface="Arial"/>
              <a:cs typeface="Arial"/>
              <a:sym typeface="Arial"/>
            </a:endParaRPr>
          </a:p>
          <a:p>
            <a:pPr marL="742950" marR="0" lvl="0" indent="-742950" algn="ctr" rtl="0">
              <a:lnSpc>
                <a:spcPct val="100000"/>
              </a:lnSpc>
              <a:spcBef>
                <a:spcPts val="0"/>
              </a:spcBef>
              <a:spcAft>
                <a:spcPts val="0"/>
              </a:spcAft>
              <a:buClr>
                <a:schemeClr val="dk2"/>
              </a:buClr>
              <a:buSzPct val="25000"/>
              <a:buFont typeface="Arial"/>
              <a:buNone/>
            </a:pPr>
            <a:endParaRPr lang="hu-HU" sz="2400" b="1" dirty="0">
              <a:solidFill>
                <a:schemeClr val="dk2"/>
              </a:solidFill>
            </a:endParaRPr>
          </a:p>
          <a:p>
            <a:pPr marL="742950" marR="0" lvl="0" indent="-742950" algn="ctr" rtl="0">
              <a:lnSpc>
                <a:spcPct val="100000"/>
              </a:lnSpc>
              <a:spcBef>
                <a:spcPts val="0"/>
              </a:spcBef>
              <a:spcAft>
                <a:spcPts val="0"/>
              </a:spcAft>
              <a:buClr>
                <a:schemeClr val="dk2"/>
              </a:buClr>
              <a:buSzPct val="25000"/>
              <a:buFont typeface="Arial"/>
              <a:buNone/>
            </a:pPr>
            <a:endParaRPr lang="hu-HU" sz="2400" b="1" i="0" u="none" dirty="0">
              <a:solidFill>
                <a:schemeClr val="dk2"/>
              </a:solidFill>
              <a:latin typeface="Arial"/>
              <a:ea typeface="Arial"/>
              <a:cs typeface="Arial"/>
              <a:sym typeface="Arial"/>
            </a:endParaRPr>
          </a:p>
          <a:p>
            <a:pPr marL="742950" marR="0" lvl="0" indent="-742950" algn="ctr" rtl="0">
              <a:lnSpc>
                <a:spcPct val="100000"/>
              </a:lnSpc>
              <a:spcBef>
                <a:spcPts val="0"/>
              </a:spcBef>
              <a:spcAft>
                <a:spcPts val="0"/>
              </a:spcAft>
              <a:buClr>
                <a:schemeClr val="dk2"/>
              </a:buClr>
              <a:buSzPct val="25000"/>
              <a:buFont typeface="Arial"/>
              <a:buNone/>
            </a:pPr>
            <a:endParaRPr lang="hu-HU" sz="2400" b="1" dirty="0">
              <a:solidFill>
                <a:schemeClr val="dk2"/>
              </a:solidFill>
            </a:endParaRPr>
          </a:p>
          <a:p>
            <a:pPr marL="742950" indent="-742950" algn="ctr">
              <a:buClr>
                <a:schemeClr val="dk2"/>
              </a:buClr>
              <a:buSzPct val="25000"/>
            </a:pPr>
            <a:endParaRPr lang="hu-HU" sz="2000" b="1" i="0" u="sng" dirty="0">
              <a:solidFill>
                <a:schemeClr val="dk2"/>
              </a:solidFill>
              <a:latin typeface="Arial"/>
              <a:ea typeface="Arial"/>
              <a:cs typeface="Arial"/>
              <a:sym typeface="Arial"/>
            </a:endParaRPr>
          </a:p>
          <a:p>
            <a:pPr marL="742950" indent="-742950" algn="ctr">
              <a:buClr>
                <a:schemeClr val="dk2"/>
              </a:buClr>
              <a:buSzPct val="25000"/>
            </a:pPr>
            <a:endParaRPr lang="hu-HU" sz="2000" b="1" u="sng" dirty="0">
              <a:solidFill>
                <a:schemeClr val="dk2"/>
              </a:solidFill>
            </a:endParaRPr>
          </a:p>
          <a:p>
            <a:pPr marL="742950" indent="-742950" algn="ctr">
              <a:buClr>
                <a:schemeClr val="dk2"/>
              </a:buClr>
              <a:buSzPct val="25000"/>
            </a:pPr>
            <a:endParaRPr lang="hu-HU" sz="2000" b="1" i="0" u="sng" dirty="0">
              <a:solidFill>
                <a:schemeClr val="dk2"/>
              </a:solidFill>
              <a:latin typeface="Arial"/>
              <a:ea typeface="Arial"/>
              <a:cs typeface="Arial"/>
              <a:sym typeface="Arial"/>
            </a:endParaRPr>
          </a:p>
          <a:p>
            <a:pPr marL="742950" indent="-742950" algn="ctr">
              <a:buClr>
                <a:schemeClr val="dk2"/>
              </a:buClr>
              <a:buSzPct val="25000"/>
            </a:pPr>
            <a:endParaRPr lang="hu-HU" sz="2000" b="1" u="sng" dirty="0">
              <a:solidFill>
                <a:schemeClr val="dk2"/>
              </a:solidFill>
            </a:endParaRPr>
          </a:p>
          <a:p>
            <a:pPr marL="742950" indent="-742950" algn="ctr">
              <a:buClr>
                <a:schemeClr val="dk2"/>
              </a:buClr>
              <a:buSzPct val="25000"/>
            </a:pPr>
            <a:r>
              <a:rPr lang="en-GB" sz="2000" b="1" i="0" u="sng" dirty="0">
                <a:solidFill>
                  <a:schemeClr val="dk2"/>
                </a:solidFill>
                <a:latin typeface="Arial"/>
                <a:ea typeface="Arial"/>
                <a:cs typeface="Arial"/>
                <a:sym typeface="Arial"/>
              </a:rPr>
              <a:t>Notice: </a:t>
            </a:r>
            <a:r>
              <a:rPr lang="en-GB" sz="2000" b="1" u="sng" dirty="0">
                <a:solidFill>
                  <a:schemeClr val="dk2"/>
                </a:solidFill>
              </a:rPr>
              <a:t>S</a:t>
            </a:r>
            <a:r>
              <a:rPr lang="en-GB" sz="2000" b="1" i="0" u="sng" dirty="0">
                <a:solidFill>
                  <a:schemeClr val="dk2"/>
                </a:solidFill>
                <a:latin typeface="Arial"/>
                <a:ea typeface="Arial"/>
                <a:cs typeface="Arial"/>
                <a:sym typeface="Arial"/>
              </a:rPr>
              <a:t>eparation</a:t>
            </a:r>
            <a:r>
              <a:rPr lang="en-GB" sz="2000" b="1" u="sng" dirty="0">
                <a:solidFill>
                  <a:schemeClr val="dk2"/>
                </a:solidFill>
              </a:rPr>
              <a:t>, </a:t>
            </a:r>
            <a:r>
              <a:rPr lang="en-GB" sz="2000" b="1" i="0" u="sng" dirty="0">
                <a:solidFill>
                  <a:schemeClr val="dk2"/>
                </a:solidFill>
                <a:latin typeface="Arial"/>
                <a:ea typeface="Arial"/>
                <a:cs typeface="Arial"/>
                <a:sym typeface="Arial"/>
              </a:rPr>
              <a:t>Ranking</a:t>
            </a:r>
            <a:endParaRPr lang="en-GB" sz="2000" b="1" i="0" u="none" dirty="0">
              <a:solidFill>
                <a:schemeClr val="dk2"/>
              </a:solidFill>
              <a:latin typeface="Arial"/>
              <a:ea typeface="Arial"/>
              <a:cs typeface="Arial"/>
              <a:sym typeface="Arial"/>
            </a:endParaRPr>
          </a:p>
          <a:p>
            <a:pPr marL="742950" marR="0" lvl="0" indent="-742950" algn="ctr" rtl="0">
              <a:lnSpc>
                <a:spcPct val="100000"/>
              </a:lnSpc>
              <a:spcBef>
                <a:spcPts val="0"/>
              </a:spcBef>
              <a:spcAft>
                <a:spcPts val="0"/>
              </a:spcAft>
              <a:buClr>
                <a:schemeClr val="dk2"/>
              </a:buClr>
              <a:buSzPct val="25000"/>
              <a:buFont typeface="Arial"/>
              <a:buNone/>
            </a:pPr>
            <a:endParaRPr lang="hu-HU" sz="2000" b="1" dirty="0">
              <a:solidFill>
                <a:schemeClr val="dk2"/>
              </a:solidFill>
            </a:endParaRPr>
          </a:p>
          <a:p>
            <a:pPr marL="742950" marR="0" lvl="0" indent="-742950" algn="ctr" rtl="0">
              <a:lnSpc>
                <a:spcPct val="100000"/>
              </a:lnSpc>
              <a:spcBef>
                <a:spcPts val="0"/>
              </a:spcBef>
              <a:spcAft>
                <a:spcPts val="0"/>
              </a:spcAft>
              <a:buClr>
                <a:schemeClr val="dk2"/>
              </a:buClr>
              <a:buSzPct val="25000"/>
              <a:buFont typeface="Arial"/>
              <a:buNone/>
            </a:pPr>
            <a:endParaRPr lang="hu-HU" sz="2000" b="1" i="0" u="none" dirty="0">
              <a:solidFill>
                <a:schemeClr val="dk2"/>
              </a:solidFill>
              <a:latin typeface="Arial"/>
              <a:ea typeface="Arial"/>
              <a:cs typeface="Arial"/>
              <a:sym typeface="Arial"/>
            </a:endParaRPr>
          </a:p>
          <a:p>
            <a:pPr marL="742950" marR="0" lvl="0" indent="-742950" algn="ctr" rtl="0">
              <a:lnSpc>
                <a:spcPct val="100000"/>
              </a:lnSpc>
              <a:spcBef>
                <a:spcPts val="0"/>
              </a:spcBef>
              <a:spcAft>
                <a:spcPts val="0"/>
              </a:spcAft>
              <a:buClr>
                <a:schemeClr val="dk2"/>
              </a:buClr>
              <a:buSzPct val="25000"/>
              <a:buFont typeface="Arial"/>
              <a:buNone/>
            </a:pPr>
            <a:endParaRPr lang="hu-HU" sz="2000" b="1" i="0" u="none" dirty="0">
              <a:solidFill>
                <a:schemeClr val="dk2"/>
              </a:solidFill>
              <a:latin typeface="Arial"/>
              <a:ea typeface="Arial"/>
              <a:cs typeface="Arial"/>
              <a:sym typeface="Arial"/>
            </a:endParaRPr>
          </a:p>
        </p:txBody>
      </p:sp>
      <p:graphicFrame>
        <p:nvGraphicFramePr>
          <p:cNvPr id="5" name="Táblázat 4">
            <a:extLst>
              <a:ext uri="{FF2B5EF4-FFF2-40B4-BE49-F238E27FC236}">
                <a16:creationId xmlns:a16="http://schemas.microsoft.com/office/drawing/2014/main" id="{FA3B87A4-B92D-D3A9-9B2E-3232EE6B5653}"/>
              </a:ext>
            </a:extLst>
          </p:cNvPr>
          <p:cNvGraphicFramePr>
            <a:graphicFrameLocks noGrp="1"/>
          </p:cNvGraphicFramePr>
          <p:nvPr>
            <p:extLst>
              <p:ext uri="{D42A27DB-BD31-4B8C-83A1-F6EECF244321}">
                <p14:modId xmlns:p14="http://schemas.microsoft.com/office/powerpoint/2010/main" val="2685975173"/>
              </p:ext>
            </p:extLst>
          </p:nvPr>
        </p:nvGraphicFramePr>
        <p:xfrm>
          <a:off x="109834" y="2619234"/>
          <a:ext cx="1917700" cy="3423306"/>
        </p:xfrm>
        <a:graphic>
          <a:graphicData uri="http://schemas.openxmlformats.org/drawingml/2006/table">
            <a:tbl>
              <a:tblPr>
                <a:tableStyleId>{5C22544A-7EE6-4342-B048-85BDC9FD1C3A}</a:tableStyleId>
              </a:tblPr>
              <a:tblGrid>
                <a:gridCol w="596900">
                  <a:extLst>
                    <a:ext uri="{9D8B030D-6E8A-4147-A177-3AD203B41FA5}">
                      <a16:colId xmlns:a16="http://schemas.microsoft.com/office/drawing/2014/main" val="3687406863"/>
                    </a:ext>
                  </a:extLst>
                </a:gridCol>
                <a:gridCol w="1320800">
                  <a:extLst>
                    <a:ext uri="{9D8B030D-6E8A-4147-A177-3AD203B41FA5}">
                      <a16:colId xmlns:a16="http://schemas.microsoft.com/office/drawing/2014/main" val="1750585656"/>
                    </a:ext>
                  </a:extLst>
                </a:gridCol>
              </a:tblGrid>
              <a:tr h="231148">
                <a:tc>
                  <a:txBody>
                    <a:bodyPr/>
                    <a:lstStyle/>
                    <a:p>
                      <a:pPr algn="r" fontAlgn="b"/>
                      <a:r>
                        <a:rPr lang="hu-HU" sz="1100" u="none" strike="noStrike">
                          <a:effectLst/>
                        </a:rPr>
                        <a:t>1</a:t>
                      </a:r>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hu-HU" sz="1100" u="none" strike="noStrike">
                          <a:effectLst/>
                          <a:highlight>
                            <a:srgbClr val="B4C6E7"/>
                          </a:highlight>
                        </a:rPr>
                        <a:t>Alcoholic Beverages</a:t>
                      </a:r>
                      <a:endParaRPr lang="hu-HU" sz="1100" b="0" i="0" u="none" strike="noStrike">
                        <a:solidFill>
                          <a:srgbClr val="000000"/>
                        </a:solidFill>
                        <a:effectLst/>
                        <a:highlight>
                          <a:srgbClr val="B4C6E7"/>
                        </a:highlight>
                        <a:latin typeface="Calibri" panose="020F0502020204030204" pitchFamily="34" charset="0"/>
                      </a:endParaRPr>
                    </a:p>
                  </a:txBody>
                  <a:tcPr marL="9525" marR="9525" marT="9525" marB="0" anchor="b"/>
                </a:tc>
                <a:extLst>
                  <a:ext uri="{0D108BD9-81ED-4DB2-BD59-A6C34878D82A}">
                    <a16:rowId xmlns:a16="http://schemas.microsoft.com/office/drawing/2014/main" val="3916585391"/>
                  </a:ext>
                </a:extLst>
              </a:tr>
              <a:tr h="231148">
                <a:tc>
                  <a:txBody>
                    <a:bodyPr/>
                    <a:lstStyle/>
                    <a:p>
                      <a:pPr algn="r" fontAlgn="b"/>
                      <a:r>
                        <a:rPr lang="hu-HU" sz="1100" u="none" strike="noStrike">
                          <a:effectLst/>
                        </a:rPr>
                        <a:t>0</a:t>
                      </a:r>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hu-HU" sz="1100" u="none" strike="noStrike">
                          <a:effectLst/>
                        </a:rPr>
                        <a:t>Apples and products</a:t>
                      </a:r>
                      <a:endParaRPr lang="hu-HU"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74935081"/>
                  </a:ext>
                </a:extLst>
              </a:tr>
              <a:tr h="231148">
                <a:tc>
                  <a:txBody>
                    <a:bodyPr/>
                    <a:lstStyle/>
                    <a:p>
                      <a:pPr algn="r" fontAlgn="b"/>
                      <a:r>
                        <a:rPr lang="hu-HU" sz="1100" u="none" strike="noStrike">
                          <a:effectLst/>
                        </a:rPr>
                        <a:t>0</a:t>
                      </a:r>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hu-HU" sz="1100" u="none" strike="noStrike">
                          <a:effectLst/>
                        </a:rPr>
                        <a:t>Bananas</a:t>
                      </a:r>
                      <a:endParaRPr lang="hu-HU"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88562236"/>
                  </a:ext>
                </a:extLst>
              </a:tr>
              <a:tr h="231148">
                <a:tc>
                  <a:txBody>
                    <a:bodyPr/>
                    <a:lstStyle/>
                    <a:p>
                      <a:pPr algn="r" fontAlgn="b"/>
                      <a:r>
                        <a:rPr lang="hu-HU" sz="1100" u="none" strike="noStrike">
                          <a:effectLst/>
                        </a:rPr>
                        <a:t>0</a:t>
                      </a:r>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noProof="0" dirty="0">
                          <a:effectLst/>
                        </a:rPr>
                        <a:t>Barley and products</a:t>
                      </a:r>
                      <a:endParaRPr lang="en-GB" sz="1100" b="0" i="0" u="none" strike="noStrike" noProof="0"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30100677"/>
                  </a:ext>
                </a:extLst>
              </a:tr>
              <a:tr h="231148">
                <a:tc>
                  <a:txBody>
                    <a:bodyPr/>
                    <a:lstStyle/>
                    <a:p>
                      <a:pPr algn="r" fontAlgn="b"/>
                      <a:r>
                        <a:rPr lang="hu-HU" sz="1100" u="none" strike="noStrike">
                          <a:effectLst/>
                        </a:rPr>
                        <a:t>0</a:t>
                      </a:r>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noProof="0" dirty="0">
                          <a:effectLst/>
                        </a:rPr>
                        <a:t>Beans</a:t>
                      </a:r>
                      <a:endParaRPr lang="en-GB" sz="1100" b="0" i="0" u="none" strike="noStrike" noProof="0"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55108309"/>
                  </a:ext>
                </a:extLst>
              </a:tr>
              <a:tr h="231148">
                <a:tc>
                  <a:txBody>
                    <a:bodyPr/>
                    <a:lstStyle/>
                    <a:p>
                      <a:pPr algn="r" fontAlgn="b"/>
                      <a:r>
                        <a:rPr lang="hu-HU" sz="1100" u="none" strike="noStrike">
                          <a:effectLst/>
                        </a:rPr>
                        <a:t>1</a:t>
                      </a:r>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noProof="0" dirty="0">
                          <a:effectLst/>
                          <a:highlight>
                            <a:srgbClr val="B4C6E7"/>
                          </a:highlight>
                        </a:rPr>
                        <a:t>Beer</a:t>
                      </a:r>
                      <a:endParaRPr lang="en-GB" sz="1100" b="0" i="0" u="none" strike="noStrike" noProof="0" dirty="0">
                        <a:solidFill>
                          <a:srgbClr val="000000"/>
                        </a:solidFill>
                        <a:effectLst/>
                        <a:highlight>
                          <a:srgbClr val="B4C6E7"/>
                        </a:highlight>
                        <a:latin typeface="Calibri" panose="020F0502020204030204" pitchFamily="34" charset="0"/>
                      </a:endParaRPr>
                    </a:p>
                  </a:txBody>
                  <a:tcPr marL="9525" marR="9525" marT="9525" marB="0" anchor="b"/>
                </a:tc>
                <a:extLst>
                  <a:ext uri="{0D108BD9-81ED-4DB2-BD59-A6C34878D82A}">
                    <a16:rowId xmlns:a16="http://schemas.microsoft.com/office/drawing/2014/main" val="456643246"/>
                  </a:ext>
                </a:extLst>
              </a:tr>
              <a:tr h="418379">
                <a:tc>
                  <a:txBody>
                    <a:bodyPr/>
                    <a:lstStyle/>
                    <a:p>
                      <a:pPr algn="r" fontAlgn="b"/>
                      <a:r>
                        <a:rPr lang="hu-HU" sz="1100" u="none" strike="noStrike">
                          <a:effectLst/>
                        </a:rPr>
                        <a:t>1</a:t>
                      </a:r>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noProof="0" dirty="0">
                          <a:effectLst/>
                          <a:highlight>
                            <a:srgbClr val="B4C6E7"/>
                          </a:highlight>
                        </a:rPr>
                        <a:t>Beverages, Alcoholic</a:t>
                      </a:r>
                      <a:endParaRPr lang="en-GB" sz="1100" b="0" i="0" u="none" strike="noStrike" noProof="0" dirty="0">
                        <a:solidFill>
                          <a:srgbClr val="000000"/>
                        </a:solidFill>
                        <a:effectLst/>
                        <a:highlight>
                          <a:srgbClr val="B4C6E7"/>
                        </a:highlight>
                        <a:latin typeface="Calibri" panose="020F0502020204030204" pitchFamily="34" charset="0"/>
                      </a:endParaRPr>
                    </a:p>
                  </a:txBody>
                  <a:tcPr marL="9525" marR="9525" marT="9525" marB="0" anchor="b"/>
                </a:tc>
                <a:extLst>
                  <a:ext uri="{0D108BD9-81ED-4DB2-BD59-A6C34878D82A}">
                    <a16:rowId xmlns:a16="http://schemas.microsoft.com/office/drawing/2014/main" val="1637210674"/>
                  </a:ext>
                </a:extLst>
              </a:tr>
              <a:tr h="462297">
                <a:tc>
                  <a:txBody>
                    <a:bodyPr/>
                    <a:lstStyle/>
                    <a:p>
                      <a:pPr algn="r" fontAlgn="b"/>
                      <a:r>
                        <a:rPr lang="hu-HU" sz="1100" u="none" strike="noStrike">
                          <a:effectLst/>
                        </a:rPr>
                        <a:t>1</a:t>
                      </a:r>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noProof="0" dirty="0">
                          <a:effectLst/>
                          <a:highlight>
                            <a:srgbClr val="B4C6E7"/>
                          </a:highlight>
                        </a:rPr>
                        <a:t>Beverages, Fermented</a:t>
                      </a:r>
                      <a:endParaRPr lang="en-GB" sz="1100" b="0" i="0" u="none" strike="noStrike" noProof="0" dirty="0">
                        <a:solidFill>
                          <a:srgbClr val="000000"/>
                        </a:solidFill>
                        <a:effectLst/>
                        <a:highlight>
                          <a:srgbClr val="B4C6E7"/>
                        </a:highlight>
                        <a:latin typeface="Calibri" panose="020F0502020204030204" pitchFamily="34" charset="0"/>
                      </a:endParaRPr>
                    </a:p>
                  </a:txBody>
                  <a:tcPr marL="9525" marR="9525" marT="9525" marB="0" anchor="b"/>
                </a:tc>
                <a:extLst>
                  <a:ext uri="{0D108BD9-81ED-4DB2-BD59-A6C34878D82A}">
                    <a16:rowId xmlns:a16="http://schemas.microsoft.com/office/drawing/2014/main" val="1770241352"/>
                  </a:ext>
                </a:extLst>
              </a:tr>
              <a:tr h="462297">
                <a:tc>
                  <a:txBody>
                    <a:bodyPr/>
                    <a:lstStyle/>
                    <a:p>
                      <a:pPr algn="r" fontAlgn="b"/>
                      <a:r>
                        <a:rPr lang="hu-HU" sz="1100" u="none" strike="noStrike">
                          <a:effectLst/>
                        </a:rPr>
                        <a:t>0</a:t>
                      </a:r>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noProof="0" dirty="0">
                          <a:effectLst/>
                        </a:rPr>
                        <a:t>Cassava and products</a:t>
                      </a:r>
                      <a:endParaRPr lang="en-GB" sz="1100" b="0" i="0" u="none" strike="noStrike" noProof="0"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02576140"/>
                  </a:ext>
                </a:extLst>
              </a:tr>
              <a:tr h="462297">
                <a:tc>
                  <a:txBody>
                    <a:bodyPr/>
                    <a:lstStyle/>
                    <a:p>
                      <a:pPr algn="r" fontAlgn="b"/>
                      <a:r>
                        <a:rPr lang="hu-HU" sz="1100" u="none" strike="noStrike">
                          <a:effectLst/>
                        </a:rPr>
                        <a:t>0</a:t>
                      </a:r>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noProof="0" dirty="0">
                          <a:effectLst/>
                        </a:rPr>
                        <a:t>Cereals - Excluding Beer</a:t>
                      </a:r>
                      <a:endParaRPr lang="en-GB" sz="1100" b="0" i="0" u="none" strike="noStrike" noProof="0"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40607574"/>
                  </a:ext>
                </a:extLst>
              </a:tr>
              <a:tr h="231148">
                <a:tc>
                  <a:txBody>
                    <a:bodyPr/>
                    <a:lstStyle/>
                    <a:p>
                      <a:pPr algn="r" fontAlgn="b"/>
                      <a:r>
                        <a:rPr lang="hu-HU" sz="1100" u="none" strike="noStrike">
                          <a:effectLst/>
                        </a:rPr>
                        <a:t>0</a:t>
                      </a:r>
                      <a:endParaRPr lang="hu-HU"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noProof="0" dirty="0">
                          <a:effectLst/>
                        </a:rPr>
                        <a:t>Cereals, Other</a:t>
                      </a:r>
                      <a:endParaRPr lang="en-GB" sz="1100" b="0" i="0" u="none" strike="noStrike" noProof="0"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99397146"/>
                  </a:ext>
                </a:extLst>
              </a:tr>
            </a:tbl>
          </a:graphicData>
        </a:graphic>
      </p:graphicFrame>
      <p:graphicFrame>
        <p:nvGraphicFramePr>
          <p:cNvPr id="2" name="Táblázat 1">
            <a:extLst>
              <a:ext uri="{FF2B5EF4-FFF2-40B4-BE49-F238E27FC236}">
                <a16:creationId xmlns:a16="http://schemas.microsoft.com/office/drawing/2014/main" id="{F50FF428-DB57-820A-E41F-90525DA56432}"/>
              </a:ext>
            </a:extLst>
          </p:cNvPr>
          <p:cNvGraphicFramePr>
            <a:graphicFrameLocks noGrp="1"/>
          </p:cNvGraphicFramePr>
          <p:nvPr>
            <p:extLst>
              <p:ext uri="{D42A27DB-BD31-4B8C-83A1-F6EECF244321}">
                <p14:modId xmlns:p14="http://schemas.microsoft.com/office/powerpoint/2010/main" val="1556174991"/>
              </p:ext>
            </p:extLst>
          </p:nvPr>
        </p:nvGraphicFramePr>
        <p:xfrm>
          <a:off x="2510611" y="2619234"/>
          <a:ext cx="6321448" cy="1619532"/>
        </p:xfrm>
        <a:graphic>
          <a:graphicData uri="http://schemas.openxmlformats.org/drawingml/2006/table">
            <a:tbl>
              <a:tblPr>
                <a:tableStyleId>{5C22544A-7EE6-4342-B048-85BDC9FD1C3A}</a:tableStyleId>
              </a:tblPr>
              <a:tblGrid>
                <a:gridCol w="1455961">
                  <a:extLst>
                    <a:ext uri="{9D8B030D-6E8A-4147-A177-3AD203B41FA5}">
                      <a16:colId xmlns:a16="http://schemas.microsoft.com/office/drawing/2014/main" val="1685552639"/>
                    </a:ext>
                  </a:extLst>
                </a:gridCol>
                <a:gridCol w="442317">
                  <a:extLst>
                    <a:ext uri="{9D8B030D-6E8A-4147-A177-3AD203B41FA5}">
                      <a16:colId xmlns:a16="http://schemas.microsoft.com/office/drawing/2014/main" val="101179602"/>
                    </a:ext>
                  </a:extLst>
                </a:gridCol>
                <a:gridCol w="442317">
                  <a:extLst>
                    <a:ext uri="{9D8B030D-6E8A-4147-A177-3AD203B41FA5}">
                      <a16:colId xmlns:a16="http://schemas.microsoft.com/office/drawing/2014/main" val="3652913311"/>
                    </a:ext>
                  </a:extLst>
                </a:gridCol>
                <a:gridCol w="442317">
                  <a:extLst>
                    <a:ext uri="{9D8B030D-6E8A-4147-A177-3AD203B41FA5}">
                      <a16:colId xmlns:a16="http://schemas.microsoft.com/office/drawing/2014/main" val="1771157303"/>
                    </a:ext>
                  </a:extLst>
                </a:gridCol>
                <a:gridCol w="442317">
                  <a:extLst>
                    <a:ext uri="{9D8B030D-6E8A-4147-A177-3AD203B41FA5}">
                      <a16:colId xmlns:a16="http://schemas.microsoft.com/office/drawing/2014/main" val="538859433"/>
                    </a:ext>
                  </a:extLst>
                </a:gridCol>
                <a:gridCol w="442317">
                  <a:extLst>
                    <a:ext uri="{9D8B030D-6E8A-4147-A177-3AD203B41FA5}">
                      <a16:colId xmlns:a16="http://schemas.microsoft.com/office/drawing/2014/main" val="568856381"/>
                    </a:ext>
                  </a:extLst>
                </a:gridCol>
                <a:gridCol w="442317">
                  <a:extLst>
                    <a:ext uri="{9D8B030D-6E8A-4147-A177-3AD203B41FA5}">
                      <a16:colId xmlns:a16="http://schemas.microsoft.com/office/drawing/2014/main" val="2913291951"/>
                    </a:ext>
                  </a:extLst>
                </a:gridCol>
                <a:gridCol w="442317">
                  <a:extLst>
                    <a:ext uri="{9D8B030D-6E8A-4147-A177-3AD203B41FA5}">
                      <a16:colId xmlns:a16="http://schemas.microsoft.com/office/drawing/2014/main" val="1946309243"/>
                    </a:ext>
                  </a:extLst>
                </a:gridCol>
                <a:gridCol w="442317">
                  <a:extLst>
                    <a:ext uri="{9D8B030D-6E8A-4147-A177-3AD203B41FA5}">
                      <a16:colId xmlns:a16="http://schemas.microsoft.com/office/drawing/2014/main" val="411268801"/>
                    </a:ext>
                  </a:extLst>
                </a:gridCol>
                <a:gridCol w="442317">
                  <a:extLst>
                    <a:ext uri="{9D8B030D-6E8A-4147-A177-3AD203B41FA5}">
                      <a16:colId xmlns:a16="http://schemas.microsoft.com/office/drawing/2014/main" val="1658434606"/>
                    </a:ext>
                  </a:extLst>
                </a:gridCol>
                <a:gridCol w="442317">
                  <a:extLst>
                    <a:ext uri="{9D8B030D-6E8A-4147-A177-3AD203B41FA5}">
                      <a16:colId xmlns:a16="http://schemas.microsoft.com/office/drawing/2014/main" val="280903771"/>
                    </a:ext>
                  </a:extLst>
                </a:gridCol>
                <a:gridCol w="442317">
                  <a:extLst>
                    <a:ext uri="{9D8B030D-6E8A-4147-A177-3AD203B41FA5}">
                      <a16:colId xmlns:a16="http://schemas.microsoft.com/office/drawing/2014/main" val="2243397005"/>
                    </a:ext>
                  </a:extLst>
                </a:gridCol>
              </a:tblGrid>
              <a:tr h="179948">
                <a:tc>
                  <a:txBody>
                    <a:bodyPr/>
                    <a:lstStyle/>
                    <a:p>
                      <a:pPr algn="l" fontAlgn="b"/>
                      <a:r>
                        <a:rPr lang="en-GB" sz="1000" u="none" strike="noStrike" noProof="0" dirty="0">
                          <a:effectLst/>
                        </a:rPr>
                        <a:t>OAM</a:t>
                      </a:r>
                      <a:endParaRPr lang="en-GB" sz="1000" b="0" i="0" u="none" strike="noStrike" noProof="0" dirty="0">
                        <a:solidFill>
                          <a:srgbClr val="000000"/>
                        </a:solidFill>
                        <a:effectLst/>
                        <a:latin typeface="Calibri" panose="020F0502020204030204" pitchFamily="34" charset="0"/>
                      </a:endParaRPr>
                    </a:p>
                  </a:txBody>
                  <a:tcPr marL="8997" marR="8997" marT="8997" marB="0" anchor="b"/>
                </a:tc>
                <a:tc>
                  <a:txBody>
                    <a:bodyPr/>
                    <a:lstStyle/>
                    <a:p>
                      <a:pPr algn="r" fontAlgn="b"/>
                      <a:r>
                        <a:rPr lang="hu-HU" sz="1000" b="1" u="none" strike="noStrike" dirty="0">
                          <a:effectLst/>
                        </a:rPr>
                        <a:t>1961</a:t>
                      </a:r>
                      <a:endParaRPr lang="hu-HU" sz="1000" b="1" i="0" u="none" strike="noStrike" dirty="0">
                        <a:solidFill>
                          <a:srgbClr val="000000"/>
                        </a:solidFill>
                        <a:effectLst/>
                        <a:latin typeface="Calibri" panose="020F0502020204030204" pitchFamily="34" charset="0"/>
                      </a:endParaRPr>
                    </a:p>
                  </a:txBody>
                  <a:tcPr marL="8997" marR="8997" marT="8997" marB="0" anchor="b"/>
                </a:tc>
                <a:tc>
                  <a:txBody>
                    <a:bodyPr/>
                    <a:lstStyle/>
                    <a:p>
                      <a:pPr algn="r" fontAlgn="b"/>
                      <a:r>
                        <a:rPr lang="hu-HU" sz="1000" b="1" u="none" strike="noStrike" dirty="0">
                          <a:effectLst/>
                        </a:rPr>
                        <a:t>1962</a:t>
                      </a:r>
                      <a:endParaRPr lang="hu-HU" sz="1000" b="1" i="0" u="none" strike="noStrike" dirty="0">
                        <a:solidFill>
                          <a:srgbClr val="000000"/>
                        </a:solidFill>
                        <a:effectLst/>
                        <a:latin typeface="Calibri" panose="020F0502020204030204" pitchFamily="34" charset="0"/>
                      </a:endParaRPr>
                    </a:p>
                  </a:txBody>
                  <a:tcPr marL="8997" marR="8997" marT="8997" marB="0" anchor="b"/>
                </a:tc>
                <a:tc>
                  <a:txBody>
                    <a:bodyPr/>
                    <a:lstStyle/>
                    <a:p>
                      <a:pPr algn="r" fontAlgn="b"/>
                      <a:r>
                        <a:rPr lang="hu-HU" sz="1000" b="1" u="none" strike="noStrike">
                          <a:effectLst/>
                        </a:rPr>
                        <a:t>1963</a:t>
                      </a:r>
                      <a:endParaRPr lang="hu-HU" sz="1000" b="1"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b="1" u="none" strike="noStrike" dirty="0">
                          <a:effectLst/>
                        </a:rPr>
                        <a:t>1964</a:t>
                      </a:r>
                      <a:endParaRPr lang="hu-HU" sz="1000" b="1" i="0" u="none" strike="noStrike" dirty="0">
                        <a:solidFill>
                          <a:srgbClr val="000000"/>
                        </a:solidFill>
                        <a:effectLst/>
                        <a:latin typeface="Calibri" panose="020F0502020204030204" pitchFamily="34" charset="0"/>
                      </a:endParaRPr>
                    </a:p>
                  </a:txBody>
                  <a:tcPr marL="8997" marR="8997" marT="8997" marB="0" anchor="b"/>
                </a:tc>
                <a:tc>
                  <a:txBody>
                    <a:bodyPr/>
                    <a:lstStyle/>
                    <a:p>
                      <a:pPr algn="r" fontAlgn="b"/>
                      <a:r>
                        <a:rPr lang="hu-HU" sz="1000" b="1" u="none" strike="noStrike" dirty="0">
                          <a:effectLst/>
                        </a:rPr>
                        <a:t>1965</a:t>
                      </a:r>
                      <a:endParaRPr lang="hu-HU" sz="1000" b="1" i="0" u="none" strike="noStrike" dirty="0">
                        <a:solidFill>
                          <a:srgbClr val="000000"/>
                        </a:solidFill>
                        <a:effectLst/>
                        <a:latin typeface="Calibri" panose="020F0502020204030204" pitchFamily="34" charset="0"/>
                      </a:endParaRPr>
                    </a:p>
                  </a:txBody>
                  <a:tcPr marL="8997" marR="8997" marT="8997" marB="0" anchor="b"/>
                </a:tc>
                <a:tc>
                  <a:txBody>
                    <a:bodyPr/>
                    <a:lstStyle/>
                    <a:p>
                      <a:pPr algn="r" fontAlgn="b"/>
                      <a:r>
                        <a:rPr lang="hu-HU" sz="1000" b="1" u="none" strike="noStrike" dirty="0">
                          <a:effectLst/>
                        </a:rPr>
                        <a:t>1966</a:t>
                      </a:r>
                      <a:endParaRPr lang="hu-HU" sz="1000" b="1" i="0" u="none" strike="noStrike" dirty="0">
                        <a:solidFill>
                          <a:srgbClr val="000000"/>
                        </a:solidFill>
                        <a:effectLst/>
                        <a:latin typeface="Calibri" panose="020F0502020204030204" pitchFamily="34" charset="0"/>
                      </a:endParaRPr>
                    </a:p>
                  </a:txBody>
                  <a:tcPr marL="8997" marR="8997" marT="8997" marB="0" anchor="b"/>
                </a:tc>
                <a:tc>
                  <a:txBody>
                    <a:bodyPr/>
                    <a:lstStyle/>
                    <a:p>
                      <a:pPr algn="r" fontAlgn="b"/>
                      <a:r>
                        <a:rPr lang="hu-HU" sz="1000" b="1" u="none" strike="noStrike">
                          <a:effectLst/>
                        </a:rPr>
                        <a:t>1967</a:t>
                      </a:r>
                      <a:endParaRPr lang="hu-HU" sz="1000" b="1"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b="1" u="none" strike="noStrike">
                          <a:effectLst/>
                        </a:rPr>
                        <a:t>1968</a:t>
                      </a:r>
                      <a:endParaRPr lang="hu-HU" sz="1000" b="1"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b="1" u="none" strike="noStrike">
                          <a:effectLst/>
                        </a:rPr>
                        <a:t>1969</a:t>
                      </a:r>
                      <a:endParaRPr lang="hu-HU" sz="1000" b="1"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b="1" u="none" strike="noStrike" dirty="0">
                          <a:effectLst/>
                        </a:rPr>
                        <a:t>1970</a:t>
                      </a:r>
                      <a:endParaRPr lang="hu-HU" sz="1000" b="1" i="0" u="none" strike="noStrike" dirty="0">
                        <a:solidFill>
                          <a:srgbClr val="000000"/>
                        </a:solidFill>
                        <a:effectLst/>
                        <a:latin typeface="Calibri" panose="020F0502020204030204" pitchFamily="34" charset="0"/>
                      </a:endParaRPr>
                    </a:p>
                  </a:txBody>
                  <a:tcPr marL="8997" marR="8997" marT="8997" marB="0" anchor="b"/>
                </a:tc>
                <a:tc>
                  <a:txBody>
                    <a:bodyPr/>
                    <a:lstStyle/>
                    <a:p>
                      <a:pPr algn="r" fontAlgn="b"/>
                      <a:r>
                        <a:rPr lang="hu-HU" sz="1000" b="1" u="none" strike="noStrike" dirty="0">
                          <a:effectLst/>
                        </a:rPr>
                        <a:t>1971</a:t>
                      </a:r>
                      <a:endParaRPr lang="hu-HU" sz="1000" b="1" i="0" u="none" strike="noStrike" dirty="0">
                        <a:solidFill>
                          <a:srgbClr val="000000"/>
                        </a:solidFill>
                        <a:effectLst/>
                        <a:latin typeface="Calibri" panose="020F0502020204030204" pitchFamily="34" charset="0"/>
                      </a:endParaRPr>
                    </a:p>
                  </a:txBody>
                  <a:tcPr marL="8997" marR="8997" marT="8997" marB="0" anchor="b"/>
                </a:tc>
                <a:extLst>
                  <a:ext uri="{0D108BD9-81ED-4DB2-BD59-A6C34878D82A}">
                    <a16:rowId xmlns:a16="http://schemas.microsoft.com/office/drawing/2014/main" val="1438426537"/>
                  </a:ext>
                </a:extLst>
              </a:tr>
              <a:tr h="179948">
                <a:tc>
                  <a:txBody>
                    <a:bodyPr/>
                    <a:lstStyle/>
                    <a:p>
                      <a:pPr algn="l" fontAlgn="b"/>
                      <a:r>
                        <a:rPr lang="en-GB" sz="1000" u="none" strike="noStrike" noProof="0" dirty="0">
                          <a:effectLst/>
                          <a:highlight>
                            <a:srgbClr val="B4C6E7"/>
                          </a:highlight>
                        </a:rPr>
                        <a:t>Alcoholic Beverages</a:t>
                      </a:r>
                      <a:endParaRPr lang="en-GB" sz="1000" b="0" i="0" u="none" strike="noStrike" noProof="0" dirty="0">
                        <a:solidFill>
                          <a:srgbClr val="000000"/>
                        </a:solidFill>
                        <a:effectLst/>
                        <a:highlight>
                          <a:srgbClr val="B4C6E7"/>
                        </a:highlight>
                        <a:latin typeface="Calibri" panose="020F0502020204030204" pitchFamily="34" charset="0"/>
                      </a:endParaRPr>
                    </a:p>
                  </a:txBody>
                  <a:tcPr marL="8997" marR="8997" marT="8997" marB="0" anchor="b"/>
                </a:tc>
                <a:tc>
                  <a:txBody>
                    <a:bodyPr/>
                    <a:lstStyle/>
                    <a:p>
                      <a:pPr algn="r" fontAlgn="b"/>
                      <a:r>
                        <a:rPr lang="hu-HU" sz="1000" u="none" strike="noStrike">
                          <a:effectLst/>
                        </a:rPr>
                        <a:t>1</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2</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3</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4</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5</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6</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dirty="0">
                          <a:effectLst/>
                        </a:rPr>
                        <a:t>7</a:t>
                      </a:r>
                      <a:endParaRPr lang="hu-HU" sz="1000" b="0" i="0" u="none" strike="noStrike" dirty="0">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8</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dirty="0">
                          <a:effectLst/>
                        </a:rPr>
                        <a:t>11</a:t>
                      </a:r>
                      <a:endParaRPr lang="hu-HU" sz="1000" b="0" i="0" u="none" strike="noStrike" dirty="0">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dirty="0">
                          <a:effectLst/>
                        </a:rPr>
                        <a:t>14</a:t>
                      </a:r>
                      <a:endParaRPr lang="hu-HU" sz="1000" b="0" i="0" u="none" strike="noStrike" dirty="0">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18</a:t>
                      </a:r>
                      <a:endParaRPr lang="hu-HU" sz="1000" b="0" i="0" u="none" strike="noStrike">
                        <a:solidFill>
                          <a:srgbClr val="000000"/>
                        </a:solidFill>
                        <a:effectLst/>
                        <a:latin typeface="Calibri" panose="020F0502020204030204" pitchFamily="34" charset="0"/>
                      </a:endParaRPr>
                    </a:p>
                  </a:txBody>
                  <a:tcPr marL="8997" marR="8997" marT="8997" marB="0" anchor="b"/>
                </a:tc>
                <a:extLst>
                  <a:ext uri="{0D108BD9-81ED-4DB2-BD59-A6C34878D82A}">
                    <a16:rowId xmlns:a16="http://schemas.microsoft.com/office/drawing/2014/main" val="2211180031"/>
                  </a:ext>
                </a:extLst>
              </a:tr>
              <a:tr h="179948">
                <a:tc>
                  <a:txBody>
                    <a:bodyPr/>
                    <a:lstStyle/>
                    <a:p>
                      <a:pPr algn="l" fontAlgn="b"/>
                      <a:r>
                        <a:rPr lang="en-GB" sz="1000" u="none" strike="noStrike" noProof="0" dirty="0">
                          <a:effectLst/>
                        </a:rPr>
                        <a:t>Apples and products</a:t>
                      </a:r>
                      <a:endParaRPr lang="en-GB" sz="1000" b="0" i="0" u="none" strike="noStrike" noProof="0" dirty="0">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47</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46</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29</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45</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51</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48</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35</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27</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42</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22</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40</a:t>
                      </a:r>
                      <a:endParaRPr lang="hu-HU" sz="1000" b="0" i="0" u="none" strike="noStrike">
                        <a:solidFill>
                          <a:srgbClr val="000000"/>
                        </a:solidFill>
                        <a:effectLst/>
                        <a:latin typeface="Calibri" panose="020F0502020204030204" pitchFamily="34" charset="0"/>
                      </a:endParaRPr>
                    </a:p>
                  </a:txBody>
                  <a:tcPr marL="8997" marR="8997" marT="8997" marB="0" anchor="b"/>
                </a:tc>
                <a:extLst>
                  <a:ext uri="{0D108BD9-81ED-4DB2-BD59-A6C34878D82A}">
                    <a16:rowId xmlns:a16="http://schemas.microsoft.com/office/drawing/2014/main" val="2009949875"/>
                  </a:ext>
                </a:extLst>
              </a:tr>
              <a:tr h="179948">
                <a:tc>
                  <a:txBody>
                    <a:bodyPr/>
                    <a:lstStyle/>
                    <a:p>
                      <a:pPr algn="l" fontAlgn="b"/>
                      <a:r>
                        <a:rPr lang="en-GB" sz="1000" u="none" strike="noStrike" noProof="0" dirty="0">
                          <a:effectLst/>
                        </a:rPr>
                        <a:t>Bananas</a:t>
                      </a:r>
                      <a:endParaRPr lang="en-GB" sz="1000" b="0" i="0" u="none" strike="noStrike" noProof="0" dirty="0">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53</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52</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51</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50</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49</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48</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46</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38</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47</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31</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40</a:t>
                      </a:r>
                      <a:endParaRPr lang="hu-HU" sz="1000" b="0" i="0" u="none" strike="noStrike">
                        <a:solidFill>
                          <a:srgbClr val="000000"/>
                        </a:solidFill>
                        <a:effectLst/>
                        <a:latin typeface="Calibri" panose="020F0502020204030204" pitchFamily="34" charset="0"/>
                      </a:endParaRPr>
                    </a:p>
                  </a:txBody>
                  <a:tcPr marL="8997" marR="8997" marT="8997" marB="0" anchor="b"/>
                </a:tc>
                <a:extLst>
                  <a:ext uri="{0D108BD9-81ED-4DB2-BD59-A6C34878D82A}">
                    <a16:rowId xmlns:a16="http://schemas.microsoft.com/office/drawing/2014/main" val="1610295780"/>
                  </a:ext>
                </a:extLst>
              </a:tr>
              <a:tr h="179948">
                <a:tc>
                  <a:txBody>
                    <a:bodyPr/>
                    <a:lstStyle/>
                    <a:p>
                      <a:pPr algn="l" fontAlgn="b"/>
                      <a:r>
                        <a:rPr lang="en-GB" sz="1000" u="none" strike="noStrike" noProof="0" dirty="0">
                          <a:effectLst/>
                        </a:rPr>
                        <a:t>Barley and products</a:t>
                      </a:r>
                      <a:endParaRPr lang="en-GB" sz="1000" b="0" i="0" u="none" strike="noStrike" noProof="0" dirty="0">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42</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42</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42</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42</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42</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42</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42</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42</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39</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42</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15</a:t>
                      </a:r>
                      <a:endParaRPr lang="hu-HU" sz="1000" b="0" i="0" u="none" strike="noStrike">
                        <a:solidFill>
                          <a:srgbClr val="000000"/>
                        </a:solidFill>
                        <a:effectLst/>
                        <a:latin typeface="Calibri" panose="020F0502020204030204" pitchFamily="34" charset="0"/>
                      </a:endParaRPr>
                    </a:p>
                  </a:txBody>
                  <a:tcPr marL="8997" marR="8997" marT="8997" marB="0" anchor="b"/>
                </a:tc>
                <a:extLst>
                  <a:ext uri="{0D108BD9-81ED-4DB2-BD59-A6C34878D82A}">
                    <a16:rowId xmlns:a16="http://schemas.microsoft.com/office/drawing/2014/main" val="2741530883"/>
                  </a:ext>
                </a:extLst>
              </a:tr>
              <a:tr h="179948">
                <a:tc>
                  <a:txBody>
                    <a:bodyPr/>
                    <a:lstStyle/>
                    <a:p>
                      <a:pPr algn="l" fontAlgn="b"/>
                      <a:r>
                        <a:rPr lang="en-GB" sz="1000" u="none" strike="noStrike" noProof="0" dirty="0">
                          <a:effectLst/>
                        </a:rPr>
                        <a:t>Beans</a:t>
                      </a:r>
                      <a:endParaRPr lang="en-GB" sz="1000" b="0" i="0" u="none" strike="noStrike" noProof="0" dirty="0">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29</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2</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3</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4</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1</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6</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38</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35</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16</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21</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34</a:t>
                      </a:r>
                      <a:endParaRPr lang="hu-HU" sz="1000" b="0" i="0" u="none" strike="noStrike">
                        <a:solidFill>
                          <a:srgbClr val="000000"/>
                        </a:solidFill>
                        <a:effectLst/>
                        <a:latin typeface="Calibri" panose="020F0502020204030204" pitchFamily="34" charset="0"/>
                      </a:endParaRPr>
                    </a:p>
                  </a:txBody>
                  <a:tcPr marL="8997" marR="8997" marT="8997" marB="0" anchor="b"/>
                </a:tc>
                <a:extLst>
                  <a:ext uri="{0D108BD9-81ED-4DB2-BD59-A6C34878D82A}">
                    <a16:rowId xmlns:a16="http://schemas.microsoft.com/office/drawing/2014/main" val="132914687"/>
                  </a:ext>
                </a:extLst>
              </a:tr>
              <a:tr h="179948">
                <a:tc>
                  <a:txBody>
                    <a:bodyPr/>
                    <a:lstStyle/>
                    <a:p>
                      <a:pPr algn="l" fontAlgn="b"/>
                      <a:r>
                        <a:rPr lang="en-GB" sz="1000" u="none" strike="noStrike" noProof="0" dirty="0">
                          <a:effectLst/>
                          <a:highlight>
                            <a:srgbClr val="B4C6E7"/>
                          </a:highlight>
                        </a:rPr>
                        <a:t>Beer</a:t>
                      </a:r>
                      <a:endParaRPr lang="en-GB" sz="1000" b="0" i="0" u="none" strike="noStrike" noProof="0" dirty="0">
                        <a:solidFill>
                          <a:srgbClr val="000000"/>
                        </a:solidFill>
                        <a:effectLst/>
                        <a:highlight>
                          <a:srgbClr val="B4C6E7"/>
                        </a:highlight>
                        <a:latin typeface="Calibri" panose="020F0502020204030204" pitchFamily="34" charset="0"/>
                      </a:endParaRPr>
                    </a:p>
                  </a:txBody>
                  <a:tcPr marL="8997" marR="8997" marT="8997" marB="0" anchor="b"/>
                </a:tc>
                <a:tc>
                  <a:txBody>
                    <a:bodyPr/>
                    <a:lstStyle/>
                    <a:p>
                      <a:pPr algn="r" fontAlgn="b"/>
                      <a:r>
                        <a:rPr lang="hu-HU" sz="1000" u="none" strike="noStrike">
                          <a:effectLst/>
                        </a:rPr>
                        <a:t>1</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dirty="0">
                          <a:effectLst/>
                        </a:rPr>
                        <a:t>2</a:t>
                      </a:r>
                      <a:endParaRPr lang="hu-HU" sz="1000" b="0" i="0" u="none" strike="noStrike" dirty="0">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3</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dirty="0">
                          <a:effectLst/>
                        </a:rPr>
                        <a:t>4</a:t>
                      </a:r>
                      <a:endParaRPr lang="hu-HU" sz="1000" b="0" i="0" u="none" strike="noStrike" dirty="0">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5</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6</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7</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8</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9</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11</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12</a:t>
                      </a:r>
                      <a:endParaRPr lang="hu-HU" sz="1000" b="0" i="0" u="none" strike="noStrike">
                        <a:solidFill>
                          <a:srgbClr val="000000"/>
                        </a:solidFill>
                        <a:effectLst/>
                        <a:latin typeface="Calibri" panose="020F0502020204030204" pitchFamily="34" charset="0"/>
                      </a:endParaRPr>
                    </a:p>
                  </a:txBody>
                  <a:tcPr marL="8997" marR="8997" marT="8997" marB="0" anchor="b"/>
                </a:tc>
                <a:extLst>
                  <a:ext uri="{0D108BD9-81ED-4DB2-BD59-A6C34878D82A}">
                    <a16:rowId xmlns:a16="http://schemas.microsoft.com/office/drawing/2014/main" val="1936615942"/>
                  </a:ext>
                </a:extLst>
              </a:tr>
              <a:tr h="179948">
                <a:tc>
                  <a:txBody>
                    <a:bodyPr/>
                    <a:lstStyle/>
                    <a:p>
                      <a:pPr algn="l" fontAlgn="b"/>
                      <a:r>
                        <a:rPr lang="en-GB" sz="1000" u="none" strike="noStrike" noProof="0" dirty="0">
                          <a:effectLst/>
                          <a:highlight>
                            <a:srgbClr val="B4C6E7"/>
                          </a:highlight>
                        </a:rPr>
                        <a:t>Beverages, Alcoholic</a:t>
                      </a:r>
                      <a:endParaRPr lang="en-GB" sz="1000" b="0" i="0" u="none" strike="noStrike" noProof="0" dirty="0">
                        <a:solidFill>
                          <a:srgbClr val="000000"/>
                        </a:solidFill>
                        <a:effectLst/>
                        <a:highlight>
                          <a:srgbClr val="B4C6E7"/>
                        </a:highlight>
                        <a:latin typeface="Calibri" panose="020F0502020204030204" pitchFamily="34" charset="0"/>
                      </a:endParaRPr>
                    </a:p>
                  </a:txBody>
                  <a:tcPr marL="8997" marR="8997" marT="8997" marB="0" anchor="b"/>
                </a:tc>
                <a:tc>
                  <a:txBody>
                    <a:bodyPr/>
                    <a:lstStyle/>
                    <a:p>
                      <a:pPr algn="r" fontAlgn="b"/>
                      <a:r>
                        <a:rPr lang="hu-HU" sz="1000" u="none" strike="noStrike">
                          <a:effectLst/>
                        </a:rPr>
                        <a:t>3</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2</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4</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7</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1</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dirty="0">
                          <a:effectLst/>
                        </a:rPr>
                        <a:t>5</a:t>
                      </a:r>
                      <a:endParaRPr lang="hu-HU" sz="1000" b="0" i="0" u="none" strike="noStrike" dirty="0">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6</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dirty="0">
                          <a:effectLst/>
                        </a:rPr>
                        <a:t>8</a:t>
                      </a:r>
                      <a:endParaRPr lang="hu-HU" sz="1000" b="0" i="0" u="none" strike="noStrike" dirty="0">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dirty="0">
                          <a:effectLst/>
                        </a:rPr>
                        <a:t>9</a:t>
                      </a:r>
                      <a:endParaRPr lang="hu-HU" sz="1000" b="0" i="0" u="none" strike="noStrike" dirty="0">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10</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11</a:t>
                      </a:r>
                      <a:endParaRPr lang="hu-HU" sz="1000" b="0" i="0" u="none" strike="noStrike">
                        <a:solidFill>
                          <a:srgbClr val="000000"/>
                        </a:solidFill>
                        <a:effectLst/>
                        <a:latin typeface="Calibri" panose="020F0502020204030204" pitchFamily="34" charset="0"/>
                      </a:endParaRPr>
                    </a:p>
                  </a:txBody>
                  <a:tcPr marL="8997" marR="8997" marT="8997" marB="0" anchor="b"/>
                </a:tc>
                <a:extLst>
                  <a:ext uri="{0D108BD9-81ED-4DB2-BD59-A6C34878D82A}">
                    <a16:rowId xmlns:a16="http://schemas.microsoft.com/office/drawing/2014/main" val="469926402"/>
                  </a:ext>
                </a:extLst>
              </a:tr>
              <a:tr h="179948">
                <a:tc>
                  <a:txBody>
                    <a:bodyPr/>
                    <a:lstStyle/>
                    <a:p>
                      <a:pPr algn="l" fontAlgn="b"/>
                      <a:r>
                        <a:rPr lang="en-GB" sz="1000" u="none" strike="noStrike" noProof="0" dirty="0">
                          <a:effectLst/>
                          <a:highlight>
                            <a:srgbClr val="B4C6E7"/>
                          </a:highlight>
                        </a:rPr>
                        <a:t>Beverages, Fermented</a:t>
                      </a:r>
                      <a:endParaRPr lang="en-GB" sz="1000" b="0" i="0" u="none" strike="noStrike" noProof="0" dirty="0">
                        <a:solidFill>
                          <a:srgbClr val="000000"/>
                        </a:solidFill>
                        <a:effectLst/>
                        <a:highlight>
                          <a:srgbClr val="B4C6E7"/>
                        </a:highlight>
                        <a:latin typeface="Calibri" panose="020F0502020204030204" pitchFamily="34" charset="0"/>
                      </a:endParaRPr>
                    </a:p>
                  </a:txBody>
                  <a:tcPr marL="8997" marR="8997" marT="8997" marB="0" anchor="b"/>
                </a:tc>
                <a:tc>
                  <a:txBody>
                    <a:bodyPr/>
                    <a:lstStyle/>
                    <a:p>
                      <a:pPr algn="r" fontAlgn="b"/>
                      <a:r>
                        <a:rPr lang="hu-HU" sz="1000" u="none" strike="noStrike">
                          <a:effectLst/>
                        </a:rPr>
                        <a:t>1</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1</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1</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1</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1</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1</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53</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a:effectLst/>
                        </a:rPr>
                        <a:t>20</a:t>
                      </a:r>
                      <a:endParaRPr lang="hu-HU" sz="1000" b="0" i="0" u="none" strike="noStrike">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dirty="0">
                          <a:effectLst/>
                        </a:rPr>
                        <a:t>18</a:t>
                      </a:r>
                      <a:endParaRPr lang="hu-HU" sz="1000" b="0" i="0" u="none" strike="noStrike" dirty="0">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dirty="0">
                          <a:effectLst/>
                        </a:rPr>
                        <a:t>18</a:t>
                      </a:r>
                      <a:endParaRPr lang="hu-HU" sz="1000" b="0" i="0" u="none" strike="noStrike" dirty="0">
                        <a:solidFill>
                          <a:srgbClr val="000000"/>
                        </a:solidFill>
                        <a:effectLst/>
                        <a:latin typeface="Calibri" panose="020F0502020204030204" pitchFamily="34" charset="0"/>
                      </a:endParaRPr>
                    </a:p>
                  </a:txBody>
                  <a:tcPr marL="8997" marR="8997" marT="8997" marB="0" anchor="b"/>
                </a:tc>
                <a:tc>
                  <a:txBody>
                    <a:bodyPr/>
                    <a:lstStyle/>
                    <a:p>
                      <a:pPr algn="r" fontAlgn="b"/>
                      <a:r>
                        <a:rPr lang="hu-HU" sz="1000" u="none" strike="noStrike" dirty="0">
                          <a:effectLst/>
                        </a:rPr>
                        <a:t>1</a:t>
                      </a:r>
                      <a:endParaRPr lang="hu-HU" sz="1000" b="0" i="0" u="none" strike="noStrike" dirty="0">
                        <a:solidFill>
                          <a:srgbClr val="000000"/>
                        </a:solidFill>
                        <a:effectLst/>
                        <a:latin typeface="Calibri" panose="020F0502020204030204" pitchFamily="34" charset="0"/>
                      </a:endParaRPr>
                    </a:p>
                  </a:txBody>
                  <a:tcPr marL="8997" marR="8997" marT="8997" marB="0" anchor="b"/>
                </a:tc>
                <a:extLst>
                  <a:ext uri="{0D108BD9-81ED-4DB2-BD59-A6C34878D82A}">
                    <a16:rowId xmlns:a16="http://schemas.microsoft.com/office/drawing/2014/main" val="3407224809"/>
                  </a:ext>
                </a:extLst>
              </a:tr>
            </a:tbl>
          </a:graphicData>
        </a:graphic>
      </p:graphicFrame>
      <p:graphicFrame>
        <p:nvGraphicFramePr>
          <p:cNvPr id="3" name="Táblázat 2">
            <a:extLst>
              <a:ext uri="{FF2B5EF4-FFF2-40B4-BE49-F238E27FC236}">
                <a16:creationId xmlns:a16="http://schemas.microsoft.com/office/drawing/2014/main" id="{FB0EF187-C960-60CC-B809-3546DE85426A}"/>
              </a:ext>
            </a:extLst>
          </p:cNvPr>
          <p:cNvGraphicFramePr>
            <a:graphicFrameLocks noGrp="1"/>
          </p:cNvGraphicFramePr>
          <p:nvPr>
            <p:extLst>
              <p:ext uri="{D42A27DB-BD31-4B8C-83A1-F6EECF244321}">
                <p14:modId xmlns:p14="http://schemas.microsoft.com/office/powerpoint/2010/main" val="2161682833"/>
              </p:ext>
            </p:extLst>
          </p:nvPr>
        </p:nvGraphicFramePr>
        <p:xfrm>
          <a:off x="2510611" y="4447537"/>
          <a:ext cx="1625600" cy="1619532"/>
        </p:xfrm>
        <a:graphic>
          <a:graphicData uri="http://schemas.openxmlformats.org/drawingml/2006/table">
            <a:tbl>
              <a:tblPr>
                <a:tableStyleId>{5C22544A-7EE6-4342-B048-85BDC9FD1C3A}</a:tableStyleId>
              </a:tblPr>
              <a:tblGrid>
                <a:gridCol w="1625600">
                  <a:extLst>
                    <a:ext uri="{9D8B030D-6E8A-4147-A177-3AD203B41FA5}">
                      <a16:colId xmlns:a16="http://schemas.microsoft.com/office/drawing/2014/main" val="3664170566"/>
                    </a:ext>
                  </a:extLst>
                </a:gridCol>
              </a:tblGrid>
              <a:tr h="462722">
                <a:tc>
                  <a:txBody>
                    <a:bodyPr/>
                    <a:lstStyle/>
                    <a:p>
                      <a:pPr algn="l" fontAlgn="b"/>
                      <a:r>
                        <a:rPr lang="en-GB" sz="1100" u="none" strike="noStrike" noProof="0" dirty="0">
                          <a:effectLst/>
                        </a:rPr>
                        <a:t>Healthy</a:t>
                      </a:r>
                      <a:endParaRPr lang="en-GB" sz="1100" b="1" i="0" u="none" strike="noStrike" noProof="0"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47317438"/>
                  </a:ext>
                </a:extLst>
              </a:tr>
              <a:tr h="231362">
                <a:tc>
                  <a:txBody>
                    <a:bodyPr/>
                    <a:lstStyle/>
                    <a:p>
                      <a:pPr algn="l" fontAlgn="b"/>
                      <a:r>
                        <a:rPr lang="en-GB" sz="1100" u="none" strike="noStrike" noProof="0" dirty="0">
                          <a:effectLst/>
                        </a:rPr>
                        <a:t>Apples and products</a:t>
                      </a:r>
                      <a:endParaRPr lang="en-GB" sz="1100" b="0" i="0" u="none" strike="noStrike" noProof="0"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40454189"/>
                  </a:ext>
                </a:extLst>
              </a:tr>
              <a:tr h="231362">
                <a:tc>
                  <a:txBody>
                    <a:bodyPr/>
                    <a:lstStyle/>
                    <a:p>
                      <a:pPr algn="l" fontAlgn="b"/>
                      <a:r>
                        <a:rPr lang="en-GB" sz="1100" u="none" strike="noStrike" noProof="0" dirty="0">
                          <a:effectLst/>
                        </a:rPr>
                        <a:t>Bananas</a:t>
                      </a:r>
                      <a:endParaRPr lang="en-GB" sz="1100" b="0" i="0" u="none" strike="noStrike" noProof="0"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02424804"/>
                  </a:ext>
                </a:extLst>
              </a:tr>
              <a:tr h="231362">
                <a:tc>
                  <a:txBody>
                    <a:bodyPr/>
                    <a:lstStyle/>
                    <a:p>
                      <a:pPr algn="l" fontAlgn="b"/>
                      <a:r>
                        <a:rPr lang="en-GB" sz="1100" u="none" strike="noStrike" noProof="0" dirty="0">
                          <a:effectLst/>
                        </a:rPr>
                        <a:t>Barley and products</a:t>
                      </a:r>
                      <a:endParaRPr lang="en-GB" sz="1100" b="0" i="0" u="none" strike="noStrike" noProof="0"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9394202"/>
                  </a:ext>
                </a:extLst>
              </a:tr>
              <a:tr h="231362">
                <a:tc>
                  <a:txBody>
                    <a:bodyPr/>
                    <a:lstStyle/>
                    <a:p>
                      <a:pPr algn="l" fontAlgn="b"/>
                      <a:r>
                        <a:rPr lang="en-GB" sz="1100" u="none" strike="noStrike" noProof="0" dirty="0">
                          <a:effectLst/>
                        </a:rPr>
                        <a:t>Beans</a:t>
                      </a:r>
                      <a:endParaRPr lang="en-GB" sz="1100" b="0" i="0" u="none" strike="noStrike" noProof="0"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56309291"/>
                  </a:ext>
                </a:extLst>
              </a:tr>
              <a:tr h="231362">
                <a:tc>
                  <a:txBody>
                    <a:bodyPr/>
                    <a:lstStyle/>
                    <a:p>
                      <a:pPr algn="l" fontAlgn="b"/>
                      <a:r>
                        <a:rPr lang="en-GB" sz="1100" u="none" strike="noStrike" noProof="0" dirty="0">
                          <a:effectLst/>
                        </a:rPr>
                        <a:t>Cassava and products</a:t>
                      </a:r>
                      <a:endParaRPr lang="en-GB" sz="1100" b="0" i="0" u="none" strike="noStrike" noProof="0"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48440894"/>
                  </a:ext>
                </a:extLst>
              </a:tr>
            </a:tbl>
          </a:graphicData>
        </a:graphic>
      </p:graphicFrame>
      <p:graphicFrame>
        <p:nvGraphicFramePr>
          <p:cNvPr id="4" name="Táblázat 3">
            <a:extLst>
              <a:ext uri="{FF2B5EF4-FFF2-40B4-BE49-F238E27FC236}">
                <a16:creationId xmlns:a16="http://schemas.microsoft.com/office/drawing/2014/main" id="{889DEAD9-A15E-A238-A68F-A686FF3405C9}"/>
              </a:ext>
            </a:extLst>
          </p:cNvPr>
          <p:cNvGraphicFramePr>
            <a:graphicFrameLocks noGrp="1"/>
          </p:cNvGraphicFramePr>
          <p:nvPr>
            <p:extLst>
              <p:ext uri="{D42A27DB-BD31-4B8C-83A1-F6EECF244321}">
                <p14:modId xmlns:p14="http://schemas.microsoft.com/office/powerpoint/2010/main" val="3844183354"/>
              </p:ext>
            </p:extLst>
          </p:nvPr>
        </p:nvGraphicFramePr>
        <p:xfrm>
          <a:off x="4556758" y="4438652"/>
          <a:ext cx="1625600" cy="1619533"/>
        </p:xfrm>
        <a:graphic>
          <a:graphicData uri="http://schemas.openxmlformats.org/drawingml/2006/table">
            <a:tbl>
              <a:tblPr>
                <a:tableStyleId>{5C22544A-7EE6-4342-B048-85BDC9FD1C3A}</a:tableStyleId>
              </a:tblPr>
              <a:tblGrid>
                <a:gridCol w="1625600">
                  <a:extLst>
                    <a:ext uri="{9D8B030D-6E8A-4147-A177-3AD203B41FA5}">
                      <a16:colId xmlns:a16="http://schemas.microsoft.com/office/drawing/2014/main" val="3033081702"/>
                    </a:ext>
                  </a:extLst>
                </a:gridCol>
              </a:tblGrid>
              <a:tr h="462723">
                <a:tc>
                  <a:txBody>
                    <a:bodyPr/>
                    <a:lstStyle/>
                    <a:p>
                      <a:pPr marR="0" algn="l" rtl="0" fontAlgn="b">
                        <a:lnSpc>
                          <a:spcPct val="100000"/>
                        </a:lnSpc>
                        <a:spcBef>
                          <a:spcPts val="0"/>
                        </a:spcBef>
                        <a:spcAft>
                          <a:spcPts val="0"/>
                        </a:spcAft>
                        <a:buNone/>
                      </a:pPr>
                      <a:r>
                        <a:rPr lang="en-GB" sz="1000" b="0" i="0" u="none" strike="noStrike" cap="none" noProof="0" dirty="0">
                          <a:solidFill>
                            <a:schemeClr val="dk1"/>
                          </a:solidFill>
                          <a:effectLst/>
                          <a:highlight>
                            <a:srgbClr val="B4C6E7"/>
                          </a:highlight>
                          <a:latin typeface="+mn-lt"/>
                          <a:ea typeface="+mn-ea"/>
                          <a:cs typeface="+mn-cs"/>
                          <a:sym typeface="Arial"/>
                        </a:rPr>
                        <a:t>Unhealthy</a:t>
                      </a:r>
                    </a:p>
                  </a:txBody>
                  <a:tcPr marL="9525" marR="9525" marT="9525" marB="0" anchor="b"/>
                </a:tc>
                <a:extLst>
                  <a:ext uri="{0D108BD9-81ED-4DB2-BD59-A6C34878D82A}">
                    <a16:rowId xmlns:a16="http://schemas.microsoft.com/office/drawing/2014/main" val="3220725076"/>
                  </a:ext>
                </a:extLst>
              </a:tr>
              <a:tr h="231362">
                <a:tc>
                  <a:txBody>
                    <a:bodyPr/>
                    <a:lstStyle/>
                    <a:p>
                      <a:pPr marR="0" algn="l" rtl="0" fontAlgn="b">
                        <a:lnSpc>
                          <a:spcPct val="100000"/>
                        </a:lnSpc>
                        <a:spcBef>
                          <a:spcPts val="0"/>
                        </a:spcBef>
                        <a:spcAft>
                          <a:spcPts val="0"/>
                        </a:spcAft>
                        <a:buNone/>
                      </a:pPr>
                      <a:r>
                        <a:rPr lang="en-GB" sz="1000" b="0" i="0" u="none" strike="noStrike" cap="none" noProof="0" dirty="0">
                          <a:solidFill>
                            <a:schemeClr val="dk1"/>
                          </a:solidFill>
                          <a:effectLst/>
                          <a:highlight>
                            <a:srgbClr val="B4C6E7"/>
                          </a:highlight>
                          <a:latin typeface="+mn-lt"/>
                          <a:ea typeface="+mn-ea"/>
                          <a:cs typeface="+mn-cs"/>
                          <a:sym typeface="Arial"/>
                        </a:rPr>
                        <a:t>Alcoholic Beverages</a:t>
                      </a:r>
                    </a:p>
                  </a:txBody>
                  <a:tcPr marL="9525" marR="9525" marT="9525" marB="0" anchor="b"/>
                </a:tc>
                <a:extLst>
                  <a:ext uri="{0D108BD9-81ED-4DB2-BD59-A6C34878D82A}">
                    <a16:rowId xmlns:a16="http://schemas.microsoft.com/office/drawing/2014/main" val="149097272"/>
                  </a:ext>
                </a:extLst>
              </a:tr>
              <a:tr h="231362">
                <a:tc>
                  <a:txBody>
                    <a:bodyPr/>
                    <a:lstStyle/>
                    <a:p>
                      <a:pPr marR="0" algn="l" rtl="0" fontAlgn="b">
                        <a:lnSpc>
                          <a:spcPct val="100000"/>
                        </a:lnSpc>
                        <a:spcBef>
                          <a:spcPts val="0"/>
                        </a:spcBef>
                        <a:spcAft>
                          <a:spcPts val="0"/>
                        </a:spcAft>
                        <a:buNone/>
                      </a:pPr>
                      <a:r>
                        <a:rPr lang="en-GB" sz="1000" b="0" i="0" u="none" strike="noStrike" cap="none" noProof="0" dirty="0">
                          <a:solidFill>
                            <a:schemeClr val="dk1"/>
                          </a:solidFill>
                          <a:effectLst/>
                          <a:highlight>
                            <a:srgbClr val="B4C6E7"/>
                          </a:highlight>
                          <a:latin typeface="+mn-lt"/>
                          <a:ea typeface="+mn-ea"/>
                          <a:cs typeface="+mn-cs"/>
                          <a:sym typeface="Arial"/>
                        </a:rPr>
                        <a:t>Beer</a:t>
                      </a:r>
                    </a:p>
                  </a:txBody>
                  <a:tcPr marL="9525" marR="9525" marT="9525" marB="0" anchor="b"/>
                </a:tc>
                <a:extLst>
                  <a:ext uri="{0D108BD9-81ED-4DB2-BD59-A6C34878D82A}">
                    <a16:rowId xmlns:a16="http://schemas.microsoft.com/office/drawing/2014/main" val="3001710802"/>
                  </a:ext>
                </a:extLst>
              </a:tr>
              <a:tr h="231362">
                <a:tc>
                  <a:txBody>
                    <a:bodyPr/>
                    <a:lstStyle/>
                    <a:p>
                      <a:pPr marR="0" algn="l" rtl="0" fontAlgn="b">
                        <a:lnSpc>
                          <a:spcPct val="100000"/>
                        </a:lnSpc>
                        <a:spcBef>
                          <a:spcPts val="0"/>
                        </a:spcBef>
                        <a:spcAft>
                          <a:spcPts val="0"/>
                        </a:spcAft>
                        <a:buNone/>
                      </a:pPr>
                      <a:r>
                        <a:rPr lang="en-GB" sz="1000" b="0" i="0" u="none" strike="noStrike" cap="none" noProof="0" dirty="0">
                          <a:solidFill>
                            <a:schemeClr val="dk1"/>
                          </a:solidFill>
                          <a:effectLst/>
                          <a:highlight>
                            <a:srgbClr val="B4C6E7"/>
                          </a:highlight>
                          <a:latin typeface="+mn-lt"/>
                          <a:ea typeface="+mn-ea"/>
                          <a:cs typeface="+mn-cs"/>
                          <a:sym typeface="Arial"/>
                        </a:rPr>
                        <a:t>Beverages, Alcoholic</a:t>
                      </a:r>
                    </a:p>
                  </a:txBody>
                  <a:tcPr marL="9525" marR="9525" marT="9525" marB="0" anchor="b"/>
                </a:tc>
                <a:extLst>
                  <a:ext uri="{0D108BD9-81ED-4DB2-BD59-A6C34878D82A}">
                    <a16:rowId xmlns:a16="http://schemas.microsoft.com/office/drawing/2014/main" val="342776301"/>
                  </a:ext>
                </a:extLst>
              </a:tr>
              <a:tr h="231362">
                <a:tc>
                  <a:txBody>
                    <a:bodyPr/>
                    <a:lstStyle/>
                    <a:p>
                      <a:pPr marR="0" algn="l" rtl="0" fontAlgn="b">
                        <a:lnSpc>
                          <a:spcPct val="100000"/>
                        </a:lnSpc>
                        <a:spcBef>
                          <a:spcPts val="0"/>
                        </a:spcBef>
                        <a:spcAft>
                          <a:spcPts val="0"/>
                        </a:spcAft>
                        <a:buNone/>
                      </a:pPr>
                      <a:r>
                        <a:rPr lang="en-GB" sz="1000" b="0" i="0" u="none" strike="noStrike" cap="none" noProof="0" dirty="0">
                          <a:solidFill>
                            <a:schemeClr val="dk1"/>
                          </a:solidFill>
                          <a:effectLst/>
                          <a:highlight>
                            <a:srgbClr val="B4C6E7"/>
                          </a:highlight>
                          <a:latin typeface="+mn-lt"/>
                          <a:ea typeface="+mn-ea"/>
                          <a:cs typeface="+mn-cs"/>
                          <a:sym typeface="Arial"/>
                        </a:rPr>
                        <a:t>Beverages Fermented</a:t>
                      </a:r>
                    </a:p>
                  </a:txBody>
                  <a:tcPr marL="9525" marR="9525" marT="9525" marB="0" anchor="b"/>
                </a:tc>
                <a:extLst>
                  <a:ext uri="{0D108BD9-81ED-4DB2-BD59-A6C34878D82A}">
                    <a16:rowId xmlns:a16="http://schemas.microsoft.com/office/drawing/2014/main" val="1787397857"/>
                  </a:ext>
                </a:extLst>
              </a:tr>
              <a:tr h="231362">
                <a:tc>
                  <a:txBody>
                    <a:bodyPr/>
                    <a:lstStyle/>
                    <a:p>
                      <a:pPr marR="0" algn="l" rtl="0" fontAlgn="b">
                        <a:lnSpc>
                          <a:spcPct val="100000"/>
                        </a:lnSpc>
                        <a:spcBef>
                          <a:spcPts val="0"/>
                        </a:spcBef>
                        <a:spcAft>
                          <a:spcPts val="0"/>
                        </a:spcAft>
                        <a:buNone/>
                      </a:pPr>
                      <a:r>
                        <a:rPr lang="en-GB" sz="1000" b="0" i="0" u="none" strike="noStrike" cap="none" noProof="0" dirty="0">
                          <a:solidFill>
                            <a:schemeClr val="dk1"/>
                          </a:solidFill>
                          <a:effectLst/>
                          <a:highlight>
                            <a:srgbClr val="B4C6E7"/>
                          </a:highlight>
                          <a:latin typeface="+mn-lt"/>
                          <a:ea typeface="+mn-ea"/>
                          <a:cs typeface="+mn-cs"/>
                          <a:sym typeface="Arial"/>
                        </a:rPr>
                        <a:t>Palm Oil</a:t>
                      </a:r>
                    </a:p>
                  </a:txBody>
                  <a:tcPr marL="9525" marR="9525" marT="9525" marB="0" anchor="b"/>
                </a:tc>
                <a:extLst>
                  <a:ext uri="{0D108BD9-81ED-4DB2-BD59-A6C34878D82A}">
                    <a16:rowId xmlns:a16="http://schemas.microsoft.com/office/drawing/2014/main" val="4072612212"/>
                  </a:ext>
                </a:extLst>
              </a:tr>
            </a:tbl>
          </a:graphicData>
        </a:graphic>
      </p:graphicFrame>
    </p:spTree>
    <p:extLst>
      <p:ext uri="{BB962C8B-B14F-4D97-AF65-F5344CB8AC3E}">
        <p14:creationId xmlns:p14="http://schemas.microsoft.com/office/powerpoint/2010/main" val="3196333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pic>
        <p:nvPicPr>
          <p:cNvPr id="214" name="Shape 214" descr="centerback"/>
          <p:cNvPicPr preferRelativeResize="0"/>
          <p:nvPr/>
        </p:nvPicPr>
        <p:blipFill rotWithShape="1">
          <a:blip r:embed="rId3">
            <a:alphaModFix/>
          </a:blip>
          <a:srcRect/>
          <a:stretch/>
        </p:blipFill>
        <p:spPr>
          <a:xfrm>
            <a:off x="0" y="0"/>
            <a:ext cx="9113519" cy="6835139"/>
          </a:xfrm>
          <a:prstGeom prst="rect">
            <a:avLst/>
          </a:prstGeom>
          <a:noFill/>
          <a:ln>
            <a:noFill/>
          </a:ln>
        </p:spPr>
      </p:pic>
      <p:sp>
        <p:nvSpPr>
          <p:cNvPr id="215" name="Shape 215"/>
          <p:cNvSpPr txBox="1">
            <a:spLocks noGrp="1"/>
          </p:cNvSpPr>
          <p:nvPr>
            <p:ph type="ctrTitle"/>
          </p:nvPr>
        </p:nvSpPr>
        <p:spPr>
          <a:xfrm>
            <a:off x="463550" y="1268412"/>
            <a:ext cx="8215312" cy="1150936"/>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br>
              <a:rPr lang="en-US" sz="2000" b="1" i="0" u="sng" strike="noStrike" cap="none" dirty="0">
                <a:solidFill>
                  <a:schemeClr val="dk2"/>
                </a:solidFill>
                <a:latin typeface="Arial"/>
                <a:ea typeface="Arial"/>
                <a:cs typeface="Arial"/>
                <a:sym typeface="Arial"/>
              </a:rPr>
            </a:br>
            <a:br>
              <a:rPr lang="en-US" sz="2000" b="1" i="0" u="sng" strike="noStrike" cap="none" dirty="0">
                <a:solidFill>
                  <a:schemeClr val="dk2"/>
                </a:solidFill>
                <a:latin typeface="Arial"/>
                <a:ea typeface="Arial"/>
                <a:cs typeface="Arial"/>
                <a:sym typeface="Arial"/>
              </a:rPr>
            </a:br>
            <a:br>
              <a:rPr lang="en-US" sz="2000" b="1" i="0" u="sng" strike="noStrike" cap="none" dirty="0">
                <a:solidFill>
                  <a:schemeClr val="dk2"/>
                </a:solidFill>
                <a:latin typeface="Arial"/>
                <a:ea typeface="Arial"/>
                <a:cs typeface="Arial"/>
                <a:sym typeface="Arial"/>
              </a:rPr>
            </a:br>
            <a:br>
              <a:rPr lang="en-US" sz="2000" b="1" i="0" u="sng" strike="noStrike" cap="none" dirty="0">
                <a:solidFill>
                  <a:schemeClr val="dk2"/>
                </a:solidFill>
                <a:latin typeface="Arial"/>
                <a:ea typeface="Arial"/>
                <a:cs typeface="Arial"/>
                <a:sym typeface="Arial"/>
              </a:rPr>
            </a:br>
            <a:endParaRPr lang="en-US" sz="2000" b="1" i="0" u="sng" strike="noStrike" cap="none" dirty="0">
              <a:solidFill>
                <a:schemeClr val="dk2"/>
              </a:solidFill>
              <a:latin typeface="Arial"/>
              <a:ea typeface="Arial"/>
              <a:cs typeface="Arial"/>
              <a:sym typeface="Arial"/>
            </a:endParaRPr>
          </a:p>
        </p:txBody>
      </p:sp>
      <p:pic>
        <p:nvPicPr>
          <p:cNvPr id="216" name="Shape 216" descr="portal_top_de"/>
          <p:cNvPicPr preferRelativeResize="0"/>
          <p:nvPr/>
        </p:nvPicPr>
        <p:blipFill rotWithShape="1">
          <a:blip r:embed="rId4">
            <a:alphaModFix/>
          </a:blip>
          <a:srcRect/>
          <a:stretch/>
        </p:blipFill>
        <p:spPr>
          <a:xfrm>
            <a:off x="0" y="0"/>
            <a:ext cx="9144000" cy="1166345"/>
          </a:xfrm>
          <a:prstGeom prst="rect">
            <a:avLst/>
          </a:prstGeom>
          <a:noFill/>
          <a:ln>
            <a:noFill/>
          </a:ln>
        </p:spPr>
      </p:pic>
      <p:sp>
        <p:nvSpPr>
          <p:cNvPr id="217" name="Shape 217"/>
          <p:cNvSpPr txBox="1"/>
          <p:nvPr/>
        </p:nvSpPr>
        <p:spPr>
          <a:xfrm>
            <a:off x="-101057" y="1545888"/>
            <a:ext cx="9344525" cy="5415765"/>
          </a:xfrm>
          <a:prstGeom prst="rect">
            <a:avLst/>
          </a:prstGeom>
          <a:noFill/>
          <a:ln>
            <a:noFill/>
          </a:ln>
        </p:spPr>
        <p:txBody>
          <a:bodyPr wrap="square" lIns="91425" tIns="45700" rIns="91425" bIns="45700" anchor="ctr" anchorCtr="0">
            <a:noAutofit/>
          </a:bodyPr>
          <a:lstStyle/>
          <a:p>
            <a:pPr marL="742950" lvl="0" indent="-742950" algn="ctr">
              <a:buClr>
                <a:schemeClr val="dk2"/>
              </a:buClr>
              <a:buSzPct val="25000"/>
            </a:pPr>
            <a:r>
              <a:rPr lang="en-GB" sz="4000" b="1" u="sng" dirty="0">
                <a:solidFill>
                  <a:schemeClr val="dk2"/>
                </a:solidFill>
              </a:rPr>
              <a:t>Food Statistics I.</a:t>
            </a:r>
          </a:p>
          <a:p>
            <a:pPr marL="742950" lvl="0" indent="-742950" algn="ctr">
              <a:buClr>
                <a:schemeClr val="dk2"/>
              </a:buClr>
              <a:buSzPct val="25000"/>
            </a:pPr>
            <a:endParaRPr lang="hu-HU" sz="4000" b="1" i="0" u="sng" dirty="0">
              <a:solidFill>
                <a:schemeClr val="dk2"/>
              </a:solidFill>
              <a:latin typeface="Arial"/>
              <a:ea typeface="Arial"/>
              <a:cs typeface="Arial"/>
              <a:sym typeface="Arial"/>
            </a:endParaRPr>
          </a:p>
          <a:p>
            <a:pPr marL="742950" lvl="0" indent="-742950" algn="ctr">
              <a:buClr>
                <a:schemeClr val="dk2"/>
              </a:buClr>
              <a:buSzPct val="25000"/>
            </a:pPr>
            <a:endParaRPr lang="hu-HU" sz="4000" b="1" u="sng" dirty="0">
              <a:solidFill>
                <a:schemeClr val="dk2"/>
              </a:solidFill>
            </a:endParaRPr>
          </a:p>
          <a:p>
            <a:pPr marL="742950" lvl="0" indent="-742950" algn="ctr">
              <a:buClr>
                <a:schemeClr val="dk2"/>
              </a:buClr>
              <a:buSzPct val="25000"/>
            </a:pPr>
            <a:endParaRPr lang="hu-HU" sz="4000" b="1" u="sng" dirty="0">
              <a:solidFill>
                <a:schemeClr val="dk2"/>
              </a:solidFill>
            </a:endParaRPr>
          </a:p>
          <a:p>
            <a:pPr marL="742950" lvl="0" indent="-742950" algn="ctr">
              <a:buClr>
                <a:schemeClr val="dk2"/>
              </a:buClr>
              <a:buSzPct val="25000"/>
            </a:pPr>
            <a:endParaRPr lang="hu-HU" sz="4000" b="1" u="sng" dirty="0">
              <a:solidFill>
                <a:schemeClr val="dk2"/>
              </a:solidFill>
            </a:endParaRPr>
          </a:p>
          <a:p>
            <a:pPr marL="742950" lvl="0" indent="-742950" algn="ctr">
              <a:buClr>
                <a:schemeClr val="dk2"/>
              </a:buClr>
              <a:buSzPct val="25000"/>
            </a:pPr>
            <a:endParaRPr lang="hu-HU" sz="2400" u="sng" dirty="0">
              <a:solidFill>
                <a:schemeClr val="dk2"/>
              </a:solidFill>
            </a:endParaRPr>
          </a:p>
          <a:p>
            <a:pPr marL="742950" lvl="0" indent="-742950" algn="ctr">
              <a:buClr>
                <a:schemeClr val="dk2"/>
              </a:buClr>
              <a:buSzPct val="25000"/>
            </a:pPr>
            <a:endParaRPr lang="hu-HU" sz="2400" u="sng" dirty="0">
              <a:solidFill>
                <a:schemeClr val="dk2"/>
              </a:solidFill>
            </a:endParaRPr>
          </a:p>
          <a:p>
            <a:pPr marL="742950" lvl="0" indent="-742950" algn="ctr">
              <a:buClr>
                <a:schemeClr val="dk2"/>
              </a:buClr>
              <a:buSzPct val="25000"/>
            </a:pPr>
            <a:endParaRPr lang="hu-HU" sz="2400" u="sng" dirty="0">
              <a:solidFill>
                <a:schemeClr val="dk2"/>
              </a:solidFill>
            </a:endParaRPr>
          </a:p>
          <a:p>
            <a:pPr marL="742950" lvl="0" indent="-742950" algn="ctr">
              <a:buClr>
                <a:schemeClr val="dk2"/>
              </a:buClr>
              <a:buSzPct val="25000"/>
            </a:pPr>
            <a:endParaRPr lang="hu-HU" sz="2400" u="sng" dirty="0">
              <a:solidFill>
                <a:schemeClr val="dk2"/>
              </a:solidFill>
            </a:endParaRPr>
          </a:p>
          <a:p>
            <a:pPr marL="742950" lvl="0" indent="-742950" algn="ctr">
              <a:buClr>
                <a:schemeClr val="dk2"/>
              </a:buClr>
              <a:buSzPct val="25000"/>
            </a:pPr>
            <a:r>
              <a:rPr lang="en-GB" sz="2400" u="sng" dirty="0">
                <a:solidFill>
                  <a:schemeClr val="dk2"/>
                </a:solidFill>
              </a:rPr>
              <a:t>Ranking values compared to a norm value (e.g.</a:t>
            </a:r>
            <a:r>
              <a:rPr lang="hu-HU" sz="2400" u="sng" dirty="0">
                <a:solidFill>
                  <a:schemeClr val="dk2"/>
                </a:solidFill>
              </a:rPr>
              <a:t> 1000000)</a:t>
            </a:r>
            <a:endParaRPr lang="hu-HU" sz="4000" u="sng" dirty="0">
              <a:solidFill>
                <a:schemeClr val="dk2"/>
              </a:solidFill>
            </a:endParaRPr>
          </a:p>
          <a:p>
            <a:pPr marL="742950" lvl="0" indent="-742950" algn="ctr">
              <a:buClr>
                <a:schemeClr val="dk2"/>
              </a:buClr>
              <a:buSzPct val="25000"/>
            </a:pPr>
            <a:br>
              <a:rPr lang="en-US" sz="2000" b="1" i="0" u="none" dirty="0">
                <a:solidFill>
                  <a:schemeClr val="dk2"/>
                </a:solidFill>
                <a:latin typeface="Arial"/>
                <a:ea typeface="Arial"/>
                <a:cs typeface="Arial"/>
                <a:sym typeface="Arial"/>
              </a:rPr>
            </a:br>
            <a:br>
              <a:rPr lang="en-US" sz="2000" b="1" i="0" u="none" dirty="0">
                <a:solidFill>
                  <a:schemeClr val="dk2"/>
                </a:solidFill>
                <a:latin typeface="Arial"/>
                <a:ea typeface="Arial"/>
                <a:cs typeface="Arial"/>
                <a:sym typeface="Arial"/>
              </a:rPr>
            </a:br>
            <a:endParaRPr lang="hu-HU" sz="2400" b="1" dirty="0">
              <a:solidFill>
                <a:schemeClr val="dk2"/>
              </a:solidFill>
            </a:endParaRPr>
          </a:p>
          <a:p>
            <a:pPr marL="742950" lvl="0" indent="-742950" algn="ctr">
              <a:buClr>
                <a:schemeClr val="dk2"/>
              </a:buClr>
              <a:buSzPct val="25000"/>
            </a:pPr>
            <a:endParaRPr lang="en-US" sz="2000" b="1" i="0" u="none" dirty="0">
              <a:solidFill>
                <a:schemeClr val="dk2"/>
              </a:solidFill>
              <a:latin typeface="Arial"/>
              <a:ea typeface="Arial"/>
              <a:cs typeface="Arial"/>
              <a:sym typeface="Arial"/>
            </a:endParaRPr>
          </a:p>
        </p:txBody>
      </p:sp>
      <p:graphicFrame>
        <p:nvGraphicFramePr>
          <p:cNvPr id="3" name="Táblázat 2">
            <a:extLst>
              <a:ext uri="{FF2B5EF4-FFF2-40B4-BE49-F238E27FC236}">
                <a16:creationId xmlns:a16="http://schemas.microsoft.com/office/drawing/2014/main" id="{BCFEC50B-93C7-D907-0726-F83EB8283234}"/>
              </a:ext>
            </a:extLst>
          </p:cNvPr>
          <p:cNvGraphicFramePr>
            <a:graphicFrameLocks noGrp="1"/>
          </p:cNvGraphicFramePr>
          <p:nvPr>
            <p:extLst>
              <p:ext uri="{D42A27DB-BD31-4B8C-83A1-F6EECF244321}">
                <p14:modId xmlns:p14="http://schemas.microsoft.com/office/powerpoint/2010/main" val="500603642"/>
              </p:ext>
            </p:extLst>
          </p:nvPr>
        </p:nvGraphicFramePr>
        <p:xfrm>
          <a:off x="460240" y="2070102"/>
          <a:ext cx="3945505" cy="3210714"/>
        </p:xfrm>
        <a:graphic>
          <a:graphicData uri="http://schemas.openxmlformats.org/drawingml/2006/table">
            <a:tbl>
              <a:tblPr>
                <a:tableStyleId>{5C22544A-7EE6-4342-B048-85BDC9FD1C3A}</a:tableStyleId>
              </a:tblPr>
              <a:tblGrid>
                <a:gridCol w="1988045">
                  <a:extLst>
                    <a:ext uri="{9D8B030D-6E8A-4147-A177-3AD203B41FA5}">
                      <a16:colId xmlns:a16="http://schemas.microsoft.com/office/drawing/2014/main" val="2152611024"/>
                    </a:ext>
                  </a:extLst>
                </a:gridCol>
                <a:gridCol w="489365">
                  <a:extLst>
                    <a:ext uri="{9D8B030D-6E8A-4147-A177-3AD203B41FA5}">
                      <a16:colId xmlns:a16="http://schemas.microsoft.com/office/drawing/2014/main" val="1367051939"/>
                    </a:ext>
                  </a:extLst>
                </a:gridCol>
                <a:gridCol w="489365">
                  <a:extLst>
                    <a:ext uri="{9D8B030D-6E8A-4147-A177-3AD203B41FA5}">
                      <a16:colId xmlns:a16="http://schemas.microsoft.com/office/drawing/2014/main" val="2287382323"/>
                    </a:ext>
                  </a:extLst>
                </a:gridCol>
                <a:gridCol w="489365">
                  <a:extLst>
                    <a:ext uri="{9D8B030D-6E8A-4147-A177-3AD203B41FA5}">
                      <a16:colId xmlns:a16="http://schemas.microsoft.com/office/drawing/2014/main" val="1273106868"/>
                    </a:ext>
                  </a:extLst>
                </a:gridCol>
                <a:gridCol w="489365">
                  <a:extLst>
                    <a:ext uri="{9D8B030D-6E8A-4147-A177-3AD203B41FA5}">
                      <a16:colId xmlns:a16="http://schemas.microsoft.com/office/drawing/2014/main" val="148776390"/>
                    </a:ext>
                  </a:extLst>
                </a:gridCol>
              </a:tblGrid>
              <a:tr h="252528">
                <a:tc>
                  <a:txBody>
                    <a:bodyPr/>
                    <a:lstStyle/>
                    <a:p>
                      <a:pPr algn="ctr" fontAlgn="ctr"/>
                      <a:r>
                        <a:rPr lang="en-GB" sz="1100" u="none" strike="noStrike" noProof="0" dirty="0">
                          <a:effectLst/>
                        </a:rPr>
                        <a:t>Ranking</a:t>
                      </a:r>
                      <a:endParaRPr lang="en-GB" sz="1100" b="1" i="0" u="none" strike="noStrike" noProof="0" dirty="0">
                        <a:solidFill>
                          <a:srgbClr val="FFFFFF"/>
                        </a:solidFill>
                        <a:effectLst/>
                        <a:latin typeface="Verdana" panose="020B0604030504040204" pitchFamily="34" charset="0"/>
                      </a:endParaRPr>
                    </a:p>
                  </a:txBody>
                  <a:tcPr marL="9525" marR="9525" marT="9525" marB="0" anchor="ctr"/>
                </a:tc>
                <a:tc>
                  <a:txBody>
                    <a:bodyPr/>
                    <a:lstStyle/>
                    <a:p>
                      <a:pPr algn="ctr" fontAlgn="b"/>
                      <a:r>
                        <a:rPr lang="hu-HU" sz="1100" u="none" strike="noStrike" dirty="0">
                          <a:effectLst/>
                        </a:rPr>
                        <a:t>1961</a:t>
                      </a:r>
                      <a:endParaRPr lang="hu-HU"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hu-HU" sz="1100" u="none" strike="noStrike" dirty="0">
                          <a:effectLst/>
                        </a:rPr>
                        <a:t>1962</a:t>
                      </a:r>
                      <a:endParaRPr lang="hu-HU"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hu-HU" sz="1100" u="none" strike="noStrike" dirty="0">
                          <a:effectLst/>
                        </a:rPr>
                        <a:t>1963</a:t>
                      </a:r>
                      <a:endParaRPr lang="hu-HU"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hu-HU" sz="1100" u="none" strike="noStrike" dirty="0">
                          <a:effectLst/>
                        </a:rPr>
                        <a:t>1964</a:t>
                      </a:r>
                      <a:endParaRPr lang="hu-HU" sz="11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302308186"/>
                  </a:ext>
                </a:extLst>
              </a:tr>
              <a:tr h="733534">
                <a:tc>
                  <a:txBody>
                    <a:bodyPr/>
                    <a:lstStyle/>
                    <a:p>
                      <a:pPr algn="ctr" fontAlgn="b"/>
                      <a:r>
                        <a:rPr lang="en-GB" sz="1100" u="none" strike="noStrike" noProof="0" dirty="0">
                          <a:effectLst/>
                          <a:highlight>
                            <a:srgbClr val="B4C6E7"/>
                          </a:highlight>
                        </a:rPr>
                        <a:t>Alcoholic Beverages</a:t>
                      </a:r>
                      <a:endParaRPr lang="en-GB" sz="1100" b="0" i="0" u="none" strike="noStrike" noProof="0" dirty="0">
                        <a:solidFill>
                          <a:srgbClr val="000000"/>
                        </a:solidFill>
                        <a:effectLst/>
                        <a:highlight>
                          <a:srgbClr val="B4C6E7"/>
                        </a:highlight>
                        <a:latin typeface="Calibri" panose="020F0502020204030204" pitchFamily="34" charset="0"/>
                      </a:endParaRPr>
                    </a:p>
                  </a:txBody>
                  <a:tcPr marL="9525" marR="9525" marT="9525" marB="0" anchor="ctr"/>
                </a:tc>
                <a:tc>
                  <a:txBody>
                    <a:bodyPr/>
                    <a:lstStyle/>
                    <a:p>
                      <a:pPr algn="ctr" fontAlgn="ctr"/>
                      <a:r>
                        <a:rPr lang="hu-HU" sz="1100" u="none" strike="noStrike">
                          <a:effectLst/>
                          <a:highlight>
                            <a:srgbClr val="FFFFFF"/>
                          </a:highlight>
                        </a:rPr>
                        <a:t>1</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2</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3</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4</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extLst>
                  <a:ext uri="{0D108BD9-81ED-4DB2-BD59-A6C34878D82A}">
                    <a16:rowId xmlns:a16="http://schemas.microsoft.com/office/drawing/2014/main" val="4056576347"/>
                  </a:ext>
                </a:extLst>
              </a:tr>
              <a:tr h="733534">
                <a:tc>
                  <a:txBody>
                    <a:bodyPr/>
                    <a:lstStyle/>
                    <a:p>
                      <a:pPr algn="ctr" fontAlgn="b"/>
                      <a:r>
                        <a:rPr lang="en-GB" sz="1100" u="none" strike="noStrike" noProof="0" dirty="0">
                          <a:effectLst/>
                        </a:rPr>
                        <a:t>Apples and products</a:t>
                      </a:r>
                      <a:endParaRPr lang="en-GB" sz="1100" b="0" i="0" u="none" strike="noStrike" noProof="0" dirty="0">
                        <a:solidFill>
                          <a:srgbClr val="000000"/>
                        </a:solidFill>
                        <a:effectLst/>
                        <a:latin typeface="Calibri" panose="020F0502020204030204" pitchFamily="34" charset="0"/>
                      </a:endParaRPr>
                    </a:p>
                  </a:txBody>
                  <a:tcPr marL="9525" marR="9525" marT="9525" marB="0" anchor="ctr"/>
                </a:tc>
                <a:tc>
                  <a:txBody>
                    <a:bodyPr/>
                    <a:lstStyle/>
                    <a:p>
                      <a:pPr algn="ctr" fontAlgn="ctr"/>
                      <a:r>
                        <a:rPr lang="hu-HU" sz="1100" u="none" strike="noStrike">
                          <a:effectLst/>
                          <a:highlight>
                            <a:srgbClr val="FFFFFF"/>
                          </a:highlight>
                        </a:rPr>
                        <a:t>47</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46</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29</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45</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extLst>
                  <a:ext uri="{0D108BD9-81ED-4DB2-BD59-A6C34878D82A}">
                    <a16:rowId xmlns:a16="http://schemas.microsoft.com/office/drawing/2014/main" val="1713667666"/>
                  </a:ext>
                </a:extLst>
              </a:tr>
              <a:tr h="252528">
                <a:tc>
                  <a:txBody>
                    <a:bodyPr/>
                    <a:lstStyle/>
                    <a:p>
                      <a:pPr algn="ctr" fontAlgn="b"/>
                      <a:r>
                        <a:rPr lang="en-GB" sz="1100" u="none" strike="noStrike" noProof="0" dirty="0">
                          <a:effectLst/>
                        </a:rPr>
                        <a:t>Bananas</a:t>
                      </a:r>
                      <a:endParaRPr lang="en-GB" sz="1100" b="0" i="0" u="none" strike="noStrike" noProof="0" dirty="0">
                        <a:solidFill>
                          <a:srgbClr val="000000"/>
                        </a:solidFill>
                        <a:effectLst/>
                        <a:latin typeface="Calibri" panose="020F0502020204030204" pitchFamily="34" charset="0"/>
                      </a:endParaRPr>
                    </a:p>
                  </a:txBody>
                  <a:tcPr marL="9525" marR="9525" marT="9525" marB="0" anchor="ctr"/>
                </a:tc>
                <a:tc>
                  <a:txBody>
                    <a:bodyPr/>
                    <a:lstStyle/>
                    <a:p>
                      <a:pPr algn="ctr" fontAlgn="ctr"/>
                      <a:r>
                        <a:rPr lang="hu-HU" sz="1100" u="none" strike="noStrike">
                          <a:effectLst/>
                          <a:highlight>
                            <a:srgbClr val="FFFFFF"/>
                          </a:highlight>
                        </a:rPr>
                        <a:t>53</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52</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51</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50</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extLst>
                  <a:ext uri="{0D108BD9-81ED-4DB2-BD59-A6C34878D82A}">
                    <a16:rowId xmlns:a16="http://schemas.microsoft.com/office/drawing/2014/main" val="1162410283"/>
                  </a:ext>
                </a:extLst>
              </a:tr>
              <a:tr h="733534">
                <a:tc>
                  <a:txBody>
                    <a:bodyPr/>
                    <a:lstStyle/>
                    <a:p>
                      <a:pPr algn="ctr" fontAlgn="b"/>
                      <a:r>
                        <a:rPr lang="en-GB" sz="1100" u="none" strike="noStrike" noProof="0" dirty="0">
                          <a:effectLst/>
                        </a:rPr>
                        <a:t>Barley and products</a:t>
                      </a:r>
                      <a:endParaRPr lang="en-GB" sz="1100" b="0" i="0" u="none" strike="noStrike" noProof="0" dirty="0">
                        <a:solidFill>
                          <a:srgbClr val="000000"/>
                        </a:solidFill>
                        <a:effectLst/>
                        <a:latin typeface="Calibri" panose="020F0502020204030204" pitchFamily="34" charset="0"/>
                      </a:endParaRPr>
                    </a:p>
                  </a:txBody>
                  <a:tcPr marL="9525" marR="9525" marT="9525" marB="0" anchor="ctr"/>
                </a:tc>
                <a:tc>
                  <a:txBody>
                    <a:bodyPr/>
                    <a:lstStyle/>
                    <a:p>
                      <a:pPr algn="ctr" fontAlgn="ctr"/>
                      <a:r>
                        <a:rPr lang="hu-HU" sz="1100" u="none" strike="noStrike">
                          <a:effectLst/>
                          <a:highlight>
                            <a:srgbClr val="FFFFFF"/>
                          </a:highlight>
                        </a:rPr>
                        <a:t>42</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42</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42</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42</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extLst>
                  <a:ext uri="{0D108BD9-81ED-4DB2-BD59-A6C34878D82A}">
                    <a16:rowId xmlns:a16="http://schemas.microsoft.com/office/drawing/2014/main" val="16223785"/>
                  </a:ext>
                </a:extLst>
              </a:tr>
              <a:tr h="252528">
                <a:tc>
                  <a:txBody>
                    <a:bodyPr/>
                    <a:lstStyle/>
                    <a:p>
                      <a:pPr algn="ctr" fontAlgn="b"/>
                      <a:r>
                        <a:rPr lang="en-GB" sz="1100" u="none" strike="noStrike" noProof="0" dirty="0">
                          <a:effectLst/>
                        </a:rPr>
                        <a:t>Beans</a:t>
                      </a:r>
                      <a:endParaRPr lang="en-GB" sz="1100" b="0" i="0" u="none" strike="noStrike" noProof="0" dirty="0">
                        <a:solidFill>
                          <a:srgbClr val="000000"/>
                        </a:solidFill>
                        <a:effectLst/>
                        <a:latin typeface="Calibri" panose="020F0502020204030204" pitchFamily="34" charset="0"/>
                      </a:endParaRPr>
                    </a:p>
                  </a:txBody>
                  <a:tcPr marL="9525" marR="9525" marT="9525" marB="0" anchor="ctr"/>
                </a:tc>
                <a:tc>
                  <a:txBody>
                    <a:bodyPr/>
                    <a:lstStyle/>
                    <a:p>
                      <a:pPr algn="ctr" fontAlgn="ctr"/>
                      <a:r>
                        <a:rPr lang="hu-HU" sz="1100" u="none" strike="noStrike">
                          <a:effectLst/>
                          <a:highlight>
                            <a:srgbClr val="FFFFFF"/>
                          </a:highlight>
                        </a:rPr>
                        <a:t>29</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2</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3</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4</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extLst>
                  <a:ext uri="{0D108BD9-81ED-4DB2-BD59-A6C34878D82A}">
                    <a16:rowId xmlns:a16="http://schemas.microsoft.com/office/drawing/2014/main" val="2004668952"/>
                  </a:ext>
                </a:extLst>
              </a:tr>
              <a:tr h="252528">
                <a:tc>
                  <a:txBody>
                    <a:bodyPr/>
                    <a:lstStyle/>
                    <a:p>
                      <a:pPr algn="ctr" fontAlgn="b"/>
                      <a:r>
                        <a:rPr lang="en-GB" sz="1100" u="none" strike="noStrike" noProof="0" dirty="0">
                          <a:effectLst/>
                          <a:highlight>
                            <a:srgbClr val="B4C6E7"/>
                          </a:highlight>
                        </a:rPr>
                        <a:t>Beer</a:t>
                      </a:r>
                      <a:endParaRPr lang="en-GB" sz="1100" b="0" i="0" u="none" strike="noStrike" noProof="0" dirty="0">
                        <a:solidFill>
                          <a:srgbClr val="000000"/>
                        </a:solidFill>
                        <a:effectLst/>
                        <a:highlight>
                          <a:srgbClr val="B4C6E7"/>
                        </a:highlight>
                        <a:latin typeface="Calibri" panose="020F0502020204030204" pitchFamily="34" charset="0"/>
                      </a:endParaRPr>
                    </a:p>
                  </a:txBody>
                  <a:tcPr marL="9525" marR="9525" marT="9525" marB="0" anchor="ctr"/>
                </a:tc>
                <a:tc>
                  <a:txBody>
                    <a:bodyPr/>
                    <a:lstStyle/>
                    <a:p>
                      <a:pPr algn="ctr" fontAlgn="ctr"/>
                      <a:r>
                        <a:rPr lang="hu-HU" sz="1100" u="none" strike="noStrike">
                          <a:effectLst/>
                          <a:highlight>
                            <a:srgbClr val="FFFFFF"/>
                          </a:highlight>
                        </a:rPr>
                        <a:t>1</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2</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3</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4</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extLst>
                  <a:ext uri="{0D108BD9-81ED-4DB2-BD59-A6C34878D82A}">
                    <a16:rowId xmlns:a16="http://schemas.microsoft.com/office/drawing/2014/main" val="2500358462"/>
                  </a:ext>
                </a:extLst>
              </a:tr>
            </a:tbl>
          </a:graphicData>
        </a:graphic>
      </p:graphicFrame>
      <p:graphicFrame>
        <p:nvGraphicFramePr>
          <p:cNvPr id="9" name="Táblázat 8">
            <a:extLst>
              <a:ext uri="{FF2B5EF4-FFF2-40B4-BE49-F238E27FC236}">
                <a16:creationId xmlns:a16="http://schemas.microsoft.com/office/drawing/2014/main" id="{01E02550-3D19-BC09-4FDD-23206402DB85}"/>
              </a:ext>
            </a:extLst>
          </p:cNvPr>
          <p:cNvGraphicFramePr>
            <a:graphicFrameLocks noGrp="1"/>
          </p:cNvGraphicFramePr>
          <p:nvPr>
            <p:extLst>
              <p:ext uri="{D42A27DB-BD31-4B8C-83A1-F6EECF244321}">
                <p14:modId xmlns:p14="http://schemas.microsoft.com/office/powerpoint/2010/main" val="3898044971"/>
              </p:ext>
            </p:extLst>
          </p:nvPr>
        </p:nvGraphicFramePr>
        <p:xfrm>
          <a:off x="4733358" y="2070102"/>
          <a:ext cx="3945504" cy="3210714"/>
        </p:xfrm>
        <a:graphic>
          <a:graphicData uri="http://schemas.openxmlformats.org/drawingml/2006/table">
            <a:tbl>
              <a:tblPr>
                <a:tableStyleId>{5C22544A-7EE6-4342-B048-85BDC9FD1C3A}</a:tableStyleId>
              </a:tblPr>
              <a:tblGrid>
                <a:gridCol w="986376">
                  <a:extLst>
                    <a:ext uri="{9D8B030D-6E8A-4147-A177-3AD203B41FA5}">
                      <a16:colId xmlns:a16="http://schemas.microsoft.com/office/drawing/2014/main" val="3663560831"/>
                    </a:ext>
                  </a:extLst>
                </a:gridCol>
                <a:gridCol w="986376">
                  <a:extLst>
                    <a:ext uri="{9D8B030D-6E8A-4147-A177-3AD203B41FA5}">
                      <a16:colId xmlns:a16="http://schemas.microsoft.com/office/drawing/2014/main" val="3040737553"/>
                    </a:ext>
                  </a:extLst>
                </a:gridCol>
                <a:gridCol w="986376">
                  <a:extLst>
                    <a:ext uri="{9D8B030D-6E8A-4147-A177-3AD203B41FA5}">
                      <a16:colId xmlns:a16="http://schemas.microsoft.com/office/drawing/2014/main" val="3573094759"/>
                    </a:ext>
                  </a:extLst>
                </a:gridCol>
                <a:gridCol w="986376">
                  <a:extLst>
                    <a:ext uri="{9D8B030D-6E8A-4147-A177-3AD203B41FA5}">
                      <a16:colId xmlns:a16="http://schemas.microsoft.com/office/drawing/2014/main" val="50301610"/>
                    </a:ext>
                  </a:extLst>
                </a:gridCol>
              </a:tblGrid>
              <a:tr h="252528">
                <a:tc>
                  <a:txBody>
                    <a:bodyPr/>
                    <a:lstStyle/>
                    <a:p>
                      <a:pPr algn="ctr" fontAlgn="b"/>
                      <a:r>
                        <a:rPr lang="hu-HU" sz="1100" u="none" strike="noStrike" dirty="0">
                          <a:effectLst/>
                        </a:rPr>
                        <a:t>2011</a:t>
                      </a:r>
                      <a:endParaRPr lang="hu-HU"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hu-HU" sz="1100" u="none" strike="noStrike" dirty="0">
                          <a:effectLst/>
                        </a:rPr>
                        <a:t>2012</a:t>
                      </a:r>
                      <a:endParaRPr lang="hu-HU"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hu-HU" sz="1100" u="none" strike="noStrike" dirty="0">
                          <a:effectLst/>
                        </a:rPr>
                        <a:t>2013</a:t>
                      </a:r>
                      <a:endParaRPr lang="hu-HU"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GB" sz="1100" u="none" strike="noStrike" noProof="0" dirty="0">
                          <a:effectLst/>
                        </a:rPr>
                        <a:t>Comparison</a:t>
                      </a:r>
                      <a:endParaRPr lang="en-GB" sz="1100" b="1" i="0" u="none" strike="noStrike" noProof="0"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050505231"/>
                  </a:ext>
                </a:extLst>
              </a:tr>
              <a:tr h="733534">
                <a:tc>
                  <a:txBody>
                    <a:bodyPr/>
                    <a:lstStyle/>
                    <a:p>
                      <a:pPr algn="ctr" fontAlgn="ctr"/>
                      <a:r>
                        <a:rPr lang="hu-HU" sz="1100" u="none" strike="noStrike">
                          <a:effectLst/>
                          <a:highlight>
                            <a:srgbClr val="FFFFFF"/>
                          </a:highlight>
                        </a:rPr>
                        <a:t>10</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15</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12</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1000000</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extLst>
                  <a:ext uri="{0D108BD9-81ED-4DB2-BD59-A6C34878D82A}">
                    <a16:rowId xmlns:a16="http://schemas.microsoft.com/office/drawing/2014/main" val="437724458"/>
                  </a:ext>
                </a:extLst>
              </a:tr>
              <a:tr h="733534">
                <a:tc>
                  <a:txBody>
                    <a:bodyPr/>
                    <a:lstStyle/>
                    <a:p>
                      <a:pPr algn="ctr" fontAlgn="ctr"/>
                      <a:r>
                        <a:rPr lang="hu-HU" sz="1100" u="none" strike="noStrike" dirty="0">
                          <a:effectLst/>
                          <a:highlight>
                            <a:srgbClr val="FFFFFF"/>
                          </a:highlight>
                        </a:rPr>
                        <a:t>3</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49</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1</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1000000</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extLst>
                  <a:ext uri="{0D108BD9-81ED-4DB2-BD59-A6C34878D82A}">
                    <a16:rowId xmlns:a16="http://schemas.microsoft.com/office/drawing/2014/main" val="544648172"/>
                  </a:ext>
                </a:extLst>
              </a:tr>
              <a:tr h="252528">
                <a:tc>
                  <a:txBody>
                    <a:bodyPr/>
                    <a:lstStyle/>
                    <a:p>
                      <a:pPr algn="ctr" fontAlgn="ctr"/>
                      <a:r>
                        <a:rPr lang="hu-HU" sz="1100" u="none" strike="noStrike">
                          <a:effectLst/>
                          <a:highlight>
                            <a:srgbClr val="FFFFFF"/>
                          </a:highlight>
                        </a:rPr>
                        <a:t>23</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21</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25</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1000000</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extLst>
                  <a:ext uri="{0D108BD9-81ED-4DB2-BD59-A6C34878D82A}">
                    <a16:rowId xmlns:a16="http://schemas.microsoft.com/office/drawing/2014/main" val="636276052"/>
                  </a:ext>
                </a:extLst>
              </a:tr>
              <a:tr h="733534">
                <a:tc>
                  <a:txBody>
                    <a:bodyPr/>
                    <a:lstStyle/>
                    <a:p>
                      <a:pPr algn="ctr" fontAlgn="ctr"/>
                      <a:r>
                        <a:rPr lang="hu-HU" sz="1100" u="none" strike="noStrike">
                          <a:effectLst/>
                          <a:highlight>
                            <a:srgbClr val="FFFFFF"/>
                          </a:highlight>
                        </a:rPr>
                        <a:t>23</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1</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24</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1000000</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extLst>
                  <a:ext uri="{0D108BD9-81ED-4DB2-BD59-A6C34878D82A}">
                    <a16:rowId xmlns:a16="http://schemas.microsoft.com/office/drawing/2014/main" val="3621092280"/>
                  </a:ext>
                </a:extLst>
              </a:tr>
              <a:tr h="252528">
                <a:tc>
                  <a:txBody>
                    <a:bodyPr/>
                    <a:lstStyle/>
                    <a:p>
                      <a:pPr algn="ctr" fontAlgn="ctr"/>
                      <a:r>
                        <a:rPr lang="hu-HU" sz="1100" u="none" strike="noStrike">
                          <a:effectLst/>
                          <a:highlight>
                            <a:srgbClr val="FFFFFF"/>
                          </a:highlight>
                        </a:rPr>
                        <a:t>19</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12</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32</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1000000</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extLst>
                  <a:ext uri="{0D108BD9-81ED-4DB2-BD59-A6C34878D82A}">
                    <a16:rowId xmlns:a16="http://schemas.microsoft.com/office/drawing/2014/main" val="886831995"/>
                  </a:ext>
                </a:extLst>
              </a:tr>
              <a:tr h="252528">
                <a:tc>
                  <a:txBody>
                    <a:bodyPr/>
                    <a:lstStyle/>
                    <a:p>
                      <a:pPr algn="ctr" fontAlgn="ctr"/>
                      <a:r>
                        <a:rPr lang="hu-HU" sz="1100" u="none" strike="noStrike">
                          <a:effectLst/>
                          <a:highlight>
                            <a:srgbClr val="FFFFFF"/>
                          </a:highlight>
                        </a:rPr>
                        <a:t>15</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20</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21</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1000000</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extLst>
                  <a:ext uri="{0D108BD9-81ED-4DB2-BD59-A6C34878D82A}">
                    <a16:rowId xmlns:a16="http://schemas.microsoft.com/office/drawing/2014/main" val="3143910468"/>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pic>
        <p:nvPicPr>
          <p:cNvPr id="214" name="Shape 214" descr="centerback"/>
          <p:cNvPicPr preferRelativeResize="0"/>
          <p:nvPr/>
        </p:nvPicPr>
        <p:blipFill rotWithShape="1">
          <a:blip r:embed="rId3">
            <a:alphaModFix/>
          </a:blip>
          <a:srcRect/>
          <a:stretch/>
        </p:blipFill>
        <p:spPr>
          <a:xfrm>
            <a:off x="14446" y="22861"/>
            <a:ext cx="9113519" cy="6835139"/>
          </a:xfrm>
          <a:prstGeom prst="rect">
            <a:avLst/>
          </a:prstGeom>
          <a:noFill/>
          <a:ln>
            <a:noFill/>
          </a:ln>
        </p:spPr>
      </p:pic>
      <p:sp>
        <p:nvSpPr>
          <p:cNvPr id="215" name="Shape 215"/>
          <p:cNvSpPr txBox="1">
            <a:spLocks noGrp="1"/>
          </p:cNvSpPr>
          <p:nvPr>
            <p:ph type="ctrTitle"/>
          </p:nvPr>
        </p:nvSpPr>
        <p:spPr>
          <a:xfrm>
            <a:off x="463550" y="1268412"/>
            <a:ext cx="8215312" cy="1150936"/>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br>
              <a:rPr lang="en-US" sz="2000" b="1" i="0" u="sng" strike="noStrike" cap="none" dirty="0">
                <a:solidFill>
                  <a:schemeClr val="dk2"/>
                </a:solidFill>
                <a:latin typeface="Arial"/>
                <a:ea typeface="Arial"/>
                <a:cs typeface="Arial"/>
                <a:sym typeface="Arial"/>
              </a:rPr>
            </a:br>
            <a:br>
              <a:rPr lang="en-US" sz="2000" b="1" i="0" u="sng" strike="noStrike" cap="none" dirty="0">
                <a:solidFill>
                  <a:schemeClr val="dk2"/>
                </a:solidFill>
                <a:latin typeface="Arial"/>
                <a:ea typeface="Arial"/>
                <a:cs typeface="Arial"/>
                <a:sym typeface="Arial"/>
              </a:rPr>
            </a:br>
            <a:br>
              <a:rPr lang="en-US" sz="2000" b="1" i="0" u="sng" strike="noStrike" cap="none" dirty="0">
                <a:solidFill>
                  <a:schemeClr val="dk2"/>
                </a:solidFill>
                <a:latin typeface="Arial"/>
                <a:ea typeface="Arial"/>
                <a:cs typeface="Arial"/>
                <a:sym typeface="Arial"/>
              </a:rPr>
            </a:br>
            <a:br>
              <a:rPr lang="en-US" sz="2000" b="1" i="0" u="sng" strike="noStrike" cap="none" dirty="0">
                <a:solidFill>
                  <a:schemeClr val="dk2"/>
                </a:solidFill>
                <a:latin typeface="Arial"/>
                <a:ea typeface="Arial"/>
                <a:cs typeface="Arial"/>
                <a:sym typeface="Arial"/>
              </a:rPr>
            </a:br>
            <a:endParaRPr lang="en-US" sz="2000" b="1" i="0" u="sng" strike="noStrike" cap="none" dirty="0">
              <a:solidFill>
                <a:schemeClr val="dk2"/>
              </a:solidFill>
              <a:latin typeface="Arial"/>
              <a:ea typeface="Arial"/>
              <a:cs typeface="Arial"/>
              <a:sym typeface="Arial"/>
            </a:endParaRPr>
          </a:p>
        </p:txBody>
      </p:sp>
      <p:pic>
        <p:nvPicPr>
          <p:cNvPr id="216" name="Shape 216" descr="portal_top_de"/>
          <p:cNvPicPr preferRelativeResize="0"/>
          <p:nvPr/>
        </p:nvPicPr>
        <p:blipFill rotWithShape="1">
          <a:blip r:embed="rId4">
            <a:alphaModFix/>
          </a:blip>
          <a:srcRect/>
          <a:stretch/>
        </p:blipFill>
        <p:spPr>
          <a:xfrm>
            <a:off x="0" y="0"/>
            <a:ext cx="9144000" cy="1166345"/>
          </a:xfrm>
          <a:prstGeom prst="rect">
            <a:avLst/>
          </a:prstGeom>
          <a:noFill/>
          <a:ln>
            <a:noFill/>
          </a:ln>
        </p:spPr>
      </p:pic>
      <p:sp>
        <p:nvSpPr>
          <p:cNvPr id="217" name="Shape 217"/>
          <p:cNvSpPr txBox="1"/>
          <p:nvPr/>
        </p:nvSpPr>
        <p:spPr>
          <a:xfrm>
            <a:off x="30481" y="2521415"/>
            <a:ext cx="9344525" cy="4029976"/>
          </a:xfrm>
          <a:prstGeom prst="rect">
            <a:avLst/>
          </a:prstGeom>
          <a:noFill/>
          <a:ln>
            <a:noFill/>
          </a:ln>
        </p:spPr>
        <p:txBody>
          <a:bodyPr wrap="square" lIns="91425" tIns="45700" rIns="91425" bIns="45700" anchor="ctr" anchorCtr="0">
            <a:noAutofit/>
          </a:bodyPr>
          <a:lstStyle/>
          <a:p>
            <a:pPr marL="742950" lvl="0" indent="-742950" algn="ctr">
              <a:buClr>
                <a:schemeClr val="dk2"/>
              </a:buClr>
              <a:buSzPct val="25000"/>
            </a:pPr>
            <a:r>
              <a:rPr lang="en-GB" sz="4000" b="1" u="sng" dirty="0">
                <a:solidFill>
                  <a:schemeClr val="dk2"/>
                </a:solidFill>
              </a:rPr>
              <a:t>Food Statistics II.</a:t>
            </a:r>
          </a:p>
          <a:p>
            <a:pPr marL="742950" lvl="0" indent="-742950" algn="ctr">
              <a:buClr>
                <a:schemeClr val="dk2"/>
              </a:buClr>
              <a:buSzPct val="25000"/>
            </a:pPr>
            <a:endParaRPr lang="hu-HU" sz="4000" b="1" i="0" u="sng" dirty="0">
              <a:solidFill>
                <a:schemeClr val="dk2"/>
              </a:solidFill>
              <a:latin typeface="Arial"/>
              <a:ea typeface="Arial"/>
              <a:cs typeface="Arial"/>
              <a:sym typeface="Arial"/>
            </a:endParaRPr>
          </a:p>
          <a:p>
            <a:pPr marL="742950" lvl="0" indent="-742950" algn="ctr">
              <a:buClr>
                <a:schemeClr val="dk2"/>
              </a:buClr>
              <a:buSzPct val="25000"/>
            </a:pPr>
            <a:endParaRPr lang="hu-HU" sz="4000" b="1" u="sng" dirty="0">
              <a:solidFill>
                <a:schemeClr val="dk2"/>
              </a:solidFill>
            </a:endParaRPr>
          </a:p>
          <a:p>
            <a:pPr marL="742950" lvl="0" indent="-742950" algn="ctr">
              <a:buClr>
                <a:schemeClr val="dk2"/>
              </a:buClr>
              <a:buSzPct val="25000"/>
            </a:pPr>
            <a:endParaRPr lang="hu-HU" sz="4000" b="1" i="0" u="sng" dirty="0">
              <a:solidFill>
                <a:schemeClr val="dk2"/>
              </a:solidFill>
              <a:latin typeface="Arial"/>
              <a:ea typeface="Arial"/>
              <a:cs typeface="Arial"/>
              <a:sym typeface="Arial"/>
            </a:endParaRPr>
          </a:p>
          <a:p>
            <a:pPr marL="742950" lvl="0" indent="-742950" algn="ctr">
              <a:buClr>
                <a:schemeClr val="dk2"/>
              </a:buClr>
              <a:buSzPct val="25000"/>
            </a:pPr>
            <a:endParaRPr lang="hu-HU" sz="4000" b="1" u="sng" dirty="0">
              <a:solidFill>
                <a:schemeClr val="dk2"/>
              </a:solidFill>
            </a:endParaRPr>
          </a:p>
          <a:p>
            <a:pPr marL="742950" lvl="0" indent="-742950" algn="ctr">
              <a:buClr>
                <a:schemeClr val="dk2"/>
              </a:buClr>
              <a:buSzPct val="25000"/>
            </a:pPr>
            <a:endParaRPr lang="hu-HU" sz="4000" b="1" u="sng" dirty="0">
              <a:solidFill>
                <a:schemeClr val="dk2"/>
              </a:solidFill>
            </a:endParaRPr>
          </a:p>
          <a:p>
            <a:pPr marL="742950" lvl="0" indent="-742950" algn="ctr">
              <a:buClr>
                <a:schemeClr val="dk2"/>
              </a:buClr>
              <a:buSzPct val="25000"/>
            </a:pPr>
            <a:endParaRPr lang="hu-HU" sz="4000" b="1" u="sng" dirty="0">
              <a:solidFill>
                <a:schemeClr val="dk2"/>
              </a:solidFill>
            </a:endParaRPr>
          </a:p>
          <a:p>
            <a:pPr marL="742950" lvl="0" indent="-742950" algn="ctr">
              <a:buClr>
                <a:schemeClr val="dk2"/>
              </a:buClr>
              <a:buSzPct val="25000"/>
            </a:pPr>
            <a:endParaRPr lang="hu-HU" sz="2400" u="sng" dirty="0">
              <a:solidFill>
                <a:schemeClr val="dk2"/>
              </a:solidFill>
            </a:endParaRPr>
          </a:p>
          <a:p>
            <a:pPr marL="742950" lvl="0" indent="-742950" algn="ctr">
              <a:buClr>
                <a:schemeClr val="dk2"/>
              </a:buClr>
              <a:buSzPct val="25000"/>
            </a:pPr>
            <a:r>
              <a:rPr lang="hu-HU" sz="2400" u="sng" dirty="0">
                <a:solidFill>
                  <a:schemeClr val="dk2"/>
                </a:solidFill>
              </a:rPr>
              <a:t>The preparation </a:t>
            </a:r>
            <a:r>
              <a:rPr lang="en-GB" sz="2400" u="sng" dirty="0">
                <a:solidFill>
                  <a:schemeClr val="dk2"/>
                </a:solidFill>
              </a:rPr>
              <a:t>steps (</a:t>
            </a:r>
            <a:r>
              <a:rPr lang="en-GB" sz="2400" u="sng" dirty="0">
                <a:solidFill>
                  <a:schemeClr val="dk2"/>
                </a:solidFill>
                <a:highlight>
                  <a:srgbClr val="FFFF00"/>
                </a:highlight>
              </a:rPr>
              <a:t>excluding</a:t>
            </a:r>
            <a:r>
              <a:rPr lang="en-GB" sz="2400" u="sng" dirty="0">
                <a:solidFill>
                  <a:schemeClr val="dk2"/>
                </a:solidFill>
              </a:rPr>
              <a:t> </a:t>
            </a:r>
            <a:r>
              <a:rPr lang="en-GB" sz="2400" b="1" dirty="0">
                <a:solidFill>
                  <a:srgbClr val="FFFFFF"/>
                </a:solidFill>
                <a:highlight>
                  <a:srgbClr val="0000FF"/>
                </a:highlight>
                <a:latin typeface="+mn-lt"/>
                <a:ea typeface="+mn-ea"/>
                <a:cs typeface="+mn-cs"/>
              </a:rPr>
              <a:t>separation is already used attributes</a:t>
            </a:r>
            <a:r>
              <a:rPr lang="hu-HU" sz="2400" b="1" dirty="0">
                <a:solidFill>
                  <a:srgbClr val="FFFFFF"/>
                </a:solidFill>
                <a:highlight>
                  <a:srgbClr val="0000FF"/>
                </a:highlight>
                <a:latin typeface="+mn-lt"/>
                <a:ea typeface="+mn-ea"/>
                <a:cs typeface="+mn-cs"/>
              </a:rPr>
              <a:t> </a:t>
            </a:r>
            <a:r>
              <a:rPr lang="en-GB" sz="2400" b="1" dirty="0">
                <a:solidFill>
                  <a:schemeClr val="tx1"/>
                </a:solidFill>
                <a:latin typeface="+mn-lt"/>
                <a:ea typeface="+mn-ea"/>
                <a:cs typeface="+mn-cs"/>
              </a:rPr>
              <a:t>from all 77</a:t>
            </a:r>
            <a:r>
              <a:rPr lang="hu-HU" sz="2400" b="1" dirty="0">
                <a:solidFill>
                  <a:schemeClr val="dk2"/>
                </a:solidFill>
                <a:latin typeface="+mn-lt"/>
                <a:ea typeface="+mn-ea"/>
                <a:cs typeface="+mn-cs"/>
              </a:rPr>
              <a:t>)</a:t>
            </a:r>
            <a:endParaRPr lang="hu-HU" sz="4000" dirty="0">
              <a:solidFill>
                <a:schemeClr val="dk2"/>
              </a:solidFill>
            </a:endParaRPr>
          </a:p>
          <a:p>
            <a:pPr marL="742950" lvl="0" indent="-742950" algn="ctr">
              <a:buClr>
                <a:schemeClr val="dk2"/>
              </a:buClr>
              <a:buSzPct val="25000"/>
            </a:pPr>
            <a:br>
              <a:rPr lang="en-US" sz="2000" b="1" i="0" u="none" dirty="0">
                <a:solidFill>
                  <a:schemeClr val="dk2"/>
                </a:solidFill>
                <a:latin typeface="Arial"/>
                <a:ea typeface="Arial"/>
                <a:cs typeface="Arial"/>
                <a:sym typeface="Arial"/>
              </a:rPr>
            </a:br>
            <a:br>
              <a:rPr lang="en-US" sz="2000" b="1" i="0" u="none" dirty="0">
                <a:solidFill>
                  <a:schemeClr val="dk2"/>
                </a:solidFill>
                <a:latin typeface="Arial"/>
                <a:ea typeface="Arial"/>
                <a:cs typeface="Arial"/>
                <a:sym typeface="Arial"/>
              </a:rPr>
            </a:br>
            <a:endParaRPr lang="hu-HU" sz="2400" b="1" dirty="0">
              <a:solidFill>
                <a:schemeClr val="dk2"/>
              </a:solidFill>
            </a:endParaRPr>
          </a:p>
          <a:p>
            <a:pPr marL="742950" lvl="0" indent="-742950" algn="ctr">
              <a:buClr>
                <a:schemeClr val="dk2"/>
              </a:buClr>
              <a:buSzPct val="25000"/>
            </a:pPr>
            <a:endParaRPr lang="en-US" sz="2000" b="1" i="0" u="none" dirty="0">
              <a:solidFill>
                <a:schemeClr val="dk2"/>
              </a:solidFill>
              <a:latin typeface="Arial"/>
              <a:ea typeface="Arial"/>
              <a:cs typeface="Arial"/>
              <a:sym typeface="Arial"/>
            </a:endParaRPr>
          </a:p>
        </p:txBody>
      </p:sp>
      <p:graphicFrame>
        <p:nvGraphicFramePr>
          <p:cNvPr id="5" name="Táblázat 4">
            <a:extLst>
              <a:ext uri="{FF2B5EF4-FFF2-40B4-BE49-F238E27FC236}">
                <a16:creationId xmlns:a16="http://schemas.microsoft.com/office/drawing/2014/main" id="{B1F8C820-7540-28BD-FEDD-CF3F9B0EE95D}"/>
              </a:ext>
            </a:extLst>
          </p:cNvPr>
          <p:cNvGraphicFramePr>
            <a:graphicFrameLocks noGrp="1"/>
          </p:cNvGraphicFramePr>
          <p:nvPr>
            <p:extLst>
              <p:ext uri="{D42A27DB-BD31-4B8C-83A1-F6EECF244321}">
                <p14:modId xmlns:p14="http://schemas.microsoft.com/office/powerpoint/2010/main" val="2948190790"/>
              </p:ext>
            </p:extLst>
          </p:nvPr>
        </p:nvGraphicFramePr>
        <p:xfrm>
          <a:off x="30483" y="2028601"/>
          <a:ext cx="4476955" cy="3762601"/>
        </p:xfrm>
        <a:graphic>
          <a:graphicData uri="http://schemas.openxmlformats.org/drawingml/2006/table">
            <a:tbl>
              <a:tblPr>
                <a:tableStyleId>{5C22544A-7EE6-4342-B048-85BDC9FD1C3A}</a:tableStyleId>
              </a:tblPr>
              <a:tblGrid>
                <a:gridCol w="708426">
                  <a:extLst>
                    <a:ext uri="{9D8B030D-6E8A-4147-A177-3AD203B41FA5}">
                      <a16:colId xmlns:a16="http://schemas.microsoft.com/office/drawing/2014/main" val="3409587646"/>
                    </a:ext>
                  </a:extLst>
                </a:gridCol>
                <a:gridCol w="625196">
                  <a:extLst>
                    <a:ext uri="{9D8B030D-6E8A-4147-A177-3AD203B41FA5}">
                      <a16:colId xmlns:a16="http://schemas.microsoft.com/office/drawing/2014/main" val="1935689967"/>
                    </a:ext>
                  </a:extLst>
                </a:gridCol>
                <a:gridCol w="697043">
                  <a:extLst>
                    <a:ext uri="{9D8B030D-6E8A-4147-A177-3AD203B41FA5}">
                      <a16:colId xmlns:a16="http://schemas.microsoft.com/office/drawing/2014/main" val="2121846921"/>
                    </a:ext>
                  </a:extLst>
                </a:gridCol>
                <a:gridCol w="527595">
                  <a:extLst>
                    <a:ext uri="{9D8B030D-6E8A-4147-A177-3AD203B41FA5}">
                      <a16:colId xmlns:a16="http://schemas.microsoft.com/office/drawing/2014/main" val="1523873065"/>
                    </a:ext>
                  </a:extLst>
                </a:gridCol>
                <a:gridCol w="639565">
                  <a:extLst>
                    <a:ext uri="{9D8B030D-6E8A-4147-A177-3AD203B41FA5}">
                      <a16:colId xmlns:a16="http://schemas.microsoft.com/office/drawing/2014/main" val="2650700287"/>
                    </a:ext>
                  </a:extLst>
                </a:gridCol>
                <a:gridCol w="639565">
                  <a:extLst>
                    <a:ext uri="{9D8B030D-6E8A-4147-A177-3AD203B41FA5}">
                      <a16:colId xmlns:a16="http://schemas.microsoft.com/office/drawing/2014/main" val="1833569603"/>
                    </a:ext>
                  </a:extLst>
                </a:gridCol>
                <a:gridCol w="639565">
                  <a:extLst>
                    <a:ext uri="{9D8B030D-6E8A-4147-A177-3AD203B41FA5}">
                      <a16:colId xmlns:a16="http://schemas.microsoft.com/office/drawing/2014/main" val="1794226824"/>
                    </a:ext>
                  </a:extLst>
                </a:gridCol>
              </a:tblGrid>
              <a:tr h="342493">
                <a:tc>
                  <a:txBody>
                    <a:bodyPr/>
                    <a:lstStyle/>
                    <a:p>
                      <a:pPr algn="ctr" fontAlgn="ctr"/>
                      <a:r>
                        <a:rPr lang="en-GB" sz="1100" u="none" strike="noStrike" noProof="0" dirty="0">
                          <a:solidFill>
                            <a:schemeClr val="bg1"/>
                          </a:solidFill>
                          <a:effectLst/>
                          <a:highlight>
                            <a:srgbClr val="0000FF"/>
                          </a:highlight>
                        </a:rPr>
                        <a:t>Ranking</a:t>
                      </a:r>
                      <a:endParaRPr lang="en-GB" sz="1100" b="1" i="0" u="none" strike="noStrike" noProof="0" dirty="0">
                        <a:solidFill>
                          <a:schemeClr val="bg1"/>
                        </a:solidFill>
                        <a:effectLst/>
                        <a:highlight>
                          <a:srgbClr val="0000FF"/>
                        </a:highlight>
                        <a:latin typeface="Verdana" panose="020B0604030504040204" pitchFamily="34" charset="0"/>
                      </a:endParaRPr>
                    </a:p>
                  </a:txBody>
                  <a:tcPr marL="9525" marR="9525" marT="9525" marB="0" anchor="ctr"/>
                </a:tc>
                <a:tc>
                  <a:txBody>
                    <a:bodyPr/>
                    <a:lstStyle/>
                    <a:p>
                      <a:pPr algn="ctr" fontAlgn="ctr"/>
                      <a:r>
                        <a:rPr lang="en-GB" sz="800" b="1" i="0" u="none" strike="noStrike" noProof="0" dirty="0">
                          <a:solidFill>
                            <a:srgbClr val="FFFFFF"/>
                          </a:solidFill>
                          <a:effectLst/>
                          <a:highlight>
                            <a:srgbClr val="0000FF"/>
                          </a:highlight>
                          <a:latin typeface="Verdana" panose="020B0604030504040204" pitchFamily="34" charset="0"/>
                        </a:rPr>
                        <a:t>Alcoholic beverages</a:t>
                      </a:r>
                    </a:p>
                  </a:txBody>
                  <a:tcPr marL="9525" marR="9525" marT="9525" marB="0" anchor="ctr"/>
                </a:tc>
                <a:tc>
                  <a:txBody>
                    <a:bodyPr/>
                    <a:lstStyle/>
                    <a:p>
                      <a:pPr algn="ctr" fontAlgn="ctr"/>
                      <a:r>
                        <a:rPr lang="en-GB" sz="800" b="1" i="0" u="none" strike="noStrike" noProof="0" dirty="0">
                          <a:solidFill>
                            <a:srgbClr val="FFFFFF"/>
                          </a:solidFill>
                          <a:effectLst/>
                          <a:highlight>
                            <a:srgbClr val="0000FF"/>
                          </a:highlight>
                          <a:latin typeface="Verdana" panose="020B0604030504040204" pitchFamily="34" charset="0"/>
                        </a:rPr>
                        <a:t>Apples and products</a:t>
                      </a:r>
                    </a:p>
                  </a:txBody>
                  <a:tcPr marL="9525" marR="9525" marT="9525" marB="0" anchor="ctr"/>
                </a:tc>
                <a:tc>
                  <a:txBody>
                    <a:bodyPr/>
                    <a:lstStyle/>
                    <a:p>
                      <a:pPr algn="ctr" fontAlgn="ctr"/>
                      <a:r>
                        <a:rPr lang="en-GB" sz="800" b="1" i="0" u="none" strike="noStrike" noProof="0" dirty="0">
                          <a:solidFill>
                            <a:srgbClr val="FFFFFF"/>
                          </a:solidFill>
                          <a:effectLst/>
                          <a:highlight>
                            <a:srgbClr val="0000FF"/>
                          </a:highlight>
                          <a:latin typeface="Verdana" panose="020B0604030504040204" pitchFamily="34" charset="0"/>
                        </a:rPr>
                        <a:t>Bananas</a:t>
                      </a:r>
                    </a:p>
                  </a:txBody>
                  <a:tcPr marL="9525" marR="9525" marT="9525" marB="0" anchor="ctr"/>
                </a:tc>
                <a:tc>
                  <a:txBody>
                    <a:bodyPr/>
                    <a:lstStyle/>
                    <a:p>
                      <a:pPr algn="ctr" fontAlgn="ctr"/>
                      <a:r>
                        <a:rPr lang="en-GB" sz="800" b="1" i="0" u="none" strike="noStrike" noProof="0" dirty="0">
                          <a:solidFill>
                            <a:srgbClr val="FFFFFF"/>
                          </a:solidFill>
                          <a:effectLst/>
                          <a:highlight>
                            <a:srgbClr val="0000FF"/>
                          </a:highlight>
                          <a:latin typeface="Verdana" panose="020B0604030504040204" pitchFamily="34" charset="0"/>
                        </a:rPr>
                        <a:t>Barley and products</a:t>
                      </a:r>
                    </a:p>
                  </a:txBody>
                  <a:tcPr marL="9525" marR="9525" marT="9525" marB="0" anchor="ctr"/>
                </a:tc>
                <a:tc>
                  <a:txBody>
                    <a:bodyPr/>
                    <a:lstStyle/>
                    <a:p>
                      <a:pPr algn="ctr" fontAlgn="ctr"/>
                      <a:r>
                        <a:rPr lang="en-GB" sz="800" b="1" i="0" u="none" strike="noStrike" noProof="0" dirty="0">
                          <a:solidFill>
                            <a:srgbClr val="FFFFFF"/>
                          </a:solidFill>
                          <a:effectLst/>
                          <a:highlight>
                            <a:srgbClr val="0000FF"/>
                          </a:highlight>
                          <a:latin typeface="Verdana" panose="020B0604030504040204" pitchFamily="34" charset="0"/>
                        </a:rPr>
                        <a:t>Beans</a:t>
                      </a:r>
                    </a:p>
                  </a:txBody>
                  <a:tcPr marL="9525" marR="9525" marT="9525" marB="0" anchor="ctr"/>
                </a:tc>
                <a:tc>
                  <a:txBody>
                    <a:bodyPr/>
                    <a:lstStyle/>
                    <a:p>
                      <a:pPr algn="ctr" fontAlgn="ctr"/>
                      <a:r>
                        <a:rPr lang="en-GB" sz="800" b="1" i="0" u="none" strike="noStrike" noProof="0" dirty="0">
                          <a:solidFill>
                            <a:srgbClr val="000000"/>
                          </a:solidFill>
                          <a:effectLst/>
                          <a:highlight>
                            <a:srgbClr val="FFFF00"/>
                          </a:highlight>
                          <a:latin typeface="Verdana" panose="020B0604030504040204" pitchFamily="34" charset="0"/>
                        </a:rPr>
                        <a:t>Beer</a:t>
                      </a:r>
                    </a:p>
                  </a:txBody>
                  <a:tcPr marL="9525" marR="9525" marT="9525" marB="0" anchor="ctr"/>
                </a:tc>
                <a:extLst>
                  <a:ext uri="{0D108BD9-81ED-4DB2-BD59-A6C34878D82A}">
                    <a16:rowId xmlns:a16="http://schemas.microsoft.com/office/drawing/2014/main" val="894342619"/>
                  </a:ext>
                </a:extLst>
              </a:tr>
              <a:tr h="344523">
                <a:tc>
                  <a:txBody>
                    <a:bodyPr/>
                    <a:lstStyle/>
                    <a:p>
                      <a:pPr algn="ctr" fontAlgn="ctr"/>
                      <a:r>
                        <a:rPr lang="hu-HU" sz="1100" b="1" i="0" u="none" strike="noStrike" dirty="0">
                          <a:solidFill>
                            <a:srgbClr val="FFFFFF"/>
                          </a:solidFill>
                          <a:effectLst/>
                          <a:highlight>
                            <a:srgbClr val="0000FF"/>
                          </a:highlight>
                          <a:latin typeface="Verdana" panose="020B0604030504040204" pitchFamily="34" charset="0"/>
                        </a:rPr>
                        <a:t>1961</a:t>
                      </a:r>
                    </a:p>
                  </a:txBody>
                  <a:tcPr marL="9525" marR="9525" marT="9525" marB="0" anchor="ctr"/>
                </a:tc>
                <a:tc>
                  <a:txBody>
                    <a:bodyPr/>
                    <a:lstStyle/>
                    <a:p>
                      <a:pPr algn="ctr" fontAlgn="ctr"/>
                      <a:r>
                        <a:rPr lang="hu-HU" sz="1100" u="none" strike="noStrike" dirty="0">
                          <a:effectLst/>
                          <a:highlight>
                            <a:srgbClr val="FFFFFF"/>
                          </a:highlight>
                        </a:rPr>
                        <a:t>1</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47</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53</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42</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29</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00"/>
                          </a:highlight>
                        </a:rPr>
                        <a:t>1</a:t>
                      </a:r>
                      <a:endParaRPr lang="hu-HU" sz="1100" b="0" i="0" u="none" strike="noStrike" dirty="0">
                        <a:solidFill>
                          <a:srgbClr val="333333"/>
                        </a:solidFill>
                        <a:effectLst/>
                        <a:highlight>
                          <a:srgbClr val="FFFF00"/>
                        </a:highlight>
                        <a:latin typeface="Verdana" panose="020B0604030504040204" pitchFamily="34" charset="0"/>
                      </a:endParaRPr>
                    </a:p>
                  </a:txBody>
                  <a:tcPr marL="9525" marR="9525" marT="9525" marB="0" anchor="ctr"/>
                </a:tc>
                <a:extLst>
                  <a:ext uri="{0D108BD9-81ED-4DB2-BD59-A6C34878D82A}">
                    <a16:rowId xmlns:a16="http://schemas.microsoft.com/office/drawing/2014/main" val="3039274769"/>
                  </a:ext>
                </a:extLst>
              </a:tr>
              <a:tr h="512027">
                <a:tc>
                  <a:txBody>
                    <a:bodyPr/>
                    <a:lstStyle/>
                    <a:p>
                      <a:pPr algn="ctr" fontAlgn="ctr"/>
                      <a:r>
                        <a:rPr lang="hu-HU" sz="1100" b="1" i="0" u="none" strike="noStrike" dirty="0">
                          <a:solidFill>
                            <a:srgbClr val="FFFFFF"/>
                          </a:solidFill>
                          <a:effectLst/>
                          <a:highlight>
                            <a:srgbClr val="0000FF"/>
                          </a:highlight>
                          <a:latin typeface="Verdana" panose="020B0604030504040204" pitchFamily="34" charset="0"/>
                        </a:rPr>
                        <a:t>1962</a:t>
                      </a:r>
                    </a:p>
                  </a:txBody>
                  <a:tcPr marL="9525" marR="9525" marT="9525" marB="0" anchor="ctr"/>
                </a:tc>
                <a:tc>
                  <a:txBody>
                    <a:bodyPr/>
                    <a:lstStyle/>
                    <a:p>
                      <a:pPr algn="ctr" fontAlgn="ctr"/>
                      <a:r>
                        <a:rPr lang="hu-HU" sz="1100" u="none" strike="noStrike" dirty="0">
                          <a:effectLst/>
                          <a:highlight>
                            <a:srgbClr val="FFFFFF"/>
                          </a:highlight>
                        </a:rPr>
                        <a:t>2</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46</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52</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42</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2</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00"/>
                          </a:highlight>
                        </a:rPr>
                        <a:t>2</a:t>
                      </a:r>
                      <a:endParaRPr lang="hu-HU" sz="1100" b="0" i="0" u="none" strike="noStrike" dirty="0">
                        <a:solidFill>
                          <a:srgbClr val="333333"/>
                        </a:solidFill>
                        <a:effectLst/>
                        <a:highlight>
                          <a:srgbClr val="FFFF00"/>
                        </a:highlight>
                        <a:latin typeface="Verdana" panose="020B0604030504040204" pitchFamily="34" charset="0"/>
                      </a:endParaRPr>
                    </a:p>
                  </a:txBody>
                  <a:tcPr marL="9525" marR="9525" marT="9525" marB="0" anchor="ctr"/>
                </a:tc>
                <a:extLst>
                  <a:ext uri="{0D108BD9-81ED-4DB2-BD59-A6C34878D82A}">
                    <a16:rowId xmlns:a16="http://schemas.microsoft.com/office/drawing/2014/main" val="1685878297"/>
                  </a:ext>
                </a:extLst>
              </a:tr>
              <a:tr h="342493">
                <a:tc>
                  <a:txBody>
                    <a:bodyPr/>
                    <a:lstStyle/>
                    <a:p>
                      <a:pPr algn="ctr" fontAlgn="ctr"/>
                      <a:r>
                        <a:rPr lang="hu-HU" sz="1100" b="1" i="0" u="none" strike="noStrike" dirty="0">
                          <a:solidFill>
                            <a:srgbClr val="FFFFFF"/>
                          </a:solidFill>
                          <a:effectLst/>
                          <a:highlight>
                            <a:srgbClr val="0000FF"/>
                          </a:highlight>
                          <a:latin typeface="Verdana" panose="020B0604030504040204" pitchFamily="34" charset="0"/>
                        </a:rPr>
                        <a:t>1963</a:t>
                      </a:r>
                    </a:p>
                  </a:txBody>
                  <a:tcPr marL="9525" marR="9525" marT="9525" marB="0" anchor="ctr"/>
                </a:tc>
                <a:tc>
                  <a:txBody>
                    <a:bodyPr/>
                    <a:lstStyle/>
                    <a:p>
                      <a:pPr algn="ctr" fontAlgn="ctr"/>
                      <a:r>
                        <a:rPr lang="hu-HU" sz="1100" u="none" strike="noStrike">
                          <a:effectLst/>
                          <a:highlight>
                            <a:srgbClr val="FFFFFF"/>
                          </a:highlight>
                        </a:rPr>
                        <a:t>3</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29</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51</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42</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3</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00"/>
                          </a:highlight>
                        </a:rPr>
                        <a:t>3</a:t>
                      </a:r>
                      <a:endParaRPr lang="hu-HU" sz="1100" b="0" i="0" u="none" strike="noStrike">
                        <a:solidFill>
                          <a:srgbClr val="333333"/>
                        </a:solidFill>
                        <a:effectLst/>
                        <a:highlight>
                          <a:srgbClr val="FFFF00"/>
                        </a:highlight>
                        <a:latin typeface="Verdana" panose="020B0604030504040204" pitchFamily="34" charset="0"/>
                      </a:endParaRPr>
                    </a:p>
                  </a:txBody>
                  <a:tcPr marL="9525" marR="9525" marT="9525" marB="0" anchor="ctr"/>
                </a:tc>
                <a:extLst>
                  <a:ext uri="{0D108BD9-81ED-4DB2-BD59-A6C34878D82A}">
                    <a16:rowId xmlns:a16="http://schemas.microsoft.com/office/drawing/2014/main" val="1700771537"/>
                  </a:ext>
                </a:extLst>
              </a:tr>
              <a:tr h="512027">
                <a:tc>
                  <a:txBody>
                    <a:bodyPr/>
                    <a:lstStyle/>
                    <a:p>
                      <a:pPr algn="ctr" fontAlgn="ctr"/>
                      <a:r>
                        <a:rPr lang="hu-HU" sz="1100" b="1" i="0" u="none" strike="noStrike" dirty="0">
                          <a:solidFill>
                            <a:srgbClr val="FFFFFF"/>
                          </a:solidFill>
                          <a:effectLst/>
                          <a:highlight>
                            <a:srgbClr val="0000FF"/>
                          </a:highlight>
                          <a:latin typeface="Verdana" panose="020B0604030504040204" pitchFamily="34" charset="0"/>
                        </a:rPr>
                        <a:t>1964</a:t>
                      </a:r>
                    </a:p>
                  </a:txBody>
                  <a:tcPr marL="9525" marR="9525" marT="9525" marB="0" anchor="ctr"/>
                </a:tc>
                <a:tc>
                  <a:txBody>
                    <a:bodyPr/>
                    <a:lstStyle/>
                    <a:p>
                      <a:pPr algn="ctr" fontAlgn="ctr"/>
                      <a:r>
                        <a:rPr lang="hu-HU" sz="1100" u="none" strike="noStrike" dirty="0">
                          <a:effectLst/>
                          <a:highlight>
                            <a:srgbClr val="FFFFFF"/>
                          </a:highlight>
                        </a:rPr>
                        <a:t>4</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45</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50</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42</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4</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00"/>
                          </a:highlight>
                        </a:rPr>
                        <a:t>4</a:t>
                      </a:r>
                      <a:endParaRPr lang="hu-HU" sz="1100" b="0" i="0" u="none" strike="noStrike">
                        <a:solidFill>
                          <a:srgbClr val="333333"/>
                        </a:solidFill>
                        <a:effectLst/>
                        <a:highlight>
                          <a:srgbClr val="FFFF00"/>
                        </a:highlight>
                        <a:latin typeface="Verdana" panose="020B0604030504040204" pitchFamily="34" charset="0"/>
                      </a:endParaRPr>
                    </a:p>
                  </a:txBody>
                  <a:tcPr marL="9525" marR="9525" marT="9525" marB="0" anchor="ctr"/>
                </a:tc>
                <a:extLst>
                  <a:ext uri="{0D108BD9-81ED-4DB2-BD59-A6C34878D82A}">
                    <a16:rowId xmlns:a16="http://schemas.microsoft.com/office/drawing/2014/main" val="2011626051"/>
                  </a:ext>
                </a:extLst>
              </a:tr>
              <a:tr h="342493">
                <a:tc>
                  <a:txBody>
                    <a:bodyPr/>
                    <a:lstStyle/>
                    <a:p>
                      <a:pPr algn="ctr" fontAlgn="ctr"/>
                      <a:r>
                        <a:rPr lang="hu-HU" sz="1100" b="1" i="0" u="none" strike="noStrike" dirty="0">
                          <a:solidFill>
                            <a:srgbClr val="FFFFFF"/>
                          </a:solidFill>
                          <a:effectLst/>
                          <a:highlight>
                            <a:srgbClr val="0000FF"/>
                          </a:highlight>
                          <a:latin typeface="Verdana" panose="020B0604030504040204" pitchFamily="34" charset="0"/>
                        </a:rPr>
                        <a:t>1965</a:t>
                      </a:r>
                    </a:p>
                  </a:txBody>
                  <a:tcPr marL="9525" marR="9525" marT="9525" marB="0" anchor="ctr"/>
                </a:tc>
                <a:tc>
                  <a:txBody>
                    <a:bodyPr/>
                    <a:lstStyle/>
                    <a:p>
                      <a:pPr algn="ctr" fontAlgn="ctr"/>
                      <a:r>
                        <a:rPr lang="hu-HU" sz="1100" u="none" strike="noStrike">
                          <a:effectLst/>
                          <a:highlight>
                            <a:srgbClr val="FFFFFF"/>
                          </a:highlight>
                        </a:rPr>
                        <a:t>5</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51</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49</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42</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1</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00"/>
                          </a:highlight>
                        </a:rPr>
                        <a:t>5</a:t>
                      </a:r>
                      <a:endParaRPr lang="hu-HU" sz="1100" b="0" i="0" u="none" strike="noStrike">
                        <a:solidFill>
                          <a:srgbClr val="333333"/>
                        </a:solidFill>
                        <a:effectLst/>
                        <a:highlight>
                          <a:srgbClr val="FFFF00"/>
                        </a:highlight>
                        <a:latin typeface="Verdana" panose="020B0604030504040204" pitchFamily="34" charset="0"/>
                      </a:endParaRPr>
                    </a:p>
                  </a:txBody>
                  <a:tcPr marL="9525" marR="9525" marT="9525" marB="0" anchor="ctr"/>
                </a:tc>
                <a:extLst>
                  <a:ext uri="{0D108BD9-81ED-4DB2-BD59-A6C34878D82A}">
                    <a16:rowId xmlns:a16="http://schemas.microsoft.com/office/drawing/2014/main" val="1033961754"/>
                  </a:ext>
                </a:extLst>
              </a:tr>
              <a:tr h="342493">
                <a:tc>
                  <a:txBody>
                    <a:bodyPr/>
                    <a:lstStyle/>
                    <a:p>
                      <a:pPr algn="ctr" fontAlgn="ctr"/>
                      <a:r>
                        <a:rPr lang="hu-HU" sz="1100" b="1" i="0" u="none" strike="noStrike" dirty="0">
                          <a:solidFill>
                            <a:srgbClr val="FFFFFF"/>
                          </a:solidFill>
                          <a:effectLst/>
                          <a:highlight>
                            <a:srgbClr val="0000FF"/>
                          </a:highlight>
                          <a:latin typeface="Verdana" panose="020B0604030504040204" pitchFamily="34" charset="0"/>
                        </a:rPr>
                        <a:t>1966</a:t>
                      </a:r>
                    </a:p>
                  </a:txBody>
                  <a:tcPr marL="9525" marR="9525" marT="9525" marB="0" anchor="ctr"/>
                </a:tc>
                <a:tc>
                  <a:txBody>
                    <a:bodyPr/>
                    <a:lstStyle/>
                    <a:p>
                      <a:pPr algn="ctr" fontAlgn="ctr"/>
                      <a:r>
                        <a:rPr lang="hu-HU" sz="1100" u="none" strike="noStrike">
                          <a:effectLst/>
                          <a:highlight>
                            <a:srgbClr val="FFFFFF"/>
                          </a:highlight>
                        </a:rPr>
                        <a:t>6</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48</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48</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42</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6</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00"/>
                          </a:highlight>
                        </a:rPr>
                        <a:t>6</a:t>
                      </a:r>
                      <a:endParaRPr lang="hu-HU" sz="1100" b="0" i="0" u="none" strike="noStrike">
                        <a:solidFill>
                          <a:srgbClr val="333333"/>
                        </a:solidFill>
                        <a:effectLst/>
                        <a:highlight>
                          <a:srgbClr val="FFFF00"/>
                        </a:highlight>
                        <a:latin typeface="Verdana" panose="020B0604030504040204" pitchFamily="34" charset="0"/>
                      </a:endParaRPr>
                    </a:p>
                  </a:txBody>
                  <a:tcPr marL="9525" marR="9525" marT="9525" marB="0" anchor="ctr"/>
                </a:tc>
                <a:extLst>
                  <a:ext uri="{0D108BD9-81ED-4DB2-BD59-A6C34878D82A}">
                    <a16:rowId xmlns:a16="http://schemas.microsoft.com/office/drawing/2014/main" val="2892553272"/>
                  </a:ext>
                </a:extLst>
              </a:tr>
              <a:tr h="344523">
                <a:tc>
                  <a:txBody>
                    <a:bodyPr/>
                    <a:lstStyle/>
                    <a:p>
                      <a:pPr algn="ctr" fontAlgn="ctr"/>
                      <a:r>
                        <a:rPr lang="hu-HU" sz="1100" b="1" i="0" u="none" strike="noStrike" dirty="0">
                          <a:solidFill>
                            <a:srgbClr val="FFFFFF"/>
                          </a:solidFill>
                          <a:effectLst/>
                          <a:highlight>
                            <a:srgbClr val="0000FF"/>
                          </a:highlight>
                          <a:latin typeface="Verdana" panose="020B0604030504040204" pitchFamily="34" charset="0"/>
                        </a:rPr>
                        <a:t>1967</a:t>
                      </a:r>
                    </a:p>
                  </a:txBody>
                  <a:tcPr marL="9525" marR="9525" marT="9525" marB="0" anchor="ctr"/>
                </a:tc>
                <a:tc>
                  <a:txBody>
                    <a:bodyPr/>
                    <a:lstStyle/>
                    <a:p>
                      <a:pPr algn="ctr" fontAlgn="ctr"/>
                      <a:r>
                        <a:rPr lang="hu-HU" sz="1100" u="none" strike="noStrike">
                          <a:effectLst/>
                          <a:highlight>
                            <a:srgbClr val="FFFFFF"/>
                          </a:highlight>
                        </a:rPr>
                        <a:t>7</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35</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46</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42</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38</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00"/>
                          </a:highlight>
                        </a:rPr>
                        <a:t>7</a:t>
                      </a:r>
                      <a:endParaRPr lang="hu-HU" sz="1100" b="0" i="0" u="none" strike="noStrike">
                        <a:solidFill>
                          <a:srgbClr val="333333"/>
                        </a:solidFill>
                        <a:effectLst/>
                        <a:highlight>
                          <a:srgbClr val="FFFF00"/>
                        </a:highlight>
                        <a:latin typeface="Verdana" panose="020B0604030504040204" pitchFamily="34" charset="0"/>
                      </a:endParaRPr>
                    </a:p>
                  </a:txBody>
                  <a:tcPr marL="9525" marR="9525" marT="9525" marB="0" anchor="ctr"/>
                </a:tc>
                <a:extLst>
                  <a:ext uri="{0D108BD9-81ED-4DB2-BD59-A6C34878D82A}">
                    <a16:rowId xmlns:a16="http://schemas.microsoft.com/office/drawing/2014/main" val="439949193"/>
                  </a:ext>
                </a:extLst>
              </a:tr>
              <a:tr h="679529">
                <a:tc>
                  <a:txBody>
                    <a:bodyPr/>
                    <a:lstStyle/>
                    <a:p>
                      <a:pPr algn="ctr" fontAlgn="ctr"/>
                      <a:r>
                        <a:rPr lang="hu-HU" sz="1100" b="1" i="0" u="none" strike="noStrike" dirty="0">
                          <a:solidFill>
                            <a:srgbClr val="FFFFFF"/>
                          </a:solidFill>
                          <a:effectLst/>
                          <a:highlight>
                            <a:srgbClr val="0000FF"/>
                          </a:highlight>
                          <a:latin typeface="Verdana" panose="020B0604030504040204" pitchFamily="34" charset="0"/>
                        </a:rPr>
                        <a:t>1968</a:t>
                      </a:r>
                    </a:p>
                  </a:txBody>
                  <a:tcPr marL="9525" marR="9525" marT="9525" marB="0" anchor="ctr"/>
                </a:tc>
                <a:tc>
                  <a:txBody>
                    <a:bodyPr/>
                    <a:lstStyle/>
                    <a:p>
                      <a:pPr algn="ctr" fontAlgn="ctr"/>
                      <a:r>
                        <a:rPr lang="hu-HU" sz="1100" u="none" strike="noStrike">
                          <a:effectLst/>
                          <a:highlight>
                            <a:srgbClr val="FFFFFF"/>
                          </a:highlight>
                        </a:rPr>
                        <a:t>8</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27</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38</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42</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35</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00"/>
                          </a:highlight>
                        </a:rPr>
                        <a:t>8</a:t>
                      </a:r>
                      <a:endParaRPr lang="hu-HU" sz="1100" b="0" i="0" u="none" strike="noStrike" dirty="0">
                        <a:solidFill>
                          <a:srgbClr val="333333"/>
                        </a:solidFill>
                        <a:effectLst/>
                        <a:highlight>
                          <a:srgbClr val="FFFF00"/>
                        </a:highlight>
                        <a:latin typeface="Verdana" panose="020B0604030504040204" pitchFamily="34" charset="0"/>
                      </a:endParaRPr>
                    </a:p>
                  </a:txBody>
                  <a:tcPr marL="9525" marR="9525" marT="9525" marB="0" anchor="ctr"/>
                </a:tc>
                <a:extLst>
                  <a:ext uri="{0D108BD9-81ED-4DB2-BD59-A6C34878D82A}">
                    <a16:rowId xmlns:a16="http://schemas.microsoft.com/office/drawing/2014/main" val="2546078843"/>
                  </a:ext>
                </a:extLst>
              </a:tr>
            </a:tbl>
          </a:graphicData>
        </a:graphic>
      </p:graphicFrame>
      <p:graphicFrame>
        <p:nvGraphicFramePr>
          <p:cNvPr id="6" name="Táblázat 5">
            <a:extLst>
              <a:ext uri="{FF2B5EF4-FFF2-40B4-BE49-F238E27FC236}">
                <a16:creationId xmlns:a16="http://schemas.microsoft.com/office/drawing/2014/main" id="{CC9F07B5-43F0-A04A-24F5-5929FB82C067}"/>
              </a:ext>
            </a:extLst>
          </p:cNvPr>
          <p:cNvGraphicFramePr>
            <a:graphicFrameLocks noGrp="1"/>
          </p:cNvGraphicFramePr>
          <p:nvPr>
            <p:extLst>
              <p:ext uri="{D42A27DB-BD31-4B8C-83A1-F6EECF244321}">
                <p14:modId xmlns:p14="http://schemas.microsoft.com/office/powerpoint/2010/main" val="125906780"/>
              </p:ext>
            </p:extLst>
          </p:nvPr>
        </p:nvGraphicFramePr>
        <p:xfrm>
          <a:off x="4579225" y="2033875"/>
          <a:ext cx="4476953" cy="3757327"/>
        </p:xfrm>
        <a:graphic>
          <a:graphicData uri="http://schemas.openxmlformats.org/drawingml/2006/table">
            <a:tbl>
              <a:tblPr>
                <a:tableStyleId>{5C22544A-7EE6-4342-B048-85BDC9FD1C3A}</a:tableStyleId>
              </a:tblPr>
              <a:tblGrid>
                <a:gridCol w="547411">
                  <a:extLst>
                    <a:ext uri="{9D8B030D-6E8A-4147-A177-3AD203B41FA5}">
                      <a16:colId xmlns:a16="http://schemas.microsoft.com/office/drawing/2014/main" val="3445865389"/>
                    </a:ext>
                  </a:extLst>
                </a:gridCol>
                <a:gridCol w="644577">
                  <a:extLst>
                    <a:ext uri="{9D8B030D-6E8A-4147-A177-3AD203B41FA5}">
                      <a16:colId xmlns:a16="http://schemas.microsoft.com/office/drawing/2014/main" val="1276511847"/>
                    </a:ext>
                  </a:extLst>
                </a:gridCol>
                <a:gridCol w="831954">
                  <a:extLst>
                    <a:ext uri="{9D8B030D-6E8A-4147-A177-3AD203B41FA5}">
                      <a16:colId xmlns:a16="http://schemas.microsoft.com/office/drawing/2014/main" val="398909347"/>
                    </a:ext>
                  </a:extLst>
                </a:gridCol>
                <a:gridCol w="569626">
                  <a:extLst>
                    <a:ext uri="{9D8B030D-6E8A-4147-A177-3AD203B41FA5}">
                      <a16:colId xmlns:a16="http://schemas.microsoft.com/office/drawing/2014/main" val="1996867524"/>
                    </a:ext>
                  </a:extLst>
                </a:gridCol>
                <a:gridCol w="974361">
                  <a:extLst>
                    <a:ext uri="{9D8B030D-6E8A-4147-A177-3AD203B41FA5}">
                      <a16:colId xmlns:a16="http://schemas.microsoft.com/office/drawing/2014/main" val="574202480"/>
                    </a:ext>
                  </a:extLst>
                </a:gridCol>
                <a:gridCol w="468906">
                  <a:extLst>
                    <a:ext uri="{9D8B030D-6E8A-4147-A177-3AD203B41FA5}">
                      <a16:colId xmlns:a16="http://schemas.microsoft.com/office/drawing/2014/main" val="3600797234"/>
                    </a:ext>
                  </a:extLst>
                </a:gridCol>
                <a:gridCol w="440118">
                  <a:extLst>
                    <a:ext uri="{9D8B030D-6E8A-4147-A177-3AD203B41FA5}">
                      <a16:colId xmlns:a16="http://schemas.microsoft.com/office/drawing/2014/main" val="108067448"/>
                    </a:ext>
                  </a:extLst>
                </a:gridCol>
              </a:tblGrid>
              <a:tr h="510741">
                <a:tc>
                  <a:txBody>
                    <a:bodyPr/>
                    <a:lstStyle/>
                    <a:p>
                      <a:pPr algn="ctr" fontAlgn="ctr"/>
                      <a:r>
                        <a:rPr lang="en-GB" sz="1100" u="none" strike="noStrike" noProof="0" dirty="0">
                          <a:solidFill>
                            <a:schemeClr val="bg1"/>
                          </a:solidFill>
                          <a:effectLst/>
                          <a:highlight>
                            <a:srgbClr val="0000FF"/>
                          </a:highlight>
                        </a:rPr>
                        <a:t>Step (2)</a:t>
                      </a:r>
                      <a:endParaRPr lang="en-GB" sz="1100" b="1" i="0" u="none" strike="noStrike" noProof="0" dirty="0">
                        <a:solidFill>
                          <a:schemeClr val="bg1"/>
                        </a:solidFill>
                        <a:effectLst/>
                        <a:highlight>
                          <a:srgbClr val="0000FF"/>
                        </a:highlight>
                        <a:latin typeface="Verdana" panose="020B0604030504040204" pitchFamily="34" charset="0"/>
                      </a:endParaRPr>
                    </a:p>
                  </a:txBody>
                  <a:tcPr marL="9525" marR="9525" marT="9525" marB="0" anchor="ctr"/>
                </a:tc>
                <a:tc>
                  <a:txBody>
                    <a:bodyPr/>
                    <a:lstStyle/>
                    <a:p>
                      <a:pPr algn="ctr" fontAlgn="ctr"/>
                      <a:r>
                        <a:rPr lang="en-GB" sz="800" b="1" i="0" u="none" strike="noStrike" noProof="0" dirty="0">
                          <a:solidFill>
                            <a:srgbClr val="FFFFFF"/>
                          </a:solidFill>
                          <a:effectLst/>
                          <a:highlight>
                            <a:srgbClr val="0000FF"/>
                          </a:highlight>
                          <a:latin typeface="Verdana" panose="020B0604030504040204" pitchFamily="34" charset="0"/>
                        </a:rPr>
                        <a:t>Alcoholic</a:t>
                      </a:r>
                    </a:p>
                    <a:p>
                      <a:pPr algn="ctr" fontAlgn="ctr"/>
                      <a:r>
                        <a:rPr lang="en-GB" sz="800" b="1" i="0" u="none" strike="noStrike" noProof="0" dirty="0">
                          <a:solidFill>
                            <a:srgbClr val="FFFFFF"/>
                          </a:solidFill>
                          <a:effectLst/>
                          <a:highlight>
                            <a:srgbClr val="0000FF"/>
                          </a:highlight>
                          <a:latin typeface="Verdana" panose="020B0604030504040204" pitchFamily="34" charset="0"/>
                        </a:rPr>
                        <a:t>beverages</a:t>
                      </a:r>
                    </a:p>
                  </a:txBody>
                  <a:tcPr marL="9525" marR="9525" marT="9525" marB="0" anchor="ctr"/>
                </a:tc>
                <a:tc>
                  <a:txBody>
                    <a:bodyPr/>
                    <a:lstStyle/>
                    <a:p>
                      <a:pPr algn="ctr" fontAlgn="ctr"/>
                      <a:r>
                        <a:rPr lang="en-GB" sz="800" b="1" i="0" u="none" strike="noStrike" noProof="0" dirty="0">
                          <a:solidFill>
                            <a:srgbClr val="FFFFFF"/>
                          </a:solidFill>
                          <a:effectLst/>
                          <a:highlight>
                            <a:srgbClr val="0000FF"/>
                          </a:highlight>
                          <a:latin typeface="Verdana" panose="020B0604030504040204" pitchFamily="34" charset="0"/>
                        </a:rPr>
                        <a:t>Apples</a:t>
                      </a:r>
                    </a:p>
                    <a:p>
                      <a:pPr algn="ctr" fontAlgn="ctr"/>
                      <a:r>
                        <a:rPr lang="en-GB" sz="800" b="1" i="0" u="none" strike="noStrike" noProof="0" dirty="0">
                          <a:solidFill>
                            <a:srgbClr val="FFFFFF"/>
                          </a:solidFill>
                          <a:effectLst/>
                          <a:highlight>
                            <a:srgbClr val="0000FF"/>
                          </a:highlight>
                          <a:latin typeface="Verdana" panose="020B0604030504040204" pitchFamily="34" charset="0"/>
                        </a:rPr>
                        <a:t>and products</a:t>
                      </a:r>
                    </a:p>
                  </a:txBody>
                  <a:tcPr marL="9525" marR="9525" marT="9525" marB="0" anchor="ctr"/>
                </a:tc>
                <a:tc>
                  <a:txBody>
                    <a:bodyPr/>
                    <a:lstStyle/>
                    <a:p>
                      <a:pPr algn="ctr" fontAlgn="ctr"/>
                      <a:r>
                        <a:rPr lang="en-GB" sz="800" b="1" i="0" u="none" strike="noStrike" noProof="0" dirty="0">
                          <a:solidFill>
                            <a:srgbClr val="FFFFFF"/>
                          </a:solidFill>
                          <a:effectLst/>
                          <a:highlight>
                            <a:srgbClr val="0000FF"/>
                          </a:highlight>
                          <a:latin typeface="Verdana" panose="020B0604030504040204" pitchFamily="34" charset="0"/>
                        </a:rPr>
                        <a:t>Bananas</a:t>
                      </a:r>
                    </a:p>
                  </a:txBody>
                  <a:tcPr marL="9525" marR="9525" marT="9525" marB="0" anchor="ctr"/>
                </a:tc>
                <a:tc>
                  <a:txBody>
                    <a:bodyPr/>
                    <a:lstStyle/>
                    <a:p>
                      <a:pPr algn="ctr" fontAlgn="ctr"/>
                      <a:r>
                        <a:rPr lang="en-GB" sz="800" b="1" i="0" u="none" strike="noStrike" noProof="0" dirty="0">
                          <a:solidFill>
                            <a:srgbClr val="FFFFFF"/>
                          </a:solidFill>
                          <a:effectLst/>
                          <a:highlight>
                            <a:srgbClr val="0000FF"/>
                          </a:highlight>
                          <a:latin typeface="Verdana" panose="020B0604030504040204" pitchFamily="34" charset="0"/>
                        </a:rPr>
                        <a:t>Barley</a:t>
                      </a:r>
                    </a:p>
                    <a:p>
                      <a:pPr algn="ctr" fontAlgn="ctr"/>
                      <a:r>
                        <a:rPr lang="en-GB" sz="800" b="1" i="0" u="none" strike="noStrike" noProof="0" dirty="0">
                          <a:solidFill>
                            <a:srgbClr val="FFFFFF"/>
                          </a:solidFill>
                          <a:effectLst/>
                          <a:highlight>
                            <a:srgbClr val="0000FF"/>
                          </a:highlight>
                          <a:latin typeface="Verdana" panose="020B0604030504040204" pitchFamily="34" charset="0"/>
                        </a:rPr>
                        <a:t>and products</a:t>
                      </a:r>
                    </a:p>
                  </a:txBody>
                  <a:tcPr marL="9525" marR="9525" marT="9525" marB="0" anchor="ctr"/>
                </a:tc>
                <a:tc>
                  <a:txBody>
                    <a:bodyPr/>
                    <a:lstStyle/>
                    <a:p>
                      <a:pPr algn="ctr" fontAlgn="ctr"/>
                      <a:r>
                        <a:rPr lang="en-GB" sz="800" b="1" i="0" u="none" strike="noStrike" noProof="0" dirty="0">
                          <a:solidFill>
                            <a:srgbClr val="FFFFFF"/>
                          </a:solidFill>
                          <a:effectLst/>
                          <a:highlight>
                            <a:srgbClr val="0000FF"/>
                          </a:highlight>
                          <a:latin typeface="Verdana" panose="020B0604030504040204" pitchFamily="34" charset="0"/>
                        </a:rPr>
                        <a:t>Beans</a:t>
                      </a:r>
                    </a:p>
                  </a:txBody>
                  <a:tcPr marL="9525" marR="9525" marT="9525" marB="0" anchor="ctr"/>
                </a:tc>
                <a:tc>
                  <a:txBody>
                    <a:bodyPr/>
                    <a:lstStyle/>
                    <a:p>
                      <a:pPr algn="ctr" fontAlgn="ctr"/>
                      <a:r>
                        <a:rPr lang="en-GB" sz="800" b="1" i="0" u="none" strike="noStrike" noProof="0" dirty="0">
                          <a:solidFill>
                            <a:srgbClr val="000000"/>
                          </a:solidFill>
                          <a:effectLst/>
                          <a:highlight>
                            <a:srgbClr val="FFFF00"/>
                          </a:highlight>
                          <a:latin typeface="Verdana" panose="020B0604030504040204" pitchFamily="34" charset="0"/>
                        </a:rPr>
                        <a:t>Beer</a:t>
                      </a:r>
                    </a:p>
                  </a:txBody>
                  <a:tcPr marL="9525" marR="9525" marT="9525" marB="0" anchor="ctr"/>
                </a:tc>
                <a:extLst>
                  <a:ext uri="{0D108BD9-81ED-4DB2-BD59-A6C34878D82A}">
                    <a16:rowId xmlns:a16="http://schemas.microsoft.com/office/drawing/2014/main" val="2728153466"/>
                  </a:ext>
                </a:extLst>
              </a:tr>
              <a:tr h="341086">
                <a:tc>
                  <a:txBody>
                    <a:bodyPr/>
                    <a:lstStyle/>
                    <a:p>
                      <a:pPr algn="ctr" fontAlgn="ctr"/>
                      <a:r>
                        <a:rPr lang="hu-HU" sz="1100" b="1" i="0" u="none" strike="noStrike" dirty="0">
                          <a:solidFill>
                            <a:srgbClr val="FFFFFF"/>
                          </a:solidFill>
                          <a:effectLst/>
                          <a:highlight>
                            <a:srgbClr val="0000FF"/>
                          </a:highlight>
                          <a:latin typeface="Verdana" panose="020B0604030504040204" pitchFamily="34" charset="0"/>
                        </a:rPr>
                        <a:t>S1</a:t>
                      </a:r>
                    </a:p>
                  </a:txBody>
                  <a:tcPr marL="9525" marR="9525" marT="9525" marB="0" anchor="ctr"/>
                </a:tc>
                <a:tc>
                  <a:txBody>
                    <a:bodyPr/>
                    <a:lstStyle/>
                    <a:p>
                      <a:pPr algn="ctr" fontAlgn="ctr"/>
                      <a:r>
                        <a:rPr lang="hu-HU" sz="1100" u="none" strike="noStrike" dirty="0">
                          <a:effectLst/>
                          <a:highlight>
                            <a:srgbClr val="FFFFFF"/>
                          </a:highlight>
                        </a:rPr>
                        <a:t>358014.8</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71701.5</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150.5</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152474.4</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93</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00"/>
                          </a:highlight>
                        </a:rPr>
                        <a:t>52</a:t>
                      </a:r>
                      <a:endParaRPr lang="hu-HU" sz="1100" b="0" i="0" u="none" strike="noStrike" dirty="0">
                        <a:solidFill>
                          <a:srgbClr val="333333"/>
                        </a:solidFill>
                        <a:effectLst/>
                        <a:highlight>
                          <a:srgbClr val="FFFF00"/>
                        </a:highlight>
                        <a:latin typeface="Verdana" panose="020B0604030504040204" pitchFamily="34" charset="0"/>
                      </a:endParaRPr>
                    </a:p>
                  </a:txBody>
                  <a:tcPr marL="9525" marR="9525" marT="9525" marB="0" anchor="ctr"/>
                </a:tc>
                <a:extLst>
                  <a:ext uri="{0D108BD9-81ED-4DB2-BD59-A6C34878D82A}">
                    <a16:rowId xmlns:a16="http://schemas.microsoft.com/office/drawing/2014/main" val="2962421026"/>
                  </a:ext>
                </a:extLst>
              </a:tr>
              <a:tr h="506918">
                <a:tc>
                  <a:txBody>
                    <a:bodyPr/>
                    <a:lstStyle/>
                    <a:p>
                      <a:pPr algn="ctr" fontAlgn="ctr"/>
                      <a:r>
                        <a:rPr lang="hu-HU" sz="1100" b="1" i="0" u="none" strike="noStrike" dirty="0">
                          <a:solidFill>
                            <a:srgbClr val="FFFFFF"/>
                          </a:solidFill>
                          <a:effectLst/>
                          <a:highlight>
                            <a:srgbClr val="0000FF"/>
                          </a:highlight>
                          <a:latin typeface="Verdana" panose="020B0604030504040204" pitchFamily="34" charset="0"/>
                        </a:rPr>
                        <a:t>S2</a:t>
                      </a:r>
                    </a:p>
                  </a:txBody>
                  <a:tcPr marL="9525" marR="9525" marT="9525" marB="0" anchor="ctr"/>
                </a:tc>
                <a:tc>
                  <a:txBody>
                    <a:bodyPr/>
                    <a:lstStyle/>
                    <a:p>
                      <a:pPr algn="ctr" fontAlgn="ctr"/>
                      <a:r>
                        <a:rPr lang="hu-HU" sz="1100" u="none" strike="noStrike" dirty="0">
                          <a:effectLst/>
                          <a:highlight>
                            <a:srgbClr val="FFFFFF"/>
                          </a:highlight>
                        </a:rPr>
                        <a:t>194.5</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71700.5</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149.5</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152473.4</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92</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00"/>
                          </a:highlight>
                        </a:rPr>
                        <a:t>51</a:t>
                      </a:r>
                      <a:endParaRPr lang="hu-HU" sz="1100" b="0" i="0" u="none" strike="noStrike">
                        <a:solidFill>
                          <a:srgbClr val="333333"/>
                        </a:solidFill>
                        <a:effectLst/>
                        <a:highlight>
                          <a:srgbClr val="FFFF00"/>
                        </a:highlight>
                        <a:latin typeface="Verdana" panose="020B0604030504040204" pitchFamily="34" charset="0"/>
                      </a:endParaRPr>
                    </a:p>
                  </a:txBody>
                  <a:tcPr marL="9525" marR="9525" marT="9525" marB="0" anchor="ctr"/>
                </a:tc>
                <a:extLst>
                  <a:ext uri="{0D108BD9-81ED-4DB2-BD59-A6C34878D82A}">
                    <a16:rowId xmlns:a16="http://schemas.microsoft.com/office/drawing/2014/main" val="602172732"/>
                  </a:ext>
                </a:extLst>
              </a:tr>
              <a:tr h="296287">
                <a:tc>
                  <a:txBody>
                    <a:bodyPr/>
                    <a:lstStyle/>
                    <a:p>
                      <a:pPr algn="ctr" fontAlgn="ctr"/>
                      <a:r>
                        <a:rPr lang="hu-HU" sz="1100" b="1" i="0" u="none" strike="noStrike" dirty="0">
                          <a:solidFill>
                            <a:srgbClr val="FFFFFF"/>
                          </a:solidFill>
                          <a:effectLst/>
                          <a:highlight>
                            <a:srgbClr val="0000FF"/>
                          </a:highlight>
                          <a:latin typeface="Verdana" panose="020B0604030504040204" pitchFamily="34" charset="0"/>
                        </a:rPr>
                        <a:t>S3</a:t>
                      </a:r>
                    </a:p>
                  </a:txBody>
                  <a:tcPr marL="9525" marR="9525" marT="9525" marB="0" anchor="ctr"/>
                </a:tc>
                <a:tc>
                  <a:txBody>
                    <a:bodyPr/>
                    <a:lstStyle/>
                    <a:p>
                      <a:pPr algn="ctr" fontAlgn="ctr"/>
                      <a:r>
                        <a:rPr lang="hu-HU" sz="1100" u="none" strike="noStrike" dirty="0">
                          <a:effectLst/>
                          <a:highlight>
                            <a:srgbClr val="FFFFFF"/>
                          </a:highlight>
                        </a:rPr>
                        <a:t>193.5</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71699.5</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50</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152472.4</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91</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00"/>
                          </a:highlight>
                        </a:rPr>
                        <a:t>50</a:t>
                      </a:r>
                      <a:endParaRPr lang="hu-HU" sz="1100" b="0" i="0" u="none" strike="noStrike">
                        <a:solidFill>
                          <a:srgbClr val="333333"/>
                        </a:solidFill>
                        <a:effectLst/>
                        <a:highlight>
                          <a:srgbClr val="FFFF00"/>
                        </a:highlight>
                        <a:latin typeface="Verdana" panose="020B0604030504040204" pitchFamily="34" charset="0"/>
                      </a:endParaRPr>
                    </a:p>
                  </a:txBody>
                  <a:tcPr marL="9525" marR="9525" marT="9525" marB="0" anchor="ctr"/>
                </a:tc>
                <a:extLst>
                  <a:ext uri="{0D108BD9-81ED-4DB2-BD59-A6C34878D82A}">
                    <a16:rowId xmlns:a16="http://schemas.microsoft.com/office/drawing/2014/main" val="3875595383"/>
                  </a:ext>
                </a:extLst>
              </a:tr>
              <a:tr h="495885">
                <a:tc>
                  <a:txBody>
                    <a:bodyPr/>
                    <a:lstStyle/>
                    <a:p>
                      <a:pPr algn="ctr" fontAlgn="ctr"/>
                      <a:r>
                        <a:rPr lang="hu-HU" sz="1100" b="1" i="0" u="none" strike="noStrike" dirty="0">
                          <a:solidFill>
                            <a:srgbClr val="FFFFFF"/>
                          </a:solidFill>
                          <a:effectLst/>
                          <a:highlight>
                            <a:srgbClr val="0000FF"/>
                          </a:highlight>
                          <a:latin typeface="Verdana" panose="020B0604030504040204" pitchFamily="34" charset="0"/>
                        </a:rPr>
                        <a:t>S4</a:t>
                      </a:r>
                    </a:p>
                  </a:txBody>
                  <a:tcPr marL="9525" marR="9525" marT="9525" marB="0" anchor="ctr"/>
                </a:tc>
                <a:tc>
                  <a:txBody>
                    <a:bodyPr/>
                    <a:lstStyle/>
                    <a:p>
                      <a:pPr algn="ctr" fontAlgn="ctr"/>
                      <a:r>
                        <a:rPr lang="hu-HU" sz="1100" u="none" strike="noStrike">
                          <a:effectLst/>
                          <a:highlight>
                            <a:srgbClr val="FFFFFF"/>
                          </a:highlight>
                        </a:rPr>
                        <a:t>192.5</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71698.5</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49</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152471.4</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90</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00"/>
                          </a:highlight>
                        </a:rPr>
                        <a:t>49</a:t>
                      </a:r>
                      <a:endParaRPr lang="hu-HU" sz="1100" b="0" i="0" u="none" strike="noStrike">
                        <a:solidFill>
                          <a:srgbClr val="333333"/>
                        </a:solidFill>
                        <a:effectLst/>
                        <a:highlight>
                          <a:srgbClr val="FFFF00"/>
                        </a:highlight>
                        <a:latin typeface="Verdana" panose="020B0604030504040204" pitchFamily="34" charset="0"/>
                      </a:endParaRPr>
                    </a:p>
                  </a:txBody>
                  <a:tcPr marL="9525" marR="9525" marT="9525" marB="0" anchor="ctr"/>
                </a:tc>
                <a:extLst>
                  <a:ext uri="{0D108BD9-81ED-4DB2-BD59-A6C34878D82A}">
                    <a16:rowId xmlns:a16="http://schemas.microsoft.com/office/drawing/2014/main" val="3643637587"/>
                  </a:ext>
                </a:extLst>
              </a:tr>
              <a:tr h="296287">
                <a:tc>
                  <a:txBody>
                    <a:bodyPr/>
                    <a:lstStyle/>
                    <a:p>
                      <a:pPr algn="ctr" fontAlgn="ctr"/>
                      <a:r>
                        <a:rPr lang="hu-HU" sz="1100" b="1" i="0" u="none" strike="noStrike" dirty="0">
                          <a:solidFill>
                            <a:srgbClr val="FFFFFF"/>
                          </a:solidFill>
                          <a:effectLst/>
                          <a:highlight>
                            <a:srgbClr val="0000FF"/>
                          </a:highlight>
                          <a:latin typeface="Verdana" panose="020B0604030504040204" pitchFamily="34" charset="0"/>
                        </a:rPr>
                        <a:t>S5</a:t>
                      </a:r>
                    </a:p>
                  </a:txBody>
                  <a:tcPr marL="9525" marR="9525" marT="9525" marB="0" anchor="ctr"/>
                </a:tc>
                <a:tc>
                  <a:txBody>
                    <a:bodyPr/>
                    <a:lstStyle/>
                    <a:p>
                      <a:pPr algn="ctr" fontAlgn="ctr"/>
                      <a:r>
                        <a:rPr lang="hu-HU" sz="1100" u="none" strike="noStrike">
                          <a:effectLst/>
                          <a:highlight>
                            <a:srgbClr val="FFFFFF"/>
                          </a:highlight>
                        </a:rPr>
                        <a:t>191.5</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22287</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48</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48.5</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89</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00"/>
                          </a:highlight>
                        </a:rPr>
                        <a:t>48</a:t>
                      </a:r>
                      <a:endParaRPr lang="hu-HU" sz="1100" b="0" i="0" u="none" strike="noStrike">
                        <a:solidFill>
                          <a:srgbClr val="333333"/>
                        </a:solidFill>
                        <a:effectLst/>
                        <a:highlight>
                          <a:srgbClr val="FFFF00"/>
                        </a:highlight>
                        <a:latin typeface="Verdana" panose="020B0604030504040204" pitchFamily="34" charset="0"/>
                      </a:endParaRPr>
                    </a:p>
                  </a:txBody>
                  <a:tcPr marL="9525" marR="9525" marT="9525" marB="0" anchor="ctr"/>
                </a:tc>
                <a:extLst>
                  <a:ext uri="{0D108BD9-81ED-4DB2-BD59-A6C34878D82A}">
                    <a16:rowId xmlns:a16="http://schemas.microsoft.com/office/drawing/2014/main" val="3574123631"/>
                  </a:ext>
                </a:extLst>
              </a:tr>
              <a:tr h="296287">
                <a:tc>
                  <a:txBody>
                    <a:bodyPr/>
                    <a:lstStyle/>
                    <a:p>
                      <a:pPr algn="ctr" fontAlgn="ctr"/>
                      <a:r>
                        <a:rPr lang="hu-HU" sz="1100" b="1" i="0" u="none" strike="noStrike" dirty="0">
                          <a:solidFill>
                            <a:srgbClr val="FFFFFF"/>
                          </a:solidFill>
                          <a:effectLst/>
                          <a:highlight>
                            <a:srgbClr val="0000FF"/>
                          </a:highlight>
                          <a:latin typeface="Verdana" panose="020B0604030504040204" pitchFamily="34" charset="0"/>
                        </a:rPr>
                        <a:t>S6</a:t>
                      </a:r>
                    </a:p>
                  </a:txBody>
                  <a:tcPr marL="9525" marR="9525" marT="9525" marB="0" anchor="ctr"/>
                </a:tc>
                <a:tc>
                  <a:txBody>
                    <a:bodyPr/>
                    <a:lstStyle/>
                    <a:p>
                      <a:pPr algn="ctr" fontAlgn="ctr"/>
                      <a:r>
                        <a:rPr lang="hu-HU" sz="1100" u="none" strike="noStrike">
                          <a:effectLst/>
                          <a:highlight>
                            <a:srgbClr val="FFFFFF"/>
                          </a:highlight>
                        </a:rPr>
                        <a:t>190.5</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22286</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47</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47.5</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88</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00"/>
                          </a:highlight>
                        </a:rPr>
                        <a:t>47</a:t>
                      </a:r>
                      <a:endParaRPr lang="hu-HU" sz="1100" b="0" i="0" u="none" strike="noStrike">
                        <a:solidFill>
                          <a:srgbClr val="333333"/>
                        </a:solidFill>
                        <a:effectLst/>
                        <a:highlight>
                          <a:srgbClr val="FFFF00"/>
                        </a:highlight>
                        <a:latin typeface="Verdana" panose="020B0604030504040204" pitchFamily="34" charset="0"/>
                      </a:endParaRPr>
                    </a:p>
                  </a:txBody>
                  <a:tcPr marL="9525" marR="9525" marT="9525" marB="0" anchor="ctr"/>
                </a:tc>
                <a:extLst>
                  <a:ext uri="{0D108BD9-81ED-4DB2-BD59-A6C34878D82A}">
                    <a16:rowId xmlns:a16="http://schemas.microsoft.com/office/drawing/2014/main" val="1921170244"/>
                  </a:ext>
                </a:extLst>
              </a:tr>
              <a:tr h="341086">
                <a:tc>
                  <a:txBody>
                    <a:bodyPr/>
                    <a:lstStyle/>
                    <a:p>
                      <a:pPr algn="ctr" fontAlgn="ctr"/>
                      <a:r>
                        <a:rPr lang="hu-HU" sz="1100" b="1" i="0" u="none" strike="noStrike" dirty="0">
                          <a:solidFill>
                            <a:srgbClr val="FFFFFF"/>
                          </a:solidFill>
                          <a:effectLst/>
                          <a:highlight>
                            <a:srgbClr val="0000FF"/>
                          </a:highlight>
                          <a:latin typeface="Verdana" panose="020B0604030504040204" pitchFamily="34" charset="0"/>
                        </a:rPr>
                        <a:t>S7</a:t>
                      </a:r>
                    </a:p>
                  </a:txBody>
                  <a:tcPr marL="9525" marR="9525" marT="9525" marB="0" anchor="ctr"/>
                </a:tc>
                <a:tc>
                  <a:txBody>
                    <a:bodyPr/>
                    <a:lstStyle/>
                    <a:p>
                      <a:pPr algn="ctr" fontAlgn="ctr"/>
                      <a:r>
                        <a:rPr lang="hu-HU" sz="1100" u="none" strike="noStrike">
                          <a:effectLst/>
                          <a:highlight>
                            <a:srgbClr val="FFFFFF"/>
                          </a:highlight>
                        </a:rPr>
                        <a:t>189.5</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22285</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46</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46.5</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87</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00"/>
                          </a:highlight>
                        </a:rPr>
                        <a:t>46</a:t>
                      </a:r>
                      <a:endParaRPr lang="hu-HU" sz="1100" b="0" i="0" u="none" strike="noStrike">
                        <a:solidFill>
                          <a:srgbClr val="333333"/>
                        </a:solidFill>
                        <a:effectLst/>
                        <a:highlight>
                          <a:srgbClr val="FFFF00"/>
                        </a:highlight>
                        <a:latin typeface="Verdana" panose="020B0604030504040204" pitchFamily="34" charset="0"/>
                      </a:endParaRPr>
                    </a:p>
                  </a:txBody>
                  <a:tcPr marL="9525" marR="9525" marT="9525" marB="0" anchor="ctr"/>
                </a:tc>
                <a:extLst>
                  <a:ext uri="{0D108BD9-81ED-4DB2-BD59-A6C34878D82A}">
                    <a16:rowId xmlns:a16="http://schemas.microsoft.com/office/drawing/2014/main" val="141553861"/>
                  </a:ext>
                </a:extLst>
              </a:tr>
              <a:tr h="672750">
                <a:tc>
                  <a:txBody>
                    <a:bodyPr/>
                    <a:lstStyle/>
                    <a:p>
                      <a:pPr algn="ctr" fontAlgn="ctr"/>
                      <a:r>
                        <a:rPr lang="hu-HU" sz="1100" b="1" i="0" u="none" strike="noStrike" dirty="0">
                          <a:solidFill>
                            <a:srgbClr val="FFFFFF"/>
                          </a:solidFill>
                          <a:effectLst/>
                          <a:highlight>
                            <a:srgbClr val="0000FF"/>
                          </a:highlight>
                          <a:latin typeface="Verdana" panose="020B0604030504040204" pitchFamily="34" charset="0"/>
                        </a:rPr>
                        <a:t>S8</a:t>
                      </a:r>
                    </a:p>
                  </a:txBody>
                  <a:tcPr marL="9525" marR="9525" marT="9525" marB="0" anchor="ctr"/>
                </a:tc>
                <a:tc>
                  <a:txBody>
                    <a:bodyPr/>
                    <a:lstStyle/>
                    <a:p>
                      <a:pPr algn="ctr" fontAlgn="ctr"/>
                      <a:r>
                        <a:rPr lang="hu-HU" sz="1100" u="none" strike="noStrike">
                          <a:effectLst/>
                          <a:highlight>
                            <a:srgbClr val="FFFFFF"/>
                          </a:highlight>
                        </a:rPr>
                        <a:t>188.5</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22284</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45</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a:effectLst/>
                          <a:highlight>
                            <a:srgbClr val="FFFFFF"/>
                          </a:highlight>
                        </a:rPr>
                        <a:t>45.5</a:t>
                      </a:r>
                      <a:endParaRPr lang="hu-HU" sz="1100" b="0" i="0" u="none" strike="noStrike">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FF"/>
                          </a:highlight>
                        </a:rPr>
                        <a:t>86</a:t>
                      </a:r>
                      <a:endParaRPr lang="hu-HU" sz="1100" b="0" i="0" u="none" strike="noStrike" dirty="0">
                        <a:solidFill>
                          <a:srgbClr val="333333"/>
                        </a:solidFill>
                        <a:effectLst/>
                        <a:highlight>
                          <a:srgbClr val="FFFFFF"/>
                        </a:highlight>
                        <a:latin typeface="Verdana" panose="020B0604030504040204" pitchFamily="34" charset="0"/>
                      </a:endParaRPr>
                    </a:p>
                  </a:txBody>
                  <a:tcPr marL="9525" marR="9525" marT="9525" marB="0" anchor="ctr"/>
                </a:tc>
                <a:tc>
                  <a:txBody>
                    <a:bodyPr/>
                    <a:lstStyle/>
                    <a:p>
                      <a:pPr algn="ctr" fontAlgn="ctr"/>
                      <a:r>
                        <a:rPr lang="hu-HU" sz="1100" u="none" strike="noStrike" dirty="0">
                          <a:effectLst/>
                          <a:highlight>
                            <a:srgbClr val="FFFF00"/>
                          </a:highlight>
                        </a:rPr>
                        <a:t>45</a:t>
                      </a:r>
                      <a:endParaRPr lang="hu-HU" sz="1100" b="0" i="0" u="none" strike="noStrike" dirty="0">
                        <a:solidFill>
                          <a:srgbClr val="333333"/>
                        </a:solidFill>
                        <a:effectLst/>
                        <a:highlight>
                          <a:srgbClr val="FFFF00"/>
                        </a:highlight>
                        <a:latin typeface="Verdana" panose="020B0604030504040204" pitchFamily="34" charset="0"/>
                      </a:endParaRPr>
                    </a:p>
                  </a:txBody>
                  <a:tcPr marL="9525" marR="9525" marT="9525" marB="0" anchor="ctr"/>
                </a:tc>
                <a:extLst>
                  <a:ext uri="{0D108BD9-81ED-4DB2-BD59-A6C34878D82A}">
                    <a16:rowId xmlns:a16="http://schemas.microsoft.com/office/drawing/2014/main" val="3804837820"/>
                  </a:ext>
                </a:extLst>
              </a:tr>
            </a:tbl>
          </a:graphicData>
        </a:graphic>
      </p:graphicFrame>
    </p:spTree>
    <p:extLst>
      <p:ext uri="{BB962C8B-B14F-4D97-AF65-F5344CB8AC3E}">
        <p14:creationId xmlns:p14="http://schemas.microsoft.com/office/powerpoint/2010/main" val="2224582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pic>
        <p:nvPicPr>
          <p:cNvPr id="214" name="Shape 214" descr="centerback"/>
          <p:cNvPicPr preferRelativeResize="0"/>
          <p:nvPr/>
        </p:nvPicPr>
        <p:blipFill rotWithShape="1">
          <a:blip r:embed="rId3">
            <a:alphaModFix/>
          </a:blip>
          <a:srcRect/>
          <a:stretch/>
        </p:blipFill>
        <p:spPr>
          <a:xfrm>
            <a:off x="0" y="0"/>
            <a:ext cx="9113519" cy="6835139"/>
          </a:xfrm>
          <a:prstGeom prst="rect">
            <a:avLst/>
          </a:prstGeom>
          <a:noFill/>
          <a:ln>
            <a:noFill/>
          </a:ln>
        </p:spPr>
      </p:pic>
      <p:sp>
        <p:nvSpPr>
          <p:cNvPr id="215" name="Shape 215"/>
          <p:cNvSpPr txBox="1">
            <a:spLocks noGrp="1"/>
          </p:cNvSpPr>
          <p:nvPr>
            <p:ph type="ctrTitle"/>
          </p:nvPr>
        </p:nvSpPr>
        <p:spPr>
          <a:xfrm>
            <a:off x="463550" y="1268412"/>
            <a:ext cx="8215312" cy="1150936"/>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br>
              <a:rPr lang="en-US" sz="2000" b="1" i="0" u="sng" strike="noStrike" cap="none">
                <a:solidFill>
                  <a:schemeClr val="dk2"/>
                </a:solidFill>
                <a:latin typeface="Arial"/>
                <a:ea typeface="Arial"/>
                <a:cs typeface="Arial"/>
                <a:sym typeface="Arial"/>
              </a:rPr>
            </a:br>
            <a:br>
              <a:rPr lang="en-US" sz="2000" b="1" i="0" u="sng" strike="noStrike" cap="none">
                <a:solidFill>
                  <a:schemeClr val="dk2"/>
                </a:solidFill>
                <a:latin typeface="Arial"/>
                <a:ea typeface="Arial"/>
                <a:cs typeface="Arial"/>
                <a:sym typeface="Arial"/>
              </a:rPr>
            </a:br>
            <a:br>
              <a:rPr lang="en-US" sz="2000" b="1" i="0" u="sng" strike="noStrike" cap="none">
                <a:solidFill>
                  <a:schemeClr val="dk2"/>
                </a:solidFill>
                <a:latin typeface="Arial"/>
                <a:ea typeface="Arial"/>
                <a:cs typeface="Arial"/>
                <a:sym typeface="Arial"/>
              </a:rPr>
            </a:br>
            <a:br>
              <a:rPr lang="en-US" sz="2000" b="1" i="0" u="sng" strike="noStrike" cap="none">
                <a:solidFill>
                  <a:schemeClr val="dk2"/>
                </a:solidFill>
                <a:latin typeface="Arial"/>
                <a:ea typeface="Arial"/>
                <a:cs typeface="Arial"/>
                <a:sym typeface="Arial"/>
              </a:rPr>
            </a:br>
            <a:endParaRPr lang="en-US" sz="2000" b="1" i="0" u="sng" strike="noStrike" cap="none">
              <a:solidFill>
                <a:schemeClr val="dk2"/>
              </a:solidFill>
              <a:latin typeface="Arial"/>
              <a:ea typeface="Arial"/>
              <a:cs typeface="Arial"/>
              <a:sym typeface="Arial"/>
            </a:endParaRPr>
          </a:p>
        </p:txBody>
      </p:sp>
      <p:pic>
        <p:nvPicPr>
          <p:cNvPr id="216" name="Shape 216" descr="portal_top_de"/>
          <p:cNvPicPr preferRelativeResize="0"/>
          <p:nvPr/>
        </p:nvPicPr>
        <p:blipFill rotWithShape="1">
          <a:blip r:embed="rId4">
            <a:alphaModFix/>
          </a:blip>
          <a:srcRect/>
          <a:stretch/>
        </p:blipFill>
        <p:spPr>
          <a:xfrm>
            <a:off x="0" y="0"/>
            <a:ext cx="9144000" cy="1166345"/>
          </a:xfrm>
          <a:prstGeom prst="rect">
            <a:avLst/>
          </a:prstGeom>
          <a:noFill/>
          <a:ln>
            <a:noFill/>
          </a:ln>
        </p:spPr>
      </p:pic>
      <p:sp>
        <p:nvSpPr>
          <p:cNvPr id="217" name="Shape 217"/>
          <p:cNvSpPr txBox="1"/>
          <p:nvPr/>
        </p:nvSpPr>
        <p:spPr>
          <a:xfrm>
            <a:off x="-101057" y="2421142"/>
            <a:ext cx="9344525" cy="3637499"/>
          </a:xfrm>
          <a:prstGeom prst="rect">
            <a:avLst/>
          </a:prstGeom>
          <a:noFill/>
          <a:ln>
            <a:noFill/>
          </a:ln>
        </p:spPr>
        <p:txBody>
          <a:bodyPr wrap="square" lIns="91425" tIns="45700" rIns="91425" bIns="45700" anchor="ctr" anchorCtr="0">
            <a:noAutofit/>
          </a:bodyPr>
          <a:lstStyle/>
          <a:p>
            <a:pPr marL="742950" lvl="0" indent="-742950" algn="ctr">
              <a:buClr>
                <a:schemeClr val="dk2"/>
              </a:buClr>
              <a:buSzPct val="25000"/>
            </a:pPr>
            <a:r>
              <a:rPr lang="en-GB" sz="4000" b="1" u="sng" dirty="0">
                <a:solidFill>
                  <a:schemeClr val="dk2"/>
                </a:solidFill>
              </a:rPr>
              <a:t>Food Statistics </a:t>
            </a:r>
            <a:r>
              <a:rPr lang="hu-HU" sz="4000" b="1" u="sng" dirty="0">
                <a:solidFill>
                  <a:schemeClr val="dk2"/>
                </a:solidFill>
              </a:rPr>
              <a:t>III.</a:t>
            </a:r>
          </a:p>
          <a:p>
            <a:pPr marL="742950" lvl="0" indent="-742950" algn="ctr">
              <a:buClr>
                <a:schemeClr val="dk2"/>
              </a:buClr>
              <a:buSzPct val="25000"/>
            </a:pPr>
            <a:endParaRPr lang="hu-HU" sz="4000" b="1" i="0" u="sng" dirty="0">
              <a:solidFill>
                <a:schemeClr val="dk2"/>
              </a:solidFill>
              <a:latin typeface="Arial"/>
              <a:ea typeface="Arial"/>
              <a:cs typeface="Arial"/>
              <a:sym typeface="Arial"/>
            </a:endParaRPr>
          </a:p>
          <a:p>
            <a:pPr marL="742950" lvl="0" indent="-742950" algn="ctr">
              <a:buClr>
                <a:schemeClr val="dk2"/>
              </a:buClr>
              <a:buSzPct val="25000"/>
            </a:pPr>
            <a:endParaRPr lang="hu-HU" sz="4000" b="1" u="sng" dirty="0">
              <a:solidFill>
                <a:schemeClr val="dk2"/>
              </a:solidFill>
            </a:endParaRPr>
          </a:p>
          <a:p>
            <a:pPr marL="742950" lvl="0" indent="-742950" algn="ctr">
              <a:buClr>
                <a:schemeClr val="dk2"/>
              </a:buClr>
              <a:buSzPct val="25000"/>
            </a:pPr>
            <a:endParaRPr lang="hu-HU" sz="4000" b="1" u="sng" dirty="0">
              <a:solidFill>
                <a:schemeClr val="dk2"/>
              </a:solidFill>
            </a:endParaRPr>
          </a:p>
          <a:p>
            <a:pPr marL="742950" lvl="0" indent="-742950" algn="ctr">
              <a:buClr>
                <a:schemeClr val="dk2"/>
              </a:buClr>
              <a:buSzPct val="25000"/>
            </a:pPr>
            <a:endParaRPr lang="hu-HU" sz="4000" b="1" u="sng" dirty="0">
              <a:solidFill>
                <a:schemeClr val="dk2"/>
              </a:solidFill>
            </a:endParaRPr>
          </a:p>
          <a:p>
            <a:pPr marL="742950" lvl="0" indent="-742950" algn="ctr">
              <a:buClr>
                <a:schemeClr val="dk2"/>
              </a:buClr>
              <a:buSzPct val="25000"/>
            </a:pPr>
            <a:endParaRPr lang="hu-HU" sz="4000" b="1" u="sng" dirty="0">
              <a:solidFill>
                <a:schemeClr val="dk2"/>
              </a:solidFill>
            </a:endParaRPr>
          </a:p>
          <a:p>
            <a:pPr marL="742950" lvl="0" indent="-742950" algn="ctr">
              <a:buClr>
                <a:schemeClr val="dk2"/>
              </a:buClr>
              <a:buSzPct val="25000"/>
            </a:pPr>
            <a:endParaRPr lang="hu-HU" sz="4000" b="1" u="sng" dirty="0">
              <a:solidFill>
                <a:schemeClr val="dk2"/>
              </a:solidFill>
            </a:endParaRPr>
          </a:p>
          <a:p>
            <a:pPr marL="742950" lvl="0" indent="-742950" algn="ctr">
              <a:buClr>
                <a:schemeClr val="dk2"/>
              </a:buClr>
              <a:buSzPct val="25000"/>
            </a:pPr>
            <a:endParaRPr lang="hu-HU" sz="2400" u="sng" dirty="0">
              <a:solidFill>
                <a:schemeClr val="dk2"/>
              </a:solidFill>
            </a:endParaRPr>
          </a:p>
          <a:p>
            <a:pPr marL="742950" lvl="0" indent="-742950" algn="ctr">
              <a:buClr>
                <a:schemeClr val="dk2"/>
              </a:buClr>
              <a:buSzPct val="25000"/>
            </a:pPr>
            <a:r>
              <a:rPr lang="en-GB" sz="2400" u="sng" dirty="0">
                <a:solidFill>
                  <a:schemeClr val="dk2"/>
                </a:solidFill>
              </a:rPr>
              <a:t>Filtered OAM (with still not involved attributes</a:t>
            </a:r>
            <a:r>
              <a:rPr lang="hu-HU" sz="2400" u="sng" dirty="0">
                <a:solidFill>
                  <a:schemeClr val="dk2"/>
                </a:solidFill>
              </a:rPr>
              <a:t>: 29)</a:t>
            </a:r>
            <a:endParaRPr lang="hu-HU" sz="4000" u="sng" dirty="0">
              <a:solidFill>
                <a:schemeClr val="dk2"/>
              </a:solidFill>
            </a:endParaRPr>
          </a:p>
          <a:p>
            <a:pPr marL="742950" lvl="0" indent="-742950" algn="ctr">
              <a:buClr>
                <a:schemeClr val="dk2"/>
              </a:buClr>
              <a:buSzPct val="25000"/>
            </a:pPr>
            <a:br>
              <a:rPr lang="en-US" sz="2000" b="1" i="0" u="none" dirty="0">
                <a:solidFill>
                  <a:schemeClr val="dk2"/>
                </a:solidFill>
                <a:latin typeface="Arial"/>
                <a:ea typeface="Arial"/>
                <a:cs typeface="Arial"/>
                <a:sym typeface="Arial"/>
              </a:rPr>
            </a:br>
            <a:br>
              <a:rPr lang="en-US" sz="2000" b="1" i="0" u="none" dirty="0">
                <a:solidFill>
                  <a:schemeClr val="dk2"/>
                </a:solidFill>
                <a:latin typeface="Arial"/>
                <a:ea typeface="Arial"/>
                <a:cs typeface="Arial"/>
                <a:sym typeface="Arial"/>
              </a:rPr>
            </a:br>
            <a:endParaRPr lang="hu-HU" sz="2400" b="1" dirty="0">
              <a:solidFill>
                <a:schemeClr val="dk2"/>
              </a:solidFill>
            </a:endParaRPr>
          </a:p>
          <a:p>
            <a:pPr marL="742950" lvl="0" indent="-742950" algn="ctr">
              <a:buClr>
                <a:schemeClr val="dk2"/>
              </a:buClr>
              <a:buSzPct val="25000"/>
            </a:pPr>
            <a:endParaRPr lang="en-US" sz="2000" b="1" i="0" u="none" dirty="0">
              <a:solidFill>
                <a:schemeClr val="dk2"/>
              </a:solidFill>
              <a:latin typeface="Arial"/>
              <a:ea typeface="Arial"/>
              <a:cs typeface="Arial"/>
              <a:sym typeface="Arial"/>
            </a:endParaRPr>
          </a:p>
        </p:txBody>
      </p:sp>
      <p:graphicFrame>
        <p:nvGraphicFramePr>
          <p:cNvPr id="2" name="Táblázat 1">
            <a:extLst>
              <a:ext uri="{FF2B5EF4-FFF2-40B4-BE49-F238E27FC236}">
                <a16:creationId xmlns:a16="http://schemas.microsoft.com/office/drawing/2014/main" id="{46F1D4C5-85CC-4E52-AD56-C20987419565}"/>
              </a:ext>
            </a:extLst>
          </p:cNvPr>
          <p:cNvGraphicFramePr>
            <a:graphicFrameLocks noGrp="1"/>
          </p:cNvGraphicFramePr>
          <p:nvPr>
            <p:extLst>
              <p:ext uri="{D42A27DB-BD31-4B8C-83A1-F6EECF244321}">
                <p14:modId xmlns:p14="http://schemas.microsoft.com/office/powerpoint/2010/main" val="2509035807"/>
              </p:ext>
            </p:extLst>
          </p:nvPr>
        </p:nvGraphicFramePr>
        <p:xfrm>
          <a:off x="4850641" y="1971952"/>
          <a:ext cx="3929275" cy="3617631"/>
        </p:xfrm>
        <a:graphic>
          <a:graphicData uri="http://schemas.openxmlformats.org/drawingml/2006/table">
            <a:tbl>
              <a:tblPr>
                <a:tableStyleId>{5C22544A-7EE6-4342-B048-85BDC9FD1C3A}</a:tableStyleId>
              </a:tblPr>
              <a:tblGrid>
                <a:gridCol w="785855">
                  <a:extLst>
                    <a:ext uri="{9D8B030D-6E8A-4147-A177-3AD203B41FA5}">
                      <a16:colId xmlns:a16="http://schemas.microsoft.com/office/drawing/2014/main" val="4222519165"/>
                    </a:ext>
                  </a:extLst>
                </a:gridCol>
                <a:gridCol w="785855">
                  <a:extLst>
                    <a:ext uri="{9D8B030D-6E8A-4147-A177-3AD203B41FA5}">
                      <a16:colId xmlns:a16="http://schemas.microsoft.com/office/drawing/2014/main" val="1407939590"/>
                    </a:ext>
                  </a:extLst>
                </a:gridCol>
                <a:gridCol w="785855">
                  <a:extLst>
                    <a:ext uri="{9D8B030D-6E8A-4147-A177-3AD203B41FA5}">
                      <a16:colId xmlns:a16="http://schemas.microsoft.com/office/drawing/2014/main" val="1646783344"/>
                    </a:ext>
                  </a:extLst>
                </a:gridCol>
                <a:gridCol w="785855">
                  <a:extLst>
                    <a:ext uri="{9D8B030D-6E8A-4147-A177-3AD203B41FA5}">
                      <a16:colId xmlns:a16="http://schemas.microsoft.com/office/drawing/2014/main" val="1207237046"/>
                    </a:ext>
                  </a:extLst>
                </a:gridCol>
                <a:gridCol w="785855">
                  <a:extLst>
                    <a:ext uri="{9D8B030D-6E8A-4147-A177-3AD203B41FA5}">
                      <a16:colId xmlns:a16="http://schemas.microsoft.com/office/drawing/2014/main" val="142037166"/>
                    </a:ext>
                  </a:extLst>
                </a:gridCol>
              </a:tblGrid>
              <a:tr h="927199">
                <a:tc>
                  <a:txBody>
                    <a:bodyPr/>
                    <a:lstStyle/>
                    <a:p>
                      <a:pPr algn="ctr" fontAlgn="ctr"/>
                      <a:r>
                        <a:rPr lang="en-GB" sz="1100" u="none" strike="noStrike" noProof="0" dirty="0">
                          <a:effectLst/>
                          <a:highlight>
                            <a:srgbClr val="FFFF00"/>
                          </a:highlight>
                        </a:rPr>
                        <a:t>Sunflower seed Oil</a:t>
                      </a:r>
                      <a:endParaRPr lang="en-GB" sz="1100" b="1" i="0" u="none" strike="noStrike" noProof="0" dirty="0">
                        <a:solidFill>
                          <a:srgbClr val="000000"/>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Sweeteners, other</a:t>
                      </a:r>
                      <a:endParaRPr lang="en-GB" sz="1100" b="1" i="0" u="none" strike="noStrike" noProof="0" dirty="0">
                        <a:solidFill>
                          <a:srgbClr val="000000"/>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Tree</a:t>
                      </a:r>
                      <a:r>
                        <a:rPr lang="hu-HU" sz="1100" u="none" strike="noStrike" noProof="0">
                          <a:effectLst/>
                          <a:highlight>
                            <a:srgbClr val="FFFF00"/>
                          </a:highlight>
                        </a:rPr>
                        <a:t> </a:t>
                      </a:r>
                      <a:r>
                        <a:rPr lang="en-GB" sz="1100" u="none" strike="noStrike" noProof="0">
                          <a:effectLst/>
                          <a:highlight>
                            <a:srgbClr val="FFFF00"/>
                          </a:highlight>
                        </a:rPr>
                        <a:t>nuts</a:t>
                      </a:r>
                      <a:endParaRPr lang="en-GB" sz="1100" b="1" i="0" u="none" strike="noStrike" noProof="0" dirty="0">
                        <a:solidFill>
                          <a:srgbClr val="000000"/>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Vegetables</a:t>
                      </a:r>
                      <a:endParaRPr lang="en-GB" sz="1100" b="1" i="0" u="none" strike="noStrike" noProof="0" dirty="0">
                        <a:solidFill>
                          <a:srgbClr val="000000"/>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rPr>
                        <a:t>Comparison</a:t>
                      </a:r>
                      <a:endParaRPr lang="en-GB" sz="1100" b="1" i="0" u="none" strike="noStrike" noProof="0" dirty="0">
                        <a:solidFill>
                          <a:srgbClr val="FFFFFF"/>
                        </a:solidFill>
                        <a:effectLst/>
                        <a:latin typeface="Verdana" panose="020B0604030504040204" pitchFamily="34" charset="0"/>
                      </a:endParaRPr>
                    </a:p>
                  </a:txBody>
                  <a:tcPr marL="9525" marR="9525" marT="9525" marB="0" anchor="ctr"/>
                </a:tc>
                <a:extLst>
                  <a:ext uri="{0D108BD9-81ED-4DB2-BD59-A6C34878D82A}">
                    <a16:rowId xmlns:a16="http://schemas.microsoft.com/office/drawing/2014/main" val="2046133213"/>
                  </a:ext>
                </a:extLst>
              </a:tr>
              <a:tr h="336304">
                <a:tc>
                  <a:txBody>
                    <a:bodyPr/>
                    <a:lstStyle/>
                    <a:p>
                      <a:pPr algn="ctr" fontAlgn="ctr"/>
                      <a:r>
                        <a:rPr lang="en-GB" sz="1100" u="none" strike="noStrike" noProof="0" dirty="0">
                          <a:effectLst/>
                          <a:highlight>
                            <a:srgbClr val="FFFF00"/>
                          </a:highlight>
                        </a:rPr>
                        <a:t>1</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43</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27</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44</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FF"/>
                          </a:highlight>
                        </a:rPr>
                        <a:t>1000000</a:t>
                      </a:r>
                      <a:endParaRPr lang="en-GB" sz="1100" b="0" i="0" u="none" strike="noStrike" noProof="0" dirty="0">
                        <a:solidFill>
                          <a:srgbClr val="333333"/>
                        </a:solidFill>
                        <a:effectLst/>
                        <a:highlight>
                          <a:srgbClr val="FFFFFF"/>
                        </a:highlight>
                        <a:latin typeface="Verdana" panose="020B0604030504040204" pitchFamily="34" charset="0"/>
                      </a:endParaRPr>
                    </a:p>
                  </a:txBody>
                  <a:tcPr marL="9525" marR="9525" marT="9525" marB="0" anchor="ctr"/>
                </a:tc>
                <a:extLst>
                  <a:ext uri="{0D108BD9-81ED-4DB2-BD59-A6C34878D82A}">
                    <a16:rowId xmlns:a16="http://schemas.microsoft.com/office/drawing/2014/main" val="1123388191"/>
                  </a:ext>
                </a:extLst>
              </a:tr>
              <a:tr h="336304">
                <a:tc>
                  <a:txBody>
                    <a:bodyPr/>
                    <a:lstStyle/>
                    <a:p>
                      <a:pPr algn="ctr" fontAlgn="ctr"/>
                      <a:r>
                        <a:rPr lang="en-GB" sz="1100" u="none" strike="noStrike" noProof="0" dirty="0">
                          <a:effectLst/>
                          <a:highlight>
                            <a:srgbClr val="FFFF00"/>
                          </a:highlight>
                        </a:rPr>
                        <a:t>5</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43</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30</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38</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FF"/>
                          </a:highlight>
                        </a:rPr>
                        <a:t>1000000</a:t>
                      </a:r>
                      <a:endParaRPr lang="en-GB" sz="1100" b="0" i="0" u="none" strike="noStrike" noProof="0" dirty="0">
                        <a:solidFill>
                          <a:srgbClr val="333333"/>
                        </a:solidFill>
                        <a:effectLst/>
                        <a:highlight>
                          <a:srgbClr val="FFFFFF"/>
                        </a:highlight>
                        <a:latin typeface="Verdana" panose="020B0604030504040204" pitchFamily="34" charset="0"/>
                      </a:endParaRPr>
                    </a:p>
                  </a:txBody>
                  <a:tcPr marL="9525" marR="9525" marT="9525" marB="0" anchor="ctr"/>
                </a:tc>
                <a:extLst>
                  <a:ext uri="{0D108BD9-81ED-4DB2-BD59-A6C34878D82A}">
                    <a16:rowId xmlns:a16="http://schemas.microsoft.com/office/drawing/2014/main" val="1473729812"/>
                  </a:ext>
                </a:extLst>
              </a:tr>
              <a:tr h="336304">
                <a:tc>
                  <a:txBody>
                    <a:bodyPr/>
                    <a:lstStyle/>
                    <a:p>
                      <a:pPr algn="ctr" fontAlgn="ctr"/>
                      <a:r>
                        <a:rPr lang="en-GB" sz="1100" u="none" strike="noStrike" noProof="0" dirty="0">
                          <a:effectLst/>
                          <a:highlight>
                            <a:srgbClr val="FFFF00"/>
                          </a:highlight>
                        </a:rPr>
                        <a:t>4</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43</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22</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10</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FF"/>
                          </a:highlight>
                        </a:rPr>
                        <a:t>1000000</a:t>
                      </a:r>
                      <a:endParaRPr lang="en-GB" sz="1100" b="0" i="0" u="none" strike="noStrike" noProof="0" dirty="0">
                        <a:solidFill>
                          <a:srgbClr val="333333"/>
                        </a:solidFill>
                        <a:effectLst/>
                        <a:highlight>
                          <a:srgbClr val="FFFFFF"/>
                        </a:highlight>
                        <a:latin typeface="Verdana" panose="020B0604030504040204" pitchFamily="34" charset="0"/>
                      </a:endParaRPr>
                    </a:p>
                  </a:txBody>
                  <a:tcPr marL="9525" marR="9525" marT="9525" marB="0" anchor="ctr"/>
                </a:tc>
                <a:extLst>
                  <a:ext uri="{0D108BD9-81ED-4DB2-BD59-A6C34878D82A}">
                    <a16:rowId xmlns:a16="http://schemas.microsoft.com/office/drawing/2014/main" val="353068092"/>
                  </a:ext>
                </a:extLst>
              </a:tr>
              <a:tr h="336304">
                <a:tc>
                  <a:txBody>
                    <a:bodyPr/>
                    <a:lstStyle/>
                    <a:p>
                      <a:pPr algn="ctr" fontAlgn="ctr"/>
                      <a:r>
                        <a:rPr lang="en-GB" sz="1100" u="none" strike="noStrike" noProof="0" dirty="0">
                          <a:effectLst/>
                          <a:highlight>
                            <a:srgbClr val="FFFF00"/>
                          </a:highlight>
                        </a:rPr>
                        <a:t>7</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28</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26</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43</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FF"/>
                          </a:highlight>
                        </a:rPr>
                        <a:t>1000000</a:t>
                      </a:r>
                      <a:endParaRPr lang="en-GB" sz="1100" b="0" i="0" u="none" strike="noStrike" noProof="0" dirty="0">
                        <a:solidFill>
                          <a:srgbClr val="333333"/>
                        </a:solidFill>
                        <a:effectLst/>
                        <a:highlight>
                          <a:srgbClr val="FFFFFF"/>
                        </a:highlight>
                        <a:latin typeface="Verdana" panose="020B0604030504040204" pitchFamily="34" charset="0"/>
                      </a:endParaRPr>
                    </a:p>
                  </a:txBody>
                  <a:tcPr marL="9525" marR="9525" marT="9525" marB="0" anchor="ctr"/>
                </a:tc>
                <a:extLst>
                  <a:ext uri="{0D108BD9-81ED-4DB2-BD59-A6C34878D82A}">
                    <a16:rowId xmlns:a16="http://schemas.microsoft.com/office/drawing/2014/main" val="2131892842"/>
                  </a:ext>
                </a:extLst>
              </a:tr>
              <a:tr h="336304">
                <a:tc>
                  <a:txBody>
                    <a:bodyPr/>
                    <a:lstStyle/>
                    <a:p>
                      <a:pPr algn="ctr" fontAlgn="ctr"/>
                      <a:r>
                        <a:rPr lang="en-GB" sz="1100" u="none" strike="noStrike" noProof="0" dirty="0">
                          <a:effectLst/>
                          <a:highlight>
                            <a:srgbClr val="FFFF00"/>
                          </a:highlight>
                        </a:rPr>
                        <a:t>2</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43</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23</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49</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FF"/>
                          </a:highlight>
                        </a:rPr>
                        <a:t>1000000</a:t>
                      </a:r>
                      <a:endParaRPr lang="en-GB" sz="1100" b="0" i="0" u="none" strike="noStrike" noProof="0" dirty="0">
                        <a:solidFill>
                          <a:srgbClr val="333333"/>
                        </a:solidFill>
                        <a:effectLst/>
                        <a:highlight>
                          <a:srgbClr val="FFFFFF"/>
                        </a:highlight>
                        <a:latin typeface="Verdana" panose="020B0604030504040204" pitchFamily="34" charset="0"/>
                      </a:endParaRPr>
                    </a:p>
                  </a:txBody>
                  <a:tcPr marL="9525" marR="9525" marT="9525" marB="0" anchor="ctr"/>
                </a:tc>
                <a:extLst>
                  <a:ext uri="{0D108BD9-81ED-4DB2-BD59-A6C34878D82A}">
                    <a16:rowId xmlns:a16="http://schemas.microsoft.com/office/drawing/2014/main" val="3974343616"/>
                  </a:ext>
                </a:extLst>
              </a:tr>
              <a:tr h="336304">
                <a:tc>
                  <a:txBody>
                    <a:bodyPr/>
                    <a:lstStyle/>
                    <a:p>
                      <a:pPr algn="ctr" fontAlgn="ctr"/>
                      <a:r>
                        <a:rPr lang="en-GB" sz="1100" u="none" strike="noStrike" noProof="0" dirty="0">
                          <a:effectLst/>
                          <a:highlight>
                            <a:srgbClr val="FFFF00"/>
                          </a:highlight>
                        </a:rPr>
                        <a:t>3</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43</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7</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36</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FF"/>
                          </a:highlight>
                        </a:rPr>
                        <a:t>1000000</a:t>
                      </a:r>
                      <a:endParaRPr lang="en-GB" sz="1100" b="0" i="0" u="none" strike="noStrike" noProof="0" dirty="0">
                        <a:solidFill>
                          <a:srgbClr val="333333"/>
                        </a:solidFill>
                        <a:effectLst/>
                        <a:highlight>
                          <a:srgbClr val="FFFFFF"/>
                        </a:highlight>
                        <a:latin typeface="Verdana" panose="020B0604030504040204" pitchFamily="34" charset="0"/>
                      </a:endParaRPr>
                    </a:p>
                  </a:txBody>
                  <a:tcPr marL="9525" marR="9525" marT="9525" marB="0" anchor="ctr"/>
                </a:tc>
                <a:extLst>
                  <a:ext uri="{0D108BD9-81ED-4DB2-BD59-A6C34878D82A}">
                    <a16:rowId xmlns:a16="http://schemas.microsoft.com/office/drawing/2014/main" val="3936717207"/>
                  </a:ext>
                </a:extLst>
              </a:tr>
              <a:tr h="336304">
                <a:tc>
                  <a:txBody>
                    <a:bodyPr/>
                    <a:lstStyle/>
                    <a:p>
                      <a:pPr algn="ctr" fontAlgn="ctr"/>
                      <a:r>
                        <a:rPr lang="en-GB" sz="1100" u="none" strike="noStrike" noProof="0" dirty="0">
                          <a:effectLst/>
                          <a:highlight>
                            <a:srgbClr val="FFFF00"/>
                          </a:highlight>
                        </a:rPr>
                        <a:t>6</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30</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15</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28</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FF"/>
                          </a:highlight>
                        </a:rPr>
                        <a:t>1000000</a:t>
                      </a:r>
                      <a:endParaRPr lang="en-GB" sz="1100" b="0" i="0" u="none" strike="noStrike" noProof="0" dirty="0">
                        <a:solidFill>
                          <a:srgbClr val="333333"/>
                        </a:solidFill>
                        <a:effectLst/>
                        <a:highlight>
                          <a:srgbClr val="FFFFFF"/>
                        </a:highlight>
                        <a:latin typeface="Verdana" panose="020B0604030504040204" pitchFamily="34" charset="0"/>
                      </a:endParaRPr>
                    </a:p>
                  </a:txBody>
                  <a:tcPr marL="9525" marR="9525" marT="9525" marB="0" anchor="ctr"/>
                </a:tc>
                <a:extLst>
                  <a:ext uri="{0D108BD9-81ED-4DB2-BD59-A6C34878D82A}">
                    <a16:rowId xmlns:a16="http://schemas.microsoft.com/office/drawing/2014/main" val="3929735055"/>
                  </a:ext>
                </a:extLst>
              </a:tr>
              <a:tr h="336304">
                <a:tc>
                  <a:txBody>
                    <a:bodyPr/>
                    <a:lstStyle/>
                    <a:p>
                      <a:pPr algn="ctr" fontAlgn="ctr"/>
                      <a:r>
                        <a:rPr lang="en-GB" sz="1100" u="none" strike="noStrike" noProof="0" dirty="0">
                          <a:effectLst/>
                          <a:highlight>
                            <a:srgbClr val="FFFF00"/>
                          </a:highlight>
                        </a:rPr>
                        <a:t>8</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30</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19</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29</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FF"/>
                          </a:highlight>
                        </a:rPr>
                        <a:t>1000000</a:t>
                      </a:r>
                      <a:endParaRPr lang="en-GB" sz="1100" b="0" i="0" u="none" strike="noStrike" noProof="0" dirty="0">
                        <a:solidFill>
                          <a:srgbClr val="333333"/>
                        </a:solidFill>
                        <a:effectLst/>
                        <a:highlight>
                          <a:srgbClr val="FFFFFF"/>
                        </a:highlight>
                        <a:latin typeface="Verdana" panose="020B0604030504040204" pitchFamily="34" charset="0"/>
                      </a:endParaRPr>
                    </a:p>
                  </a:txBody>
                  <a:tcPr marL="9525" marR="9525" marT="9525" marB="0" anchor="ctr"/>
                </a:tc>
                <a:extLst>
                  <a:ext uri="{0D108BD9-81ED-4DB2-BD59-A6C34878D82A}">
                    <a16:rowId xmlns:a16="http://schemas.microsoft.com/office/drawing/2014/main" val="1541328431"/>
                  </a:ext>
                </a:extLst>
              </a:tr>
            </a:tbl>
          </a:graphicData>
        </a:graphic>
      </p:graphicFrame>
      <p:graphicFrame>
        <p:nvGraphicFramePr>
          <p:cNvPr id="5" name="Táblázat 4">
            <a:extLst>
              <a:ext uri="{FF2B5EF4-FFF2-40B4-BE49-F238E27FC236}">
                <a16:creationId xmlns:a16="http://schemas.microsoft.com/office/drawing/2014/main" id="{3A4A6267-7870-96CE-5683-7CD4A17FEDCD}"/>
              </a:ext>
            </a:extLst>
          </p:cNvPr>
          <p:cNvGraphicFramePr>
            <a:graphicFrameLocks noGrp="1"/>
          </p:cNvGraphicFramePr>
          <p:nvPr>
            <p:extLst>
              <p:ext uri="{D42A27DB-BD31-4B8C-83A1-F6EECF244321}">
                <p14:modId xmlns:p14="http://schemas.microsoft.com/office/powerpoint/2010/main" val="3925089700"/>
              </p:ext>
            </p:extLst>
          </p:nvPr>
        </p:nvGraphicFramePr>
        <p:xfrm>
          <a:off x="362496" y="1991817"/>
          <a:ext cx="4071420" cy="3617633"/>
        </p:xfrm>
        <a:graphic>
          <a:graphicData uri="http://schemas.openxmlformats.org/drawingml/2006/table">
            <a:tbl>
              <a:tblPr>
                <a:tableStyleId>{5C22544A-7EE6-4342-B048-85BDC9FD1C3A}</a:tableStyleId>
              </a:tblPr>
              <a:tblGrid>
                <a:gridCol w="814284">
                  <a:extLst>
                    <a:ext uri="{9D8B030D-6E8A-4147-A177-3AD203B41FA5}">
                      <a16:colId xmlns:a16="http://schemas.microsoft.com/office/drawing/2014/main" val="1759242793"/>
                    </a:ext>
                  </a:extLst>
                </a:gridCol>
                <a:gridCol w="814284">
                  <a:extLst>
                    <a:ext uri="{9D8B030D-6E8A-4147-A177-3AD203B41FA5}">
                      <a16:colId xmlns:a16="http://schemas.microsoft.com/office/drawing/2014/main" val="3565953906"/>
                    </a:ext>
                  </a:extLst>
                </a:gridCol>
                <a:gridCol w="814284">
                  <a:extLst>
                    <a:ext uri="{9D8B030D-6E8A-4147-A177-3AD203B41FA5}">
                      <a16:colId xmlns:a16="http://schemas.microsoft.com/office/drawing/2014/main" val="980279665"/>
                    </a:ext>
                  </a:extLst>
                </a:gridCol>
                <a:gridCol w="814284">
                  <a:extLst>
                    <a:ext uri="{9D8B030D-6E8A-4147-A177-3AD203B41FA5}">
                      <a16:colId xmlns:a16="http://schemas.microsoft.com/office/drawing/2014/main" val="2705120450"/>
                    </a:ext>
                  </a:extLst>
                </a:gridCol>
                <a:gridCol w="814284">
                  <a:extLst>
                    <a:ext uri="{9D8B030D-6E8A-4147-A177-3AD203B41FA5}">
                      <a16:colId xmlns:a16="http://schemas.microsoft.com/office/drawing/2014/main" val="2784949665"/>
                    </a:ext>
                  </a:extLst>
                </a:gridCol>
              </a:tblGrid>
              <a:tr h="916465">
                <a:tc>
                  <a:txBody>
                    <a:bodyPr/>
                    <a:lstStyle/>
                    <a:p>
                      <a:pPr algn="ctr" fontAlgn="ctr"/>
                      <a:r>
                        <a:rPr lang="en-GB" sz="1100" u="none" strike="noStrike" noProof="0" dirty="0">
                          <a:effectLst/>
                          <a:highlight>
                            <a:srgbClr val="FFFF00"/>
                          </a:highlight>
                        </a:rPr>
                        <a:t>OAM</a:t>
                      </a:r>
                      <a:endParaRPr lang="en-GB" sz="1100" b="1" i="0" u="none" strike="noStrike" noProof="0" dirty="0">
                        <a:solidFill>
                          <a:srgbClr val="000000"/>
                        </a:solidFill>
                        <a:effectLst/>
                        <a:highlight>
                          <a:srgbClr val="FFFF00"/>
                        </a:highlight>
                        <a:latin typeface="Calibri" panose="020F050202020403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Beer</a:t>
                      </a:r>
                      <a:endParaRPr lang="en-GB" sz="1100" b="1" i="0" u="none" strike="noStrike" noProof="0" dirty="0">
                        <a:solidFill>
                          <a:srgbClr val="000000"/>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Cassava and products</a:t>
                      </a:r>
                      <a:endParaRPr lang="en-GB" sz="1100" b="1" i="0" u="none" strike="noStrike" noProof="0" dirty="0">
                        <a:solidFill>
                          <a:srgbClr val="000000"/>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Cereals - Excluding beer</a:t>
                      </a:r>
                      <a:endParaRPr lang="en-GB" sz="1100" b="1" i="0" u="none" strike="noStrike" noProof="0" dirty="0">
                        <a:solidFill>
                          <a:srgbClr val="000000"/>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Cereals, Other</a:t>
                      </a:r>
                      <a:endParaRPr lang="en-GB" sz="1100" b="1" i="0" u="none" strike="noStrike" noProof="0" dirty="0">
                        <a:solidFill>
                          <a:srgbClr val="000000"/>
                        </a:solidFill>
                        <a:effectLst/>
                        <a:highlight>
                          <a:srgbClr val="FFFF00"/>
                        </a:highlight>
                        <a:latin typeface="Verdana" panose="020B0604030504040204" pitchFamily="34" charset="0"/>
                      </a:endParaRPr>
                    </a:p>
                  </a:txBody>
                  <a:tcPr marL="9525" marR="9525" marT="9525" marB="0" anchor="ctr"/>
                </a:tc>
                <a:extLst>
                  <a:ext uri="{0D108BD9-81ED-4DB2-BD59-A6C34878D82A}">
                    <a16:rowId xmlns:a16="http://schemas.microsoft.com/office/drawing/2014/main" val="3374264505"/>
                  </a:ext>
                </a:extLst>
              </a:tr>
              <a:tr h="337646">
                <a:tc>
                  <a:txBody>
                    <a:bodyPr/>
                    <a:lstStyle/>
                    <a:p>
                      <a:pPr algn="ctr" fontAlgn="b"/>
                      <a:r>
                        <a:rPr lang="en-GB" sz="1100" u="none" strike="noStrike" noProof="0" dirty="0">
                          <a:effectLst/>
                          <a:highlight>
                            <a:srgbClr val="FFFF00"/>
                          </a:highlight>
                        </a:rPr>
                        <a:t>1961</a:t>
                      </a:r>
                      <a:endParaRPr lang="en-GB" sz="1100" b="0" i="0" u="none" strike="noStrike" noProof="0" dirty="0">
                        <a:solidFill>
                          <a:srgbClr val="000000"/>
                        </a:solidFill>
                        <a:effectLst/>
                        <a:highlight>
                          <a:srgbClr val="FFFF00"/>
                        </a:highlight>
                        <a:latin typeface="Calibri" panose="020F050202020403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1</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2</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4</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14</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extLst>
                  <a:ext uri="{0D108BD9-81ED-4DB2-BD59-A6C34878D82A}">
                    <a16:rowId xmlns:a16="http://schemas.microsoft.com/office/drawing/2014/main" val="2647739255"/>
                  </a:ext>
                </a:extLst>
              </a:tr>
              <a:tr h="337646">
                <a:tc>
                  <a:txBody>
                    <a:bodyPr/>
                    <a:lstStyle/>
                    <a:p>
                      <a:pPr algn="ctr" fontAlgn="b"/>
                      <a:r>
                        <a:rPr lang="en-GB" sz="1100" u="none" strike="noStrike" noProof="0" dirty="0">
                          <a:effectLst/>
                          <a:highlight>
                            <a:srgbClr val="FFFF00"/>
                          </a:highlight>
                        </a:rPr>
                        <a:t>1962</a:t>
                      </a:r>
                      <a:endParaRPr lang="en-GB" sz="1100" b="0" i="0" u="none" strike="noStrike" noProof="0" dirty="0">
                        <a:solidFill>
                          <a:srgbClr val="000000"/>
                        </a:solidFill>
                        <a:effectLst/>
                        <a:highlight>
                          <a:srgbClr val="FFFF00"/>
                        </a:highlight>
                        <a:latin typeface="Calibri" panose="020F050202020403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2</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2</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7</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14</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extLst>
                  <a:ext uri="{0D108BD9-81ED-4DB2-BD59-A6C34878D82A}">
                    <a16:rowId xmlns:a16="http://schemas.microsoft.com/office/drawing/2014/main" val="3284979379"/>
                  </a:ext>
                </a:extLst>
              </a:tr>
              <a:tr h="337646">
                <a:tc>
                  <a:txBody>
                    <a:bodyPr/>
                    <a:lstStyle/>
                    <a:p>
                      <a:pPr algn="ctr" fontAlgn="b"/>
                      <a:r>
                        <a:rPr lang="en-GB" sz="1100" u="none" strike="noStrike" noProof="0" dirty="0">
                          <a:effectLst/>
                          <a:highlight>
                            <a:srgbClr val="FFFF00"/>
                          </a:highlight>
                        </a:rPr>
                        <a:t>1963</a:t>
                      </a:r>
                      <a:endParaRPr lang="en-GB" sz="1100" b="0" i="0" u="none" strike="noStrike" noProof="0" dirty="0">
                        <a:solidFill>
                          <a:srgbClr val="000000"/>
                        </a:solidFill>
                        <a:effectLst/>
                        <a:highlight>
                          <a:srgbClr val="FFFF00"/>
                        </a:highlight>
                        <a:latin typeface="Calibri" panose="020F050202020403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3</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2</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6</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14</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extLst>
                  <a:ext uri="{0D108BD9-81ED-4DB2-BD59-A6C34878D82A}">
                    <a16:rowId xmlns:a16="http://schemas.microsoft.com/office/drawing/2014/main" val="1097977937"/>
                  </a:ext>
                </a:extLst>
              </a:tr>
              <a:tr h="337646">
                <a:tc>
                  <a:txBody>
                    <a:bodyPr/>
                    <a:lstStyle/>
                    <a:p>
                      <a:pPr algn="ctr" fontAlgn="b"/>
                      <a:r>
                        <a:rPr lang="en-GB" sz="1100" u="none" strike="noStrike" noProof="0" dirty="0">
                          <a:effectLst/>
                          <a:highlight>
                            <a:srgbClr val="FFFF00"/>
                          </a:highlight>
                        </a:rPr>
                        <a:t>1964</a:t>
                      </a:r>
                      <a:endParaRPr lang="en-GB" sz="1100" b="0" i="0" u="none" strike="noStrike" noProof="0" dirty="0">
                        <a:solidFill>
                          <a:srgbClr val="000000"/>
                        </a:solidFill>
                        <a:effectLst/>
                        <a:highlight>
                          <a:srgbClr val="FFFF00"/>
                        </a:highlight>
                        <a:latin typeface="Calibri" panose="020F050202020403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4</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2</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5</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14</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extLst>
                  <a:ext uri="{0D108BD9-81ED-4DB2-BD59-A6C34878D82A}">
                    <a16:rowId xmlns:a16="http://schemas.microsoft.com/office/drawing/2014/main" val="3760190385"/>
                  </a:ext>
                </a:extLst>
              </a:tr>
              <a:tr h="337646">
                <a:tc>
                  <a:txBody>
                    <a:bodyPr/>
                    <a:lstStyle/>
                    <a:p>
                      <a:pPr algn="ctr" fontAlgn="b"/>
                      <a:r>
                        <a:rPr lang="en-GB" sz="1100" u="none" strike="noStrike" noProof="0" dirty="0">
                          <a:effectLst/>
                          <a:highlight>
                            <a:srgbClr val="FFFF00"/>
                          </a:highlight>
                        </a:rPr>
                        <a:t>1965</a:t>
                      </a:r>
                      <a:endParaRPr lang="en-GB" sz="1100" b="0" i="0" u="none" strike="noStrike" noProof="0" dirty="0">
                        <a:solidFill>
                          <a:srgbClr val="000000"/>
                        </a:solidFill>
                        <a:effectLst/>
                        <a:highlight>
                          <a:srgbClr val="FFFF00"/>
                        </a:highlight>
                        <a:latin typeface="Calibri" panose="020F050202020403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5</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2</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1</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14</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extLst>
                  <a:ext uri="{0D108BD9-81ED-4DB2-BD59-A6C34878D82A}">
                    <a16:rowId xmlns:a16="http://schemas.microsoft.com/office/drawing/2014/main" val="4126867534"/>
                  </a:ext>
                </a:extLst>
              </a:tr>
              <a:tr h="337646">
                <a:tc>
                  <a:txBody>
                    <a:bodyPr/>
                    <a:lstStyle/>
                    <a:p>
                      <a:pPr algn="ctr" fontAlgn="b"/>
                      <a:r>
                        <a:rPr lang="en-GB" sz="1100" u="none" strike="noStrike" noProof="0" dirty="0">
                          <a:effectLst/>
                          <a:highlight>
                            <a:srgbClr val="FFFF00"/>
                          </a:highlight>
                        </a:rPr>
                        <a:t>1966</a:t>
                      </a:r>
                      <a:endParaRPr lang="en-GB" sz="1100" b="0" i="0" u="none" strike="noStrike" noProof="0" dirty="0">
                        <a:solidFill>
                          <a:srgbClr val="000000"/>
                        </a:solidFill>
                        <a:effectLst/>
                        <a:highlight>
                          <a:srgbClr val="FFFF00"/>
                        </a:highlight>
                        <a:latin typeface="Calibri" panose="020F050202020403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6</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2</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2</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14</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extLst>
                  <a:ext uri="{0D108BD9-81ED-4DB2-BD59-A6C34878D82A}">
                    <a16:rowId xmlns:a16="http://schemas.microsoft.com/office/drawing/2014/main" val="2797650634"/>
                  </a:ext>
                </a:extLst>
              </a:tr>
              <a:tr h="337646">
                <a:tc>
                  <a:txBody>
                    <a:bodyPr/>
                    <a:lstStyle/>
                    <a:p>
                      <a:pPr algn="ctr" fontAlgn="b"/>
                      <a:r>
                        <a:rPr lang="en-GB" sz="1100" u="none" strike="noStrike" noProof="0" dirty="0">
                          <a:effectLst/>
                          <a:highlight>
                            <a:srgbClr val="FFFF00"/>
                          </a:highlight>
                        </a:rPr>
                        <a:t>1967</a:t>
                      </a:r>
                      <a:endParaRPr lang="en-GB" sz="1100" b="0" i="0" u="none" strike="noStrike" noProof="0" dirty="0">
                        <a:solidFill>
                          <a:srgbClr val="000000"/>
                        </a:solidFill>
                        <a:effectLst/>
                        <a:highlight>
                          <a:srgbClr val="FFFF00"/>
                        </a:highlight>
                        <a:latin typeface="Calibri" panose="020F050202020403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7</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2</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3</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14</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extLst>
                  <a:ext uri="{0D108BD9-81ED-4DB2-BD59-A6C34878D82A}">
                    <a16:rowId xmlns:a16="http://schemas.microsoft.com/office/drawing/2014/main" val="1989950996"/>
                  </a:ext>
                </a:extLst>
              </a:tr>
              <a:tr h="337646">
                <a:tc>
                  <a:txBody>
                    <a:bodyPr/>
                    <a:lstStyle/>
                    <a:p>
                      <a:pPr algn="ctr" fontAlgn="b"/>
                      <a:r>
                        <a:rPr lang="en-GB" sz="1100" u="none" strike="noStrike" noProof="0" dirty="0">
                          <a:effectLst/>
                          <a:highlight>
                            <a:srgbClr val="FFFF00"/>
                          </a:highlight>
                        </a:rPr>
                        <a:t>1968</a:t>
                      </a:r>
                      <a:endParaRPr lang="en-GB" sz="1100" b="0" i="0" u="none" strike="noStrike" noProof="0" dirty="0">
                        <a:solidFill>
                          <a:srgbClr val="000000"/>
                        </a:solidFill>
                        <a:effectLst/>
                        <a:highlight>
                          <a:srgbClr val="FFFF00"/>
                        </a:highlight>
                        <a:latin typeface="Calibri" panose="020F050202020403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8</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2</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8</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tc>
                  <a:txBody>
                    <a:bodyPr/>
                    <a:lstStyle/>
                    <a:p>
                      <a:pPr algn="ctr" fontAlgn="ctr"/>
                      <a:r>
                        <a:rPr lang="en-GB" sz="1100" u="none" strike="noStrike" noProof="0" dirty="0">
                          <a:effectLst/>
                          <a:highlight>
                            <a:srgbClr val="FFFF00"/>
                          </a:highlight>
                        </a:rPr>
                        <a:t>14</a:t>
                      </a:r>
                      <a:endParaRPr lang="en-GB" sz="1100" b="0" i="0" u="none" strike="noStrike" noProof="0" dirty="0">
                        <a:solidFill>
                          <a:srgbClr val="333333"/>
                        </a:solidFill>
                        <a:effectLst/>
                        <a:highlight>
                          <a:srgbClr val="FFFF00"/>
                        </a:highlight>
                        <a:latin typeface="Verdana" panose="020B0604030504040204" pitchFamily="34" charset="0"/>
                      </a:endParaRPr>
                    </a:p>
                  </a:txBody>
                  <a:tcPr marL="9525" marR="9525" marT="9525" marB="0" anchor="ctr"/>
                </a:tc>
                <a:extLst>
                  <a:ext uri="{0D108BD9-81ED-4DB2-BD59-A6C34878D82A}">
                    <a16:rowId xmlns:a16="http://schemas.microsoft.com/office/drawing/2014/main" val="3726652851"/>
                  </a:ext>
                </a:extLst>
              </a:tr>
            </a:tbl>
          </a:graphicData>
        </a:graphic>
      </p:graphicFrame>
    </p:spTree>
    <p:extLst>
      <p:ext uri="{BB962C8B-B14F-4D97-AF65-F5344CB8AC3E}">
        <p14:creationId xmlns:p14="http://schemas.microsoft.com/office/powerpoint/2010/main" val="3770197171"/>
      </p:ext>
    </p:extLst>
  </p:cSld>
  <p:clrMapOvr>
    <a:masterClrMapping/>
  </p:clrMapOvr>
</p:sld>
</file>

<file path=ppt/theme/theme1.xml><?xml version="1.0" encoding="utf-8"?>
<a:theme xmlns:a="http://schemas.openxmlformats.org/drawingml/2006/main" name="1_Alapértelmezett terv">
  <a:themeElements>
    <a:clrScheme name="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10_Alapértelmezett terv">
  <a:themeElements>
    <a:clrScheme name="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Alapértelmezett terv">
  <a:themeElements>
    <a:clrScheme name="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Alapértelmezett terv">
  <a:themeElements>
    <a:clrScheme name="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4_Alapértelmezett terv">
  <a:themeElements>
    <a:clrScheme name="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5_Alapértelmezett terv">
  <a:themeElements>
    <a:clrScheme name="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6_Alapértelmezett terv">
  <a:themeElements>
    <a:clrScheme name="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7_Alapértelmezett terv">
  <a:themeElements>
    <a:clrScheme name="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8_Alapértelmezett terv">
  <a:themeElements>
    <a:clrScheme name="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9_Alapértelmezett terv">
  <a:themeElements>
    <a:clrScheme name="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um" ma:contentTypeID="0x010100EC0D9AB0FA13B44CA99EE07ECFC8C69B" ma:contentTypeVersion="14" ma:contentTypeDescription="Új dokumentum létrehozása." ma:contentTypeScope="" ma:versionID="1bd86396bdd50c582e8b02c7261271fe">
  <xsd:schema xmlns:xsd="http://www.w3.org/2001/XMLSchema" xmlns:xs="http://www.w3.org/2001/XMLSchema" xmlns:p="http://schemas.microsoft.com/office/2006/metadata/properties" xmlns:ns3="64e95df2-bcff-4fa8-bb06-a99d573ce0b6" xmlns:ns4="802db578-7ad4-4fdf-a73b-480b64ac930b" targetNamespace="http://schemas.microsoft.com/office/2006/metadata/properties" ma:root="true" ma:fieldsID="be3201f0517911dfbeb0caecd16f480f" ns3:_="" ns4:_="">
    <xsd:import namespace="64e95df2-bcff-4fa8-bb06-a99d573ce0b6"/>
    <xsd:import namespace="802db578-7ad4-4fdf-a73b-480b64ac930b"/>
    <xsd:element name="properties">
      <xsd:complexType>
        <xsd:sequence>
          <xsd:element name="documentManagement">
            <xsd:complexType>
              <xsd:all>
                <xsd:element ref="ns3:_activity" minOccurs="0"/>
                <xsd:element ref="ns4:SharedWithUsers" minOccurs="0"/>
                <xsd:element ref="ns4:SharedWithDetails" minOccurs="0"/>
                <xsd:element ref="ns4:SharingHintHash" minOccurs="0"/>
                <xsd:element ref="ns3:MediaServiceMetadata" minOccurs="0"/>
                <xsd:element ref="ns3:MediaServiceFastMetadata" minOccurs="0"/>
                <xsd:element ref="ns3:MediaServiceSearchProperties" minOccurs="0"/>
                <xsd:element ref="ns3:MediaServiceDateTaken" minOccurs="0"/>
                <xsd:element ref="ns3:MediaServiceObjectDetectorVersions" minOccurs="0"/>
                <xsd:element ref="ns3:MediaServiceSystemTags" minOccurs="0"/>
                <xsd:element ref="ns3:MediaServiceGenerationTime" minOccurs="0"/>
                <xsd:element ref="ns3:MediaServiceEventHashCode" minOccurs="0"/>
                <xsd:element ref="ns3:MediaLengthInSecond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e95df2-bcff-4fa8-bb06-a99d573ce0b6" elementFormDefault="qualified">
    <xsd:import namespace="http://schemas.microsoft.com/office/2006/documentManagement/types"/>
    <xsd:import namespace="http://schemas.microsoft.com/office/infopath/2007/PartnerControls"/>
    <xsd:element name="_activity" ma:index="8" nillable="true" ma:displayName="_activity" ma:hidden="true" ma:internalName="_activity">
      <xsd:simpleType>
        <xsd:restriction base="dms:Note"/>
      </xsd:simpleType>
    </xsd:element>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SearchProperties" ma:index="14" nillable="true" ma:displayName="MediaServiceSearchProperties" ma:hidden="true" ma:internalName="MediaServiceSearchProperties" ma:readOnly="true">
      <xsd:simpleType>
        <xsd:restriction base="dms:Note"/>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SystemTags" ma:index="17" nillable="true" ma:displayName="MediaServiceSystemTags" ma:hidden="true" ma:internalName="MediaServiceSystemTags" ma:readOnly="true">
      <xsd:simpleType>
        <xsd:restriction base="dms:Note"/>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02db578-7ad4-4fdf-a73b-480b64ac930b" elementFormDefault="qualified">
    <xsd:import namespace="http://schemas.microsoft.com/office/2006/documentManagement/types"/>
    <xsd:import namespace="http://schemas.microsoft.com/office/infopath/2007/PartnerControls"/>
    <xsd:element name="SharedWithUsers" ma:index="9" nillable="true" ma:displayName="Résztvevők"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0" nillable="true" ma:displayName="Megosztva részletekkel" ma:internalName="SharedWithDetails" ma:readOnly="true">
      <xsd:simpleType>
        <xsd:restriction base="dms:Note">
          <xsd:maxLength value="255"/>
        </xsd:restriction>
      </xsd:simpleType>
    </xsd:element>
    <xsd:element name="SharingHintHash" ma:index="11" nillable="true" ma:displayName="Megosztási tipp kivonata"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artalomtípus"/>
        <xsd:element ref="dc:title" minOccurs="0" maxOccurs="1" ma:index="4" ma:displayName="Cím"/>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64e95df2-bcff-4fa8-bb06-a99d573ce0b6" xsi:nil="true"/>
  </documentManagement>
</p:properties>
</file>

<file path=customXml/itemProps1.xml><?xml version="1.0" encoding="utf-8"?>
<ds:datastoreItem xmlns:ds="http://schemas.openxmlformats.org/officeDocument/2006/customXml" ds:itemID="{81B3F24A-C6FE-4502-B75D-5D8929C3BEA4}">
  <ds:schemaRefs>
    <ds:schemaRef ds:uri="http://schemas.microsoft.com/sharepoint/v3/contenttype/forms"/>
  </ds:schemaRefs>
</ds:datastoreItem>
</file>

<file path=customXml/itemProps2.xml><?xml version="1.0" encoding="utf-8"?>
<ds:datastoreItem xmlns:ds="http://schemas.openxmlformats.org/officeDocument/2006/customXml" ds:itemID="{7BEB3729-187C-4B57-90DB-A9CFA95E36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4e95df2-bcff-4fa8-bb06-a99d573ce0b6"/>
    <ds:schemaRef ds:uri="802db578-7ad4-4fdf-a73b-480b64ac930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59D63CD-2668-40C2-A9F8-C01E3B76260C}">
  <ds:schemaRefs>
    <ds:schemaRef ds:uri="http://purl.org/dc/dcmitype/"/>
    <ds:schemaRef ds:uri="64e95df2-bcff-4fa8-bb06-a99d573ce0b6"/>
    <ds:schemaRef ds:uri="http://schemas.microsoft.com/office/2006/metadata/properties"/>
    <ds:schemaRef ds:uri="http://purl.org/dc/terms/"/>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802db578-7ad4-4fdf-a73b-480b64ac930b"/>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0</TotalTime>
  <Words>2766</Words>
  <Application>Microsoft Office PowerPoint</Application>
  <PresentationFormat>Diavetítés a képernyőre (4:3 oldalarány)</PresentationFormat>
  <Paragraphs>1193</Paragraphs>
  <Slides>19</Slides>
  <Notes>19</Notes>
  <HiddenSlides>0</HiddenSlides>
  <MMClips>0</MMClips>
  <ScaleCrop>false</ScaleCrop>
  <HeadingPairs>
    <vt:vector size="6" baseType="variant">
      <vt:variant>
        <vt:lpstr>Használt betűtípusok</vt:lpstr>
      </vt:variant>
      <vt:variant>
        <vt:i4>4</vt:i4>
      </vt:variant>
      <vt:variant>
        <vt:lpstr>Téma</vt:lpstr>
      </vt:variant>
      <vt:variant>
        <vt:i4>10</vt:i4>
      </vt:variant>
      <vt:variant>
        <vt:lpstr>Diacímek</vt:lpstr>
      </vt:variant>
      <vt:variant>
        <vt:i4>19</vt:i4>
      </vt:variant>
    </vt:vector>
  </HeadingPairs>
  <TitlesOfParts>
    <vt:vector size="33" baseType="lpstr">
      <vt:lpstr>Arial</vt:lpstr>
      <vt:lpstr>Arial</vt:lpstr>
      <vt:lpstr>Calibri</vt:lpstr>
      <vt:lpstr>Verdana</vt:lpstr>
      <vt:lpstr>1_Alapértelmezett terv</vt:lpstr>
      <vt:lpstr>2_Alapértelmezett terv</vt:lpstr>
      <vt:lpstr>3_Alapértelmezett terv</vt:lpstr>
      <vt:lpstr>4_Alapértelmezett terv</vt:lpstr>
      <vt:lpstr>5_Alapértelmezett terv</vt:lpstr>
      <vt:lpstr>6_Alapértelmezett terv</vt:lpstr>
      <vt:lpstr>7_Alapértelmezett terv</vt:lpstr>
      <vt:lpstr>8_Alapértelmezett terv</vt:lpstr>
      <vt:lpstr>9_Alapértelmezett terv</vt:lpstr>
      <vt:lpstr>10_Alapértelmezett terv</vt:lpstr>
      <vt:lpstr>PowerPoint-bemutató</vt:lpstr>
      <vt:lpstr>Evaluation of the food-rationality-trend in Hungary based on FAO-data</vt:lpstr>
      <vt:lpstr>Content  Previous activities, backgrounds  Food statistics  Results for Hungary and Türkiye  Discussion / Conclusion / Future    </vt:lpstr>
      <vt:lpstr> Previous activates  Data research  Interpretation of data  Ranking of data   </vt:lpstr>
      <vt:lpstr>    </vt:lpstr>
      <vt:lpstr>    </vt:lpstr>
      <vt:lpstr>    </vt:lpstr>
      <vt:lpstr>    </vt:lpstr>
      <vt:lpstr>    </vt:lpstr>
      <vt:lpstr>    </vt:lpstr>
      <vt:lpstr>    </vt:lpstr>
      <vt:lpstr>    </vt:lpstr>
      <vt:lpstr>    </vt:lpstr>
      <vt:lpstr>    </vt:lpstr>
      <vt:lpstr>    </vt:lpstr>
      <vt:lpstr>    </vt:lpstr>
      <vt:lpstr>    </vt:lpstr>
      <vt:lpstr>    </vt:lpstr>
      <vt:lpstr>Thank you for your attention!  Emails:  pitlik@my-x.hu , honti.benjamin@gmail.com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PowerPoint-bemutató</dc:title>
  <dc:creator>Latitude</dc:creator>
  <cp:lastModifiedBy>Honti Benjámin</cp:lastModifiedBy>
  <cp:revision>89</cp:revision>
  <dcterms:modified xsi:type="dcterms:W3CDTF">2024-04-19T20:42:06Z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0x010100EC0D9AB0FA13B44CA99EE07ECFC8C69B</vt:lpwstr>
  </property>
</Properties>
</file>