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5" r:id="rId5"/>
    <p:sldId id="336" r:id="rId6"/>
    <p:sldId id="349" r:id="rId7"/>
    <p:sldId id="337" r:id="rId8"/>
    <p:sldId id="338" r:id="rId9"/>
    <p:sldId id="348" r:id="rId10"/>
    <p:sldId id="339" r:id="rId11"/>
    <p:sldId id="340" r:id="rId12"/>
    <p:sldId id="343" r:id="rId13"/>
    <p:sldId id="344" r:id="rId14"/>
    <p:sldId id="34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D5D1C-5F41-0439-53C5-0D27D8B50302}" v="110" dt="2024-04-16T03:37:09.62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7" autoAdjust="0"/>
    <p:restoredTop sz="95394" autoAdjust="0"/>
  </p:normalViewPr>
  <p:slideViewPr>
    <p:cSldViewPr snapToGrid="0">
      <p:cViewPr varScale="1">
        <p:scale>
          <a:sx n="78" d="100"/>
          <a:sy n="78" d="100"/>
        </p:scale>
        <p:origin x="1061" y="7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iau@my-x.h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9" y="331525"/>
            <a:ext cx="7276332" cy="2389241"/>
          </a:xfrm>
        </p:spPr>
        <p:txBody>
          <a:bodyPr anchor="b">
            <a:normAutofit/>
          </a:bodyPr>
          <a:lstStyle/>
          <a:p>
            <a:pPr algn="ctr"/>
            <a:r>
              <a:rPr lang="en-US" b="0" dirty="0"/>
              <a:t>5th International Congress </a:t>
            </a:r>
            <a:br>
              <a:rPr lang="hu-HU" b="0" dirty="0"/>
            </a:br>
            <a:r>
              <a:rPr lang="en-US" b="0" dirty="0"/>
              <a:t>on Scientific Research</a:t>
            </a:r>
            <a:endParaRPr lang="en-US" b="0" dirty="0">
              <a:cs typeface="Posterama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55F009-E796-9785-0220-5C208B577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7173" y="4068392"/>
            <a:ext cx="6994150" cy="2197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cap="all" dirty="0">
                <a:latin typeface="Posterama"/>
                <a:ea typeface="+mn-lt"/>
                <a:cs typeface="+mn-lt"/>
              </a:rPr>
              <a:t>April 21-22, 2024</a:t>
            </a:r>
            <a:endParaRPr lang="en-US"/>
          </a:p>
          <a:p>
            <a:pPr algn="ctr"/>
            <a:endParaRPr lang="en-US" sz="4000" cap="all" dirty="0">
              <a:latin typeface="Posterama"/>
              <a:cs typeface="Posterama"/>
            </a:endParaRPr>
          </a:p>
          <a:p>
            <a:pPr algn="ctr"/>
            <a:r>
              <a:rPr lang="en-US" sz="4000" cap="all" dirty="0">
                <a:latin typeface="Posterama"/>
                <a:ea typeface="+mn-lt"/>
                <a:cs typeface="+mn-lt"/>
              </a:rPr>
              <a:t>IKSAD Institute </a:t>
            </a:r>
          </a:p>
          <a:p>
            <a:pPr algn="ctr"/>
            <a:endParaRPr lang="en-US" sz="4000" cap="all" dirty="0">
              <a:latin typeface="Posterama"/>
              <a:ea typeface="+mn-lt"/>
              <a:cs typeface="+mn-lt"/>
            </a:endParaRPr>
          </a:p>
          <a:p>
            <a:pPr algn="ctr"/>
            <a:r>
              <a:rPr lang="en-US" sz="4000" cap="all" dirty="0">
                <a:latin typeface="Posterama"/>
                <a:ea typeface="+mn-lt"/>
                <a:cs typeface="+mn-lt"/>
              </a:rPr>
              <a:t>Türkiye 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73E-D6D3-B0CD-C07C-459CD26A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924667"/>
            <a:ext cx="5786699" cy="109832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Real Life Use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10F2C0-EFF7-3DDD-827F-CDDB461646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2680807"/>
            <a:ext cx="5794248" cy="18720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The tool can be used by the IT monitoring team for threat analysis and Management team to provide targeted training and preventive measures against cyber security threats.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7842E34-541A-0DF0-0999-C86F392588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6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Thank you</a:t>
            </a:r>
            <a:r>
              <a:rPr lang="hu-HU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br>
              <a:rPr lang="hu-HU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hu-HU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1271DA9-C90D-2ACC-E827-D98BAE7FB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2680807"/>
            <a:ext cx="5794248" cy="18720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/</a:t>
            </a:r>
            <a:r>
              <a:rPr lang="hu-HU" dirty="0" err="1"/>
              <a:t>remarks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miau@my-x.hu</a:t>
            </a:r>
            <a:r>
              <a:rPr lang="hu-H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07" y="1022258"/>
            <a:ext cx="10561293" cy="1381731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Posterama"/>
                <a:cs typeface="Times New Roman"/>
              </a:rPr>
              <a:t>Risk-evaluation possibilities concerning IT-activities </a:t>
            </a:r>
            <a:br>
              <a:rPr lang="hu-HU" sz="4000" b="0" dirty="0">
                <a:latin typeface="Posterama"/>
                <a:cs typeface="Times New Roman"/>
              </a:rPr>
            </a:br>
            <a:r>
              <a:rPr lang="en-US" sz="4000" b="0" dirty="0">
                <a:latin typeface="Posterama"/>
                <a:cs typeface="Times New Roman"/>
              </a:rPr>
              <a:t>in home-office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761" y="3121771"/>
            <a:ext cx="8964610" cy="2256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>
                <a:latin typeface="Posterama"/>
                <a:cs typeface="Times New Roman"/>
              </a:rPr>
              <a:t>Presenter: Aadi Rajesh : </a:t>
            </a:r>
            <a:r>
              <a:rPr lang="en-US" sz="2400" err="1">
                <a:latin typeface="Posterama"/>
                <a:cs typeface="Times New Roman"/>
              </a:rPr>
              <a:t>Kodolányi</a:t>
            </a:r>
            <a:r>
              <a:rPr lang="en-US" sz="2400" dirty="0">
                <a:latin typeface="Posterama"/>
                <a:cs typeface="Times New Roman"/>
              </a:rPr>
              <a:t> János University</a:t>
            </a:r>
            <a:endParaRPr lang="en-US" sz="2400" dirty="0">
              <a:latin typeface="Posterama"/>
              <a:cs typeface="Posterama"/>
            </a:endParaRPr>
          </a:p>
          <a:p>
            <a:pPr marL="0" indent="0" algn="ctr">
              <a:buNone/>
            </a:pPr>
            <a:endParaRPr lang="en-US" sz="2400" dirty="0">
              <a:latin typeface="Posterama"/>
              <a:cs typeface="Posterama"/>
            </a:endParaRPr>
          </a:p>
          <a:p>
            <a:pPr algn="ctr"/>
            <a:r>
              <a:rPr lang="en-US" sz="2400" dirty="0">
                <a:latin typeface="Posterama"/>
                <a:cs typeface="Times New Roman"/>
              </a:rPr>
              <a:t>Supervisors : László Pitlik (Jr.) &amp; Dr. László Pitlik </a:t>
            </a:r>
            <a:br>
              <a:rPr lang="en-US" sz="2400" dirty="0">
                <a:latin typeface="Posterama"/>
              </a:rPr>
            </a:br>
            <a:endParaRPr lang="en-US" sz="2400">
              <a:latin typeface="Posterama"/>
              <a:cs typeface="Postera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BBA14-AF41-F496-E704-13E894510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43EE8E-3462-53A6-FDA0-D1C66D6D97B5}"/>
              </a:ext>
            </a:extLst>
          </p:cNvPr>
          <p:cNvSpPr txBox="1"/>
          <p:nvPr/>
        </p:nvSpPr>
        <p:spPr>
          <a:xfrm>
            <a:off x="5691631" y="1719250"/>
            <a:ext cx="6501915" cy="41224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Need</a:t>
            </a:r>
            <a:r>
              <a:rPr lang="hu-HU" sz="2800" b="1" dirty="0"/>
              <a:t> </a:t>
            </a:r>
            <a:r>
              <a:rPr lang="hu-HU" sz="2800" b="1" err="1"/>
              <a:t>Analysis</a:t>
            </a:r>
            <a:endParaRPr lang="hu-HU" sz="2800" b="1"/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Why</a:t>
            </a:r>
            <a:r>
              <a:rPr lang="hu-HU" sz="2800" b="1" dirty="0"/>
              <a:t> </a:t>
            </a:r>
            <a:r>
              <a:rPr lang="hu-HU" sz="2800" b="1" err="1"/>
              <a:t>this</a:t>
            </a:r>
            <a:r>
              <a:rPr lang="hu-HU" sz="2800" b="1" dirty="0"/>
              <a:t> Project ?</a:t>
            </a:r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Various</a:t>
            </a:r>
            <a:r>
              <a:rPr lang="hu-HU" sz="2800" b="1" dirty="0"/>
              <a:t> </a:t>
            </a:r>
            <a:r>
              <a:rPr lang="hu-HU" sz="2800" b="1" err="1"/>
              <a:t>Attributes</a:t>
            </a:r>
            <a:r>
              <a:rPr lang="hu-HU" sz="2800" b="1" dirty="0"/>
              <a:t> </a:t>
            </a:r>
            <a:r>
              <a:rPr lang="hu-HU" sz="2800" b="1" err="1"/>
              <a:t>used</a:t>
            </a:r>
            <a:r>
              <a:rPr lang="hu-HU" sz="2800" b="1" dirty="0"/>
              <a:t> in </a:t>
            </a:r>
            <a:r>
              <a:rPr lang="hu-HU" sz="2800" b="1" err="1"/>
              <a:t>the</a:t>
            </a:r>
            <a:r>
              <a:rPr lang="hu-HU" sz="2800" b="1" dirty="0"/>
              <a:t> Project</a:t>
            </a:r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How</a:t>
            </a:r>
            <a:r>
              <a:rPr lang="hu-HU" sz="2800" b="1" dirty="0"/>
              <a:t> </a:t>
            </a:r>
            <a:r>
              <a:rPr lang="hu-HU" sz="2800" b="1" err="1"/>
              <a:t>the</a:t>
            </a:r>
            <a:r>
              <a:rPr lang="hu-HU" sz="2800" b="1" dirty="0"/>
              <a:t> </a:t>
            </a:r>
            <a:r>
              <a:rPr lang="hu-HU" sz="2800" b="1" err="1"/>
              <a:t>Desired</a:t>
            </a:r>
            <a:r>
              <a:rPr lang="hu-HU" sz="2800" b="1" dirty="0"/>
              <a:t> </a:t>
            </a:r>
            <a:r>
              <a:rPr lang="hu-HU" sz="2800" b="1" err="1"/>
              <a:t>Goal</a:t>
            </a:r>
            <a:r>
              <a:rPr lang="hu-HU" sz="2800" b="1" dirty="0"/>
              <a:t> </a:t>
            </a:r>
            <a:r>
              <a:rPr lang="hu-HU" sz="2800" b="1" err="1"/>
              <a:t>was</a:t>
            </a:r>
            <a:r>
              <a:rPr lang="hu-HU" sz="2800" b="1" dirty="0"/>
              <a:t> </a:t>
            </a:r>
            <a:r>
              <a:rPr lang="hu-HU" sz="2800" b="1" err="1"/>
              <a:t>Achieved</a:t>
            </a:r>
            <a:endParaRPr lang="hu-HU" sz="2800" b="1"/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dirty="0"/>
              <a:t>COCO </a:t>
            </a:r>
            <a:r>
              <a:rPr lang="hu-HU" sz="2800" b="1" err="1"/>
              <a:t>Analysis</a:t>
            </a:r>
            <a:endParaRPr lang="hu-HU" sz="2800" b="1"/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Challenges</a:t>
            </a:r>
            <a:endParaRPr lang="hu-HU" sz="2800" b="1"/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dirty="0"/>
              <a:t>Real Life </a:t>
            </a:r>
            <a:r>
              <a:rPr lang="hu-HU" sz="2800" b="1" err="1"/>
              <a:t>Use</a:t>
            </a:r>
            <a:endParaRPr lang="hu-HU" sz="2800" b="1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D98C57E7-E370-10B3-CFA1-1C95C5097A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26701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dirty="0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985918BD-DF8F-AC10-DB54-9234259D9B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26701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6BC990-C7F4-AC30-D506-961C67D6AFFA}"/>
              </a:ext>
            </a:extLst>
          </p:cNvPr>
          <p:cNvSpPr>
            <a:spLocks noGrp="1"/>
          </p:cNvSpPr>
          <p:nvPr/>
        </p:nvSpPr>
        <p:spPr>
          <a:xfrm>
            <a:off x="5696978" y="525300"/>
            <a:ext cx="8739118" cy="85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kern="1200" cap="all" baseline="0" err="1">
                <a:latin typeface="+mj-lt"/>
                <a:ea typeface="+mj-ea"/>
                <a:cs typeface="+mj-cs"/>
              </a:rPr>
              <a:t>Content</a:t>
            </a:r>
            <a:endParaRPr lang="en-US" sz="4400" b="1" kern="1200" cap="all" baseline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478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3" y="1712711"/>
            <a:ext cx="5853309" cy="401858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b="0" dirty="0">
                <a:latin typeface="Times New Roman"/>
                <a:cs typeface="Times New Roman"/>
              </a:rPr>
              <a:t>As more and more companies are opting for remote or hybrid work opportunities, workers are enjoying the possibility to work from home or anywhere, which gives me more freedom and a better work-life balance.</a:t>
            </a:r>
            <a:br>
              <a:rPr lang="en-US" sz="2000" dirty="0"/>
            </a:br>
            <a:endParaRPr lang="en-US" sz="2000">
              <a:cs typeface="Posterama"/>
            </a:endParaRPr>
          </a:p>
          <a:p>
            <a:r>
              <a:rPr lang="en-US" sz="2000" b="0" dirty="0">
                <a:latin typeface="Times New Roman"/>
                <a:cs typeface="Times New Roman"/>
              </a:rPr>
              <a:t>But this luxury comes at a cost and risk of increased vulnerabilities to cyber-attacks and other challenges.</a:t>
            </a:r>
            <a:endParaRPr lang="en-US" sz="2000">
              <a:cs typeface="Posterama"/>
            </a:endParaRPr>
          </a:p>
          <a:p>
            <a:endParaRPr lang="en-US" dirty="0"/>
          </a:p>
        </p:txBody>
      </p:sp>
      <p:pic>
        <p:nvPicPr>
          <p:cNvPr id="10" name="Picture Placeholder 9" descr="A person smiling at a computer">
            <a:extLst>
              <a:ext uri="{FF2B5EF4-FFF2-40B4-BE49-F238E27FC236}">
                <a16:creationId xmlns:a16="http://schemas.microsoft.com/office/drawing/2014/main" id="{0E7DFFA9-9901-3CE7-AAC2-C1754C65B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" r="18"/>
          <a:stretch/>
        </p:blipFill>
        <p:spPr>
          <a:xfrm>
            <a:off x="7625969" y="-9144"/>
            <a:ext cx="4581525" cy="66024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558D33-5E3A-43B5-E05E-5F6DA2FE5AC7}"/>
              </a:ext>
            </a:extLst>
          </p:cNvPr>
          <p:cNvSpPr txBox="1"/>
          <p:nvPr/>
        </p:nvSpPr>
        <p:spPr>
          <a:xfrm>
            <a:off x="861753" y="867206"/>
            <a:ext cx="4677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NEED ANALYSIS</a:t>
            </a:r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A28CF09-84A3-415C-B665-EDF7106D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cap="all" baseline="0" dirty="0">
                <a:latin typeface="+mj-lt"/>
                <a:ea typeface="+mj-ea"/>
                <a:cs typeface="+mj-cs"/>
              </a:rPr>
              <a:t>Why this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2313F-BCB1-1120-B3A7-1589B176CE8A}"/>
              </a:ext>
            </a:extLst>
          </p:cNvPr>
          <p:cNvSpPr txBox="1"/>
          <p:nvPr/>
        </p:nvSpPr>
        <p:spPr>
          <a:xfrm>
            <a:off x="865631" y="2072640"/>
            <a:ext cx="8324089" cy="34930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Protecting data 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Ensuring compliance 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Maintaining business continuity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Safeguarding assets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Managing reputation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Saving costs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Providing peace of mind.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DDD48AB7-C21E-3C5D-A7FB-15675727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6C0535B0-E398-F306-B820-974ED3056D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51BE33-3215-3054-BE22-F62A109D943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4553172"/>
              </p:ext>
            </p:extLst>
          </p:nvPr>
        </p:nvGraphicFramePr>
        <p:xfrm>
          <a:off x="1493493" y="1473684"/>
          <a:ext cx="8288194" cy="441325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144097">
                  <a:extLst>
                    <a:ext uri="{9D8B030D-6E8A-4147-A177-3AD203B41FA5}">
                      <a16:colId xmlns:a16="http://schemas.microsoft.com/office/drawing/2014/main" val="3999413748"/>
                    </a:ext>
                  </a:extLst>
                </a:gridCol>
                <a:gridCol w="4144097">
                  <a:extLst>
                    <a:ext uri="{9D8B030D-6E8A-4147-A177-3AD203B41FA5}">
                      <a16:colId xmlns:a16="http://schemas.microsoft.com/office/drawing/2014/main" val="3837049615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Pubic vs Private Wifi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048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Devices in the LAN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5880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Quality of hardware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2834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Number of Firewallls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5498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Settings on Firewall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5967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VPN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9371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Antivirus Results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83574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Software Updates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1488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Intrusion Detection System (IDS) 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1477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Network Traffic Analysis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6907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Using unauthorized websites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6076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Complaince with accounts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9516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Stress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0892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Phishing Email Testing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5358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Trainings score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3514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Questionaire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02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Authorized Softwares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1026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EE6E7-87EF-3C84-B5B4-78F93269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6C72F-7810-6C0C-CB37-C88DC9661E3F}"/>
              </a:ext>
            </a:extLst>
          </p:cNvPr>
          <p:cNvSpPr txBox="1"/>
          <p:nvPr/>
        </p:nvSpPr>
        <p:spPr>
          <a:xfrm>
            <a:off x="1380746" y="524683"/>
            <a:ext cx="84225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Various Attributes used in the Analysis</a:t>
            </a:r>
          </a:p>
        </p:txBody>
      </p:sp>
    </p:spTree>
    <p:extLst>
      <p:ext uri="{BB962C8B-B14F-4D97-AF65-F5344CB8AC3E}">
        <p14:creationId xmlns:p14="http://schemas.microsoft.com/office/powerpoint/2010/main" val="228047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9558626" cy="13265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How THE DESIRED GOAL WAS ACHIEVED?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USING HOW VARIOUS ATTRIBUTES AFFECT THE SCORES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sz="2800" b="1" dirty="0"/>
              <a:t>USING AI + SOLVER MODULE AND STEP ANALYSIS 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WE CAN </a:t>
            </a:r>
            <a:r>
              <a:rPr lang="hu-HU" sz="2800" b="1" dirty="0"/>
              <a:t>ESTIMATE/DERIVE</a:t>
            </a:r>
            <a:r>
              <a:rPr lang="en-US" sz="2800" b="1" dirty="0"/>
              <a:t> WHICH USERS ARE MORE VULNERABLE THAN OTHERS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BASE OF THE ANALYSIS COCO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2" y="353612"/>
            <a:ext cx="5917983" cy="107506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cs typeface="Posterama"/>
              </a:rPr>
              <a:t>COCO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A3A7A-8276-6F17-BC52-236C7F280A51}"/>
              </a:ext>
            </a:extLst>
          </p:cNvPr>
          <p:cNvSpPr txBox="1"/>
          <p:nvPr/>
        </p:nvSpPr>
        <p:spPr>
          <a:xfrm>
            <a:off x="5382297" y="2007623"/>
            <a:ext cx="612472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AI</a:t>
            </a:r>
            <a:r>
              <a:rPr lang="hu-HU" sz="2000" b="1" dirty="0">
                <a:latin typeface="Times New Roman"/>
                <a:cs typeface="Times New Roman"/>
              </a:rPr>
              <a:t>-</a:t>
            </a:r>
            <a:r>
              <a:rPr lang="en-US" sz="2000" b="1" dirty="0">
                <a:latin typeface="Times New Roman"/>
                <a:cs typeface="Times New Roman"/>
              </a:rPr>
              <a:t>BASED </a:t>
            </a:r>
            <a:r>
              <a:rPr lang="hu-HU" sz="2000" b="1" dirty="0">
                <a:latin typeface="Times New Roman"/>
                <a:cs typeface="Times New Roman"/>
              </a:rPr>
              <a:t>ONLINE/FREE </a:t>
            </a:r>
            <a:r>
              <a:rPr lang="en-US" sz="2000" b="1" dirty="0">
                <a:latin typeface="Times New Roman"/>
                <a:cs typeface="Times New Roman"/>
              </a:rPr>
              <a:t>ANALYTICAL TOOL</a:t>
            </a:r>
            <a:r>
              <a:rPr lang="hu-HU" sz="2000" b="1" dirty="0">
                <a:latin typeface="Times New Roman"/>
                <a:cs typeface="Times New Roman"/>
              </a:rPr>
              <a:t> E.G. FOR TERM-CREATION CHALLENGES (LIKE RIKS – AS A HUMAN ABSTRACTION)</a:t>
            </a:r>
            <a:endParaRPr lang="en-US" sz="2000" b="1" dirty="0"/>
          </a:p>
          <a:p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CAN </a:t>
            </a:r>
            <a:r>
              <a:rPr lang="hu-HU" sz="2000" b="1" dirty="0">
                <a:latin typeface="Times New Roman"/>
                <a:cs typeface="Times New Roman"/>
              </a:rPr>
              <a:t>USE THE HUMAN-DEFINED </a:t>
            </a:r>
            <a:r>
              <a:rPr lang="en-US" sz="2000" b="1" dirty="0">
                <a:latin typeface="Times New Roman"/>
                <a:cs typeface="Times New Roman"/>
              </a:rPr>
              <a:t>DIRECTIONS </a:t>
            </a:r>
            <a:r>
              <a:rPr lang="hu-HU" sz="2000" b="1" dirty="0">
                <a:latin typeface="Times New Roman"/>
                <a:cs typeface="Times New Roman"/>
              </a:rPr>
              <a:t>OF THE INVOLVED ATTRIBUTES</a:t>
            </a:r>
            <a:br>
              <a:rPr lang="en-US" sz="2000" b="1" dirty="0"/>
            </a:b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CAN BE USED AS A RANKING MODULE AND HELP </a:t>
            </a:r>
            <a:r>
              <a:rPr lang="hu-HU" sz="2000" b="1" dirty="0">
                <a:latin typeface="Times New Roman"/>
                <a:cs typeface="Times New Roman"/>
              </a:rPr>
              <a:t>DERIVE</a:t>
            </a:r>
            <a:r>
              <a:rPr lang="en-US" sz="2000" b="1" dirty="0">
                <a:latin typeface="Times New Roman"/>
                <a:cs typeface="Times New Roman"/>
              </a:rPr>
              <a:t> WHICH ATTRIBUTES ARE MORE IMPORTANT THAN OTHERS AND USE AI TO </a:t>
            </a:r>
            <a:r>
              <a:rPr lang="hu-HU" sz="2000" b="1" dirty="0">
                <a:latin typeface="Times New Roman"/>
                <a:cs typeface="Times New Roman"/>
              </a:rPr>
              <a:t>DERIVE</a:t>
            </a:r>
            <a:r>
              <a:rPr lang="en-US" sz="2000" b="1" dirty="0">
                <a:latin typeface="Times New Roman"/>
                <a:cs typeface="Times New Roman"/>
              </a:rPr>
              <a:t> OUTCOMES</a:t>
            </a:r>
            <a:r>
              <a:rPr lang="hu-HU" sz="2000" b="1" dirty="0">
                <a:latin typeface="Times New Roman"/>
                <a:cs typeface="Times New Roman"/>
              </a:rPr>
              <a:t> IN AN OPTIMIZED AND SELF-VALIDATED WAY</a:t>
            </a:r>
            <a:br>
              <a:rPr lang="en-US" sz="2000" b="1" dirty="0"/>
            </a:b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POWER STRATEGY FOR DATA ANALYTICS AND DATA SUMMARIZATION</a:t>
            </a:r>
            <a:endParaRPr lang="en-US" sz="2000" b="1" dirty="0"/>
          </a:p>
          <a:p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Challenges</a:t>
            </a:r>
            <a:endParaRPr lang="en-ZA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2087880"/>
            <a:ext cx="10210800" cy="19546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b="1"/>
              <a:t>The most challenging task is the collection of real or realistic raw data due to legal issues such as GDPR etc.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b="1"/>
              <a:t>This task has been circumvented by first creating quasi-randomized data using real life research on the likelihood of various parameters and their minimum, maximum, average, mean, median and mode values.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0" name="Picture Placeholder 9" descr="A person wearing a blue head scarf">
            <a:extLst>
              <a:ext uri="{FF2B5EF4-FFF2-40B4-BE49-F238E27FC236}">
                <a16:creationId xmlns:a16="http://schemas.microsoft.com/office/drawing/2014/main" id="{2DB9BC6B-625B-CD8D-FB1A-1E9EBC154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520" r="1" b="1"/>
          <a:stretch/>
        </p:blipFill>
        <p:spPr>
          <a:xfrm>
            <a:off x="1086016" y="4039585"/>
            <a:ext cx="10027919" cy="2468880"/>
          </a:xfrm>
          <a:noFill/>
        </p:spPr>
      </p:pic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D714C4-5FE2-48FA-A21E-ED0E7AD411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3F812E-DDE9-40A9-A0BA-64D56AFBFEB8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D01540B-037D-4E23-AFCA-FDDA3CCE1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461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 Light</vt:lpstr>
      <vt:lpstr>Calibri</vt:lpstr>
      <vt:lpstr>Posterama</vt:lpstr>
      <vt:lpstr>Times New Roman</vt:lpstr>
      <vt:lpstr>Custom</vt:lpstr>
      <vt:lpstr>5th International Congress  on Scientific Research</vt:lpstr>
      <vt:lpstr>Risk-evaluation possibilities concerning IT-activities  in home-office </vt:lpstr>
      <vt:lpstr>PowerPoint Presentation</vt:lpstr>
      <vt:lpstr>As more and more companies are opting for remote or hybrid work opportunities, workers are enjoying the possibility to work from home or anywhere, which gives me more freedom and a better work-life balance.  But this luxury comes at a cost and risk of increased vulnerabilities to cyber-attacks and other challenges. </vt:lpstr>
      <vt:lpstr>Why this Project</vt:lpstr>
      <vt:lpstr>PowerPoint Presentation</vt:lpstr>
      <vt:lpstr>How THE DESIRED GOAL WAS ACHIEVED?</vt:lpstr>
      <vt:lpstr>COCO ANALYSIS</vt:lpstr>
      <vt:lpstr>Challenges</vt:lpstr>
      <vt:lpstr>Real Life Use</vt:lpstr>
      <vt:lpstr>Thank you! 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/>
  <cp:lastModifiedBy>Lttd</cp:lastModifiedBy>
  <cp:revision>266</cp:revision>
  <dcterms:created xsi:type="dcterms:W3CDTF">2024-04-13T08:53:50Z</dcterms:created>
  <dcterms:modified xsi:type="dcterms:W3CDTF">2024-04-16T05:56:47Z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