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  <p:sldMasterId id="2147483661" r:id="rId2"/>
    <p:sldMasterId id="2147483662" r:id="rId3"/>
    <p:sldMasterId id="2147483663" r:id="rId4"/>
    <p:sldMasterId id="2147483664" r:id="rId5"/>
    <p:sldMasterId id="2147483665" r:id="rId6"/>
    <p:sldMasterId id="2147483666" r:id="rId7"/>
    <p:sldMasterId id="2147483667" r:id="rId8"/>
    <p:sldMasterId id="2147483668" r:id="rId9"/>
    <p:sldMasterId id="2147483669" r:id="rId10"/>
  </p:sldMasterIdLst>
  <p:notesMasterIdLst>
    <p:notesMasterId r:id="rId25"/>
  </p:notesMasterIdLst>
  <p:sldIdLst>
    <p:sldId id="284" r:id="rId11"/>
    <p:sldId id="271" r:id="rId12"/>
    <p:sldId id="257" r:id="rId13"/>
    <p:sldId id="258" r:id="rId14"/>
    <p:sldId id="283" r:id="rId15"/>
    <p:sldId id="262" r:id="rId16"/>
    <p:sldId id="263" r:id="rId17"/>
    <p:sldId id="279" r:id="rId18"/>
    <p:sldId id="280" r:id="rId19"/>
    <p:sldId id="264" r:id="rId20"/>
    <p:sldId id="281" r:id="rId21"/>
    <p:sldId id="265" r:id="rId22"/>
    <p:sldId id="282" r:id="rId23"/>
    <p:sldId id="270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82465" autoAdjust="0"/>
  </p:normalViewPr>
  <p:slideViewPr>
    <p:cSldViewPr snapToGrid="0">
      <p:cViewPr varScale="1">
        <p:scale>
          <a:sx n="68" d="100"/>
          <a:sy n="68" d="100"/>
        </p:scale>
        <p:origin x="21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Thank</a:t>
            </a:r>
            <a:r>
              <a:rPr lang="hu-HU" dirty="0"/>
              <a:t> </a:t>
            </a:r>
            <a:r>
              <a:rPr lang="hu-HU" dirty="0" err="1"/>
              <a:t>you</a:t>
            </a:r>
            <a:r>
              <a:rPr lang="hu-HU" dirty="0"/>
              <a:t> </a:t>
            </a:r>
            <a:r>
              <a:rPr lang="hu-HU" dirty="0" err="1"/>
              <a:t>for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possibility</a:t>
            </a:r>
            <a:r>
              <a:rPr lang="hu-HU" dirty="0"/>
              <a:t>…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719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4833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2780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0833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672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3923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Függőleges cím és szöveg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zakaszfejléc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tartalomrész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Összehasonlítá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Csak cím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artalomrész képaláírással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Kép képaláírással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Cím és függőleges szöveg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https://miau.my-x.hu/miau/311/mezofold/" TargetMode="External"/><Relationship Id="rId4" Type="http://schemas.openxmlformats.org/officeDocument/2006/relationships/hyperlink" Target="mailto:miau@my-x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iau.my-x.hu/miau2009/index.php3?x=e0&amp;string=of.sustainability" TargetMode="External"/><Relationship Id="rId5" Type="http://schemas.openxmlformats.org/officeDocument/2006/relationships/hyperlink" Target="http://miau.my-x.hu/miau/178/kfi/innoswotion_1.doc" TargetMode="External"/><Relationship Id="rId4" Type="http://schemas.openxmlformats.org/officeDocument/2006/relationships/hyperlink" Target="https://miau.my-x.hu/miau/196/My-X%20Team_A5%20fuzet_EN_jav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A38E2-B250-C066-3E48-3DB9507DF1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634E3-F397-81E3-452B-B4F7375785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58EDAE-D4F6-265E-6E10-C4188D0A2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17" y="0"/>
            <a:ext cx="83469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347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6" name="Shape 21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/>
          <p:nvPr/>
        </p:nvSpPr>
        <p:spPr>
          <a:xfrm>
            <a:off x="-205980" y="2306170"/>
            <a:ext cx="9525477" cy="3637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4000" b="1" u="sng" dirty="0">
                <a:solidFill>
                  <a:schemeClr val="dk2"/>
                </a:solidFill>
              </a:rPr>
              <a:t>A homogenitás-vizsgálat lépései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400" dirty="0">
              <a:solidFill>
                <a:schemeClr val="dk2"/>
              </a:solidFill>
            </a:endParaRPr>
          </a:p>
          <a:p>
            <a:pPr marL="742950" indent="-742950" algn="ctr">
              <a:buClr>
                <a:schemeClr val="dk2"/>
              </a:buClr>
              <a:buSzPct val="25000"/>
            </a:pPr>
            <a:r>
              <a:rPr lang="hu-HU" sz="2400" dirty="0">
                <a:solidFill>
                  <a:schemeClr val="dk2"/>
                </a:solidFill>
              </a:rPr>
              <a:t>Nyers</a:t>
            </a:r>
            <a:r>
              <a:rPr lang="en-US" sz="2400" dirty="0">
                <a:solidFill>
                  <a:schemeClr val="dk2"/>
                </a:solidFill>
              </a:rPr>
              <a:t> OAM (</a:t>
            </a:r>
            <a:r>
              <a:rPr lang="hu-HU" sz="2400" dirty="0">
                <a:solidFill>
                  <a:schemeClr val="dk2"/>
                </a:solidFill>
              </a:rPr>
              <a:t>vö.</a:t>
            </a:r>
            <a:r>
              <a:rPr lang="en-US" sz="2400" dirty="0">
                <a:solidFill>
                  <a:schemeClr val="dk2"/>
                </a:solidFill>
              </a:rPr>
              <a:t> 64*</a:t>
            </a:r>
            <a:r>
              <a:rPr lang="hu-HU" sz="2400" dirty="0">
                <a:solidFill>
                  <a:schemeClr val="dk2"/>
                </a:solidFill>
              </a:rPr>
              <a:t>[</a:t>
            </a:r>
            <a:r>
              <a:rPr lang="en-US" sz="2400" dirty="0">
                <a:solidFill>
                  <a:schemeClr val="dk2"/>
                </a:solidFill>
              </a:rPr>
              <a:t>13</a:t>
            </a:r>
            <a:r>
              <a:rPr lang="hu-HU" sz="2400" dirty="0">
                <a:solidFill>
                  <a:schemeClr val="dk2"/>
                </a:solidFill>
              </a:rPr>
              <a:t>+</a:t>
            </a:r>
            <a:r>
              <a:rPr lang="hu-HU" sz="2400" dirty="0">
                <a:solidFill>
                  <a:srgbClr val="FF0000"/>
                </a:solidFill>
              </a:rPr>
              <a:t>1</a:t>
            </a:r>
            <a:r>
              <a:rPr lang="hu-HU" sz="2400" dirty="0">
                <a:solidFill>
                  <a:schemeClr val="dk2"/>
                </a:solidFill>
              </a:rPr>
              <a:t>]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  <a:endParaRPr lang="hu-HU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dirty="0">
                <a:solidFill>
                  <a:schemeClr val="dk2"/>
                </a:solidFill>
              </a:rPr>
              <a:t>Lakosságarányos nyers attribútum-értékek szórásai</a:t>
            </a: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dirty="0">
                <a:solidFill>
                  <a:schemeClr val="dk2"/>
                </a:solidFill>
              </a:rPr>
              <a:t>Szórások </a:t>
            </a:r>
            <a:r>
              <a:rPr lang="hu-HU" sz="2400" dirty="0" err="1">
                <a:solidFill>
                  <a:schemeClr val="dk2"/>
                </a:solidFill>
              </a:rPr>
              <a:t>attribútumonkénti</a:t>
            </a:r>
            <a:r>
              <a:rPr lang="hu-HU" sz="2400" dirty="0">
                <a:solidFill>
                  <a:schemeClr val="dk2"/>
                </a:solidFill>
              </a:rPr>
              <a:t> sorszámozása 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dirty="0">
                <a:solidFill>
                  <a:schemeClr val="dk2"/>
                </a:solidFill>
              </a:rPr>
              <a:t>(minél kisebb a szórás, annál nagyobb a</a:t>
            </a: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en-US" sz="2400" dirty="0">
                <a:solidFill>
                  <a:schemeClr val="dk2"/>
                </a:solidFill>
              </a:rPr>
              <a:t>COCO </a:t>
            </a:r>
            <a:r>
              <a:rPr lang="en-US" sz="2400" dirty="0">
                <a:solidFill>
                  <a:srgbClr val="FF0000"/>
                </a:solidFill>
              </a:rPr>
              <a:t>Y0</a:t>
            </a:r>
            <a:r>
              <a:rPr lang="en-US" sz="2400" dirty="0">
                <a:solidFill>
                  <a:schemeClr val="dk2"/>
                </a:solidFill>
              </a:rPr>
              <a:t> (</a:t>
            </a:r>
            <a:r>
              <a:rPr lang="hu-HU" sz="2400" dirty="0">
                <a:solidFill>
                  <a:schemeClr val="dk2"/>
                </a:solidFill>
              </a:rPr>
              <a:t>optimalizált </a:t>
            </a:r>
            <a:r>
              <a:rPr lang="hu-HU" sz="2400" dirty="0" err="1">
                <a:solidFill>
                  <a:schemeClr val="dk2"/>
                </a:solidFill>
              </a:rPr>
              <a:t>anti</a:t>
            </a:r>
            <a:r>
              <a:rPr lang="hu-HU" sz="2400" dirty="0">
                <a:solidFill>
                  <a:schemeClr val="dk2"/>
                </a:solidFill>
              </a:rPr>
              <a:t>-diszkriminatív modellezés)</a:t>
            </a: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dirty="0">
                <a:solidFill>
                  <a:schemeClr val="dk2"/>
                </a:solidFill>
              </a:rPr>
              <a:t>Ön-validáció</a:t>
            </a:r>
            <a:r>
              <a:rPr lang="en-US" sz="2400" dirty="0">
                <a:solidFill>
                  <a:schemeClr val="dk2"/>
                </a:solidFill>
              </a:rPr>
              <a:t> </a:t>
            </a:r>
            <a:endParaRPr lang="hu-HU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en-US" sz="2400" dirty="0">
                <a:solidFill>
                  <a:schemeClr val="dk2"/>
                </a:solidFill>
              </a:rPr>
              <a:t>(</a:t>
            </a:r>
            <a:r>
              <a:rPr lang="hu-HU" sz="2400" dirty="0">
                <a:solidFill>
                  <a:schemeClr val="dk2"/>
                </a:solidFill>
              </a:rPr>
              <a:t>a sorszámozott inputok tükrözés-alapú szimmetriája értelmében</a:t>
            </a:r>
            <a:r>
              <a:rPr lang="en-US" sz="2400" dirty="0">
                <a:solidFill>
                  <a:schemeClr val="dk2"/>
                </a:solidFill>
              </a:rPr>
              <a:t>)</a:t>
            </a: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r>
              <a:rPr lang="hu-HU" sz="2400" dirty="0">
                <a:solidFill>
                  <a:schemeClr val="dk2"/>
                </a:solidFill>
              </a:rPr>
              <a:t>Hermeneutika</a:t>
            </a:r>
            <a:r>
              <a:rPr lang="en-US" sz="2400" dirty="0">
                <a:solidFill>
                  <a:schemeClr val="dk2"/>
                </a:solidFill>
              </a:rPr>
              <a:t> /</a:t>
            </a:r>
            <a:r>
              <a:rPr lang="hu-HU" sz="2400" dirty="0">
                <a:solidFill>
                  <a:schemeClr val="dk2"/>
                </a:solidFill>
              </a:rPr>
              <a:t> adatvizualizálás</a:t>
            </a:r>
            <a:endParaRPr lang="en-US" sz="2400" dirty="0">
              <a:solidFill>
                <a:schemeClr val="dk2"/>
              </a:solidFill>
            </a:endParaRPr>
          </a:p>
          <a:p>
            <a:pPr marL="742950" lvl="0" indent="-742950" algn="ctr">
              <a:buClr>
                <a:schemeClr val="dk2"/>
              </a:buClr>
              <a:buSzPct val="25000"/>
            </a:pP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Shape 22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Shape 225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30480" y="1844674"/>
            <a:ext cx="9005569" cy="39497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40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Eredmények / Vita / Következtetések / Jövőkép</a:t>
            </a:r>
            <a:endParaRPr lang="en-US" sz="36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674B0A-3F97-EEDC-1F03-2EE03B006D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7427" y="4421056"/>
            <a:ext cx="3722652" cy="23370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FA560D-CF0A-3B7B-800A-CA1D82BBEC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586" y="2200209"/>
            <a:ext cx="4870066" cy="360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98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Shape 22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Shape 225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30480" y="1844674"/>
            <a:ext cx="9005569" cy="39497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36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Eredmények / Vita / Következtetések / Jövőkép</a:t>
            </a:r>
            <a:endParaRPr lang="en-US" sz="36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4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dirty="0">
                <a:solidFill>
                  <a:schemeClr val="dk2"/>
                </a:solidFill>
              </a:rPr>
              <a:t>A 37-elemű csoport a legstabilabb – szemben bármely csoporttag elhagyása utáni állapottal</a:t>
            </a:r>
            <a:r>
              <a:rPr lang="en-US" sz="2800" dirty="0">
                <a:solidFill>
                  <a:schemeClr val="dk2"/>
                </a:solidFill>
              </a:rPr>
              <a:t>!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2800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dirty="0">
                <a:solidFill>
                  <a:schemeClr val="dk2"/>
                </a:solidFill>
              </a:rPr>
              <a:t>A kisebb városok vannak a legérzékenyebb pozícióban (vö. ezek kiválása okozná a legnagyobb zavart)…</a:t>
            </a:r>
            <a:endParaRPr lang="en-US" sz="2800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28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SWOT-mintázatok között fellelhetők kritikus variációk</a:t>
            </a:r>
            <a:r>
              <a:rPr lang="en-US" sz="280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hu-HU" sz="280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pl.</a:t>
            </a:r>
            <a:r>
              <a:rPr lang="en-US" sz="280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WWWW_T</a:t>
            </a:r>
            <a:br>
              <a:rPr lang="en-US" sz="280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Shape 22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5" name="Shape 225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30480" y="1844674"/>
            <a:ext cx="9005569" cy="394973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3600" b="1" i="0" u="sng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Eredmények / Vita / Következtetések / Jövőkép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4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dirty="0">
                <a:solidFill>
                  <a:schemeClr val="dk2"/>
                </a:solidFill>
              </a:rPr>
              <a:t>A teljes elemzési folyamat automatizálható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800" dirty="0">
                <a:solidFill>
                  <a:schemeClr val="dk2"/>
                </a:solidFill>
              </a:rPr>
              <a:t>(</a:t>
            </a:r>
            <a:r>
              <a:rPr lang="hu-HU" sz="2800" dirty="0">
                <a:solidFill>
                  <a:schemeClr val="dk2"/>
                </a:solidFill>
              </a:rPr>
              <a:t>a hermeneutikai alrendszerrel együtt</a:t>
            </a:r>
            <a:r>
              <a:rPr lang="en-US" sz="2800" dirty="0">
                <a:solidFill>
                  <a:schemeClr val="dk2"/>
                </a:solidFill>
              </a:rPr>
              <a:t>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28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dirty="0">
                <a:solidFill>
                  <a:schemeClr val="dk2"/>
                </a:solidFill>
              </a:rPr>
              <a:t>Az attribútumválasztás kockázatok forrása, de az eredmények </a:t>
            </a:r>
            <a:r>
              <a:rPr lang="hu-HU" sz="2800" dirty="0" err="1">
                <a:solidFill>
                  <a:schemeClr val="dk2"/>
                </a:solidFill>
              </a:rPr>
              <a:t>validálhatók</a:t>
            </a:r>
            <a:r>
              <a:rPr lang="en-US" sz="2800" dirty="0">
                <a:solidFill>
                  <a:schemeClr val="dk2"/>
                </a:solidFill>
              </a:rPr>
              <a:t>!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2800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dirty="0">
                <a:solidFill>
                  <a:schemeClr val="dk2"/>
                </a:solidFill>
              </a:rPr>
              <a:t>A módszertan alapján 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800" dirty="0">
                <a:solidFill>
                  <a:schemeClr val="dk2"/>
                </a:solidFill>
              </a:rPr>
              <a:t>pl. sport-csapatok/munkahelyi team-ek is </a:t>
            </a:r>
            <a:r>
              <a:rPr lang="hu-HU" sz="2800" dirty="0" err="1">
                <a:solidFill>
                  <a:schemeClr val="dk2"/>
                </a:solidFill>
              </a:rPr>
              <a:t>monitorozhatók</a:t>
            </a:r>
            <a:r>
              <a:rPr lang="en-US" sz="2800" dirty="0">
                <a:solidFill>
                  <a:schemeClr val="dk2"/>
                </a:solidFill>
              </a:rPr>
              <a:t>…</a:t>
            </a:r>
            <a:br>
              <a:rPr lang="en-US" sz="2000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2000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2000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815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Shape 268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>
            <a:spLocks noGrp="1"/>
          </p:cNvSpPr>
          <p:nvPr>
            <p:ph type="ctrTitle"/>
          </p:nvPr>
        </p:nvSpPr>
        <p:spPr>
          <a:xfrm>
            <a:off x="179386" y="3141661"/>
            <a:ext cx="8713786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4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Köszönöm a figyelmet!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dirty="0">
                <a:hlinkClick r:id="rId4"/>
              </a:rPr>
              <a:t>miau@my-x.hu</a:t>
            </a:r>
            <a:r>
              <a:rPr lang="hu-HU" sz="2400" b="1" dirty="0"/>
              <a:t> </a:t>
            </a:r>
            <a:br>
              <a:rPr lang="hu-HU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Részletek (HU/EN):</a:t>
            </a:r>
            <a:br>
              <a:rPr lang="hu-HU" sz="2800" b="1" dirty="0"/>
            </a:br>
            <a:r>
              <a:rPr lang="hu-HU" sz="2800" b="1" dirty="0">
                <a:hlinkClick r:id="rId5"/>
              </a:rPr>
              <a:t>https://miau.my-x.hu/miau/311/mezofold/</a:t>
            </a:r>
            <a:r>
              <a:rPr lang="hu-HU" sz="2800" b="1" dirty="0"/>
              <a:t> </a:t>
            </a:r>
            <a:endParaRPr lang="en-US" sz="2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Shape 270"/>
          <p:cNvSpPr txBox="1">
            <a:spLocks noGrp="1"/>
          </p:cNvSpPr>
          <p:nvPr>
            <p:ph type="subTitle" idx="1"/>
          </p:nvPr>
        </p:nvSpPr>
        <p:spPr>
          <a:xfrm>
            <a:off x="1371600" y="4797425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lang="en-US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1" name="Shape 271" descr="portal_top_d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7AF79D-DCAB-4B44-9C93-4A19AF5EB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87F883F-D59D-43F6-B669-68AD67004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D2776C-2B1F-4875-5719-9D108AB83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650" y="0"/>
            <a:ext cx="7480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2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761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ctrTitle"/>
          </p:nvPr>
        </p:nvSpPr>
        <p:spPr>
          <a:xfrm>
            <a:off x="0" y="1432485"/>
            <a:ext cx="8856600" cy="237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>
              <a:buClr>
                <a:schemeClr val="dk2"/>
              </a:buClr>
              <a:buSzPct val="25000"/>
            </a:pPr>
            <a:r>
              <a:rPr lang="hu-HU" sz="3600" b="1" dirty="0"/>
              <a:t>Fenntarthatósági kockázatok automatizált feltárása </a:t>
            </a:r>
            <a:br>
              <a:rPr lang="hu-HU" sz="3600" b="1" dirty="0"/>
            </a:br>
            <a:r>
              <a:rPr lang="hu-HU" sz="3600" b="1" dirty="0"/>
              <a:t>mesterséges intelligencia támogatással regionális objektumok képzésekor</a:t>
            </a:r>
            <a:endParaRPr lang="hu-HU" sz="36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subTitle" idx="1"/>
          </p:nvPr>
        </p:nvSpPr>
        <p:spPr>
          <a:xfrm>
            <a:off x="0" y="4444912"/>
            <a:ext cx="9108758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Pitlik</a:t>
            </a:r>
            <a:r>
              <a:rPr lang="hu-H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László, Kulcsár László, Váradi Dániel</a:t>
            </a:r>
            <a:endParaRPr lang="hu-HU" sz="2400"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400" dirty="0"/>
              <a:t>Kodolányi János Egyetem, MY-X kutatócsoport</a:t>
            </a:r>
            <a:endParaRPr lang="en-US"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2024.V.16. - Debrecen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280"/>
              </a:spcBef>
              <a:buSzPct val="25000"/>
            </a:pPr>
            <a:endParaRPr lang="en-US" sz="1400" dirty="0"/>
          </a:p>
          <a:p>
            <a:pPr lvl="0">
              <a:spcBef>
                <a:spcPts val="280"/>
              </a:spcBef>
              <a:buSzPct val="25000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</a:t>
            </a:r>
          </a:p>
        </p:txBody>
      </p:sp>
      <p:pic>
        <p:nvPicPr>
          <p:cNvPr id="158" name="Shape 158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Shape 163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878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Shape 164"/>
          <p:cNvSpPr txBox="1">
            <a:spLocks noGrp="1"/>
          </p:cNvSpPr>
          <p:nvPr>
            <p:ph type="ctrTitle"/>
          </p:nvPr>
        </p:nvSpPr>
        <p:spPr>
          <a:xfrm>
            <a:off x="463550" y="3563937"/>
            <a:ext cx="8215312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Tartalom</a:t>
            </a:r>
            <a:br>
              <a:rPr lang="en-US" sz="28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Definíciók, korábbi projektek, alapvetések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homogenitás vizsgálat lépései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Eredmények / Vita / Következtetések / Jövőkép</a:t>
            </a:r>
            <a:br>
              <a:rPr lang="hu-HU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800" b="1" i="0" u="none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Shape 166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08B9CCFD-A1E3-4D54-268F-9C4B82C73D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>
              <a:buClr>
                <a:schemeClr val="dk2"/>
              </a:buClr>
              <a:buSzPct val="25000"/>
            </a:pPr>
            <a:br>
              <a:rPr lang="hu-HU" sz="4000" b="1" dirty="0"/>
            </a:br>
            <a:r>
              <a:rPr lang="hu-HU" sz="4000" b="1" dirty="0"/>
              <a:t>Definíciók</a:t>
            </a:r>
            <a:br>
              <a:rPr lang="hu-HU" sz="4000" b="1" dirty="0"/>
            </a:br>
            <a:br>
              <a:rPr lang="en-US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Tudás/tudomány: KNUTH</a:t>
            </a: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Fenntarthatóság: olaj </a:t>
            </a:r>
            <a:r>
              <a:rPr lang="hu-HU" sz="2800" b="1" i="0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vs</a:t>
            </a: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 víz</a:t>
            </a: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Homogenitás: szórás</a:t>
            </a:r>
            <a:r>
              <a:rPr lang="hu-HU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0</a:t>
            </a:r>
            <a:br>
              <a:rPr lang="en-US" sz="28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8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49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Shape 197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30481" y="1844675"/>
            <a:ext cx="9083038" cy="40267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lvl="0" indent="-742950">
              <a:buClr>
                <a:schemeClr val="dk2"/>
              </a:buClr>
              <a:buSzPct val="25000"/>
            </a:pPr>
            <a:br>
              <a:rPr lang="hu-HU" sz="4000" b="1" dirty="0"/>
            </a:br>
            <a:r>
              <a:rPr lang="hu-HU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Korábbi projektek</a:t>
            </a:r>
            <a:br>
              <a:rPr lang="en-US" sz="4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Hasonlóságelemzés, avagy MI-alapú fogalom-generálás</a:t>
            </a:r>
            <a: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https://miau.my-x.hu/miau/196/My-X%20Team_A5%20fuzet_EN_jav.pdf</a:t>
            </a:r>
            <a: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SWOT</a:t>
            </a:r>
            <a: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-elemzések automatizálása</a:t>
            </a:r>
            <a: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b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http://miau.my-x.hu/miau/178/kfi/innoswotion_1.doc</a:t>
            </a:r>
            <a: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fenntarthatóság matematikája, avagy</a:t>
            </a:r>
            <a:b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u-HU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minden adatpozíció legyen függvénye a fennmaradó adatoknak: </a:t>
            </a:r>
            <a: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https://miau.my-x.hu/miau2009/index.php3?x=e0&amp;string=of.sustainability</a:t>
            </a:r>
            <a:r>
              <a:rPr lang="hu-HU" sz="2000" b="1" i="0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hu-HU" sz="20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3200" b="1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99" name="Shape 199" descr="portal_top_de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64146" y="2419348"/>
            <a:ext cx="8785225" cy="4990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Alapvetések</a:t>
            </a:r>
            <a:br>
              <a:rPr lang="en-US" sz="32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Mezőföld (</a:t>
            </a:r>
            <a:r>
              <a:rPr lang="en-US" sz="2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37 </a:t>
            </a:r>
            <a:r>
              <a:rPr lang="hu-HU" sz="2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település, melyből </a:t>
            </a:r>
            <a:r>
              <a:rPr lang="en-US" sz="2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r>
              <a:rPr lang="hu-HU" sz="2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kontúrvonal-képző)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u="sng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CE8412-E06B-C259-CEFD-1600A9FB0A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648" y="2994142"/>
            <a:ext cx="3246703" cy="359266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164146" y="1268412"/>
            <a:ext cx="8785225" cy="4990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Alapvetések</a:t>
            </a:r>
            <a:br>
              <a:rPr lang="en-US" sz="32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Objektumok (</a:t>
            </a:r>
            <a:r>
              <a:rPr lang="hu-HU" sz="2400" b="1" i="0" u="sng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64</a:t>
            </a:r>
            <a:r>
              <a:rPr lang="hu-HU" sz="24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=4*[1+15] sor az OAM-ban)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400" b="1" i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* </a:t>
            </a:r>
            <a:r>
              <a:rPr lang="hu-HU" sz="2400" b="1" dirty="0">
                <a:solidFill>
                  <a:schemeClr val="dk2"/>
                </a:solidFill>
              </a:rPr>
              <a:t>csoport_37 &amp; </a:t>
            </a:r>
            <a:r>
              <a:rPr lang="hu-HU" sz="2400" b="1" i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* csoport_36 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kizárva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400" b="1" i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kontúr-település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8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Attribútumok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(KSH-TEIR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alapján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):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2400" b="1" i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400" b="1" i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változó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oszlop az 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OAM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-ban</a:t>
            </a: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 lang="hu-HU" sz="2400" b="1" i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1992-2002-2012-2022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hu-HU" sz="2400" b="1" i="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hu-HU" sz="24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évtized</a:t>
            </a:r>
            <a:r>
              <a:rPr lang="hu-HU" sz="2400" b="1" dirty="0">
                <a:solidFill>
                  <a:schemeClr val="dk2"/>
                </a:solidFill>
              </a:rPr>
              <a:t>)</a:t>
            </a:r>
            <a:endParaRPr lang="hu-HU" sz="2000" b="1" dirty="0">
              <a:solidFill>
                <a:schemeClr val="dk2"/>
              </a:solidFill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hu-HU" sz="2000" b="1" dirty="0">
              <a:solidFill>
                <a:schemeClr val="dk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3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Shape 205" descr="centerba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13519" cy="683513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Shape 206"/>
          <p:cNvSpPr txBox="1">
            <a:spLocks noGrp="1"/>
          </p:cNvSpPr>
          <p:nvPr>
            <p:ph type="ctrTitle"/>
          </p:nvPr>
        </p:nvSpPr>
        <p:spPr>
          <a:xfrm>
            <a:off x="463550" y="1268412"/>
            <a:ext cx="8215312" cy="11509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2000" b="1" i="0" u="sng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000" b="1" i="0" u="sng" strike="noStrike" cap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7" name="Shape 207" descr="portal_top_d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116634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hape 209">
            <a:extLst>
              <a:ext uri="{FF2B5EF4-FFF2-40B4-BE49-F238E27FC236}">
                <a16:creationId xmlns:a16="http://schemas.microsoft.com/office/drawing/2014/main" id="{76337181-D1E4-4CD1-6874-A4B89645D860}"/>
              </a:ext>
            </a:extLst>
          </p:cNvPr>
          <p:cNvSpPr txBox="1"/>
          <p:nvPr/>
        </p:nvSpPr>
        <p:spPr>
          <a:xfrm>
            <a:off x="164146" y="1268412"/>
            <a:ext cx="8785225" cy="49904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1" i="0" u="sng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Backgrounds</a:t>
            </a:r>
            <a:br>
              <a:rPr lang="en-US" sz="3200" b="1" i="0" u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lang="hu-HU" sz="3200" b="1" i="0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20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Attribútumok</a:t>
            </a:r>
            <a:r>
              <a:rPr lang="en-US" sz="20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(KSH-TEIR</a:t>
            </a:r>
            <a:r>
              <a:rPr lang="hu-HU" sz="20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a mindenkori lakosság arányában</a:t>
            </a:r>
            <a:r>
              <a:rPr lang="en-US" sz="2000" b="1" i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):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endParaRPr lang="en-US" sz="2000" b="1" i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Lakásállomány (db)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Óvodába beírt gyermekek (fő)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Óvodai feladatellátási helyek (db)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Óvodai férőhelyek (fő)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Óvodai gyermekcsoportok (db)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Óvodapedagógusok (fő)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Válások (eset)	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Belföldi elvándorlások (állandó és ideiglenes együtt) (fő)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Belföldi odavándorlások (állandó és ideiglenes együtt) (fő)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Csecsemőhalálozás (1 éven alul meghaltak) (fő)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 err="1">
                <a:solidFill>
                  <a:schemeClr val="dk2"/>
                </a:solidFill>
              </a:rPr>
              <a:t>Élveszületések</a:t>
            </a:r>
            <a:r>
              <a:rPr lang="hu-HU" sz="1800" b="1" dirty="0">
                <a:solidFill>
                  <a:schemeClr val="dk2"/>
                </a:solidFill>
              </a:rPr>
              <a:t> (fő)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Halálozások (fő)</a:t>
            </a:r>
          </a:p>
          <a:p>
            <a:pPr marL="742950" marR="0" lvl="0" indent="-7429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hu-HU" sz="1800" b="1" dirty="0">
                <a:solidFill>
                  <a:schemeClr val="dk2"/>
                </a:solidFill>
              </a:rPr>
              <a:t>Házasságkötések (eset)</a:t>
            </a:r>
          </a:p>
        </p:txBody>
      </p:sp>
    </p:spTree>
    <p:extLst>
      <p:ext uri="{BB962C8B-B14F-4D97-AF65-F5344CB8AC3E}">
        <p14:creationId xmlns:p14="http://schemas.microsoft.com/office/powerpoint/2010/main" val="2314244357"/>
      </p:ext>
    </p:extLst>
  </p:cSld>
  <p:clrMapOvr>
    <a:masterClrMapping/>
  </p:clrMapOvr>
</p:sld>
</file>

<file path=ppt/theme/theme1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564</Words>
  <Application>Microsoft Office PowerPoint</Application>
  <PresentationFormat>On-screen Show (4:3)</PresentationFormat>
  <Paragraphs>115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1_Alapértelmezett terv</vt:lpstr>
      <vt:lpstr>2_Alapértelmezett terv</vt:lpstr>
      <vt:lpstr>3_Alapértelmezett terv</vt:lpstr>
      <vt:lpstr>4_Alapértelmezett terv</vt:lpstr>
      <vt:lpstr>5_Alapértelmezett terv</vt:lpstr>
      <vt:lpstr>6_Alapértelmezett terv</vt:lpstr>
      <vt:lpstr>7_Alapértelmezett terv</vt:lpstr>
      <vt:lpstr>8_Alapértelmezett terv</vt:lpstr>
      <vt:lpstr>9_Alapértelmezett terv</vt:lpstr>
      <vt:lpstr>10_Alapértelmezett terv</vt:lpstr>
      <vt:lpstr>PowerPoint Presentation</vt:lpstr>
      <vt:lpstr>PowerPoint Presentation</vt:lpstr>
      <vt:lpstr>Fenntarthatósági kockázatok automatizált feltárása  mesterséges intelligencia támogatással regionális objektumok képzésekor</vt:lpstr>
      <vt:lpstr>Tartalom  Definíciók, korábbi projektek, alapvetések  A homogenitás vizsgálat lépései  Eredmények / Vita / Következtetések / Jövőkép    </vt:lpstr>
      <vt:lpstr> Definíciók  Tudás/tudomány: KNUTH  Fenntarthatóság: olaj vs. víz  Homogenitás: szórás0    </vt:lpstr>
      <vt:lpstr> Korábbi projektek   Hasonlóságelemzés, avagy MI-alapú fogalom-generálás: https://miau.my-x.hu/miau/196/My-X%20Team_A5%20fuzet_EN_jav.pdf   SWOT-elemzések automatizálása:  http://miau.my-x.hu/miau/178/kfi/innoswotion_1.doc   A fenntarthatóság matematikája, avagy minden adatpozíció legyen függvénye a fennmaradó adatoknak: https://miau.my-x.hu/miau2009/index.php3?x=e0&amp;string=of.sustainability    </vt:lpstr>
      <vt:lpstr>    </vt:lpstr>
      <vt:lpstr>    </vt:lpstr>
      <vt:lpstr>    </vt:lpstr>
      <vt:lpstr>    </vt:lpstr>
      <vt:lpstr>    </vt:lpstr>
      <vt:lpstr>    </vt:lpstr>
      <vt:lpstr>    </vt:lpstr>
      <vt:lpstr>Köszönöm a figyelmet!  Email:  miau@my-x.hu   Részletek (HU/EN): https://miau.my-x.hu/miau/311/mezofold/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Latitude</dc:creator>
  <cp:lastModifiedBy>Lttd</cp:lastModifiedBy>
  <cp:revision>87</cp:revision>
  <dcterms:modified xsi:type="dcterms:W3CDTF">2024-05-15T15:27:15Z</dcterms:modified>
</cp:coreProperties>
</file>