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1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  <p:sldMasterId id="2147483668" r:id="rId9"/>
    <p:sldMasterId id="2147483669" r:id="rId10"/>
  </p:sldMasterIdLst>
  <p:notesMasterIdLst>
    <p:notesMasterId r:id="rId25"/>
  </p:notesMasterIdLst>
  <p:sldIdLst>
    <p:sldId id="284" r:id="rId11"/>
    <p:sldId id="271" r:id="rId12"/>
    <p:sldId id="257" r:id="rId13"/>
    <p:sldId id="258" r:id="rId14"/>
    <p:sldId id="283" r:id="rId15"/>
    <p:sldId id="262" r:id="rId16"/>
    <p:sldId id="263" r:id="rId17"/>
    <p:sldId id="279" r:id="rId18"/>
    <p:sldId id="280" r:id="rId19"/>
    <p:sldId id="264" r:id="rId20"/>
    <p:sldId id="281" r:id="rId21"/>
    <p:sldId id="265" r:id="rId22"/>
    <p:sldId id="282" r:id="rId23"/>
    <p:sldId id="270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82465" autoAdjust="0"/>
  </p:normalViewPr>
  <p:slideViewPr>
    <p:cSldViewPr snapToGrid="0">
      <p:cViewPr varScale="1">
        <p:scale>
          <a:sx n="68" d="100"/>
          <a:sy n="68" d="100"/>
        </p:scale>
        <p:origin x="21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possibility</a:t>
            </a:r>
            <a:r>
              <a:rPr lang="hu-HU" dirty="0"/>
              <a:t>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19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4833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2780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0833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72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3923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hyperlink" Target="https://miau.my-x.hu/miau/311/mezofold/" TargetMode="External"/><Relationship Id="rId4" Type="http://schemas.openxmlformats.org/officeDocument/2006/relationships/hyperlink" Target="mailto:miau@my-x.h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au.my-x.hu/miau2009/index.php3?x=e0&amp;string=of.sustainability" TargetMode="External"/><Relationship Id="rId5" Type="http://schemas.openxmlformats.org/officeDocument/2006/relationships/hyperlink" Target="http://miau.my-x.hu/miau/178/kfi/innoswotion_1.doc" TargetMode="External"/><Relationship Id="rId4" Type="http://schemas.openxmlformats.org/officeDocument/2006/relationships/hyperlink" Target="https://miau.my-x.hu/miau/196/My-X%20Team_A5%20fuzet_EN_jav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38E2-B250-C066-3E48-3DB9507DF1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B634E3-F397-81E3-452B-B4F7375785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58EDAE-D4F6-265E-6E10-C4188D0A2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17" y="0"/>
            <a:ext cx="83469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4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05980" y="2306170"/>
            <a:ext cx="9525477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A homogenitás-vizsgálat lépései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Nyers</a:t>
            </a:r>
            <a:r>
              <a:rPr lang="en-US" sz="2400" dirty="0">
                <a:solidFill>
                  <a:schemeClr val="dk2"/>
                </a:solidFill>
              </a:rPr>
              <a:t> OAM (</a:t>
            </a:r>
            <a:r>
              <a:rPr lang="hu-HU" sz="2400" dirty="0">
                <a:solidFill>
                  <a:schemeClr val="dk2"/>
                </a:solidFill>
              </a:rPr>
              <a:t>vö.</a:t>
            </a:r>
            <a:r>
              <a:rPr lang="en-US" sz="2400" dirty="0">
                <a:solidFill>
                  <a:schemeClr val="dk2"/>
                </a:solidFill>
              </a:rPr>
              <a:t> 64*</a:t>
            </a:r>
            <a:r>
              <a:rPr lang="hu-HU" sz="2400" dirty="0">
                <a:solidFill>
                  <a:schemeClr val="dk2"/>
                </a:solidFill>
              </a:rPr>
              <a:t>[</a:t>
            </a:r>
            <a:r>
              <a:rPr lang="en-US" sz="2400" dirty="0">
                <a:solidFill>
                  <a:schemeClr val="dk2"/>
                </a:solidFill>
              </a:rPr>
              <a:t>13</a:t>
            </a:r>
            <a:r>
              <a:rPr lang="hu-HU" sz="2400" dirty="0">
                <a:solidFill>
                  <a:schemeClr val="dk2"/>
                </a:solidFill>
              </a:rPr>
              <a:t>+</a:t>
            </a:r>
            <a:r>
              <a:rPr lang="hu-HU" sz="2400" dirty="0">
                <a:solidFill>
                  <a:srgbClr val="FF0000"/>
                </a:solidFill>
              </a:rPr>
              <a:t>1</a:t>
            </a:r>
            <a:r>
              <a:rPr lang="hu-HU" sz="2400" dirty="0">
                <a:solidFill>
                  <a:schemeClr val="dk2"/>
                </a:solidFill>
              </a:rPr>
              <a:t>]</a:t>
            </a:r>
            <a:r>
              <a:rPr lang="en-US" sz="2400" dirty="0">
                <a:solidFill>
                  <a:schemeClr val="dk2"/>
                </a:solidFill>
              </a:rPr>
              <a:t>)</a:t>
            </a:r>
            <a:endParaRPr lang="hu-HU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Lakosságarányos nyers attribútum-értékek szórásai</a:t>
            </a: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Szórások </a:t>
            </a:r>
            <a:r>
              <a:rPr lang="hu-HU" sz="2400" dirty="0" err="1">
                <a:solidFill>
                  <a:schemeClr val="dk2"/>
                </a:solidFill>
              </a:rPr>
              <a:t>attribútumonkénti</a:t>
            </a:r>
            <a:r>
              <a:rPr lang="hu-HU" sz="2400" dirty="0">
                <a:solidFill>
                  <a:schemeClr val="dk2"/>
                </a:solidFill>
              </a:rPr>
              <a:t> sorszámozása 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(minél kisebb a szórás, annál nagyobb a</a:t>
            </a: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en-US" sz="2400" dirty="0">
                <a:solidFill>
                  <a:schemeClr val="dk2"/>
                </a:solidFill>
              </a:rPr>
              <a:t>COCO </a:t>
            </a:r>
            <a:r>
              <a:rPr lang="en-US" sz="2400" dirty="0">
                <a:solidFill>
                  <a:srgbClr val="FF0000"/>
                </a:solidFill>
              </a:rPr>
              <a:t>Y0</a:t>
            </a:r>
            <a:r>
              <a:rPr lang="en-US" sz="2400" dirty="0">
                <a:solidFill>
                  <a:schemeClr val="dk2"/>
                </a:solidFill>
              </a:rPr>
              <a:t> (</a:t>
            </a:r>
            <a:r>
              <a:rPr lang="hu-HU" sz="2400" dirty="0">
                <a:solidFill>
                  <a:schemeClr val="dk2"/>
                </a:solidFill>
              </a:rPr>
              <a:t>optimalizált </a:t>
            </a:r>
            <a:r>
              <a:rPr lang="hu-HU" sz="2400" dirty="0" err="1">
                <a:solidFill>
                  <a:schemeClr val="dk2"/>
                </a:solidFill>
              </a:rPr>
              <a:t>anti</a:t>
            </a:r>
            <a:r>
              <a:rPr lang="hu-HU" sz="2400" dirty="0">
                <a:solidFill>
                  <a:schemeClr val="dk2"/>
                </a:solidFill>
              </a:rPr>
              <a:t>-diszkriminatív modellezés)</a:t>
            </a: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Ön-validáció</a:t>
            </a:r>
            <a:r>
              <a:rPr lang="en-US" sz="2400" dirty="0">
                <a:solidFill>
                  <a:schemeClr val="dk2"/>
                </a:solidFill>
              </a:rPr>
              <a:t> </a:t>
            </a:r>
            <a:endParaRPr lang="hu-HU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en-US" sz="2400" dirty="0">
                <a:solidFill>
                  <a:schemeClr val="dk2"/>
                </a:solidFill>
              </a:rPr>
              <a:t>(</a:t>
            </a:r>
            <a:r>
              <a:rPr lang="hu-HU" sz="2400" dirty="0">
                <a:solidFill>
                  <a:schemeClr val="dk2"/>
                </a:solidFill>
              </a:rPr>
              <a:t>a sorszámozott inputok tükrözés-alapú szimmetriája értelmében</a:t>
            </a:r>
            <a:r>
              <a:rPr lang="en-US" sz="2400" dirty="0">
                <a:solidFill>
                  <a:schemeClr val="dk2"/>
                </a:solidFill>
              </a:rPr>
              <a:t>)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dirty="0">
                <a:solidFill>
                  <a:schemeClr val="dk2"/>
                </a:solidFill>
              </a:rPr>
              <a:t>Hermeneutika</a:t>
            </a:r>
            <a:r>
              <a:rPr lang="en-US" sz="2400" dirty="0">
                <a:solidFill>
                  <a:schemeClr val="dk2"/>
                </a:solidFill>
              </a:rPr>
              <a:t> /</a:t>
            </a:r>
            <a:r>
              <a:rPr lang="hu-HU" sz="2400" dirty="0">
                <a:solidFill>
                  <a:schemeClr val="dk2"/>
                </a:solidFill>
              </a:rPr>
              <a:t> adatvizualizálás</a:t>
            </a:r>
            <a:endParaRPr lang="en-US" sz="2400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Shape 22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Shape 225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30480" y="1844674"/>
            <a:ext cx="9005569" cy="39497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Eredmények / Vita / Következtetések / Jövőkép</a:t>
            </a:r>
            <a:endParaRPr lang="en-US" sz="36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674B0A-3F97-EEDC-1F03-2EE03B006D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7427" y="4421056"/>
            <a:ext cx="3722652" cy="23370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FA560D-CF0A-3B7B-800A-CA1D82BBEC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586" y="2200209"/>
            <a:ext cx="4870066" cy="360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98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Shape 22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Shape 225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30480" y="1844674"/>
            <a:ext cx="9005569" cy="39497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36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Eredmények / Vita / Következtetések / Jövőkép</a:t>
            </a:r>
            <a:endParaRPr lang="en-US" sz="36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4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A 37-elemű csoport a legstabilabb – szemben bármely csoporttag elhagyása utáni állapottal</a:t>
            </a:r>
            <a:r>
              <a:rPr lang="en-US" sz="2800" dirty="0">
                <a:solidFill>
                  <a:schemeClr val="dk2"/>
                </a:solidFill>
              </a:rPr>
              <a:t>!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800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A kisebb városok vannak a legérzékenyebb pozícióban (vö. ezek kiválása okozná a legnagyobb zavart)…</a:t>
            </a:r>
            <a:endParaRPr lang="en-US" sz="2800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8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SWOT-mintázatok között fellelhetők kritikus variációk</a:t>
            </a:r>
            <a:r>
              <a:rPr lang="en-US" sz="28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hu-HU" sz="28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pl.</a:t>
            </a:r>
            <a:r>
              <a:rPr lang="en-US" sz="28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WWWW_T</a:t>
            </a:r>
            <a:br>
              <a:rPr lang="en-US" sz="28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Shape 22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Shape 225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30480" y="1844674"/>
            <a:ext cx="9005569" cy="39497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36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Eredmények / Vita / Következtetések / Jövőkép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4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A teljes elemzési folyamat automatizálható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800" dirty="0">
                <a:solidFill>
                  <a:schemeClr val="dk2"/>
                </a:solidFill>
              </a:rPr>
              <a:t>(</a:t>
            </a:r>
            <a:r>
              <a:rPr lang="hu-HU" sz="2800" dirty="0">
                <a:solidFill>
                  <a:schemeClr val="dk2"/>
                </a:solidFill>
              </a:rPr>
              <a:t>a hermeneutikai alrendszerrel együtt</a:t>
            </a:r>
            <a:r>
              <a:rPr lang="en-US" sz="2800" dirty="0">
                <a:solidFill>
                  <a:schemeClr val="dk2"/>
                </a:solidFill>
              </a:rPr>
              <a:t>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8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Az attribútumválasztás kockázatok forrása, de az eredmények </a:t>
            </a:r>
            <a:r>
              <a:rPr lang="hu-HU" sz="2800" dirty="0" err="1">
                <a:solidFill>
                  <a:schemeClr val="dk2"/>
                </a:solidFill>
              </a:rPr>
              <a:t>validálhatók</a:t>
            </a:r>
            <a:r>
              <a:rPr lang="en-US" sz="2800" dirty="0">
                <a:solidFill>
                  <a:schemeClr val="dk2"/>
                </a:solidFill>
              </a:rPr>
              <a:t>!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800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A módszertan alapján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pl. sport-csapatok/munkahelyi team-ek is </a:t>
            </a:r>
            <a:r>
              <a:rPr lang="hu-HU" sz="2800" dirty="0" err="1">
                <a:solidFill>
                  <a:schemeClr val="dk2"/>
                </a:solidFill>
              </a:rPr>
              <a:t>monitorozhatók</a:t>
            </a:r>
            <a:r>
              <a:rPr lang="en-US" sz="2800" dirty="0">
                <a:solidFill>
                  <a:schemeClr val="dk2"/>
                </a:solidFill>
              </a:rPr>
              <a:t>…</a:t>
            </a:r>
            <a:br>
              <a:rPr lang="en-US" sz="2000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000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000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8154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Shape 268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ctrTitle"/>
          </p:nvPr>
        </p:nvSpPr>
        <p:spPr>
          <a:xfrm>
            <a:off x="179386" y="3141661"/>
            <a:ext cx="8713786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Köszönöm a figyelmet!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dirty="0">
                <a:hlinkClick r:id="rId4"/>
              </a:rPr>
              <a:t>miau@my-x.hu</a:t>
            </a:r>
            <a:r>
              <a:rPr lang="hu-HU" sz="2400" b="1" dirty="0"/>
              <a:t>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Részletek (HU/EN):</a:t>
            </a:r>
            <a:br>
              <a:rPr lang="hu-HU" sz="2800" b="1" dirty="0"/>
            </a:br>
            <a:r>
              <a:rPr lang="hu-HU" sz="2800" b="1" dirty="0">
                <a:hlinkClick r:id="rId5"/>
              </a:rPr>
              <a:t>https://miau.my-x.hu/miau/311/mezofold/</a:t>
            </a:r>
            <a:r>
              <a:rPr lang="hu-HU" sz="2800" b="1" dirty="0"/>
              <a:t> </a:t>
            </a: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subTitle" idx="1"/>
          </p:nvPr>
        </p:nvSpPr>
        <p:spPr>
          <a:xfrm>
            <a:off x="1371600" y="4797425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1" name="Shape 271" descr="portal_top_d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7AF79D-DCAB-4B44-9C93-4A19AF5EB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7F883F-D59D-43F6-B669-68AD67004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2776C-2B1F-4875-5719-9D108AB83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50" y="0"/>
            <a:ext cx="7480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0" y="1432485"/>
            <a:ext cx="8856600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3600" b="1" dirty="0"/>
              <a:t>Fenntarthatósági kockázatok automatizált feltárása </a:t>
            </a:r>
            <a:br>
              <a:rPr lang="hu-HU" sz="3600" b="1" dirty="0"/>
            </a:br>
            <a:r>
              <a:rPr lang="hu-HU" sz="3600" b="1" dirty="0"/>
              <a:t>mesterséges intelligencia támogatással regionális objektumok képzésekor</a:t>
            </a:r>
            <a:endParaRPr lang="hu-HU" sz="36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László, Kulcsár László, Váradi Dániel</a:t>
            </a:r>
            <a:endParaRPr lang="hu-HU" sz="2400"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dirty="0"/>
              <a:t>Kodolányi János Egyetem, MY-X kutatócsoport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2024.V.16. - Debrecen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878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ctrTitle"/>
          </p:nvPr>
        </p:nvSpPr>
        <p:spPr>
          <a:xfrm>
            <a:off x="463550" y="3563937"/>
            <a:ext cx="8215312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Tartalom</a:t>
            </a:r>
            <a:br>
              <a:rPr lang="en-US" sz="2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Definíciók, korábbi projektek, alapvetések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homogenitás vizsgálat lépései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Eredmények / Vita / Következtetések / Jövőkép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Shape 16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8B9CCFD-A1E3-4D54-268F-9C4B82C73D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>
              <a:buClr>
                <a:schemeClr val="dk2"/>
              </a:buClr>
              <a:buSzPct val="25000"/>
            </a:pPr>
            <a:br>
              <a:rPr lang="hu-HU" sz="4000" b="1" dirty="0"/>
            </a:br>
            <a:r>
              <a:rPr lang="hu-HU" sz="4000" b="1" dirty="0"/>
              <a:t>Definíciók</a:t>
            </a:r>
            <a:br>
              <a:rPr lang="hu-HU" sz="4000" b="1" dirty="0"/>
            </a:br>
            <a:br>
              <a:rPr lang="en-US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Tudás/tudomány: KNUTH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Fenntarthatóság: olaj </a:t>
            </a:r>
            <a:r>
              <a:rPr lang="hu-HU" sz="2800" b="1" i="0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vs</a:t>
            </a: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 víz</a:t>
            </a: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Homogenitás: szórás</a:t>
            </a:r>
            <a:r>
              <a:rPr lang="hu-HU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0</a:t>
            </a:r>
            <a:br>
              <a:rPr lang="en-US" sz="28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49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9083038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>
              <a:buClr>
                <a:schemeClr val="dk2"/>
              </a:buClr>
              <a:buSzPct val="25000"/>
            </a:pPr>
            <a:br>
              <a:rPr lang="hu-HU" sz="4000" b="1" dirty="0"/>
            </a:br>
            <a: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Korábbi projektek</a:t>
            </a:r>
            <a:br>
              <a:rPr lang="en-US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Hasonlóságelemzés, avagy MI-alapú fogalom-generálás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https://miau.my-x.hu/miau/196/My-X%20Team_A5%20fuzet_EN_jav.pdf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SWOT</a:t>
            </a:r>
            <a: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-elemzések automatizálása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b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http://miau.my-x.hu/miau/178/kfi/innoswotion_1.doc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fenntarthatóság matematikája, avagy</a:t>
            </a:r>
            <a:b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minden adatpozíció legyen függvénye a fennmaradó adatoknak: 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https://miau.my-x.hu/miau2009/index.php3?x=e0&amp;string=of.sustainability</a:t>
            </a:r>
            <a:r>
              <a:rPr lang="hu-HU" sz="2000" b="1" i="0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n-US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64146" y="2419348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Alapvetések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Mezőföld (</a:t>
            </a:r>
            <a:r>
              <a:rPr lang="en-US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37 </a:t>
            </a:r>
            <a:r>
              <a:rPr lang="hu-HU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település, melyből </a:t>
            </a:r>
            <a:r>
              <a:rPr lang="en-US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r>
              <a:rPr lang="hu-HU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kontúrvonal-képző)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CE8412-E06B-C259-CEFD-1600A9FB0A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8648" y="2994142"/>
            <a:ext cx="3246703" cy="35926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64146" y="1268412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Alapvetések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Objektumok (</a:t>
            </a:r>
            <a:r>
              <a:rPr lang="hu-HU" sz="2400" b="1" i="0" u="sng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64</a:t>
            </a:r>
            <a:r>
              <a:rPr lang="hu-HU" sz="24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=4*[1+15] sor az OAM-ban)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* </a:t>
            </a:r>
            <a:r>
              <a:rPr lang="hu-HU" sz="2400" b="1" dirty="0">
                <a:solidFill>
                  <a:schemeClr val="dk2"/>
                </a:solidFill>
              </a:rPr>
              <a:t>csoport_37 &amp; </a:t>
            </a:r>
            <a:r>
              <a:rPr lang="hu-HU" sz="2400" b="1" i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* csoport_36 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kizárva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kontúr-település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Attribútumok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(KSH-TEIR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alapján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):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400" b="1" i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400" b="1" i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változó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oszlop az 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OAM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-ban</a:t>
            </a: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lang="hu-HU" sz="2400" b="1" i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1992-2002-2012-2022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hu-HU" sz="2400" b="1" i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hu-HU" sz="24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évtized</a:t>
            </a:r>
            <a:r>
              <a:rPr lang="hu-HU" sz="2400" b="1" dirty="0">
                <a:solidFill>
                  <a:schemeClr val="dk2"/>
                </a:solidFill>
              </a:rPr>
              <a:t>)</a:t>
            </a: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33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Shape 209">
            <a:extLst>
              <a:ext uri="{FF2B5EF4-FFF2-40B4-BE49-F238E27FC236}">
                <a16:creationId xmlns:a16="http://schemas.microsoft.com/office/drawing/2014/main" id="{76337181-D1E4-4CD1-6874-A4B89645D860}"/>
              </a:ext>
            </a:extLst>
          </p:cNvPr>
          <p:cNvSpPr txBox="1"/>
          <p:nvPr/>
        </p:nvSpPr>
        <p:spPr>
          <a:xfrm>
            <a:off x="164146" y="1268412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Backgrounds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Attribútumok</a:t>
            </a:r>
            <a:r>
              <a:rPr lang="en-US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(KSH-TEIR</a:t>
            </a: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a mindenkori lakosság arányában</a:t>
            </a:r>
            <a:r>
              <a:rPr lang="en-US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):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-US" sz="2000" b="1" i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Lakásállomány (db)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Óvodába beírt gyermekek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Óvodai feladatellátási helyek (db)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Óvodai férőhelyek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Óvodai gyermekcsoportok (db)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Óvodapedagógusok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Válások (eset)	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Belföldi elvándorlások (állandó és ideiglenes együtt)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Belföldi odavándorlások (állandó és ideiglenes együtt)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Csecsemőhalálozás (1 éven alul meghaltak)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 err="1">
                <a:solidFill>
                  <a:schemeClr val="dk2"/>
                </a:solidFill>
              </a:rPr>
              <a:t>Élveszületések</a:t>
            </a:r>
            <a:r>
              <a:rPr lang="hu-HU" sz="1800" b="1" dirty="0">
                <a:solidFill>
                  <a:schemeClr val="dk2"/>
                </a:solidFill>
              </a:rPr>
              <a:t>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Halálozások (fő)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1800" b="1" dirty="0">
                <a:solidFill>
                  <a:schemeClr val="dk2"/>
                </a:solidFill>
              </a:rPr>
              <a:t>Házasságkötések (eset)</a:t>
            </a:r>
          </a:p>
        </p:txBody>
      </p:sp>
    </p:spTree>
    <p:extLst>
      <p:ext uri="{BB962C8B-B14F-4D97-AF65-F5344CB8AC3E}">
        <p14:creationId xmlns:p14="http://schemas.microsoft.com/office/powerpoint/2010/main" val="2314244357"/>
      </p:ext>
    </p:extLst>
  </p:cSld>
  <p:clrMapOvr>
    <a:masterClrMapping/>
  </p:clrMapOvr>
</p:sld>
</file>

<file path=ppt/theme/theme1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564</Words>
  <Application>Microsoft Office PowerPoint</Application>
  <PresentationFormat>On-screen Show (4:3)</PresentationFormat>
  <Paragraphs>115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1_Alapértelmezett terv</vt:lpstr>
      <vt:lpstr>2_Alapértelmezett terv</vt:lpstr>
      <vt:lpstr>3_Alapértelmezett terv</vt:lpstr>
      <vt:lpstr>4_Alapértelmezett terv</vt:lpstr>
      <vt:lpstr>5_Alapértelmezett terv</vt:lpstr>
      <vt:lpstr>6_Alapértelmezett terv</vt:lpstr>
      <vt:lpstr>7_Alapértelmezett terv</vt:lpstr>
      <vt:lpstr>8_Alapértelmezett terv</vt:lpstr>
      <vt:lpstr>9_Alapértelmezett terv</vt:lpstr>
      <vt:lpstr>10_Alapértelmezett terv</vt:lpstr>
      <vt:lpstr>PowerPoint Presentation</vt:lpstr>
      <vt:lpstr>PowerPoint Presentation</vt:lpstr>
      <vt:lpstr>Fenntarthatósági kockázatok automatizált feltárása  mesterséges intelligencia támogatással regionális objektumok képzésekor</vt:lpstr>
      <vt:lpstr>Tartalom  Definíciók, korábbi projektek, alapvetések  A homogenitás vizsgálat lépései  Eredmények / Vita / Következtetések / Jövőkép    </vt:lpstr>
      <vt:lpstr> Definíciók  Tudás/tudomány: KNUTH  Fenntarthatóság: olaj vs. víz  Homogenitás: szórás0    </vt:lpstr>
      <vt:lpstr> Korábbi projektek   Hasonlóságelemzés, avagy MI-alapú fogalom-generálás: https://miau.my-x.hu/miau/196/My-X%20Team_A5%20fuzet_EN_jav.pdf   SWOT-elemzések automatizálása:  http://miau.my-x.hu/miau/178/kfi/innoswotion_1.doc   A fenntarthatóság matematikája, avagy minden adatpozíció legyen függvénye a fennmaradó adatoknak: https://miau.my-x.hu/miau2009/index.php3?x=e0&amp;string=of.sustainability    </vt:lpstr>
      <vt:lpstr>    </vt:lpstr>
      <vt:lpstr>    </vt:lpstr>
      <vt:lpstr>    </vt:lpstr>
      <vt:lpstr>    </vt:lpstr>
      <vt:lpstr>    </vt:lpstr>
      <vt:lpstr>    </vt:lpstr>
      <vt:lpstr>    </vt:lpstr>
      <vt:lpstr>Köszönöm a figyelmet!  Email:  miau@my-x.hu   Részletek (HU/EN): https://miau.my-x.hu/miau/311/mezofold/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Latitude</dc:creator>
  <cp:lastModifiedBy>Lttd</cp:lastModifiedBy>
  <cp:revision>87</cp:revision>
  <dcterms:modified xsi:type="dcterms:W3CDTF">2024-05-15T15:27:15Z</dcterms:modified>
</cp:coreProperties>
</file>