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68" r:id="rId4"/>
    <p:sldId id="258" r:id="rId5"/>
    <p:sldId id="259" r:id="rId6"/>
    <p:sldId id="261" r:id="rId7"/>
    <p:sldId id="269" r:id="rId8"/>
    <p:sldId id="262" r:id="rId9"/>
    <p:sldId id="263" r:id="rId10"/>
    <p:sldId id="270" r:id="rId11"/>
    <p:sldId id="265" r:id="rId12"/>
    <p:sldId id="264" r:id="rId13"/>
    <p:sldId id="260" r:id="rId14"/>
    <p:sldId id="267" r:id="rId15"/>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EA00"/>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94660"/>
  </p:normalViewPr>
  <p:slideViewPr>
    <p:cSldViewPr snapToGrid="0">
      <p:cViewPr varScale="1">
        <p:scale>
          <a:sx n="148" d="100"/>
          <a:sy n="148" d="100"/>
        </p:scale>
        <p:origin x="912"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BF07F62-706D-ED4B-47C1-56C2B37C00E0}"/>
              </a:ext>
            </a:extLst>
          </p:cNvPr>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a:extLst>
              <a:ext uri="{FF2B5EF4-FFF2-40B4-BE49-F238E27FC236}">
                <a16:creationId xmlns:a16="http://schemas.microsoft.com/office/drawing/2014/main" id="{26B546B5-4DE2-4D9F-AE03-33F745A6C0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p>
        </p:txBody>
      </p:sp>
      <p:sp>
        <p:nvSpPr>
          <p:cNvPr id="4" name="Dátum helye 3">
            <a:extLst>
              <a:ext uri="{FF2B5EF4-FFF2-40B4-BE49-F238E27FC236}">
                <a16:creationId xmlns:a16="http://schemas.microsoft.com/office/drawing/2014/main" id="{03464A45-5D65-E05D-8B94-8753CCAA8383}"/>
              </a:ext>
            </a:extLst>
          </p:cNvPr>
          <p:cNvSpPr>
            <a:spLocks noGrp="1"/>
          </p:cNvSpPr>
          <p:nvPr>
            <p:ph type="dt" sz="half" idx="10"/>
          </p:nvPr>
        </p:nvSpPr>
        <p:spPr/>
        <p:txBody>
          <a:bodyPr/>
          <a:lstStyle/>
          <a:p>
            <a:fld id="{60CB1AF6-BF59-4405-8AD2-EE957D7083D0}" type="datetimeFigureOut">
              <a:rPr lang="hu-HU" smtClean="0"/>
              <a:t>2024. 04. 20.</a:t>
            </a:fld>
            <a:endParaRPr lang="hu-HU"/>
          </a:p>
        </p:txBody>
      </p:sp>
      <p:sp>
        <p:nvSpPr>
          <p:cNvPr id="5" name="Élőláb helye 4">
            <a:extLst>
              <a:ext uri="{FF2B5EF4-FFF2-40B4-BE49-F238E27FC236}">
                <a16:creationId xmlns:a16="http://schemas.microsoft.com/office/drawing/2014/main" id="{03351BBF-EE47-4425-733C-E65C689D1309}"/>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5F436AEC-2045-3E72-B85F-5D9E6AAE1310}"/>
              </a:ext>
            </a:extLst>
          </p:cNvPr>
          <p:cNvSpPr>
            <a:spLocks noGrp="1"/>
          </p:cNvSpPr>
          <p:nvPr>
            <p:ph type="sldNum" sz="quarter" idx="12"/>
          </p:nvPr>
        </p:nvSpPr>
        <p:spPr/>
        <p:txBody>
          <a:bodyPr/>
          <a:lstStyle/>
          <a:p>
            <a:fld id="{9F556F52-D36C-447A-A0CD-9303318BB0EF}" type="slidenum">
              <a:rPr lang="hu-HU" smtClean="0"/>
              <a:t>‹#›</a:t>
            </a:fld>
            <a:endParaRPr lang="hu-HU"/>
          </a:p>
        </p:txBody>
      </p:sp>
    </p:spTree>
    <p:extLst>
      <p:ext uri="{BB962C8B-B14F-4D97-AF65-F5344CB8AC3E}">
        <p14:creationId xmlns:p14="http://schemas.microsoft.com/office/powerpoint/2010/main" val="3373625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CC58F92-7398-58CE-6BDE-CC46945471FA}"/>
              </a:ext>
            </a:extLst>
          </p:cNvPr>
          <p:cNvSpPr>
            <a:spLocks noGrp="1"/>
          </p:cNvSpPr>
          <p:nvPr>
            <p:ph type="title"/>
          </p:nvPr>
        </p:nvSpPr>
        <p:spPr/>
        <p:txBody>
          <a:bodyPr/>
          <a:lstStyle/>
          <a:p>
            <a:r>
              <a:rPr lang="hu-HU"/>
              <a:t>Mintacím szerkesztése</a:t>
            </a:r>
          </a:p>
        </p:txBody>
      </p:sp>
      <p:sp>
        <p:nvSpPr>
          <p:cNvPr id="3" name="Függőleges szöveg helye 2">
            <a:extLst>
              <a:ext uri="{FF2B5EF4-FFF2-40B4-BE49-F238E27FC236}">
                <a16:creationId xmlns:a16="http://schemas.microsoft.com/office/drawing/2014/main" id="{9C5A609B-6E45-4872-F102-528799CAA0C2}"/>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3F61E7D4-341F-D9D8-4BF9-E0C400468347}"/>
              </a:ext>
            </a:extLst>
          </p:cNvPr>
          <p:cNvSpPr>
            <a:spLocks noGrp="1"/>
          </p:cNvSpPr>
          <p:nvPr>
            <p:ph type="dt" sz="half" idx="10"/>
          </p:nvPr>
        </p:nvSpPr>
        <p:spPr/>
        <p:txBody>
          <a:bodyPr/>
          <a:lstStyle/>
          <a:p>
            <a:fld id="{60CB1AF6-BF59-4405-8AD2-EE957D7083D0}" type="datetimeFigureOut">
              <a:rPr lang="hu-HU" smtClean="0"/>
              <a:t>2024. 04. 20.</a:t>
            </a:fld>
            <a:endParaRPr lang="hu-HU"/>
          </a:p>
        </p:txBody>
      </p:sp>
      <p:sp>
        <p:nvSpPr>
          <p:cNvPr id="5" name="Élőláb helye 4">
            <a:extLst>
              <a:ext uri="{FF2B5EF4-FFF2-40B4-BE49-F238E27FC236}">
                <a16:creationId xmlns:a16="http://schemas.microsoft.com/office/drawing/2014/main" id="{ACAA4F88-EDA6-97D9-1452-99868D957B23}"/>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1C05CF53-0F81-81EE-F282-B10057FAFA43}"/>
              </a:ext>
            </a:extLst>
          </p:cNvPr>
          <p:cNvSpPr>
            <a:spLocks noGrp="1"/>
          </p:cNvSpPr>
          <p:nvPr>
            <p:ph type="sldNum" sz="quarter" idx="12"/>
          </p:nvPr>
        </p:nvSpPr>
        <p:spPr/>
        <p:txBody>
          <a:bodyPr/>
          <a:lstStyle/>
          <a:p>
            <a:fld id="{9F556F52-D36C-447A-A0CD-9303318BB0EF}" type="slidenum">
              <a:rPr lang="hu-HU" smtClean="0"/>
              <a:t>‹#›</a:t>
            </a:fld>
            <a:endParaRPr lang="hu-HU"/>
          </a:p>
        </p:txBody>
      </p:sp>
    </p:spTree>
    <p:extLst>
      <p:ext uri="{BB962C8B-B14F-4D97-AF65-F5344CB8AC3E}">
        <p14:creationId xmlns:p14="http://schemas.microsoft.com/office/powerpoint/2010/main" val="4147333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41FF5BEE-83EB-E369-282F-FB6C2D2A1AB0}"/>
              </a:ext>
            </a:extLst>
          </p:cNvPr>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a:extLst>
              <a:ext uri="{FF2B5EF4-FFF2-40B4-BE49-F238E27FC236}">
                <a16:creationId xmlns:a16="http://schemas.microsoft.com/office/drawing/2014/main" id="{49A27C31-784F-2D9C-274C-52A0C8F1D087}"/>
              </a:ext>
            </a:extLst>
          </p:cNvPr>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42EABB98-F1F8-49CA-8E12-C83B4606FEB9}"/>
              </a:ext>
            </a:extLst>
          </p:cNvPr>
          <p:cNvSpPr>
            <a:spLocks noGrp="1"/>
          </p:cNvSpPr>
          <p:nvPr>
            <p:ph type="dt" sz="half" idx="10"/>
          </p:nvPr>
        </p:nvSpPr>
        <p:spPr/>
        <p:txBody>
          <a:bodyPr/>
          <a:lstStyle/>
          <a:p>
            <a:fld id="{60CB1AF6-BF59-4405-8AD2-EE957D7083D0}" type="datetimeFigureOut">
              <a:rPr lang="hu-HU" smtClean="0"/>
              <a:t>2024. 04. 20.</a:t>
            </a:fld>
            <a:endParaRPr lang="hu-HU"/>
          </a:p>
        </p:txBody>
      </p:sp>
      <p:sp>
        <p:nvSpPr>
          <p:cNvPr id="5" name="Élőláb helye 4">
            <a:extLst>
              <a:ext uri="{FF2B5EF4-FFF2-40B4-BE49-F238E27FC236}">
                <a16:creationId xmlns:a16="http://schemas.microsoft.com/office/drawing/2014/main" id="{B6F37A6C-ACD3-CB4E-9AD0-71856368D643}"/>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2DD21CE8-740E-B7DE-4382-6D9E59740798}"/>
              </a:ext>
            </a:extLst>
          </p:cNvPr>
          <p:cNvSpPr>
            <a:spLocks noGrp="1"/>
          </p:cNvSpPr>
          <p:nvPr>
            <p:ph type="sldNum" sz="quarter" idx="12"/>
          </p:nvPr>
        </p:nvSpPr>
        <p:spPr/>
        <p:txBody>
          <a:bodyPr/>
          <a:lstStyle/>
          <a:p>
            <a:fld id="{9F556F52-D36C-447A-A0CD-9303318BB0EF}" type="slidenum">
              <a:rPr lang="hu-HU" smtClean="0"/>
              <a:t>‹#›</a:t>
            </a:fld>
            <a:endParaRPr lang="hu-HU"/>
          </a:p>
        </p:txBody>
      </p:sp>
    </p:spTree>
    <p:extLst>
      <p:ext uri="{BB962C8B-B14F-4D97-AF65-F5344CB8AC3E}">
        <p14:creationId xmlns:p14="http://schemas.microsoft.com/office/powerpoint/2010/main" val="3004813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D090D3E-6723-748E-7CF1-7AF2BA4B1CDD}"/>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1C8CA124-A8A1-F77F-CC15-E8639C6EE2F8}"/>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3EF89B75-0DCA-7A59-5241-91732517104D}"/>
              </a:ext>
            </a:extLst>
          </p:cNvPr>
          <p:cNvSpPr>
            <a:spLocks noGrp="1"/>
          </p:cNvSpPr>
          <p:nvPr>
            <p:ph type="dt" sz="half" idx="10"/>
          </p:nvPr>
        </p:nvSpPr>
        <p:spPr/>
        <p:txBody>
          <a:bodyPr/>
          <a:lstStyle/>
          <a:p>
            <a:fld id="{60CB1AF6-BF59-4405-8AD2-EE957D7083D0}" type="datetimeFigureOut">
              <a:rPr lang="hu-HU" smtClean="0"/>
              <a:t>2024. 04. 20.</a:t>
            </a:fld>
            <a:endParaRPr lang="hu-HU"/>
          </a:p>
        </p:txBody>
      </p:sp>
      <p:sp>
        <p:nvSpPr>
          <p:cNvPr id="5" name="Élőláb helye 4">
            <a:extLst>
              <a:ext uri="{FF2B5EF4-FFF2-40B4-BE49-F238E27FC236}">
                <a16:creationId xmlns:a16="http://schemas.microsoft.com/office/drawing/2014/main" id="{D3253FB1-C410-E280-D932-D9565902F4DF}"/>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16BDD400-CA73-0572-EDC4-7C86561F9086}"/>
              </a:ext>
            </a:extLst>
          </p:cNvPr>
          <p:cNvSpPr>
            <a:spLocks noGrp="1"/>
          </p:cNvSpPr>
          <p:nvPr>
            <p:ph type="sldNum" sz="quarter" idx="12"/>
          </p:nvPr>
        </p:nvSpPr>
        <p:spPr/>
        <p:txBody>
          <a:bodyPr/>
          <a:lstStyle/>
          <a:p>
            <a:fld id="{9F556F52-D36C-447A-A0CD-9303318BB0EF}" type="slidenum">
              <a:rPr lang="hu-HU" smtClean="0"/>
              <a:t>‹#›</a:t>
            </a:fld>
            <a:endParaRPr lang="hu-HU"/>
          </a:p>
        </p:txBody>
      </p:sp>
    </p:spTree>
    <p:extLst>
      <p:ext uri="{BB962C8B-B14F-4D97-AF65-F5344CB8AC3E}">
        <p14:creationId xmlns:p14="http://schemas.microsoft.com/office/powerpoint/2010/main" val="2454985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F19F332-0B4E-5C41-C626-442698F9C698}"/>
              </a:ext>
            </a:extLst>
          </p:cNvPr>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a:extLst>
              <a:ext uri="{FF2B5EF4-FFF2-40B4-BE49-F238E27FC236}">
                <a16:creationId xmlns:a16="http://schemas.microsoft.com/office/drawing/2014/main" id="{2BE5A5ED-4CD9-C122-1C7F-4C51380AC2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id="{7A6058C7-518E-C128-3CB0-BCF831AD87CB}"/>
              </a:ext>
            </a:extLst>
          </p:cNvPr>
          <p:cNvSpPr>
            <a:spLocks noGrp="1"/>
          </p:cNvSpPr>
          <p:nvPr>
            <p:ph type="dt" sz="half" idx="10"/>
          </p:nvPr>
        </p:nvSpPr>
        <p:spPr/>
        <p:txBody>
          <a:bodyPr/>
          <a:lstStyle/>
          <a:p>
            <a:fld id="{60CB1AF6-BF59-4405-8AD2-EE957D7083D0}" type="datetimeFigureOut">
              <a:rPr lang="hu-HU" smtClean="0"/>
              <a:t>2024. 04. 20.</a:t>
            </a:fld>
            <a:endParaRPr lang="hu-HU"/>
          </a:p>
        </p:txBody>
      </p:sp>
      <p:sp>
        <p:nvSpPr>
          <p:cNvPr id="5" name="Élőláb helye 4">
            <a:extLst>
              <a:ext uri="{FF2B5EF4-FFF2-40B4-BE49-F238E27FC236}">
                <a16:creationId xmlns:a16="http://schemas.microsoft.com/office/drawing/2014/main" id="{544A69E4-502E-B72D-A92B-551E0BBC1851}"/>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C0A917C1-E937-1AFC-28FA-D4F1F263D275}"/>
              </a:ext>
            </a:extLst>
          </p:cNvPr>
          <p:cNvSpPr>
            <a:spLocks noGrp="1"/>
          </p:cNvSpPr>
          <p:nvPr>
            <p:ph type="sldNum" sz="quarter" idx="12"/>
          </p:nvPr>
        </p:nvSpPr>
        <p:spPr/>
        <p:txBody>
          <a:bodyPr/>
          <a:lstStyle/>
          <a:p>
            <a:fld id="{9F556F52-D36C-447A-A0CD-9303318BB0EF}" type="slidenum">
              <a:rPr lang="hu-HU" smtClean="0"/>
              <a:t>‹#›</a:t>
            </a:fld>
            <a:endParaRPr lang="hu-HU"/>
          </a:p>
        </p:txBody>
      </p:sp>
    </p:spTree>
    <p:extLst>
      <p:ext uri="{BB962C8B-B14F-4D97-AF65-F5344CB8AC3E}">
        <p14:creationId xmlns:p14="http://schemas.microsoft.com/office/powerpoint/2010/main" val="2455191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E5AAE3F-8609-8CA0-711D-50ED3D3339AC}"/>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BF28CEDA-A7CF-C59D-6108-9574E675DFE8}"/>
              </a:ext>
            </a:extLst>
          </p:cNvPr>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a:extLst>
              <a:ext uri="{FF2B5EF4-FFF2-40B4-BE49-F238E27FC236}">
                <a16:creationId xmlns:a16="http://schemas.microsoft.com/office/drawing/2014/main" id="{7E1315FB-82BA-5AD4-FB85-40AE02E2A8FB}"/>
              </a:ext>
            </a:extLst>
          </p:cNvPr>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a:extLst>
              <a:ext uri="{FF2B5EF4-FFF2-40B4-BE49-F238E27FC236}">
                <a16:creationId xmlns:a16="http://schemas.microsoft.com/office/drawing/2014/main" id="{7A59A3A7-2BDB-0391-C58B-344EF0C3C313}"/>
              </a:ext>
            </a:extLst>
          </p:cNvPr>
          <p:cNvSpPr>
            <a:spLocks noGrp="1"/>
          </p:cNvSpPr>
          <p:nvPr>
            <p:ph type="dt" sz="half" idx="10"/>
          </p:nvPr>
        </p:nvSpPr>
        <p:spPr/>
        <p:txBody>
          <a:bodyPr/>
          <a:lstStyle/>
          <a:p>
            <a:fld id="{60CB1AF6-BF59-4405-8AD2-EE957D7083D0}" type="datetimeFigureOut">
              <a:rPr lang="hu-HU" smtClean="0"/>
              <a:t>2024. 04. 20.</a:t>
            </a:fld>
            <a:endParaRPr lang="hu-HU"/>
          </a:p>
        </p:txBody>
      </p:sp>
      <p:sp>
        <p:nvSpPr>
          <p:cNvPr id="6" name="Élőláb helye 5">
            <a:extLst>
              <a:ext uri="{FF2B5EF4-FFF2-40B4-BE49-F238E27FC236}">
                <a16:creationId xmlns:a16="http://schemas.microsoft.com/office/drawing/2014/main" id="{D82F7460-BBE5-8058-4393-14BD1CA51031}"/>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16ED7192-516B-EC34-229A-96A91F756FB8}"/>
              </a:ext>
            </a:extLst>
          </p:cNvPr>
          <p:cNvSpPr>
            <a:spLocks noGrp="1"/>
          </p:cNvSpPr>
          <p:nvPr>
            <p:ph type="sldNum" sz="quarter" idx="12"/>
          </p:nvPr>
        </p:nvSpPr>
        <p:spPr/>
        <p:txBody>
          <a:bodyPr/>
          <a:lstStyle/>
          <a:p>
            <a:fld id="{9F556F52-D36C-447A-A0CD-9303318BB0EF}" type="slidenum">
              <a:rPr lang="hu-HU" smtClean="0"/>
              <a:t>‹#›</a:t>
            </a:fld>
            <a:endParaRPr lang="hu-HU"/>
          </a:p>
        </p:txBody>
      </p:sp>
    </p:spTree>
    <p:extLst>
      <p:ext uri="{BB962C8B-B14F-4D97-AF65-F5344CB8AC3E}">
        <p14:creationId xmlns:p14="http://schemas.microsoft.com/office/powerpoint/2010/main" val="3050639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FECD808-1C3B-C5D7-D041-2668EEDBC599}"/>
              </a:ext>
            </a:extLst>
          </p:cNvPr>
          <p:cNvSpPr>
            <a:spLocks noGrp="1"/>
          </p:cNvSpPr>
          <p:nvPr>
            <p:ph type="title"/>
          </p:nvPr>
        </p:nvSpPr>
        <p:spPr>
          <a:xfrm>
            <a:off x="839788" y="365125"/>
            <a:ext cx="10515600" cy="1325563"/>
          </a:xfrm>
        </p:spPr>
        <p:txBody>
          <a:bodyPr/>
          <a:lstStyle/>
          <a:p>
            <a:r>
              <a:rPr lang="hu-HU"/>
              <a:t>Mintacím szerkesztése</a:t>
            </a:r>
          </a:p>
        </p:txBody>
      </p:sp>
      <p:sp>
        <p:nvSpPr>
          <p:cNvPr id="3" name="Szöveg helye 2">
            <a:extLst>
              <a:ext uri="{FF2B5EF4-FFF2-40B4-BE49-F238E27FC236}">
                <a16:creationId xmlns:a16="http://schemas.microsoft.com/office/drawing/2014/main" id="{6A364E80-D502-426E-8E46-B3653A039D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AA0877C3-4BFF-D9B1-64D7-8D1C9F043B6A}"/>
              </a:ext>
            </a:extLst>
          </p:cNvPr>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a:extLst>
              <a:ext uri="{FF2B5EF4-FFF2-40B4-BE49-F238E27FC236}">
                <a16:creationId xmlns:a16="http://schemas.microsoft.com/office/drawing/2014/main" id="{73EC8AFA-AD46-EF53-4CB1-BFAC3C67CD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08381F31-9876-884A-8BD4-864523ACC98F}"/>
              </a:ext>
            </a:extLst>
          </p:cNvPr>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a:extLst>
              <a:ext uri="{FF2B5EF4-FFF2-40B4-BE49-F238E27FC236}">
                <a16:creationId xmlns:a16="http://schemas.microsoft.com/office/drawing/2014/main" id="{5DB51D7C-2B0B-BAC2-2E17-931B44799BE3}"/>
              </a:ext>
            </a:extLst>
          </p:cNvPr>
          <p:cNvSpPr>
            <a:spLocks noGrp="1"/>
          </p:cNvSpPr>
          <p:nvPr>
            <p:ph type="dt" sz="half" idx="10"/>
          </p:nvPr>
        </p:nvSpPr>
        <p:spPr/>
        <p:txBody>
          <a:bodyPr/>
          <a:lstStyle/>
          <a:p>
            <a:fld id="{60CB1AF6-BF59-4405-8AD2-EE957D7083D0}" type="datetimeFigureOut">
              <a:rPr lang="hu-HU" smtClean="0"/>
              <a:t>2024. 04. 20.</a:t>
            </a:fld>
            <a:endParaRPr lang="hu-HU"/>
          </a:p>
        </p:txBody>
      </p:sp>
      <p:sp>
        <p:nvSpPr>
          <p:cNvPr id="8" name="Élőláb helye 7">
            <a:extLst>
              <a:ext uri="{FF2B5EF4-FFF2-40B4-BE49-F238E27FC236}">
                <a16:creationId xmlns:a16="http://schemas.microsoft.com/office/drawing/2014/main" id="{70339B9C-643E-9064-5C57-4BB0FC33F943}"/>
              </a:ext>
            </a:extLst>
          </p:cNvPr>
          <p:cNvSpPr>
            <a:spLocks noGrp="1"/>
          </p:cNvSpPr>
          <p:nvPr>
            <p:ph type="ftr" sz="quarter" idx="11"/>
          </p:nvPr>
        </p:nvSpPr>
        <p:spPr/>
        <p:txBody>
          <a:bodyPr/>
          <a:lstStyle/>
          <a:p>
            <a:endParaRPr lang="hu-HU"/>
          </a:p>
        </p:txBody>
      </p:sp>
      <p:sp>
        <p:nvSpPr>
          <p:cNvPr id="9" name="Dia számának helye 8">
            <a:extLst>
              <a:ext uri="{FF2B5EF4-FFF2-40B4-BE49-F238E27FC236}">
                <a16:creationId xmlns:a16="http://schemas.microsoft.com/office/drawing/2014/main" id="{08AEF60E-A066-2DB2-BE74-F7AADD04A633}"/>
              </a:ext>
            </a:extLst>
          </p:cNvPr>
          <p:cNvSpPr>
            <a:spLocks noGrp="1"/>
          </p:cNvSpPr>
          <p:nvPr>
            <p:ph type="sldNum" sz="quarter" idx="12"/>
          </p:nvPr>
        </p:nvSpPr>
        <p:spPr/>
        <p:txBody>
          <a:bodyPr/>
          <a:lstStyle/>
          <a:p>
            <a:fld id="{9F556F52-D36C-447A-A0CD-9303318BB0EF}" type="slidenum">
              <a:rPr lang="hu-HU" smtClean="0"/>
              <a:t>‹#›</a:t>
            </a:fld>
            <a:endParaRPr lang="hu-HU"/>
          </a:p>
        </p:txBody>
      </p:sp>
    </p:spTree>
    <p:extLst>
      <p:ext uri="{BB962C8B-B14F-4D97-AF65-F5344CB8AC3E}">
        <p14:creationId xmlns:p14="http://schemas.microsoft.com/office/powerpoint/2010/main" val="691357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FC770A8-D1AA-6ECE-418D-B37E19CD421F}"/>
              </a:ext>
            </a:extLst>
          </p:cNvPr>
          <p:cNvSpPr>
            <a:spLocks noGrp="1"/>
          </p:cNvSpPr>
          <p:nvPr>
            <p:ph type="title"/>
          </p:nvPr>
        </p:nvSpPr>
        <p:spPr/>
        <p:txBody>
          <a:bodyPr/>
          <a:lstStyle/>
          <a:p>
            <a:r>
              <a:rPr lang="hu-HU"/>
              <a:t>Mintacím szerkesztése</a:t>
            </a:r>
          </a:p>
        </p:txBody>
      </p:sp>
      <p:sp>
        <p:nvSpPr>
          <p:cNvPr id="3" name="Dátum helye 2">
            <a:extLst>
              <a:ext uri="{FF2B5EF4-FFF2-40B4-BE49-F238E27FC236}">
                <a16:creationId xmlns:a16="http://schemas.microsoft.com/office/drawing/2014/main" id="{9E2A8D01-F5C3-96A1-0DCB-3F312627514F}"/>
              </a:ext>
            </a:extLst>
          </p:cNvPr>
          <p:cNvSpPr>
            <a:spLocks noGrp="1"/>
          </p:cNvSpPr>
          <p:nvPr>
            <p:ph type="dt" sz="half" idx="10"/>
          </p:nvPr>
        </p:nvSpPr>
        <p:spPr/>
        <p:txBody>
          <a:bodyPr/>
          <a:lstStyle/>
          <a:p>
            <a:fld id="{60CB1AF6-BF59-4405-8AD2-EE957D7083D0}" type="datetimeFigureOut">
              <a:rPr lang="hu-HU" smtClean="0"/>
              <a:t>2024. 04. 20.</a:t>
            </a:fld>
            <a:endParaRPr lang="hu-HU"/>
          </a:p>
        </p:txBody>
      </p:sp>
      <p:sp>
        <p:nvSpPr>
          <p:cNvPr id="4" name="Élőláb helye 3">
            <a:extLst>
              <a:ext uri="{FF2B5EF4-FFF2-40B4-BE49-F238E27FC236}">
                <a16:creationId xmlns:a16="http://schemas.microsoft.com/office/drawing/2014/main" id="{02FF72D5-C6C0-0876-B3E6-C2908B032C59}"/>
              </a:ext>
            </a:extLst>
          </p:cNvPr>
          <p:cNvSpPr>
            <a:spLocks noGrp="1"/>
          </p:cNvSpPr>
          <p:nvPr>
            <p:ph type="ftr" sz="quarter" idx="11"/>
          </p:nvPr>
        </p:nvSpPr>
        <p:spPr/>
        <p:txBody>
          <a:bodyPr/>
          <a:lstStyle/>
          <a:p>
            <a:endParaRPr lang="hu-HU"/>
          </a:p>
        </p:txBody>
      </p:sp>
      <p:sp>
        <p:nvSpPr>
          <p:cNvPr id="5" name="Dia számának helye 4">
            <a:extLst>
              <a:ext uri="{FF2B5EF4-FFF2-40B4-BE49-F238E27FC236}">
                <a16:creationId xmlns:a16="http://schemas.microsoft.com/office/drawing/2014/main" id="{4445B041-A655-66D5-809C-B88D308C62F2}"/>
              </a:ext>
            </a:extLst>
          </p:cNvPr>
          <p:cNvSpPr>
            <a:spLocks noGrp="1"/>
          </p:cNvSpPr>
          <p:nvPr>
            <p:ph type="sldNum" sz="quarter" idx="12"/>
          </p:nvPr>
        </p:nvSpPr>
        <p:spPr/>
        <p:txBody>
          <a:bodyPr/>
          <a:lstStyle/>
          <a:p>
            <a:fld id="{9F556F52-D36C-447A-A0CD-9303318BB0EF}" type="slidenum">
              <a:rPr lang="hu-HU" smtClean="0"/>
              <a:t>‹#›</a:t>
            </a:fld>
            <a:endParaRPr lang="hu-HU"/>
          </a:p>
        </p:txBody>
      </p:sp>
    </p:spTree>
    <p:extLst>
      <p:ext uri="{BB962C8B-B14F-4D97-AF65-F5344CB8AC3E}">
        <p14:creationId xmlns:p14="http://schemas.microsoft.com/office/powerpoint/2010/main" val="604785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1EC0B0F5-86FB-7BDE-808C-2A50DCC2B09E}"/>
              </a:ext>
            </a:extLst>
          </p:cNvPr>
          <p:cNvSpPr>
            <a:spLocks noGrp="1"/>
          </p:cNvSpPr>
          <p:nvPr>
            <p:ph type="dt" sz="half" idx="10"/>
          </p:nvPr>
        </p:nvSpPr>
        <p:spPr/>
        <p:txBody>
          <a:bodyPr/>
          <a:lstStyle/>
          <a:p>
            <a:fld id="{60CB1AF6-BF59-4405-8AD2-EE957D7083D0}" type="datetimeFigureOut">
              <a:rPr lang="hu-HU" smtClean="0"/>
              <a:t>2024. 04. 20.</a:t>
            </a:fld>
            <a:endParaRPr lang="hu-HU"/>
          </a:p>
        </p:txBody>
      </p:sp>
      <p:sp>
        <p:nvSpPr>
          <p:cNvPr id="3" name="Élőláb helye 2">
            <a:extLst>
              <a:ext uri="{FF2B5EF4-FFF2-40B4-BE49-F238E27FC236}">
                <a16:creationId xmlns:a16="http://schemas.microsoft.com/office/drawing/2014/main" id="{500C8F0B-94FD-88BD-713C-BAD7C60B75DB}"/>
              </a:ext>
            </a:extLst>
          </p:cNvPr>
          <p:cNvSpPr>
            <a:spLocks noGrp="1"/>
          </p:cNvSpPr>
          <p:nvPr>
            <p:ph type="ftr" sz="quarter" idx="11"/>
          </p:nvPr>
        </p:nvSpPr>
        <p:spPr/>
        <p:txBody>
          <a:bodyPr/>
          <a:lstStyle/>
          <a:p>
            <a:endParaRPr lang="hu-HU"/>
          </a:p>
        </p:txBody>
      </p:sp>
      <p:sp>
        <p:nvSpPr>
          <p:cNvPr id="4" name="Dia számának helye 3">
            <a:extLst>
              <a:ext uri="{FF2B5EF4-FFF2-40B4-BE49-F238E27FC236}">
                <a16:creationId xmlns:a16="http://schemas.microsoft.com/office/drawing/2014/main" id="{4A74AA83-37EC-DEDC-5577-CA51472D9ADC}"/>
              </a:ext>
            </a:extLst>
          </p:cNvPr>
          <p:cNvSpPr>
            <a:spLocks noGrp="1"/>
          </p:cNvSpPr>
          <p:nvPr>
            <p:ph type="sldNum" sz="quarter" idx="12"/>
          </p:nvPr>
        </p:nvSpPr>
        <p:spPr/>
        <p:txBody>
          <a:bodyPr/>
          <a:lstStyle/>
          <a:p>
            <a:fld id="{9F556F52-D36C-447A-A0CD-9303318BB0EF}" type="slidenum">
              <a:rPr lang="hu-HU" smtClean="0"/>
              <a:t>‹#›</a:t>
            </a:fld>
            <a:endParaRPr lang="hu-HU"/>
          </a:p>
        </p:txBody>
      </p:sp>
    </p:spTree>
    <p:extLst>
      <p:ext uri="{BB962C8B-B14F-4D97-AF65-F5344CB8AC3E}">
        <p14:creationId xmlns:p14="http://schemas.microsoft.com/office/powerpoint/2010/main" val="3292868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A84C06B-14CF-93C3-3AA3-E813CDEAF71D}"/>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a:extLst>
              <a:ext uri="{FF2B5EF4-FFF2-40B4-BE49-F238E27FC236}">
                <a16:creationId xmlns:a16="http://schemas.microsoft.com/office/drawing/2014/main" id="{3B0EADC9-6B70-E190-9A73-B0A9504FB7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a:extLst>
              <a:ext uri="{FF2B5EF4-FFF2-40B4-BE49-F238E27FC236}">
                <a16:creationId xmlns:a16="http://schemas.microsoft.com/office/drawing/2014/main" id="{300E00C6-26FE-A22C-DF85-4911636D46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359F1825-DCFA-D66E-157D-F9567BE59499}"/>
              </a:ext>
            </a:extLst>
          </p:cNvPr>
          <p:cNvSpPr>
            <a:spLocks noGrp="1"/>
          </p:cNvSpPr>
          <p:nvPr>
            <p:ph type="dt" sz="half" idx="10"/>
          </p:nvPr>
        </p:nvSpPr>
        <p:spPr/>
        <p:txBody>
          <a:bodyPr/>
          <a:lstStyle/>
          <a:p>
            <a:fld id="{60CB1AF6-BF59-4405-8AD2-EE957D7083D0}" type="datetimeFigureOut">
              <a:rPr lang="hu-HU" smtClean="0"/>
              <a:t>2024. 04. 20.</a:t>
            </a:fld>
            <a:endParaRPr lang="hu-HU"/>
          </a:p>
        </p:txBody>
      </p:sp>
      <p:sp>
        <p:nvSpPr>
          <p:cNvPr id="6" name="Élőláb helye 5">
            <a:extLst>
              <a:ext uri="{FF2B5EF4-FFF2-40B4-BE49-F238E27FC236}">
                <a16:creationId xmlns:a16="http://schemas.microsoft.com/office/drawing/2014/main" id="{95AA3077-45CD-B507-84A4-28E93795F434}"/>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076AF897-CF65-3335-FC2C-DB3D32F801CA}"/>
              </a:ext>
            </a:extLst>
          </p:cNvPr>
          <p:cNvSpPr>
            <a:spLocks noGrp="1"/>
          </p:cNvSpPr>
          <p:nvPr>
            <p:ph type="sldNum" sz="quarter" idx="12"/>
          </p:nvPr>
        </p:nvSpPr>
        <p:spPr/>
        <p:txBody>
          <a:bodyPr/>
          <a:lstStyle/>
          <a:p>
            <a:fld id="{9F556F52-D36C-447A-A0CD-9303318BB0EF}" type="slidenum">
              <a:rPr lang="hu-HU" smtClean="0"/>
              <a:t>‹#›</a:t>
            </a:fld>
            <a:endParaRPr lang="hu-HU"/>
          </a:p>
        </p:txBody>
      </p:sp>
    </p:spTree>
    <p:extLst>
      <p:ext uri="{BB962C8B-B14F-4D97-AF65-F5344CB8AC3E}">
        <p14:creationId xmlns:p14="http://schemas.microsoft.com/office/powerpoint/2010/main" val="4220643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5ACDA97-FED9-C6A9-FA65-E1CA1624B8A1}"/>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a:extLst>
              <a:ext uri="{FF2B5EF4-FFF2-40B4-BE49-F238E27FC236}">
                <a16:creationId xmlns:a16="http://schemas.microsoft.com/office/drawing/2014/main" id="{8985046B-C8B7-E7CF-56DB-3E23D950AC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a:extLst>
              <a:ext uri="{FF2B5EF4-FFF2-40B4-BE49-F238E27FC236}">
                <a16:creationId xmlns:a16="http://schemas.microsoft.com/office/drawing/2014/main" id="{BF8CC5C8-9E1F-AE60-B765-F2E6113D60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E7EE83EE-8726-7596-60C4-2CFDE657A9E2}"/>
              </a:ext>
            </a:extLst>
          </p:cNvPr>
          <p:cNvSpPr>
            <a:spLocks noGrp="1"/>
          </p:cNvSpPr>
          <p:nvPr>
            <p:ph type="dt" sz="half" idx="10"/>
          </p:nvPr>
        </p:nvSpPr>
        <p:spPr/>
        <p:txBody>
          <a:bodyPr/>
          <a:lstStyle/>
          <a:p>
            <a:fld id="{60CB1AF6-BF59-4405-8AD2-EE957D7083D0}" type="datetimeFigureOut">
              <a:rPr lang="hu-HU" smtClean="0"/>
              <a:t>2024. 04. 20.</a:t>
            </a:fld>
            <a:endParaRPr lang="hu-HU"/>
          </a:p>
        </p:txBody>
      </p:sp>
      <p:sp>
        <p:nvSpPr>
          <p:cNvPr id="6" name="Élőláb helye 5">
            <a:extLst>
              <a:ext uri="{FF2B5EF4-FFF2-40B4-BE49-F238E27FC236}">
                <a16:creationId xmlns:a16="http://schemas.microsoft.com/office/drawing/2014/main" id="{95B5177A-AB9F-BFB5-4B09-D1F4F584F73E}"/>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803A2335-3FAD-E485-97EC-DEC22E5D6E21}"/>
              </a:ext>
            </a:extLst>
          </p:cNvPr>
          <p:cNvSpPr>
            <a:spLocks noGrp="1"/>
          </p:cNvSpPr>
          <p:nvPr>
            <p:ph type="sldNum" sz="quarter" idx="12"/>
          </p:nvPr>
        </p:nvSpPr>
        <p:spPr/>
        <p:txBody>
          <a:bodyPr/>
          <a:lstStyle/>
          <a:p>
            <a:fld id="{9F556F52-D36C-447A-A0CD-9303318BB0EF}" type="slidenum">
              <a:rPr lang="hu-HU" smtClean="0"/>
              <a:t>‹#›</a:t>
            </a:fld>
            <a:endParaRPr lang="hu-HU"/>
          </a:p>
        </p:txBody>
      </p:sp>
    </p:spTree>
    <p:extLst>
      <p:ext uri="{BB962C8B-B14F-4D97-AF65-F5344CB8AC3E}">
        <p14:creationId xmlns:p14="http://schemas.microsoft.com/office/powerpoint/2010/main" val="128920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CE17F9E8-68A6-5B6A-F6E8-808B320686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a:extLst>
              <a:ext uri="{FF2B5EF4-FFF2-40B4-BE49-F238E27FC236}">
                <a16:creationId xmlns:a16="http://schemas.microsoft.com/office/drawing/2014/main" id="{72B208B4-81F7-860C-A3E6-98BE2DEBA6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4DE927D3-A973-82E8-0D72-36D356D5B2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CB1AF6-BF59-4405-8AD2-EE957D7083D0}" type="datetimeFigureOut">
              <a:rPr lang="hu-HU" smtClean="0"/>
              <a:t>2024. 04. 20.</a:t>
            </a:fld>
            <a:endParaRPr lang="hu-HU"/>
          </a:p>
        </p:txBody>
      </p:sp>
      <p:sp>
        <p:nvSpPr>
          <p:cNvPr id="5" name="Élőláb helye 4">
            <a:extLst>
              <a:ext uri="{FF2B5EF4-FFF2-40B4-BE49-F238E27FC236}">
                <a16:creationId xmlns:a16="http://schemas.microsoft.com/office/drawing/2014/main" id="{912A589F-404B-5891-1933-F7FAE93CB7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a:extLst>
              <a:ext uri="{FF2B5EF4-FFF2-40B4-BE49-F238E27FC236}">
                <a16:creationId xmlns:a16="http://schemas.microsoft.com/office/drawing/2014/main" id="{6D194741-902A-59FA-69AA-BDC36F364E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556F52-D36C-447A-A0CD-9303318BB0EF}" type="slidenum">
              <a:rPr lang="hu-HU" smtClean="0"/>
              <a:t>‹#›</a:t>
            </a:fld>
            <a:endParaRPr lang="hu-HU"/>
          </a:p>
        </p:txBody>
      </p:sp>
    </p:spTree>
    <p:extLst>
      <p:ext uri="{BB962C8B-B14F-4D97-AF65-F5344CB8AC3E}">
        <p14:creationId xmlns:p14="http://schemas.microsoft.com/office/powerpoint/2010/main" val="410455252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miau.my-x.hu/miau2009/index.php3?x=e0&amp;string=pric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miau.my-x.hu/myx-free/coco/" TargetMode="Externa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l="-3000" t="-7000" r="-17000" b="-7000"/>
          </a:stretch>
        </a:blipFill>
        <a:effectLst/>
      </p:bgPr>
    </p:bg>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38FD02D3-C8DE-4412-B6C7-D1E3DD0865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6910" y="3807689"/>
            <a:ext cx="2455090" cy="2455090"/>
          </a:xfrm>
          <a:prstGeom prst="rect">
            <a:avLst/>
          </a:prstGeom>
        </p:spPr>
      </p:pic>
      <p:sp>
        <p:nvSpPr>
          <p:cNvPr id="2" name="Cím 1">
            <a:extLst>
              <a:ext uri="{FF2B5EF4-FFF2-40B4-BE49-F238E27FC236}">
                <a16:creationId xmlns:a16="http://schemas.microsoft.com/office/drawing/2014/main" id="{B4EAD8DB-B859-85E9-CCF2-48C75713BB54}"/>
              </a:ext>
            </a:extLst>
          </p:cNvPr>
          <p:cNvSpPr>
            <a:spLocks noGrp="1"/>
          </p:cNvSpPr>
          <p:nvPr>
            <p:ph type="ctrTitle"/>
          </p:nvPr>
        </p:nvSpPr>
        <p:spPr>
          <a:xfrm>
            <a:off x="813265" y="2492086"/>
            <a:ext cx="10282898" cy="1983066"/>
          </a:xfrm>
          <a:effectLst>
            <a:outerShdw blurRad="50800" dist="38100" dir="2700000" algn="tl" rotWithShape="0">
              <a:prstClr val="black">
                <a:alpha val="40000"/>
              </a:prstClr>
            </a:outerShdw>
          </a:effectLst>
        </p:spPr>
        <p:txBody>
          <a:bodyPr>
            <a:normAutofit fontScale="90000"/>
          </a:bodyPr>
          <a:lstStyle/>
          <a:p>
            <a:br>
              <a:rPr lang="hu-HU" sz="1800" b="1" kern="1400" spc="-50" dirty="0">
                <a:effectLst/>
                <a:latin typeface="Calibri" panose="020F0502020204030204" pitchFamily="34" charset="0"/>
                <a:ea typeface="Times New Roman" panose="02020603050405020304" pitchFamily="18" charset="0"/>
                <a:cs typeface="Times New Roman" panose="02020603050405020304" pitchFamily="18" charset="0"/>
              </a:rPr>
            </a:br>
            <a:br>
              <a:rPr lang="hu-HU" sz="1800" b="1" kern="1400" spc="-50" dirty="0">
                <a:effectLst/>
                <a:latin typeface="Calibri" panose="020F0502020204030204" pitchFamily="34" charset="0"/>
                <a:ea typeface="Times New Roman" panose="02020603050405020304" pitchFamily="18" charset="0"/>
                <a:cs typeface="Times New Roman" panose="02020603050405020304" pitchFamily="18" charset="0"/>
              </a:rPr>
            </a:br>
            <a:br>
              <a:rPr lang="hu-HU" sz="1800" b="1" kern="1400" spc="-50" dirty="0">
                <a:effectLst/>
                <a:latin typeface="Calibri" panose="020F0502020204030204" pitchFamily="34" charset="0"/>
                <a:ea typeface="Times New Roman" panose="02020603050405020304" pitchFamily="18" charset="0"/>
                <a:cs typeface="Times New Roman" panose="02020603050405020304" pitchFamily="18" charset="0"/>
              </a:rPr>
            </a:br>
            <a:br>
              <a:rPr lang="hu-HU" sz="1800" b="1" kern="1400" spc="-50" dirty="0">
                <a:effectLst/>
                <a:latin typeface="Calibri" panose="020F0502020204030204" pitchFamily="34" charset="0"/>
                <a:ea typeface="Times New Roman" panose="02020603050405020304" pitchFamily="18" charset="0"/>
                <a:cs typeface="Times New Roman" panose="02020603050405020304" pitchFamily="18" charset="0"/>
              </a:rPr>
            </a:br>
            <a:br>
              <a:rPr lang="hu-HU" sz="1800" b="1" kern="1400" spc="-50" dirty="0">
                <a:effectLst/>
                <a:latin typeface="Calibri" panose="020F0502020204030204" pitchFamily="34" charset="0"/>
                <a:ea typeface="Times New Roman" panose="02020603050405020304" pitchFamily="18" charset="0"/>
                <a:cs typeface="Times New Roman" panose="02020603050405020304" pitchFamily="18" charset="0"/>
              </a:rPr>
            </a:br>
            <a:br>
              <a:rPr lang="hu-HU" sz="1800" b="1" kern="1400" spc="-50" dirty="0">
                <a:effectLst/>
                <a:latin typeface="Calibri" panose="020F0502020204030204" pitchFamily="34" charset="0"/>
                <a:ea typeface="Times New Roman" panose="02020603050405020304" pitchFamily="18" charset="0"/>
                <a:cs typeface="Times New Roman" panose="02020603050405020304" pitchFamily="18" charset="0"/>
              </a:rPr>
            </a:br>
            <a:br>
              <a:rPr lang="hu-HU" sz="1800" b="1" kern="1400" spc="-50" dirty="0">
                <a:effectLst/>
                <a:latin typeface="Calibri" panose="020F0502020204030204" pitchFamily="34" charset="0"/>
                <a:ea typeface="Times New Roman" panose="02020603050405020304" pitchFamily="18" charset="0"/>
                <a:cs typeface="Times New Roman" panose="02020603050405020304" pitchFamily="18" charset="0"/>
              </a:rPr>
            </a:br>
            <a:br>
              <a:rPr lang="hu-HU" sz="1800" b="1" kern="1400" spc="-50" dirty="0">
                <a:effectLst/>
                <a:latin typeface="Calibri" panose="020F0502020204030204" pitchFamily="34" charset="0"/>
                <a:ea typeface="Times New Roman" panose="02020603050405020304" pitchFamily="18" charset="0"/>
                <a:cs typeface="Times New Roman" panose="02020603050405020304" pitchFamily="18" charset="0"/>
              </a:rPr>
            </a:br>
            <a:br>
              <a:rPr lang="hu-HU" sz="1800" b="1" kern="1400" spc="-50" dirty="0">
                <a:effectLst/>
                <a:latin typeface="Calibri" panose="020F0502020204030204" pitchFamily="34" charset="0"/>
                <a:ea typeface="Times New Roman" panose="02020603050405020304" pitchFamily="18" charset="0"/>
                <a:cs typeface="Times New Roman" panose="02020603050405020304" pitchFamily="18" charset="0"/>
              </a:rPr>
            </a:br>
            <a:br>
              <a:rPr lang="hu-HU" sz="1800" b="1" kern="1400" spc="-50" dirty="0">
                <a:effectLst/>
                <a:latin typeface="Calibri" panose="020F0502020204030204" pitchFamily="34" charset="0"/>
                <a:ea typeface="Times New Roman" panose="02020603050405020304" pitchFamily="18" charset="0"/>
                <a:cs typeface="Times New Roman" panose="02020603050405020304" pitchFamily="18" charset="0"/>
              </a:rPr>
            </a:br>
            <a:r>
              <a:rPr lang="en-GB" sz="6700" b="1" kern="1400" spc="-50" dirty="0">
                <a:effectLst/>
                <a:latin typeface="Calibri" panose="020F0502020204030204" pitchFamily="34" charset="0"/>
                <a:ea typeface="Times New Roman" panose="02020603050405020304" pitchFamily="18" charset="0"/>
                <a:cs typeface="Times New Roman" panose="02020603050405020304" pitchFamily="18" charset="0"/>
              </a:rPr>
              <a:t>Price-performance analysis </a:t>
            </a:r>
            <a:br>
              <a:rPr lang="hu-HU" sz="6700" b="1" kern="1400" spc="-50" dirty="0">
                <a:effectLst/>
                <a:latin typeface="Calibri" panose="020F0502020204030204" pitchFamily="34" charset="0"/>
                <a:ea typeface="Times New Roman" panose="02020603050405020304" pitchFamily="18" charset="0"/>
                <a:cs typeface="Times New Roman" panose="02020603050405020304" pitchFamily="18" charset="0"/>
              </a:rPr>
            </a:br>
            <a:r>
              <a:rPr lang="en-GB" sz="6700" b="1" kern="1400" spc="-50" dirty="0">
                <a:effectLst/>
                <a:latin typeface="Calibri" panose="020F0502020204030204" pitchFamily="34" charset="0"/>
                <a:ea typeface="Times New Roman" panose="02020603050405020304" pitchFamily="18" charset="0"/>
                <a:cs typeface="Times New Roman" panose="02020603050405020304" pitchFamily="18" charset="0"/>
              </a:rPr>
              <a:t>for server procurement</a:t>
            </a:r>
            <a:br>
              <a:rPr lang="hu-HU" sz="1800" kern="1400" spc="-50" dirty="0">
                <a:effectLst/>
                <a:latin typeface="Calibri Light" panose="020F0302020204030204" pitchFamily="34" charset="0"/>
                <a:ea typeface="Times New Roman" panose="02020603050405020304" pitchFamily="18" charset="0"/>
                <a:cs typeface="Times New Roman" panose="02020603050405020304" pitchFamily="18" charset="0"/>
              </a:rPr>
            </a:br>
            <a:endParaRPr lang="hu-HU" dirty="0"/>
          </a:p>
        </p:txBody>
      </p:sp>
      <p:sp>
        <p:nvSpPr>
          <p:cNvPr id="3" name="Alcím 2">
            <a:extLst>
              <a:ext uri="{FF2B5EF4-FFF2-40B4-BE49-F238E27FC236}">
                <a16:creationId xmlns:a16="http://schemas.microsoft.com/office/drawing/2014/main" id="{D2EA180E-1523-DFBF-6D2F-9F77B051BC8E}"/>
              </a:ext>
            </a:extLst>
          </p:cNvPr>
          <p:cNvSpPr>
            <a:spLocks noGrp="1"/>
          </p:cNvSpPr>
          <p:nvPr>
            <p:ph type="subTitle" idx="1"/>
          </p:nvPr>
        </p:nvSpPr>
        <p:spPr>
          <a:xfrm>
            <a:off x="7378805" y="6352382"/>
            <a:ext cx="5363885" cy="445527"/>
          </a:xfrm>
        </p:spPr>
        <p:txBody>
          <a:bodyPr>
            <a:normAutofit/>
          </a:bodyPr>
          <a:lstStyle/>
          <a:p>
            <a:r>
              <a:rPr lang="en-US" sz="2200" b="1" dirty="0"/>
              <a:t>Presenter</a:t>
            </a:r>
            <a:r>
              <a:rPr lang="hu-HU" sz="2200" b="1" dirty="0"/>
              <a:t>: János Angyal (Hungary)</a:t>
            </a:r>
          </a:p>
        </p:txBody>
      </p:sp>
      <p:pic>
        <p:nvPicPr>
          <p:cNvPr id="4" name="Kép 3" descr="Lehet, hogy egy kép erről: szöveg">
            <a:extLst>
              <a:ext uri="{FF2B5EF4-FFF2-40B4-BE49-F238E27FC236}">
                <a16:creationId xmlns:a16="http://schemas.microsoft.com/office/drawing/2014/main" id="{8950927D-3E39-7CAE-1C5B-F9E0B4EEEA6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327" y="288925"/>
            <a:ext cx="1031876" cy="1031876"/>
          </a:xfrm>
          <a:prstGeom prst="rect">
            <a:avLst/>
          </a:prstGeom>
          <a:ln>
            <a:noFill/>
          </a:ln>
          <a:effectLst>
            <a:outerShdw blurRad="292100" dist="139700" dir="2700000" algn="tl" rotWithShape="0">
              <a:srgbClr val="333333">
                <a:alpha val="65000"/>
              </a:srgbClr>
            </a:outerShdw>
          </a:effectLst>
        </p:spPr>
      </p:pic>
      <p:sp>
        <p:nvSpPr>
          <p:cNvPr id="9" name="Alcím 2">
            <a:extLst>
              <a:ext uri="{FF2B5EF4-FFF2-40B4-BE49-F238E27FC236}">
                <a16:creationId xmlns:a16="http://schemas.microsoft.com/office/drawing/2014/main" id="{12EFB95D-E76C-1D9E-BCDD-01AA2A57D7C8}"/>
              </a:ext>
            </a:extLst>
          </p:cNvPr>
          <p:cNvSpPr txBox="1">
            <a:spLocks/>
          </p:cNvSpPr>
          <p:nvPr/>
        </p:nvSpPr>
        <p:spPr>
          <a:xfrm>
            <a:off x="156502" y="6262779"/>
            <a:ext cx="5363885" cy="44552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200" b="1" dirty="0"/>
              <a:t>Date</a:t>
            </a:r>
            <a:r>
              <a:rPr lang="hu-HU" sz="2200" b="1" dirty="0"/>
              <a:t>: 2024.IV.21.</a:t>
            </a:r>
          </a:p>
        </p:txBody>
      </p:sp>
      <p:pic>
        <p:nvPicPr>
          <p:cNvPr id="8" name="Kép 10">
            <a:extLst>
              <a:ext uri="{FF2B5EF4-FFF2-40B4-BE49-F238E27FC236}">
                <a16:creationId xmlns:a16="http://schemas.microsoft.com/office/drawing/2014/main" id="{9083C7C9-CC86-438D-99CE-6EC42476E9C5}"/>
              </a:ext>
            </a:extLst>
          </p:cNvPr>
          <p:cNvPicPr>
            <a:picLocks noChangeAspect="1"/>
          </p:cNvPicPr>
          <p:nvPr/>
        </p:nvPicPr>
        <p:blipFill>
          <a:blip r:embed="rId5"/>
          <a:stretch>
            <a:fillRect/>
          </a:stretch>
        </p:blipFill>
        <p:spPr>
          <a:xfrm>
            <a:off x="4808109" y="3730329"/>
            <a:ext cx="2015881" cy="1489647"/>
          </a:xfrm>
          <a:prstGeom prst="rect">
            <a:avLst/>
          </a:prstGeom>
          <a:ln>
            <a:noFill/>
          </a:ln>
          <a:effectLst>
            <a:outerShdw blurRad="292100" dist="139700" dir="2700000" algn="tl" rotWithShape="0">
              <a:srgbClr val="333333">
                <a:alpha val="65000"/>
              </a:srgbClr>
            </a:outerShdw>
          </a:effectLst>
        </p:spPr>
      </p:pic>
      <p:sp>
        <p:nvSpPr>
          <p:cNvPr id="11" name="Szövegdoboz 12">
            <a:extLst>
              <a:ext uri="{FF2B5EF4-FFF2-40B4-BE49-F238E27FC236}">
                <a16:creationId xmlns:a16="http://schemas.microsoft.com/office/drawing/2014/main" id="{592F657E-984E-4E4C-B200-80D781DBB705}"/>
              </a:ext>
            </a:extLst>
          </p:cNvPr>
          <p:cNvSpPr txBox="1"/>
          <p:nvPr/>
        </p:nvSpPr>
        <p:spPr>
          <a:xfrm>
            <a:off x="4599882" y="5390229"/>
            <a:ext cx="2432334" cy="646331"/>
          </a:xfrm>
          <a:prstGeom prst="rect">
            <a:avLst/>
          </a:prstGeom>
          <a:noFill/>
        </p:spPr>
        <p:txBody>
          <a:bodyPr wrap="square">
            <a:spAutoFit/>
          </a:bodyPr>
          <a:lstStyle/>
          <a:p>
            <a:pPr algn="ctr"/>
            <a:r>
              <a:rPr lang="en-US" sz="1800" b="1" dirty="0">
                <a:effectLst/>
                <a:latin typeface="Calibri" panose="020F0502020204030204" pitchFamily="34" charset="0"/>
                <a:ea typeface="Times New Roman" panose="02020603050405020304" pitchFamily="18" charset="0"/>
              </a:rPr>
              <a:t>International  Congress </a:t>
            </a:r>
          </a:p>
          <a:p>
            <a:pPr algn="ctr"/>
            <a:r>
              <a:rPr lang="en-US" sz="1800" b="1" dirty="0">
                <a:effectLst/>
                <a:latin typeface="Calibri" panose="020F0502020204030204" pitchFamily="34" charset="0"/>
                <a:ea typeface="Times New Roman" panose="02020603050405020304" pitchFamily="18" charset="0"/>
              </a:rPr>
              <a:t>on Scientific Research </a:t>
            </a:r>
          </a:p>
        </p:txBody>
      </p:sp>
    </p:spTree>
    <p:extLst>
      <p:ext uri="{BB962C8B-B14F-4D97-AF65-F5344CB8AC3E}">
        <p14:creationId xmlns:p14="http://schemas.microsoft.com/office/powerpoint/2010/main" val="67705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l="-3000" t="-7000" r="-17000" b="-7000"/>
          </a:stretch>
        </a:blipFill>
        <a:effectLst/>
      </p:bgPr>
    </p:bg>
    <p:spTree>
      <p:nvGrpSpPr>
        <p:cNvPr id="1" name=""/>
        <p:cNvGrpSpPr/>
        <p:nvPr/>
      </p:nvGrpSpPr>
      <p:grpSpPr>
        <a:xfrm>
          <a:off x="0" y="0"/>
          <a:ext cx="0" cy="0"/>
          <a:chOff x="0" y="0"/>
          <a:chExt cx="0" cy="0"/>
        </a:xfrm>
      </p:grpSpPr>
      <p:sp>
        <p:nvSpPr>
          <p:cNvPr id="3" name="Alcím 2">
            <a:extLst>
              <a:ext uri="{FF2B5EF4-FFF2-40B4-BE49-F238E27FC236}">
                <a16:creationId xmlns:a16="http://schemas.microsoft.com/office/drawing/2014/main" id="{D2EA180E-1523-DFBF-6D2F-9F77B051BC8E}"/>
              </a:ext>
            </a:extLst>
          </p:cNvPr>
          <p:cNvSpPr>
            <a:spLocks noGrp="1"/>
          </p:cNvSpPr>
          <p:nvPr>
            <p:ph type="subTitle" idx="1"/>
          </p:nvPr>
        </p:nvSpPr>
        <p:spPr>
          <a:xfrm>
            <a:off x="7274483" y="6311385"/>
            <a:ext cx="5363885" cy="445527"/>
          </a:xfrm>
        </p:spPr>
        <p:txBody>
          <a:bodyPr>
            <a:normAutofit/>
          </a:bodyPr>
          <a:lstStyle/>
          <a:p>
            <a:r>
              <a:rPr lang="en-US" sz="2200" b="1" dirty="0"/>
              <a:t>Presenter</a:t>
            </a:r>
            <a:r>
              <a:rPr lang="hu-HU" sz="2200" b="1" dirty="0"/>
              <a:t>: János Angyal (Hungary)</a:t>
            </a:r>
          </a:p>
        </p:txBody>
      </p:sp>
      <p:pic>
        <p:nvPicPr>
          <p:cNvPr id="4" name="Kép 3" descr="Lehet, hogy egy kép erről: szöveg">
            <a:extLst>
              <a:ext uri="{FF2B5EF4-FFF2-40B4-BE49-F238E27FC236}">
                <a16:creationId xmlns:a16="http://schemas.microsoft.com/office/drawing/2014/main" id="{8950927D-3E39-7CAE-1C5B-F9E0B4EEEA6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327" y="288925"/>
            <a:ext cx="1031876" cy="1031876"/>
          </a:xfrm>
          <a:prstGeom prst="rect">
            <a:avLst/>
          </a:prstGeom>
          <a:ln>
            <a:noFill/>
          </a:ln>
          <a:effectLst>
            <a:outerShdw blurRad="292100" dist="139700" dir="2700000" algn="tl" rotWithShape="0">
              <a:srgbClr val="333333">
                <a:alpha val="65000"/>
              </a:srgbClr>
            </a:outerShdw>
          </a:effectLst>
        </p:spPr>
      </p:pic>
      <p:sp>
        <p:nvSpPr>
          <p:cNvPr id="9" name="Alcím 2">
            <a:extLst>
              <a:ext uri="{FF2B5EF4-FFF2-40B4-BE49-F238E27FC236}">
                <a16:creationId xmlns:a16="http://schemas.microsoft.com/office/drawing/2014/main" id="{12EFB95D-E76C-1D9E-BCDD-01AA2A57D7C8}"/>
              </a:ext>
            </a:extLst>
          </p:cNvPr>
          <p:cNvSpPr txBox="1">
            <a:spLocks/>
          </p:cNvSpPr>
          <p:nvPr/>
        </p:nvSpPr>
        <p:spPr>
          <a:xfrm>
            <a:off x="-1468930" y="6311385"/>
            <a:ext cx="5363885" cy="44552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200" b="1" dirty="0"/>
              <a:t>Date</a:t>
            </a:r>
            <a:r>
              <a:rPr lang="hu-HU" sz="2200" b="1" dirty="0"/>
              <a:t>: 2024.IV.21.</a:t>
            </a:r>
          </a:p>
        </p:txBody>
      </p:sp>
      <p:sp>
        <p:nvSpPr>
          <p:cNvPr id="7" name="Cím 6">
            <a:extLst>
              <a:ext uri="{FF2B5EF4-FFF2-40B4-BE49-F238E27FC236}">
                <a16:creationId xmlns:a16="http://schemas.microsoft.com/office/drawing/2014/main" id="{6A12F852-9CC2-EEE0-3E42-23D8087887EF}"/>
              </a:ext>
            </a:extLst>
          </p:cNvPr>
          <p:cNvSpPr>
            <a:spLocks noGrp="1"/>
          </p:cNvSpPr>
          <p:nvPr>
            <p:ph type="ctrTitle"/>
          </p:nvPr>
        </p:nvSpPr>
        <p:spPr>
          <a:xfrm>
            <a:off x="3717684" y="121686"/>
            <a:ext cx="5123662" cy="1123296"/>
          </a:xfrm>
        </p:spPr>
        <p:txBody>
          <a:bodyPr>
            <a:normAutofit/>
          </a:bodyPr>
          <a:lstStyle/>
          <a:p>
            <a:r>
              <a:rPr lang="en-US" b="1" u="sng" dirty="0">
                <a:solidFill>
                  <a:srgbClr val="FFFF00"/>
                </a:solidFill>
                <a:highlight>
                  <a:srgbClr val="000000"/>
                </a:highlight>
                <a:latin typeface="+mn-lt"/>
              </a:rPr>
              <a:t>Demonstration</a:t>
            </a:r>
          </a:p>
        </p:txBody>
      </p:sp>
      <p:sp>
        <p:nvSpPr>
          <p:cNvPr id="15" name="Szövegdoboz 14">
            <a:extLst>
              <a:ext uri="{FF2B5EF4-FFF2-40B4-BE49-F238E27FC236}">
                <a16:creationId xmlns:a16="http://schemas.microsoft.com/office/drawing/2014/main" id="{3C9C5B08-B9B2-F168-D9B6-639D66AFA446}"/>
              </a:ext>
            </a:extLst>
          </p:cNvPr>
          <p:cNvSpPr txBox="1"/>
          <p:nvPr/>
        </p:nvSpPr>
        <p:spPr>
          <a:xfrm>
            <a:off x="614554" y="1816090"/>
            <a:ext cx="11118385" cy="1246495"/>
          </a:xfrm>
          <a:prstGeom prst="rect">
            <a:avLst/>
          </a:prstGeom>
          <a:noFill/>
        </p:spPr>
        <p:txBody>
          <a:bodyPr wrap="square">
            <a:spAutoFit/>
          </a:bodyPr>
          <a:lstStyle/>
          <a:p>
            <a:pPr algn="just"/>
            <a:r>
              <a:rPr lang="en-US" sz="2000" dirty="0"/>
              <a:t>After determining the lower and upper limits, the COCO STEP</a:t>
            </a:r>
            <a:r>
              <a:rPr lang="hu-HU" sz="2000" dirty="0"/>
              <a:t> </a:t>
            </a:r>
            <a:r>
              <a:rPr lang="en-US" sz="2000" dirty="0"/>
              <a:t>IX OAM was completed. The table also contains various ratio calculations and margin calculations. These calculations help us create the ranked OAM table that we can load into the </a:t>
            </a:r>
            <a:r>
              <a:rPr lang="en-US" sz="2000" b="1" cap="all" dirty="0">
                <a:solidFill>
                  <a:srgbClr val="00B050"/>
                </a:solidFill>
                <a:highlight>
                  <a:srgbClr val="000000"/>
                </a:highlight>
              </a:rPr>
              <a:t>COCO Y0 anti-discrimination</a:t>
            </a:r>
            <a:r>
              <a:rPr lang="en-US" sz="2000" dirty="0"/>
              <a:t>, similarity analysis online modeler.</a:t>
            </a:r>
            <a:endParaRPr lang="hu-HU" sz="2000" dirty="0"/>
          </a:p>
          <a:p>
            <a:pPr algn="just"/>
            <a:endParaRPr lang="hu-HU" sz="1500" dirty="0"/>
          </a:p>
        </p:txBody>
      </p:sp>
      <p:pic>
        <p:nvPicPr>
          <p:cNvPr id="2" name="Picture 1">
            <a:extLst>
              <a:ext uri="{FF2B5EF4-FFF2-40B4-BE49-F238E27FC236}">
                <a16:creationId xmlns:a16="http://schemas.microsoft.com/office/drawing/2014/main" id="{45859AAF-08E8-4D91-B89E-AAB54D495303}"/>
              </a:ext>
            </a:extLst>
          </p:cNvPr>
          <p:cNvPicPr>
            <a:picLocks noChangeAspect="1"/>
          </p:cNvPicPr>
          <p:nvPr/>
        </p:nvPicPr>
        <p:blipFill rotWithShape="1">
          <a:blip r:embed="rId4"/>
          <a:srcRect r="432" b="1508"/>
          <a:stretch/>
        </p:blipFill>
        <p:spPr>
          <a:xfrm>
            <a:off x="1213012" y="3700121"/>
            <a:ext cx="9550238" cy="2204560"/>
          </a:xfrm>
          <a:prstGeom prst="rect">
            <a:avLst/>
          </a:prstGeom>
          <a:ln>
            <a:noFill/>
          </a:ln>
          <a:effectLst>
            <a:outerShdw blurRad="292100" dist="139700" dir="2700000" algn="tl" rotWithShape="0">
              <a:srgbClr val="333333">
                <a:alpha val="65000"/>
              </a:srgbClr>
            </a:outerShdw>
          </a:effectLst>
        </p:spPr>
      </p:pic>
      <p:cxnSp>
        <p:nvCxnSpPr>
          <p:cNvPr id="10" name="Straight Arrow Connector 9">
            <a:extLst>
              <a:ext uri="{FF2B5EF4-FFF2-40B4-BE49-F238E27FC236}">
                <a16:creationId xmlns:a16="http://schemas.microsoft.com/office/drawing/2014/main" id="{5D1BE784-5783-4807-ACF3-0E21931F3B78}"/>
              </a:ext>
            </a:extLst>
          </p:cNvPr>
          <p:cNvCxnSpPr>
            <a:cxnSpLocks/>
          </p:cNvCxnSpPr>
          <p:nvPr/>
        </p:nvCxnSpPr>
        <p:spPr>
          <a:xfrm>
            <a:off x="2522071" y="3381353"/>
            <a:ext cx="411629" cy="801099"/>
          </a:xfrm>
          <a:prstGeom prst="straightConnector1">
            <a:avLst/>
          </a:prstGeom>
          <a:ln>
            <a:solidFill>
              <a:schemeClr val="bg1"/>
            </a:solidFill>
            <a:tailEnd type="triangle"/>
          </a:ln>
        </p:spPr>
        <p:style>
          <a:lnRef idx="1">
            <a:schemeClr val="dk1"/>
          </a:lnRef>
          <a:fillRef idx="0">
            <a:schemeClr val="dk1"/>
          </a:fillRef>
          <a:effectRef idx="0">
            <a:schemeClr val="dk1"/>
          </a:effectRef>
          <a:fontRef idx="minor">
            <a:schemeClr val="tx1"/>
          </a:fontRef>
        </p:style>
      </p:cxnSp>
      <p:sp>
        <p:nvSpPr>
          <p:cNvPr id="21" name="Rectangle 20">
            <a:extLst>
              <a:ext uri="{FF2B5EF4-FFF2-40B4-BE49-F238E27FC236}">
                <a16:creationId xmlns:a16="http://schemas.microsoft.com/office/drawing/2014/main" id="{E24ACE03-35E1-47C5-9DF6-C22F1E1F6942}"/>
              </a:ext>
            </a:extLst>
          </p:cNvPr>
          <p:cNvSpPr/>
          <p:nvPr/>
        </p:nvSpPr>
        <p:spPr>
          <a:xfrm>
            <a:off x="747005" y="3012021"/>
            <a:ext cx="1996252" cy="369332"/>
          </a:xfrm>
          <a:prstGeom prst="rect">
            <a:avLst/>
          </a:prstGeom>
        </p:spPr>
        <p:txBody>
          <a:bodyPr wrap="none">
            <a:spAutoFit/>
          </a:bodyPr>
          <a:lstStyle/>
          <a:p>
            <a:pPr algn="just"/>
            <a:r>
              <a:rPr lang="hu-HU" dirty="0"/>
              <a:t>problem (highlited)</a:t>
            </a:r>
            <a:endParaRPr lang="en-US" dirty="0"/>
          </a:p>
        </p:txBody>
      </p:sp>
    </p:spTree>
    <p:extLst>
      <p:ext uri="{BB962C8B-B14F-4D97-AF65-F5344CB8AC3E}">
        <p14:creationId xmlns:p14="http://schemas.microsoft.com/office/powerpoint/2010/main" val="463052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l="-3000" t="-7000" r="-17000" b="-7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216166-5814-46CA-880F-4B6A43641465}"/>
              </a:ext>
            </a:extLst>
          </p:cNvPr>
          <p:cNvPicPr>
            <a:picLocks noChangeAspect="1"/>
          </p:cNvPicPr>
          <p:nvPr/>
        </p:nvPicPr>
        <p:blipFill>
          <a:blip r:embed="rId3"/>
          <a:stretch>
            <a:fillRect/>
          </a:stretch>
        </p:blipFill>
        <p:spPr>
          <a:xfrm>
            <a:off x="3766124" y="4494030"/>
            <a:ext cx="3870990" cy="1843665"/>
          </a:xfrm>
          <a:prstGeom prst="rect">
            <a:avLst/>
          </a:prstGeom>
        </p:spPr>
      </p:pic>
      <p:pic>
        <p:nvPicPr>
          <p:cNvPr id="45" name="Picture 44">
            <a:extLst>
              <a:ext uri="{FF2B5EF4-FFF2-40B4-BE49-F238E27FC236}">
                <a16:creationId xmlns:a16="http://schemas.microsoft.com/office/drawing/2014/main" id="{66F1A030-B096-48C7-ABED-4F98D1B37C52}"/>
              </a:ext>
            </a:extLst>
          </p:cNvPr>
          <p:cNvPicPr>
            <a:picLocks noChangeAspect="1"/>
          </p:cNvPicPr>
          <p:nvPr/>
        </p:nvPicPr>
        <p:blipFill>
          <a:blip r:embed="rId4"/>
          <a:stretch>
            <a:fillRect/>
          </a:stretch>
        </p:blipFill>
        <p:spPr>
          <a:xfrm>
            <a:off x="3758639" y="2362808"/>
            <a:ext cx="3885960" cy="1668970"/>
          </a:xfrm>
          <a:prstGeom prst="rect">
            <a:avLst/>
          </a:prstGeom>
        </p:spPr>
      </p:pic>
      <p:sp>
        <p:nvSpPr>
          <p:cNvPr id="3" name="Alcím 2">
            <a:extLst>
              <a:ext uri="{FF2B5EF4-FFF2-40B4-BE49-F238E27FC236}">
                <a16:creationId xmlns:a16="http://schemas.microsoft.com/office/drawing/2014/main" id="{D2EA180E-1523-DFBF-6D2F-9F77B051BC8E}"/>
              </a:ext>
            </a:extLst>
          </p:cNvPr>
          <p:cNvSpPr>
            <a:spLocks noGrp="1"/>
          </p:cNvSpPr>
          <p:nvPr>
            <p:ph type="subTitle" idx="1"/>
          </p:nvPr>
        </p:nvSpPr>
        <p:spPr>
          <a:xfrm>
            <a:off x="7241607" y="6343588"/>
            <a:ext cx="5363885" cy="445527"/>
          </a:xfrm>
        </p:spPr>
        <p:txBody>
          <a:bodyPr>
            <a:normAutofit/>
          </a:bodyPr>
          <a:lstStyle/>
          <a:p>
            <a:r>
              <a:rPr lang="en-US" sz="2200" b="1" dirty="0"/>
              <a:t>Presenter</a:t>
            </a:r>
            <a:r>
              <a:rPr lang="hu-HU" sz="2200" b="1" dirty="0"/>
              <a:t>: János Angyal (Hungary)</a:t>
            </a:r>
          </a:p>
        </p:txBody>
      </p:sp>
      <p:pic>
        <p:nvPicPr>
          <p:cNvPr id="4" name="Kép 3" descr="Lehet, hogy egy kép erről: szöveg">
            <a:extLst>
              <a:ext uri="{FF2B5EF4-FFF2-40B4-BE49-F238E27FC236}">
                <a16:creationId xmlns:a16="http://schemas.microsoft.com/office/drawing/2014/main" id="{8950927D-3E39-7CAE-1C5B-F9E0B4EEEA6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7327" y="288925"/>
            <a:ext cx="1031876" cy="1031876"/>
          </a:xfrm>
          <a:prstGeom prst="rect">
            <a:avLst/>
          </a:prstGeom>
          <a:ln>
            <a:noFill/>
          </a:ln>
          <a:effectLst>
            <a:outerShdw blurRad="292100" dist="139700" dir="2700000" algn="tl" rotWithShape="0">
              <a:srgbClr val="333333">
                <a:alpha val="65000"/>
              </a:srgbClr>
            </a:outerShdw>
          </a:effectLst>
        </p:spPr>
      </p:pic>
      <p:sp>
        <p:nvSpPr>
          <p:cNvPr id="9" name="Alcím 2">
            <a:extLst>
              <a:ext uri="{FF2B5EF4-FFF2-40B4-BE49-F238E27FC236}">
                <a16:creationId xmlns:a16="http://schemas.microsoft.com/office/drawing/2014/main" id="{12EFB95D-E76C-1D9E-BCDD-01AA2A57D7C8}"/>
              </a:ext>
            </a:extLst>
          </p:cNvPr>
          <p:cNvSpPr txBox="1">
            <a:spLocks/>
          </p:cNvSpPr>
          <p:nvPr/>
        </p:nvSpPr>
        <p:spPr>
          <a:xfrm>
            <a:off x="-1468930" y="6311385"/>
            <a:ext cx="5363885" cy="44552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200" b="1" dirty="0"/>
              <a:t>Date</a:t>
            </a:r>
            <a:r>
              <a:rPr lang="hu-HU" sz="2200" b="1" dirty="0"/>
              <a:t>: 2024.IV.21.</a:t>
            </a:r>
          </a:p>
        </p:txBody>
      </p:sp>
      <p:sp>
        <p:nvSpPr>
          <p:cNvPr id="7" name="Cím 6">
            <a:extLst>
              <a:ext uri="{FF2B5EF4-FFF2-40B4-BE49-F238E27FC236}">
                <a16:creationId xmlns:a16="http://schemas.microsoft.com/office/drawing/2014/main" id="{6A12F852-9CC2-EEE0-3E42-23D8087887EF}"/>
              </a:ext>
            </a:extLst>
          </p:cNvPr>
          <p:cNvSpPr>
            <a:spLocks noGrp="1"/>
          </p:cNvSpPr>
          <p:nvPr>
            <p:ph type="ctrTitle"/>
          </p:nvPr>
        </p:nvSpPr>
        <p:spPr>
          <a:xfrm>
            <a:off x="3717684" y="121686"/>
            <a:ext cx="5123662" cy="1123296"/>
          </a:xfrm>
        </p:spPr>
        <p:txBody>
          <a:bodyPr>
            <a:normAutofit/>
          </a:bodyPr>
          <a:lstStyle/>
          <a:p>
            <a:r>
              <a:rPr lang="en-US" b="1" u="sng" dirty="0">
                <a:solidFill>
                  <a:srgbClr val="00B050"/>
                </a:solidFill>
                <a:highlight>
                  <a:srgbClr val="000000"/>
                </a:highlight>
                <a:latin typeface="+mn-lt"/>
              </a:rPr>
              <a:t>Demonstration</a:t>
            </a:r>
          </a:p>
        </p:txBody>
      </p:sp>
      <p:sp>
        <p:nvSpPr>
          <p:cNvPr id="10" name="Szövegdoboz 9">
            <a:extLst>
              <a:ext uri="{FF2B5EF4-FFF2-40B4-BE49-F238E27FC236}">
                <a16:creationId xmlns:a16="http://schemas.microsoft.com/office/drawing/2014/main" id="{AD69ED78-F85D-E86B-83D2-C834DDED66CE}"/>
              </a:ext>
            </a:extLst>
          </p:cNvPr>
          <p:cNvSpPr txBox="1"/>
          <p:nvPr/>
        </p:nvSpPr>
        <p:spPr>
          <a:xfrm>
            <a:off x="636324" y="4031778"/>
            <a:ext cx="9932549" cy="400110"/>
          </a:xfrm>
          <a:prstGeom prst="rect">
            <a:avLst/>
          </a:prstGeom>
          <a:noFill/>
        </p:spPr>
        <p:txBody>
          <a:bodyPr wrap="square">
            <a:spAutoFit/>
          </a:bodyPr>
          <a:lstStyle/>
          <a:p>
            <a:r>
              <a:rPr lang="en-US" sz="2000" dirty="0"/>
              <a:t>The figure below shows the result</a:t>
            </a:r>
            <a:r>
              <a:rPr lang="hu-HU" sz="2000" dirty="0"/>
              <a:t>s</a:t>
            </a:r>
            <a:r>
              <a:rPr lang="en-US" sz="2000" dirty="0"/>
              <a:t> of the COCO Y0 model</a:t>
            </a:r>
            <a:r>
              <a:rPr lang="hu-HU" sz="2000" dirty="0"/>
              <a:t> (unit</a:t>
            </a:r>
            <a:r>
              <a:rPr lang="en-US" sz="2000" dirty="0"/>
              <a:t> for each data = score</a:t>
            </a:r>
            <a:r>
              <a:rPr lang="hu-HU" sz="2000" dirty="0"/>
              <a:t>)</a:t>
            </a:r>
            <a:r>
              <a:rPr lang="en-US" sz="2000" dirty="0"/>
              <a:t>.</a:t>
            </a:r>
          </a:p>
        </p:txBody>
      </p:sp>
      <p:sp>
        <p:nvSpPr>
          <p:cNvPr id="13" name="Szövegdoboz 12">
            <a:extLst>
              <a:ext uri="{FF2B5EF4-FFF2-40B4-BE49-F238E27FC236}">
                <a16:creationId xmlns:a16="http://schemas.microsoft.com/office/drawing/2014/main" id="{0E9E99A3-6F54-95AD-C157-790A14B9B065}"/>
              </a:ext>
            </a:extLst>
          </p:cNvPr>
          <p:cNvSpPr txBox="1"/>
          <p:nvPr/>
        </p:nvSpPr>
        <p:spPr>
          <a:xfrm>
            <a:off x="636324" y="1572797"/>
            <a:ext cx="10914326" cy="707886"/>
          </a:xfrm>
          <a:prstGeom prst="rect">
            <a:avLst/>
          </a:prstGeom>
          <a:noFill/>
        </p:spPr>
        <p:txBody>
          <a:bodyPr wrap="square">
            <a:spAutoFit/>
          </a:bodyPr>
          <a:lstStyle/>
          <a:p>
            <a:r>
              <a:rPr lang="en-US" sz="2000" dirty="0"/>
              <a:t>The figure shows the ranked chart, what we can load  into the COCO Y0 modeler</a:t>
            </a:r>
            <a:r>
              <a:rPr lang="hu-HU" sz="2000" dirty="0"/>
              <a:t> Y0 is the score, the coloured numbers are the ranking values</a:t>
            </a:r>
            <a:r>
              <a:rPr lang="en-US" sz="1500" dirty="0"/>
              <a:t>.</a:t>
            </a:r>
            <a:endParaRPr lang="en-US" sz="1800" dirty="0"/>
          </a:p>
        </p:txBody>
      </p:sp>
      <p:cxnSp>
        <p:nvCxnSpPr>
          <p:cNvPr id="8" name="Straight Arrow Connector 7">
            <a:extLst>
              <a:ext uri="{FF2B5EF4-FFF2-40B4-BE49-F238E27FC236}">
                <a16:creationId xmlns:a16="http://schemas.microsoft.com/office/drawing/2014/main" id="{FE5289E3-7352-4BF3-ABB9-67F618AB0D53}"/>
              </a:ext>
            </a:extLst>
          </p:cNvPr>
          <p:cNvCxnSpPr>
            <a:cxnSpLocks/>
          </p:cNvCxnSpPr>
          <p:nvPr/>
        </p:nvCxnSpPr>
        <p:spPr>
          <a:xfrm flipV="1">
            <a:off x="2051050" y="2906507"/>
            <a:ext cx="2419350" cy="1343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5B3996F1-7BB4-4810-B460-A5AA3320D954}"/>
              </a:ext>
            </a:extLst>
          </p:cNvPr>
          <p:cNvCxnSpPr>
            <a:cxnSpLocks/>
          </p:cNvCxnSpPr>
          <p:nvPr/>
        </p:nvCxnSpPr>
        <p:spPr>
          <a:xfrm>
            <a:off x="2051050" y="3225800"/>
            <a:ext cx="2995457" cy="41910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Rectangle 17">
            <a:extLst>
              <a:ext uri="{FF2B5EF4-FFF2-40B4-BE49-F238E27FC236}">
                <a16:creationId xmlns:a16="http://schemas.microsoft.com/office/drawing/2014/main" id="{A4588D6D-5724-404C-BA2C-2778686DED17}"/>
              </a:ext>
            </a:extLst>
          </p:cNvPr>
          <p:cNvSpPr/>
          <p:nvPr/>
        </p:nvSpPr>
        <p:spPr>
          <a:xfrm>
            <a:off x="566879" y="2917363"/>
            <a:ext cx="1524648" cy="369332"/>
          </a:xfrm>
          <a:prstGeom prst="rect">
            <a:avLst/>
          </a:prstGeom>
        </p:spPr>
        <p:txBody>
          <a:bodyPr wrap="none">
            <a:spAutoFit/>
          </a:bodyPr>
          <a:lstStyle/>
          <a:p>
            <a:r>
              <a:rPr lang="hu-HU" dirty="0"/>
              <a:t>ranking values</a:t>
            </a:r>
            <a:endParaRPr lang="en-US" dirty="0"/>
          </a:p>
        </p:txBody>
      </p:sp>
      <p:cxnSp>
        <p:nvCxnSpPr>
          <p:cNvPr id="24" name="Straight Arrow Connector 23">
            <a:extLst>
              <a:ext uri="{FF2B5EF4-FFF2-40B4-BE49-F238E27FC236}">
                <a16:creationId xmlns:a16="http://schemas.microsoft.com/office/drawing/2014/main" id="{5D3E9B3E-755E-4D90-8B34-B460B54DFB0C}"/>
              </a:ext>
            </a:extLst>
          </p:cNvPr>
          <p:cNvCxnSpPr>
            <a:cxnSpLocks/>
            <a:stCxn id="18" idx="3"/>
          </p:cNvCxnSpPr>
          <p:nvPr/>
        </p:nvCxnSpPr>
        <p:spPr>
          <a:xfrm>
            <a:off x="2091527" y="3102029"/>
            <a:ext cx="3649905" cy="1237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290AA79F-CB6C-4CD1-B7C4-CB3A4EAAEC54}"/>
              </a:ext>
            </a:extLst>
          </p:cNvPr>
          <p:cNvCxnSpPr>
            <a:cxnSpLocks/>
          </p:cNvCxnSpPr>
          <p:nvPr/>
        </p:nvCxnSpPr>
        <p:spPr>
          <a:xfrm flipH="1" flipV="1">
            <a:off x="7451117" y="2438937"/>
            <a:ext cx="1877031" cy="6404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2" name="Rectangle 31">
            <a:extLst>
              <a:ext uri="{FF2B5EF4-FFF2-40B4-BE49-F238E27FC236}">
                <a16:creationId xmlns:a16="http://schemas.microsoft.com/office/drawing/2014/main" id="{6421BA7D-5647-4499-9426-DC4855F583F1}"/>
              </a:ext>
            </a:extLst>
          </p:cNvPr>
          <p:cNvSpPr/>
          <p:nvPr/>
        </p:nvSpPr>
        <p:spPr>
          <a:xfrm>
            <a:off x="9238875" y="2975434"/>
            <a:ext cx="684675" cy="369332"/>
          </a:xfrm>
          <a:prstGeom prst="rect">
            <a:avLst/>
          </a:prstGeom>
        </p:spPr>
        <p:txBody>
          <a:bodyPr wrap="none">
            <a:spAutoFit/>
          </a:bodyPr>
          <a:lstStyle/>
          <a:p>
            <a:r>
              <a:rPr lang="hu-HU" dirty="0"/>
              <a:t>score</a:t>
            </a:r>
            <a:endParaRPr lang="en-US" dirty="0"/>
          </a:p>
        </p:txBody>
      </p:sp>
      <p:cxnSp>
        <p:nvCxnSpPr>
          <p:cNvPr id="46" name="Straight Arrow Connector 45">
            <a:extLst>
              <a:ext uri="{FF2B5EF4-FFF2-40B4-BE49-F238E27FC236}">
                <a16:creationId xmlns:a16="http://schemas.microsoft.com/office/drawing/2014/main" id="{7A09C9D8-12D0-460B-BD53-D8A2FF4FE7B9}"/>
              </a:ext>
            </a:extLst>
          </p:cNvPr>
          <p:cNvCxnSpPr>
            <a:cxnSpLocks/>
          </p:cNvCxnSpPr>
          <p:nvPr/>
        </p:nvCxnSpPr>
        <p:spPr>
          <a:xfrm>
            <a:off x="2075090" y="3133071"/>
            <a:ext cx="4455588" cy="5404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23603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l="-3000" t="-7000" r="-17000" b="-7000"/>
          </a:stretch>
        </a:blipFill>
        <a:effectLst/>
      </p:bgPr>
    </p:bg>
    <p:spTree>
      <p:nvGrpSpPr>
        <p:cNvPr id="1" name=""/>
        <p:cNvGrpSpPr/>
        <p:nvPr/>
      </p:nvGrpSpPr>
      <p:grpSpPr>
        <a:xfrm>
          <a:off x="0" y="0"/>
          <a:ext cx="0" cy="0"/>
          <a:chOff x="0" y="0"/>
          <a:chExt cx="0" cy="0"/>
        </a:xfrm>
      </p:grpSpPr>
      <p:sp>
        <p:nvSpPr>
          <p:cNvPr id="3" name="Alcím 2">
            <a:extLst>
              <a:ext uri="{FF2B5EF4-FFF2-40B4-BE49-F238E27FC236}">
                <a16:creationId xmlns:a16="http://schemas.microsoft.com/office/drawing/2014/main" id="{D2EA180E-1523-DFBF-6D2F-9F77B051BC8E}"/>
              </a:ext>
            </a:extLst>
          </p:cNvPr>
          <p:cNvSpPr>
            <a:spLocks noGrp="1"/>
          </p:cNvSpPr>
          <p:nvPr>
            <p:ph type="subTitle" idx="1"/>
          </p:nvPr>
        </p:nvSpPr>
        <p:spPr>
          <a:xfrm>
            <a:off x="7249083" y="6356944"/>
            <a:ext cx="5363885" cy="445527"/>
          </a:xfrm>
        </p:spPr>
        <p:txBody>
          <a:bodyPr>
            <a:normAutofit/>
          </a:bodyPr>
          <a:lstStyle/>
          <a:p>
            <a:r>
              <a:rPr lang="en-US" sz="2200" b="1" dirty="0"/>
              <a:t>Presenter</a:t>
            </a:r>
            <a:r>
              <a:rPr lang="hu-HU" sz="2200" b="1" dirty="0"/>
              <a:t>: János Angyal (Hungary)</a:t>
            </a:r>
          </a:p>
        </p:txBody>
      </p:sp>
      <p:pic>
        <p:nvPicPr>
          <p:cNvPr id="4" name="Kép 3" descr="Lehet, hogy egy kép erről: szöveg">
            <a:extLst>
              <a:ext uri="{FF2B5EF4-FFF2-40B4-BE49-F238E27FC236}">
                <a16:creationId xmlns:a16="http://schemas.microsoft.com/office/drawing/2014/main" id="{8950927D-3E39-7CAE-1C5B-F9E0B4EEEA6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327" y="288925"/>
            <a:ext cx="1031876" cy="1031876"/>
          </a:xfrm>
          <a:prstGeom prst="rect">
            <a:avLst/>
          </a:prstGeom>
          <a:ln>
            <a:noFill/>
          </a:ln>
          <a:effectLst>
            <a:outerShdw blurRad="292100" dist="139700" dir="2700000" algn="tl" rotWithShape="0">
              <a:srgbClr val="333333">
                <a:alpha val="65000"/>
              </a:srgbClr>
            </a:outerShdw>
          </a:effectLst>
        </p:spPr>
      </p:pic>
      <p:sp>
        <p:nvSpPr>
          <p:cNvPr id="9" name="Alcím 2">
            <a:extLst>
              <a:ext uri="{FF2B5EF4-FFF2-40B4-BE49-F238E27FC236}">
                <a16:creationId xmlns:a16="http://schemas.microsoft.com/office/drawing/2014/main" id="{12EFB95D-E76C-1D9E-BCDD-01AA2A57D7C8}"/>
              </a:ext>
            </a:extLst>
          </p:cNvPr>
          <p:cNvSpPr txBox="1">
            <a:spLocks/>
          </p:cNvSpPr>
          <p:nvPr/>
        </p:nvSpPr>
        <p:spPr>
          <a:xfrm>
            <a:off x="-1468930" y="6311385"/>
            <a:ext cx="5363885" cy="44552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200" b="1" dirty="0"/>
              <a:t>Date</a:t>
            </a:r>
            <a:r>
              <a:rPr lang="hu-HU" sz="2200" b="1" dirty="0"/>
              <a:t>: 2024.IV.21.</a:t>
            </a:r>
          </a:p>
        </p:txBody>
      </p:sp>
      <p:sp>
        <p:nvSpPr>
          <p:cNvPr id="7" name="Cím 6">
            <a:extLst>
              <a:ext uri="{FF2B5EF4-FFF2-40B4-BE49-F238E27FC236}">
                <a16:creationId xmlns:a16="http://schemas.microsoft.com/office/drawing/2014/main" id="{6A12F852-9CC2-EEE0-3E42-23D8087887EF}"/>
              </a:ext>
            </a:extLst>
          </p:cNvPr>
          <p:cNvSpPr>
            <a:spLocks noGrp="1"/>
          </p:cNvSpPr>
          <p:nvPr>
            <p:ph type="ctrTitle"/>
          </p:nvPr>
        </p:nvSpPr>
        <p:spPr>
          <a:xfrm>
            <a:off x="3717684" y="121686"/>
            <a:ext cx="5123662" cy="1123296"/>
          </a:xfrm>
        </p:spPr>
        <p:txBody>
          <a:bodyPr>
            <a:normAutofit/>
          </a:bodyPr>
          <a:lstStyle/>
          <a:p>
            <a:r>
              <a:rPr lang="en-US" b="1" u="sng" dirty="0">
                <a:solidFill>
                  <a:srgbClr val="00B050"/>
                </a:solidFill>
                <a:highlight>
                  <a:srgbClr val="000000"/>
                </a:highlight>
                <a:latin typeface="+mn-lt"/>
              </a:rPr>
              <a:t>Demonstration</a:t>
            </a:r>
          </a:p>
        </p:txBody>
      </p:sp>
      <p:sp>
        <p:nvSpPr>
          <p:cNvPr id="8" name="Szövegdoboz 7">
            <a:extLst>
              <a:ext uri="{FF2B5EF4-FFF2-40B4-BE49-F238E27FC236}">
                <a16:creationId xmlns:a16="http://schemas.microsoft.com/office/drawing/2014/main" id="{100361C3-9099-77E2-BE7B-B87F8662E294}"/>
              </a:ext>
            </a:extLst>
          </p:cNvPr>
          <p:cNvSpPr txBox="1"/>
          <p:nvPr/>
        </p:nvSpPr>
        <p:spPr>
          <a:xfrm>
            <a:off x="549750" y="1356438"/>
            <a:ext cx="6948152" cy="400110"/>
          </a:xfrm>
          <a:prstGeom prst="rect">
            <a:avLst/>
          </a:prstGeom>
          <a:noFill/>
        </p:spPr>
        <p:txBody>
          <a:bodyPr wrap="square">
            <a:spAutoFit/>
          </a:bodyPr>
          <a:lstStyle/>
          <a:p>
            <a:r>
              <a:rPr lang="en-US" sz="2000" u="sng" dirty="0"/>
              <a:t>Final result</a:t>
            </a:r>
            <a:r>
              <a:rPr lang="hu-HU" sz="2000" u="sng" dirty="0"/>
              <a:t>s</a:t>
            </a:r>
            <a:r>
              <a:rPr lang="en-US" sz="2000" u="sng" dirty="0"/>
              <a:t>:</a:t>
            </a:r>
          </a:p>
        </p:txBody>
      </p:sp>
      <p:sp>
        <p:nvSpPr>
          <p:cNvPr id="10" name="Szövegdoboz 9">
            <a:extLst>
              <a:ext uri="{FF2B5EF4-FFF2-40B4-BE49-F238E27FC236}">
                <a16:creationId xmlns:a16="http://schemas.microsoft.com/office/drawing/2014/main" id="{E31E2D06-F644-A05D-45CE-5683F744A769}"/>
              </a:ext>
            </a:extLst>
          </p:cNvPr>
          <p:cNvSpPr txBox="1"/>
          <p:nvPr/>
        </p:nvSpPr>
        <p:spPr>
          <a:xfrm>
            <a:off x="549750" y="3596221"/>
            <a:ext cx="11102449" cy="1200329"/>
          </a:xfrm>
          <a:prstGeom prst="rect">
            <a:avLst/>
          </a:prstGeom>
          <a:noFill/>
        </p:spPr>
        <p:txBody>
          <a:bodyPr wrap="square">
            <a:spAutoFit/>
          </a:bodyPr>
          <a:lstStyle/>
          <a:p>
            <a:pPr algn="just"/>
            <a:r>
              <a:rPr lang="en-US" dirty="0"/>
              <a:t>I also checked the </a:t>
            </a:r>
            <a:r>
              <a:rPr lang="hu-HU" b="1" dirty="0">
                <a:solidFill>
                  <a:srgbClr val="00B050"/>
                </a:solidFill>
                <a:highlight>
                  <a:srgbClr val="000000"/>
                </a:highlight>
              </a:rPr>
              <a:t>VALIDITY</a:t>
            </a:r>
            <a:r>
              <a:rPr lang="en-US" dirty="0"/>
              <a:t>, in this case it I made an inverse. Inverse method is when we add +1 to the object’s number (in here 10+1), then from 11, we need to subtract all ranked numbers, then we can get the inverse OAM, which can be checked by the modeler. If the result’s exactly the opposite of the original model, the validity is checked.</a:t>
            </a:r>
            <a:r>
              <a:rPr lang="hu-HU" dirty="0"/>
              <a:t> </a:t>
            </a:r>
            <a:endParaRPr lang="en-US" sz="1800" dirty="0"/>
          </a:p>
        </p:txBody>
      </p:sp>
      <p:pic>
        <p:nvPicPr>
          <p:cNvPr id="13" name="Picture 12">
            <a:extLst>
              <a:ext uri="{FF2B5EF4-FFF2-40B4-BE49-F238E27FC236}">
                <a16:creationId xmlns:a16="http://schemas.microsoft.com/office/drawing/2014/main" id="{18215701-B40C-48DA-B197-2BA2A49F2A0E}"/>
              </a:ext>
            </a:extLst>
          </p:cNvPr>
          <p:cNvPicPr>
            <a:picLocks noChangeAspect="1"/>
          </p:cNvPicPr>
          <p:nvPr/>
        </p:nvPicPr>
        <p:blipFill rotWithShape="1">
          <a:blip r:embed="rId4"/>
          <a:srcRect b="908"/>
          <a:stretch/>
        </p:blipFill>
        <p:spPr>
          <a:xfrm>
            <a:off x="630490" y="1754663"/>
            <a:ext cx="11102449" cy="1779344"/>
          </a:xfrm>
          <a:prstGeom prst="rect">
            <a:avLst/>
          </a:prstGeom>
          <a:ln>
            <a:noFill/>
          </a:ln>
          <a:effectLst>
            <a:outerShdw blurRad="292100" dist="139700" dir="2700000" algn="tl" rotWithShape="0">
              <a:srgbClr val="333333">
                <a:alpha val="65000"/>
              </a:srgbClr>
            </a:outerShdw>
          </a:effectLst>
        </p:spPr>
      </p:pic>
      <p:pic>
        <p:nvPicPr>
          <p:cNvPr id="2" name="Picture 1">
            <a:extLst>
              <a:ext uri="{FF2B5EF4-FFF2-40B4-BE49-F238E27FC236}">
                <a16:creationId xmlns:a16="http://schemas.microsoft.com/office/drawing/2014/main" id="{A1F9569D-2D2F-4204-9082-7D4024483D7D}"/>
              </a:ext>
            </a:extLst>
          </p:cNvPr>
          <p:cNvPicPr>
            <a:picLocks noChangeAspect="1"/>
          </p:cNvPicPr>
          <p:nvPr/>
        </p:nvPicPr>
        <p:blipFill rotWithShape="1">
          <a:blip r:embed="rId5"/>
          <a:srcRect t="1643"/>
          <a:stretch/>
        </p:blipFill>
        <p:spPr>
          <a:xfrm>
            <a:off x="1936006" y="4579485"/>
            <a:ext cx="7402534" cy="17003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73403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l="-3000" t="-7000" r="-17000" b="-7000"/>
          </a:stretch>
        </a:blipFill>
        <a:effectLst/>
      </p:bgPr>
    </p:bg>
    <p:spTree>
      <p:nvGrpSpPr>
        <p:cNvPr id="1" name=""/>
        <p:cNvGrpSpPr/>
        <p:nvPr/>
      </p:nvGrpSpPr>
      <p:grpSpPr>
        <a:xfrm>
          <a:off x="0" y="0"/>
          <a:ext cx="0" cy="0"/>
          <a:chOff x="0" y="0"/>
          <a:chExt cx="0" cy="0"/>
        </a:xfrm>
      </p:grpSpPr>
      <p:sp>
        <p:nvSpPr>
          <p:cNvPr id="3" name="Alcím 2">
            <a:extLst>
              <a:ext uri="{FF2B5EF4-FFF2-40B4-BE49-F238E27FC236}">
                <a16:creationId xmlns:a16="http://schemas.microsoft.com/office/drawing/2014/main" id="{D2EA180E-1523-DFBF-6D2F-9F77B051BC8E}"/>
              </a:ext>
            </a:extLst>
          </p:cNvPr>
          <p:cNvSpPr>
            <a:spLocks noGrp="1"/>
          </p:cNvSpPr>
          <p:nvPr>
            <p:ph type="subTitle" idx="1"/>
          </p:nvPr>
        </p:nvSpPr>
        <p:spPr>
          <a:xfrm>
            <a:off x="7261783" y="6361906"/>
            <a:ext cx="5363885" cy="445527"/>
          </a:xfrm>
        </p:spPr>
        <p:txBody>
          <a:bodyPr>
            <a:normAutofit/>
          </a:bodyPr>
          <a:lstStyle/>
          <a:p>
            <a:r>
              <a:rPr lang="en-US" sz="2200" b="1" dirty="0"/>
              <a:t>Presenter</a:t>
            </a:r>
            <a:r>
              <a:rPr lang="hu-HU" sz="2200" b="1" dirty="0"/>
              <a:t>: János Angyal (Hungary)</a:t>
            </a:r>
          </a:p>
        </p:txBody>
      </p:sp>
      <p:pic>
        <p:nvPicPr>
          <p:cNvPr id="4" name="Kép 3" descr="Lehet, hogy egy kép erről: szöveg">
            <a:extLst>
              <a:ext uri="{FF2B5EF4-FFF2-40B4-BE49-F238E27FC236}">
                <a16:creationId xmlns:a16="http://schemas.microsoft.com/office/drawing/2014/main" id="{8950927D-3E39-7CAE-1C5B-F9E0B4EEEA6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327" y="288925"/>
            <a:ext cx="1031876" cy="1031876"/>
          </a:xfrm>
          <a:prstGeom prst="rect">
            <a:avLst/>
          </a:prstGeom>
          <a:ln>
            <a:noFill/>
          </a:ln>
          <a:effectLst>
            <a:outerShdw blurRad="292100" dist="139700" dir="2700000" algn="tl" rotWithShape="0">
              <a:srgbClr val="333333">
                <a:alpha val="65000"/>
              </a:srgbClr>
            </a:outerShdw>
          </a:effectLst>
        </p:spPr>
      </p:pic>
      <p:sp>
        <p:nvSpPr>
          <p:cNvPr id="9" name="Alcím 2">
            <a:extLst>
              <a:ext uri="{FF2B5EF4-FFF2-40B4-BE49-F238E27FC236}">
                <a16:creationId xmlns:a16="http://schemas.microsoft.com/office/drawing/2014/main" id="{12EFB95D-E76C-1D9E-BCDD-01AA2A57D7C8}"/>
              </a:ext>
            </a:extLst>
          </p:cNvPr>
          <p:cNvSpPr txBox="1">
            <a:spLocks/>
          </p:cNvSpPr>
          <p:nvPr/>
        </p:nvSpPr>
        <p:spPr>
          <a:xfrm>
            <a:off x="-1468930" y="6311385"/>
            <a:ext cx="5363885" cy="44552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200" b="1" dirty="0"/>
              <a:t>Date</a:t>
            </a:r>
            <a:r>
              <a:rPr lang="hu-HU" sz="2200" b="1" dirty="0"/>
              <a:t>: 2024.IV.21.</a:t>
            </a:r>
          </a:p>
        </p:txBody>
      </p:sp>
      <p:sp>
        <p:nvSpPr>
          <p:cNvPr id="7" name="Cím 6">
            <a:extLst>
              <a:ext uri="{FF2B5EF4-FFF2-40B4-BE49-F238E27FC236}">
                <a16:creationId xmlns:a16="http://schemas.microsoft.com/office/drawing/2014/main" id="{6A12F852-9CC2-EEE0-3E42-23D8087887EF}"/>
              </a:ext>
            </a:extLst>
          </p:cNvPr>
          <p:cNvSpPr>
            <a:spLocks noGrp="1"/>
          </p:cNvSpPr>
          <p:nvPr>
            <p:ph type="ctrTitle"/>
          </p:nvPr>
        </p:nvSpPr>
        <p:spPr>
          <a:xfrm>
            <a:off x="3241166" y="197505"/>
            <a:ext cx="6186169" cy="1123296"/>
          </a:xfrm>
        </p:spPr>
        <p:txBody>
          <a:bodyPr>
            <a:normAutofit fontScale="90000"/>
          </a:bodyPr>
          <a:lstStyle/>
          <a:p>
            <a:r>
              <a:rPr lang="en-US" b="1" u="sng" dirty="0">
                <a:latin typeface="+mn-lt"/>
              </a:rPr>
              <a:t>Conclusion, </a:t>
            </a:r>
            <a:r>
              <a:rPr lang="hu-HU" b="1" u="sng" dirty="0">
                <a:solidFill>
                  <a:srgbClr val="FFFF00"/>
                </a:solidFill>
                <a:highlight>
                  <a:srgbClr val="000000"/>
                </a:highlight>
                <a:latin typeface="+mn-lt"/>
              </a:rPr>
              <a:t>FUTURE</a:t>
            </a:r>
            <a:endParaRPr lang="en-US" b="1" u="sng" dirty="0">
              <a:solidFill>
                <a:srgbClr val="FFFF00"/>
              </a:solidFill>
              <a:highlight>
                <a:srgbClr val="000000"/>
              </a:highlight>
              <a:latin typeface="+mn-lt"/>
            </a:endParaRPr>
          </a:p>
        </p:txBody>
      </p:sp>
      <p:sp>
        <p:nvSpPr>
          <p:cNvPr id="8" name="Cím 6">
            <a:extLst>
              <a:ext uri="{FF2B5EF4-FFF2-40B4-BE49-F238E27FC236}">
                <a16:creationId xmlns:a16="http://schemas.microsoft.com/office/drawing/2014/main" id="{9099F59E-666F-9434-548E-14708D2EE636}"/>
              </a:ext>
            </a:extLst>
          </p:cNvPr>
          <p:cNvSpPr txBox="1">
            <a:spLocks/>
          </p:cNvSpPr>
          <p:nvPr/>
        </p:nvSpPr>
        <p:spPr>
          <a:xfrm>
            <a:off x="571159" y="2529584"/>
            <a:ext cx="8712541" cy="35322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07000"/>
              </a:lnSpc>
              <a:spcAft>
                <a:spcPts val="800"/>
              </a:spcAft>
            </a:pPr>
            <a:r>
              <a:rPr lang="en-GB" sz="2000" kern="100" dirty="0">
                <a:effectLst/>
                <a:latin typeface="Calibri" panose="020F0502020204030204" pitchFamily="34" charset="0"/>
                <a:ea typeface="Calibri" panose="020F0502020204030204" pitchFamily="34" charset="0"/>
                <a:cs typeface="Times New Roman" panose="02020603050405020304" pitchFamily="18" charset="0"/>
              </a:rPr>
              <a:t>After closing simpler manual modelling cases, a more complex information system designing case will be </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analy</a:t>
            </a:r>
            <a:r>
              <a:rPr lang="hu-HU" sz="2000" kern="100" dirty="0">
                <a:effectLst/>
                <a:latin typeface="Calibri" panose="020F0502020204030204" pitchFamily="34" charset="0"/>
                <a:ea typeface="Calibri" panose="020F0502020204030204" pitchFamily="34" charset="0"/>
                <a:cs typeface="Times New Roman" panose="02020603050405020304" pitchFamily="18" charset="0"/>
              </a:rPr>
              <a:t>s</a:t>
            </a:r>
            <a:r>
              <a:rPr lang="en-GB" sz="2000" kern="100" dirty="0">
                <a:effectLst/>
                <a:latin typeface="Calibri" panose="020F0502020204030204" pitchFamily="34" charset="0"/>
                <a:ea typeface="Calibri" panose="020F0502020204030204" pitchFamily="34" charset="0"/>
                <a:cs typeface="Times New Roman" panose="02020603050405020304" pitchFamily="18" charset="0"/>
              </a:rPr>
              <a:t>ed and some of the base processes will be half-</a:t>
            </a:r>
            <a:r>
              <a:rPr lang="en-GB" sz="2000" b="1" kern="100" cap="all" dirty="0">
                <a:solidFill>
                  <a:srgbClr val="00B050"/>
                </a:solidFill>
                <a:effectLst/>
                <a:highlight>
                  <a:srgbClr val="000000"/>
                </a:highlight>
                <a:latin typeface="Calibri" panose="020F0502020204030204" pitchFamily="34" charset="0"/>
                <a:ea typeface="Calibri" panose="020F0502020204030204" pitchFamily="34" charset="0"/>
                <a:cs typeface="Times New Roman" panose="02020603050405020304" pitchFamily="18" charset="0"/>
              </a:rPr>
              <a:t>automated</a:t>
            </a:r>
            <a:r>
              <a:rPr lang="en-GB" sz="2000" kern="100" dirty="0">
                <a:effectLst/>
                <a:latin typeface="Calibri" panose="020F0502020204030204" pitchFamily="34" charset="0"/>
                <a:ea typeface="Calibri" panose="020F0502020204030204" pitchFamily="34" charset="0"/>
                <a:cs typeface="Times New Roman" panose="02020603050405020304" pitchFamily="18" charset="0"/>
              </a:rPr>
              <a:t> (datasheet converting, ranking, and uploading) in frame of a bachelor's degree/thesis a software will be available to access as a standalone application.</a:t>
            </a:r>
            <a:endParaRPr lang="hu-HU"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Szövegdoboz 1">
            <a:extLst>
              <a:ext uri="{FF2B5EF4-FFF2-40B4-BE49-F238E27FC236}">
                <a16:creationId xmlns:a16="http://schemas.microsoft.com/office/drawing/2014/main" id="{4DCCC57D-7DC7-7A1B-9E06-08E9FE0A54E2}"/>
              </a:ext>
            </a:extLst>
          </p:cNvPr>
          <p:cNvSpPr txBox="1"/>
          <p:nvPr/>
        </p:nvSpPr>
        <p:spPr>
          <a:xfrm>
            <a:off x="571159" y="1583444"/>
            <a:ext cx="8712541" cy="2712281"/>
          </a:xfrm>
          <a:prstGeom prst="rect">
            <a:avLst/>
          </a:prstGeom>
          <a:noFill/>
        </p:spPr>
        <p:txBody>
          <a:bodyPr wrap="square">
            <a:spAutoFit/>
          </a:bodyPr>
          <a:lstStyle/>
          <a:p>
            <a:pPr algn="just">
              <a:lnSpc>
                <a:spcPct val="107000"/>
              </a:lnSpc>
              <a:spcAft>
                <a:spcPts val="800"/>
              </a:spcAft>
            </a:pPr>
            <a:r>
              <a:rPr lang="en-GB" sz="2000" kern="100" dirty="0">
                <a:effectLst/>
                <a:latin typeface="Calibri" panose="020F0502020204030204" pitchFamily="34" charset="0"/>
                <a:ea typeface="Calibri" panose="020F0502020204030204" pitchFamily="34" charset="0"/>
                <a:cs typeface="Times New Roman" panose="02020603050405020304" pitchFamily="18" charset="0"/>
              </a:rPr>
              <a:t>With this optimized and validated solution, the right decision can be made to buy servers. In nowadays, it is getting more and more important to make right decisions and “spend the money well”, especially in companies, because they are spending a huge amount of money for general procurement. Also, what is not needed, should not buy it, so in this case money can be saved. This modelling is suitable for every procurement, when we are searching for the right item (object) and we can write on some features of it (attribution)</a:t>
            </a:r>
            <a:r>
              <a:rPr lang="hu-HU"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hu-HU" sz="2000" b="1" kern="100" cap="all" dirty="0">
                <a:solidFill>
                  <a:srgbClr val="FF0000"/>
                </a:solidFill>
                <a:effectLst/>
                <a:highlight>
                  <a:srgbClr val="000000"/>
                </a:highlight>
                <a:latin typeface="Calibri" panose="020F0502020204030204" pitchFamily="34" charset="0"/>
                <a:ea typeface="Calibri" panose="020F0502020204030204" pitchFamily="34" charset="0"/>
                <a:cs typeface="Times New Roman" panose="02020603050405020304" pitchFamily="18" charset="0"/>
              </a:rPr>
              <a:t>instead</a:t>
            </a:r>
            <a:r>
              <a:rPr lang="hu-HU" sz="2000" kern="100" dirty="0">
                <a:effectLst/>
                <a:latin typeface="Calibri" panose="020F0502020204030204" pitchFamily="34" charset="0"/>
                <a:ea typeface="Calibri" panose="020F0502020204030204" pitchFamily="34" charset="0"/>
                <a:cs typeface="Times New Roman" panose="02020603050405020304" pitchFamily="18" charset="0"/>
              </a:rPr>
              <a:t> of following the classic procurement process.</a:t>
            </a:r>
            <a:r>
              <a:rPr lang="en-GB" sz="20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hu-HU"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 name="Kép 14">
            <a:extLst>
              <a:ext uri="{FF2B5EF4-FFF2-40B4-BE49-F238E27FC236}">
                <a16:creationId xmlns:a16="http://schemas.microsoft.com/office/drawing/2014/main" id="{9E65DD11-0F95-C8BB-FEA4-42AACB9186EB}"/>
              </a:ext>
            </a:extLst>
          </p:cNvPr>
          <p:cNvPicPr>
            <a:picLocks noChangeAspect="1"/>
          </p:cNvPicPr>
          <p:nvPr/>
        </p:nvPicPr>
        <p:blipFill>
          <a:blip r:embed="rId4"/>
          <a:stretch>
            <a:fillRect/>
          </a:stretch>
        </p:blipFill>
        <p:spPr>
          <a:xfrm>
            <a:off x="9427335" y="2413470"/>
            <a:ext cx="2501927" cy="25423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50267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l="-3000" t="-7000" r="-17000" b="-7000"/>
          </a:stretch>
        </a:blipFill>
        <a:effectLst/>
      </p:bgPr>
    </p:bg>
    <p:spTree>
      <p:nvGrpSpPr>
        <p:cNvPr id="1" name=""/>
        <p:cNvGrpSpPr/>
        <p:nvPr/>
      </p:nvGrpSpPr>
      <p:grpSpPr>
        <a:xfrm>
          <a:off x="0" y="0"/>
          <a:ext cx="0" cy="0"/>
          <a:chOff x="0" y="0"/>
          <a:chExt cx="0" cy="0"/>
        </a:xfrm>
      </p:grpSpPr>
      <p:sp>
        <p:nvSpPr>
          <p:cNvPr id="3" name="Alcím 2">
            <a:extLst>
              <a:ext uri="{FF2B5EF4-FFF2-40B4-BE49-F238E27FC236}">
                <a16:creationId xmlns:a16="http://schemas.microsoft.com/office/drawing/2014/main" id="{D2EA180E-1523-DFBF-6D2F-9F77B051BC8E}"/>
              </a:ext>
            </a:extLst>
          </p:cNvPr>
          <p:cNvSpPr>
            <a:spLocks noGrp="1"/>
          </p:cNvSpPr>
          <p:nvPr>
            <p:ph type="subTitle" idx="1"/>
          </p:nvPr>
        </p:nvSpPr>
        <p:spPr>
          <a:xfrm>
            <a:off x="7350683" y="6311385"/>
            <a:ext cx="5363885" cy="445527"/>
          </a:xfrm>
        </p:spPr>
        <p:txBody>
          <a:bodyPr>
            <a:normAutofit/>
          </a:bodyPr>
          <a:lstStyle/>
          <a:p>
            <a:r>
              <a:rPr lang="en-US" sz="2200" b="1" dirty="0"/>
              <a:t>Presenter</a:t>
            </a:r>
            <a:r>
              <a:rPr lang="hu-HU" sz="2200" b="1" dirty="0"/>
              <a:t>: János Angyal (Hungary)</a:t>
            </a:r>
          </a:p>
        </p:txBody>
      </p:sp>
      <p:pic>
        <p:nvPicPr>
          <p:cNvPr id="4" name="Kép 3" descr="Lehet, hogy egy kép erről: szöveg">
            <a:extLst>
              <a:ext uri="{FF2B5EF4-FFF2-40B4-BE49-F238E27FC236}">
                <a16:creationId xmlns:a16="http://schemas.microsoft.com/office/drawing/2014/main" id="{8950927D-3E39-7CAE-1C5B-F9E0B4EEEA6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327" y="288925"/>
            <a:ext cx="1031876" cy="1031876"/>
          </a:xfrm>
          <a:prstGeom prst="rect">
            <a:avLst/>
          </a:prstGeom>
          <a:ln>
            <a:noFill/>
          </a:ln>
          <a:effectLst>
            <a:outerShdw blurRad="292100" dist="139700" dir="2700000" algn="tl" rotWithShape="0">
              <a:srgbClr val="333333">
                <a:alpha val="65000"/>
              </a:srgbClr>
            </a:outerShdw>
          </a:effectLst>
        </p:spPr>
      </p:pic>
      <p:sp>
        <p:nvSpPr>
          <p:cNvPr id="9" name="Alcím 2">
            <a:extLst>
              <a:ext uri="{FF2B5EF4-FFF2-40B4-BE49-F238E27FC236}">
                <a16:creationId xmlns:a16="http://schemas.microsoft.com/office/drawing/2014/main" id="{12EFB95D-E76C-1D9E-BCDD-01AA2A57D7C8}"/>
              </a:ext>
            </a:extLst>
          </p:cNvPr>
          <p:cNvSpPr txBox="1">
            <a:spLocks/>
          </p:cNvSpPr>
          <p:nvPr/>
        </p:nvSpPr>
        <p:spPr>
          <a:xfrm>
            <a:off x="-1468930" y="6311385"/>
            <a:ext cx="5363885" cy="44552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200" b="1" dirty="0"/>
              <a:t>Date</a:t>
            </a:r>
            <a:r>
              <a:rPr lang="hu-HU" sz="2200" b="1" dirty="0"/>
              <a:t>: 2024.IV.21.</a:t>
            </a:r>
          </a:p>
        </p:txBody>
      </p:sp>
      <p:sp>
        <p:nvSpPr>
          <p:cNvPr id="12" name="Cím 6">
            <a:extLst>
              <a:ext uri="{FF2B5EF4-FFF2-40B4-BE49-F238E27FC236}">
                <a16:creationId xmlns:a16="http://schemas.microsoft.com/office/drawing/2014/main" id="{3DC333B5-09D0-CF30-5E58-AE67A40535EB}"/>
              </a:ext>
            </a:extLst>
          </p:cNvPr>
          <p:cNvSpPr txBox="1">
            <a:spLocks/>
          </p:cNvSpPr>
          <p:nvPr/>
        </p:nvSpPr>
        <p:spPr>
          <a:xfrm>
            <a:off x="1756613" y="537069"/>
            <a:ext cx="8137644" cy="2314438"/>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u="sng" dirty="0">
                <a:latin typeface="+mn-lt"/>
              </a:rPr>
              <a:t>Thank you </a:t>
            </a:r>
            <a:br>
              <a:rPr lang="en-US" b="1" u="sng" dirty="0">
                <a:latin typeface="+mn-lt"/>
              </a:rPr>
            </a:br>
            <a:r>
              <a:rPr lang="en-US" b="1" u="sng" dirty="0">
                <a:latin typeface="+mn-lt"/>
              </a:rPr>
              <a:t>for your attention!</a:t>
            </a:r>
          </a:p>
        </p:txBody>
      </p:sp>
      <p:sp>
        <p:nvSpPr>
          <p:cNvPr id="7" name="Alcím 2">
            <a:extLst>
              <a:ext uri="{FF2B5EF4-FFF2-40B4-BE49-F238E27FC236}">
                <a16:creationId xmlns:a16="http://schemas.microsoft.com/office/drawing/2014/main" id="{A8302920-83D3-4FAB-94B1-D43972EF5130}"/>
              </a:ext>
            </a:extLst>
          </p:cNvPr>
          <p:cNvSpPr txBox="1">
            <a:spLocks/>
          </p:cNvSpPr>
          <p:nvPr/>
        </p:nvSpPr>
        <p:spPr>
          <a:xfrm>
            <a:off x="3259788" y="5619695"/>
            <a:ext cx="5363885" cy="44552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u-HU" sz="2200" b="1" dirty="0"/>
              <a:t>E-mail: angyaljanos84@gmail.com</a:t>
            </a:r>
          </a:p>
        </p:txBody>
      </p:sp>
      <p:pic>
        <p:nvPicPr>
          <p:cNvPr id="5" name="Kép 4">
            <a:extLst>
              <a:ext uri="{FF2B5EF4-FFF2-40B4-BE49-F238E27FC236}">
                <a16:creationId xmlns:a16="http://schemas.microsoft.com/office/drawing/2014/main" id="{732CBEC8-8F64-14E8-2EFE-ECC976C4A6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4791" y="3731448"/>
            <a:ext cx="1705377" cy="1705377"/>
          </a:xfrm>
          <a:prstGeom prst="rect">
            <a:avLst/>
          </a:prstGeom>
        </p:spPr>
      </p:pic>
      <p:pic>
        <p:nvPicPr>
          <p:cNvPr id="17" name="Kép 16">
            <a:extLst>
              <a:ext uri="{FF2B5EF4-FFF2-40B4-BE49-F238E27FC236}">
                <a16:creationId xmlns:a16="http://schemas.microsoft.com/office/drawing/2014/main" id="{23FA3A8E-0F97-A495-362A-71DE457E67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28247" y="3954452"/>
            <a:ext cx="1163827" cy="1163827"/>
          </a:xfrm>
          <a:prstGeom prst="rect">
            <a:avLst/>
          </a:prstGeom>
        </p:spPr>
      </p:pic>
      <p:pic>
        <p:nvPicPr>
          <p:cNvPr id="18" name="Kép 17">
            <a:extLst>
              <a:ext uri="{FF2B5EF4-FFF2-40B4-BE49-F238E27FC236}">
                <a16:creationId xmlns:a16="http://schemas.microsoft.com/office/drawing/2014/main" id="{994B9EED-9468-C4A4-0EE3-C7478CCF21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98478" y="3954452"/>
            <a:ext cx="1163827" cy="1163827"/>
          </a:xfrm>
          <a:prstGeom prst="rect">
            <a:avLst/>
          </a:prstGeom>
        </p:spPr>
      </p:pic>
      <p:sp>
        <p:nvSpPr>
          <p:cNvPr id="19" name="Cím 6">
            <a:extLst>
              <a:ext uri="{FF2B5EF4-FFF2-40B4-BE49-F238E27FC236}">
                <a16:creationId xmlns:a16="http://schemas.microsoft.com/office/drawing/2014/main" id="{551B4FBA-06A1-9645-1D0A-83A0BE0CEA78}"/>
              </a:ext>
            </a:extLst>
          </p:cNvPr>
          <p:cNvSpPr txBox="1">
            <a:spLocks/>
          </p:cNvSpPr>
          <p:nvPr/>
        </p:nvSpPr>
        <p:spPr>
          <a:xfrm>
            <a:off x="4526137" y="3206236"/>
            <a:ext cx="2482683" cy="445527"/>
          </a:xfrm>
          <a:prstGeom prst="rect">
            <a:avLst/>
          </a:prstGeom>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2000" b="1" dirty="0">
                <a:latin typeface="+mn-lt"/>
              </a:rPr>
              <a:t>DOWNLOAD </a:t>
            </a:r>
            <a:endParaRPr lang="en-US" sz="2000" b="1" dirty="0">
              <a:latin typeface="+mn-lt"/>
            </a:endParaRPr>
          </a:p>
        </p:txBody>
      </p:sp>
    </p:spTree>
    <p:extLst>
      <p:ext uri="{BB962C8B-B14F-4D97-AF65-F5344CB8AC3E}">
        <p14:creationId xmlns:p14="http://schemas.microsoft.com/office/powerpoint/2010/main" val="293259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l="-3000" t="-7000" r="-17000" b="-7000"/>
          </a:stretch>
        </a:blipFill>
        <a:effectLst/>
      </p:bgPr>
    </p:bg>
    <p:spTree>
      <p:nvGrpSpPr>
        <p:cNvPr id="1" name=""/>
        <p:cNvGrpSpPr/>
        <p:nvPr/>
      </p:nvGrpSpPr>
      <p:grpSpPr>
        <a:xfrm>
          <a:off x="0" y="0"/>
          <a:ext cx="0" cy="0"/>
          <a:chOff x="0" y="0"/>
          <a:chExt cx="0" cy="0"/>
        </a:xfrm>
      </p:grpSpPr>
      <p:pic>
        <p:nvPicPr>
          <p:cNvPr id="4" name="Kép 3" descr="Lehet, hogy egy kép erről: szöveg">
            <a:extLst>
              <a:ext uri="{FF2B5EF4-FFF2-40B4-BE49-F238E27FC236}">
                <a16:creationId xmlns:a16="http://schemas.microsoft.com/office/drawing/2014/main" id="{8950927D-3E39-7CAE-1C5B-F9E0B4EEEA6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327" y="288925"/>
            <a:ext cx="1031876" cy="1031876"/>
          </a:xfrm>
          <a:prstGeom prst="rect">
            <a:avLst/>
          </a:prstGeom>
          <a:ln>
            <a:noFill/>
          </a:ln>
          <a:effectLst>
            <a:outerShdw blurRad="292100" dist="139700" dir="2700000" algn="tl" rotWithShape="0">
              <a:srgbClr val="333333">
                <a:alpha val="65000"/>
              </a:srgbClr>
            </a:outerShdw>
          </a:effectLst>
        </p:spPr>
      </p:pic>
      <p:sp>
        <p:nvSpPr>
          <p:cNvPr id="9" name="Alcím 2">
            <a:extLst>
              <a:ext uri="{FF2B5EF4-FFF2-40B4-BE49-F238E27FC236}">
                <a16:creationId xmlns:a16="http://schemas.microsoft.com/office/drawing/2014/main" id="{12EFB95D-E76C-1D9E-BCDD-01AA2A57D7C8}"/>
              </a:ext>
            </a:extLst>
          </p:cNvPr>
          <p:cNvSpPr txBox="1">
            <a:spLocks/>
          </p:cNvSpPr>
          <p:nvPr/>
        </p:nvSpPr>
        <p:spPr>
          <a:xfrm>
            <a:off x="-1468930" y="6311385"/>
            <a:ext cx="5363885" cy="44552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200" b="1" dirty="0"/>
              <a:t>Date</a:t>
            </a:r>
            <a:r>
              <a:rPr lang="hu-HU" sz="2200" b="1" dirty="0"/>
              <a:t>: 2024.IV.21.</a:t>
            </a:r>
          </a:p>
        </p:txBody>
      </p:sp>
      <p:sp>
        <p:nvSpPr>
          <p:cNvPr id="7" name="Cím 6">
            <a:extLst>
              <a:ext uri="{FF2B5EF4-FFF2-40B4-BE49-F238E27FC236}">
                <a16:creationId xmlns:a16="http://schemas.microsoft.com/office/drawing/2014/main" id="{6A12F852-9CC2-EEE0-3E42-23D8087887EF}"/>
              </a:ext>
            </a:extLst>
          </p:cNvPr>
          <p:cNvSpPr>
            <a:spLocks noGrp="1"/>
          </p:cNvSpPr>
          <p:nvPr>
            <p:ph type="ctrTitle"/>
          </p:nvPr>
        </p:nvSpPr>
        <p:spPr>
          <a:xfrm>
            <a:off x="3730563" y="95017"/>
            <a:ext cx="4627844" cy="1123296"/>
          </a:xfrm>
        </p:spPr>
        <p:txBody>
          <a:bodyPr/>
          <a:lstStyle/>
          <a:p>
            <a:r>
              <a:rPr lang="en-US" b="1" u="sng" dirty="0">
                <a:latin typeface="+mn-lt"/>
              </a:rPr>
              <a:t>Content</a:t>
            </a:r>
          </a:p>
        </p:txBody>
      </p:sp>
      <p:sp>
        <p:nvSpPr>
          <p:cNvPr id="8" name="Cím 6">
            <a:extLst>
              <a:ext uri="{FF2B5EF4-FFF2-40B4-BE49-F238E27FC236}">
                <a16:creationId xmlns:a16="http://schemas.microsoft.com/office/drawing/2014/main" id="{9099F59E-666F-9434-548E-14708D2EE636}"/>
              </a:ext>
            </a:extLst>
          </p:cNvPr>
          <p:cNvSpPr txBox="1">
            <a:spLocks/>
          </p:cNvSpPr>
          <p:nvPr/>
        </p:nvSpPr>
        <p:spPr>
          <a:xfrm>
            <a:off x="1516316" y="2263684"/>
            <a:ext cx="8065459" cy="35322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457200" indent="-457200" algn="l">
              <a:buFont typeface="Wingdings" panose="05000000000000000000" pitchFamily="2" charset="2"/>
              <a:buChar char="§"/>
            </a:pPr>
            <a:r>
              <a:rPr lang="en-US" sz="3500" b="1" dirty="0">
                <a:latin typeface="+mn-lt"/>
              </a:rPr>
              <a:t>Introduction</a:t>
            </a:r>
            <a:r>
              <a:rPr lang="hu-HU" sz="3500" b="1" dirty="0">
                <a:latin typeface="+mn-lt"/>
              </a:rPr>
              <a:t> </a:t>
            </a:r>
            <a:endParaRPr lang="en-US" sz="3500" b="1" dirty="0">
              <a:latin typeface="+mn-lt"/>
            </a:endParaRPr>
          </a:p>
          <a:p>
            <a:pPr marL="457200" indent="-457200" algn="l">
              <a:buFont typeface="Wingdings" panose="05000000000000000000" pitchFamily="2" charset="2"/>
              <a:buChar char="§"/>
            </a:pPr>
            <a:endParaRPr lang="en-US" sz="3500" b="1" dirty="0">
              <a:latin typeface="+mn-lt"/>
            </a:endParaRPr>
          </a:p>
          <a:p>
            <a:pPr marL="457200" indent="-457200" algn="l">
              <a:buFont typeface="Wingdings" panose="05000000000000000000" pitchFamily="2" charset="2"/>
              <a:buChar char="§"/>
            </a:pPr>
            <a:r>
              <a:rPr lang="en-US" sz="3500" b="1" dirty="0">
                <a:latin typeface="+mn-lt"/>
              </a:rPr>
              <a:t>Goals, usefulness</a:t>
            </a:r>
            <a:r>
              <a:rPr lang="hu-HU" sz="3500" b="1" dirty="0">
                <a:latin typeface="+mn-lt"/>
              </a:rPr>
              <a:t> </a:t>
            </a:r>
            <a:endParaRPr lang="en-US" sz="3500" b="1" dirty="0">
              <a:latin typeface="+mn-lt"/>
            </a:endParaRPr>
          </a:p>
          <a:p>
            <a:pPr marL="457200" indent="-457200" algn="l">
              <a:buFont typeface="Wingdings" panose="05000000000000000000" pitchFamily="2" charset="2"/>
              <a:buChar char="§"/>
            </a:pPr>
            <a:endParaRPr lang="en-US" sz="3500" b="1" dirty="0">
              <a:latin typeface="+mn-lt"/>
            </a:endParaRPr>
          </a:p>
          <a:p>
            <a:pPr marL="457200" indent="-457200" algn="l">
              <a:buFont typeface="Wingdings" panose="05000000000000000000" pitchFamily="2" charset="2"/>
              <a:buChar char="§"/>
            </a:pPr>
            <a:r>
              <a:rPr lang="en-US" sz="3500" b="1" dirty="0">
                <a:latin typeface="+mn-lt"/>
              </a:rPr>
              <a:t>Project demonstration</a:t>
            </a:r>
          </a:p>
          <a:p>
            <a:pPr marL="457200" indent="-457200" algn="l">
              <a:buFont typeface="Wingdings" panose="05000000000000000000" pitchFamily="2" charset="2"/>
              <a:buChar char="§"/>
            </a:pPr>
            <a:endParaRPr lang="en-US" sz="3500" b="1" dirty="0">
              <a:latin typeface="+mn-lt"/>
            </a:endParaRPr>
          </a:p>
          <a:p>
            <a:pPr marL="457200" indent="-457200" algn="l">
              <a:buFont typeface="Wingdings" panose="05000000000000000000" pitchFamily="2" charset="2"/>
              <a:buChar char="§"/>
            </a:pPr>
            <a:r>
              <a:rPr lang="en-US" sz="3500" b="1" dirty="0">
                <a:latin typeface="+mn-lt"/>
              </a:rPr>
              <a:t>Conclusions, future</a:t>
            </a:r>
          </a:p>
          <a:p>
            <a:endParaRPr lang="hu-HU" sz="3500" b="1" dirty="0">
              <a:latin typeface="+mn-lt"/>
            </a:endParaRPr>
          </a:p>
        </p:txBody>
      </p:sp>
      <p:sp>
        <p:nvSpPr>
          <p:cNvPr id="14" name="Alcím 2">
            <a:extLst>
              <a:ext uri="{FF2B5EF4-FFF2-40B4-BE49-F238E27FC236}">
                <a16:creationId xmlns:a16="http://schemas.microsoft.com/office/drawing/2014/main" id="{CBC6BFEB-EDF7-41DC-B0B4-46DCDFCA2C0B}"/>
              </a:ext>
            </a:extLst>
          </p:cNvPr>
          <p:cNvSpPr>
            <a:spLocks noGrp="1"/>
          </p:cNvSpPr>
          <p:nvPr>
            <p:ph type="subTitle" idx="1"/>
          </p:nvPr>
        </p:nvSpPr>
        <p:spPr>
          <a:xfrm>
            <a:off x="7378805" y="6352382"/>
            <a:ext cx="5363885" cy="445527"/>
          </a:xfrm>
        </p:spPr>
        <p:txBody>
          <a:bodyPr>
            <a:normAutofit/>
          </a:bodyPr>
          <a:lstStyle/>
          <a:p>
            <a:r>
              <a:rPr lang="en-US" sz="2200" b="1" dirty="0"/>
              <a:t>Presenter</a:t>
            </a:r>
            <a:r>
              <a:rPr lang="hu-HU" sz="2200" b="1" dirty="0"/>
              <a:t>: János Angyal (Hungary)</a:t>
            </a:r>
          </a:p>
        </p:txBody>
      </p:sp>
    </p:spTree>
    <p:extLst>
      <p:ext uri="{BB962C8B-B14F-4D97-AF65-F5344CB8AC3E}">
        <p14:creationId xmlns:p14="http://schemas.microsoft.com/office/powerpoint/2010/main" val="2488354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l="-3000" t="-7000" r="-17000" b="-7000"/>
          </a:stretch>
        </a:blipFill>
        <a:effectLst/>
      </p:bgPr>
    </p:bg>
    <p:spTree>
      <p:nvGrpSpPr>
        <p:cNvPr id="1" name=""/>
        <p:cNvGrpSpPr/>
        <p:nvPr/>
      </p:nvGrpSpPr>
      <p:grpSpPr>
        <a:xfrm>
          <a:off x="0" y="0"/>
          <a:ext cx="0" cy="0"/>
          <a:chOff x="0" y="0"/>
          <a:chExt cx="0" cy="0"/>
        </a:xfrm>
      </p:grpSpPr>
      <p:pic>
        <p:nvPicPr>
          <p:cNvPr id="4" name="Kép 3" descr="Lehet, hogy egy kép erről: szöveg">
            <a:extLst>
              <a:ext uri="{FF2B5EF4-FFF2-40B4-BE49-F238E27FC236}">
                <a16:creationId xmlns:a16="http://schemas.microsoft.com/office/drawing/2014/main" id="{8950927D-3E39-7CAE-1C5B-F9E0B4EEEA6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327" y="288925"/>
            <a:ext cx="1031876" cy="1031876"/>
          </a:xfrm>
          <a:prstGeom prst="rect">
            <a:avLst/>
          </a:prstGeom>
          <a:ln>
            <a:noFill/>
          </a:ln>
          <a:effectLst>
            <a:outerShdw blurRad="292100" dist="139700" dir="2700000" algn="tl" rotWithShape="0">
              <a:srgbClr val="333333">
                <a:alpha val="65000"/>
              </a:srgbClr>
            </a:outerShdw>
          </a:effectLst>
        </p:spPr>
      </p:pic>
      <p:sp>
        <p:nvSpPr>
          <p:cNvPr id="9" name="Alcím 2">
            <a:extLst>
              <a:ext uri="{FF2B5EF4-FFF2-40B4-BE49-F238E27FC236}">
                <a16:creationId xmlns:a16="http://schemas.microsoft.com/office/drawing/2014/main" id="{12EFB95D-E76C-1D9E-BCDD-01AA2A57D7C8}"/>
              </a:ext>
            </a:extLst>
          </p:cNvPr>
          <p:cNvSpPr txBox="1">
            <a:spLocks/>
          </p:cNvSpPr>
          <p:nvPr/>
        </p:nvSpPr>
        <p:spPr>
          <a:xfrm>
            <a:off x="-1468930" y="6311385"/>
            <a:ext cx="5363885" cy="44552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200" b="1" dirty="0"/>
              <a:t>Date</a:t>
            </a:r>
            <a:r>
              <a:rPr lang="hu-HU" sz="2200" b="1" dirty="0"/>
              <a:t>: 2024.IV.21.</a:t>
            </a:r>
          </a:p>
        </p:txBody>
      </p:sp>
      <p:sp>
        <p:nvSpPr>
          <p:cNvPr id="7" name="Cím 6">
            <a:extLst>
              <a:ext uri="{FF2B5EF4-FFF2-40B4-BE49-F238E27FC236}">
                <a16:creationId xmlns:a16="http://schemas.microsoft.com/office/drawing/2014/main" id="{6A12F852-9CC2-EEE0-3E42-23D8087887EF}"/>
              </a:ext>
            </a:extLst>
          </p:cNvPr>
          <p:cNvSpPr>
            <a:spLocks noGrp="1"/>
          </p:cNvSpPr>
          <p:nvPr>
            <p:ph type="ctrTitle"/>
          </p:nvPr>
        </p:nvSpPr>
        <p:spPr>
          <a:xfrm>
            <a:off x="3717684" y="121686"/>
            <a:ext cx="4627844" cy="1123296"/>
          </a:xfrm>
        </p:spPr>
        <p:txBody>
          <a:bodyPr>
            <a:normAutofit fontScale="90000"/>
          </a:bodyPr>
          <a:lstStyle/>
          <a:p>
            <a:r>
              <a:rPr lang="en-US" b="1" u="sng" dirty="0">
                <a:latin typeface="+mn-lt"/>
              </a:rPr>
              <a:t>Introduction</a:t>
            </a:r>
            <a:r>
              <a:rPr lang="hu-HU" b="1" u="sng" dirty="0">
                <a:latin typeface="+mn-lt"/>
              </a:rPr>
              <a:t>-1</a:t>
            </a:r>
            <a:endParaRPr lang="en-US" b="1" u="sng" dirty="0">
              <a:latin typeface="+mn-lt"/>
            </a:endParaRPr>
          </a:p>
        </p:txBody>
      </p:sp>
      <p:sp>
        <p:nvSpPr>
          <p:cNvPr id="8" name="Cím 6">
            <a:extLst>
              <a:ext uri="{FF2B5EF4-FFF2-40B4-BE49-F238E27FC236}">
                <a16:creationId xmlns:a16="http://schemas.microsoft.com/office/drawing/2014/main" id="{9099F59E-666F-9434-548E-14708D2EE636}"/>
              </a:ext>
            </a:extLst>
          </p:cNvPr>
          <p:cNvSpPr txBox="1">
            <a:spLocks/>
          </p:cNvSpPr>
          <p:nvPr/>
        </p:nvSpPr>
        <p:spPr>
          <a:xfrm>
            <a:off x="577087" y="2057246"/>
            <a:ext cx="10757773" cy="4990584"/>
          </a:xfrm>
          <a:prstGeom prst="rect">
            <a:avLst/>
          </a:prstGeom>
        </p:spPr>
        <p:txBody>
          <a:bodyPr vert="horz" lIns="91440" tIns="45720" rIns="91440" bIns="4572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hu-HU" sz="4200" b="1" dirty="0">
              <a:latin typeface="+mn-lt"/>
            </a:endParaRPr>
          </a:p>
          <a:p>
            <a:pPr algn="just"/>
            <a:r>
              <a:rPr lang="en-GB" sz="4200" dirty="0">
                <a:effectLst/>
                <a:latin typeface="Calibri" panose="020F0502020204030204" pitchFamily="34" charset="0"/>
                <a:ea typeface="Calibri" panose="020F0502020204030204" pitchFamily="34" charset="0"/>
                <a:cs typeface="Times New Roman" panose="02020603050405020304" pitchFamily="18" charset="0"/>
              </a:rPr>
              <a:t>The </a:t>
            </a:r>
            <a:r>
              <a:rPr lang="en-GB" sz="4200" b="1" dirty="0">
                <a:effectLst/>
                <a:latin typeface="Calibri" panose="020F0502020204030204" pitchFamily="34" charset="0"/>
                <a:ea typeface="Calibri" panose="020F0502020204030204" pitchFamily="34" charset="0"/>
                <a:cs typeface="Times New Roman" panose="02020603050405020304" pitchFamily="18" charset="0"/>
              </a:rPr>
              <a:t>AI-based</a:t>
            </a:r>
            <a:r>
              <a:rPr lang="en-GB" sz="4200" dirty="0">
                <a:effectLst/>
                <a:latin typeface="Calibri" panose="020F0502020204030204" pitchFamily="34" charset="0"/>
                <a:ea typeface="Calibri" panose="020F0502020204030204" pitchFamily="34" charset="0"/>
                <a:cs typeface="Times New Roman" panose="02020603050405020304" pitchFamily="18" charset="0"/>
              </a:rPr>
              <a:t>, </a:t>
            </a:r>
            <a:r>
              <a:rPr lang="en-GB" sz="4200" b="1" dirty="0">
                <a:effectLst/>
                <a:latin typeface="Calibri" panose="020F0502020204030204" pitchFamily="34" charset="0"/>
                <a:ea typeface="Calibri" panose="020F0502020204030204" pitchFamily="34" charset="0"/>
                <a:cs typeface="Times New Roman" panose="02020603050405020304" pitchFamily="18" charset="0"/>
              </a:rPr>
              <a:t>automated</a:t>
            </a:r>
            <a:r>
              <a:rPr lang="en-GB" sz="4200" dirty="0">
                <a:effectLst/>
                <a:latin typeface="Calibri" panose="020F0502020204030204" pitchFamily="34" charset="0"/>
                <a:ea typeface="Calibri" panose="020F0502020204030204" pitchFamily="34" charset="0"/>
                <a:cs typeface="Times New Roman" panose="02020603050405020304" pitchFamily="18" charset="0"/>
              </a:rPr>
              <a:t> price-performance ratio analysis is a central topic of the interinstitutional and transdisciplinary-oriented MY-X research team</a:t>
            </a:r>
            <a:r>
              <a:rPr lang="hu-HU" sz="4200" dirty="0">
                <a:effectLst/>
                <a:latin typeface="Calibri" panose="020F0502020204030204" pitchFamily="34" charset="0"/>
                <a:ea typeface="Calibri" panose="020F0502020204030204" pitchFamily="34" charset="0"/>
                <a:cs typeface="Times New Roman" panose="02020603050405020304" pitchFamily="18" charset="0"/>
              </a:rPr>
              <a:t>.</a:t>
            </a:r>
          </a:p>
          <a:p>
            <a:pPr algn="just"/>
            <a:endParaRPr lang="hu-HU" sz="42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GB" sz="4200" dirty="0">
                <a:effectLst/>
                <a:latin typeface="Calibri" panose="020F0502020204030204" pitchFamily="34" charset="0"/>
                <a:ea typeface="Calibri" panose="020F0502020204030204" pitchFamily="34" charset="0"/>
                <a:cs typeface="Times New Roman" panose="02020603050405020304" pitchFamily="18" charset="0"/>
              </a:rPr>
              <a:t>(c.f. </a:t>
            </a:r>
            <a:r>
              <a:rPr lang="en-GB" sz="4200" u="sng"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https://miau.my-x.hu/miau2009/index.php3?x=e0&amp;string=price</a:t>
            </a:r>
            <a:r>
              <a:rPr lang="en-GB" sz="4200" dirty="0">
                <a:effectLst/>
                <a:latin typeface="Calibri" panose="020F0502020204030204" pitchFamily="34" charset="0"/>
                <a:ea typeface="Calibri" panose="020F0502020204030204" pitchFamily="34" charset="0"/>
                <a:cs typeface="Times New Roman" panose="02020603050405020304" pitchFamily="18" charset="0"/>
              </a:rPr>
              <a:t>). </a:t>
            </a:r>
            <a:endParaRPr lang="hu-HU" sz="42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hu-HU" sz="4200" dirty="0">
              <a:latin typeface="Calibri" panose="020F0502020204030204" pitchFamily="34" charset="0"/>
              <a:ea typeface="Calibri" panose="020F0502020204030204" pitchFamily="34" charset="0"/>
              <a:cs typeface="Times New Roman" panose="02020603050405020304" pitchFamily="18" charset="0"/>
            </a:endParaRPr>
          </a:p>
          <a:p>
            <a:pPr algn="just"/>
            <a:endParaRPr lang="hu-HU" sz="4200" u="sng"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GB" sz="4200" u="sng" dirty="0">
                <a:effectLst/>
                <a:latin typeface="Calibri" panose="020F0502020204030204" pitchFamily="34" charset="0"/>
                <a:ea typeface="Calibri" panose="020F0502020204030204" pitchFamily="34" charset="0"/>
                <a:cs typeface="Times New Roman" panose="02020603050405020304" pitchFamily="18" charset="0"/>
              </a:rPr>
              <a:t>The focus of the own experiments</a:t>
            </a:r>
            <a:r>
              <a:rPr lang="hu-HU" sz="4200" u="sng" dirty="0">
                <a:effectLst/>
                <a:latin typeface="Calibri" panose="020F0502020204030204" pitchFamily="34" charset="0"/>
                <a:ea typeface="Calibri" panose="020F0502020204030204" pitchFamily="34" charset="0"/>
                <a:cs typeface="Times New Roman" panose="02020603050405020304" pitchFamily="18" charset="0"/>
              </a:rPr>
              <a:t>:</a:t>
            </a:r>
          </a:p>
          <a:p>
            <a:pPr algn="just"/>
            <a:endParaRPr lang="hu-HU" sz="42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l">
              <a:buFont typeface="Wingdings" panose="05000000000000000000" pitchFamily="2" charset="2"/>
              <a:buChar char="§"/>
            </a:pPr>
            <a:r>
              <a:rPr lang="en-GB" sz="4200" dirty="0">
                <a:effectLst/>
                <a:latin typeface="Calibri" panose="020F0502020204030204" pitchFamily="34" charset="0"/>
                <a:ea typeface="Calibri" panose="020F0502020204030204" pitchFamily="34" charset="0"/>
                <a:cs typeface="Times New Roman" panose="02020603050405020304" pitchFamily="18" charset="0"/>
              </a:rPr>
              <a:t>optimized </a:t>
            </a:r>
            <a:endParaRPr lang="hu-HU" sz="42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hu-HU" sz="42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l">
              <a:buFont typeface="Wingdings" panose="05000000000000000000" pitchFamily="2" charset="2"/>
              <a:buChar char="§"/>
            </a:pPr>
            <a:r>
              <a:rPr lang="en-GB" sz="4200" dirty="0">
                <a:effectLst/>
                <a:latin typeface="Calibri" panose="020F0502020204030204" pitchFamily="34" charset="0"/>
                <a:ea typeface="Calibri" panose="020F0502020204030204" pitchFamily="34" charset="0"/>
                <a:cs typeface="Times New Roman" panose="02020603050405020304" pitchFamily="18" charset="0"/>
              </a:rPr>
              <a:t>anti-discrimination</a:t>
            </a:r>
            <a:endParaRPr lang="hu-HU" sz="42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GB" sz="4200" dirty="0">
                <a:effectLst/>
                <a:latin typeface="Calibri" panose="020F0502020204030204" pitchFamily="34" charset="0"/>
                <a:ea typeface="Calibri" panose="020F0502020204030204" pitchFamily="34" charset="0"/>
                <a:cs typeface="Times New Roman" panose="02020603050405020304" pitchFamily="18" charset="0"/>
              </a:rPr>
              <a:t>  </a:t>
            </a:r>
            <a:endParaRPr lang="hu-HU" sz="42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l">
              <a:buFont typeface="Wingdings" panose="05000000000000000000" pitchFamily="2" charset="2"/>
              <a:buChar char="§"/>
            </a:pPr>
            <a:r>
              <a:rPr lang="en-GB" sz="4200" dirty="0">
                <a:effectLst/>
                <a:latin typeface="Calibri" panose="020F0502020204030204" pitchFamily="34" charset="0"/>
                <a:ea typeface="Calibri" panose="020F0502020204030204" pitchFamily="34" charset="0"/>
                <a:cs typeface="Times New Roman" panose="02020603050405020304" pitchFamily="18" charset="0"/>
              </a:rPr>
              <a:t>term-creation-oriented evaluation process </a:t>
            </a:r>
            <a:endParaRPr lang="hu-HU" sz="42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hu-HU" sz="42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l">
              <a:buFont typeface="Wingdings" panose="05000000000000000000" pitchFamily="2" charset="2"/>
              <a:buChar char="§"/>
            </a:pPr>
            <a:r>
              <a:rPr lang="en-GB" sz="4200" dirty="0">
                <a:effectLst/>
                <a:latin typeface="Calibri" panose="020F0502020204030204" pitchFamily="34" charset="0"/>
                <a:ea typeface="Calibri" panose="020F0502020204030204" pitchFamily="34" charset="0"/>
                <a:cs typeface="Times New Roman" panose="02020603050405020304" pitchFamily="18" charset="0"/>
              </a:rPr>
              <a:t>based on stair-case function </a:t>
            </a:r>
            <a:endParaRPr lang="hu-HU" sz="42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hu-HU" sz="42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l">
              <a:buFont typeface="Wingdings" panose="05000000000000000000" pitchFamily="2" charset="2"/>
              <a:buChar char="§"/>
            </a:pPr>
            <a:r>
              <a:rPr lang="hu-HU" sz="4200" dirty="0">
                <a:latin typeface="Calibri" panose="020F0502020204030204" pitchFamily="34" charset="0"/>
                <a:ea typeface="Calibri" panose="020F0502020204030204" pitchFamily="34" charset="0"/>
                <a:cs typeface="Times New Roman" panose="02020603050405020304" pitchFamily="18" charset="0"/>
              </a:rPr>
              <a:t>i</a:t>
            </a:r>
            <a:r>
              <a:rPr lang="hu-HU" sz="4200" dirty="0">
                <a:effectLst/>
                <a:latin typeface="Calibri" panose="020F0502020204030204" pitchFamily="34" charset="0"/>
                <a:ea typeface="Calibri" panose="020F0502020204030204" pitchFamily="34" charset="0"/>
                <a:cs typeface="Times New Roman" panose="02020603050405020304" pitchFamily="18" charset="0"/>
              </a:rPr>
              <a:t>n </a:t>
            </a:r>
            <a:r>
              <a:rPr lang="en-GB" sz="4200" dirty="0">
                <a:effectLst/>
                <a:latin typeface="Calibri" panose="020F0502020204030204" pitchFamily="34" charset="0"/>
                <a:ea typeface="Calibri" panose="020F0502020204030204" pitchFamily="34" charset="0"/>
                <a:cs typeface="Times New Roman" panose="02020603050405020304" pitchFamily="18" charset="0"/>
              </a:rPr>
              <a:t>frame of self-validating </a:t>
            </a:r>
            <a:endParaRPr lang="hu-HU" sz="42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hu-HU" sz="42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l">
              <a:buFont typeface="Wingdings" panose="05000000000000000000" pitchFamily="2" charset="2"/>
              <a:buChar char="§"/>
            </a:pPr>
            <a:r>
              <a:rPr lang="en-GB" sz="4200" dirty="0">
                <a:effectLst/>
                <a:latin typeface="Calibri" panose="020F0502020204030204" pitchFamily="34" charset="0"/>
                <a:ea typeface="Calibri" panose="020F0502020204030204" pitchFamily="34" charset="0"/>
                <a:cs typeface="Times New Roman" panose="02020603050405020304" pitchFamily="18" charset="0"/>
              </a:rPr>
              <a:t>similarity analyses</a:t>
            </a:r>
            <a:endParaRPr lang="hu-HU" sz="42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hu-HU" sz="42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l">
              <a:buFont typeface="Wingdings" panose="05000000000000000000" pitchFamily="2" charset="2"/>
              <a:buChar char="§"/>
            </a:pPr>
            <a:r>
              <a:rPr lang="en-GB" sz="4200" dirty="0">
                <a:effectLst/>
                <a:latin typeface="Calibri" panose="020F0502020204030204" pitchFamily="34" charset="0"/>
                <a:ea typeface="Calibri" panose="020F0502020204030204" pitchFamily="34" charset="0"/>
                <a:cs typeface="Times New Roman" panose="02020603050405020304" pitchFamily="18" charset="0"/>
              </a:rPr>
              <a:t>because of their context-free characteristics</a:t>
            </a:r>
            <a:endParaRPr lang="hu-HU" sz="42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l">
              <a:buFont typeface="Wingdings" panose="05000000000000000000" pitchFamily="2" charset="2"/>
              <a:buChar char="§"/>
            </a:pPr>
            <a:endParaRPr lang="hu-HU" sz="15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hu-HU" sz="15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hu-HU" sz="15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hu-HU" sz="1500" b="1" dirty="0">
              <a:latin typeface="Calibri" panose="020F0502020204030204" pitchFamily="34" charset="0"/>
              <a:ea typeface="Calibri" panose="020F0502020204030204" pitchFamily="34" charset="0"/>
              <a:cs typeface="Times New Roman" panose="02020603050405020304" pitchFamily="18" charset="0"/>
            </a:endParaRPr>
          </a:p>
          <a:p>
            <a:pPr algn="just"/>
            <a:endParaRPr lang="hu-HU" sz="15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hu-HU" sz="1500" kern="1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hu-HU" sz="3500" b="1" dirty="0">
              <a:latin typeface="+mn-lt"/>
            </a:endParaRPr>
          </a:p>
          <a:p>
            <a:endParaRPr lang="hu-HU" sz="3500" b="1" dirty="0">
              <a:latin typeface="+mn-lt"/>
            </a:endParaRPr>
          </a:p>
        </p:txBody>
      </p:sp>
      <p:sp>
        <p:nvSpPr>
          <p:cNvPr id="11" name="Alcím 2">
            <a:extLst>
              <a:ext uri="{FF2B5EF4-FFF2-40B4-BE49-F238E27FC236}">
                <a16:creationId xmlns:a16="http://schemas.microsoft.com/office/drawing/2014/main" id="{D11D1704-596E-4219-9B92-7739A45CAE62}"/>
              </a:ext>
            </a:extLst>
          </p:cNvPr>
          <p:cNvSpPr txBox="1">
            <a:spLocks/>
          </p:cNvSpPr>
          <p:nvPr/>
        </p:nvSpPr>
        <p:spPr>
          <a:xfrm>
            <a:off x="7378805" y="6352382"/>
            <a:ext cx="5363885" cy="44552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200" b="1"/>
              <a:t>Presenter</a:t>
            </a:r>
            <a:r>
              <a:rPr lang="hu-HU" sz="2200" b="1"/>
              <a:t>: János Angyal (Hungary)</a:t>
            </a:r>
            <a:endParaRPr lang="hu-HU" sz="2200" b="1" dirty="0"/>
          </a:p>
        </p:txBody>
      </p:sp>
    </p:spTree>
    <p:extLst>
      <p:ext uri="{BB962C8B-B14F-4D97-AF65-F5344CB8AC3E}">
        <p14:creationId xmlns:p14="http://schemas.microsoft.com/office/powerpoint/2010/main" val="3499982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l="-3000" t="-7000" r="-17000" b="-7000"/>
          </a:stretch>
        </a:blipFill>
        <a:effectLst/>
      </p:bgPr>
    </p:bg>
    <p:spTree>
      <p:nvGrpSpPr>
        <p:cNvPr id="1" name=""/>
        <p:cNvGrpSpPr/>
        <p:nvPr/>
      </p:nvGrpSpPr>
      <p:grpSpPr>
        <a:xfrm>
          <a:off x="0" y="0"/>
          <a:ext cx="0" cy="0"/>
          <a:chOff x="0" y="0"/>
          <a:chExt cx="0" cy="0"/>
        </a:xfrm>
      </p:grpSpPr>
      <p:pic>
        <p:nvPicPr>
          <p:cNvPr id="4" name="Kép 3" descr="Lehet, hogy egy kép erről: szöveg">
            <a:extLst>
              <a:ext uri="{FF2B5EF4-FFF2-40B4-BE49-F238E27FC236}">
                <a16:creationId xmlns:a16="http://schemas.microsoft.com/office/drawing/2014/main" id="{8950927D-3E39-7CAE-1C5B-F9E0B4EEEA6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327" y="288925"/>
            <a:ext cx="1031876" cy="1031876"/>
          </a:xfrm>
          <a:prstGeom prst="rect">
            <a:avLst/>
          </a:prstGeom>
          <a:ln>
            <a:noFill/>
          </a:ln>
          <a:effectLst>
            <a:outerShdw blurRad="292100" dist="139700" dir="2700000" algn="tl" rotWithShape="0">
              <a:srgbClr val="333333">
                <a:alpha val="65000"/>
              </a:srgbClr>
            </a:outerShdw>
          </a:effectLst>
        </p:spPr>
      </p:pic>
      <p:sp>
        <p:nvSpPr>
          <p:cNvPr id="9" name="Alcím 2">
            <a:extLst>
              <a:ext uri="{FF2B5EF4-FFF2-40B4-BE49-F238E27FC236}">
                <a16:creationId xmlns:a16="http://schemas.microsoft.com/office/drawing/2014/main" id="{12EFB95D-E76C-1D9E-BCDD-01AA2A57D7C8}"/>
              </a:ext>
            </a:extLst>
          </p:cNvPr>
          <p:cNvSpPr txBox="1">
            <a:spLocks/>
          </p:cNvSpPr>
          <p:nvPr/>
        </p:nvSpPr>
        <p:spPr>
          <a:xfrm>
            <a:off x="-1468930" y="6311385"/>
            <a:ext cx="5363885" cy="44552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200" b="1" dirty="0"/>
              <a:t>Date</a:t>
            </a:r>
            <a:r>
              <a:rPr lang="hu-HU" sz="2200" b="1" dirty="0"/>
              <a:t>: 2024.IV.21.</a:t>
            </a:r>
          </a:p>
        </p:txBody>
      </p:sp>
      <p:sp>
        <p:nvSpPr>
          <p:cNvPr id="7" name="Cím 6">
            <a:extLst>
              <a:ext uri="{FF2B5EF4-FFF2-40B4-BE49-F238E27FC236}">
                <a16:creationId xmlns:a16="http://schemas.microsoft.com/office/drawing/2014/main" id="{6A12F852-9CC2-EEE0-3E42-23D8087887EF}"/>
              </a:ext>
            </a:extLst>
          </p:cNvPr>
          <p:cNvSpPr>
            <a:spLocks noGrp="1"/>
          </p:cNvSpPr>
          <p:nvPr>
            <p:ph type="ctrTitle"/>
          </p:nvPr>
        </p:nvSpPr>
        <p:spPr>
          <a:xfrm>
            <a:off x="3717684" y="121686"/>
            <a:ext cx="4627844" cy="1123296"/>
          </a:xfrm>
        </p:spPr>
        <p:txBody>
          <a:bodyPr>
            <a:normAutofit fontScale="90000"/>
          </a:bodyPr>
          <a:lstStyle/>
          <a:p>
            <a:r>
              <a:rPr lang="en-US" b="1" u="sng" dirty="0">
                <a:latin typeface="+mn-lt"/>
              </a:rPr>
              <a:t>Introduction</a:t>
            </a:r>
            <a:r>
              <a:rPr lang="hu-HU" b="1" u="sng" dirty="0">
                <a:latin typeface="+mn-lt"/>
              </a:rPr>
              <a:t>-2</a:t>
            </a:r>
            <a:endParaRPr lang="en-US" b="1" u="sng" dirty="0">
              <a:latin typeface="+mn-lt"/>
            </a:endParaRPr>
          </a:p>
        </p:txBody>
      </p:sp>
      <p:sp>
        <p:nvSpPr>
          <p:cNvPr id="13" name="Szövegdoboz 12">
            <a:extLst>
              <a:ext uri="{FF2B5EF4-FFF2-40B4-BE49-F238E27FC236}">
                <a16:creationId xmlns:a16="http://schemas.microsoft.com/office/drawing/2014/main" id="{7125BC1D-9FBD-94B2-EDBF-CDFADC94B176}"/>
              </a:ext>
            </a:extLst>
          </p:cNvPr>
          <p:cNvSpPr txBox="1"/>
          <p:nvPr/>
        </p:nvSpPr>
        <p:spPr>
          <a:xfrm>
            <a:off x="518645" y="1674195"/>
            <a:ext cx="7615705" cy="4132157"/>
          </a:xfrm>
          <a:prstGeom prst="rect">
            <a:avLst/>
          </a:prstGeom>
          <a:noFill/>
        </p:spPr>
        <p:txBody>
          <a:bodyPr wrap="square">
            <a:spAutoFit/>
          </a:bodyPr>
          <a:lstStyle/>
          <a:p>
            <a:pPr algn="just">
              <a:lnSpc>
                <a:spcPct val="107000"/>
              </a:lnSpc>
              <a:spcAft>
                <a:spcPts val="800"/>
              </a:spcAft>
            </a:pPr>
            <a:r>
              <a:rPr lang="en-GB" sz="2000" kern="100" dirty="0">
                <a:effectLst/>
                <a:latin typeface="Calibri" panose="020F0502020204030204" pitchFamily="34" charset="0"/>
                <a:ea typeface="Calibri" panose="020F0502020204030204" pitchFamily="34" charset="0"/>
                <a:cs typeface="Times New Roman" panose="02020603050405020304" pitchFamily="18" charset="0"/>
              </a:rPr>
              <a:t>Nowadays, IT </a:t>
            </a:r>
            <a:r>
              <a:rPr lang="en-GB" sz="2000" b="1" kern="100" cap="all" dirty="0">
                <a:solidFill>
                  <a:srgbClr val="FFFF00"/>
                </a:solidFill>
                <a:effectLst/>
                <a:highlight>
                  <a:srgbClr val="000000"/>
                </a:highlight>
                <a:latin typeface="Calibri" panose="020F0502020204030204" pitchFamily="34" charset="0"/>
                <a:ea typeface="Calibri" panose="020F0502020204030204" pitchFamily="34" charset="0"/>
                <a:cs typeface="Times New Roman" panose="02020603050405020304" pitchFamily="18" charset="0"/>
              </a:rPr>
              <a:t>procurement</a:t>
            </a:r>
            <a:r>
              <a:rPr lang="en-GB" sz="2000" kern="100" dirty="0">
                <a:effectLst/>
                <a:latin typeface="Calibri" panose="020F0502020204030204" pitchFamily="34" charset="0"/>
                <a:ea typeface="Calibri" panose="020F0502020204030204" pitchFamily="34" charset="0"/>
                <a:cs typeface="Times New Roman" panose="02020603050405020304" pitchFamily="18" charset="0"/>
              </a:rPr>
              <a:t> and public procurement are present in almost every company and institution, not to mention that we also buy products of this kind as individuals</a:t>
            </a:r>
            <a:r>
              <a:rPr lang="hu-HU" sz="2000" kern="100" dirty="0">
                <a:effectLst/>
                <a:latin typeface="Calibri" panose="020F0502020204030204" pitchFamily="34" charset="0"/>
                <a:ea typeface="Calibri" panose="020F0502020204030204" pitchFamily="34" charset="0"/>
                <a:cs typeface="Times New Roman" panose="02020603050405020304" pitchFamily="18" charset="0"/>
              </a:rPr>
              <a:t>.</a:t>
            </a:r>
            <a:r>
              <a:rPr lang="en-GB"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hu-HU" sz="2000" kern="100" dirty="0">
                <a:latin typeface="Calibri" panose="020F0502020204030204" pitchFamily="34" charset="0"/>
                <a:ea typeface="Calibri" panose="020F0502020204030204" pitchFamily="34" charset="0"/>
                <a:cs typeface="Times New Roman" panose="02020603050405020304" pitchFamily="18" charset="0"/>
              </a:rPr>
              <a:t>However,</a:t>
            </a:r>
            <a:r>
              <a:rPr lang="en-GB" sz="2000" kern="100" dirty="0">
                <a:effectLst/>
                <a:latin typeface="Calibri" panose="020F0502020204030204" pitchFamily="34" charset="0"/>
                <a:ea typeface="Calibri" panose="020F0502020204030204" pitchFamily="34" charset="0"/>
                <a:cs typeface="Times New Roman" panose="02020603050405020304" pitchFamily="18" charset="0"/>
              </a:rPr>
              <a:t> it is certain that we never make an objective </a:t>
            </a:r>
            <a:r>
              <a:rPr lang="hu-HU" sz="2000" b="1" kern="100" dirty="0">
                <a:solidFill>
                  <a:srgbClr val="F0EA00"/>
                </a:solidFill>
                <a:effectLst/>
                <a:highlight>
                  <a:srgbClr val="000000"/>
                </a:highlight>
                <a:latin typeface="Calibri" panose="020F0502020204030204" pitchFamily="34" charset="0"/>
                <a:ea typeface="Calibri" panose="020F0502020204030204" pitchFamily="34" charset="0"/>
                <a:cs typeface="Times New Roman" panose="02020603050405020304" pitchFamily="18" charset="0"/>
              </a:rPr>
              <a:t>DECISION</a:t>
            </a:r>
            <a:r>
              <a:rPr lang="en-GB" sz="2000" kern="100" dirty="0">
                <a:effectLst/>
                <a:latin typeface="Calibri" panose="020F0502020204030204" pitchFamily="34" charset="0"/>
                <a:ea typeface="Calibri" panose="020F0502020204030204" pitchFamily="34" charset="0"/>
                <a:cs typeface="Times New Roman" panose="02020603050405020304" pitchFamily="18" charset="0"/>
              </a:rPr>
              <a:t> - despite the simplicity of its methodology, it is not part of public education (yet). </a:t>
            </a:r>
            <a:endParaRPr lang="hu-HU"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2000" kern="100" dirty="0">
                <a:effectLst/>
                <a:latin typeface="Calibri" panose="020F0502020204030204" pitchFamily="34" charset="0"/>
                <a:ea typeface="Calibri" panose="020F0502020204030204" pitchFamily="34" charset="0"/>
                <a:cs typeface="Times New Roman" panose="02020603050405020304" pitchFamily="18" charset="0"/>
              </a:rPr>
              <a:t>Evolutionarily, we tend to make decisions based on </a:t>
            </a:r>
            <a:r>
              <a:rPr lang="en-GB" sz="2000" b="1" kern="100" cap="all" dirty="0">
                <a:solidFill>
                  <a:srgbClr val="FF0000"/>
                </a:solidFill>
                <a:effectLst/>
                <a:highlight>
                  <a:srgbClr val="000000"/>
                </a:highlight>
                <a:latin typeface="Calibri" panose="020F0502020204030204" pitchFamily="34" charset="0"/>
                <a:ea typeface="Calibri" panose="020F0502020204030204" pitchFamily="34" charset="0"/>
                <a:cs typeface="Times New Roman" panose="02020603050405020304" pitchFamily="18" charset="0"/>
              </a:rPr>
              <a:t>emotions</a:t>
            </a:r>
            <a:r>
              <a:rPr lang="en-GB" sz="2000" kern="100" dirty="0">
                <a:effectLst/>
                <a:latin typeface="Calibri" panose="020F0502020204030204" pitchFamily="34" charset="0"/>
                <a:ea typeface="Calibri" panose="020F0502020204030204" pitchFamily="34" charset="0"/>
                <a:cs typeface="Times New Roman" panose="02020603050405020304" pitchFamily="18" charset="0"/>
              </a:rPr>
              <a:t> or to listen to persuasive </a:t>
            </a:r>
            <a:r>
              <a:rPr lang="hu-HU" sz="2000" b="1" kern="100" dirty="0">
                <a:solidFill>
                  <a:srgbClr val="FF0000"/>
                </a:solidFill>
                <a:effectLst/>
                <a:highlight>
                  <a:srgbClr val="000000"/>
                </a:highlight>
                <a:latin typeface="Calibri" panose="020F0502020204030204" pitchFamily="34" charset="0"/>
                <a:ea typeface="Calibri" panose="020F0502020204030204" pitchFamily="34" charset="0"/>
                <a:cs typeface="Times New Roman" panose="02020603050405020304" pitchFamily="18" charset="0"/>
              </a:rPr>
              <a:t>MARKETING</a:t>
            </a:r>
            <a:r>
              <a:rPr lang="en-GB" sz="2000" kern="100" dirty="0">
                <a:effectLst/>
                <a:highlight>
                  <a:srgbClr val="000000"/>
                </a:highlight>
                <a:latin typeface="Calibri" panose="020F0502020204030204" pitchFamily="34" charset="0"/>
                <a:ea typeface="Calibri" panose="020F0502020204030204" pitchFamily="34" charset="0"/>
                <a:cs typeface="Times New Roman" panose="02020603050405020304" pitchFamily="18" charset="0"/>
              </a:rPr>
              <a:t> </a:t>
            </a:r>
            <a:r>
              <a:rPr lang="en-GB" sz="2000" kern="100" dirty="0">
                <a:effectLst/>
                <a:latin typeface="Calibri" panose="020F0502020204030204" pitchFamily="34" charset="0"/>
                <a:ea typeface="Calibri" panose="020F0502020204030204" pitchFamily="34" charset="0"/>
                <a:cs typeface="Times New Roman" panose="02020603050405020304" pitchFamily="18" charset="0"/>
              </a:rPr>
              <a:t>techniques, and in such cases a subjective decision is made in every case, because there is no other way to make it. To avoid this, I will use two modelling methods to show how we can make decisions more </a:t>
            </a:r>
            <a:r>
              <a:rPr lang="en-GB" sz="2000" b="1" kern="100" cap="all" dirty="0">
                <a:solidFill>
                  <a:srgbClr val="00B050"/>
                </a:solidFill>
                <a:effectLst/>
                <a:highlight>
                  <a:srgbClr val="000000"/>
                </a:highlight>
                <a:latin typeface="Calibri" panose="020F0502020204030204" pitchFamily="34" charset="0"/>
                <a:ea typeface="Calibri" panose="020F0502020204030204" pitchFamily="34" charset="0"/>
                <a:cs typeface="Times New Roman" panose="02020603050405020304" pitchFamily="18" charset="0"/>
              </a:rPr>
              <a:t>efficiently/objectively</a:t>
            </a:r>
            <a:r>
              <a:rPr lang="en-GB" sz="2000" kern="100" dirty="0">
                <a:effectLst/>
                <a:latin typeface="Calibri" panose="020F0502020204030204" pitchFamily="34" charset="0"/>
                <a:ea typeface="Calibri" panose="020F0502020204030204" pitchFamily="34" charset="0"/>
                <a:cs typeface="Times New Roman" panose="02020603050405020304" pitchFamily="18" charset="0"/>
              </a:rPr>
              <a:t>. I will work with real data I chose a specific type from one of Dell's enterprise server families for this purpose.</a:t>
            </a:r>
            <a:endParaRPr lang="hu-HU"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Alcím 2">
            <a:extLst>
              <a:ext uri="{FF2B5EF4-FFF2-40B4-BE49-F238E27FC236}">
                <a16:creationId xmlns:a16="http://schemas.microsoft.com/office/drawing/2014/main" id="{2EDD09C5-5D1E-4F34-A878-B4BC719662E7}"/>
              </a:ext>
            </a:extLst>
          </p:cNvPr>
          <p:cNvSpPr txBox="1">
            <a:spLocks/>
          </p:cNvSpPr>
          <p:nvPr/>
        </p:nvSpPr>
        <p:spPr>
          <a:xfrm>
            <a:off x="7378805" y="6352382"/>
            <a:ext cx="5363885" cy="44552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200" b="1"/>
              <a:t>Presenter</a:t>
            </a:r>
            <a:r>
              <a:rPr lang="hu-HU" sz="2200" b="1"/>
              <a:t>: János Angyal (Hungary)</a:t>
            </a:r>
            <a:endParaRPr lang="hu-HU" sz="2200" b="1" dirty="0"/>
          </a:p>
        </p:txBody>
      </p:sp>
      <p:pic>
        <p:nvPicPr>
          <p:cNvPr id="25" name="Picture 24">
            <a:extLst>
              <a:ext uri="{FF2B5EF4-FFF2-40B4-BE49-F238E27FC236}">
                <a16:creationId xmlns:a16="http://schemas.microsoft.com/office/drawing/2014/main" id="{6B125238-F97A-4D9A-9E6B-F5EE77EE16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4350" y="1536700"/>
            <a:ext cx="4013200" cy="4013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30564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l="-3000" t="-7000" r="-17000" b="-7000"/>
          </a:stretch>
        </a:blipFill>
        <a:effectLst/>
      </p:bgPr>
    </p:bg>
    <p:spTree>
      <p:nvGrpSpPr>
        <p:cNvPr id="1" name=""/>
        <p:cNvGrpSpPr/>
        <p:nvPr/>
      </p:nvGrpSpPr>
      <p:grpSpPr>
        <a:xfrm>
          <a:off x="0" y="0"/>
          <a:ext cx="0" cy="0"/>
          <a:chOff x="0" y="0"/>
          <a:chExt cx="0" cy="0"/>
        </a:xfrm>
      </p:grpSpPr>
      <p:sp>
        <p:nvSpPr>
          <p:cNvPr id="3" name="Alcím 2">
            <a:extLst>
              <a:ext uri="{FF2B5EF4-FFF2-40B4-BE49-F238E27FC236}">
                <a16:creationId xmlns:a16="http://schemas.microsoft.com/office/drawing/2014/main" id="{D2EA180E-1523-DFBF-6D2F-9F77B051BC8E}"/>
              </a:ext>
            </a:extLst>
          </p:cNvPr>
          <p:cNvSpPr>
            <a:spLocks noGrp="1"/>
          </p:cNvSpPr>
          <p:nvPr>
            <p:ph type="subTitle" idx="1"/>
          </p:nvPr>
        </p:nvSpPr>
        <p:spPr>
          <a:xfrm>
            <a:off x="7312583" y="6323249"/>
            <a:ext cx="5363885" cy="445527"/>
          </a:xfrm>
        </p:spPr>
        <p:txBody>
          <a:bodyPr>
            <a:normAutofit/>
          </a:bodyPr>
          <a:lstStyle/>
          <a:p>
            <a:r>
              <a:rPr lang="en-US" sz="2200" b="1" dirty="0"/>
              <a:t>Presenter</a:t>
            </a:r>
            <a:r>
              <a:rPr lang="hu-HU" sz="2200" b="1" dirty="0"/>
              <a:t>: János Angyal (Hungary)</a:t>
            </a:r>
          </a:p>
        </p:txBody>
      </p:sp>
      <p:pic>
        <p:nvPicPr>
          <p:cNvPr id="4" name="Kép 3" descr="Lehet, hogy egy kép erről: szöveg">
            <a:extLst>
              <a:ext uri="{FF2B5EF4-FFF2-40B4-BE49-F238E27FC236}">
                <a16:creationId xmlns:a16="http://schemas.microsoft.com/office/drawing/2014/main" id="{8950927D-3E39-7CAE-1C5B-F9E0B4EEEA6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327" y="288925"/>
            <a:ext cx="1031876" cy="1031876"/>
          </a:xfrm>
          <a:prstGeom prst="rect">
            <a:avLst/>
          </a:prstGeom>
          <a:ln>
            <a:noFill/>
          </a:ln>
          <a:effectLst>
            <a:outerShdw blurRad="292100" dist="139700" dir="2700000" algn="tl" rotWithShape="0">
              <a:srgbClr val="333333">
                <a:alpha val="65000"/>
              </a:srgbClr>
            </a:outerShdw>
          </a:effectLst>
        </p:spPr>
      </p:pic>
      <p:sp>
        <p:nvSpPr>
          <p:cNvPr id="9" name="Alcím 2">
            <a:extLst>
              <a:ext uri="{FF2B5EF4-FFF2-40B4-BE49-F238E27FC236}">
                <a16:creationId xmlns:a16="http://schemas.microsoft.com/office/drawing/2014/main" id="{12EFB95D-E76C-1D9E-BCDD-01AA2A57D7C8}"/>
              </a:ext>
            </a:extLst>
          </p:cNvPr>
          <p:cNvSpPr txBox="1">
            <a:spLocks/>
          </p:cNvSpPr>
          <p:nvPr/>
        </p:nvSpPr>
        <p:spPr>
          <a:xfrm>
            <a:off x="-1468930" y="6311385"/>
            <a:ext cx="5363885" cy="44552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200" b="1" dirty="0"/>
              <a:t>Date</a:t>
            </a:r>
            <a:r>
              <a:rPr lang="hu-HU" sz="2200" b="1" dirty="0"/>
              <a:t>: 2024.IV.21.</a:t>
            </a:r>
          </a:p>
        </p:txBody>
      </p:sp>
      <p:sp>
        <p:nvSpPr>
          <p:cNvPr id="7" name="Cím 6">
            <a:extLst>
              <a:ext uri="{FF2B5EF4-FFF2-40B4-BE49-F238E27FC236}">
                <a16:creationId xmlns:a16="http://schemas.microsoft.com/office/drawing/2014/main" id="{6A12F852-9CC2-EEE0-3E42-23D8087887EF}"/>
              </a:ext>
            </a:extLst>
          </p:cNvPr>
          <p:cNvSpPr>
            <a:spLocks noGrp="1"/>
          </p:cNvSpPr>
          <p:nvPr>
            <p:ph type="ctrTitle"/>
          </p:nvPr>
        </p:nvSpPr>
        <p:spPr>
          <a:xfrm>
            <a:off x="3299015" y="95017"/>
            <a:ext cx="6121775" cy="1123296"/>
          </a:xfrm>
        </p:spPr>
        <p:txBody>
          <a:bodyPr>
            <a:normAutofit/>
          </a:bodyPr>
          <a:lstStyle/>
          <a:p>
            <a:r>
              <a:rPr lang="en-US" b="1" u="sng" dirty="0">
                <a:latin typeface="+mn-lt"/>
              </a:rPr>
              <a:t>Goals</a:t>
            </a:r>
            <a:r>
              <a:rPr lang="hu-HU" b="1" u="sng" dirty="0">
                <a:latin typeface="+mn-lt"/>
              </a:rPr>
              <a:t>, </a:t>
            </a:r>
            <a:r>
              <a:rPr lang="en-US" b="1" u="sng" dirty="0">
                <a:latin typeface="+mn-lt"/>
              </a:rPr>
              <a:t>usefulness</a:t>
            </a:r>
          </a:p>
        </p:txBody>
      </p:sp>
      <p:sp>
        <p:nvSpPr>
          <p:cNvPr id="8" name="Cím 6">
            <a:extLst>
              <a:ext uri="{FF2B5EF4-FFF2-40B4-BE49-F238E27FC236}">
                <a16:creationId xmlns:a16="http://schemas.microsoft.com/office/drawing/2014/main" id="{9099F59E-666F-9434-548E-14708D2EE636}"/>
              </a:ext>
            </a:extLst>
          </p:cNvPr>
          <p:cNvSpPr txBox="1">
            <a:spLocks/>
          </p:cNvSpPr>
          <p:nvPr/>
        </p:nvSpPr>
        <p:spPr>
          <a:xfrm>
            <a:off x="594763" y="1455273"/>
            <a:ext cx="10757773" cy="487076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07000"/>
              </a:lnSpc>
              <a:spcAft>
                <a:spcPts val="800"/>
              </a:spcAft>
            </a:pPr>
            <a:endParaRPr lang="hu-HU" sz="1500" kern="1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hu-HU" sz="3500" b="1" dirty="0">
              <a:latin typeface="+mn-lt"/>
            </a:endParaRPr>
          </a:p>
          <a:p>
            <a:endParaRPr lang="hu-HU" sz="3500" b="1" dirty="0">
              <a:latin typeface="+mn-lt"/>
            </a:endParaRPr>
          </a:p>
        </p:txBody>
      </p:sp>
      <p:sp>
        <p:nvSpPr>
          <p:cNvPr id="10" name="Szövegdoboz 9">
            <a:extLst>
              <a:ext uri="{FF2B5EF4-FFF2-40B4-BE49-F238E27FC236}">
                <a16:creationId xmlns:a16="http://schemas.microsoft.com/office/drawing/2014/main" id="{66F31813-235A-2A21-467D-206B635CB2C7}"/>
              </a:ext>
            </a:extLst>
          </p:cNvPr>
          <p:cNvSpPr txBox="1"/>
          <p:nvPr/>
        </p:nvSpPr>
        <p:spPr>
          <a:xfrm>
            <a:off x="571128" y="1563554"/>
            <a:ext cx="11026109" cy="4239943"/>
          </a:xfrm>
          <a:prstGeom prst="rect">
            <a:avLst/>
          </a:prstGeom>
          <a:noFill/>
        </p:spPr>
        <p:txBody>
          <a:bodyPr wrap="square">
            <a:spAutoFit/>
          </a:bodyPr>
          <a:lstStyle/>
          <a:p>
            <a:pPr algn="just"/>
            <a:r>
              <a:rPr lang="en-GB" dirty="0">
                <a:effectLst/>
                <a:latin typeface="Calibri" panose="020F0502020204030204" pitchFamily="34" charset="0"/>
                <a:ea typeface="Calibri" panose="020F0502020204030204" pitchFamily="34" charset="0"/>
                <a:cs typeface="Times New Roman" panose="02020603050405020304" pitchFamily="18" charset="0"/>
              </a:rPr>
              <a:t>The direct goal of the </a:t>
            </a:r>
            <a:r>
              <a:rPr lang="en-GB" b="1" cap="all" dirty="0">
                <a:solidFill>
                  <a:srgbClr val="FFFF00"/>
                </a:solidFill>
                <a:effectLst/>
                <a:highlight>
                  <a:srgbClr val="000000"/>
                </a:highlight>
                <a:latin typeface="Calibri" panose="020F0502020204030204" pitchFamily="34" charset="0"/>
                <a:ea typeface="Calibri" panose="020F0502020204030204" pitchFamily="34" charset="0"/>
                <a:cs typeface="Times New Roman" panose="02020603050405020304" pitchFamily="18" charset="0"/>
              </a:rPr>
              <a:t>analysis</a:t>
            </a:r>
            <a:r>
              <a:rPr lang="en-GB" dirty="0">
                <a:effectLst/>
                <a:latin typeface="Calibri" panose="020F0502020204030204" pitchFamily="34" charset="0"/>
                <a:ea typeface="Calibri" panose="020F0502020204030204" pitchFamily="34" charset="0"/>
                <a:cs typeface="Times New Roman" panose="02020603050405020304" pitchFamily="18" charset="0"/>
              </a:rPr>
              <a:t> is to present a </a:t>
            </a:r>
            <a:r>
              <a:rPr lang="en-GB" b="1" cap="all" dirty="0">
                <a:solidFill>
                  <a:srgbClr val="FFFF00"/>
                </a:solidFill>
                <a:effectLst/>
                <a:highlight>
                  <a:srgbClr val="000000"/>
                </a:highlight>
                <a:latin typeface="Calibri" panose="020F0502020204030204" pitchFamily="34" charset="0"/>
                <a:ea typeface="Calibri" panose="020F0502020204030204" pitchFamily="34" charset="0"/>
                <a:cs typeface="Times New Roman" panose="02020603050405020304" pitchFamily="18" charset="0"/>
              </a:rPr>
              <a:t>manual modelling </a:t>
            </a:r>
            <a:r>
              <a:rPr lang="en-GB" dirty="0">
                <a:effectLst/>
                <a:latin typeface="Calibri" panose="020F0502020204030204" pitchFamily="34" charset="0"/>
                <a:ea typeface="Calibri" panose="020F0502020204030204" pitchFamily="34" charset="0"/>
                <a:cs typeface="Times New Roman" panose="02020603050405020304" pitchFamily="18" charset="0"/>
              </a:rPr>
              <a:t>that facilitates a </a:t>
            </a:r>
            <a:r>
              <a:rPr lang="en-GB" b="1" cap="all" dirty="0">
                <a:solidFill>
                  <a:srgbClr val="FFFF00"/>
                </a:solidFill>
                <a:effectLst/>
                <a:highlight>
                  <a:srgbClr val="000000"/>
                </a:highlight>
                <a:latin typeface="Calibri" panose="020F0502020204030204" pitchFamily="34" charset="0"/>
                <a:ea typeface="Calibri" panose="020F0502020204030204" pitchFamily="34" charset="0"/>
                <a:cs typeface="Times New Roman" panose="02020603050405020304" pitchFamily="18" charset="0"/>
              </a:rPr>
              <a:t>purchase decision</a:t>
            </a:r>
            <a:r>
              <a:rPr lang="en-GB" dirty="0">
                <a:effectLst/>
                <a:latin typeface="Calibri" panose="020F0502020204030204" pitchFamily="34" charset="0"/>
                <a:ea typeface="Calibri" panose="020F0502020204030204" pitchFamily="34" charset="0"/>
                <a:cs typeface="Times New Roman" panose="02020603050405020304" pitchFamily="18" charset="0"/>
              </a:rPr>
              <a:t>, in which we derive the price-performance of large company servers (objects) in an optimized way, following the Knuth principle (cf. science/knowledge is what can be transcribed into source code), where the market is functioning in a rational way and set seemingly equilibrium-oriented prices. These prices have however a kind of sensitivity interval. </a:t>
            </a:r>
            <a:endParaRPr lang="hu-HU"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hu-HU" dirty="0">
              <a:latin typeface="Calibri" panose="020F0502020204030204" pitchFamily="34" charset="0"/>
              <a:ea typeface="Calibri" panose="020F0502020204030204" pitchFamily="34" charset="0"/>
              <a:cs typeface="Times New Roman" panose="02020603050405020304" pitchFamily="18" charset="0"/>
            </a:endParaRPr>
          </a:p>
          <a:p>
            <a:pPr algn="just"/>
            <a:r>
              <a:rPr lang="en-GB" dirty="0">
                <a:effectLst/>
                <a:latin typeface="Calibri" panose="020F0502020204030204" pitchFamily="34" charset="0"/>
                <a:ea typeface="Calibri" panose="020F0502020204030204" pitchFamily="34" charset="0"/>
                <a:cs typeface="Times New Roman" panose="02020603050405020304" pitchFamily="18" charset="0"/>
              </a:rPr>
              <a:t>An equilibrium-oriented price can have a position near to the bottom or the top of the sensitivity interval. This position can be derived based on a </a:t>
            </a:r>
            <a:r>
              <a:rPr lang="en-GB" b="1" cap="all" dirty="0">
                <a:solidFill>
                  <a:srgbClr val="FFFF00"/>
                </a:solidFill>
                <a:effectLst/>
                <a:highlight>
                  <a:srgbClr val="000000"/>
                </a:highlight>
                <a:latin typeface="Calibri" panose="020F0502020204030204" pitchFamily="34" charset="0"/>
                <a:ea typeface="Calibri" panose="020F0502020204030204" pitchFamily="34" charset="0"/>
                <a:cs typeface="Times New Roman" panose="02020603050405020304" pitchFamily="18" charset="0"/>
              </a:rPr>
              <a:t>stepwise technique</a:t>
            </a:r>
            <a:r>
              <a:rPr lang="en-GB" b="1" dirty="0">
                <a:solidFill>
                  <a:srgbClr val="FFFF00"/>
                </a:solidFill>
                <a:effectLst/>
                <a:highlight>
                  <a:srgbClr val="000000"/>
                </a:highlight>
                <a:latin typeface="Calibri" panose="020F0502020204030204" pitchFamily="34" charset="0"/>
                <a:ea typeface="Calibri" panose="020F0502020204030204" pitchFamily="34" charset="0"/>
                <a:cs typeface="Times New Roman" panose="02020603050405020304" pitchFamily="18" charset="0"/>
              </a:rPr>
              <a:t> </a:t>
            </a:r>
            <a:r>
              <a:rPr lang="en-GB" dirty="0">
                <a:effectLst/>
                <a:latin typeface="Calibri" panose="020F0502020204030204" pitchFamily="34" charset="0"/>
                <a:ea typeface="Calibri" panose="020F0502020204030204" pitchFamily="34" charset="0"/>
                <a:cs typeface="Times New Roman" panose="02020603050405020304" pitchFamily="18" charset="0"/>
              </a:rPr>
              <a:t>for each server. This stepwise technique delivers new attributes for the </a:t>
            </a:r>
            <a:r>
              <a:rPr lang="en-GB" b="1" cap="all" dirty="0">
                <a:solidFill>
                  <a:srgbClr val="FFFF00"/>
                </a:solidFill>
                <a:effectLst/>
                <a:highlight>
                  <a:srgbClr val="000000"/>
                </a:highlight>
                <a:latin typeface="Calibri" panose="020F0502020204030204" pitchFamily="34" charset="0"/>
                <a:ea typeface="Calibri" panose="020F0502020204030204" pitchFamily="34" charset="0"/>
                <a:cs typeface="Times New Roman" panose="02020603050405020304" pitchFamily="18" charset="0"/>
              </a:rPr>
              <a:t>price-performance-analysis</a:t>
            </a:r>
            <a:r>
              <a:rPr lang="en-GB" dirty="0">
                <a:effectLst/>
                <a:latin typeface="Calibri" panose="020F0502020204030204" pitchFamily="34" charset="0"/>
                <a:ea typeface="Calibri" panose="020F0502020204030204" pitchFamily="34" charset="0"/>
                <a:cs typeface="Times New Roman" panose="02020603050405020304" pitchFamily="18" charset="0"/>
              </a:rPr>
              <a:t>, where each equilibrium price seems to have the same advantages. The </a:t>
            </a:r>
            <a:r>
              <a:rPr lang="en-GB" b="1" cap="all" dirty="0">
                <a:solidFill>
                  <a:srgbClr val="FFFF00"/>
                </a:solidFill>
                <a:effectLst/>
                <a:highlight>
                  <a:srgbClr val="000000"/>
                </a:highlight>
                <a:latin typeface="Calibri" panose="020F0502020204030204" pitchFamily="34" charset="0"/>
                <a:ea typeface="Calibri" panose="020F0502020204030204" pitchFamily="34" charset="0"/>
                <a:cs typeface="Times New Roman" panose="02020603050405020304" pitchFamily="18" charset="0"/>
              </a:rPr>
              <a:t>antidiscriminative</a:t>
            </a:r>
            <a:r>
              <a:rPr lang="en-GB" b="1" dirty="0">
                <a:solidFill>
                  <a:srgbClr val="FFFF00"/>
                </a:solidFill>
                <a:effectLst/>
                <a:highlight>
                  <a:srgbClr val="000000"/>
                </a:highlight>
                <a:latin typeface="Calibri" panose="020F0502020204030204" pitchFamily="34" charset="0"/>
                <a:ea typeface="Calibri" panose="020F0502020204030204" pitchFamily="34" charset="0"/>
                <a:cs typeface="Times New Roman" panose="02020603050405020304" pitchFamily="18" charset="0"/>
              </a:rPr>
              <a:t> </a:t>
            </a:r>
            <a:r>
              <a:rPr lang="en-GB" b="1" cap="all" dirty="0">
                <a:solidFill>
                  <a:srgbClr val="FFFF00"/>
                </a:solidFill>
                <a:effectLst/>
                <a:highlight>
                  <a:srgbClr val="000000"/>
                </a:highlight>
                <a:latin typeface="Calibri" panose="020F0502020204030204" pitchFamily="34" charset="0"/>
                <a:ea typeface="Calibri" panose="020F0502020204030204" pitchFamily="34" charset="0"/>
                <a:cs typeface="Times New Roman" panose="02020603050405020304" pitchFamily="18" charset="0"/>
              </a:rPr>
              <a:t>optimization </a:t>
            </a:r>
            <a:r>
              <a:rPr lang="en-GB" dirty="0">
                <a:effectLst/>
                <a:latin typeface="Calibri" panose="020F0502020204030204" pitchFamily="34" charset="0"/>
                <a:ea typeface="Calibri" panose="020F0502020204030204" pitchFamily="34" charset="0"/>
                <a:cs typeface="Times New Roman" panose="02020603050405020304" pitchFamily="18" charset="0"/>
              </a:rPr>
              <a:t>delivers the real ranking of the servers.</a:t>
            </a:r>
            <a:endParaRPr lang="hu-HU"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hu-HU" sz="20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2000" u="sng" kern="100" dirty="0">
                <a:effectLst/>
                <a:latin typeface="Calibri" panose="020F0502020204030204" pitchFamily="34" charset="0"/>
                <a:ea typeface="Calibri" panose="020F0502020204030204" pitchFamily="34" charset="0"/>
                <a:cs typeface="Times New Roman" panose="02020603050405020304" pitchFamily="18" charset="0"/>
              </a:rPr>
              <a:t>The indirect goal is twofold: </a:t>
            </a:r>
            <a:r>
              <a:rPr lang="en-GB" sz="2000" kern="100" dirty="0">
                <a:effectLst/>
                <a:latin typeface="Calibri" panose="020F0502020204030204" pitchFamily="34" charset="0"/>
                <a:ea typeface="Calibri" panose="020F0502020204030204" pitchFamily="34" charset="0"/>
                <a:cs typeface="Times New Roman" panose="02020603050405020304" pitchFamily="18" charset="0"/>
              </a:rPr>
              <a:t>on the one hand, to prepare for the thesis that requires quality text creation, and on the other hand, to pave the way (for anyone) towards automation with the manual foundation.</a:t>
            </a:r>
            <a:endParaRPr lang="hu-HU"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hu-HU" sz="15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hu-HU" sz="1500" kern="1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Kép 15">
            <a:extLst>
              <a:ext uri="{FF2B5EF4-FFF2-40B4-BE49-F238E27FC236}">
                <a16:creationId xmlns:a16="http://schemas.microsoft.com/office/drawing/2014/main" id="{8F2C4BDD-DB72-B9FB-B594-9912A4E056C3}"/>
              </a:ext>
            </a:extLst>
          </p:cNvPr>
          <p:cNvPicPr>
            <a:picLocks noChangeAspect="1"/>
          </p:cNvPicPr>
          <p:nvPr/>
        </p:nvPicPr>
        <p:blipFill>
          <a:blip r:embed="rId4"/>
          <a:stretch>
            <a:fillRect/>
          </a:stretch>
        </p:blipFill>
        <p:spPr>
          <a:xfrm>
            <a:off x="4798256" y="5267818"/>
            <a:ext cx="2209527" cy="1039458"/>
          </a:xfrm>
          <a:prstGeom prst="rect">
            <a:avLst/>
          </a:prstGeom>
          <a:ln>
            <a:no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FD980507-2AB1-4A04-BFC6-8CCE39EF761C}"/>
              </a:ext>
            </a:extLst>
          </p:cNvPr>
          <p:cNvSpPr/>
          <p:nvPr/>
        </p:nvSpPr>
        <p:spPr>
          <a:xfrm>
            <a:off x="649905" y="5480331"/>
            <a:ext cx="4040401" cy="646331"/>
          </a:xfrm>
          <a:prstGeom prst="rect">
            <a:avLst/>
          </a:prstGeom>
        </p:spPr>
        <p:txBody>
          <a:bodyPr wrap="none">
            <a:spAutoFit/>
          </a:bodyPr>
          <a:lstStyle/>
          <a:p>
            <a:r>
              <a:rPr lang="hu-HU" dirty="0"/>
              <a:t>c.f. </a:t>
            </a:r>
            <a:r>
              <a:rPr lang="en-US" dirty="0">
                <a:solidFill>
                  <a:srgbClr val="0070C0"/>
                </a:solidFill>
                <a:hlinkClick r:id="rId5">
                  <a:extLst>
                    <a:ext uri="{A12FA001-AC4F-418D-AE19-62706E023703}">
                      <ahyp:hlinkClr xmlns:ahyp="http://schemas.microsoft.com/office/drawing/2018/hyperlinkcolor" val="tx"/>
                    </a:ext>
                  </a:extLst>
                </a:hlinkClick>
              </a:rPr>
              <a:t>https://miau.my-x.hu/myx-free/coco/</a:t>
            </a:r>
            <a:endParaRPr lang="hu-HU" dirty="0">
              <a:solidFill>
                <a:srgbClr val="0070C0"/>
              </a:solidFill>
            </a:endParaRPr>
          </a:p>
          <a:p>
            <a:endParaRPr lang="en-US" dirty="0"/>
          </a:p>
        </p:txBody>
      </p:sp>
    </p:spTree>
    <p:extLst>
      <p:ext uri="{BB962C8B-B14F-4D97-AF65-F5344CB8AC3E}">
        <p14:creationId xmlns:p14="http://schemas.microsoft.com/office/powerpoint/2010/main" val="1243952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l="-3000" t="-7000" r="-17000" b="-7000"/>
          </a:stretch>
        </a:blipFill>
        <a:effectLst/>
      </p:bgPr>
    </p:bg>
    <p:spTree>
      <p:nvGrpSpPr>
        <p:cNvPr id="1" name=""/>
        <p:cNvGrpSpPr/>
        <p:nvPr/>
      </p:nvGrpSpPr>
      <p:grpSpPr>
        <a:xfrm>
          <a:off x="0" y="0"/>
          <a:ext cx="0" cy="0"/>
          <a:chOff x="0" y="0"/>
          <a:chExt cx="0" cy="0"/>
        </a:xfrm>
      </p:grpSpPr>
      <p:sp>
        <p:nvSpPr>
          <p:cNvPr id="3" name="Alcím 2">
            <a:extLst>
              <a:ext uri="{FF2B5EF4-FFF2-40B4-BE49-F238E27FC236}">
                <a16:creationId xmlns:a16="http://schemas.microsoft.com/office/drawing/2014/main" id="{D2EA180E-1523-DFBF-6D2F-9F77B051BC8E}"/>
              </a:ext>
            </a:extLst>
          </p:cNvPr>
          <p:cNvSpPr>
            <a:spLocks noGrp="1"/>
          </p:cNvSpPr>
          <p:nvPr>
            <p:ph type="subTitle" idx="1"/>
          </p:nvPr>
        </p:nvSpPr>
        <p:spPr>
          <a:xfrm>
            <a:off x="7293533" y="6322022"/>
            <a:ext cx="5363885" cy="445527"/>
          </a:xfrm>
        </p:spPr>
        <p:txBody>
          <a:bodyPr>
            <a:normAutofit/>
          </a:bodyPr>
          <a:lstStyle/>
          <a:p>
            <a:r>
              <a:rPr lang="en-US" sz="2200" b="1" dirty="0"/>
              <a:t>Presenter</a:t>
            </a:r>
            <a:r>
              <a:rPr lang="hu-HU" sz="2200" b="1" dirty="0"/>
              <a:t>: János Angyal (Hungary)</a:t>
            </a:r>
          </a:p>
        </p:txBody>
      </p:sp>
      <p:pic>
        <p:nvPicPr>
          <p:cNvPr id="4" name="Kép 3" descr="Lehet, hogy egy kép erről: szöveg">
            <a:extLst>
              <a:ext uri="{FF2B5EF4-FFF2-40B4-BE49-F238E27FC236}">
                <a16:creationId xmlns:a16="http://schemas.microsoft.com/office/drawing/2014/main" id="{8950927D-3E39-7CAE-1C5B-F9E0B4EEEA6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327" y="288925"/>
            <a:ext cx="1031876" cy="1031876"/>
          </a:xfrm>
          <a:prstGeom prst="rect">
            <a:avLst/>
          </a:prstGeom>
          <a:ln>
            <a:noFill/>
          </a:ln>
          <a:effectLst>
            <a:outerShdw blurRad="292100" dist="139700" dir="2700000" algn="tl" rotWithShape="0">
              <a:srgbClr val="333333">
                <a:alpha val="65000"/>
              </a:srgbClr>
            </a:outerShdw>
          </a:effectLst>
        </p:spPr>
      </p:pic>
      <p:sp>
        <p:nvSpPr>
          <p:cNvPr id="9" name="Alcím 2">
            <a:extLst>
              <a:ext uri="{FF2B5EF4-FFF2-40B4-BE49-F238E27FC236}">
                <a16:creationId xmlns:a16="http://schemas.microsoft.com/office/drawing/2014/main" id="{12EFB95D-E76C-1D9E-BCDD-01AA2A57D7C8}"/>
              </a:ext>
            </a:extLst>
          </p:cNvPr>
          <p:cNvSpPr txBox="1">
            <a:spLocks/>
          </p:cNvSpPr>
          <p:nvPr/>
        </p:nvSpPr>
        <p:spPr>
          <a:xfrm>
            <a:off x="-1468930" y="6311385"/>
            <a:ext cx="5363885" cy="44552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200" b="1" dirty="0"/>
              <a:t>Date</a:t>
            </a:r>
            <a:r>
              <a:rPr lang="hu-HU" sz="2200" b="1" dirty="0"/>
              <a:t>: 2024.IV.21.</a:t>
            </a:r>
          </a:p>
        </p:txBody>
      </p:sp>
      <p:sp>
        <p:nvSpPr>
          <p:cNvPr id="7" name="Cím 6">
            <a:extLst>
              <a:ext uri="{FF2B5EF4-FFF2-40B4-BE49-F238E27FC236}">
                <a16:creationId xmlns:a16="http://schemas.microsoft.com/office/drawing/2014/main" id="{6A12F852-9CC2-EEE0-3E42-23D8087887EF}"/>
              </a:ext>
            </a:extLst>
          </p:cNvPr>
          <p:cNvSpPr>
            <a:spLocks noGrp="1"/>
          </p:cNvSpPr>
          <p:nvPr>
            <p:ph type="ctrTitle"/>
          </p:nvPr>
        </p:nvSpPr>
        <p:spPr>
          <a:xfrm>
            <a:off x="3717684" y="121686"/>
            <a:ext cx="5123662" cy="1123296"/>
          </a:xfrm>
        </p:spPr>
        <p:txBody>
          <a:bodyPr>
            <a:normAutofit/>
          </a:bodyPr>
          <a:lstStyle/>
          <a:p>
            <a:r>
              <a:rPr lang="en-US" b="1" u="sng" dirty="0">
                <a:solidFill>
                  <a:srgbClr val="FFFF00"/>
                </a:solidFill>
                <a:highlight>
                  <a:srgbClr val="000000"/>
                </a:highlight>
                <a:latin typeface="+mn-lt"/>
              </a:rPr>
              <a:t>Demonstration</a:t>
            </a:r>
          </a:p>
        </p:txBody>
      </p:sp>
      <p:sp>
        <p:nvSpPr>
          <p:cNvPr id="10" name="Szövegdoboz 9">
            <a:extLst>
              <a:ext uri="{FF2B5EF4-FFF2-40B4-BE49-F238E27FC236}">
                <a16:creationId xmlns:a16="http://schemas.microsoft.com/office/drawing/2014/main" id="{0E9F9845-3203-50CD-EA16-7B104519EE45}"/>
              </a:ext>
            </a:extLst>
          </p:cNvPr>
          <p:cNvSpPr txBox="1"/>
          <p:nvPr/>
        </p:nvSpPr>
        <p:spPr>
          <a:xfrm>
            <a:off x="598632" y="1659037"/>
            <a:ext cx="11257444" cy="2539157"/>
          </a:xfrm>
          <a:prstGeom prst="rect">
            <a:avLst/>
          </a:prstGeom>
          <a:noFill/>
        </p:spPr>
        <p:txBody>
          <a:bodyPr wrap="square">
            <a:spAutoFit/>
          </a:bodyPr>
          <a:lstStyle/>
          <a:p>
            <a:pPr algn="just"/>
            <a:r>
              <a:rPr lang="en-US" dirty="0"/>
              <a:t>I only performed the </a:t>
            </a:r>
            <a:r>
              <a:rPr lang="en-US" b="1" cap="all" dirty="0">
                <a:solidFill>
                  <a:srgbClr val="00B050"/>
                </a:solidFill>
                <a:highlight>
                  <a:srgbClr val="000000"/>
                </a:highlight>
              </a:rPr>
              <a:t>Solver</a:t>
            </a:r>
            <a:r>
              <a:rPr lang="en-US" dirty="0"/>
              <a:t> type analysis in relation to the Dell Power</a:t>
            </a:r>
            <a:r>
              <a:rPr lang="hu-HU" dirty="0"/>
              <a:t>E</a:t>
            </a:r>
            <a:r>
              <a:rPr lang="en-US" dirty="0"/>
              <a:t>dge R960 server, but this can be done in relation to any other IT device, system plan or system model, as long as we find suitable objects and can write down their attributes quantified or by other methods (cf. yes/no = 1 ;0). This will be the OAM chart.</a:t>
            </a:r>
          </a:p>
          <a:p>
            <a:pPr algn="just"/>
            <a:endParaRPr lang="en-US" dirty="0"/>
          </a:p>
          <a:p>
            <a:pPr algn="just"/>
            <a:r>
              <a:rPr lang="en-US" dirty="0"/>
              <a:t>In my case, the details of the hardware elements we can say, that the more expensive is the better. Also, if each attribute is better, the more expensive will be the object (cf. servers). It follows from the above, that when we are </a:t>
            </a:r>
            <a:r>
              <a:rPr lang="en-US" b="1" cap="all" dirty="0">
                <a:solidFill>
                  <a:srgbClr val="FF0000"/>
                </a:solidFill>
                <a:highlight>
                  <a:srgbClr val="000000"/>
                </a:highlight>
              </a:rPr>
              <a:t>ranking</a:t>
            </a:r>
            <a:r>
              <a:rPr lang="en-US" dirty="0"/>
              <a:t> the attributes (cf. RANK function) the lower number will be given to the better value.</a:t>
            </a:r>
          </a:p>
          <a:p>
            <a:pPr algn="just"/>
            <a:endParaRPr lang="en-US" sz="1500" dirty="0"/>
          </a:p>
          <a:p>
            <a:pPr algn="just"/>
            <a:r>
              <a:rPr lang="en-US" u="sng" dirty="0"/>
              <a:t>Raw OAM (Object-Attribute Matrix):</a:t>
            </a:r>
          </a:p>
        </p:txBody>
      </p:sp>
      <p:pic>
        <p:nvPicPr>
          <p:cNvPr id="12" name="Picture 1">
            <a:extLst>
              <a:ext uri="{FF2B5EF4-FFF2-40B4-BE49-F238E27FC236}">
                <a16:creationId xmlns:a16="http://schemas.microsoft.com/office/drawing/2014/main" id="{E394BA32-4644-4731-8E6F-C4BB7F21C5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1844" y="334160"/>
            <a:ext cx="2469482" cy="9414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5" name="Kép 14">
            <a:extLst>
              <a:ext uri="{FF2B5EF4-FFF2-40B4-BE49-F238E27FC236}">
                <a16:creationId xmlns:a16="http://schemas.microsoft.com/office/drawing/2014/main" id="{B596E602-4C32-85AC-FF37-38F57F2633B6}"/>
              </a:ext>
            </a:extLst>
          </p:cNvPr>
          <p:cNvPicPr>
            <a:picLocks noChangeAspect="1"/>
          </p:cNvPicPr>
          <p:nvPr/>
        </p:nvPicPr>
        <p:blipFill>
          <a:blip r:embed="rId5"/>
          <a:stretch>
            <a:fillRect/>
          </a:stretch>
        </p:blipFill>
        <p:spPr>
          <a:xfrm>
            <a:off x="707554" y="4320087"/>
            <a:ext cx="10009031" cy="1806684"/>
          </a:xfrm>
          <a:prstGeom prst="rect">
            <a:avLst/>
          </a:prstGeom>
          <a:ln>
            <a:no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E710DB2F-0DDA-4AEB-A351-6EC6673BC2C6}"/>
              </a:ext>
            </a:extLst>
          </p:cNvPr>
          <p:cNvSpPr/>
          <p:nvPr/>
        </p:nvSpPr>
        <p:spPr>
          <a:xfrm>
            <a:off x="8816935" y="3700225"/>
            <a:ext cx="3202159" cy="369332"/>
          </a:xfrm>
          <a:prstGeom prst="rect">
            <a:avLst/>
          </a:prstGeom>
        </p:spPr>
        <p:txBody>
          <a:bodyPr wrap="none">
            <a:spAutoFit/>
          </a:bodyPr>
          <a:lstStyle/>
          <a:p>
            <a:r>
              <a:rPr lang="hu-HU" b="1" cap="all" dirty="0">
                <a:solidFill>
                  <a:srgbClr val="F0EA00"/>
                </a:solidFill>
                <a:highlight>
                  <a:srgbClr val="000000"/>
                </a:highlight>
              </a:rPr>
              <a:t>?y</a:t>
            </a:r>
            <a:r>
              <a:rPr lang="en-US" b="1" cap="all" dirty="0">
                <a:solidFill>
                  <a:srgbClr val="F0EA00"/>
                </a:solidFill>
                <a:highlight>
                  <a:srgbClr val="000000"/>
                </a:highlight>
              </a:rPr>
              <a:t>ou get what you pay for</a:t>
            </a:r>
            <a:r>
              <a:rPr lang="hu-HU" b="1" cap="all" dirty="0">
                <a:solidFill>
                  <a:srgbClr val="F0EA00"/>
                </a:solidFill>
                <a:highlight>
                  <a:srgbClr val="000000"/>
                </a:highlight>
              </a:rPr>
              <a:t>?</a:t>
            </a:r>
            <a:endParaRPr lang="en-US" b="1" cap="all" dirty="0">
              <a:solidFill>
                <a:srgbClr val="F0EA00"/>
              </a:solidFill>
              <a:highlight>
                <a:srgbClr val="000000"/>
              </a:highlight>
            </a:endParaRPr>
          </a:p>
        </p:txBody>
      </p:sp>
      <p:cxnSp>
        <p:nvCxnSpPr>
          <p:cNvPr id="16" name="Connector: Elbow 15">
            <a:extLst>
              <a:ext uri="{FF2B5EF4-FFF2-40B4-BE49-F238E27FC236}">
                <a16:creationId xmlns:a16="http://schemas.microsoft.com/office/drawing/2014/main" id="{E7FFB178-9ACC-4F3A-AC4C-62080AF56BC0}"/>
              </a:ext>
            </a:extLst>
          </p:cNvPr>
          <p:cNvCxnSpPr>
            <a:cxnSpLocks/>
          </p:cNvCxnSpPr>
          <p:nvPr/>
        </p:nvCxnSpPr>
        <p:spPr>
          <a:xfrm rot="5400000">
            <a:off x="10616075" y="4191610"/>
            <a:ext cx="791267" cy="415424"/>
          </a:xfrm>
          <a:prstGeom prst="bentConnector3">
            <a:avLst>
              <a:gd name="adj1" fmla="val 99413"/>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25766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l="-3000" t="-7000" r="-17000" b="-7000"/>
          </a:stretch>
        </a:blipFill>
        <a:effectLst/>
      </p:bgPr>
    </p:bg>
    <p:spTree>
      <p:nvGrpSpPr>
        <p:cNvPr id="1" name=""/>
        <p:cNvGrpSpPr/>
        <p:nvPr/>
      </p:nvGrpSpPr>
      <p:grpSpPr>
        <a:xfrm>
          <a:off x="0" y="0"/>
          <a:ext cx="0" cy="0"/>
          <a:chOff x="0" y="0"/>
          <a:chExt cx="0" cy="0"/>
        </a:xfrm>
      </p:grpSpPr>
      <p:sp>
        <p:nvSpPr>
          <p:cNvPr id="3" name="Alcím 2">
            <a:extLst>
              <a:ext uri="{FF2B5EF4-FFF2-40B4-BE49-F238E27FC236}">
                <a16:creationId xmlns:a16="http://schemas.microsoft.com/office/drawing/2014/main" id="{D2EA180E-1523-DFBF-6D2F-9F77B051BC8E}"/>
              </a:ext>
            </a:extLst>
          </p:cNvPr>
          <p:cNvSpPr>
            <a:spLocks noGrp="1"/>
          </p:cNvSpPr>
          <p:nvPr>
            <p:ph type="subTitle" idx="1"/>
          </p:nvPr>
        </p:nvSpPr>
        <p:spPr>
          <a:xfrm>
            <a:off x="7318933" y="6317220"/>
            <a:ext cx="5363885" cy="445527"/>
          </a:xfrm>
        </p:spPr>
        <p:txBody>
          <a:bodyPr>
            <a:normAutofit/>
          </a:bodyPr>
          <a:lstStyle/>
          <a:p>
            <a:r>
              <a:rPr lang="en-US" sz="2200" b="1" dirty="0"/>
              <a:t>Presenter</a:t>
            </a:r>
            <a:r>
              <a:rPr lang="hu-HU" sz="2200" b="1" dirty="0"/>
              <a:t>: János Angyal (Hungary)</a:t>
            </a:r>
          </a:p>
        </p:txBody>
      </p:sp>
      <p:pic>
        <p:nvPicPr>
          <p:cNvPr id="4" name="Kép 3" descr="Lehet, hogy egy kép erről: szöveg">
            <a:extLst>
              <a:ext uri="{FF2B5EF4-FFF2-40B4-BE49-F238E27FC236}">
                <a16:creationId xmlns:a16="http://schemas.microsoft.com/office/drawing/2014/main" id="{8950927D-3E39-7CAE-1C5B-F9E0B4EEEA6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327" y="288925"/>
            <a:ext cx="1031876" cy="1031876"/>
          </a:xfrm>
          <a:prstGeom prst="rect">
            <a:avLst/>
          </a:prstGeom>
          <a:ln>
            <a:noFill/>
          </a:ln>
          <a:effectLst>
            <a:outerShdw blurRad="292100" dist="139700" dir="2700000" algn="tl" rotWithShape="0">
              <a:srgbClr val="333333">
                <a:alpha val="65000"/>
              </a:srgbClr>
            </a:outerShdw>
          </a:effectLst>
        </p:spPr>
      </p:pic>
      <p:sp>
        <p:nvSpPr>
          <p:cNvPr id="9" name="Alcím 2">
            <a:extLst>
              <a:ext uri="{FF2B5EF4-FFF2-40B4-BE49-F238E27FC236}">
                <a16:creationId xmlns:a16="http://schemas.microsoft.com/office/drawing/2014/main" id="{12EFB95D-E76C-1D9E-BCDD-01AA2A57D7C8}"/>
              </a:ext>
            </a:extLst>
          </p:cNvPr>
          <p:cNvSpPr txBox="1">
            <a:spLocks/>
          </p:cNvSpPr>
          <p:nvPr/>
        </p:nvSpPr>
        <p:spPr>
          <a:xfrm>
            <a:off x="-1468930" y="6311385"/>
            <a:ext cx="5363885" cy="44552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200" b="1" dirty="0"/>
              <a:t>Date</a:t>
            </a:r>
            <a:r>
              <a:rPr lang="hu-HU" sz="2200" b="1" dirty="0"/>
              <a:t>: 2024.IV.21.</a:t>
            </a:r>
          </a:p>
        </p:txBody>
      </p:sp>
      <p:sp>
        <p:nvSpPr>
          <p:cNvPr id="7" name="Cím 6">
            <a:extLst>
              <a:ext uri="{FF2B5EF4-FFF2-40B4-BE49-F238E27FC236}">
                <a16:creationId xmlns:a16="http://schemas.microsoft.com/office/drawing/2014/main" id="{6A12F852-9CC2-EEE0-3E42-23D8087887EF}"/>
              </a:ext>
            </a:extLst>
          </p:cNvPr>
          <p:cNvSpPr>
            <a:spLocks noGrp="1"/>
          </p:cNvSpPr>
          <p:nvPr>
            <p:ph type="ctrTitle"/>
          </p:nvPr>
        </p:nvSpPr>
        <p:spPr>
          <a:xfrm>
            <a:off x="3717684" y="121686"/>
            <a:ext cx="5123662" cy="1123296"/>
          </a:xfrm>
        </p:spPr>
        <p:txBody>
          <a:bodyPr>
            <a:normAutofit/>
          </a:bodyPr>
          <a:lstStyle/>
          <a:p>
            <a:r>
              <a:rPr lang="en-US" b="1" u="sng" dirty="0">
                <a:solidFill>
                  <a:srgbClr val="FF0000"/>
                </a:solidFill>
                <a:highlight>
                  <a:srgbClr val="000000"/>
                </a:highlight>
                <a:latin typeface="+mn-lt"/>
              </a:rPr>
              <a:t>Demonstration</a:t>
            </a:r>
          </a:p>
        </p:txBody>
      </p:sp>
      <p:sp>
        <p:nvSpPr>
          <p:cNvPr id="10" name="Szövegdoboz 9">
            <a:extLst>
              <a:ext uri="{FF2B5EF4-FFF2-40B4-BE49-F238E27FC236}">
                <a16:creationId xmlns:a16="http://schemas.microsoft.com/office/drawing/2014/main" id="{0E9F9845-3203-50CD-EA16-7B104519EE45}"/>
              </a:ext>
            </a:extLst>
          </p:cNvPr>
          <p:cNvSpPr txBox="1"/>
          <p:nvPr/>
        </p:nvSpPr>
        <p:spPr>
          <a:xfrm>
            <a:off x="402470" y="1772435"/>
            <a:ext cx="8599868" cy="400110"/>
          </a:xfrm>
          <a:prstGeom prst="rect">
            <a:avLst/>
          </a:prstGeom>
          <a:noFill/>
        </p:spPr>
        <p:txBody>
          <a:bodyPr wrap="square">
            <a:spAutoFit/>
          </a:bodyPr>
          <a:lstStyle/>
          <a:p>
            <a:pPr algn="just"/>
            <a:r>
              <a:rPr lang="hu-HU" sz="2000" u="sng" dirty="0"/>
              <a:t>As you can see </a:t>
            </a:r>
            <a:r>
              <a:rPr lang="hu-HU" sz="2000" u="sng" dirty="0" err="1"/>
              <a:t>the</a:t>
            </a:r>
            <a:r>
              <a:rPr lang="hu-HU" sz="2000" u="sng" dirty="0"/>
              <a:t> </a:t>
            </a:r>
            <a:r>
              <a:rPr lang="hu-HU" sz="2000" u="sng" dirty="0" err="1"/>
              <a:t>ranking-based</a:t>
            </a:r>
            <a:r>
              <a:rPr lang="hu-HU" sz="2000" u="sng" dirty="0"/>
              <a:t> decision support is </a:t>
            </a:r>
            <a:r>
              <a:rPr lang="hu-HU" sz="2000" b="1" u="sng" dirty="0">
                <a:solidFill>
                  <a:srgbClr val="FF0000"/>
                </a:solidFill>
                <a:highlight>
                  <a:srgbClr val="000000"/>
                </a:highlight>
              </a:rPr>
              <a:t>SUBJECTIVE</a:t>
            </a:r>
            <a:r>
              <a:rPr lang="hu-HU" sz="2000" u="sng" dirty="0"/>
              <a:t>:</a:t>
            </a:r>
            <a:endParaRPr lang="en-US" sz="2000" u="sng" dirty="0"/>
          </a:p>
        </p:txBody>
      </p:sp>
      <p:pic>
        <p:nvPicPr>
          <p:cNvPr id="5" name="Picture 4">
            <a:extLst>
              <a:ext uri="{FF2B5EF4-FFF2-40B4-BE49-F238E27FC236}">
                <a16:creationId xmlns:a16="http://schemas.microsoft.com/office/drawing/2014/main" id="{F7FAF6EA-1AD1-457C-999F-D050417AF642}"/>
              </a:ext>
            </a:extLst>
          </p:cNvPr>
          <p:cNvPicPr>
            <a:picLocks noChangeAspect="1"/>
          </p:cNvPicPr>
          <p:nvPr/>
        </p:nvPicPr>
        <p:blipFill>
          <a:blip r:embed="rId4"/>
          <a:stretch>
            <a:fillRect/>
          </a:stretch>
        </p:blipFill>
        <p:spPr>
          <a:xfrm>
            <a:off x="450849" y="2344809"/>
            <a:ext cx="11082679" cy="30390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37011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l="-3000" t="-7000" r="-17000" b="-7000"/>
          </a:stretch>
        </a:blipFill>
        <a:effectLst/>
      </p:bgPr>
    </p:bg>
    <p:spTree>
      <p:nvGrpSpPr>
        <p:cNvPr id="1" name=""/>
        <p:cNvGrpSpPr/>
        <p:nvPr/>
      </p:nvGrpSpPr>
      <p:grpSpPr>
        <a:xfrm>
          <a:off x="0" y="0"/>
          <a:ext cx="0" cy="0"/>
          <a:chOff x="0" y="0"/>
          <a:chExt cx="0" cy="0"/>
        </a:xfrm>
      </p:grpSpPr>
      <p:sp>
        <p:nvSpPr>
          <p:cNvPr id="3" name="Alcím 2">
            <a:extLst>
              <a:ext uri="{FF2B5EF4-FFF2-40B4-BE49-F238E27FC236}">
                <a16:creationId xmlns:a16="http://schemas.microsoft.com/office/drawing/2014/main" id="{D2EA180E-1523-DFBF-6D2F-9F77B051BC8E}"/>
              </a:ext>
            </a:extLst>
          </p:cNvPr>
          <p:cNvSpPr>
            <a:spLocks noGrp="1"/>
          </p:cNvSpPr>
          <p:nvPr>
            <p:ph type="subTitle" idx="1"/>
          </p:nvPr>
        </p:nvSpPr>
        <p:spPr>
          <a:xfrm>
            <a:off x="7293533" y="6344264"/>
            <a:ext cx="5363885" cy="445527"/>
          </a:xfrm>
        </p:spPr>
        <p:txBody>
          <a:bodyPr>
            <a:normAutofit/>
          </a:bodyPr>
          <a:lstStyle/>
          <a:p>
            <a:r>
              <a:rPr lang="en-US" sz="2200" b="1" dirty="0"/>
              <a:t>Presenter</a:t>
            </a:r>
            <a:r>
              <a:rPr lang="hu-HU" sz="2200" b="1" dirty="0"/>
              <a:t>: János Angyal (Hungary)</a:t>
            </a:r>
          </a:p>
        </p:txBody>
      </p:sp>
      <p:pic>
        <p:nvPicPr>
          <p:cNvPr id="4" name="Kép 3" descr="Lehet, hogy egy kép erről: szöveg">
            <a:extLst>
              <a:ext uri="{FF2B5EF4-FFF2-40B4-BE49-F238E27FC236}">
                <a16:creationId xmlns:a16="http://schemas.microsoft.com/office/drawing/2014/main" id="{8950927D-3E39-7CAE-1C5B-F9E0B4EEEA6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327" y="288925"/>
            <a:ext cx="1031876" cy="1031876"/>
          </a:xfrm>
          <a:prstGeom prst="rect">
            <a:avLst/>
          </a:prstGeom>
          <a:ln>
            <a:noFill/>
          </a:ln>
          <a:effectLst>
            <a:outerShdw blurRad="292100" dist="139700" dir="2700000" algn="tl" rotWithShape="0">
              <a:srgbClr val="333333">
                <a:alpha val="65000"/>
              </a:srgbClr>
            </a:outerShdw>
          </a:effectLst>
        </p:spPr>
      </p:pic>
      <p:sp>
        <p:nvSpPr>
          <p:cNvPr id="9" name="Alcím 2">
            <a:extLst>
              <a:ext uri="{FF2B5EF4-FFF2-40B4-BE49-F238E27FC236}">
                <a16:creationId xmlns:a16="http://schemas.microsoft.com/office/drawing/2014/main" id="{12EFB95D-E76C-1D9E-BCDD-01AA2A57D7C8}"/>
              </a:ext>
            </a:extLst>
          </p:cNvPr>
          <p:cNvSpPr txBox="1">
            <a:spLocks/>
          </p:cNvSpPr>
          <p:nvPr/>
        </p:nvSpPr>
        <p:spPr>
          <a:xfrm>
            <a:off x="-1468930" y="6311385"/>
            <a:ext cx="5363885" cy="44552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200" b="1" dirty="0"/>
              <a:t>Date</a:t>
            </a:r>
            <a:r>
              <a:rPr lang="hu-HU" sz="2200" b="1" dirty="0"/>
              <a:t>: 2024.IV.21.</a:t>
            </a:r>
          </a:p>
        </p:txBody>
      </p:sp>
      <p:sp>
        <p:nvSpPr>
          <p:cNvPr id="7" name="Cím 6">
            <a:extLst>
              <a:ext uri="{FF2B5EF4-FFF2-40B4-BE49-F238E27FC236}">
                <a16:creationId xmlns:a16="http://schemas.microsoft.com/office/drawing/2014/main" id="{6A12F852-9CC2-EEE0-3E42-23D8087887EF}"/>
              </a:ext>
            </a:extLst>
          </p:cNvPr>
          <p:cNvSpPr>
            <a:spLocks noGrp="1"/>
          </p:cNvSpPr>
          <p:nvPr>
            <p:ph type="ctrTitle"/>
          </p:nvPr>
        </p:nvSpPr>
        <p:spPr>
          <a:xfrm>
            <a:off x="3717684" y="121686"/>
            <a:ext cx="5123662" cy="1123296"/>
          </a:xfrm>
        </p:spPr>
        <p:txBody>
          <a:bodyPr>
            <a:normAutofit/>
          </a:bodyPr>
          <a:lstStyle/>
          <a:p>
            <a:r>
              <a:rPr lang="en-US" b="1" u="sng" dirty="0">
                <a:solidFill>
                  <a:srgbClr val="00B050"/>
                </a:solidFill>
                <a:highlight>
                  <a:srgbClr val="000000"/>
                </a:highlight>
                <a:latin typeface="+mn-lt"/>
              </a:rPr>
              <a:t>Demonstration</a:t>
            </a:r>
          </a:p>
        </p:txBody>
      </p:sp>
      <p:sp>
        <p:nvSpPr>
          <p:cNvPr id="5" name="Szövegdoboz 4">
            <a:extLst>
              <a:ext uri="{FF2B5EF4-FFF2-40B4-BE49-F238E27FC236}">
                <a16:creationId xmlns:a16="http://schemas.microsoft.com/office/drawing/2014/main" id="{4D9E17C2-111B-0869-9B95-8BB7979A23B4}"/>
              </a:ext>
            </a:extLst>
          </p:cNvPr>
          <p:cNvSpPr txBox="1"/>
          <p:nvPr/>
        </p:nvSpPr>
        <p:spPr>
          <a:xfrm>
            <a:off x="672918" y="1490659"/>
            <a:ext cx="10172558" cy="338554"/>
          </a:xfrm>
          <a:prstGeom prst="rect">
            <a:avLst/>
          </a:prstGeom>
          <a:noFill/>
        </p:spPr>
        <p:txBody>
          <a:bodyPr wrap="square">
            <a:spAutoFit/>
          </a:bodyPr>
          <a:lstStyle/>
          <a:p>
            <a:pPr algn="just"/>
            <a:r>
              <a:rPr lang="en-US" sz="1600" u="sng" dirty="0"/>
              <a:t>Ranked OAM (Object-Attribute Matrix)</a:t>
            </a:r>
            <a:r>
              <a:rPr lang="hu-HU" sz="1600" u="sng" dirty="0"/>
              <a:t> – </a:t>
            </a:r>
            <a:r>
              <a:rPr lang="en-US" sz="1600" u="sng" dirty="0"/>
              <a:t>based</a:t>
            </a:r>
            <a:r>
              <a:rPr lang="hu-HU" sz="1600" u="sng" dirty="0"/>
              <a:t> </a:t>
            </a:r>
            <a:r>
              <a:rPr lang="en-US" sz="1600" u="sng" dirty="0"/>
              <a:t>on directions of the attributes (see the more/less the more</a:t>
            </a:r>
            <a:r>
              <a:rPr lang="hu-HU" sz="1600" u="sng" dirty="0"/>
              <a:t>)</a:t>
            </a:r>
            <a:r>
              <a:rPr lang="en-US" sz="1600" u="sng" dirty="0"/>
              <a:t>:</a:t>
            </a:r>
          </a:p>
        </p:txBody>
      </p:sp>
      <p:pic>
        <p:nvPicPr>
          <p:cNvPr id="10" name="Kép 9">
            <a:extLst>
              <a:ext uri="{FF2B5EF4-FFF2-40B4-BE49-F238E27FC236}">
                <a16:creationId xmlns:a16="http://schemas.microsoft.com/office/drawing/2014/main" id="{6CBA7613-7167-C211-BAF0-74B81DACBD9A}"/>
              </a:ext>
            </a:extLst>
          </p:cNvPr>
          <p:cNvPicPr>
            <a:picLocks noChangeAspect="1"/>
          </p:cNvPicPr>
          <p:nvPr/>
        </p:nvPicPr>
        <p:blipFill>
          <a:blip r:embed="rId4"/>
          <a:stretch>
            <a:fillRect/>
          </a:stretch>
        </p:blipFill>
        <p:spPr>
          <a:xfrm>
            <a:off x="785876" y="1922128"/>
            <a:ext cx="10001419" cy="2208342"/>
          </a:xfrm>
          <a:prstGeom prst="rect">
            <a:avLst/>
          </a:prstGeom>
          <a:ln>
            <a:noFill/>
          </a:ln>
          <a:effectLst>
            <a:outerShdw blurRad="292100" dist="139700" dir="2700000" algn="tl" rotWithShape="0">
              <a:srgbClr val="333333">
                <a:alpha val="65000"/>
              </a:srgbClr>
            </a:outerShdw>
          </a:effectLst>
        </p:spPr>
      </p:pic>
      <p:sp>
        <p:nvSpPr>
          <p:cNvPr id="12" name="Szövegdoboz 11">
            <a:extLst>
              <a:ext uri="{FF2B5EF4-FFF2-40B4-BE49-F238E27FC236}">
                <a16:creationId xmlns:a16="http://schemas.microsoft.com/office/drawing/2014/main" id="{4D62048C-B615-ED72-75CF-739BD0252FB4}"/>
              </a:ext>
            </a:extLst>
          </p:cNvPr>
          <p:cNvSpPr txBox="1"/>
          <p:nvPr/>
        </p:nvSpPr>
        <p:spPr>
          <a:xfrm>
            <a:off x="731099" y="4217670"/>
            <a:ext cx="10056195" cy="2262158"/>
          </a:xfrm>
          <a:prstGeom prst="rect">
            <a:avLst/>
          </a:prstGeom>
          <a:noFill/>
        </p:spPr>
        <p:txBody>
          <a:bodyPr wrap="square">
            <a:spAutoFit/>
          </a:bodyPr>
          <a:lstStyle/>
          <a:p>
            <a:pPr algn="just"/>
            <a:r>
              <a:rPr lang="hu-HU" dirty="0"/>
              <a:t>T</a:t>
            </a:r>
            <a:r>
              <a:rPr lang="en-US" dirty="0"/>
              <a:t>he </a:t>
            </a:r>
            <a:r>
              <a:rPr lang="en-US" b="1" cap="all" dirty="0">
                <a:solidFill>
                  <a:srgbClr val="00B050"/>
                </a:solidFill>
                <a:highlight>
                  <a:srgbClr val="000000"/>
                </a:highlight>
              </a:rPr>
              <a:t>Similarity Analysis </a:t>
            </a:r>
            <a:r>
              <a:rPr lang="hu-HU" dirty="0"/>
              <a:t>(SA) </a:t>
            </a:r>
            <a:r>
              <a:rPr lang="en-US" dirty="0"/>
              <a:t>is one of the proper methodologies for ranking entities, with several attributes</a:t>
            </a:r>
            <a:r>
              <a:rPr lang="hu-HU" dirty="0"/>
              <a:t>. </a:t>
            </a:r>
            <a:r>
              <a:rPr lang="en-US" dirty="0"/>
              <a:t>The method was developed by László Pitlik in 1993. The Component-based Object Comparison for Objectivity (COCO) has got several varieties</a:t>
            </a:r>
            <a:r>
              <a:rPr lang="hu-HU" dirty="0"/>
              <a:t>.</a:t>
            </a:r>
          </a:p>
          <a:p>
            <a:pPr algn="just"/>
            <a:endParaRPr lang="hu-HU" dirty="0"/>
          </a:p>
          <a:p>
            <a:pPr algn="just"/>
            <a:r>
              <a:rPr lang="en-US" dirty="0"/>
              <a:t>In this matrix, I was able to aggregate all the data, and with this it was possible to determine the optimized value of the price advantage per object with the COCO STANDARD price-estimating production function generator.</a:t>
            </a:r>
          </a:p>
          <a:p>
            <a:pPr algn="just"/>
            <a:endParaRPr lang="hu-HU" sz="1500" dirty="0"/>
          </a:p>
        </p:txBody>
      </p:sp>
      <p:pic>
        <p:nvPicPr>
          <p:cNvPr id="13" name="Picture 12">
            <a:extLst>
              <a:ext uri="{FF2B5EF4-FFF2-40B4-BE49-F238E27FC236}">
                <a16:creationId xmlns:a16="http://schemas.microsoft.com/office/drawing/2014/main" id="{D2CFAB8F-9AF8-4E24-B4E1-5F359A3409CC}"/>
              </a:ext>
            </a:extLst>
          </p:cNvPr>
          <p:cNvPicPr>
            <a:picLocks noChangeAspect="1"/>
          </p:cNvPicPr>
          <p:nvPr/>
        </p:nvPicPr>
        <p:blipFill rotWithShape="1">
          <a:blip r:embed="rId5"/>
          <a:srcRect t="1215"/>
          <a:stretch/>
        </p:blipFill>
        <p:spPr>
          <a:xfrm>
            <a:off x="10787294" y="1916413"/>
            <a:ext cx="958735" cy="1925337"/>
          </a:xfrm>
          <a:prstGeom prst="rect">
            <a:avLst/>
          </a:prstGeom>
        </p:spPr>
      </p:pic>
      <p:pic>
        <p:nvPicPr>
          <p:cNvPr id="14" name="Picture 13">
            <a:extLst>
              <a:ext uri="{FF2B5EF4-FFF2-40B4-BE49-F238E27FC236}">
                <a16:creationId xmlns:a16="http://schemas.microsoft.com/office/drawing/2014/main" id="{B94C9311-0F55-4FF2-BF20-465509D6BD14}"/>
              </a:ext>
            </a:extLst>
          </p:cNvPr>
          <p:cNvPicPr>
            <a:picLocks noChangeAspect="1"/>
          </p:cNvPicPr>
          <p:nvPr/>
        </p:nvPicPr>
        <p:blipFill rotWithShape="1">
          <a:blip r:embed="rId6"/>
          <a:srcRect l="4704" t="1637" r="4903" b="-2"/>
          <a:stretch/>
        </p:blipFill>
        <p:spPr>
          <a:xfrm>
            <a:off x="10787293" y="3841750"/>
            <a:ext cx="958735" cy="288720"/>
          </a:xfrm>
          <a:prstGeom prst="rect">
            <a:avLst/>
          </a:prstGeom>
        </p:spPr>
      </p:pic>
    </p:spTree>
    <p:extLst>
      <p:ext uri="{BB962C8B-B14F-4D97-AF65-F5344CB8AC3E}">
        <p14:creationId xmlns:p14="http://schemas.microsoft.com/office/powerpoint/2010/main" val="619388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l="-3000" t="-7000" r="-17000" b="-7000"/>
          </a:stretch>
        </a:blipFill>
        <a:effectLst/>
      </p:bgPr>
    </p:bg>
    <p:spTree>
      <p:nvGrpSpPr>
        <p:cNvPr id="1" name=""/>
        <p:cNvGrpSpPr/>
        <p:nvPr/>
      </p:nvGrpSpPr>
      <p:grpSpPr>
        <a:xfrm>
          <a:off x="0" y="0"/>
          <a:ext cx="0" cy="0"/>
          <a:chOff x="0" y="0"/>
          <a:chExt cx="0" cy="0"/>
        </a:xfrm>
      </p:grpSpPr>
      <p:sp>
        <p:nvSpPr>
          <p:cNvPr id="3" name="Alcím 2">
            <a:extLst>
              <a:ext uri="{FF2B5EF4-FFF2-40B4-BE49-F238E27FC236}">
                <a16:creationId xmlns:a16="http://schemas.microsoft.com/office/drawing/2014/main" id="{D2EA180E-1523-DFBF-6D2F-9F77B051BC8E}"/>
              </a:ext>
            </a:extLst>
          </p:cNvPr>
          <p:cNvSpPr>
            <a:spLocks noGrp="1"/>
          </p:cNvSpPr>
          <p:nvPr>
            <p:ph type="subTitle" idx="1"/>
          </p:nvPr>
        </p:nvSpPr>
        <p:spPr>
          <a:xfrm>
            <a:off x="7325283" y="6342620"/>
            <a:ext cx="5363885" cy="445527"/>
          </a:xfrm>
        </p:spPr>
        <p:txBody>
          <a:bodyPr>
            <a:normAutofit/>
          </a:bodyPr>
          <a:lstStyle/>
          <a:p>
            <a:r>
              <a:rPr lang="en-US" sz="2200" b="1" dirty="0"/>
              <a:t>Presenter</a:t>
            </a:r>
            <a:r>
              <a:rPr lang="hu-HU" sz="2200" b="1" dirty="0"/>
              <a:t>: János Angyal (Hungary)</a:t>
            </a:r>
          </a:p>
        </p:txBody>
      </p:sp>
      <p:pic>
        <p:nvPicPr>
          <p:cNvPr id="4" name="Kép 3" descr="Lehet, hogy egy kép erről: szöveg">
            <a:extLst>
              <a:ext uri="{FF2B5EF4-FFF2-40B4-BE49-F238E27FC236}">
                <a16:creationId xmlns:a16="http://schemas.microsoft.com/office/drawing/2014/main" id="{8950927D-3E39-7CAE-1C5B-F9E0B4EEEA6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327" y="288925"/>
            <a:ext cx="1031876" cy="1031876"/>
          </a:xfrm>
          <a:prstGeom prst="rect">
            <a:avLst/>
          </a:prstGeom>
          <a:ln>
            <a:noFill/>
          </a:ln>
          <a:effectLst>
            <a:outerShdw blurRad="292100" dist="139700" dir="2700000" algn="tl" rotWithShape="0">
              <a:srgbClr val="333333">
                <a:alpha val="65000"/>
              </a:srgbClr>
            </a:outerShdw>
          </a:effectLst>
        </p:spPr>
      </p:pic>
      <p:sp>
        <p:nvSpPr>
          <p:cNvPr id="9" name="Alcím 2">
            <a:extLst>
              <a:ext uri="{FF2B5EF4-FFF2-40B4-BE49-F238E27FC236}">
                <a16:creationId xmlns:a16="http://schemas.microsoft.com/office/drawing/2014/main" id="{12EFB95D-E76C-1D9E-BCDD-01AA2A57D7C8}"/>
              </a:ext>
            </a:extLst>
          </p:cNvPr>
          <p:cNvSpPr txBox="1">
            <a:spLocks/>
          </p:cNvSpPr>
          <p:nvPr/>
        </p:nvSpPr>
        <p:spPr>
          <a:xfrm>
            <a:off x="-1468930" y="6311385"/>
            <a:ext cx="5363885" cy="44552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200" b="1" dirty="0"/>
              <a:t>Date</a:t>
            </a:r>
            <a:r>
              <a:rPr lang="hu-HU" sz="2200" b="1" dirty="0"/>
              <a:t>: 2024.IV.21.</a:t>
            </a:r>
          </a:p>
        </p:txBody>
      </p:sp>
      <p:sp>
        <p:nvSpPr>
          <p:cNvPr id="7" name="Cím 6">
            <a:extLst>
              <a:ext uri="{FF2B5EF4-FFF2-40B4-BE49-F238E27FC236}">
                <a16:creationId xmlns:a16="http://schemas.microsoft.com/office/drawing/2014/main" id="{6A12F852-9CC2-EEE0-3E42-23D8087887EF}"/>
              </a:ext>
            </a:extLst>
          </p:cNvPr>
          <p:cNvSpPr>
            <a:spLocks noGrp="1"/>
          </p:cNvSpPr>
          <p:nvPr>
            <p:ph type="ctrTitle"/>
          </p:nvPr>
        </p:nvSpPr>
        <p:spPr>
          <a:xfrm>
            <a:off x="3717684" y="121686"/>
            <a:ext cx="5123662" cy="1123296"/>
          </a:xfrm>
        </p:spPr>
        <p:txBody>
          <a:bodyPr>
            <a:normAutofit/>
          </a:bodyPr>
          <a:lstStyle/>
          <a:p>
            <a:r>
              <a:rPr lang="en-US" b="1" u="sng" dirty="0">
                <a:solidFill>
                  <a:srgbClr val="FFFF00"/>
                </a:solidFill>
                <a:highlight>
                  <a:srgbClr val="000000"/>
                </a:highlight>
                <a:latin typeface="+mn-lt"/>
              </a:rPr>
              <a:t>Demonstration</a:t>
            </a:r>
          </a:p>
        </p:txBody>
      </p:sp>
      <p:sp>
        <p:nvSpPr>
          <p:cNvPr id="11" name="Szövegdoboz 10">
            <a:extLst>
              <a:ext uri="{FF2B5EF4-FFF2-40B4-BE49-F238E27FC236}">
                <a16:creationId xmlns:a16="http://schemas.microsoft.com/office/drawing/2014/main" id="{4027EAB6-4EBE-6CED-1EB9-D07771972FEC}"/>
              </a:ext>
            </a:extLst>
          </p:cNvPr>
          <p:cNvSpPr txBox="1"/>
          <p:nvPr/>
        </p:nvSpPr>
        <p:spPr>
          <a:xfrm>
            <a:off x="641815" y="1602404"/>
            <a:ext cx="4090116" cy="4401205"/>
          </a:xfrm>
          <a:prstGeom prst="rect">
            <a:avLst/>
          </a:prstGeom>
          <a:noFill/>
        </p:spPr>
        <p:txBody>
          <a:bodyPr wrap="square">
            <a:spAutoFit/>
          </a:bodyPr>
          <a:lstStyle/>
          <a:p>
            <a:pPr algn="just"/>
            <a:r>
              <a:rPr lang="hu-HU" sz="2000" dirty="0"/>
              <a:t>Here, </a:t>
            </a:r>
            <a:r>
              <a:rPr lang="en-US" sz="2000" dirty="0"/>
              <a:t>as</a:t>
            </a:r>
            <a:r>
              <a:rPr lang="hu-HU" sz="2000" dirty="0"/>
              <a:t> a </a:t>
            </a:r>
            <a:r>
              <a:rPr lang="en-US" sz="2000" dirty="0"/>
              <a:t>result, I got that all server’s price and the estimated price is the same, therefore I had to use the </a:t>
            </a:r>
            <a:r>
              <a:rPr lang="en-US" sz="2000" b="1" dirty="0">
                <a:solidFill>
                  <a:srgbClr val="00B050"/>
                </a:solidFill>
                <a:highlight>
                  <a:srgbClr val="000000"/>
                </a:highlight>
              </a:rPr>
              <a:t>COCO</a:t>
            </a:r>
            <a:r>
              <a:rPr lang="en-US" sz="2000" dirty="0">
                <a:solidFill>
                  <a:srgbClr val="00B050"/>
                </a:solidFill>
                <a:highlight>
                  <a:srgbClr val="000000"/>
                </a:highlight>
              </a:rPr>
              <a:t> </a:t>
            </a:r>
            <a:r>
              <a:rPr lang="en-US" sz="2000" b="1" dirty="0">
                <a:solidFill>
                  <a:srgbClr val="00B050"/>
                </a:solidFill>
                <a:highlight>
                  <a:srgbClr val="000000"/>
                </a:highlight>
              </a:rPr>
              <a:t>STEP IX</a:t>
            </a:r>
            <a:r>
              <a:rPr lang="hu-HU" sz="2000" b="1" dirty="0">
                <a:solidFill>
                  <a:srgbClr val="00B050"/>
                </a:solidFill>
              </a:rPr>
              <a:t> </a:t>
            </a:r>
            <a:r>
              <a:rPr lang="en-US" sz="2000" dirty="0"/>
              <a:t>method (estimating the ideality of distances from price interval boundaries</a:t>
            </a:r>
            <a:r>
              <a:rPr lang="hu-HU" sz="2000" dirty="0"/>
              <a:t>) </a:t>
            </a:r>
            <a:r>
              <a:rPr lang="en-US" sz="2000" dirty="0"/>
              <a:t>to determine the minimum and maximum values ​​of each object in order to run COCO Y0 anti-discriminatory modeling. The most suitable server will be the one whose price (Y) is closest to the minimum, or, for the same value, is the furthest from the maximum of (Y).</a:t>
            </a:r>
            <a:r>
              <a:rPr lang="hu-HU" sz="2000" dirty="0"/>
              <a:t> </a:t>
            </a:r>
            <a:endParaRPr lang="en-US" sz="2000" dirty="0">
              <a:solidFill>
                <a:srgbClr val="FFFF00"/>
              </a:solidFill>
            </a:endParaRPr>
          </a:p>
        </p:txBody>
      </p:sp>
      <p:pic>
        <p:nvPicPr>
          <p:cNvPr id="12" name="Picture 11">
            <a:extLst>
              <a:ext uri="{FF2B5EF4-FFF2-40B4-BE49-F238E27FC236}">
                <a16:creationId xmlns:a16="http://schemas.microsoft.com/office/drawing/2014/main" id="{C119506A-C08C-4644-AB2D-81AC3FAB81DE}"/>
              </a:ext>
            </a:extLst>
          </p:cNvPr>
          <p:cNvPicPr>
            <a:picLocks noChangeAspect="1"/>
          </p:cNvPicPr>
          <p:nvPr/>
        </p:nvPicPr>
        <p:blipFill>
          <a:blip r:embed="rId4"/>
          <a:stretch>
            <a:fillRect/>
          </a:stretch>
        </p:blipFill>
        <p:spPr>
          <a:xfrm>
            <a:off x="5021031" y="2631524"/>
            <a:ext cx="6686127" cy="21875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91983883"/>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576</TotalTime>
  <Words>1434</Words>
  <Application>Microsoft Office PowerPoint</Application>
  <PresentationFormat>Szélesvásznú</PresentationFormat>
  <Paragraphs>111</Paragraphs>
  <Slides>14</Slides>
  <Notes>0</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14</vt:i4>
      </vt:variant>
    </vt:vector>
  </HeadingPairs>
  <TitlesOfParts>
    <vt:vector size="19" baseType="lpstr">
      <vt:lpstr>Arial</vt:lpstr>
      <vt:lpstr>Calibri</vt:lpstr>
      <vt:lpstr>Calibri Light</vt:lpstr>
      <vt:lpstr>Wingdings</vt:lpstr>
      <vt:lpstr>Office-téma</vt:lpstr>
      <vt:lpstr>          Price-performance analysis  for server procurement </vt:lpstr>
      <vt:lpstr>Content</vt:lpstr>
      <vt:lpstr>Introduction-1</vt:lpstr>
      <vt:lpstr>Introduction-2</vt:lpstr>
      <vt:lpstr>Goals, usefulness</vt:lpstr>
      <vt:lpstr>Demonstration</vt:lpstr>
      <vt:lpstr>Demonstration</vt:lpstr>
      <vt:lpstr>Demonstration</vt:lpstr>
      <vt:lpstr>Demonstration</vt:lpstr>
      <vt:lpstr>Demonstration</vt:lpstr>
      <vt:lpstr>Demonstration</vt:lpstr>
      <vt:lpstr>Demonstration</vt:lpstr>
      <vt:lpstr>Conclusion, FUTURE</vt:lpstr>
      <vt:lpstr>PowerPoint-bemutató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Price-performance analysis for server procurement</dc:title>
  <dc:creator>Janos Angyal</dc:creator>
  <cp:lastModifiedBy>Janos Angyal</cp:lastModifiedBy>
  <cp:revision>151</cp:revision>
  <dcterms:created xsi:type="dcterms:W3CDTF">2024-04-07T14:08:59Z</dcterms:created>
  <dcterms:modified xsi:type="dcterms:W3CDTF">2024-04-20T14:41:17Z</dcterms:modified>
</cp:coreProperties>
</file>