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0" r:id="rId4"/>
    <p:sldId id="261" r:id="rId5"/>
    <p:sldId id="266" r:id="rId6"/>
    <p:sldId id="262" r:id="rId7"/>
    <p:sldId id="263" r:id="rId8"/>
    <p:sldId id="264" r:id="rId9"/>
    <p:sldId id="278" r:id="rId10"/>
    <p:sldId id="267" r:id="rId11"/>
    <p:sldId id="272" r:id="rId12"/>
    <p:sldId id="274" r:id="rId13"/>
    <p:sldId id="273" r:id="rId14"/>
    <p:sldId id="276" r:id="rId15"/>
    <p:sldId id="277" r:id="rId16"/>
    <p:sldId id="265"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D00A47-7961-6CC7-F4D8-543085DECC06}"/>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1E7F2BBE-14B3-AAFF-3873-D0B7BAD4D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AD34BA1-90B6-E67C-7049-2057CFB1CFEE}"/>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B1311A9A-4697-76C4-8F93-4174198A032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837701C-896E-0467-5ADF-F39698CFF17E}"/>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379623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8141AE-5B09-1F40-DBE1-5F992102A922}"/>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34FEB3AD-A0DA-2947-74E7-972BE399CF8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BE56823-BBA0-8B6A-B0E7-6592E07F05E0}"/>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3513E722-3C4C-1A71-84FA-B4A1588A5D2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17B1F5E-DEA7-6581-D147-27AD227A58EC}"/>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318260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002FCBE-54D8-026B-2254-7FDB6F562625}"/>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4BB5092-539F-E84D-79B2-F28BA2C4B156}"/>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6C15540-B559-4C27-34CB-3196CA8B4965}"/>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A2D5D82F-5931-73C3-DED9-44602E23A57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62C0AA8-549F-8D93-33B9-6E1B214F893C}"/>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187533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0D81DE-2F1F-FF6A-3871-D18F507AB6F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011C94A-D392-E828-8B12-AF49C8C44C6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62F0C8A-49A7-90A0-B5DD-0A6AC42C2492}"/>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E70C14C7-64DC-F638-1695-F69CBD26B3E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6D83DA3-7A05-04D8-2D5D-64CA5B5D1A45}"/>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76548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A7811C-5251-271F-76F6-A0BB65A79E7C}"/>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D39890E-97C7-D3BA-27DA-7EC513119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CB8EBD16-84D4-1729-9EA4-780A9EB2D99F}"/>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D3E5EA90-94F1-D573-1A4D-C95BA525A5B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C717DED-26A5-F46F-64C5-1F61E13F2BD6}"/>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202752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C68D60-5BBA-E7A6-5A5E-0C85867BAB5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A7AE05A-2453-8E96-276F-5D83E46DDC99}"/>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72673DB-8627-2596-8092-A4AEBA6918B0}"/>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AA30981-536C-711A-31BA-BC0F433FE0E8}"/>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6" name="Élőláb helye 5">
            <a:extLst>
              <a:ext uri="{FF2B5EF4-FFF2-40B4-BE49-F238E27FC236}">
                <a16:creationId xmlns:a16="http://schemas.microsoft.com/office/drawing/2014/main" id="{5DBD560B-E2F3-A160-2F72-69D201E5309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F78DF62-4B37-DF1D-0D28-C23A67EECE21}"/>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359237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DD6978-A367-3117-50A3-12E29ACB5EE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29162FD3-F0FE-474A-A568-E72BC7D02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E3B91B48-5399-A0BB-EBDC-9B7AAE60159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A9C009FC-211A-0A02-5D65-5EEE84BB8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8B64BF5-6C4E-EA1D-8313-51FF1906C04F}"/>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6998838D-B098-E3EF-5FD8-25E76E361DAF}"/>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8" name="Élőláb helye 7">
            <a:extLst>
              <a:ext uri="{FF2B5EF4-FFF2-40B4-BE49-F238E27FC236}">
                <a16:creationId xmlns:a16="http://schemas.microsoft.com/office/drawing/2014/main" id="{0CFB4528-8C5A-750E-F946-A5130FE08D06}"/>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3CB558FA-6283-16B5-6C52-3A06976B03AD}"/>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281840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0C0B35-CDC2-24F0-64F5-5BBF5923248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905141-B5BD-96B0-84F0-A0A7F2F1BBF9}"/>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4" name="Élőláb helye 3">
            <a:extLst>
              <a:ext uri="{FF2B5EF4-FFF2-40B4-BE49-F238E27FC236}">
                <a16:creationId xmlns:a16="http://schemas.microsoft.com/office/drawing/2014/main" id="{E702989B-A89D-8BD7-7F03-2A1DA4E2BB13}"/>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75DB0748-5A15-04DB-B22D-8C190A710718}"/>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393055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517C9EE-A9A1-9FBB-D2BD-08F74FBA4922}"/>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3" name="Élőláb helye 2">
            <a:extLst>
              <a:ext uri="{FF2B5EF4-FFF2-40B4-BE49-F238E27FC236}">
                <a16:creationId xmlns:a16="http://schemas.microsoft.com/office/drawing/2014/main" id="{467861CE-D656-4D9D-8F5A-91B86E55DCE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0845E583-F7F3-D984-D7D2-6EA24BC941E7}"/>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88523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63B2BB-60A0-64E1-53D8-22110A02E76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BD8B5F3-B9AC-D2F4-1C2B-21336F650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5F0D567E-F9AB-19D1-6CCF-0840BA7B7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D9D6363-7906-A95E-1C65-17A83155898D}"/>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6" name="Élőláb helye 5">
            <a:extLst>
              <a:ext uri="{FF2B5EF4-FFF2-40B4-BE49-F238E27FC236}">
                <a16:creationId xmlns:a16="http://schemas.microsoft.com/office/drawing/2014/main" id="{1C61F25F-DCC5-A204-C41D-E853E70BE3A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EFE9CCE8-B54C-1A55-D57D-BAE4161472B4}"/>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254319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063C8D-BACB-3F8E-08CE-ED11179BEBD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EBBA9AB5-7E2F-29DB-5214-65C517500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65408A2-FE1C-320A-EB8F-CEAA093B0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E0A87CA-73C0-0EAA-78C8-E1AA8A3F8A9A}"/>
              </a:ext>
            </a:extLst>
          </p:cNvPr>
          <p:cNvSpPr>
            <a:spLocks noGrp="1"/>
          </p:cNvSpPr>
          <p:nvPr>
            <p:ph type="dt" sz="half" idx="10"/>
          </p:nvPr>
        </p:nvSpPr>
        <p:spPr/>
        <p:txBody>
          <a:bodyPr/>
          <a:lstStyle/>
          <a:p>
            <a:fld id="{C98222F8-D77F-465B-8D16-FF2FC66CEAC7}" type="datetimeFigureOut">
              <a:rPr lang="hu-HU" smtClean="0"/>
              <a:t>2024. 05. 12.</a:t>
            </a:fld>
            <a:endParaRPr lang="hu-HU"/>
          </a:p>
        </p:txBody>
      </p:sp>
      <p:sp>
        <p:nvSpPr>
          <p:cNvPr id="6" name="Élőláb helye 5">
            <a:extLst>
              <a:ext uri="{FF2B5EF4-FFF2-40B4-BE49-F238E27FC236}">
                <a16:creationId xmlns:a16="http://schemas.microsoft.com/office/drawing/2014/main" id="{9B395136-35C3-9141-1E6B-DF34C25A538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097C501-8979-47CE-C652-1A2DD59C24E4}"/>
              </a:ext>
            </a:extLst>
          </p:cNvPr>
          <p:cNvSpPr>
            <a:spLocks noGrp="1"/>
          </p:cNvSpPr>
          <p:nvPr>
            <p:ph type="sldNum" sz="quarter" idx="12"/>
          </p:nvPr>
        </p:nvSpPr>
        <p:spPr/>
        <p:txBody>
          <a:bodyPr/>
          <a:lstStyle/>
          <a:p>
            <a:fld id="{96A54298-3696-4A91-9811-3F48B0010CD9}" type="slidenum">
              <a:rPr lang="hu-HU" smtClean="0"/>
              <a:t>‹#›</a:t>
            </a:fld>
            <a:endParaRPr lang="hu-HU"/>
          </a:p>
        </p:txBody>
      </p:sp>
    </p:spTree>
    <p:extLst>
      <p:ext uri="{BB962C8B-B14F-4D97-AF65-F5344CB8AC3E}">
        <p14:creationId xmlns:p14="http://schemas.microsoft.com/office/powerpoint/2010/main" val="308101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87D67F8-9AD1-D7B2-F7A3-6D917ADA2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1EE10BB6-A361-0839-A129-F0B0A158E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7616DC8-594C-CDD1-D8D7-AFD2DAE51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222F8-D77F-465B-8D16-FF2FC66CEAC7}" type="datetimeFigureOut">
              <a:rPr lang="hu-HU" smtClean="0"/>
              <a:t>2024. 05. 12.</a:t>
            </a:fld>
            <a:endParaRPr lang="hu-HU"/>
          </a:p>
        </p:txBody>
      </p:sp>
      <p:sp>
        <p:nvSpPr>
          <p:cNvPr id="5" name="Élőláb helye 4">
            <a:extLst>
              <a:ext uri="{FF2B5EF4-FFF2-40B4-BE49-F238E27FC236}">
                <a16:creationId xmlns:a16="http://schemas.microsoft.com/office/drawing/2014/main" id="{4BACF518-73C1-F26A-23AF-5BBC16543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CC1A317-5A64-73C4-4F29-9B55CAB2C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54298-3696-4A91-9811-3F48B0010CD9}" type="slidenum">
              <a:rPr lang="hu-HU" smtClean="0"/>
              <a:t>‹#›</a:t>
            </a:fld>
            <a:endParaRPr lang="hu-HU"/>
          </a:p>
        </p:txBody>
      </p:sp>
    </p:spTree>
    <p:extLst>
      <p:ext uri="{BB962C8B-B14F-4D97-AF65-F5344CB8AC3E}">
        <p14:creationId xmlns:p14="http://schemas.microsoft.com/office/powerpoint/2010/main" val="239833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miau@my-x.hu"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aptopguru.hu/laptopgurumagazin/usb-portok-es-szabvanyo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A1E6CEEF-2572-A928-6DCE-354E7D24E63F}"/>
              </a:ext>
            </a:extLst>
          </p:cNvPr>
          <p:cNvSpPr txBox="1"/>
          <p:nvPr/>
        </p:nvSpPr>
        <p:spPr>
          <a:xfrm>
            <a:off x="1264779" y="1510185"/>
            <a:ext cx="9662439" cy="1015663"/>
          </a:xfrm>
          <a:prstGeom prst="rect">
            <a:avLst/>
          </a:prstGeom>
          <a:noFill/>
        </p:spPr>
        <p:txBody>
          <a:bodyPr wrap="square" rtlCol="0">
            <a:spAutoFit/>
          </a:bodyPr>
          <a:lstStyle/>
          <a:p>
            <a:pPr algn="ctr"/>
            <a:r>
              <a:rPr lang="hu-HU" sz="6000" dirty="0"/>
              <a:t>7th  International Antalya  </a:t>
            </a:r>
          </a:p>
        </p:txBody>
      </p:sp>
      <p:sp>
        <p:nvSpPr>
          <p:cNvPr id="7" name="Szövegdoboz 6">
            <a:extLst>
              <a:ext uri="{FF2B5EF4-FFF2-40B4-BE49-F238E27FC236}">
                <a16:creationId xmlns:a16="http://schemas.microsoft.com/office/drawing/2014/main" id="{1CA53B68-4D54-23C9-351E-E343BB312C46}"/>
              </a:ext>
            </a:extLst>
          </p:cNvPr>
          <p:cNvSpPr txBox="1"/>
          <p:nvPr/>
        </p:nvSpPr>
        <p:spPr>
          <a:xfrm>
            <a:off x="1643269" y="4393708"/>
            <a:ext cx="8905461" cy="954107"/>
          </a:xfrm>
          <a:prstGeom prst="rect">
            <a:avLst/>
          </a:prstGeom>
          <a:noFill/>
        </p:spPr>
        <p:txBody>
          <a:bodyPr wrap="square" rtlCol="0">
            <a:spAutoFit/>
          </a:bodyPr>
          <a:lstStyle/>
          <a:p>
            <a:pPr algn="ctr"/>
            <a:r>
              <a:rPr lang="hu-HU" sz="2800" dirty="0"/>
              <a:t>Scientific Research and Innovative Studies Congress</a:t>
            </a:r>
          </a:p>
          <a:p>
            <a:pPr algn="ctr"/>
            <a:r>
              <a:rPr lang="hu-HU" sz="2800" dirty="0"/>
              <a:t> May 11-13, 2024- Antalya</a:t>
            </a:r>
          </a:p>
        </p:txBody>
      </p:sp>
      <p:sp>
        <p:nvSpPr>
          <p:cNvPr id="2" name="Szövegdoboz 1">
            <a:extLst>
              <a:ext uri="{FF2B5EF4-FFF2-40B4-BE49-F238E27FC236}">
                <a16:creationId xmlns:a16="http://schemas.microsoft.com/office/drawing/2014/main" id="{AA1DDC78-594E-E2F6-D28E-8FD35C64184E}"/>
              </a:ext>
            </a:extLst>
          </p:cNvPr>
          <p:cNvSpPr txBox="1"/>
          <p:nvPr/>
        </p:nvSpPr>
        <p:spPr>
          <a:xfrm>
            <a:off x="265471" y="6341806"/>
            <a:ext cx="786581" cy="369332"/>
          </a:xfrm>
          <a:prstGeom prst="rect">
            <a:avLst/>
          </a:prstGeom>
          <a:noFill/>
        </p:spPr>
        <p:txBody>
          <a:bodyPr wrap="square" rtlCol="0">
            <a:spAutoFit/>
          </a:bodyPr>
          <a:lstStyle/>
          <a:p>
            <a:r>
              <a:rPr lang="hu-HU" dirty="0"/>
              <a:t>1/15</a:t>
            </a:r>
          </a:p>
        </p:txBody>
      </p:sp>
      <p:pic>
        <p:nvPicPr>
          <p:cNvPr id="10" name="Kép 9">
            <a:extLst>
              <a:ext uri="{FF2B5EF4-FFF2-40B4-BE49-F238E27FC236}">
                <a16:creationId xmlns:a16="http://schemas.microsoft.com/office/drawing/2014/main" id="{451505A5-8200-6097-3FB8-835E2F607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22967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4417482" y="257614"/>
            <a:ext cx="4994787" cy="1292662"/>
          </a:xfrm>
          <a:prstGeom prst="rect">
            <a:avLst/>
          </a:prstGeom>
          <a:noFill/>
        </p:spPr>
        <p:txBody>
          <a:bodyPr wrap="square" rtlCol="0">
            <a:spAutoFit/>
          </a:bodyPr>
          <a:lstStyle/>
          <a:p>
            <a:r>
              <a:rPr lang="hu-HU" sz="6000" dirty="0"/>
              <a:t>Analyses</a:t>
            </a:r>
          </a:p>
          <a:p>
            <a:endParaRPr lang="hu-HU" dirty="0"/>
          </a:p>
        </p:txBody>
      </p:sp>
      <p:sp>
        <p:nvSpPr>
          <p:cNvPr id="8" name="Szövegdoboz 7">
            <a:extLst>
              <a:ext uri="{FF2B5EF4-FFF2-40B4-BE49-F238E27FC236}">
                <a16:creationId xmlns:a16="http://schemas.microsoft.com/office/drawing/2014/main" id="{EF5CE3F9-F677-7F4B-626D-1C8FC3FE8BF4}"/>
              </a:ext>
            </a:extLst>
          </p:cNvPr>
          <p:cNvSpPr txBox="1"/>
          <p:nvPr/>
        </p:nvSpPr>
        <p:spPr>
          <a:xfrm>
            <a:off x="1170039" y="1359593"/>
            <a:ext cx="2566219" cy="369332"/>
          </a:xfrm>
          <a:prstGeom prst="rect">
            <a:avLst/>
          </a:prstGeom>
          <a:noFill/>
        </p:spPr>
        <p:txBody>
          <a:bodyPr wrap="square" rtlCol="0">
            <a:spAutoFit/>
          </a:bodyPr>
          <a:lstStyle/>
          <a:p>
            <a:r>
              <a:rPr lang="hu-HU" dirty="0"/>
              <a:t>Arranged data in OAM</a:t>
            </a:r>
          </a:p>
        </p:txBody>
      </p:sp>
      <p:sp>
        <p:nvSpPr>
          <p:cNvPr id="11" name="Szövegdoboz 10">
            <a:extLst>
              <a:ext uri="{FF2B5EF4-FFF2-40B4-BE49-F238E27FC236}">
                <a16:creationId xmlns:a16="http://schemas.microsoft.com/office/drawing/2014/main" id="{F0136564-9BE4-A6BA-359F-2793A82F22B8}"/>
              </a:ext>
            </a:extLst>
          </p:cNvPr>
          <p:cNvSpPr txBox="1"/>
          <p:nvPr/>
        </p:nvSpPr>
        <p:spPr>
          <a:xfrm>
            <a:off x="1170039" y="5196394"/>
            <a:ext cx="10925883" cy="1200329"/>
          </a:xfrm>
          <a:prstGeom prst="rect">
            <a:avLst/>
          </a:prstGeom>
          <a:noFill/>
        </p:spPr>
        <p:txBody>
          <a:bodyPr wrap="square" rtlCol="0">
            <a:spAutoFit/>
          </a:bodyPr>
          <a:lstStyle/>
          <a:p>
            <a:r>
              <a:rPr lang="hu-HU" b="1" dirty="0"/>
              <a:t>Row-headers</a:t>
            </a:r>
            <a:r>
              <a:rPr lang="hu-HU" dirty="0"/>
              <a:t> are the objects  (the measured time interval T1, T2…, T12. (secundum))</a:t>
            </a:r>
          </a:p>
          <a:p>
            <a:r>
              <a:rPr lang="hu-HU" b="1" dirty="0"/>
              <a:t>Column- headers </a:t>
            </a:r>
            <a:r>
              <a:rPr lang="hu-HU" dirty="0"/>
              <a:t>are the attributes ( „ID1, ID2…,ID9”: the measured parameters, unit of measure (%))</a:t>
            </a:r>
          </a:p>
          <a:p>
            <a:r>
              <a:rPr lang="hu-HU" b="1" dirty="0"/>
              <a:t>Direction:</a:t>
            </a:r>
            <a:r>
              <a:rPr lang="hu-HU" dirty="0"/>
              <a:t> </a:t>
            </a:r>
            <a:r>
              <a:rPr lang="en-US" dirty="0"/>
              <a:t>if there is a positive risk and the higher the value, the greater the risk, and if there is a negative risk, </a:t>
            </a:r>
            <a:endParaRPr lang="hu-HU" dirty="0"/>
          </a:p>
          <a:p>
            <a:r>
              <a:rPr lang="en-US" dirty="0"/>
              <a:t>then the lower the value, the greater the risk.</a:t>
            </a:r>
            <a:r>
              <a:rPr lang="hu-HU" dirty="0"/>
              <a:t> </a:t>
            </a:r>
          </a:p>
        </p:txBody>
      </p:sp>
      <p:sp>
        <p:nvSpPr>
          <p:cNvPr id="2" name="Szövegdoboz 1">
            <a:extLst>
              <a:ext uri="{FF2B5EF4-FFF2-40B4-BE49-F238E27FC236}">
                <a16:creationId xmlns:a16="http://schemas.microsoft.com/office/drawing/2014/main" id="{6CB65C57-63D8-BBEA-1B56-46EAE5A840F4}"/>
              </a:ext>
            </a:extLst>
          </p:cNvPr>
          <p:cNvSpPr txBox="1"/>
          <p:nvPr/>
        </p:nvSpPr>
        <p:spPr>
          <a:xfrm>
            <a:off x="245806" y="6413670"/>
            <a:ext cx="1130709" cy="369332"/>
          </a:xfrm>
          <a:prstGeom prst="rect">
            <a:avLst/>
          </a:prstGeom>
          <a:noFill/>
        </p:spPr>
        <p:txBody>
          <a:bodyPr wrap="square" rtlCol="0">
            <a:spAutoFit/>
          </a:bodyPr>
          <a:lstStyle/>
          <a:p>
            <a:r>
              <a:rPr lang="hu-HU" dirty="0"/>
              <a:t>10/15</a:t>
            </a:r>
          </a:p>
        </p:txBody>
      </p:sp>
      <p:pic>
        <p:nvPicPr>
          <p:cNvPr id="12" name="Kép 11">
            <a:extLst>
              <a:ext uri="{FF2B5EF4-FFF2-40B4-BE49-F238E27FC236}">
                <a16:creationId xmlns:a16="http://schemas.microsoft.com/office/drawing/2014/main" id="{18D632C5-7561-8A67-CB89-E93BD4D25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888" y="1898749"/>
            <a:ext cx="8858746" cy="3082167"/>
          </a:xfrm>
          <a:prstGeom prst="rect">
            <a:avLst/>
          </a:prstGeom>
        </p:spPr>
      </p:pic>
      <p:pic>
        <p:nvPicPr>
          <p:cNvPr id="4" name="Kép 3">
            <a:extLst>
              <a:ext uri="{FF2B5EF4-FFF2-40B4-BE49-F238E27FC236}">
                <a16:creationId xmlns:a16="http://schemas.microsoft.com/office/drawing/2014/main" id="{86EF47FA-F414-2458-139B-1412904E4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268225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4417482" y="257614"/>
            <a:ext cx="4994787" cy="1292662"/>
          </a:xfrm>
          <a:prstGeom prst="rect">
            <a:avLst/>
          </a:prstGeom>
          <a:noFill/>
        </p:spPr>
        <p:txBody>
          <a:bodyPr wrap="square" rtlCol="0">
            <a:spAutoFit/>
          </a:bodyPr>
          <a:lstStyle/>
          <a:p>
            <a:r>
              <a:rPr lang="hu-HU" sz="6000" dirty="0"/>
              <a:t>Analyses</a:t>
            </a:r>
          </a:p>
          <a:p>
            <a:endParaRPr lang="hu-HU" dirty="0"/>
          </a:p>
        </p:txBody>
      </p:sp>
      <p:sp>
        <p:nvSpPr>
          <p:cNvPr id="2" name="Szövegdoboz 1">
            <a:extLst>
              <a:ext uri="{FF2B5EF4-FFF2-40B4-BE49-F238E27FC236}">
                <a16:creationId xmlns:a16="http://schemas.microsoft.com/office/drawing/2014/main" id="{DDDADEF3-DC4B-926E-E63B-E618D2D7B21F}"/>
              </a:ext>
            </a:extLst>
          </p:cNvPr>
          <p:cNvSpPr txBox="1"/>
          <p:nvPr/>
        </p:nvSpPr>
        <p:spPr>
          <a:xfrm>
            <a:off x="1322438" y="1522250"/>
            <a:ext cx="9547123" cy="2308324"/>
          </a:xfrm>
          <a:prstGeom prst="rect">
            <a:avLst/>
          </a:prstGeom>
          <a:noFill/>
        </p:spPr>
        <p:txBody>
          <a:bodyPr wrap="square" rtlCol="0">
            <a:spAutoFit/>
          </a:bodyPr>
          <a:lstStyle/>
          <a:p>
            <a:r>
              <a:rPr lang="hu-HU" dirty="0"/>
              <a:t>The next step is ranking:</a:t>
            </a:r>
          </a:p>
          <a:p>
            <a:r>
              <a:rPr lang="hu-HU" dirty="0"/>
              <a:t>The r</a:t>
            </a:r>
            <a:r>
              <a:rPr lang="en-US" dirty="0"/>
              <a:t>anking is the relative ordering of objects or alternatives based on attributes in a given matrix</a:t>
            </a:r>
            <a:endParaRPr lang="hu-HU" dirty="0"/>
          </a:p>
          <a:p>
            <a:pPr marL="285750" indent="-285750">
              <a:buFont typeface="Arial" panose="020B0604020202020204" pitchFamily="34" charset="0"/>
              <a:buChar char="•"/>
            </a:pPr>
            <a:r>
              <a:rPr lang="hu-HU" dirty="0"/>
              <a:t>Column- headers: ID, the measured parameters, unit of measure (%)</a:t>
            </a:r>
          </a:p>
          <a:p>
            <a:pPr marL="285750" indent="-285750">
              <a:buFont typeface="Arial" panose="020B0604020202020204" pitchFamily="34" charset="0"/>
              <a:buChar char="•"/>
            </a:pPr>
            <a:r>
              <a:rPr lang="hu-HU" dirty="0"/>
              <a:t>Row- headers: the measured time interval T1, T2…, T12 (secundum)</a:t>
            </a:r>
          </a:p>
          <a:p>
            <a:pPr marL="285750" indent="-285750">
              <a:buFont typeface="Arial" panose="020B0604020202020204" pitchFamily="34" charset="0"/>
              <a:buChar char="•"/>
            </a:pPr>
            <a:r>
              <a:rPr lang="hu-HU" dirty="0"/>
              <a:t>Units: ranking values</a:t>
            </a:r>
          </a:p>
          <a:p>
            <a:r>
              <a:rPr lang="en-US" b="1" dirty="0">
                <a:solidFill>
                  <a:srgbClr val="FF0000"/>
                </a:solidFill>
              </a:rPr>
              <a:t>We do not consider identical data as part of the analysis, so the ranking is created by ignoring that data. We specify that if there is a positive risk and the higher the value, the greater the risk, and if there is a negative risk, then the lower the value, the greater the risk.</a:t>
            </a:r>
            <a:r>
              <a:rPr lang="hu-HU" b="1" dirty="0">
                <a:solidFill>
                  <a:srgbClr val="FF0000"/>
                </a:solidFill>
              </a:rPr>
              <a:t> (ID1, T, T11, T12 )!</a:t>
            </a:r>
          </a:p>
        </p:txBody>
      </p:sp>
      <p:sp>
        <p:nvSpPr>
          <p:cNvPr id="4" name="Szövegdoboz 3">
            <a:extLst>
              <a:ext uri="{FF2B5EF4-FFF2-40B4-BE49-F238E27FC236}">
                <a16:creationId xmlns:a16="http://schemas.microsoft.com/office/drawing/2014/main" id="{CC77E204-1BA7-F8D9-3A32-932850BC0D63}"/>
              </a:ext>
            </a:extLst>
          </p:cNvPr>
          <p:cNvSpPr txBox="1"/>
          <p:nvPr/>
        </p:nvSpPr>
        <p:spPr>
          <a:xfrm>
            <a:off x="237551" y="6419094"/>
            <a:ext cx="884904" cy="369332"/>
          </a:xfrm>
          <a:prstGeom prst="rect">
            <a:avLst/>
          </a:prstGeom>
          <a:noFill/>
        </p:spPr>
        <p:txBody>
          <a:bodyPr wrap="square" rtlCol="0">
            <a:spAutoFit/>
          </a:bodyPr>
          <a:lstStyle/>
          <a:p>
            <a:r>
              <a:rPr lang="hu-HU" dirty="0"/>
              <a:t>11/15</a:t>
            </a:r>
          </a:p>
        </p:txBody>
      </p:sp>
      <p:pic>
        <p:nvPicPr>
          <p:cNvPr id="7" name="Kép 6">
            <a:extLst>
              <a:ext uri="{FF2B5EF4-FFF2-40B4-BE49-F238E27FC236}">
                <a16:creationId xmlns:a16="http://schemas.microsoft.com/office/drawing/2014/main" id="{DF472D81-46DD-E681-C18E-F0D1EA873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pic>
        <p:nvPicPr>
          <p:cNvPr id="10" name="Kép 9">
            <a:extLst>
              <a:ext uri="{FF2B5EF4-FFF2-40B4-BE49-F238E27FC236}">
                <a16:creationId xmlns:a16="http://schemas.microsoft.com/office/drawing/2014/main" id="{4537F5E5-8437-B839-3D54-70F6E2C4A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823" y="3830574"/>
            <a:ext cx="6666791" cy="2678533"/>
          </a:xfrm>
          <a:prstGeom prst="rect">
            <a:avLst/>
          </a:prstGeom>
        </p:spPr>
      </p:pic>
    </p:spTree>
    <p:extLst>
      <p:ext uri="{BB962C8B-B14F-4D97-AF65-F5344CB8AC3E}">
        <p14:creationId xmlns:p14="http://schemas.microsoft.com/office/powerpoint/2010/main" val="186339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4417482" y="257614"/>
            <a:ext cx="4994787" cy="1292662"/>
          </a:xfrm>
          <a:prstGeom prst="rect">
            <a:avLst/>
          </a:prstGeom>
          <a:noFill/>
        </p:spPr>
        <p:txBody>
          <a:bodyPr wrap="square" rtlCol="0">
            <a:spAutoFit/>
          </a:bodyPr>
          <a:lstStyle/>
          <a:p>
            <a:r>
              <a:rPr lang="hu-HU" sz="6000" dirty="0"/>
              <a:t>Analyses</a:t>
            </a:r>
          </a:p>
          <a:p>
            <a:endParaRPr lang="hu-HU" dirty="0"/>
          </a:p>
        </p:txBody>
      </p:sp>
      <p:sp>
        <p:nvSpPr>
          <p:cNvPr id="2" name="Szövegdoboz 1">
            <a:extLst>
              <a:ext uri="{FF2B5EF4-FFF2-40B4-BE49-F238E27FC236}">
                <a16:creationId xmlns:a16="http://schemas.microsoft.com/office/drawing/2014/main" id="{79059F53-34A2-FB61-2F78-66D0ECF6169F}"/>
              </a:ext>
            </a:extLst>
          </p:cNvPr>
          <p:cNvSpPr txBox="1"/>
          <p:nvPr/>
        </p:nvSpPr>
        <p:spPr>
          <a:xfrm>
            <a:off x="2025444" y="1589605"/>
            <a:ext cx="7718323" cy="1477328"/>
          </a:xfrm>
          <a:prstGeom prst="rect">
            <a:avLst/>
          </a:prstGeom>
          <a:noFill/>
        </p:spPr>
        <p:txBody>
          <a:bodyPr wrap="square" rtlCol="0">
            <a:spAutoFit/>
          </a:bodyPr>
          <a:lstStyle/>
          <a:p>
            <a:pPr algn="just"/>
            <a:r>
              <a:rPr lang="en-US" dirty="0"/>
              <a:t>During the analysis, we use the COCO method and this is done with the COCO Y0 online model. After ranking, we add the same value Y0 to this object.</a:t>
            </a:r>
          </a:p>
          <a:p>
            <a:pPr algn="just"/>
            <a:r>
              <a:rPr lang="en-US" dirty="0"/>
              <a:t>Based on this, the COCO program performs calculations and gives an estimate for each object. </a:t>
            </a:r>
            <a:r>
              <a:rPr lang="hu-HU" dirty="0"/>
              <a:t>C</a:t>
            </a:r>
            <a:r>
              <a:rPr lang="en-US" dirty="0"/>
              <a:t>opy our table without column and row headers into the COCO Y0 model and start the analysis by clicking the "run" button.</a:t>
            </a:r>
            <a:endParaRPr lang="hu-HU" dirty="0"/>
          </a:p>
        </p:txBody>
      </p:sp>
      <p:sp>
        <p:nvSpPr>
          <p:cNvPr id="4" name="Szövegdoboz 3">
            <a:extLst>
              <a:ext uri="{FF2B5EF4-FFF2-40B4-BE49-F238E27FC236}">
                <a16:creationId xmlns:a16="http://schemas.microsoft.com/office/drawing/2014/main" id="{60824063-9B6A-E93F-B959-70453F1CBCD2}"/>
              </a:ext>
            </a:extLst>
          </p:cNvPr>
          <p:cNvSpPr txBox="1"/>
          <p:nvPr/>
        </p:nvSpPr>
        <p:spPr>
          <a:xfrm>
            <a:off x="237972" y="6408558"/>
            <a:ext cx="884484" cy="646331"/>
          </a:xfrm>
          <a:prstGeom prst="rect">
            <a:avLst/>
          </a:prstGeom>
          <a:noFill/>
        </p:spPr>
        <p:txBody>
          <a:bodyPr wrap="square" rtlCol="0">
            <a:spAutoFit/>
          </a:bodyPr>
          <a:lstStyle/>
          <a:p>
            <a:r>
              <a:rPr lang="hu-HU" dirty="0"/>
              <a:t>12/15</a:t>
            </a:r>
          </a:p>
          <a:p>
            <a:endParaRPr lang="hu-HU" dirty="0"/>
          </a:p>
        </p:txBody>
      </p:sp>
      <p:pic>
        <p:nvPicPr>
          <p:cNvPr id="7" name="Kép 6">
            <a:extLst>
              <a:ext uri="{FF2B5EF4-FFF2-40B4-BE49-F238E27FC236}">
                <a16:creationId xmlns:a16="http://schemas.microsoft.com/office/drawing/2014/main" id="{FAD4F1AF-A1A7-3009-D273-0F113BED6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pic>
        <p:nvPicPr>
          <p:cNvPr id="12" name="Kép 11">
            <a:extLst>
              <a:ext uri="{FF2B5EF4-FFF2-40B4-BE49-F238E27FC236}">
                <a16:creationId xmlns:a16="http://schemas.microsoft.com/office/drawing/2014/main" id="{5239A755-266F-C8A6-369F-383B24DAE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984" y="3346410"/>
            <a:ext cx="7679783" cy="2788920"/>
          </a:xfrm>
          <a:prstGeom prst="rect">
            <a:avLst/>
          </a:prstGeom>
        </p:spPr>
      </p:pic>
    </p:spTree>
    <p:extLst>
      <p:ext uri="{BB962C8B-B14F-4D97-AF65-F5344CB8AC3E}">
        <p14:creationId xmlns:p14="http://schemas.microsoft.com/office/powerpoint/2010/main" val="155584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4417482" y="257614"/>
            <a:ext cx="4994787" cy="1292662"/>
          </a:xfrm>
          <a:prstGeom prst="rect">
            <a:avLst/>
          </a:prstGeom>
          <a:noFill/>
        </p:spPr>
        <p:txBody>
          <a:bodyPr wrap="square" rtlCol="0">
            <a:spAutoFit/>
          </a:bodyPr>
          <a:lstStyle/>
          <a:p>
            <a:r>
              <a:rPr lang="hu-HU" sz="6000" dirty="0"/>
              <a:t>Analyses</a:t>
            </a:r>
          </a:p>
          <a:p>
            <a:endParaRPr lang="hu-HU" dirty="0"/>
          </a:p>
        </p:txBody>
      </p:sp>
      <p:sp>
        <p:nvSpPr>
          <p:cNvPr id="2" name="Szövegdoboz 1">
            <a:extLst>
              <a:ext uri="{FF2B5EF4-FFF2-40B4-BE49-F238E27FC236}">
                <a16:creationId xmlns:a16="http://schemas.microsoft.com/office/drawing/2014/main" id="{EFF38F8D-D1B0-C155-23FC-4F0D8465BD53}"/>
              </a:ext>
            </a:extLst>
          </p:cNvPr>
          <p:cNvSpPr txBox="1"/>
          <p:nvPr/>
        </p:nvSpPr>
        <p:spPr>
          <a:xfrm>
            <a:off x="1536571" y="1537223"/>
            <a:ext cx="8905288" cy="1200329"/>
          </a:xfrm>
          <a:prstGeom prst="rect">
            <a:avLst/>
          </a:prstGeom>
          <a:noFill/>
        </p:spPr>
        <p:txBody>
          <a:bodyPr wrap="square" rtlCol="0">
            <a:spAutoFit/>
          </a:bodyPr>
          <a:lstStyle/>
          <a:p>
            <a:r>
              <a:rPr lang="hu-HU" b="1" dirty="0"/>
              <a:t>Analysis with COCO Y0 model</a:t>
            </a:r>
          </a:p>
          <a:p>
            <a:endParaRPr lang="hu-HU" dirty="0"/>
          </a:p>
          <a:p>
            <a:r>
              <a:rPr lang="en-US" dirty="0"/>
              <a:t>From the returned analysis, we assign the estimate "row" to the existing ranked OAM and we can see which elements are different and involve risk.</a:t>
            </a:r>
            <a:endParaRPr lang="hu-HU" dirty="0"/>
          </a:p>
        </p:txBody>
      </p:sp>
      <p:sp>
        <p:nvSpPr>
          <p:cNvPr id="4" name="Szövegdoboz 3">
            <a:extLst>
              <a:ext uri="{FF2B5EF4-FFF2-40B4-BE49-F238E27FC236}">
                <a16:creationId xmlns:a16="http://schemas.microsoft.com/office/drawing/2014/main" id="{AEEE2ACE-C1D1-D3D1-F2C8-3BAC7B2788E4}"/>
              </a:ext>
            </a:extLst>
          </p:cNvPr>
          <p:cNvSpPr txBox="1"/>
          <p:nvPr/>
        </p:nvSpPr>
        <p:spPr>
          <a:xfrm>
            <a:off x="300109" y="6362392"/>
            <a:ext cx="796413" cy="369332"/>
          </a:xfrm>
          <a:prstGeom prst="rect">
            <a:avLst/>
          </a:prstGeom>
          <a:noFill/>
        </p:spPr>
        <p:txBody>
          <a:bodyPr wrap="square" rtlCol="0">
            <a:spAutoFit/>
          </a:bodyPr>
          <a:lstStyle/>
          <a:p>
            <a:r>
              <a:rPr lang="hu-HU" dirty="0"/>
              <a:t>13/15</a:t>
            </a:r>
          </a:p>
        </p:txBody>
      </p:sp>
      <p:sp>
        <p:nvSpPr>
          <p:cNvPr id="12" name="Szövegdoboz 11">
            <a:extLst>
              <a:ext uri="{FF2B5EF4-FFF2-40B4-BE49-F238E27FC236}">
                <a16:creationId xmlns:a16="http://schemas.microsoft.com/office/drawing/2014/main" id="{00A8043F-D7E9-4F9F-B89D-8FFC158BF66C}"/>
              </a:ext>
            </a:extLst>
          </p:cNvPr>
          <p:cNvSpPr txBox="1"/>
          <p:nvPr/>
        </p:nvSpPr>
        <p:spPr>
          <a:xfrm>
            <a:off x="2163097" y="5850194"/>
            <a:ext cx="5958348" cy="369332"/>
          </a:xfrm>
          <a:prstGeom prst="rect">
            <a:avLst/>
          </a:prstGeom>
          <a:noFill/>
        </p:spPr>
        <p:txBody>
          <a:bodyPr wrap="square" rtlCol="0">
            <a:spAutoFit/>
          </a:bodyPr>
          <a:lstStyle/>
          <a:p>
            <a:r>
              <a:rPr lang="hu-HU" i="1" dirty="0"/>
              <a:t>Source: https://miau.my-x.hu/myx-free/coco/beker_y0.php</a:t>
            </a:r>
          </a:p>
        </p:txBody>
      </p:sp>
      <p:pic>
        <p:nvPicPr>
          <p:cNvPr id="14" name="Kép 13">
            <a:extLst>
              <a:ext uri="{FF2B5EF4-FFF2-40B4-BE49-F238E27FC236}">
                <a16:creationId xmlns:a16="http://schemas.microsoft.com/office/drawing/2014/main" id="{FC768BA4-38CF-F6FC-6B6A-0056E0301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602" y="5700138"/>
            <a:ext cx="626632" cy="770235"/>
          </a:xfrm>
          <a:prstGeom prst="rect">
            <a:avLst/>
          </a:prstGeom>
        </p:spPr>
      </p:pic>
      <p:pic>
        <p:nvPicPr>
          <p:cNvPr id="7" name="Kép 6">
            <a:extLst>
              <a:ext uri="{FF2B5EF4-FFF2-40B4-BE49-F238E27FC236}">
                <a16:creationId xmlns:a16="http://schemas.microsoft.com/office/drawing/2014/main" id="{B5C6A164-A07C-536B-C430-52166A01C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pic>
        <p:nvPicPr>
          <p:cNvPr id="9" name="Kép 8">
            <a:extLst>
              <a:ext uri="{FF2B5EF4-FFF2-40B4-BE49-F238E27FC236}">
                <a16:creationId xmlns:a16="http://schemas.microsoft.com/office/drawing/2014/main" id="{4761617A-5CEE-9998-25EC-5A3DF0C6B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852" y="2853081"/>
            <a:ext cx="10256296" cy="2779241"/>
          </a:xfrm>
          <a:prstGeom prst="rect">
            <a:avLst/>
          </a:prstGeom>
        </p:spPr>
      </p:pic>
    </p:spTree>
    <p:extLst>
      <p:ext uri="{BB962C8B-B14F-4D97-AF65-F5344CB8AC3E}">
        <p14:creationId xmlns:p14="http://schemas.microsoft.com/office/powerpoint/2010/main" val="3478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4417482" y="257614"/>
            <a:ext cx="4994787" cy="1292662"/>
          </a:xfrm>
          <a:prstGeom prst="rect">
            <a:avLst/>
          </a:prstGeom>
          <a:noFill/>
        </p:spPr>
        <p:txBody>
          <a:bodyPr wrap="square" rtlCol="0">
            <a:spAutoFit/>
          </a:bodyPr>
          <a:lstStyle/>
          <a:p>
            <a:r>
              <a:rPr lang="hu-HU" sz="6000" dirty="0"/>
              <a:t>Analyses</a:t>
            </a:r>
          </a:p>
          <a:p>
            <a:endParaRPr lang="hu-HU" dirty="0"/>
          </a:p>
        </p:txBody>
      </p:sp>
      <p:sp>
        <p:nvSpPr>
          <p:cNvPr id="2" name="Szövegdoboz 1">
            <a:extLst>
              <a:ext uri="{FF2B5EF4-FFF2-40B4-BE49-F238E27FC236}">
                <a16:creationId xmlns:a16="http://schemas.microsoft.com/office/drawing/2014/main" id="{8A6AD67C-A756-13BE-A7C5-066033E34D8E}"/>
              </a:ext>
            </a:extLst>
          </p:cNvPr>
          <p:cNvSpPr txBox="1"/>
          <p:nvPr/>
        </p:nvSpPr>
        <p:spPr>
          <a:xfrm>
            <a:off x="1201114" y="1550276"/>
            <a:ext cx="9781518" cy="923330"/>
          </a:xfrm>
          <a:prstGeom prst="rect">
            <a:avLst/>
          </a:prstGeom>
          <a:noFill/>
        </p:spPr>
        <p:txBody>
          <a:bodyPr wrap="square" rtlCol="0">
            <a:spAutoFit/>
          </a:bodyPr>
          <a:lstStyle/>
          <a:p>
            <a:r>
              <a:rPr lang="en-US" dirty="0"/>
              <a:t>In order to make the result obtained by COCO credible, we create an "inverse" ranking OAM. This is the opposite direction from the original OAM. If the result obtained when running the "inverse" is opposite to the original results, then it can be considered authentic.</a:t>
            </a:r>
            <a:endParaRPr lang="hu-HU" dirty="0"/>
          </a:p>
        </p:txBody>
      </p:sp>
      <p:sp>
        <p:nvSpPr>
          <p:cNvPr id="4" name="Szövegdoboz 3">
            <a:extLst>
              <a:ext uri="{FF2B5EF4-FFF2-40B4-BE49-F238E27FC236}">
                <a16:creationId xmlns:a16="http://schemas.microsoft.com/office/drawing/2014/main" id="{CF56ADF1-9A49-3E70-09ED-3ECA2993510C}"/>
              </a:ext>
            </a:extLst>
          </p:cNvPr>
          <p:cNvSpPr txBox="1"/>
          <p:nvPr/>
        </p:nvSpPr>
        <p:spPr>
          <a:xfrm>
            <a:off x="316211" y="6362392"/>
            <a:ext cx="884903" cy="369332"/>
          </a:xfrm>
          <a:prstGeom prst="rect">
            <a:avLst/>
          </a:prstGeom>
          <a:noFill/>
        </p:spPr>
        <p:txBody>
          <a:bodyPr wrap="square" rtlCol="0">
            <a:spAutoFit/>
          </a:bodyPr>
          <a:lstStyle/>
          <a:p>
            <a:r>
              <a:rPr lang="hu-HU" dirty="0"/>
              <a:t>14/15</a:t>
            </a:r>
          </a:p>
        </p:txBody>
      </p:sp>
      <p:pic>
        <p:nvPicPr>
          <p:cNvPr id="8" name="Kép 7">
            <a:extLst>
              <a:ext uri="{FF2B5EF4-FFF2-40B4-BE49-F238E27FC236}">
                <a16:creationId xmlns:a16="http://schemas.microsoft.com/office/drawing/2014/main" id="{BC892D8F-CAA1-6515-70AE-576A15719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226" y="2542194"/>
            <a:ext cx="6137295" cy="3751609"/>
          </a:xfrm>
          <a:prstGeom prst="rect">
            <a:avLst/>
          </a:prstGeom>
        </p:spPr>
      </p:pic>
      <p:pic>
        <p:nvPicPr>
          <p:cNvPr id="7" name="Kép 6">
            <a:extLst>
              <a:ext uri="{FF2B5EF4-FFF2-40B4-BE49-F238E27FC236}">
                <a16:creationId xmlns:a16="http://schemas.microsoft.com/office/drawing/2014/main" id="{F42EFD88-8F19-1953-E296-C6E23B224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236708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12FCBB5F-B16A-97E2-4A16-452322B2E82A}"/>
              </a:ext>
            </a:extLst>
          </p:cNvPr>
          <p:cNvSpPr txBox="1"/>
          <p:nvPr/>
        </p:nvSpPr>
        <p:spPr>
          <a:xfrm>
            <a:off x="2687005" y="267447"/>
            <a:ext cx="7587705" cy="1292662"/>
          </a:xfrm>
          <a:prstGeom prst="rect">
            <a:avLst/>
          </a:prstGeom>
          <a:noFill/>
        </p:spPr>
        <p:txBody>
          <a:bodyPr wrap="square" rtlCol="0">
            <a:spAutoFit/>
          </a:bodyPr>
          <a:lstStyle/>
          <a:p>
            <a:r>
              <a:rPr lang="hu-HU" sz="6000" dirty="0"/>
              <a:t>Conclusions and future</a:t>
            </a:r>
          </a:p>
          <a:p>
            <a:endParaRPr lang="hu-HU" dirty="0"/>
          </a:p>
        </p:txBody>
      </p:sp>
      <p:sp>
        <p:nvSpPr>
          <p:cNvPr id="2" name="Szövegdoboz 1">
            <a:extLst>
              <a:ext uri="{FF2B5EF4-FFF2-40B4-BE49-F238E27FC236}">
                <a16:creationId xmlns:a16="http://schemas.microsoft.com/office/drawing/2014/main" id="{712A5C41-C367-7696-5F9C-FE9FEB1A8C02}"/>
              </a:ext>
            </a:extLst>
          </p:cNvPr>
          <p:cNvSpPr txBox="1"/>
          <p:nvPr/>
        </p:nvSpPr>
        <p:spPr>
          <a:xfrm>
            <a:off x="979100" y="2130744"/>
            <a:ext cx="10233800" cy="954107"/>
          </a:xfrm>
          <a:prstGeom prst="rect">
            <a:avLst/>
          </a:prstGeom>
          <a:noFill/>
        </p:spPr>
        <p:txBody>
          <a:bodyPr wrap="square" rtlCol="0">
            <a:spAutoFit/>
          </a:bodyPr>
          <a:lstStyle/>
          <a:p>
            <a:r>
              <a:rPr lang="en-US" sz="2800" dirty="0"/>
              <a:t>When sorting raw data into OAM, it can be trivial that the data is similar and identical with minor differences. </a:t>
            </a:r>
            <a:endParaRPr lang="hu-HU" sz="2800" dirty="0"/>
          </a:p>
        </p:txBody>
      </p:sp>
      <p:sp>
        <p:nvSpPr>
          <p:cNvPr id="4" name="Szövegdoboz 3">
            <a:extLst>
              <a:ext uri="{FF2B5EF4-FFF2-40B4-BE49-F238E27FC236}">
                <a16:creationId xmlns:a16="http://schemas.microsoft.com/office/drawing/2014/main" id="{B376F3A4-FAB9-4397-14EE-D12A4204CE46}"/>
              </a:ext>
            </a:extLst>
          </p:cNvPr>
          <p:cNvSpPr txBox="1"/>
          <p:nvPr/>
        </p:nvSpPr>
        <p:spPr>
          <a:xfrm>
            <a:off x="979100" y="3526360"/>
            <a:ext cx="9940413" cy="1815882"/>
          </a:xfrm>
          <a:prstGeom prst="rect">
            <a:avLst/>
          </a:prstGeom>
          <a:noFill/>
        </p:spPr>
        <p:txBody>
          <a:bodyPr wrap="square" rtlCol="0">
            <a:spAutoFit/>
          </a:bodyPr>
          <a:lstStyle/>
          <a:p>
            <a:r>
              <a:rPr lang="en-US" sz="2800" dirty="0"/>
              <a:t>The modeling illustrated in the thesis makes it possible to monitor risky elements with the analysis. The future is the automation of the presented algorithm and the development of an independent software for the security of our data.</a:t>
            </a:r>
            <a:endParaRPr lang="hu-HU" sz="2800" dirty="0"/>
          </a:p>
        </p:txBody>
      </p:sp>
      <p:sp>
        <p:nvSpPr>
          <p:cNvPr id="7" name="Szövegdoboz 6">
            <a:extLst>
              <a:ext uri="{FF2B5EF4-FFF2-40B4-BE49-F238E27FC236}">
                <a16:creationId xmlns:a16="http://schemas.microsoft.com/office/drawing/2014/main" id="{B8C0F41F-164B-D3EE-8DFF-E9F598E70B14}"/>
              </a:ext>
            </a:extLst>
          </p:cNvPr>
          <p:cNvSpPr txBox="1"/>
          <p:nvPr/>
        </p:nvSpPr>
        <p:spPr>
          <a:xfrm>
            <a:off x="326043" y="6362392"/>
            <a:ext cx="875071" cy="369332"/>
          </a:xfrm>
          <a:prstGeom prst="rect">
            <a:avLst/>
          </a:prstGeom>
          <a:noFill/>
        </p:spPr>
        <p:txBody>
          <a:bodyPr wrap="square" rtlCol="0">
            <a:spAutoFit/>
          </a:bodyPr>
          <a:lstStyle/>
          <a:p>
            <a:r>
              <a:rPr lang="hu-HU" dirty="0"/>
              <a:t>15/15</a:t>
            </a:r>
          </a:p>
        </p:txBody>
      </p:sp>
      <p:pic>
        <p:nvPicPr>
          <p:cNvPr id="8" name="Kép 7">
            <a:extLst>
              <a:ext uri="{FF2B5EF4-FFF2-40B4-BE49-F238E27FC236}">
                <a16:creationId xmlns:a16="http://schemas.microsoft.com/office/drawing/2014/main" id="{F6CD824A-F8FF-0732-5AC0-ED487BE8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202599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2" name="Szövegdoboz 1">
            <a:extLst>
              <a:ext uri="{FF2B5EF4-FFF2-40B4-BE49-F238E27FC236}">
                <a16:creationId xmlns:a16="http://schemas.microsoft.com/office/drawing/2014/main" id="{20BCDF5A-7194-6182-BED2-3B6B5B8D0769}"/>
              </a:ext>
            </a:extLst>
          </p:cNvPr>
          <p:cNvSpPr txBox="1"/>
          <p:nvPr/>
        </p:nvSpPr>
        <p:spPr>
          <a:xfrm>
            <a:off x="580103" y="1568179"/>
            <a:ext cx="10874478" cy="2862322"/>
          </a:xfrm>
          <a:prstGeom prst="rect">
            <a:avLst/>
          </a:prstGeom>
          <a:noFill/>
        </p:spPr>
        <p:txBody>
          <a:bodyPr wrap="square" rtlCol="0">
            <a:spAutoFit/>
          </a:bodyPr>
          <a:lstStyle/>
          <a:p>
            <a:pPr algn="ctr"/>
            <a:r>
              <a:rPr lang="hu-HU" sz="4800" dirty="0"/>
              <a:t>Thank you for your attention!</a:t>
            </a:r>
          </a:p>
          <a:p>
            <a:pPr algn="ctr"/>
            <a:r>
              <a:rPr lang="hu-HU" sz="4400" dirty="0"/>
              <a:t>More details: </a:t>
            </a:r>
            <a:r>
              <a:rPr lang="hu-HU" sz="4400" dirty="0">
                <a:hlinkClick r:id="rId3"/>
              </a:rPr>
              <a:t>miau@my-x.hu</a:t>
            </a:r>
            <a:endParaRPr lang="hu-HU" sz="4400" dirty="0"/>
          </a:p>
          <a:p>
            <a:pPr algn="ctr"/>
            <a:r>
              <a:rPr lang="hu-HU" sz="4400" dirty="0"/>
              <a:t>COCO Y0 model:</a:t>
            </a:r>
          </a:p>
          <a:p>
            <a:pPr algn="ctr"/>
            <a:r>
              <a:rPr lang="hu-HU" sz="4400" dirty="0"/>
              <a:t> </a:t>
            </a:r>
            <a:r>
              <a:rPr lang="hu-HU" sz="4400" u="sng" kern="0" dirty="0">
                <a:solidFill>
                  <a:srgbClr val="0563C1"/>
                </a:solidFill>
                <a:latin typeface="Times New Roman" panose="02020603050405020304" pitchFamily="18" charset="0"/>
                <a:ea typeface="Calibri" panose="020F0502020204030204" pitchFamily="34" charset="0"/>
                <a:cs typeface="Segoe UI" panose="020B0502040204020203" pitchFamily="34" charset="0"/>
              </a:rPr>
              <a:t>https://miau.my-x.hu/myx-free</a:t>
            </a:r>
            <a:endParaRPr lang="hu-HU" sz="4400" dirty="0"/>
          </a:p>
        </p:txBody>
      </p:sp>
      <p:sp>
        <p:nvSpPr>
          <p:cNvPr id="4" name="Szövegdoboz 3">
            <a:extLst>
              <a:ext uri="{FF2B5EF4-FFF2-40B4-BE49-F238E27FC236}">
                <a16:creationId xmlns:a16="http://schemas.microsoft.com/office/drawing/2014/main" id="{8FC5DBE2-61B0-C02F-4969-39F93AF52BEF}"/>
              </a:ext>
            </a:extLst>
          </p:cNvPr>
          <p:cNvSpPr txBox="1"/>
          <p:nvPr/>
        </p:nvSpPr>
        <p:spPr>
          <a:xfrm>
            <a:off x="286714" y="6362392"/>
            <a:ext cx="914400" cy="646331"/>
          </a:xfrm>
          <a:prstGeom prst="rect">
            <a:avLst/>
          </a:prstGeom>
          <a:noFill/>
        </p:spPr>
        <p:txBody>
          <a:bodyPr wrap="square" rtlCol="0">
            <a:spAutoFit/>
          </a:bodyPr>
          <a:lstStyle/>
          <a:p>
            <a:endParaRPr lang="hu-HU" dirty="0"/>
          </a:p>
          <a:p>
            <a:endParaRPr lang="hu-HU" dirty="0"/>
          </a:p>
        </p:txBody>
      </p:sp>
      <p:pic>
        <p:nvPicPr>
          <p:cNvPr id="6" name="Kép 5">
            <a:extLst>
              <a:ext uri="{FF2B5EF4-FFF2-40B4-BE49-F238E27FC236}">
                <a16:creationId xmlns:a16="http://schemas.microsoft.com/office/drawing/2014/main" id="{CCA1B05E-6DB8-7D25-F66A-53358D62B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pic>
        <p:nvPicPr>
          <p:cNvPr id="7" name="Kép 6">
            <a:extLst>
              <a:ext uri="{FF2B5EF4-FFF2-40B4-BE49-F238E27FC236}">
                <a16:creationId xmlns:a16="http://schemas.microsoft.com/office/drawing/2014/main" id="{5B05AF5E-2126-EF10-C288-D4E5091BB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568" y="4528663"/>
            <a:ext cx="1843548" cy="1843548"/>
          </a:xfrm>
          <a:prstGeom prst="rect">
            <a:avLst/>
          </a:prstGeom>
        </p:spPr>
      </p:pic>
    </p:spTree>
    <p:extLst>
      <p:ext uri="{BB962C8B-B14F-4D97-AF65-F5344CB8AC3E}">
        <p14:creationId xmlns:p14="http://schemas.microsoft.com/office/powerpoint/2010/main" val="149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A1E6CEEF-2572-A928-6DCE-354E7D24E63F}"/>
              </a:ext>
            </a:extLst>
          </p:cNvPr>
          <p:cNvSpPr txBox="1"/>
          <p:nvPr/>
        </p:nvSpPr>
        <p:spPr>
          <a:xfrm>
            <a:off x="2077277" y="1510185"/>
            <a:ext cx="8259417" cy="1938992"/>
          </a:xfrm>
          <a:prstGeom prst="rect">
            <a:avLst/>
          </a:prstGeom>
          <a:noFill/>
        </p:spPr>
        <p:txBody>
          <a:bodyPr wrap="square" rtlCol="0">
            <a:spAutoFit/>
          </a:bodyPr>
          <a:lstStyle/>
          <a:p>
            <a:pPr algn="ctr"/>
            <a:r>
              <a:rPr lang="hu-HU" sz="6000" dirty="0"/>
              <a:t>USB-Port risk analysis to protect user data</a:t>
            </a:r>
          </a:p>
        </p:txBody>
      </p:sp>
      <p:sp>
        <p:nvSpPr>
          <p:cNvPr id="7" name="Szövegdoboz 6">
            <a:extLst>
              <a:ext uri="{FF2B5EF4-FFF2-40B4-BE49-F238E27FC236}">
                <a16:creationId xmlns:a16="http://schemas.microsoft.com/office/drawing/2014/main" id="{1CA53B68-4D54-23C9-351E-E343BB312C46}"/>
              </a:ext>
            </a:extLst>
          </p:cNvPr>
          <p:cNvSpPr txBox="1"/>
          <p:nvPr/>
        </p:nvSpPr>
        <p:spPr>
          <a:xfrm>
            <a:off x="1431233" y="4174136"/>
            <a:ext cx="8905461" cy="954107"/>
          </a:xfrm>
          <a:prstGeom prst="rect">
            <a:avLst/>
          </a:prstGeom>
          <a:noFill/>
        </p:spPr>
        <p:txBody>
          <a:bodyPr wrap="square" rtlCol="0">
            <a:spAutoFit/>
          </a:bodyPr>
          <a:lstStyle/>
          <a:p>
            <a:pPr marL="457200" indent="-457200" algn="ctr">
              <a:buFont typeface="Arial" panose="020B0604020202020204" pitchFamily="34" charset="0"/>
              <a:buChar char="•"/>
            </a:pPr>
            <a:r>
              <a:rPr lang="hu-HU" sz="2800" dirty="0"/>
              <a:t>Presenter: Zoltán Lehrer- Kodolányi János University</a:t>
            </a:r>
          </a:p>
          <a:p>
            <a:pPr marL="457200" indent="-457200" algn="ctr">
              <a:buFont typeface="Arial" panose="020B0604020202020204" pitchFamily="34" charset="0"/>
              <a:buChar char="•"/>
            </a:pPr>
            <a:r>
              <a:rPr lang="hu-HU" sz="2800" dirty="0"/>
              <a:t>Supervisors: Dr. László Pitlik &amp; László Pitlik (Jr.)</a:t>
            </a:r>
          </a:p>
        </p:txBody>
      </p:sp>
      <p:sp>
        <p:nvSpPr>
          <p:cNvPr id="2" name="Szövegdoboz 1">
            <a:extLst>
              <a:ext uri="{FF2B5EF4-FFF2-40B4-BE49-F238E27FC236}">
                <a16:creationId xmlns:a16="http://schemas.microsoft.com/office/drawing/2014/main" id="{AA1DDC78-594E-E2F6-D28E-8FD35C64184E}"/>
              </a:ext>
            </a:extLst>
          </p:cNvPr>
          <p:cNvSpPr txBox="1"/>
          <p:nvPr/>
        </p:nvSpPr>
        <p:spPr>
          <a:xfrm>
            <a:off x="265471" y="6341806"/>
            <a:ext cx="786581" cy="369332"/>
          </a:xfrm>
          <a:prstGeom prst="rect">
            <a:avLst/>
          </a:prstGeom>
          <a:noFill/>
        </p:spPr>
        <p:txBody>
          <a:bodyPr wrap="square" rtlCol="0">
            <a:spAutoFit/>
          </a:bodyPr>
          <a:lstStyle/>
          <a:p>
            <a:r>
              <a:rPr lang="hu-HU" dirty="0"/>
              <a:t>2/15</a:t>
            </a:r>
          </a:p>
        </p:txBody>
      </p:sp>
      <p:pic>
        <p:nvPicPr>
          <p:cNvPr id="4" name="Kép 3">
            <a:extLst>
              <a:ext uri="{FF2B5EF4-FFF2-40B4-BE49-F238E27FC236}">
                <a16:creationId xmlns:a16="http://schemas.microsoft.com/office/drawing/2014/main" id="{2B9EF0DA-2F61-526A-4177-88C1EE464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84" y="146862"/>
            <a:ext cx="2467897" cy="1124127"/>
          </a:xfrm>
          <a:prstGeom prst="rect">
            <a:avLst/>
          </a:prstGeom>
        </p:spPr>
      </p:pic>
    </p:spTree>
    <p:extLst>
      <p:ext uri="{BB962C8B-B14F-4D97-AF65-F5344CB8AC3E}">
        <p14:creationId xmlns:p14="http://schemas.microsoft.com/office/powerpoint/2010/main" val="261408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2" name="Szövegdoboz 1">
            <a:extLst>
              <a:ext uri="{FF2B5EF4-FFF2-40B4-BE49-F238E27FC236}">
                <a16:creationId xmlns:a16="http://schemas.microsoft.com/office/drawing/2014/main" id="{C319D5A0-A3E4-D479-9EF2-C8F284927161}"/>
              </a:ext>
            </a:extLst>
          </p:cNvPr>
          <p:cNvSpPr txBox="1"/>
          <p:nvPr/>
        </p:nvSpPr>
        <p:spPr>
          <a:xfrm>
            <a:off x="4616073" y="207310"/>
            <a:ext cx="3128220" cy="1015663"/>
          </a:xfrm>
          <a:prstGeom prst="rect">
            <a:avLst/>
          </a:prstGeom>
          <a:noFill/>
        </p:spPr>
        <p:txBody>
          <a:bodyPr wrap="square" rtlCol="0">
            <a:spAutoFit/>
          </a:bodyPr>
          <a:lstStyle/>
          <a:p>
            <a:r>
              <a:rPr lang="hu-HU" sz="6000" dirty="0"/>
              <a:t>Content</a:t>
            </a:r>
          </a:p>
        </p:txBody>
      </p:sp>
      <p:sp>
        <p:nvSpPr>
          <p:cNvPr id="4" name="Szövegdoboz 3">
            <a:extLst>
              <a:ext uri="{FF2B5EF4-FFF2-40B4-BE49-F238E27FC236}">
                <a16:creationId xmlns:a16="http://schemas.microsoft.com/office/drawing/2014/main" id="{74D2B07E-F932-D2AC-716E-A37E51294A98}"/>
              </a:ext>
            </a:extLst>
          </p:cNvPr>
          <p:cNvSpPr txBox="1"/>
          <p:nvPr/>
        </p:nvSpPr>
        <p:spPr>
          <a:xfrm>
            <a:off x="2792896" y="2047461"/>
            <a:ext cx="7156174" cy="3139321"/>
          </a:xfrm>
          <a:prstGeom prst="rect">
            <a:avLst/>
          </a:prstGeom>
          <a:noFill/>
        </p:spPr>
        <p:txBody>
          <a:bodyPr wrap="square" rtlCol="0">
            <a:spAutoFit/>
          </a:bodyPr>
          <a:lstStyle/>
          <a:p>
            <a:pPr marL="285750" indent="-285750">
              <a:buFont typeface="Arial" panose="020B0604020202020204" pitchFamily="34" charset="0"/>
              <a:buChar char="•"/>
            </a:pPr>
            <a:r>
              <a:rPr lang="hu-HU" sz="3600" dirty="0"/>
              <a:t>Introduction</a:t>
            </a:r>
          </a:p>
          <a:p>
            <a:pPr marL="285750" indent="-285750">
              <a:buFont typeface="Arial" panose="020B0604020202020204" pitchFamily="34" charset="0"/>
              <a:buChar char="•"/>
            </a:pPr>
            <a:r>
              <a:rPr lang="hu-HU" sz="3600" dirty="0"/>
              <a:t>Goals and usefulness</a:t>
            </a:r>
          </a:p>
          <a:p>
            <a:pPr marL="285750" indent="-285750">
              <a:buFont typeface="Arial" panose="020B0604020202020204" pitchFamily="34" charset="0"/>
              <a:buChar char="•"/>
            </a:pPr>
            <a:r>
              <a:rPr lang="hu-HU" sz="3600" dirty="0"/>
              <a:t>Analyses</a:t>
            </a:r>
          </a:p>
          <a:p>
            <a:pPr marL="285750" indent="-285750">
              <a:buFont typeface="Arial" panose="020B0604020202020204" pitchFamily="34" charset="0"/>
              <a:buChar char="•"/>
            </a:pPr>
            <a:r>
              <a:rPr lang="hu-HU" sz="3600" dirty="0"/>
              <a:t>Conclusions and future</a:t>
            </a:r>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endParaRPr lang="hu-HU" dirty="0"/>
          </a:p>
        </p:txBody>
      </p:sp>
      <p:sp>
        <p:nvSpPr>
          <p:cNvPr id="6" name="Szövegdoboz 5">
            <a:extLst>
              <a:ext uri="{FF2B5EF4-FFF2-40B4-BE49-F238E27FC236}">
                <a16:creationId xmlns:a16="http://schemas.microsoft.com/office/drawing/2014/main" id="{2053E0F9-EFE6-FC9C-3F61-AB13F6FED636}"/>
              </a:ext>
            </a:extLst>
          </p:cNvPr>
          <p:cNvSpPr txBox="1"/>
          <p:nvPr/>
        </p:nvSpPr>
        <p:spPr>
          <a:xfrm>
            <a:off x="245806" y="6408558"/>
            <a:ext cx="757084" cy="646331"/>
          </a:xfrm>
          <a:prstGeom prst="rect">
            <a:avLst/>
          </a:prstGeom>
          <a:noFill/>
        </p:spPr>
        <p:txBody>
          <a:bodyPr wrap="square" rtlCol="0">
            <a:spAutoFit/>
          </a:bodyPr>
          <a:lstStyle/>
          <a:p>
            <a:r>
              <a:rPr lang="hu-HU" dirty="0"/>
              <a:t>3/15</a:t>
            </a:r>
          </a:p>
          <a:p>
            <a:endParaRPr lang="hu-HU" dirty="0"/>
          </a:p>
        </p:txBody>
      </p:sp>
      <p:pic>
        <p:nvPicPr>
          <p:cNvPr id="7" name="Kép 6">
            <a:extLst>
              <a:ext uri="{FF2B5EF4-FFF2-40B4-BE49-F238E27FC236}">
                <a16:creationId xmlns:a16="http://schemas.microsoft.com/office/drawing/2014/main" id="{A981CD52-3420-B6F6-50B1-5FA4B709E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6" y="207310"/>
            <a:ext cx="2467897" cy="1124127"/>
          </a:xfrm>
          <a:prstGeom prst="rect">
            <a:avLst/>
          </a:prstGeom>
        </p:spPr>
      </p:pic>
    </p:spTree>
    <p:extLst>
      <p:ext uri="{BB962C8B-B14F-4D97-AF65-F5344CB8AC3E}">
        <p14:creationId xmlns:p14="http://schemas.microsoft.com/office/powerpoint/2010/main" val="185918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4" name="Szövegdoboz 3">
            <a:extLst>
              <a:ext uri="{FF2B5EF4-FFF2-40B4-BE49-F238E27FC236}">
                <a16:creationId xmlns:a16="http://schemas.microsoft.com/office/drawing/2014/main" id="{D59F1C2A-7236-9EF7-3F6F-83F84E104E74}"/>
              </a:ext>
            </a:extLst>
          </p:cNvPr>
          <p:cNvSpPr txBox="1"/>
          <p:nvPr/>
        </p:nvSpPr>
        <p:spPr>
          <a:xfrm>
            <a:off x="4041059" y="268036"/>
            <a:ext cx="4984955" cy="1292662"/>
          </a:xfrm>
          <a:prstGeom prst="rect">
            <a:avLst/>
          </a:prstGeom>
          <a:noFill/>
        </p:spPr>
        <p:txBody>
          <a:bodyPr wrap="square" rtlCol="0">
            <a:spAutoFit/>
          </a:bodyPr>
          <a:lstStyle/>
          <a:p>
            <a:r>
              <a:rPr lang="hu-HU" sz="6000" dirty="0"/>
              <a:t>Introduction</a:t>
            </a:r>
          </a:p>
          <a:p>
            <a:endParaRPr lang="hu-HU" dirty="0"/>
          </a:p>
        </p:txBody>
      </p:sp>
      <p:sp>
        <p:nvSpPr>
          <p:cNvPr id="6" name="Szövegdoboz 5">
            <a:extLst>
              <a:ext uri="{FF2B5EF4-FFF2-40B4-BE49-F238E27FC236}">
                <a16:creationId xmlns:a16="http://schemas.microsoft.com/office/drawing/2014/main" id="{BC495C94-1BB8-9309-35D4-84BB1C56D460}"/>
              </a:ext>
            </a:extLst>
          </p:cNvPr>
          <p:cNvSpPr txBox="1"/>
          <p:nvPr/>
        </p:nvSpPr>
        <p:spPr>
          <a:xfrm>
            <a:off x="3765755" y="1252117"/>
            <a:ext cx="4336026" cy="4708981"/>
          </a:xfrm>
          <a:prstGeom prst="rect">
            <a:avLst/>
          </a:prstGeom>
          <a:noFill/>
        </p:spPr>
        <p:txBody>
          <a:bodyPr wrap="square" rtlCol="0">
            <a:spAutoFit/>
          </a:bodyPr>
          <a:lstStyle/>
          <a:p>
            <a:pPr algn="just"/>
            <a:r>
              <a:rPr lang="en-US" sz="2000" dirty="0"/>
              <a:t>The topic of my thesis was inspired by the presentation of a </a:t>
            </a:r>
            <a:r>
              <a:rPr lang="en-US" sz="2000" b="1" dirty="0"/>
              <a:t>USB device </a:t>
            </a:r>
            <a:r>
              <a:rPr lang="en-US" sz="2000" dirty="0"/>
              <a:t>that is capable of running a </a:t>
            </a:r>
            <a:r>
              <a:rPr lang="en-US" sz="2000" b="1" dirty="0"/>
              <a:t>short line </a:t>
            </a:r>
            <a:r>
              <a:rPr lang="en-US" sz="2000" dirty="0"/>
              <a:t>of code stored </a:t>
            </a:r>
            <a:r>
              <a:rPr lang="en-US" sz="2000" b="1" dirty="0"/>
              <a:t>hidden</a:t>
            </a:r>
            <a:r>
              <a:rPr lang="en-US" sz="2000" dirty="0"/>
              <a:t> on a computer, and the executed line of </a:t>
            </a:r>
            <a:r>
              <a:rPr lang="en-US" sz="2000" b="1" dirty="0"/>
              <a:t>code</a:t>
            </a:r>
            <a:r>
              <a:rPr lang="en-US" sz="2000" dirty="0"/>
              <a:t> can even endanger our personal data.</a:t>
            </a:r>
            <a:endParaRPr lang="hu-HU" sz="2000" dirty="0"/>
          </a:p>
          <a:p>
            <a:pPr algn="just"/>
            <a:r>
              <a:rPr lang="en-US" sz="2000" dirty="0"/>
              <a:t>This is a simple data/charging cable that can cause </a:t>
            </a:r>
            <a:r>
              <a:rPr lang="en-US" sz="2000" b="1" dirty="0"/>
              <a:t>huge damage </a:t>
            </a:r>
            <a:r>
              <a:rPr lang="en-US" sz="2000" dirty="0"/>
              <a:t>to the unsuspecting user.</a:t>
            </a:r>
            <a:endParaRPr lang="hu-HU" sz="2000" dirty="0"/>
          </a:p>
          <a:p>
            <a:pPr algn="just"/>
            <a:r>
              <a:rPr lang="en-US" sz="2000" dirty="0"/>
              <a:t>Its users can abuse our </a:t>
            </a:r>
            <a:r>
              <a:rPr lang="en-US" sz="2000" b="1" dirty="0"/>
              <a:t>personal data</a:t>
            </a:r>
            <a:r>
              <a:rPr lang="en-US" sz="2000" dirty="0"/>
              <a:t>, </a:t>
            </a:r>
            <a:r>
              <a:rPr lang="en-US" sz="2000" b="1" dirty="0"/>
              <a:t>break</a:t>
            </a:r>
            <a:r>
              <a:rPr lang="en-US" sz="2000" dirty="0"/>
              <a:t> into computer networks, </a:t>
            </a:r>
            <a:r>
              <a:rPr lang="en-US" sz="2000" b="1" dirty="0"/>
              <a:t>steal</a:t>
            </a:r>
            <a:r>
              <a:rPr lang="en-US" sz="2000" dirty="0"/>
              <a:t> our </a:t>
            </a:r>
            <a:r>
              <a:rPr lang="en-US" sz="2000" b="1" dirty="0"/>
              <a:t>identity</a:t>
            </a:r>
            <a:r>
              <a:rPr lang="en-US" sz="2000" dirty="0"/>
              <a:t>, commit financial fraud, spread </a:t>
            </a:r>
            <a:r>
              <a:rPr lang="en-US" sz="2000" b="1" dirty="0"/>
              <a:t>malware</a:t>
            </a:r>
            <a:r>
              <a:rPr lang="en-US" sz="2000" dirty="0"/>
              <a:t> and </a:t>
            </a:r>
            <a:r>
              <a:rPr lang="en-US" sz="2000" b="1" dirty="0"/>
              <a:t>viruses</a:t>
            </a:r>
            <a:r>
              <a:rPr lang="en-US" sz="2000" dirty="0"/>
              <a:t>, and carry out various types of Internet </a:t>
            </a:r>
            <a:r>
              <a:rPr lang="en-US" sz="2000" b="1" dirty="0"/>
              <a:t>abuse</a:t>
            </a:r>
            <a:r>
              <a:rPr lang="en-US" sz="2000" dirty="0"/>
              <a:t>, </a:t>
            </a:r>
            <a:r>
              <a:rPr lang="en-US" sz="2000" b="1" dirty="0"/>
              <a:t>harassment</a:t>
            </a:r>
            <a:r>
              <a:rPr lang="en-US" sz="2000" dirty="0"/>
              <a:t> or </a:t>
            </a:r>
            <a:r>
              <a:rPr lang="en-US" sz="2000" b="1" dirty="0"/>
              <a:t>blackmail</a:t>
            </a:r>
            <a:r>
              <a:rPr lang="en-US" sz="2000" dirty="0"/>
              <a:t>.</a:t>
            </a:r>
            <a:endParaRPr lang="hu-HU" sz="2000" dirty="0"/>
          </a:p>
        </p:txBody>
      </p:sp>
      <p:sp>
        <p:nvSpPr>
          <p:cNvPr id="2" name="Szövegdoboz 1">
            <a:extLst>
              <a:ext uri="{FF2B5EF4-FFF2-40B4-BE49-F238E27FC236}">
                <a16:creationId xmlns:a16="http://schemas.microsoft.com/office/drawing/2014/main" id="{22BDD48F-2AF2-CF2C-B17D-D6BDA13DAC11}"/>
              </a:ext>
            </a:extLst>
          </p:cNvPr>
          <p:cNvSpPr txBox="1"/>
          <p:nvPr/>
        </p:nvSpPr>
        <p:spPr>
          <a:xfrm>
            <a:off x="226142" y="6419094"/>
            <a:ext cx="668594" cy="369332"/>
          </a:xfrm>
          <a:prstGeom prst="rect">
            <a:avLst/>
          </a:prstGeom>
          <a:noFill/>
        </p:spPr>
        <p:txBody>
          <a:bodyPr wrap="square" rtlCol="0">
            <a:spAutoFit/>
          </a:bodyPr>
          <a:lstStyle/>
          <a:p>
            <a:r>
              <a:rPr lang="hu-HU" dirty="0"/>
              <a:t>4/15</a:t>
            </a:r>
          </a:p>
        </p:txBody>
      </p:sp>
      <p:pic>
        <p:nvPicPr>
          <p:cNvPr id="8" name="Kép 7">
            <a:extLst>
              <a:ext uri="{FF2B5EF4-FFF2-40B4-BE49-F238E27FC236}">
                <a16:creationId xmlns:a16="http://schemas.microsoft.com/office/drawing/2014/main" id="{99A48D46-9A8A-A14C-5C7A-49B89FDE224B}"/>
              </a:ext>
            </a:extLst>
          </p:cNvPr>
          <p:cNvPicPr>
            <a:picLocks noChangeAspect="1"/>
          </p:cNvPicPr>
          <p:nvPr/>
        </p:nvPicPr>
        <p:blipFill>
          <a:blip r:embed="rId3">
            <a:alphaModFix amt="94000"/>
            <a:extLst>
              <a:ext uri="{BEBA8EAE-BF5A-486C-A8C5-ECC9F3942E4B}">
                <a14:imgProps xmlns:a14="http://schemas.microsoft.com/office/drawing/2010/main">
                  <a14:imgLayer r:embed="rId4">
                    <a14:imgEffect>
                      <a14:saturation sat="92000"/>
                    </a14:imgEffect>
                  </a14:imgLayer>
                </a14:imgProps>
              </a:ext>
              <a:ext uri="{28A0092B-C50C-407E-A947-70E740481C1C}">
                <a14:useLocalDpi xmlns:a14="http://schemas.microsoft.com/office/drawing/2010/main" val="0"/>
              </a:ext>
            </a:extLst>
          </a:blip>
          <a:stretch>
            <a:fillRect/>
          </a:stretch>
        </p:blipFill>
        <p:spPr>
          <a:xfrm>
            <a:off x="353960" y="1413213"/>
            <a:ext cx="3129289" cy="3129289"/>
          </a:xfrm>
          <a:prstGeom prst="rect">
            <a:avLst/>
          </a:prstGeom>
          <a:ln>
            <a:noFill/>
          </a:ln>
          <a:effectLst>
            <a:softEdge rad="112500"/>
          </a:effectLst>
        </p:spPr>
      </p:pic>
      <p:pic>
        <p:nvPicPr>
          <p:cNvPr id="9" name="Kép 8">
            <a:extLst>
              <a:ext uri="{FF2B5EF4-FFF2-40B4-BE49-F238E27FC236}">
                <a16:creationId xmlns:a16="http://schemas.microsoft.com/office/drawing/2014/main" id="{0D9B95D1-F0A2-3440-16AC-59233990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7529" y="2768699"/>
            <a:ext cx="3180735" cy="3180735"/>
          </a:xfrm>
          <a:prstGeom prst="rect">
            <a:avLst/>
          </a:prstGeom>
          <a:ln>
            <a:noFill/>
          </a:ln>
          <a:effectLst>
            <a:softEdge rad="112500"/>
          </a:effectLst>
        </p:spPr>
      </p:pic>
      <p:pic>
        <p:nvPicPr>
          <p:cNvPr id="7" name="Kép 6">
            <a:extLst>
              <a:ext uri="{FF2B5EF4-FFF2-40B4-BE49-F238E27FC236}">
                <a16:creationId xmlns:a16="http://schemas.microsoft.com/office/drawing/2014/main" id="{3882E18C-C7F3-E55B-DD1D-FBC66B07C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142" y="127990"/>
            <a:ext cx="2467897" cy="1124127"/>
          </a:xfrm>
          <a:prstGeom prst="rect">
            <a:avLst/>
          </a:prstGeom>
        </p:spPr>
      </p:pic>
    </p:spTree>
    <p:extLst>
      <p:ext uri="{BB962C8B-B14F-4D97-AF65-F5344CB8AC3E}">
        <p14:creationId xmlns:p14="http://schemas.microsoft.com/office/powerpoint/2010/main" val="11069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4" name="Szövegdoboz 3">
            <a:extLst>
              <a:ext uri="{FF2B5EF4-FFF2-40B4-BE49-F238E27FC236}">
                <a16:creationId xmlns:a16="http://schemas.microsoft.com/office/drawing/2014/main" id="{D59F1C2A-7236-9EF7-3F6F-83F84E104E74}"/>
              </a:ext>
            </a:extLst>
          </p:cNvPr>
          <p:cNvSpPr txBox="1"/>
          <p:nvPr/>
        </p:nvSpPr>
        <p:spPr>
          <a:xfrm>
            <a:off x="4060723" y="228707"/>
            <a:ext cx="4984955" cy="1292662"/>
          </a:xfrm>
          <a:prstGeom prst="rect">
            <a:avLst/>
          </a:prstGeom>
          <a:noFill/>
        </p:spPr>
        <p:txBody>
          <a:bodyPr wrap="square" rtlCol="0">
            <a:spAutoFit/>
          </a:bodyPr>
          <a:lstStyle/>
          <a:p>
            <a:r>
              <a:rPr lang="hu-HU" sz="6000" dirty="0"/>
              <a:t>Introduction</a:t>
            </a:r>
          </a:p>
          <a:p>
            <a:endParaRPr lang="hu-HU" dirty="0"/>
          </a:p>
        </p:txBody>
      </p:sp>
      <p:sp>
        <p:nvSpPr>
          <p:cNvPr id="6" name="Szövegdoboz 5">
            <a:extLst>
              <a:ext uri="{FF2B5EF4-FFF2-40B4-BE49-F238E27FC236}">
                <a16:creationId xmlns:a16="http://schemas.microsoft.com/office/drawing/2014/main" id="{BC495C94-1BB8-9309-35D4-84BB1C56D460}"/>
              </a:ext>
            </a:extLst>
          </p:cNvPr>
          <p:cNvSpPr txBox="1"/>
          <p:nvPr/>
        </p:nvSpPr>
        <p:spPr>
          <a:xfrm>
            <a:off x="1691148" y="2274838"/>
            <a:ext cx="9458634" cy="4339650"/>
          </a:xfrm>
          <a:prstGeom prst="rect">
            <a:avLst/>
          </a:prstGeom>
          <a:noFill/>
        </p:spPr>
        <p:txBody>
          <a:bodyPr wrap="square" rtlCol="0">
            <a:spAutoFit/>
          </a:bodyPr>
          <a:lstStyle/>
          <a:p>
            <a:r>
              <a:rPr lang="hu-HU" sz="2400" b="1" dirty="0"/>
              <a:t>What does the word mean USB? (Universal Serial Bus)</a:t>
            </a:r>
          </a:p>
          <a:p>
            <a:endParaRPr lang="hu-HU" sz="2400" dirty="0"/>
          </a:p>
          <a:p>
            <a:r>
              <a:rPr lang="hu-HU" sz="2400" i="1" dirty="0"/>
              <a:t>„</a:t>
            </a:r>
            <a:r>
              <a:rPr lang="en-US" sz="2400" i="1" dirty="0"/>
              <a:t>A USB port is an interface that allows devices to be connected to a computer or other device. USB ports are widely used because they are flexible and suitable for connecting a variety of devices. The connectors can be grouped in the form of USB standards</a:t>
            </a:r>
            <a:r>
              <a:rPr lang="hu-HU" sz="2400" i="1" dirty="0"/>
              <a:t>”</a:t>
            </a:r>
            <a:r>
              <a:rPr lang="en-US" sz="2400" dirty="0"/>
              <a:t>.</a:t>
            </a:r>
            <a:endParaRPr lang="hu-HU" sz="2400" dirty="0"/>
          </a:p>
          <a:p>
            <a:endParaRPr lang="hu-HU" sz="2400" dirty="0"/>
          </a:p>
          <a:p>
            <a:endParaRPr lang="hu-HU" sz="2400" dirty="0"/>
          </a:p>
          <a:p>
            <a:r>
              <a:rPr lang="hu-HU" kern="0" dirty="0">
                <a:solidFill>
                  <a:srgbClr val="4472C4"/>
                </a:solidFill>
                <a:latin typeface="Segoe UI" panose="020B0502040204020203" pitchFamily="34" charset="0"/>
                <a:ea typeface="Calibri" panose="020F0502020204030204" pitchFamily="34" charset="0"/>
              </a:rPr>
              <a:t>Gábor Izsáki</a:t>
            </a:r>
            <a:r>
              <a:rPr lang="hu-HU" sz="1800" kern="0" dirty="0">
                <a:solidFill>
                  <a:srgbClr val="4472C4"/>
                </a:solidFill>
                <a:effectLst/>
                <a:latin typeface="Segoe UI" panose="020B0502040204020203" pitchFamily="34" charset="0"/>
                <a:ea typeface="Calibri" panose="020F0502020204030204" pitchFamily="34" charset="0"/>
              </a:rPr>
              <a:t> (2023.03.22.) usb-portok-es-szabvanyok html. Downloaded: 2024.04.05. </a:t>
            </a:r>
            <a:r>
              <a:rPr lang="hu-HU" kern="0" dirty="0">
                <a:solidFill>
                  <a:srgbClr val="4472C4"/>
                </a:solidFill>
                <a:latin typeface="Segoe UI" panose="020B0502040204020203" pitchFamily="34" charset="0"/>
                <a:ea typeface="Calibri" panose="020F0502020204030204" pitchFamily="34" charset="0"/>
              </a:rPr>
              <a:t>Source</a:t>
            </a:r>
            <a:r>
              <a:rPr lang="hu-HU" sz="1800" kern="0" dirty="0">
                <a:solidFill>
                  <a:srgbClr val="4472C4"/>
                </a:solidFill>
                <a:effectLst/>
                <a:latin typeface="Segoe UI" panose="020B0502040204020203" pitchFamily="34" charset="0"/>
                <a:ea typeface="Calibri" panose="020F0502020204030204" pitchFamily="34" charset="0"/>
              </a:rPr>
              <a:t>: </a:t>
            </a:r>
            <a:r>
              <a:rPr lang="hu-HU" sz="1800" u="sng" kern="0" dirty="0">
                <a:solidFill>
                  <a:srgbClr val="4472C4"/>
                </a:solidFill>
                <a:effectLst/>
                <a:latin typeface="Times New Roman" panose="02020603050405020304" pitchFamily="18" charset="0"/>
                <a:ea typeface="Calibri" panose="020F0502020204030204" pitchFamily="34" charset="0"/>
                <a:cs typeface="Segoe UI" panose="020B0502040204020203" pitchFamily="34" charset="0"/>
                <a:hlinkClick r:id="rId3"/>
              </a:rPr>
              <a:t>https://laptopguru.hu/laptopgurumagazin/usb-portok-es-szabvanyok/</a:t>
            </a:r>
            <a:endParaRPr lang="hu-HU" sz="2400" dirty="0"/>
          </a:p>
          <a:p>
            <a:endParaRPr lang="hu-HU" sz="2400" dirty="0"/>
          </a:p>
          <a:p>
            <a:endParaRPr lang="hu-HU" sz="2400" dirty="0"/>
          </a:p>
        </p:txBody>
      </p:sp>
      <p:sp>
        <p:nvSpPr>
          <p:cNvPr id="2" name="Szövegdoboz 1">
            <a:extLst>
              <a:ext uri="{FF2B5EF4-FFF2-40B4-BE49-F238E27FC236}">
                <a16:creationId xmlns:a16="http://schemas.microsoft.com/office/drawing/2014/main" id="{FCD3FE61-36A0-4C7D-D39D-1358BA1234E0}"/>
              </a:ext>
            </a:extLst>
          </p:cNvPr>
          <p:cNvSpPr txBox="1"/>
          <p:nvPr/>
        </p:nvSpPr>
        <p:spPr>
          <a:xfrm>
            <a:off x="235975" y="6444733"/>
            <a:ext cx="727587" cy="369332"/>
          </a:xfrm>
          <a:prstGeom prst="rect">
            <a:avLst/>
          </a:prstGeom>
          <a:noFill/>
        </p:spPr>
        <p:txBody>
          <a:bodyPr wrap="square" rtlCol="0">
            <a:spAutoFit/>
          </a:bodyPr>
          <a:lstStyle/>
          <a:p>
            <a:r>
              <a:rPr lang="hu-HU" dirty="0"/>
              <a:t>5/15</a:t>
            </a:r>
          </a:p>
        </p:txBody>
      </p:sp>
      <p:pic>
        <p:nvPicPr>
          <p:cNvPr id="7" name="Kép 6">
            <a:extLst>
              <a:ext uri="{FF2B5EF4-FFF2-40B4-BE49-F238E27FC236}">
                <a16:creationId xmlns:a16="http://schemas.microsoft.com/office/drawing/2014/main" id="{F9F56D4E-EF0A-CD61-BBB7-505DD54D4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32" y="211913"/>
            <a:ext cx="2467897" cy="1124127"/>
          </a:xfrm>
          <a:prstGeom prst="rect">
            <a:avLst/>
          </a:prstGeom>
        </p:spPr>
      </p:pic>
    </p:spTree>
    <p:extLst>
      <p:ext uri="{BB962C8B-B14F-4D97-AF65-F5344CB8AC3E}">
        <p14:creationId xmlns:p14="http://schemas.microsoft.com/office/powerpoint/2010/main" val="370491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2" name="Szövegdoboz 1">
            <a:extLst>
              <a:ext uri="{FF2B5EF4-FFF2-40B4-BE49-F238E27FC236}">
                <a16:creationId xmlns:a16="http://schemas.microsoft.com/office/drawing/2014/main" id="{C319D5A0-A3E4-D479-9EF2-C8F284927161}"/>
              </a:ext>
            </a:extLst>
          </p:cNvPr>
          <p:cNvSpPr txBox="1"/>
          <p:nvPr/>
        </p:nvSpPr>
        <p:spPr>
          <a:xfrm>
            <a:off x="2664542" y="276136"/>
            <a:ext cx="8711381" cy="1015663"/>
          </a:xfrm>
          <a:prstGeom prst="rect">
            <a:avLst/>
          </a:prstGeom>
          <a:noFill/>
        </p:spPr>
        <p:txBody>
          <a:bodyPr wrap="square" rtlCol="0">
            <a:spAutoFit/>
          </a:bodyPr>
          <a:lstStyle/>
          <a:p>
            <a:r>
              <a:rPr lang="hu-HU" sz="6000" dirty="0"/>
              <a:t>Goals and usefulness</a:t>
            </a:r>
          </a:p>
        </p:txBody>
      </p:sp>
      <p:sp>
        <p:nvSpPr>
          <p:cNvPr id="4" name="Szövegdoboz 3">
            <a:extLst>
              <a:ext uri="{FF2B5EF4-FFF2-40B4-BE49-F238E27FC236}">
                <a16:creationId xmlns:a16="http://schemas.microsoft.com/office/drawing/2014/main" id="{C0FD5DB9-5496-77D2-B4CD-EC8A348A60E4}"/>
              </a:ext>
            </a:extLst>
          </p:cNvPr>
          <p:cNvSpPr txBox="1"/>
          <p:nvPr/>
        </p:nvSpPr>
        <p:spPr>
          <a:xfrm>
            <a:off x="908949" y="1453615"/>
            <a:ext cx="5098560" cy="5016758"/>
          </a:xfrm>
          <a:prstGeom prst="rect">
            <a:avLst/>
          </a:prstGeom>
          <a:noFill/>
        </p:spPr>
        <p:txBody>
          <a:bodyPr wrap="square" rtlCol="0">
            <a:spAutoFit/>
          </a:bodyPr>
          <a:lstStyle/>
          <a:p>
            <a:pPr algn="just"/>
            <a:r>
              <a:rPr lang="en-US" sz="2000" dirty="0"/>
              <a:t>My goal is to keep your data </a:t>
            </a:r>
            <a:r>
              <a:rPr lang="en-US" sz="2000" b="1" dirty="0"/>
              <a:t>safe</a:t>
            </a:r>
            <a:r>
              <a:rPr lang="en-US" sz="2000" dirty="0"/>
              <a:t> and to </a:t>
            </a:r>
            <a:r>
              <a:rPr lang="en-US" sz="2000" b="1" dirty="0"/>
              <a:t>protect</a:t>
            </a:r>
            <a:r>
              <a:rPr lang="en-US" sz="2000" dirty="0"/>
              <a:t> the user from possible data </a:t>
            </a:r>
            <a:r>
              <a:rPr lang="en-US" sz="2000" b="1" dirty="0"/>
              <a:t>theft</a:t>
            </a:r>
            <a:r>
              <a:rPr lang="en-US" sz="2000" dirty="0"/>
              <a:t>, data </a:t>
            </a:r>
            <a:r>
              <a:rPr lang="en-US" sz="2000" b="1" dirty="0"/>
              <a:t>loss</a:t>
            </a:r>
            <a:r>
              <a:rPr lang="en-US" sz="2000" dirty="0"/>
              <a:t> and possible data </a:t>
            </a:r>
            <a:r>
              <a:rPr lang="en-US" sz="2000" b="1" dirty="0"/>
              <a:t>abuse</a:t>
            </a:r>
            <a:r>
              <a:rPr lang="en-US" sz="2000" dirty="0"/>
              <a:t>.</a:t>
            </a:r>
            <a:endParaRPr lang="hu-HU" sz="2000" dirty="0"/>
          </a:p>
          <a:p>
            <a:pPr algn="just"/>
            <a:r>
              <a:rPr lang="en-US" sz="2000" dirty="0"/>
              <a:t>Prevention of data loss, protection of personal data.</a:t>
            </a:r>
            <a:r>
              <a:rPr lang="hu-HU" sz="2000" dirty="0"/>
              <a:t> </a:t>
            </a:r>
          </a:p>
          <a:p>
            <a:pPr algn="just"/>
            <a:r>
              <a:rPr lang="en-US" sz="2000" dirty="0"/>
              <a:t>The goal is to perform an </a:t>
            </a:r>
            <a:r>
              <a:rPr lang="en-US" sz="2000" b="1" dirty="0"/>
              <a:t>analysis</a:t>
            </a:r>
            <a:r>
              <a:rPr lang="en-US" sz="2000" dirty="0"/>
              <a:t> of the aggregated </a:t>
            </a:r>
            <a:r>
              <a:rPr lang="en-US" sz="2000" b="1" dirty="0"/>
              <a:t>risks</a:t>
            </a:r>
            <a:r>
              <a:rPr lang="en-US" sz="2000" dirty="0"/>
              <a:t> of an object with a procedure suitable for </a:t>
            </a:r>
            <a:r>
              <a:rPr lang="en-US" sz="2000" b="1" dirty="0"/>
              <a:t>automation</a:t>
            </a:r>
            <a:r>
              <a:rPr lang="en-US" sz="2000" dirty="0"/>
              <a:t>, and a </a:t>
            </a:r>
            <a:r>
              <a:rPr lang="en-US" sz="2000" b="1" dirty="0"/>
              <a:t>solution</a:t>
            </a:r>
            <a:r>
              <a:rPr lang="en-US" sz="2000" dirty="0"/>
              <a:t> to minimize the </a:t>
            </a:r>
            <a:r>
              <a:rPr lang="en-US" sz="2000" b="1" dirty="0"/>
              <a:t>chance/risk </a:t>
            </a:r>
            <a:r>
              <a:rPr lang="en-US" sz="2000" dirty="0"/>
              <a:t>of possible data theft.</a:t>
            </a:r>
            <a:endParaRPr lang="hu-HU" sz="2000" dirty="0"/>
          </a:p>
          <a:p>
            <a:pPr algn="just"/>
            <a:r>
              <a:rPr lang="en-US" sz="2000" dirty="0"/>
              <a:t>Data protection is very </a:t>
            </a:r>
            <a:r>
              <a:rPr lang="en-US" sz="2000" b="1" dirty="0"/>
              <a:t>important</a:t>
            </a:r>
            <a:r>
              <a:rPr lang="en-US" sz="2000" dirty="0"/>
              <a:t> for every</a:t>
            </a:r>
            <a:r>
              <a:rPr lang="en-US" sz="2000" b="1" dirty="0"/>
              <a:t> private </a:t>
            </a:r>
            <a:r>
              <a:rPr lang="en-US" sz="2000" dirty="0"/>
              <a:t>or </a:t>
            </a:r>
            <a:r>
              <a:rPr lang="en-US" sz="2000" b="1" dirty="0"/>
              <a:t>legal person </a:t>
            </a:r>
            <a:r>
              <a:rPr lang="en-US" sz="2000" dirty="0"/>
              <a:t>in digitalization and the online space.</a:t>
            </a:r>
            <a:endParaRPr lang="hu-HU" sz="2000" dirty="0"/>
          </a:p>
          <a:p>
            <a:pPr algn="just"/>
            <a:r>
              <a:rPr lang="en-US" sz="2000" dirty="0"/>
              <a:t>Tremendous </a:t>
            </a:r>
            <a:r>
              <a:rPr lang="en-US" sz="2000" b="1" dirty="0"/>
              <a:t>damage</a:t>
            </a:r>
            <a:r>
              <a:rPr lang="en-US" sz="2000" dirty="0"/>
              <a:t> can be caused if privately owned private and </a:t>
            </a:r>
            <a:r>
              <a:rPr lang="en-US" sz="2000" b="1" dirty="0"/>
              <a:t>confidential</a:t>
            </a:r>
            <a:r>
              <a:rPr lang="en-US" sz="2000" dirty="0"/>
              <a:t> data falls into </a:t>
            </a:r>
            <a:r>
              <a:rPr lang="en-US" sz="2000" b="1" dirty="0"/>
              <a:t>unauthorized</a:t>
            </a:r>
            <a:r>
              <a:rPr lang="en-US" sz="2000" dirty="0"/>
              <a:t> hands.</a:t>
            </a:r>
            <a:endParaRPr lang="hu-HU" sz="2000" dirty="0"/>
          </a:p>
        </p:txBody>
      </p:sp>
      <p:sp>
        <p:nvSpPr>
          <p:cNvPr id="6" name="Szövegdoboz 5">
            <a:extLst>
              <a:ext uri="{FF2B5EF4-FFF2-40B4-BE49-F238E27FC236}">
                <a16:creationId xmlns:a16="http://schemas.microsoft.com/office/drawing/2014/main" id="{5D3FA2BC-AB02-0A0E-6961-F7F693EA6E77}"/>
              </a:ext>
            </a:extLst>
          </p:cNvPr>
          <p:cNvSpPr txBox="1"/>
          <p:nvPr/>
        </p:nvSpPr>
        <p:spPr>
          <a:xfrm>
            <a:off x="256058" y="6444733"/>
            <a:ext cx="815658" cy="369332"/>
          </a:xfrm>
          <a:prstGeom prst="rect">
            <a:avLst/>
          </a:prstGeom>
          <a:noFill/>
        </p:spPr>
        <p:txBody>
          <a:bodyPr wrap="square" rtlCol="0">
            <a:spAutoFit/>
          </a:bodyPr>
          <a:lstStyle/>
          <a:p>
            <a:r>
              <a:rPr lang="hu-HU" dirty="0"/>
              <a:t>6/15</a:t>
            </a:r>
          </a:p>
        </p:txBody>
      </p:sp>
      <p:pic>
        <p:nvPicPr>
          <p:cNvPr id="11" name="Kép 10">
            <a:extLst>
              <a:ext uri="{FF2B5EF4-FFF2-40B4-BE49-F238E27FC236}">
                <a16:creationId xmlns:a16="http://schemas.microsoft.com/office/drawing/2014/main" id="{1696CC44-3EE4-3EB6-73D7-711DC1B0F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65988"/>
            <a:ext cx="5404385" cy="5404385"/>
          </a:xfrm>
          <a:prstGeom prst="rect">
            <a:avLst/>
          </a:prstGeom>
        </p:spPr>
      </p:pic>
      <p:pic>
        <p:nvPicPr>
          <p:cNvPr id="7" name="Kép 6">
            <a:extLst>
              <a:ext uri="{FF2B5EF4-FFF2-40B4-BE49-F238E27FC236}">
                <a16:creationId xmlns:a16="http://schemas.microsoft.com/office/drawing/2014/main" id="{F5BE6B8D-2761-E40A-E4B4-E45468B9E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8" y="167672"/>
            <a:ext cx="2467897" cy="1124127"/>
          </a:xfrm>
          <a:prstGeom prst="rect">
            <a:avLst/>
          </a:prstGeom>
        </p:spPr>
      </p:pic>
    </p:spTree>
    <p:extLst>
      <p:ext uri="{BB962C8B-B14F-4D97-AF65-F5344CB8AC3E}">
        <p14:creationId xmlns:p14="http://schemas.microsoft.com/office/powerpoint/2010/main" val="85935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6" name="Szövegdoboz 5">
            <a:extLst>
              <a:ext uri="{FF2B5EF4-FFF2-40B4-BE49-F238E27FC236}">
                <a16:creationId xmlns:a16="http://schemas.microsoft.com/office/drawing/2014/main" id="{2C70EC39-F6AE-0CC7-F2AE-FAAF4F125C13}"/>
              </a:ext>
            </a:extLst>
          </p:cNvPr>
          <p:cNvSpPr txBox="1"/>
          <p:nvPr/>
        </p:nvSpPr>
        <p:spPr>
          <a:xfrm>
            <a:off x="4385188" y="208093"/>
            <a:ext cx="6361471" cy="1015663"/>
          </a:xfrm>
          <a:prstGeom prst="rect">
            <a:avLst/>
          </a:prstGeom>
          <a:noFill/>
        </p:spPr>
        <p:txBody>
          <a:bodyPr wrap="square" rtlCol="0">
            <a:spAutoFit/>
          </a:bodyPr>
          <a:lstStyle/>
          <a:p>
            <a:r>
              <a:rPr lang="hu-HU" sz="6000" dirty="0"/>
              <a:t>Analyses</a:t>
            </a:r>
          </a:p>
        </p:txBody>
      </p:sp>
      <p:sp>
        <p:nvSpPr>
          <p:cNvPr id="7" name="Szövegdoboz 6">
            <a:extLst>
              <a:ext uri="{FF2B5EF4-FFF2-40B4-BE49-F238E27FC236}">
                <a16:creationId xmlns:a16="http://schemas.microsoft.com/office/drawing/2014/main" id="{AD8E09B3-5070-4031-6BC1-4F1EBE445DB2}"/>
              </a:ext>
            </a:extLst>
          </p:cNvPr>
          <p:cNvSpPr txBox="1"/>
          <p:nvPr/>
        </p:nvSpPr>
        <p:spPr>
          <a:xfrm>
            <a:off x="393292" y="1859402"/>
            <a:ext cx="6007508" cy="4247317"/>
          </a:xfrm>
          <a:prstGeom prst="rect">
            <a:avLst/>
          </a:prstGeom>
          <a:noFill/>
        </p:spPr>
        <p:txBody>
          <a:bodyPr wrap="square" rtlCol="0">
            <a:spAutoFit/>
          </a:bodyPr>
          <a:lstStyle/>
          <a:p>
            <a:pPr algn="just"/>
            <a:r>
              <a:rPr lang="en-US" dirty="0"/>
              <a:t>I collect the data manually, but the goal is to automate it so that the data is displayed to the user in real time. </a:t>
            </a:r>
            <a:endParaRPr lang="hu-HU" dirty="0"/>
          </a:p>
          <a:p>
            <a:pPr algn="just"/>
            <a:r>
              <a:rPr lang="en-US" dirty="0"/>
              <a:t>Measurement data are recorded in two-second time intervals. This time interval can be set as desired in the specification of individual aspects.</a:t>
            </a:r>
          </a:p>
          <a:p>
            <a:pPr algn="just"/>
            <a:r>
              <a:rPr lang="en-US" dirty="0"/>
              <a:t>In my analysis, I recorded 10 measurements to illustrate the task.</a:t>
            </a:r>
          </a:p>
          <a:p>
            <a:pPr algn="just"/>
            <a:r>
              <a:rPr lang="en-US" dirty="0"/>
              <a:t>I convert the text format from text to columns, so the measured data can be copied and become more transparent. </a:t>
            </a:r>
            <a:endParaRPr lang="hu-HU" dirty="0"/>
          </a:p>
          <a:p>
            <a:pPr algn="just"/>
            <a:r>
              <a:rPr lang="en-US" dirty="0"/>
              <a:t>I copy the measured parameters into an XLSX table and sort them manually, then create an object attribute matrix to start the analysis. (OAM)</a:t>
            </a:r>
            <a:endParaRPr lang="hu-HU" dirty="0"/>
          </a:p>
          <a:p>
            <a:pPr algn="just"/>
            <a:endParaRPr lang="hu-HU" dirty="0"/>
          </a:p>
          <a:p>
            <a:pPr algn="just"/>
            <a:r>
              <a:rPr lang="hu-HU" dirty="0"/>
              <a:t>Legend: The figure shows the raw data</a:t>
            </a:r>
          </a:p>
          <a:p>
            <a:pPr algn="just"/>
            <a:r>
              <a:rPr lang="hu-HU" dirty="0"/>
              <a:t>Source: Win+R buttons combination - „perfmon.msc”</a:t>
            </a:r>
          </a:p>
        </p:txBody>
      </p:sp>
      <p:sp>
        <p:nvSpPr>
          <p:cNvPr id="2" name="Szövegdoboz 1">
            <a:extLst>
              <a:ext uri="{FF2B5EF4-FFF2-40B4-BE49-F238E27FC236}">
                <a16:creationId xmlns:a16="http://schemas.microsoft.com/office/drawing/2014/main" id="{5956C82E-4B9E-C37F-CA9C-A468812285BE}"/>
              </a:ext>
            </a:extLst>
          </p:cNvPr>
          <p:cNvSpPr txBox="1"/>
          <p:nvPr/>
        </p:nvSpPr>
        <p:spPr>
          <a:xfrm>
            <a:off x="294966" y="6419094"/>
            <a:ext cx="737420" cy="369332"/>
          </a:xfrm>
          <a:prstGeom prst="rect">
            <a:avLst/>
          </a:prstGeom>
          <a:noFill/>
        </p:spPr>
        <p:txBody>
          <a:bodyPr wrap="square" rtlCol="0">
            <a:spAutoFit/>
          </a:bodyPr>
          <a:lstStyle/>
          <a:p>
            <a:r>
              <a:rPr lang="hu-HU" dirty="0"/>
              <a:t>7/15</a:t>
            </a:r>
          </a:p>
        </p:txBody>
      </p:sp>
      <p:pic>
        <p:nvPicPr>
          <p:cNvPr id="4" name="Kép 3">
            <a:extLst>
              <a:ext uri="{FF2B5EF4-FFF2-40B4-BE49-F238E27FC236}">
                <a16:creationId xmlns:a16="http://schemas.microsoft.com/office/drawing/2014/main" id="{DE28DFA4-75AA-792E-7F41-A48406056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pic>
        <p:nvPicPr>
          <p:cNvPr id="12" name="Kép 11">
            <a:extLst>
              <a:ext uri="{FF2B5EF4-FFF2-40B4-BE49-F238E27FC236}">
                <a16:creationId xmlns:a16="http://schemas.microsoft.com/office/drawing/2014/main" id="{D7999A17-C6A6-4D76-C497-B8A00C873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679" y="1223756"/>
            <a:ext cx="5219700" cy="5143500"/>
          </a:xfrm>
          <a:prstGeom prst="rect">
            <a:avLst/>
          </a:prstGeom>
        </p:spPr>
      </p:pic>
    </p:spTree>
    <p:extLst>
      <p:ext uri="{BB962C8B-B14F-4D97-AF65-F5344CB8AC3E}">
        <p14:creationId xmlns:p14="http://schemas.microsoft.com/office/powerpoint/2010/main" val="326556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2" name="Szövegdoboz 1">
            <a:extLst>
              <a:ext uri="{FF2B5EF4-FFF2-40B4-BE49-F238E27FC236}">
                <a16:creationId xmlns:a16="http://schemas.microsoft.com/office/drawing/2014/main" id="{67F13291-00E9-5A0D-CAE7-45F8DF6C0F8F}"/>
              </a:ext>
            </a:extLst>
          </p:cNvPr>
          <p:cNvSpPr txBox="1"/>
          <p:nvPr/>
        </p:nvSpPr>
        <p:spPr>
          <a:xfrm>
            <a:off x="1948366" y="2798942"/>
            <a:ext cx="7964129" cy="2400657"/>
          </a:xfrm>
          <a:prstGeom prst="rect">
            <a:avLst/>
          </a:prstGeom>
          <a:noFill/>
        </p:spPr>
        <p:txBody>
          <a:bodyPr wrap="square" rtlCol="0">
            <a:spAutoFit/>
          </a:bodyPr>
          <a:lstStyle/>
          <a:p>
            <a:pPr marL="342900" indent="-342900">
              <a:buFont typeface="Arial" panose="020B0604020202020204" pitchFamily="34" charset="0"/>
              <a:buChar char="•"/>
            </a:pPr>
            <a:r>
              <a:rPr lang="hu-HU" sz="3200" dirty="0"/>
              <a:t>OAM (Object-Attribute-Matrix)</a:t>
            </a:r>
          </a:p>
          <a:p>
            <a:pPr marL="342900" indent="-342900">
              <a:buFont typeface="Arial" panose="020B0604020202020204" pitchFamily="34" charset="0"/>
              <a:buChar char="•"/>
            </a:pPr>
            <a:r>
              <a:rPr lang="hu-HU" sz="3200" dirty="0"/>
              <a:t>Objects</a:t>
            </a:r>
          </a:p>
          <a:p>
            <a:pPr marL="342900" indent="-342900">
              <a:buFont typeface="Arial" panose="020B0604020202020204" pitchFamily="34" charset="0"/>
              <a:buChar char="•"/>
            </a:pPr>
            <a:r>
              <a:rPr lang="hu-HU" sz="3200" dirty="0"/>
              <a:t>Attributes</a:t>
            </a:r>
          </a:p>
          <a:p>
            <a:pPr marL="342900" indent="-342900">
              <a:buFont typeface="Arial" panose="020B0604020202020204" pitchFamily="34" charset="0"/>
              <a:buChar char="•"/>
            </a:pPr>
            <a:endParaRPr lang="hu-HU" dirty="0"/>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endParaRPr lang="hu-HU" dirty="0"/>
          </a:p>
        </p:txBody>
      </p:sp>
      <p:sp>
        <p:nvSpPr>
          <p:cNvPr id="6" name="Szövegdoboz 5">
            <a:extLst>
              <a:ext uri="{FF2B5EF4-FFF2-40B4-BE49-F238E27FC236}">
                <a16:creationId xmlns:a16="http://schemas.microsoft.com/office/drawing/2014/main" id="{12FCBB5F-B16A-97E2-4A16-452322B2E82A}"/>
              </a:ext>
            </a:extLst>
          </p:cNvPr>
          <p:cNvSpPr txBox="1"/>
          <p:nvPr/>
        </p:nvSpPr>
        <p:spPr>
          <a:xfrm>
            <a:off x="4385186" y="228087"/>
            <a:ext cx="4994787" cy="1292662"/>
          </a:xfrm>
          <a:prstGeom prst="rect">
            <a:avLst/>
          </a:prstGeom>
          <a:noFill/>
        </p:spPr>
        <p:txBody>
          <a:bodyPr wrap="square" rtlCol="0">
            <a:spAutoFit/>
          </a:bodyPr>
          <a:lstStyle/>
          <a:p>
            <a:r>
              <a:rPr lang="hu-HU" sz="6000" dirty="0"/>
              <a:t>Analyses</a:t>
            </a:r>
          </a:p>
          <a:p>
            <a:endParaRPr lang="hu-HU" dirty="0"/>
          </a:p>
        </p:txBody>
      </p:sp>
      <p:sp>
        <p:nvSpPr>
          <p:cNvPr id="4" name="Szövegdoboz 3">
            <a:extLst>
              <a:ext uri="{FF2B5EF4-FFF2-40B4-BE49-F238E27FC236}">
                <a16:creationId xmlns:a16="http://schemas.microsoft.com/office/drawing/2014/main" id="{BF7E5F44-0B18-FD75-0738-92D156456D2E}"/>
              </a:ext>
            </a:extLst>
          </p:cNvPr>
          <p:cNvSpPr txBox="1"/>
          <p:nvPr/>
        </p:nvSpPr>
        <p:spPr>
          <a:xfrm>
            <a:off x="265471" y="6419094"/>
            <a:ext cx="884903" cy="369332"/>
          </a:xfrm>
          <a:prstGeom prst="rect">
            <a:avLst/>
          </a:prstGeom>
          <a:noFill/>
        </p:spPr>
        <p:txBody>
          <a:bodyPr wrap="square" rtlCol="0">
            <a:spAutoFit/>
          </a:bodyPr>
          <a:lstStyle/>
          <a:p>
            <a:r>
              <a:rPr lang="hu-HU" dirty="0"/>
              <a:t>8/15</a:t>
            </a:r>
          </a:p>
        </p:txBody>
      </p:sp>
      <p:pic>
        <p:nvPicPr>
          <p:cNvPr id="7" name="Kép 6">
            <a:extLst>
              <a:ext uri="{FF2B5EF4-FFF2-40B4-BE49-F238E27FC236}">
                <a16:creationId xmlns:a16="http://schemas.microsoft.com/office/drawing/2014/main" id="{A0E1CD93-B6F4-18BA-4DB1-04804BABB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334777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947431CF-048F-CE7F-EB53-E3760077BBD2}"/>
              </a:ext>
            </a:extLst>
          </p:cNvPr>
          <p:cNvSpPr>
            <a:spLocks noGrp="1"/>
          </p:cNvSpPr>
          <p:nvPr>
            <p:ph type="subTitle" idx="1"/>
          </p:nvPr>
        </p:nvSpPr>
        <p:spPr>
          <a:xfrm>
            <a:off x="10161105" y="6470373"/>
            <a:ext cx="1934817" cy="318053"/>
          </a:xfrm>
        </p:spPr>
        <p:txBody>
          <a:bodyPr>
            <a:normAutofit/>
          </a:bodyPr>
          <a:lstStyle/>
          <a:p>
            <a:r>
              <a:rPr lang="hu-HU" sz="1600" dirty="0"/>
              <a:t>Zoltán Lehrer (HUN)</a:t>
            </a:r>
          </a:p>
        </p:txBody>
      </p:sp>
      <p:sp>
        <p:nvSpPr>
          <p:cNvPr id="2" name="Szövegdoboz 1">
            <a:extLst>
              <a:ext uri="{FF2B5EF4-FFF2-40B4-BE49-F238E27FC236}">
                <a16:creationId xmlns:a16="http://schemas.microsoft.com/office/drawing/2014/main" id="{67F13291-00E9-5A0D-CAE7-45F8DF6C0F8F}"/>
              </a:ext>
            </a:extLst>
          </p:cNvPr>
          <p:cNvSpPr txBox="1"/>
          <p:nvPr/>
        </p:nvSpPr>
        <p:spPr>
          <a:xfrm>
            <a:off x="1899205" y="2198661"/>
            <a:ext cx="7964129" cy="3970318"/>
          </a:xfrm>
          <a:prstGeom prst="rect">
            <a:avLst/>
          </a:prstGeom>
          <a:noFill/>
        </p:spPr>
        <p:txBody>
          <a:bodyPr wrap="square" rtlCol="0">
            <a:spAutoFit/>
          </a:bodyPr>
          <a:lstStyle/>
          <a:p>
            <a:r>
              <a:rPr lang="hu-HU" b="1" dirty="0"/>
              <a:t>Objects: </a:t>
            </a:r>
            <a:r>
              <a:rPr lang="hu-HU" dirty="0"/>
              <a:t>The measured time interval (</a:t>
            </a:r>
            <a:r>
              <a:rPr lang="hu-HU" b="1" dirty="0"/>
              <a:t>Ti</a:t>
            </a:r>
            <a:r>
              <a:rPr lang="hu-HU" dirty="0"/>
              <a:t>) (T1-T10)</a:t>
            </a:r>
          </a:p>
          <a:p>
            <a:r>
              <a:rPr lang="hu-HU" b="1" dirty="0"/>
              <a:t>Attributes: </a:t>
            </a:r>
            <a:r>
              <a:rPr lang="hu-HU" dirty="0"/>
              <a:t>Parameters (</a:t>
            </a:r>
            <a:r>
              <a:rPr lang="hu-HU" b="1" dirty="0"/>
              <a:t>IDi</a:t>
            </a:r>
            <a:r>
              <a:rPr lang="hu-HU" dirty="0"/>
              <a:t>)</a:t>
            </a:r>
          </a:p>
          <a:p>
            <a:pPr marL="285750" indent="-285750">
              <a:buFont typeface="Arial" panose="020B0604020202020204" pitchFamily="34" charset="0"/>
              <a:buChar char="•"/>
            </a:pPr>
            <a:r>
              <a:rPr lang="hu-HU" b="1" dirty="0"/>
              <a:t>ID1</a:t>
            </a:r>
            <a:r>
              <a:rPr lang="hu-HU" dirty="0"/>
              <a:t>:</a:t>
            </a:r>
            <a:r>
              <a:rPr lang="en-US" dirty="0"/>
              <a:t> The maximum utilization of the paging file measured as a percentage</a:t>
            </a:r>
            <a:endParaRPr lang="hu-HU" dirty="0"/>
          </a:p>
          <a:p>
            <a:pPr marL="285750" indent="-285750">
              <a:buFont typeface="Arial" panose="020B0604020202020204" pitchFamily="34" charset="0"/>
              <a:buChar char="•"/>
            </a:pPr>
            <a:r>
              <a:rPr lang="hu-HU" b="1" dirty="0"/>
              <a:t>ID2</a:t>
            </a:r>
            <a:r>
              <a:rPr lang="hu-HU" dirty="0"/>
              <a:t>: P</a:t>
            </a:r>
            <a:r>
              <a:rPr lang="en-US" dirty="0"/>
              <a:t>aging file utilization measured as a percentage</a:t>
            </a:r>
            <a:endParaRPr lang="hu-HU" dirty="0"/>
          </a:p>
          <a:p>
            <a:pPr marL="285750" indent="-285750">
              <a:buFont typeface="Arial" panose="020B0604020202020204" pitchFamily="34" charset="0"/>
              <a:buChar char="•"/>
            </a:pPr>
            <a:r>
              <a:rPr lang="hu-HU" b="1" dirty="0"/>
              <a:t>ID3</a:t>
            </a:r>
            <a:r>
              <a:rPr lang="hu-HU" dirty="0"/>
              <a:t>: D</a:t>
            </a:r>
            <a:r>
              <a:rPr lang="en-US" dirty="0"/>
              <a:t>is</a:t>
            </a:r>
            <a:r>
              <a:rPr lang="hu-HU" dirty="0"/>
              <a:t>c</a:t>
            </a:r>
            <a:r>
              <a:rPr lang="en-US" dirty="0"/>
              <a:t> drive write rate measured as a percentage</a:t>
            </a:r>
            <a:endParaRPr lang="hu-HU" dirty="0"/>
          </a:p>
          <a:p>
            <a:pPr marL="285750" indent="-285750">
              <a:buFont typeface="Arial" panose="020B0604020202020204" pitchFamily="34" charset="0"/>
              <a:buChar char="•"/>
            </a:pPr>
            <a:r>
              <a:rPr lang="hu-HU" b="1" dirty="0"/>
              <a:t>ID4</a:t>
            </a:r>
            <a:r>
              <a:rPr lang="hu-HU" dirty="0"/>
              <a:t>: </a:t>
            </a:r>
            <a:r>
              <a:rPr lang="en-US" dirty="0"/>
              <a:t>Dis</a:t>
            </a:r>
            <a:r>
              <a:rPr lang="hu-HU" dirty="0"/>
              <a:t>c</a:t>
            </a:r>
            <a:r>
              <a:rPr lang="en-US" dirty="0"/>
              <a:t> drive utilization measured as a percentage</a:t>
            </a:r>
            <a:endParaRPr lang="hu-HU" dirty="0"/>
          </a:p>
          <a:p>
            <a:pPr marL="285750" indent="-285750">
              <a:buFont typeface="Arial" panose="020B0604020202020204" pitchFamily="34" charset="0"/>
              <a:buChar char="•"/>
            </a:pPr>
            <a:r>
              <a:rPr lang="hu-HU" b="1" dirty="0"/>
              <a:t>ID5</a:t>
            </a:r>
            <a:r>
              <a:rPr lang="hu-HU" dirty="0"/>
              <a:t>: D</a:t>
            </a:r>
            <a:r>
              <a:rPr lang="en-US" dirty="0"/>
              <a:t>is</a:t>
            </a:r>
            <a:r>
              <a:rPr lang="hu-HU" dirty="0"/>
              <a:t>c</a:t>
            </a:r>
            <a:r>
              <a:rPr lang="en-US" dirty="0"/>
              <a:t> drive read rate measured as a percentage</a:t>
            </a:r>
            <a:endParaRPr lang="hu-HU" dirty="0"/>
          </a:p>
          <a:p>
            <a:pPr marL="285750" indent="-285750">
              <a:buFont typeface="Arial" panose="020B0604020202020204" pitchFamily="34" charset="0"/>
              <a:buChar char="•"/>
            </a:pPr>
            <a:r>
              <a:rPr lang="hu-HU" b="1" dirty="0"/>
              <a:t>ID6</a:t>
            </a:r>
            <a:r>
              <a:rPr lang="hu-HU" dirty="0"/>
              <a:t>: F</a:t>
            </a:r>
            <a:r>
              <a:rPr lang="en-US" dirty="0"/>
              <a:t>ree space measured as a percentage</a:t>
            </a:r>
            <a:endParaRPr lang="hu-HU" dirty="0"/>
          </a:p>
          <a:p>
            <a:pPr marL="285750" indent="-285750">
              <a:buFont typeface="Arial" panose="020B0604020202020204" pitchFamily="34" charset="0"/>
              <a:buChar char="•"/>
            </a:pPr>
            <a:r>
              <a:rPr lang="hu-HU" b="1" dirty="0"/>
              <a:t>ID7</a:t>
            </a:r>
            <a:r>
              <a:rPr lang="hu-HU" dirty="0"/>
              <a:t>: </a:t>
            </a:r>
            <a:r>
              <a:rPr lang="en-US" dirty="0"/>
              <a:t>Pre-recorded memory utilization measured as a percentage</a:t>
            </a:r>
            <a:endParaRPr lang="hu-HU" dirty="0"/>
          </a:p>
          <a:p>
            <a:pPr marL="285750" indent="-285750">
              <a:buFont typeface="Arial" panose="020B0604020202020204" pitchFamily="34" charset="0"/>
              <a:buChar char="•"/>
            </a:pPr>
            <a:r>
              <a:rPr lang="hu-HU" b="1" dirty="0"/>
              <a:t>ID8</a:t>
            </a:r>
            <a:r>
              <a:rPr lang="hu-HU" dirty="0"/>
              <a:t>: </a:t>
            </a:r>
            <a:r>
              <a:rPr lang="en-US" dirty="0"/>
              <a:t>The percentage of processor usage in user mode</a:t>
            </a:r>
            <a:r>
              <a:rPr lang="hu-HU" dirty="0"/>
              <a:t> as a percentage</a:t>
            </a:r>
          </a:p>
          <a:p>
            <a:pPr marL="285750" indent="-285750">
              <a:buFont typeface="Arial" panose="020B0604020202020204" pitchFamily="34" charset="0"/>
              <a:buChar char="•"/>
            </a:pPr>
            <a:r>
              <a:rPr lang="hu-HU" b="1" dirty="0"/>
              <a:t>ID9</a:t>
            </a:r>
            <a:r>
              <a:rPr lang="hu-HU" dirty="0"/>
              <a:t>: </a:t>
            </a:r>
            <a:r>
              <a:rPr lang="en-US" dirty="0"/>
              <a:t>Processor utilization measured as a percentage</a:t>
            </a:r>
            <a:r>
              <a:rPr lang="hu-HU" dirty="0"/>
              <a:t> </a:t>
            </a:r>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endParaRPr lang="hu-HU" dirty="0"/>
          </a:p>
        </p:txBody>
      </p:sp>
      <p:sp>
        <p:nvSpPr>
          <p:cNvPr id="6" name="Szövegdoboz 5">
            <a:extLst>
              <a:ext uri="{FF2B5EF4-FFF2-40B4-BE49-F238E27FC236}">
                <a16:creationId xmlns:a16="http://schemas.microsoft.com/office/drawing/2014/main" id="{12FCBB5F-B16A-97E2-4A16-452322B2E82A}"/>
              </a:ext>
            </a:extLst>
          </p:cNvPr>
          <p:cNvSpPr txBox="1"/>
          <p:nvPr/>
        </p:nvSpPr>
        <p:spPr>
          <a:xfrm>
            <a:off x="4385186" y="228087"/>
            <a:ext cx="4994787" cy="1292662"/>
          </a:xfrm>
          <a:prstGeom prst="rect">
            <a:avLst/>
          </a:prstGeom>
          <a:noFill/>
        </p:spPr>
        <p:txBody>
          <a:bodyPr wrap="square" rtlCol="0">
            <a:spAutoFit/>
          </a:bodyPr>
          <a:lstStyle/>
          <a:p>
            <a:r>
              <a:rPr lang="hu-HU" sz="6000" dirty="0"/>
              <a:t>Analyses</a:t>
            </a:r>
          </a:p>
          <a:p>
            <a:endParaRPr lang="hu-HU" dirty="0"/>
          </a:p>
        </p:txBody>
      </p:sp>
      <p:sp>
        <p:nvSpPr>
          <p:cNvPr id="4" name="Szövegdoboz 3">
            <a:extLst>
              <a:ext uri="{FF2B5EF4-FFF2-40B4-BE49-F238E27FC236}">
                <a16:creationId xmlns:a16="http://schemas.microsoft.com/office/drawing/2014/main" id="{5984FD78-79B5-C51B-CCCA-1138A0D37B68}"/>
              </a:ext>
            </a:extLst>
          </p:cNvPr>
          <p:cNvSpPr txBox="1"/>
          <p:nvPr/>
        </p:nvSpPr>
        <p:spPr>
          <a:xfrm>
            <a:off x="316211" y="6419094"/>
            <a:ext cx="884903" cy="369332"/>
          </a:xfrm>
          <a:prstGeom prst="rect">
            <a:avLst/>
          </a:prstGeom>
          <a:noFill/>
        </p:spPr>
        <p:txBody>
          <a:bodyPr wrap="square" rtlCol="0">
            <a:spAutoFit/>
          </a:bodyPr>
          <a:lstStyle/>
          <a:p>
            <a:r>
              <a:rPr lang="hu-HU" dirty="0"/>
              <a:t>9/15</a:t>
            </a:r>
          </a:p>
        </p:txBody>
      </p:sp>
      <p:pic>
        <p:nvPicPr>
          <p:cNvPr id="7" name="Kép 6">
            <a:extLst>
              <a:ext uri="{FF2B5EF4-FFF2-40B4-BE49-F238E27FC236}">
                <a16:creationId xmlns:a16="http://schemas.microsoft.com/office/drawing/2014/main" id="{DA502E73-1643-5F46-8C5B-A636818D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97567"/>
            <a:ext cx="2467897" cy="1124127"/>
          </a:xfrm>
          <a:prstGeom prst="rect">
            <a:avLst/>
          </a:prstGeom>
        </p:spPr>
      </p:pic>
    </p:spTree>
    <p:extLst>
      <p:ext uri="{BB962C8B-B14F-4D97-AF65-F5344CB8AC3E}">
        <p14:creationId xmlns:p14="http://schemas.microsoft.com/office/powerpoint/2010/main" val="99494448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1187</Words>
  <Application>Microsoft Office PowerPoint</Application>
  <PresentationFormat>Szélesvásznú</PresentationFormat>
  <Paragraphs>117</Paragraphs>
  <Slides>16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Arial</vt:lpstr>
      <vt:lpstr>Calibri</vt:lpstr>
      <vt:lpstr>Calibri Light</vt:lpstr>
      <vt:lpstr>Segoe UI</vt:lpstr>
      <vt:lpstr>Times New Roman</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Zoltán Lehrer</dc:creator>
  <cp:lastModifiedBy>Zoltán Lehrer</cp:lastModifiedBy>
  <cp:revision>91</cp:revision>
  <dcterms:created xsi:type="dcterms:W3CDTF">2024-04-17T09:35:30Z</dcterms:created>
  <dcterms:modified xsi:type="dcterms:W3CDTF">2024-05-12T11:21:14Z</dcterms:modified>
</cp:coreProperties>
</file>