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</p:sldMasterIdLst>
  <p:notesMasterIdLst>
    <p:notesMasterId r:id="rId37"/>
  </p:notesMasterIdLst>
  <p:sldIdLst>
    <p:sldId id="287" r:id="rId11"/>
    <p:sldId id="271" r:id="rId12"/>
    <p:sldId id="257" r:id="rId13"/>
    <p:sldId id="258" r:id="rId14"/>
    <p:sldId id="262" r:id="rId15"/>
    <p:sldId id="290" r:id="rId16"/>
    <p:sldId id="313" r:id="rId17"/>
    <p:sldId id="292" r:id="rId18"/>
    <p:sldId id="293" r:id="rId19"/>
    <p:sldId id="314" r:id="rId20"/>
    <p:sldId id="295" r:id="rId21"/>
    <p:sldId id="296" r:id="rId22"/>
    <p:sldId id="297" r:id="rId23"/>
    <p:sldId id="315" r:id="rId24"/>
    <p:sldId id="317" r:id="rId25"/>
    <p:sldId id="316" r:id="rId26"/>
    <p:sldId id="302" r:id="rId27"/>
    <p:sldId id="304" r:id="rId28"/>
    <p:sldId id="305" r:id="rId29"/>
    <p:sldId id="281" r:id="rId30"/>
    <p:sldId id="282" r:id="rId31"/>
    <p:sldId id="283" r:id="rId32"/>
    <p:sldId id="286" r:id="rId33"/>
    <p:sldId id="284" r:id="rId34"/>
    <p:sldId id="318" r:id="rId35"/>
    <p:sldId id="27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43" autoAdjust="0"/>
  </p:normalViewPr>
  <p:slideViewPr>
    <p:cSldViewPr snapToGrid="0">
      <p:cViewPr varScale="1">
        <p:scale>
          <a:sx n="57" d="100"/>
          <a:sy n="57" d="100"/>
        </p:scale>
        <p:origin x="1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7245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719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2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21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62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020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99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636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695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34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52250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69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95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97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93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Source http://www.monaco-dc.com/washington-dc-boutique-hotel-photos/</a:t>
            </a:r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82F8FD-9A6D-480B-892A-ED0006C5DFA9}" type="slidenum">
              <a:rPr lang="en-US" altLang="hu-HU" smtClean="0"/>
              <a:pPr/>
              <a:t>11</a:t>
            </a:fld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82990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2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53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BEB4-73E4-42B6-A3F6-66A0263ABE7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78011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7D01-EFCB-4E06-8D92-3BDF928062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2729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F39E-A079-43E3-A5CC-4DBA4A824CB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239854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/>
          <p:nvPr userDrawn="1"/>
        </p:nvSpPr>
        <p:spPr>
          <a:xfrm rot="16200000">
            <a:off x="4040188" y="-4038600"/>
            <a:ext cx="608012" cy="8688388"/>
          </a:xfrm>
          <a:prstGeom prst="rect">
            <a:avLst/>
          </a:prstGeom>
          <a:solidFill>
            <a:srgbClr val="A013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8688388" y="1588"/>
            <a:ext cx="455612" cy="608012"/>
          </a:xfrm>
          <a:prstGeom prst="rect">
            <a:avLst/>
          </a:prstGeom>
          <a:solidFill>
            <a:srgbClr val="6D28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5">
            <a:extLst/>
          </p:cNvPr>
          <p:cNvSpPr/>
          <p:nvPr userDrawn="1"/>
        </p:nvSpPr>
        <p:spPr>
          <a:xfrm>
            <a:off x="8688388" y="609600"/>
            <a:ext cx="455612" cy="6248400"/>
          </a:xfrm>
          <a:prstGeom prst="rect">
            <a:avLst/>
          </a:prstGeom>
          <a:solidFill>
            <a:srgbClr val="FBAD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9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121400"/>
            <a:ext cx="306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4"/>
          <p:cNvSpPr>
            <a:spLocks noGrp="1"/>
          </p:cNvSpPr>
          <p:nvPr>
            <p:ph type="ctrTitle"/>
          </p:nvPr>
        </p:nvSpPr>
        <p:spPr>
          <a:xfrm>
            <a:off x="456997" y="815152"/>
            <a:ext cx="7650254" cy="634184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6997" y="1734082"/>
            <a:ext cx="7650254" cy="3490791"/>
          </a:xfrm>
        </p:spPr>
        <p:txBody>
          <a:bodyPr>
            <a:no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4D4D4D"/>
                </a:solidFill>
              </a:defRPr>
            </a:lvl1pPr>
            <a:lvl2pPr marL="552450" indent="-171450">
              <a:buSzPct val="80000"/>
              <a:buFontTx/>
              <a:buBlip>
                <a:blip r:embed="rId3"/>
              </a:buBlip>
              <a:defRPr sz="1400"/>
            </a:lvl2pPr>
            <a:lvl3pPr marL="1019175" indent="-203200">
              <a:buSzPct val="60000"/>
              <a:buFontTx/>
              <a:buBlip>
                <a:blip r:embed="rId3"/>
              </a:buBlip>
              <a:defRPr sz="1200" baseline="0"/>
            </a:lvl3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8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zila.com/video/scan-your-face-and-check-in/" TargetMode="External"/><Relationship Id="rId2" Type="http://schemas.openxmlformats.org/officeDocument/2006/relationships/hyperlink" Target="https://www.fligg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iau.my-x.hu/miau/313/accommodation/accomm_full.docx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miau.my-x.hu/miau/313/accommodation/price_performance_compared_ideal_accomm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au.my-x.hu/miau/313/accommodation/" TargetMode="External"/><Relationship Id="rId5" Type="http://schemas.openxmlformats.org/officeDocument/2006/relationships/hyperlink" Target="mailto:pitlik.laszlo@kodolanyi.hu" TargetMode="External"/><Relationship Id="rId4" Type="http://schemas.openxmlformats.org/officeDocument/2006/relationships/hyperlink" Target="mailto:grotte.judit@kodolanyi.hu" TargetMode="Externa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://hospitality.cvent.com/blog/junvi-ola/how-to-get-millennials-to-join-your-hotel-loyalty-program" TargetMode="External"/><Relationship Id="rId4" Type="http://schemas.openxmlformats.org/officeDocument/2006/relationships/hyperlink" Target="http://hospitality.cvent.com/blog/junvi-ol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1DDAB5D-466A-2DE2-3D51-570E43A80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76805125-403C-EA5D-156C-DD0FE06FE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208DC12-512A-5266-4DF3-44250700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52154"/>
            <a:ext cx="7896339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42371" y="2423711"/>
            <a:ext cx="8512691" cy="34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altLang="hu-HU" sz="2800" b="1" u="sng" dirty="0" smtClean="0"/>
              <a:t> </a:t>
            </a:r>
            <a:r>
              <a:rPr lang="en-GB" sz="2800" b="1" u="sng" dirty="0"/>
              <a:t>The ‘</a:t>
            </a:r>
            <a:r>
              <a:rPr lang="en-GB" sz="2800" b="1" u="sng" dirty="0" err="1"/>
              <a:t>Millenials</a:t>
            </a:r>
            <a:r>
              <a:rPr lang="en-GB" sz="2800" b="1" u="sng" dirty="0"/>
              <a:t>’</a:t>
            </a:r>
            <a:r>
              <a:rPr lang="hu-HU" sz="2800" b="1" u="sng" dirty="0"/>
              <a:t> (Y)</a:t>
            </a:r>
            <a:br>
              <a:rPr lang="hu-HU" sz="2800" b="1" u="sng" dirty="0"/>
            </a:br>
            <a:r>
              <a:rPr lang="hu-HU" altLang="hu-HU" sz="2800" dirty="0" err="1"/>
              <a:t>In</a:t>
            </a:r>
            <a:r>
              <a:rPr lang="hu-HU" altLang="hu-HU" sz="2800" dirty="0"/>
              <a:t> 2017</a:t>
            </a:r>
            <a:r>
              <a:rPr lang="en-US" altLang="hu-HU" sz="2800" dirty="0"/>
              <a:t>  </a:t>
            </a:r>
            <a:r>
              <a:rPr lang="hu-HU" altLang="hu-HU" sz="2800" dirty="0"/>
              <a:t>HOTREC </a:t>
            </a:r>
            <a:r>
              <a:rPr lang="hu-HU" altLang="hu-HU" sz="2800" dirty="0" err="1"/>
              <a:t>comissioned</a:t>
            </a:r>
            <a:r>
              <a:rPr lang="hu-HU" altLang="hu-HU" sz="2800" dirty="0"/>
              <a:t> TCI Research: </a:t>
            </a:r>
            <a:r>
              <a:rPr lang="hu-HU" altLang="hu-HU" sz="2800" dirty="0" err="1"/>
              <a:t>what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are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services</a:t>
            </a:r>
            <a:r>
              <a:rPr lang="hu-HU" altLang="hu-HU" sz="2800" dirty="0"/>
              <a:t> and </a:t>
            </a:r>
            <a:r>
              <a:rPr lang="hu-HU" altLang="hu-HU" sz="2800" dirty="0" err="1"/>
              <a:t>products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travelers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expects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from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hotels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u="sng" dirty="0"/>
              <a:t>The </a:t>
            </a:r>
            <a:r>
              <a:rPr lang="hu-HU" altLang="hu-HU" sz="2800" u="sng" dirty="0" err="1"/>
              <a:t>result</a:t>
            </a:r>
            <a:r>
              <a:rPr lang="hu-HU" altLang="hu-HU" sz="2800" u="sng" dirty="0"/>
              <a:t> - </a:t>
            </a:r>
            <a:r>
              <a:rPr lang="hu-HU" altLang="hu-HU" sz="2800" u="sng" dirty="0" err="1"/>
              <a:t>Millenials</a:t>
            </a:r>
            <a:r>
              <a:rPr lang="hu-HU" altLang="hu-HU" sz="2800" u="sng" dirty="0"/>
              <a:t> </a:t>
            </a:r>
            <a:r>
              <a:rPr lang="hu-HU" altLang="hu-HU" sz="2800" u="sng" dirty="0" err="1"/>
              <a:t>expects</a:t>
            </a:r>
            <a:r>
              <a:rPr lang="hu-HU" altLang="hu-HU" sz="2800" u="sng" dirty="0"/>
              <a:t>: </a:t>
            </a:r>
            <a:br>
              <a:rPr lang="hu-HU" altLang="hu-HU" sz="2800" u="sng" dirty="0"/>
            </a:br>
            <a:r>
              <a:rPr lang="hu-HU" altLang="hu-HU" sz="2800" dirty="0" err="1"/>
              <a:t>Unique</a:t>
            </a:r>
            <a:r>
              <a:rPr lang="hu-HU" altLang="hu-HU" sz="2800" dirty="0"/>
              <a:t> hotel </a:t>
            </a:r>
            <a:r>
              <a:rPr lang="hu-HU" altLang="hu-HU" sz="2800" dirty="0" err="1"/>
              <a:t>with</a:t>
            </a:r>
            <a:r>
              <a:rPr lang="hu-HU" altLang="hu-HU" sz="2800" dirty="0"/>
              <a:t> </a:t>
            </a:r>
            <a:r>
              <a:rPr lang="hu-HU" altLang="hu-HU" sz="2800" dirty="0" err="1"/>
              <a:t>cool</a:t>
            </a:r>
            <a:r>
              <a:rPr lang="hu-HU" altLang="hu-HU" sz="2800" dirty="0"/>
              <a:t> design</a:t>
            </a:r>
            <a:br>
              <a:rPr lang="hu-HU" altLang="hu-HU" sz="2800" dirty="0"/>
            </a:br>
            <a:r>
              <a:rPr lang="hu-HU" altLang="hu-HU" sz="2800" dirty="0"/>
              <a:t>Digital </a:t>
            </a:r>
            <a:r>
              <a:rPr lang="hu-HU" altLang="hu-HU" sz="2800" dirty="0" err="1"/>
              <a:t>innovations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 err="1"/>
              <a:t>Rewarding</a:t>
            </a:r>
            <a:r>
              <a:rPr lang="hu-HU" altLang="hu-HU" sz="2800" dirty="0"/>
              <a:t> </a:t>
            </a:r>
            <a:r>
              <a:rPr lang="hu-HU" altLang="hu-HU" sz="2800" dirty="0" err="1"/>
              <a:t>Personalized</a:t>
            </a:r>
            <a:r>
              <a:rPr lang="hu-HU" altLang="hu-HU" sz="2800" dirty="0"/>
              <a:t> </a:t>
            </a:r>
            <a:r>
              <a:rPr lang="hu-HU" altLang="hu-HU" sz="2800" dirty="0" err="1"/>
              <a:t>experiences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400" dirty="0"/>
              <a:t/>
            </a:r>
            <a:br>
              <a:rPr lang="hu-HU" altLang="hu-HU" sz="2400" dirty="0"/>
            </a:br>
            <a:r>
              <a:rPr lang="hu-HU" altLang="hu-HU" sz="2800" b="1" u="sng" dirty="0"/>
              <a:t>Hotels-</a:t>
            </a:r>
            <a:r>
              <a:rPr lang="en-GB" altLang="hu-HU" sz="2800" b="1" u="sng" dirty="0"/>
              <a:t> react </a:t>
            </a:r>
            <a:r>
              <a:rPr lang="hu-HU" altLang="hu-HU" sz="2800" b="1" u="sng" dirty="0" err="1"/>
              <a:t>on</a:t>
            </a:r>
            <a:r>
              <a:rPr lang="en-GB" altLang="hu-HU" sz="2800" b="1" u="sng" dirty="0"/>
              <a:t> demand</a:t>
            </a:r>
            <a:r>
              <a:rPr lang="hu-HU" altLang="hu-HU" sz="2800" b="1" u="sng" dirty="0"/>
              <a:t>-</a:t>
            </a:r>
            <a:r>
              <a:rPr lang="en-GB" altLang="hu-HU" sz="2800" b="1" u="sng" dirty="0"/>
              <a:t> </a:t>
            </a:r>
            <a:r>
              <a:rPr lang="hu-HU" altLang="hu-HU" sz="2800" b="1" u="sng" dirty="0"/>
              <a:t>NEW</a:t>
            </a:r>
            <a:r>
              <a:rPr lang="en-GB" altLang="hu-HU" sz="2800" b="1" u="sng" dirty="0"/>
              <a:t> </a:t>
            </a:r>
            <a:r>
              <a:rPr lang="hu-HU" altLang="hu-HU" sz="2800" b="1" u="sng" dirty="0"/>
              <a:t>TRENDS!</a:t>
            </a:r>
            <a:br>
              <a:rPr lang="hu-HU" altLang="hu-HU" sz="2800" b="1" u="sng" dirty="0"/>
            </a:br>
            <a:r>
              <a:rPr lang="hu-HU" altLang="hu-HU" sz="2800" dirty="0"/>
              <a:t> </a:t>
            </a:r>
            <a:r>
              <a:rPr lang="hu-HU" altLang="hu-HU" sz="2800" dirty="0" err="1"/>
              <a:t>Lifestyle</a:t>
            </a:r>
            <a:r>
              <a:rPr lang="hu-HU" altLang="hu-HU" sz="2800" dirty="0"/>
              <a:t> Hotels – IHG </a:t>
            </a:r>
            <a:r>
              <a:rPr lang="hu-HU" altLang="hu-HU" sz="2800" dirty="0" err="1"/>
              <a:t>acquisition</a:t>
            </a:r>
            <a:r>
              <a:rPr lang="hu-HU" altLang="hu-HU" sz="2800" dirty="0"/>
              <a:t> </a:t>
            </a:r>
            <a:r>
              <a:rPr lang="hu-HU" altLang="hu-HU" sz="2800" dirty="0" err="1"/>
              <a:t>Kimpton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/>
              <a:t> </a:t>
            </a:r>
            <a:r>
              <a:rPr lang="hu-HU" altLang="hu-HU" sz="2800" dirty="0" err="1"/>
              <a:t>Accorhotels</a:t>
            </a:r>
            <a:r>
              <a:rPr lang="hu-HU" altLang="hu-HU" sz="2800" dirty="0"/>
              <a:t>: New </a:t>
            </a:r>
            <a:r>
              <a:rPr lang="hu-HU" altLang="hu-HU" sz="2800" dirty="0" err="1"/>
              <a:t>brand</a:t>
            </a:r>
            <a:r>
              <a:rPr lang="hu-HU" altLang="hu-HU" sz="2800" dirty="0"/>
              <a:t>: </a:t>
            </a:r>
            <a:r>
              <a:rPr lang="hu-HU" altLang="hu-HU" sz="2800" dirty="0" err="1"/>
              <a:t>Jo</a:t>
            </a:r>
            <a:r>
              <a:rPr lang="hu-HU" altLang="hu-HU" sz="2800" dirty="0"/>
              <a:t> &amp; Joe – Hotel &amp; </a:t>
            </a:r>
            <a:r>
              <a:rPr lang="hu-HU" altLang="hu-HU" sz="2800" dirty="0" err="1"/>
              <a:t>Hostel</a:t>
            </a: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33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ctrTitle"/>
          </p:nvPr>
        </p:nvSpPr>
        <p:spPr>
          <a:xfrm>
            <a:off x="0" y="-171450"/>
            <a:ext cx="9144000" cy="1395413"/>
          </a:xfrm>
        </p:spPr>
        <p:txBody>
          <a:bodyPr/>
          <a:lstStyle/>
          <a:p>
            <a:pPr algn="ctr">
              <a:defRPr/>
            </a:pPr>
            <a:r>
              <a:rPr lang="hu-HU" altLang="hu-HU" dirty="0" err="1" smtClean="0">
                <a:solidFill>
                  <a:schemeClr val="tx1"/>
                </a:solidFill>
              </a:rPr>
              <a:t>Kimpton</a:t>
            </a:r>
            <a:r>
              <a:rPr lang="hu-HU" altLang="hu-HU" dirty="0" smtClean="0">
                <a:solidFill>
                  <a:schemeClr val="tx1"/>
                </a:solidFill>
              </a:rPr>
              <a:t> Hotel : http</a:t>
            </a:r>
            <a:r>
              <a:rPr lang="hu-HU" altLang="hu-HU" dirty="0">
                <a:solidFill>
                  <a:schemeClr val="tx1"/>
                </a:solidFill>
              </a:rPr>
              <a:t>://www.monaco-dc.com/washington-dc-boutique-hotel-photos/</a:t>
            </a:r>
            <a:endParaRPr lang="hu-HU" altLang="hu-HU" dirty="0" smtClean="0">
              <a:solidFill>
                <a:schemeClr val="tx1"/>
              </a:solidFill>
            </a:endParaRPr>
          </a:p>
        </p:txBody>
      </p:sp>
      <p:sp>
        <p:nvSpPr>
          <p:cNvPr id="18435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4516438"/>
            <a:ext cx="7343775" cy="1789112"/>
          </a:xfrm>
        </p:spPr>
        <p:txBody>
          <a:bodyPr/>
          <a:lstStyle/>
          <a:p>
            <a:pPr>
              <a:buSzTx/>
            </a:pPr>
            <a:endParaRPr lang="hu-HU" altLang="hu-HU" smtClean="0"/>
          </a:p>
        </p:txBody>
      </p:sp>
      <p:pic>
        <p:nvPicPr>
          <p:cNvPr id="18436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34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ctrTitle"/>
          </p:nvPr>
        </p:nvSpPr>
        <p:spPr>
          <a:xfrm>
            <a:off x="0" y="-111125"/>
            <a:ext cx="9144000" cy="781050"/>
          </a:xfrm>
        </p:spPr>
        <p:txBody>
          <a:bodyPr/>
          <a:lstStyle/>
          <a:p>
            <a:pPr>
              <a:defRPr/>
            </a:pPr>
            <a:r>
              <a:rPr lang="hu-HU" altLang="hu-HU" dirty="0">
                <a:solidFill>
                  <a:schemeClr val="tx1"/>
                </a:solidFill>
              </a:rPr>
              <a:t>JO &amp; </a:t>
            </a:r>
            <a:r>
              <a:rPr lang="hu-HU" altLang="hu-HU" dirty="0" smtClean="0">
                <a:solidFill>
                  <a:schemeClr val="tx1"/>
                </a:solidFill>
              </a:rPr>
              <a:t>JOE</a:t>
            </a:r>
            <a:r>
              <a:rPr lang="hu-HU" altLang="hu-HU" sz="800" dirty="0" smtClean="0">
                <a:solidFill>
                  <a:schemeClr val="tx1"/>
                </a:solidFill>
              </a:rPr>
              <a:t>:  </a:t>
            </a:r>
            <a:r>
              <a:rPr lang="hu-HU" altLang="hu-HU" sz="800" dirty="0">
                <a:solidFill>
                  <a:schemeClr val="tx1"/>
                </a:solidFill>
              </a:rPr>
              <a:t>https://www.booking.com/hotel/fr/jo-joe-hossegor.hu.html?aid=357018;label=gog235jc-hotel-XX-fr-joNjoeNhossegor-unspec-hu-com-L%3Ahu-O%3AwindowsS81-B%3Achrome-N%3AXX-S%3Abo-U%3AXX-H%3As;sid=ef20adc58c29afc3fc9ba1e54de0a7ce;dist=0&amp;sb_price_type=total&amp;type=total</a:t>
            </a:r>
            <a:endParaRPr lang="hu-HU" altLang="hu-HU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6" descr="KÃ©ptalÃ¡lat a kÃ¶vetkezÅre: âjo&amp;joe accorhote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192463"/>
            <a:ext cx="312896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KÃ©ptalÃ¡lat a kÃ¶vetkezÅre: âjo&amp;joe accorhotel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201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pic>
        <p:nvPicPr>
          <p:cNvPr id="21507" name="Picture 2" descr="Generation Z Word Cloud Text Illustration. Generation Z related keyword tags isolated vector. Transparent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05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42371" y="2423711"/>
            <a:ext cx="8512691" cy="34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altLang="hu-HU" sz="2800" b="1" u="sng" dirty="0" smtClean="0"/>
              <a:t> III. </a:t>
            </a:r>
            <a:r>
              <a:rPr lang="hu-HU" altLang="hu-HU" sz="2800" b="1" u="sng" dirty="0"/>
              <a:t>The Digital </a:t>
            </a:r>
            <a:r>
              <a:rPr lang="hu-HU" altLang="hu-HU" sz="2800" b="1" u="sng" dirty="0" err="1"/>
              <a:t>Generation</a:t>
            </a:r>
            <a:r>
              <a:rPr lang="hu-HU" altLang="hu-HU" sz="2800" b="1" u="sng" dirty="0"/>
              <a:t> (Z): (mid 1990s-mid 2000s) </a:t>
            </a:r>
            <a:br>
              <a:rPr lang="hu-HU" altLang="hu-HU" sz="2800" b="1" u="sng" dirty="0"/>
            </a:b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en-GB" altLang="hu-HU" sz="2800" dirty="0"/>
              <a:t>“</a:t>
            </a:r>
            <a:r>
              <a:rPr lang="hu-HU" altLang="hu-HU" sz="2800" dirty="0"/>
              <a:t>Global” </a:t>
            </a:r>
            <a:r>
              <a:rPr lang="hu-HU" altLang="hu-HU" sz="2800" dirty="0" err="1"/>
              <a:t>Generation</a:t>
            </a:r>
            <a:r>
              <a:rPr lang="hu-HU" altLang="hu-HU" sz="2800" dirty="0"/>
              <a:t>: </a:t>
            </a:r>
            <a:br>
              <a:rPr lang="hu-HU" altLang="hu-HU" sz="2800" dirty="0"/>
            </a:br>
            <a:r>
              <a:rPr lang="hu-HU" altLang="hu-HU" sz="2800" dirty="0" err="1"/>
              <a:t>same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food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music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brands</a:t>
            </a:r>
            <a:r>
              <a:rPr lang="hu-HU" altLang="hu-HU" sz="2800" dirty="0"/>
              <a:t> </a:t>
            </a:r>
            <a:br>
              <a:rPr lang="hu-HU" altLang="hu-HU" sz="2800" dirty="0"/>
            </a:br>
            <a:r>
              <a:rPr lang="hu-HU" altLang="hu-HU" sz="2800" dirty="0"/>
              <a:t>– </a:t>
            </a:r>
            <a:r>
              <a:rPr lang="hu-HU" altLang="hu-HU" sz="2800" dirty="0" err="1"/>
              <a:t>always</a:t>
            </a:r>
            <a:r>
              <a:rPr lang="hu-HU" altLang="hu-HU" sz="2800" dirty="0"/>
              <a:t> online!</a:t>
            </a:r>
            <a:br>
              <a:rPr lang="hu-HU" altLang="hu-HU" sz="2800" dirty="0"/>
            </a:b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 err="1"/>
              <a:t>Roché</a:t>
            </a:r>
            <a:r>
              <a:rPr lang="hu-HU" altLang="hu-HU" sz="2800" dirty="0"/>
              <a:t> (2016): 4 </a:t>
            </a:r>
            <a:r>
              <a:rPr lang="hu-HU" altLang="hu-HU" sz="2800" dirty="0" err="1"/>
              <a:t>key</a:t>
            </a:r>
            <a:r>
              <a:rPr lang="hu-HU" altLang="hu-HU" sz="2800" dirty="0"/>
              <a:t> </a:t>
            </a:r>
            <a:r>
              <a:rPr lang="hu-HU" altLang="hu-HU" sz="2800" dirty="0" err="1"/>
              <a:t>spending</a:t>
            </a:r>
            <a:r>
              <a:rPr lang="hu-HU" altLang="hu-HU" sz="2800" dirty="0"/>
              <a:t> </a:t>
            </a:r>
            <a:r>
              <a:rPr lang="hu-HU" altLang="hu-HU" sz="2800" dirty="0" err="1"/>
              <a:t>habbits</a:t>
            </a:r>
            <a:r>
              <a:rPr lang="hu-HU" altLang="hu-HU" sz="2800" dirty="0"/>
              <a:t>:</a:t>
            </a:r>
            <a:br>
              <a:rPr lang="hu-HU" altLang="hu-HU" sz="2800" dirty="0"/>
            </a:br>
            <a:r>
              <a:rPr lang="hu-HU" altLang="hu-HU" sz="2800" dirty="0" err="1"/>
              <a:t>Lack</a:t>
            </a:r>
            <a:r>
              <a:rPr lang="hu-HU" altLang="hu-HU" sz="2800" dirty="0"/>
              <a:t> </a:t>
            </a:r>
            <a:r>
              <a:rPr lang="hu-HU" altLang="hu-HU" sz="2800" dirty="0" err="1"/>
              <a:t>Brand</a:t>
            </a:r>
            <a:r>
              <a:rPr lang="hu-HU" altLang="hu-HU" sz="2800" dirty="0"/>
              <a:t> </a:t>
            </a:r>
            <a:r>
              <a:rPr lang="hu-HU" altLang="hu-HU" sz="2800" dirty="0" err="1"/>
              <a:t>Loyalty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 err="1"/>
              <a:t>Eat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sleep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breath</a:t>
            </a:r>
            <a:r>
              <a:rPr lang="hu-HU" altLang="hu-HU" sz="2800" dirty="0"/>
              <a:t> </a:t>
            </a:r>
            <a:r>
              <a:rPr lang="hu-HU" altLang="hu-HU" sz="2800" dirty="0" err="1"/>
              <a:t>digital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 err="1"/>
              <a:t>Do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their</a:t>
            </a:r>
            <a:r>
              <a:rPr lang="hu-HU" altLang="hu-HU" sz="2800" dirty="0"/>
              <a:t> </a:t>
            </a:r>
            <a:r>
              <a:rPr lang="hu-HU" altLang="hu-HU" sz="2800" dirty="0" err="1"/>
              <a:t>research</a:t>
            </a:r>
            <a:r>
              <a:rPr lang="hu-HU" altLang="hu-HU" sz="2800" dirty="0"/>
              <a:t> (57%)</a:t>
            </a:r>
            <a:br>
              <a:rPr lang="hu-HU" altLang="hu-HU" sz="2800" dirty="0"/>
            </a:br>
            <a:r>
              <a:rPr lang="hu-HU" altLang="hu-HU" sz="2800" dirty="0" err="1"/>
              <a:t>Prefer</a:t>
            </a:r>
            <a:r>
              <a:rPr lang="hu-HU" altLang="hu-HU" sz="2800" dirty="0"/>
              <a:t> online shopping</a:t>
            </a:r>
            <a:br>
              <a:rPr lang="hu-HU" altLang="hu-HU" sz="2800" dirty="0"/>
            </a:br>
            <a:r>
              <a:rPr lang="hu-HU" sz="2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7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8724581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2800" u="sng" dirty="0"/>
              <a:t>The </a:t>
            </a:r>
            <a:r>
              <a:rPr lang="hu-HU" sz="2800" u="sng" dirty="0" err="1"/>
              <a:t>new</a:t>
            </a:r>
            <a:r>
              <a:rPr lang="hu-HU" sz="2800" u="sng" dirty="0"/>
              <a:t> </a:t>
            </a:r>
            <a:r>
              <a:rPr lang="hu-HU" sz="2800" u="sng" dirty="0" err="1"/>
              <a:t>demand</a:t>
            </a:r>
            <a:r>
              <a:rPr lang="hu-HU" sz="2800" u="sng" dirty="0"/>
              <a:t> – </a:t>
            </a:r>
            <a:r>
              <a:rPr lang="hu-HU" sz="2800" u="sng" dirty="0" err="1"/>
              <a:t>The</a:t>
            </a:r>
            <a:r>
              <a:rPr lang="hu-HU" sz="2800" u="sng" dirty="0"/>
              <a:t> ”New Human” </a:t>
            </a:r>
            <a:br>
              <a:rPr lang="hu-HU" sz="2800" u="sng" dirty="0"/>
            </a:br>
            <a:r>
              <a:rPr lang="en-GB" sz="2400" b="1" u="sng" dirty="0"/>
              <a:t>New</a:t>
            </a:r>
            <a:r>
              <a:rPr lang="hu-HU" sz="2400" b="1" u="sng" dirty="0"/>
              <a:t> </a:t>
            </a:r>
            <a:r>
              <a:rPr lang="en-GB" sz="2400" b="1" u="sng" dirty="0"/>
              <a:t> patterns of behaviour </a:t>
            </a:r>
            <a:r>
              <a:rPr lang="hu-HU" sz="2400" b="1" u="sng" dirty="0"/>
              <a:t>&amp;</a:t>
            </a:r>
            <a:r>
              <a:rPr lang="en-GB" sz="2400" b="1" u="sng" dirty="0"/>
              <a:t> new communication habits</a:t>
            </a:r>
            <a:r>
              <a:rPr lang="hu-HU" sz="2400" u="sng" dirty="0"/>
              <a:t> </a:t>
            </a:r>
            <a:br>
              <a:rPr lang="hu-HU" sz="2400" u="sng" dirty="0"/>
            </a:br>
            <a:r>
              <a:rPr lang="en-GB" sz="2400" b="1" dirty="0"/>
              <a:t>Cognitive </a:t>
            </a:r>
            <a:r>
              <a:rPr lang="en-GB" sz="2400" b="1" dirty="0" err="1"/>
              <a:t>Infocommunications</a:t>
            </a:r>
            <a:r>
              <a:rPr lang="hu-HU" sz="2400" dirty="0"/>
              <a:t>: </a:t>
            </a:r>
            <a:r>
              <a:rPr lang="en-GB" sz="2400" dirty="0"/>
              <a:t>the “</a:t>
            </a:r>
            <a:r>
              <a:rPr lang="en-GB" sz="2400" b="1" dirty="0"/>
              <a:t>New Human” </a:t>
            </a:r>
            <a:r>
              <a:rPr lang="en-GB" sz="2400" dirty="0"/>
              <a:t>who was created by the accelerated technological notions.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altLang="hu-HU" sz="2400" b="1" dirty="0" err="1"/>
              <a:t>Tourism</a:t>
            </a:r>
            <a:r>
              <a:rPr lang="hu-HU" altLang="hu-HU" sz="2400" dirty="0"/>
              <a:t>: </a:t>
            </a:r>
            <a:r>
              <a:rPr lang="hu-HU" sz="2400" b="1" dirty="0" err="1"/>
              <a:t>Personalized</a:t>
            </a:r>
            <a:r>
              <a:rPr lang="hu-HU" sz="2400" b="1" dirty="0"/>
              <a:t> </a:t>
            </a:r>
            <a:r>
              <a:rPr lang="hu-HU" sz="2400" b="1" dirty="0" err="1"/>
              <a:t>services</a:t>
            </a:r>
            <a:r>
              <a:rPr lang="hu-HU" sz="2400" b="1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b="1" dirty="0"/>
              <a:t>KEY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b="1" dirty="0"/>
              <a:t>K</a:t>
            </a:r>
            <a:r>
              <a:rPr lang="en-GB" sz="2400" b="1" dirty="0"/>
              <a:t>now the new behaviour and communication habits of customers 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en-GB" sz="2400" b="1" dirty="0"/>
              <a:t>Generation Y and Z </a:t>
            </a:r>
            <a:r>
              <a:rPr lang="en-GB" sz="2400" dirty="0"/>
              <a:t>currently have the </a:t>
            </a:r>
            <a:r>
              <a:rPr lang="en-GB" sz="2400" b="1" dirty="0"/>
              <a:t>highest spending</a:t>
            </a:r>
            <a:r>
              <a:rPr lang="hu-HU" sz="2400" b="1" dirty="0"/>
              <a:t> </a:t>
            </a:r>
            <a:r>
              <a:rPr lang="en-GB" sz="2400" b="1" dirty="0"/>
              <a:t>power on the market of tourism</a:t>
            </a:r>
            <a:r>
              <a:rPr lang="hu-HU" sz="2400" dirty="0"/>
              <a:t> (</a:t>
            </a:r>
            <a:r>
              <a:rPr lang="hu-HU" sz="2400" dirty="0" err="1"/>
              <a:t>Lodha</a:t>
            </a:r>
            <a:r>
              <a:rPr lang="hu-HU" sz="2400" dirty="0"/>
              <a:t>)</a:t>
            </a:r>
            <a:br>
              <a:rPr lang="hu-HU" sz="2400" dirty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49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42371" y="2423711"/>
            <a:ext cx="8512691" cy="34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hu-HU" altLang="hu-HU" sz="2800" b="1" u="sng" dirty="0" smtClean="0"/>
              <a:t> IV New </a:t>
            </a:r>
            <a:r>
              <a:rPr lang="hu-HU" altLang="hu-HU" sz="2800" b="1" u="sng" dirty="0" err="1" smtClean="0"/>
              <a:t>Trends</a:t>
            </a:r>
            <a:r>
              <a:rPr lang="hu-HU" altLang="hu-HU" sz="2800" b="1" u="sng" dirty="0" smtClean="0"/>
              <a:t> </a:t>
            </a:r>
            <a:r>
              <a:rPr lang="hu-HU" altLang="hu-HU" sz="2800" b="1" u="sng" dirty="0" err="1" smtClean="0"/>
              <a:t>in</a:t>
            </a:r>
            <a:r>
              <a:rPr lang="hu-HU" altLang="hu-HU" sz="2800" b="1" u="sng" dirty="0" smtClean="0"/>
              <a:t> </a:t>
            </a:r>
            <a:r>
              <a:rPr lang="hu-HU" altLang="hu-HU" sz="2800" b="1" u="sng" dirty="0" err="1" smtClean="0"/>
              <a:t>the</a:t>
            </a:r>
            <a:r>
              <a:rPr lang="hu-HU" altLang="hu-HU" sz="2800" b="1" u="sng" dirty="0" smtClean="0"/>
              <a:t> Hotel </a:t>
            </a:r>
            <a:r>
              <a:rPr lang="hu-HU" altLang="hu-HU" sz="2800" b="1" u="sng" dirty="0" err="1" smtClean="0"/>
              <a:t>Industry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 smtClean="0"/>
              <a:t/>
            </a:r>
            <a:br>
              <a:rPr lang="hu-HU" altLang="hu-HU" sz="2800" dirty="0" smtClean="0"/>
            </a:br>
            <a:r>
              <a:rPr lang="en-GB" altLang="hu-HU" sz="2400" b="1" dirty="0" smtClean="0"/>
              <a:t>Electronic </a:t>
            </a:r>
            <a:r>
              <a:rPr lang="en-GB" altLang="hu-HU" sz="2400" b="1" dirty="0"/>
              <a:t>check-in</a:t>
            </a:r>
            <a:r>
              <a:rPr lang="en-GB" altLang="hu-HU" sz="2400" dirty="0"/>
              <a:t> by </a:t>
            </a:r>
            <a:r>
              <a:rPr lang="en-GB" altLang="hu-HU" sz="2400" b="1" dirty="0"/>
              <a:t>mobile phone</a:t>
            </a:r>
            <a:r>
              <a:rPr lang="hu-HU" altLang="hu-HU" sz="2400" dirty="0" smtClean="0"/>
              <a:t>! (Hilton </a:t>
            </a:r>
            <a:r>
              <a:rPr lang="hu-HU" altLang="hu-HU" sz="2400" dirty="0" err="1" smtClean="0"/>
              <a:t>Honors</a:t>
            </a:r>
            <a:r>
              <a:rPr lang="hu-HU" altLang="hu-HU" sz="2400" dirty="0" smtClean="0"/>
              <a:t>)</a:t>
            </a:r>
            <a:r>
              <a:rPr lang="hu-HU" altLang="hu-HU" sz="2400" dirty="0"/>
              <a:t/>
            </a:r>
            <a:br>
              <a:rPr lang="hu-HU" altLang="hu-HU" sz="2400" dirty="0"/>
            </a:br>
            <a:r>
              <a:rPr lang="hu-HU" altLang="hu-HU" sz="2400" dirty="0"/>
              <a:t/>
            </a:r>
            <a:br>
              <a:rPr lang="hu-HU" altLang="hu-HU" sz="2400" dirty="0"/>
            </a:br>
            <a:r>
              <a:rPr lang="en-GB" altLang="hu-HU" sz="2400" dirty="0"/>
              <a:t>Electronic check-in by </a:t>
            </a:r>
            <a:r>
              <a:rPr lang="en-GB" altLang="hu-HU" sz="2400" b="1" dirty="0"/>
              <a:t>an Apple watch</a:t>
            </a:r>
            <a:r>
              <a:rPr lang="hu-HU" altLang="hu-HU" sz="2400" b="1" dirty="0"/>
              <a:t>- </a:t>
            </a:r>
            <a:r>
              <a:rPr lang="hu-HU" altLang="hu-HU" sz="2400" b="1" dirty="0" err="1"/>
              <a:t>the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new</a:t>
            </a:r>
            <a:r>
              <a:rPr lang="hu-HU" altLang="hu-HU" sz="2400" b="1" dirty="0"/>
              <a:t> hotel </a:t>
            </a:r>
            <a:r>
              <a:rPr lang="hu-HU" altLang="hu-HU" sz="2400" b="1" dirty="0" err="1"/>
              <a:t>room-key</a:t>
            </a:r>
            <a:r>
              <a:rPr lang="hu-HU" altLang="hu-HU" sz="2400" b="1" dirty="0"/>
              <a:t>: </a:t>
            </a:r>
            <a:r>
              <a:rPr lang="en-GB" altLang="hu-HU" sz="2400" dirty="0"/>
              <a:t>watch and a compatible </a:t>
            </a:r>
            <a:r>
              <a:rPr lang="en-GB" altLang="hu-HU" sz="2400" dirty="0" smtClean="0"/>
              <a:t>iPhone</a:t>
            </a:r>
            <a:r>
              <a:rPr lang="hu-HU" altLang="hu-HU" sz="2400" dirty="0" smtClean="0"/>
              <a:t> (</a:t>
            </a:r>
            <a:r>
              <a:rPr lang="hu-HU" altLang="hu-HU" sz="2400" dirty="0" err="1" smtClean="0"/>
              <a:t>Accorhotels</a:t>
            </a:r>
            <a:r>
              <a:rPr lang="hu-HU" altLang="hu-HU" sz="2400" dirty="0" smtClean="0"/>
              <a:t>)</a:t>
            </a:r>
            <a:br>
              <a:rPr lang="hu-HU" altLang="hu-HU" sz="2400" dirty="0" smtClean="0"/>
            </a:b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err="1" smtClean="0"/>
              <a:t>Check-in</a:t>
            </a:r>
            <a:r>
              <a:rPr lang="hu-HU" altLang="hu-HU" sz="2400" dirty="0" smtClean="0"/>
              <a:t> 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roomkey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Face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Scanner</a:t>
            </a:r>
            <a:r>
              <a:rPr lang="hu-HU" altLang="hu-HU" sz="2400" dirty="0"/>
              <a:t> – </a:t>
            </a:r>
            <a:r>
              <a:rPr lang="hu-HU" altLang="hu-HU" sz="2400" dirty="0" err="1"/>
              <a:t>Marriott</a:t>
            </a:r>
            <a:r>
              <a:rPr lang="hu-HU" altLang="hu-HU" sz="2400" dirty="0"/>
              <a:t/>
            </a:r>
            <a:br>
              <a:rPr lang="hu-HU" altLang="hu-HU" sz="2400" dirty="0"/>
            </a:br>
            <a:r>
              <a:rPr lang="hu-HU" sz="2400" b="1" i="0" u="none" strike="noStrike" cap="none" dirty="0" smtClean="0">
                <a:solidFill>
                  <a:schemeClr val="dk2"/>
                </a:solidFill>
                <a:sym typeface="Arial"/>
              </a:rPr>
              <a:t/>
            </a:r>
            <a:br>
              <a:rPr lang="hu-HU" sz="2400" b="1" i="0" u="none" strike="noStrike" cap="none" dirty="0" smtClean="0">
                <a:solidFill>
                  <a:schemeClr val="dk2"/>
                </a:solidFill>
                <a:sym typeface="Arial"/>
              </a:rPr>
            </a:br>
            <a:endParaRPr lang="en-US" sz="24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66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hu-H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hu-HU" smtClean="0"/>
          </a:p>
        </p:txBody>
      </p:sp>
      <p:pic>
        <p:nvPicPr>
          <p:cNvPr id="27652" name="Picture 5" descr="keyless-step1-en_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keyless-ste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3024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keyless-ste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49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/>
              <a:t>APPLE WATCH</a:t>
            </a:r>
            <a:r>
              <a:rPr lang="en-US" altLang="hu-HU" sz="1000" dirty="0" smtClean="0"/>
              <a:t>http://www.apple.com/watch/guided-tours/</a:t>
            </a:r>
          </a:p>
        </p:txBody>
      </p:sp>
      <p:pic>
        <p:nvPicPr>
          <p:cNvPr id="29699" name="Picture 5" descr="edition-hero-bb-201503?wid=333&amp;hei=426&amp;fmt=jpeg&amp;qlt=95&amp;op_sharpen=0&amp;resMode=bicub&amp;op_usm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1718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watch-hero-bb-201503?wid=237&amp;hei=425&amp;fmt=jpeg&amp;qlt=95&amp;op_sharpen=0&amp;resMode=bicub&amp;op_usm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96975"/>
            <a:ext cx="25193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port-hero-bb-201503_GEO_US?wid=349&amp;hei=446&amp;fmt=jpeg&amp;qlt=95&amp;op_sharpen=0&amp;resMode=bicub&amp;op_usm=0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6100" y="1196975"/>
            <a:ext cx="3517900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74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ALIBABA – FLIGGY</a:t>
            </a:r>
            <a:br>
              <a:rPr lang="hu-HU" dirty="0" smtClean="0"/>
            </a:br>
            <a:r>
              <a:rPr lang="hu-HU" sz="2400" dirty="0">
                <a:hlinkClick r:id="rId2"/>
              </a:rPr>
              <a:t>https://www.fliggy.com/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1000" dirty="0" smtClean="0"/>
              <a:t>https://www.ttgasia.com/2018/07/16/marriott-partners-alibaba-to-trial-facial-recognition-at-china-properties/</a:t>
            </a:r>
            <a:endParaRPr lang="hu-HU" sz="1000" dirty="0"/>
          </a:p>
        </p:txBody>
      </p:sp>
      <p:sp>
        <p:nvSpPr>
          <p:cNvPr id="30723" name="Tartalom helye 3"/>
          <p:cNvSpPr>
            <a:spLocks noGrp="1"/>
          </p:cNvSpPr>
          <p:nvPr>
            <p:ph idx="1"/>
          </p:nvPr>
        </p:nvSpPr>
        <p:spPr>
          <a:xfrm>
            <a:off x="179388" y="1268413"/>
            <a:ext cx="8229600" cy="5502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dirty="0" smtClean="0"/>
              <a:t>3. </a:t>
            </a:r>
            <a:r>
              <a:rPr lang="hu-HU" altLang="hu-HU" dirty="0" err="1" smtClean="0"/>
              <a:t>Check-in</a:t>
            </a:r>
            <a:r>
              <a:rPr lang="hu-HU" altLang="hu-HU" dirty="0" smtClean="0"/>
              <a:t> : </a:t>
            </a:r>
            <a:r>
              <a:rPr lang="hu-HU" altLang="hu-HU" dirty="0" err="1" smtClean="0"/>
              <a:t>roomkey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Face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Scanner</a:t>
            </a:r>
            <a:r>
              <a:rPr lang="hu-HU" altLang="hu-HU" dirty="0" smtClean="0"/>
              <a:t> – </a:t>
            </a:r>
            <a:r>
              <a:rPr lang="hu-HU" altLang="hu-HU" dirty="0" err="1" smtClean="0"/>
              <a:t>Marriott</a:t>
            </a:r>
            <a:r>
              <a:rPr lang="hu-HU" altLang="hu-HU" dirty="0" smtClean="0"/>
              <a:t> </a:t>
            </a:r>
            <a:r>
              <a:rPr lang="hu-HU" altLang="hu-HU" sz="2400" dirty="0" smtClean="0">
                <a:hlinkClick r:id="rId3"/>
              </a:rPr>
              <a:t>https://www.alizila.com/video/scan-your-face-and-check-in/</a:t>
            </a:r>
            <a:endParaRPr lang="hu-HU" altLang="hu-HU" sz="2400" dirty="0" smtClean="0"/>
          </a:p>
          <a:p>
            <a:pPr marL="0" indent="0">
              <a:buFontTx/>
              <a:buNone/>
            </a:pPr>
            <a:endParaRPr lang="hu-HU" altLang="hu-HU" dirty="0" smtClean="0"/>
          </a:p>
        </p:txBody>
      </p:sp>
      <p:pic>
        <p:nvPicPr>
          <p:cNvPr id="30724" name="Picture 2" descr="http://ttgasia.2017.ttgasia.com/wp-content/uploads/sites/2/2018/07/111Press-Image-Facial-Recognition-Check-in-Technology-Pilot-at-Two-Marriott-International-Properties-in-China-Will-Begin-from-July-201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76533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28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77AF79D-DCAB-4B44-9C93-4A19AF5EBB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87F883F-D59D-43F6-B669-68AD67004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D1C06D65-C753-4A86-FA6A-D4B481C5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78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8724581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2800" u="sng" dirty="0"/>
              <a:t>The </a:t>
            </a:r>
            <a:r>
              <a:rPr lang="hu-HU" sz="2800" u="sng" dirty="0" err="1"/>
              <a:t>new</a:t>
            </a:r>
            <a:r>
              <a:rPr lang="hu-HU" sz="2800" u="sng" dirty="0"/>
              <a:t> </a:t>
            </a:r>
            <a:r>
              <a:rPr lang="hu-HU" sz="2800" u="sng" dirty="0" err="1"/>
              <a:t>demand</a:t>
            </a:r>
            <a:r>
              <a:rPr lang="hu-HU" sz="2800" u="sng" dirty="0"/>
              <a:t> – </a:t>
            </a:r>
            <a:r>
              <a:rPr lang="hu-HU" sz="2800" u="sng" dirty="0" err="1"/>
              <a:t>The</a:t>
            </a:r>
            <a:r>
              <a:rPr lang="hu-HU" sz="2800" u="sng" dirty="0"/>
              <a:t> ”New Human” </a:t>
            </a:r>
            <a:br>
              <a:rPr lang="hu-HU" sz="2800" u="sng" dirty="0"/>
            </a:br>
            <a:r>
              <a:rPr lang="en-GB" sz="2400" b="1" u="sng" dirty="0"/>
              <a:t>New</a:t>
            </a:r>
            <a:r>
              <a:rPr lang="hu-HU" sz="2400" b="1" u="sng" dirty="0"/>
              <a:t> </a:t>
            </a:r>
            <a:r>
              <a:rPr lang="en-GB" sz="2400" b="1" u="sng" dirty="0"/>
              <a:t> patterns of behaviour </a:t>
            </a:r>
            <a:r>
              <a:rPr lang="hu-HU" sz="2400" b="1" u="sng" dirty="0"/>
              <a:t>&amp;</a:t>
            </a:r>
            <a:r>
              <a:rPr lang="en-GB" sz="2400" b="1" u="sng" dirty="0"/>
              <a:t> new communication habits</a:t>
            </a:r>
            <a:r>
              <a:rPr lang="hu-HU" sz="2400" u="sng" dirty="0"/>
              <a:t> </a:t>
            </a:r>
            <a:br>
              <a:rPr lang="hu-HU" sz="2400" u="sng" dirty="0"/>
            </a:br>
            <a:r>
              <a:rPr lang="en-GB" sz="2400" b="1" dirty="0"/>
              <a:t>Cognitive </a:t>
            </a:r>
            <a:r>
              <a:rPr lang="en-GB" sz="2400" b="1" dirty="0" err="1"/>
              <a:t>Infocommunications</a:t>
            </a:r>
            <a:r>
              <a:rPr lang="hu-HU" sz="2400" dirty="0"/>
              <a:t>: </a:t>
            </a:r>
            <a:r>
              <a:rPr lang="en-GB" sz="2400" dirty="0"/>
              <a:t>the “</a:t>
            </a:r>
            <a:r>
              <a:rPr lang="en-GB" sz="2400" b="1" dirty="0"/>
              <a:t>New Human” </a:t>
            </a:r>
            <a:r>
              <a:rPr lang="en-GB" sz="2400" dirty="0"/>
              <a:t>who was created by the accelerated technological notions.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altLang="hu-HU" sz="2400" b="1" dirty="0" err="1"/>
              <a:t>Tourism</a:t>
            </a:r>
            <a:r>
              <a:rPr lang="hu-HU" altLang="hu-HU" sz="2400" dirty="0"/>
              <a:t>: </a:t>
            </a:r>
            <a:r>
              <a:rPr lang="hu-HU" sz="2400" b="1" dirty="0" err="1"/>
              <a:t>Personalized</a:t>
            </a:r>
            <a:r>
              <a:rPr lang="hu-HU" sz="2400" b="1" dirty="0"/>
              <a:t> </a:t>
            </a:r>
            <a:r>
              <a:rPr lang="hu-HU" sz="2400" b="1" dirty="0" err="1"/>
              <a:t>services</a:t>
            </a:r>
            <a:r>
              <a:rPr lang="hu-HU" sz="2400" b="1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b="1" dirty="0"/>
              <a:t>KEY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b="1" dirty="0"/>
              <a:t>K</a:t>
            </a:r>
            <a:r>
              <a:rPr lang="en-GB" sz="2400" b="1" dirty="0"/>
              <a:t>now the new behaviour and communication habits of customers 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en-GB" sz="2400" b="1" dirty="0"/>
              <a:t>Generation Y and Z </a:t>
            </a:r>
            <a:r>
              <a:rPr lang="en-GB" sz="2400" dirty="0"/>
              <a:t>currently have the </a:t>
            </a:r>
            <a:r>
              <a:rPr lang="en-GB" sz="2400" b="1" dirty="0"/>
              <a:t>highest spending</a:t>
            </a:r>
            <a:r>
              <a:rPr lang="hu-HU" sz="2400" b="1" dirty="0"/>
              <a:t> </a:t>
            </a:r>
            <a:r>
              <a:rPr lang="en-GB" sz="2400" b="1" dirty="0"/>
              <a:t>power on the market of tourism</a:t>
            </a:r>
            <a:r>
              <a:rPr lang="hu-HU" sz="2400" dirty="0"/>
              <a:t> (</a:t>
            </a:r>
            <a:r>
              <a:rPr lang="hu-HU" sz="2400" dirty="0" err="1"/>
              <a:t>Lodha</a:t>
            </a:r>
            <a:r>
              <a:rPr lang="hu-HU" sz="2400" dirty="0"/>
              <a:t>)</a:t>
            </a:r>
            <a:br>
              <a:rPr lang="hu-HU" sz="2400" dirty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63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166346"/>
            <a:ext cx="8937249" cy="58734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2800" b="1" u="sng" dirty="0"/>
              <a:t>AI-BASED DATA-HANDLING: EXAMPLES</a:t>
            </a:r>
            <a:br>
              <a:rPr lang="hu-HU" sz="2800" b="1" u="sng" dirty="0"/>
            </a:br>
            <a:r>
              <a:rPr lang="hu-HU" sz="2700" b="1" dirty="0"/>
              <a:t>C</a:t>
            </a:r>
            <a:r>
              <a:rPr lang="en-GB" sz="2700" b="1" dirty="0" err="1"/>
              <a:t>ollect</a:t>
            </a:r>
            <a:r>
              <a:rPr lang="en-GB" sz="2700" b="1" dirty="0"/>
              <a:t>, analyse </a:t>
            </a:r>
            <a:r>
              <a:rPr lang="en-GB" sz="2700" dirty="0"/>
              <a:t>and </a:t>
            </a:r>
            <a:r>
              <a:rPr lang="en-GB" sz="2700" b="1" dirty="0"/>
              <a:t>store huge amounts of data</a:t>
            </a:r>
            <a:r>
              <a:rPr lang="hu-HU" sz="2700" dirty="0"/>
              <a:t>- </a:t>
            </a:r>
            <a:r>
              <a:rPr lang="en-GB" sz="2700" b="1" dirty="0"/>
              <a:t>customized tourism products </a:t>
            </a:r>
            <a:r>
              <a:rPr lang="hu-HU" sz="2700" dirty="0"/>
              <a:t/>
            </a:r>
            <a:br>
              <a:rPr lang="hu-HU" sz="2700" dirty="0"/>
            </a:br>
            <a:r>
              <a:rPr lang="en-GB" sz="2800" b="1" u="sng" dirty="0">
                <a:ea typeface="Times New Roman" panose="02020603050405020304" pitchFamily="18" charset="0"/>
              </a:rPr>
              <a:t>With AI based personalization</a:t>
            </a:r>
            <a:r>
              <a:rPr lang="hu-HU" sz="2800" b="1" u="sng" dirty="0">
                <a:ea typeface="Times New Roman" panose="02020603050405020304" pitchFamily="18" charset="0"/>
              </a:rPr>
              <a:t> </a:t>
            </a:r>
            <a:r>
              <a:rPr lang="hu-HU" sz="2800" b="1" u="sng" dirty="0"/>
              <a:t>H</a:t>
            </a:r>
            <a:r>
              <a:rPr lang="en-GB" sz="2800" b="1" u="sng" dirty="0" err="1"/>
              <a:t>otels</a:t>
            </a:r>
            <a:r>
              <a:rPr lang="en-GB" sz="2800" b="1" u="sng" dirty="0"/>
              <a:t> </a:t>
            </a:r>
            <a:r>
              <a:rPr lang="hu-HU" sz="2800" b="1" u="sng" dirty="0"/>
              <a:t>&amp;</a:t>
            </a:r>
            <a:r>
              <a:rPr lang="en-GB" sz="2800" b="1" u="sng" dirty="0"/>
              <a:t> </a:t>
            </a:r>
            <a:r>
              <a:rPr lang="hu-HU" sz="2800" b="1" u="sng" dirty="0" err="1"/>
              <a:t>OTAs</a:t>
            </a:r>
            <a:r>
              <a:rPr lang="en-GB" sz="2800" b="1" u="sng" dirty="0"/>
              <a:t> </a:t>
            </a:r>
            <a:r>
              <a:rPr lang="en-GB" sz="2800" b="1" u="sng" dirty="0">
                <a:ea typeface="Times New Roman" panose="02020603050405020304" pitchFamily="18" charset="0"/>
              </a:rPr>
              <a:t>, make </a:t>
            </a:r>
            <a:r>
              <a:rPr lang="hu-HU" sz="2800" b="1" u="sng" dirty="0">
                <a:ea typeface="Times New Roman" panose="02020603050405020304" pitchFamily="18" charset="0"/>
              </a:rPr>
              <a:t/>
            </a:r>
            <a:br>
              <a:rPr lang="hu-HU" sz="2800" b="1" u="sng" dirty="0">
                <a:ea typeface="Times New Roman" panose="02020603050405020304" pitchFamily="18" charset="0"/>
              </a:rPr>
            </a:br>
            <a:r>
              <a:rPr lang="en-GB" sz="2800" b="1" dirty="0">
                <a:ea typeface="Times New Roman" panose="02020603050405020304" pitchFamily="18" charset="0"/>
              </a:rPr>
              <a:t>personalized content</a:t>
            </a:r>
            <a:r>
              <a:rPr lang="en-GB" sz="2800" dirty="0">
                <a:ea typeface="Times New Roman" panose="02020603050405020304" pitchFamily="18" charset="0"/>
              </a:rPr>
              <a:t>, </a:t>
            </a:r>
            <a:r>
              <a:rPr lang="hu-HU" sz="2800" dirty="0">
                <a:ea typeface="Times New Roman" panose="02020603050405020304" pitchFamily="18" charset="0"/>
              </a:rPr>
              <a:t/>
            </a:r>
            <a:br>
              <a:rPr lang="hu-HU" sz="2800" dirty="0">
                <a:ea typeface="Times New Roman" panose="02020603050405020304" pitchFamily="18" charset="0"/>
              </a:rPr>
            </a:br>
            <a:r>
              <a:rPr lang="hu-HU" sz="2800" b="1" dirty="0" err="1">
                <a:ea typeface="Times New Roman" panose="02020603050405020304" pitchFamily="18" charset="0"/>
              </a:rPr>
              <a:t>real</a:t>
            </a:r>
            <a:r>
              <a:rPr lang="hu-HU" sz="2800" b="1" dirty="0">
                <a:ea typeface="Times New Roman" panose="02020603050405020304" pitchFamily="18" charset="0"/>
              </a:rPr>
              <a:t> </a:t>
            </a:r>
            <a:r>
              <a:rPr lang="hu-HU" sz="2800" b="1" dirty="0" err="1">
                <a:ea typeface="Times New Roman" panose="02020603050405020304" pitchFamily="18" charset="0"/>
              </a:rPr>
              <a:t>time</a:t>
            </a:r>
            <a:r>
              <a:rPr lang="hu-HU" sz="2800" b="1" dirty="0">
                <a:ea typeface="Times New Roman" panose="02020603050405020304" pitchFamily="18" charset="0"/>
              </a:rPr>
              <a:t> </a:t>
            </a:r>
            <a:r>
              <a:rPr lang="en-GB" sz="2800" b="1" dirty="0">
                <a:ea typeface="Times New Roman" panose="02020603050405020304" pitchFamily="18" charset="0"/>
              </a:rPr>
              <a:t>messaging, </a:t>
            </a:r>
            <a:r>
              <a:rPr lang="en-GB" sz="2800" b="1" dirty="0" err="1">
                <a:ea typeface="Times New Roman" panose="02020603050405020304" pitchFamily="18" charset="0"/>
              </a:rPr>
              <a:t>chatbots</a:t>
            </a:r>
            <a:r>
              <a:rPr lang="hu-HU" sz="2800" b="1" dirty="0">
                <a:ea typeface="Times New Roman" panose="02020603050405020304" pitchFamily="18" charset="0"/>
              </a:rPr>
              <a:t/>
            </a:r>
            <a:br>
              <a:rPr lang="hu-HU" sz="2800" b="1" dirty="0">
                <a:ea typeface="Times New Roman" panose="02020603050405020304" pitchFamily="18" charset="0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KÃ©ptalÃ¡lat a kÃ¶vetkezÅre: âpicture of viber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53" y="4198453"/>
            <a:ext cx="2768866" cy="263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9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8724581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1">
              <a:lnSpc>
                <a:spcPct val="150000"/>
              </a:lnSpc>
            </a:pP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29 Top Chatbot Statistics For 2023: Usage, Demographics, Tre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13520" cy="59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3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355076"/>
            <a:ext cx="8937249" cy="568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hu-HU" sz="2400" b="1" u="sng" dirty="0"/>
              <a:t>AI-BASED DATA-HANDLING: EXAMPLES</a:t>
            </a:r>
            <a:br>
              <a:rPr lang="hu-HU" sz="2400" b="1" u="sng" dirty="0"/>
            </a:br>
            <a:r>
              <a:rPr lang="en-GB" sz="2800" b="1" dirty="0">
                <a:ea typeface="Times New Roman" panose="02020603050405020304" pitchFamily="18" charset="0"/>
              </a:rPr>
              <a:t>product – service recommendations,</a:t>
            </a:r>
            <a:r>
              <a:rPr lang="hu-HU" sz="2800" b="1" dirty="0">
                <a:ea typeface="Times New Roman" panose="02020603050405020304" pitchFamily="18" charset="0"/>
              </a:rPr>
              <a:t>- </a:t>
            </a:r>
            <a:r>
              <a:rPr lang="hu-HU" sz="2800" dirty="0">
                <a:ea typeface="Times New Roman" panose="02020603050405020304" pitchFamily="18" charset="0"/>
              </a:rPr>
              <a:t>SMARTHOTELS</a:t>
            </a:r>
            <a:r>
              <a:rPr lang="en-GB" sz="2800" dirty="0">
                <a:ea typeface="Times New Roman" panose="02020603050405020304" pitchFamily="18" charset="0"/>
              </a:rPr>
              <a:t> </a:t>
            </a:r>
            <a:r>
              <a:rPr lang="hu-HU" sz="2800" dirty="0">
                <a:ea typeface="Times New Roman" panose="02020603050405020304" pitchFamily="18" charset="0"/>
              </a:rPr>
              <a:t/>
            </a:r>
            <a:br>
              <a:rPr lang="hu-HU" sz="2800" dirty="0">
                <a:ea typeface="Times New Roman" panose="02020603050405020304" pitchFamily="18" charset="0"/>
              </a:rPr>
            </a:br>
            <a:r>
              <a:rPr lang="en-GB" sz="2800" b="1" dirty="0">
                <a:ea typeface="Times New Roman" panose="02020603050405020304" pitchFamily="18" charset="0"/>
              </a:rPr>
              <a:t>ads, websites,</a:t>
            </a:r>
            <a:r>
              <a:rPr lang="hu-HU" sz="2800" b="1" dirty="0">
                <a:ea typeface="Times New Roman" panose="02020603050405020304" pitchFamily="18" charset="0"/>
              </a:rPr>
              <a:t/>
            </a:r>
            <a:br>
              <a:rPr lang="hu-HU" sz="2800" b="1" dirty="0">
                <a:ea typeface="Times New Roman" panose="02020603050405020304" pitchFamily="18" charset="0"/>
              </a:rPr>
            </a:br>
            <a:r>
              <a:rPr lang="en-GB" sz="2800" b="1" dirty="0">
                <a:ea typeface="Times New Roman" panose="02020603050405020304" pitchFamily="18" charset="0"/>
              </a:rPr>
              <a:t> robots</a:t>
            </a:r>
            <a:r>
              <a:rPr lang="hu-HU" sz="2800" b="1" dirty="0">
                <a:ea typeface="Times New Roman" panose="02020603050405020304" pitchFamily="18" charset="0"/>
              </a:rPr>
              <a:t> – </a:t>
            </a:r>
            <a:br>
              <a:rPr lang="hu-HU" sz="2800" b="1" dirty="0">
                <a:ea typeface="Times New Roman" panose="02020603050405020304" pitchFamily="18" charset="0"/>
              </a:rPr>
            </a:br>
            <a:r>
              <a:rPr lang="hu-HU" sz="2800" b="1" dirty="0">
                <a:ea typeface="Times New Roman" panose="02020603050405020304" pitchFamily="18" charset="0"/>
              </a:rPr>
              <a:t>ORACLE 2025 68% of </a:t>
            </a:r>
            <a:r>
              <a:rPr lang="hu-HU" sz="2800" b="1" dirty="0" err="1">
                <a:ea typeface="Times New Roman" panose="02020603050405020304" pitchFamily="18" charset="0"/>
              </a:rPr>
              <a:t>hotels</a:t>
            </a:r>
            <a:r>
              <a:rPr lang="hu-HU" sz="2700" b="1" dirty="0"/>
              <a:t/>
            </a:r>
            <a:br>
              <a:rPr lang="hu-HU" sz="2700" b="1" dirty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ilton Worldwide is experimenting with a robot concie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46" y="2831335"/>
            <a:ext cx="3635566" cy="32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68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8724581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1">
              <a:lnSpc>
                <a:spcPct val="150000"/>
              </a:lnSpc>
            </a:pPr>
            <a:r>
              <a:rPr lang="hu-HU" sz="4000" b="1" dirty="0"/>
              <a:t/>
            </a:r>
            <a:br>
              <a:rPr lang="hu-HU" sz="4000" b="1" dirty="0"/>
            </a:br>
            <a:r>
              <a:rPr lang="hu-HU" altLang="hu-HU" sz="2700" b="1" u="sng" dirty="0" err="1">
                <a:solidFill>
                  <a:schemeClr val="tx1"/>
                </a:solidFill>
              </a:rPr>
              <a:t>Smart</a:t>
            </a:r>
            <a:r>
              <a:rPr lang="hu-HU" altLang="hu-HU" sz="2700" b="1" u="sng" dirty="0">
                <a:solidFill>
                  <a:schemeClr val="tx1"/>
                </a:solidFill>
              </a:rPr>
              <a:t> Hotels</a:t>
            </a:r>
            <a:br>
              <a:rPr lang="hu-HU" altLang="hu-HU" sz="2700" b="1" u="sng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24 hours a day, 7 days a week, 52 weeks a year economic driver</a:t>
            </a:r>
            <a:br>
              <a:rPr lang="en-US" altLang="hu-HU" sz="2600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Accounts for 9.1% of the GDP = Gross Domestic Product - Worldwide</a:t>
            </a:r>
            <a:br>
              <a:rPr lang="en-US" altLang="hu-HU" sz="2600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Employs 259 million people (8.8% of the global workforce)</a:t>
            </a:r>
            <a:br>
              <a:rPr lang="en-US" altLang="hu-HU" sz="2600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Leading producer of tax revenues</a:t>
            </a:r>
            <a:r>
              <a:rPr lang="hu-HU" altLang="hu-HU" sz="2600" dirty="0">
                <a:solidFill>
                  <a:schemeClr val="tx1"/>
                </a:solidFill>
              </a:rPr>
              <a:t/>
            </a:r>
            <a:br>
              <a:rPr lang="hu-HU" altLang="hu-HU" sz="2600" dirty="0">
                <a:solidFill>
                  <a:schemeClr val="tx1"/>
                </a:solidFill>
              </a:rPr>
            </a:br>
            <a:r>
              <a:rPr lang="hu-HU" altLang="hu-HU" sz="2800" dirty="0" err="1">
                <a:solidFill>
                  <a:schemeClr val="tx1"/>
                </a:solidFill>
              </a:rPr>
              <a:t>Macro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 err="1">
                <a:solidFill>
                  <a:schemeClr val="tx1"/>
                </a:solidFill>
              </a:rPr>
              <a:t>environment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 err="1">
                <a:solidFill>
                  <a:schemeClr val="tx1"/>
                </a:solidFill>
              </a:rPr>
              <a:t>changes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/>
              <a:t>– </a:t>
            </a:r>
            <a:r>
              <a:rPr lang="hu-HU" altLang="hu-HU" sz="2800" b="1" dirty="0" err="1"/>
              <a:t>Technology</a:t>
            </a:r>
            <a:r>
              <a:rPr lang="hu-HU" altLang="hu-HU" sz="2800" b="1" dirty="0"/>
              <a:t>! </a:t>
            </a:r>
            <a:br>
              <a:rPr lang="hu-HU" altLang="hu-HU" sz="2800" b="1" dirty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assets1.hospitalitytech.com/2018-03/info-2-min-1030x9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96598"/>
            <a:ext cx="9113518" cy="51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672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42371" y="2423711"/>
            <a:ext cx="8512691" cy="34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1" algn="l">
              <a:lnSpc>
                <a:spcPct val="150000"/>
              </a:lnSpc>
            </a:pPr>
            <a:r>
              <a:rPr lang="hu-HU" sz="2400" b="1" dirty="0" err="1" smtClean="0"/>
              <a:t>I</a:t>
            </a:r>
            <a:r>
              <a:rPr lang="hu-HU" sz="4000" b="1" dirty="0" err="1" smtClean="0"/>
              <a:t>.</a:t>
            </a:r>
            <a:r>
              <a:rPr lang="hu-HU" altLang="hu-HU" sz="2700" b="1" u="sng" dirty="0" err="1" smtClean="0">
                <a:solidFill>
                  <a:schemeClr val="tx1"/>
                </a:solidFill>
              </a:rPr>
              <a:t>Conclusion</a:t>
            </a:r>
            <a:r>
              <a:rPr lang="hu-HU" altLang="hu-HU" sz="2700" b="1" u="sng" dirty="0">
                <a:solidFill>
                  <a:schemeClr val="tx1"/>
                </a:solidFill>
              </a:rPr>
              <a:t/>
            </a:r>
            <a:br>
              <a:rPr lang="hu-HU" altLang="hu-HU" sz="2700" b="1" u="sng" dirty="0">
                <a:solidFill>
                  <a:schemeClr val="tx1"/>
                </a:solidFill>
              </a:rPr>
            </a:br>
            <a:r>
              <a:rPr lang="hu-HU" altLang="hu-HU" sz="2800" dirty="0" err="1" smtClean="0">
                <a:solidFill>
                  <a:schemeClr val="tx1"/>
                </a:solidFill>
              </a:rPr>
              <a:t>Macro</a:t>
            </a:r>
            <a:r>
              <a:rPr lang="hu-HU" altLang="hu-HU" sz="2800" dirty="0" smtClean="0">
                <a:solidFill>
                  <a:schemeClr val="tx1"/>
                </a:solidFill>
              </a:rPr>
              <a:t> </a:t>
            </a:r>
            <a:r>
              <a:rPr lang="hu-HU" altLang="hu-HU" sz="2800" dirty="0" err="1">
                <a:solidFill>
                  <a:schemeClr val="tx1"/>
                </a:solidFill>
              </a:rPr>
              <a:t>environment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 err="1">
                <a:solidFill>
                  <a:schemeClr val="tx1"/>
                </a:solidFill>
              </a:rPr>
              <a:t>changes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/>
              <a:t>– </a:t>
            </a:r>
            <a:r>
              <a:rPr lang="hu-HU" altLang="hu-HU" sz="2800" b="1" dirty="0" err="1"/>
              <a:t>Technology</a:t>
            </a:r>
            <a:r>
              <a:rPr lang="hu-HU" altLang="hu-HU" sz="2800" b="1" dirty="0"/>
              <a:t>! </a:t>
            </a:r>
            <a:r>
              <a:rPr lang="hu-HU" altLang="hu-HU" sz="2800" b="1" dirty="0" smtClean="0"/>
              <a:t/>
            </a:r>
            <a:br>
              <a:rPr lang="hu-HU" altLang="hu-HU" sz="2800" b="1" dirty="0" smtClean="0"/>
            </a:br>
            <a:r>
              <a:rPr lang="hu-HU" altLang="hu-HU" sz="2800" b="1" dirty="0" smtClean="0"/>
              <a:t>The New Human – </a:t>
            </a:r>
            <a:r>
              <a:rPr lang="hu-HU" altLang="hu-HU" sz="2800" b="1" dirty="0" err="1" smtClean="0"/>
              <a:t>Gen</a:t>
            </a:r>
            <a:r>
              <a:rPr lang="hu-HU" altLang="hu-HU" sz="2800" b="1" dirty="0" smtClean="0"/>
              <a:t> Y, Z</a:t>
            </a:r>
            <a:br>
              <a:rPr lang="hu-HU" altLang="hu-HU" sz="2800" b="1" dirty="0" smtClean="0"/>
            </a:br>
            <a:r>
              <a:rPr lang="hu-HU" altLang="hu-HU" sz="2800" b="1" dirty="0" smtClean="0"/>
              <a:t>AI </a:t>
            </a:r>
            <a:r>
              <a:rPr lang="hu-HU" altLang="hu-HU" sz="2800" b="1" dirty="0" err="1" smtClean="0"/>
              <a:t>in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focus</a:t>
            </a:r>
            <a:r>
              <a:rPr lang="hu-HU" altLang="hu-HU" sz="2800" b="1" dirty="0" smtClean="0"/>
              <a:t/>
            </a:r>
            <a:br>
              <a:rPr lang="hu-HU" altLang="hu-HU" sz="2800" b="1" dirty="0" smtClean="0"/>
            </a:br>
            <a:r>
              <a:rPr lang="hu-HU" altLang="hu-HU" sz="2800" b="1" dirty="0" err="1" smtClean="0"/>
              <a:t>What</a:t>
            </a:r>
            <a:r>
              <a:rPr lang="hu-HU" altLang="hu-HU" sz="2800" b="1" dirty="0" smtClean="0"/>
              <a:t> is </a:t>
            </a:r>
            <a:r>
              <a:rPr lang="hu-HU" altLang="hu-HU" sz="2800" b="1" dirty="0" err="1" smtClean="0"/>
              <a:t>next</a:t>
            </a:r>
            <a:r>
              <a:rPr lang="hu-HU" altLang="hu-HU" sz="2800" b="1" smtClean="0"/>
              <a:t>?</a:t>
            </a:r>
            <a:r>
              <a:rPr lang="hu-HU" altLang="hu-HU" sz="2800" b="1" dirty="0"/>
              <a:t/>
            </a:r>
            <a:br>
              <a:rPr lang="hu-HU" altLang="hu-HU" sz="2800" b="1" dirty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9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179386" y="3141661"/>
            <a:ext cx="8713786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8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8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8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8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8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Emails: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grotte.judit@kodolanyi.hu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pitlik.laszlo@kodolanyi.hu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Details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dirty="0"/>
              <a:t/>
            </a:r>
            <a:br>
              <a:rPr lang="hu-HU" sz="2800" b="1" dirty="0"/>
            </a:br>
            <a:r>
              <a:rPr lang="hu-HU" sz="2000" b="1" dirty="0">
                <a:hlinkClick r:id="rId6"/>
              </a:rPr>
              <a:t>https://miau.my-x.hu/miau/313/accommodation/</a:t>
            </a:r>
            <a:r>
              <a:rPr lang="hu-HU" sz="1800" b="1" dirty="0"/>
              <a:t>  </a:t>
            </a:r>
            <a:br>
              <a:rPr lang="hu-HU" sz="1800" b="1" dirty="0"/>
            </a:br>
            <a:r>
              <a:rPr lang="hu-HU" sz="1800" b="1" dirty="0"/>
              <a:t/>
            </a:r>
            <a:br>
              <a:rPr lang="hu-HU" sz="1800" b="1" dirty="0"/>
            </a:br>
            <a:r>
              <a:rPr lang="hu-HU" sz="1600" b="1" dirty="0">
                <a:hlinkClick r:id="rId7"/>
              </a:rPr>
              <a:t>https://miau.my-x.hu/miau/313/accommodation/price_performance_compared_ideal_accomm.xlsx</a:t>
            </a:r>
            <a:r>
              <a:rPr lang="hu-HU" sz="1600" b="1" dirty="0"/>
              <a:t/>
            </a:r>
            <a:br>
              <a:rPr lang="hu-HU" sz="1600" b="1" dirty="0"/>
            </a:br>
            <a:r>
              <a:rPr lang="hu-HU" sz="1600" b="1" dirty="0"/>
              <a:t> </a:t>
            </a:r>
            <a:br>
              <a:rPr lang="hu-HU" sz="1600" b="1" dirty="0"/>
            </a:br>
            <a:r>
              <a:rPr lang="hu-HU" sz="1600" b="1" dirty="0">
                <a:hlinkClick r:id="rId8"/>
              </a:rPr>
              <a:t>https://miau.my-x.hu/miau/313/accommodation/accomm_full.docx</a:t>
            </a:r>
            <a:r>
              <a:rPr lang="hu-HU" sz="1600" b="1" dirty="0"/>
              <a:t> </a:t>
            </a:r>
            <a:endParaRPr lang="en-U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Shape 271" descr="portal_top_d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1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0" y="2070112"/>
            <a:ext cx="8856600" cy="23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GB" b="1" dirty="0"/>
              <a:t>Ideal-driven customization </a:t>
            </a:r>
            <a:r>
              <a:rPr lang="hu-HU" b="1" dirty="0"/>
              <a:t/>
            </a:r>
            <a:br>
              <a:rPr lang="hu-HU" b="1" dirty="0"/>
            </a:br>
            <a:r>
              <a:rPr lang="en-GB" b="1" dirty="0"/>
              <a:t>of touristic decision </a:t>
            </a:r>
            <a:r>
              <a:rPr lang="hu-HU" b="1" dirty="0"/>
              <a:t/>
            </a:r>
            <a:br>
              <a:rPr lang="hu-HU" b="1" dirty="0"/>
            </a:br>
            <a:r>
              <a:rPr lang="en-GB" b="1" dirty="0"/>
              <a:t>based on artificial intelligence concerning accommodations</a:t>
            </a:r>
            <a:r>
              <a:rPr lang="en-US" sz="7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7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0" y="4270918"/>
            <a:ext cx="9108758" cy="1733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Judit </a:t>
            </a:r>
            <a:r>
              <a:rPr lang="hu-HU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Grotte</a:t>
            </a:r>
            <a:r>
              <a:rPr lang="hu-HU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2400" b="1" i="0" u="none" strike="noStrike" cap="none" dirty="0">
                <a:solidFill>
                  <a:schemeClr val="dk1"/>
                </a:solidFill>
                <a:sym typeface="Arial"/>
              </a:rPr>
              <a:t>László </a:t>
            </a:r>
            <a:r>
              <a:rPr lang="en-US" sz="2400" b="1" i="0" u="none" strike="noStrike" cap="none" dirty="0">
                <a:solidFill>
                  <a:schemeClr val="dk1"/>
                </a:solidFill>
                <a:sym typeface="Arial"/>
              </a:rPr>
              <a:t>Pitlik</a:t>
            </a:r>
            <a:endParaRPr lang="hu-HU" sz="2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2400" dirty="0"/>
              <a:t>Kodolányi University, MY-X </a:t>
            </a:r>
            <a:r>
              <a:rPr lang="hu-HU" sz="2400" dirty="0" err="1"/>
              <a:t>research</a:t>
            </a:r>
            <a:r>
              <a:rPr lang="hu-HU" sz="2400" dirty="0"/>
              <a:t> team, Hungary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2024.VI.30.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hu-HU" sz="1800" dirty="0"/>
          </a:p>
          <a:p>
            <a:pPr>
              <a:spcBef>
                <a:spcPts val="360"/>
              </a:spcBef>
              <a:buSzPct val="25000"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ISARC / 2. INTERNATIONAL “BLACK SEA” SCIENTIFIC RESEARCH  AND INNOVATION CONGRESS / </a:t>
            </a:r>
            <a:endParaRPr lang="hu-HU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60"/>
              </a:spcBef>
              <a:buSzPct val="25000"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29-30 JUNE 2024 / TRABZON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80"/>
              </a:spcBef>
              <a:buSzPct val="25000"/>
            </a:pPr>
            <a:endParaRPr lang="en-US" sz="1400" dirty="0"/>
          </a:p>
          <a:p>
            <a:pPr lvl="0">
              <a:spcBef>
                <a:spcPts val="280"/>
              </a:spcBef>
              <a:buSzPct val="250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</a:p>
        </p:txBody>
      </p:sp>
      <p:pic>
        <p:nvPicPr>
          <p:cNvPr id="158" name="Shape 158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463550" y="3563937"/>
            <a:ext cx="8215312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812800" indent="-812800" algn="l">
              <a:defRPr/>
            </a:pPr>
            <a:r>
              <a:rPr lang="hu-HU" altLang="hu-HU" sz="36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TABLE OF </a:t>
            </a:r>
            <a:r>
              <a:rPr lang="hu-HU" altLang="hu-HU" sz="36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CONTENTS</a:t>
            </a:r>
            <a:br>
              <a:rPr lang="hu-HU" altLang="hu-HU" sz="36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altLang="hu-HU" sz="36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u-HU" altLang="hu-HU" sz="36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altLang="hu-H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I. </a:t>
            </a:r>
            <a:r>
              <a:rPr lang="hu-HU" altLang="hu-HU" sz="3600" dirty="0"/>
              <a:t> </a:t>
            </a:r>
            <a:r>
              <a:rPr lang="hu-HU" altLang="hu-HU" sz="3200" dirty="0" smtClean="0"/>
              <a:t>The </a:t>
            </a:r>
            <a:r>
              <a:rPr lang="hu-HU" altLang="hu-HU" sz="3200" dirty="0" err="1" smtClean="0"/>
              <a:t>Tourism</a:t>
            </a:r>
            <a:r>
              <a:rPr lang="hu-HU" altLang="hu-HU" sz="3200" dirty="0" smtClean="0"/>
              <a:t> Market</a:t>
            </a:r>
            <a:br>
              <a:rPr lang="hu-HU" altLang="hu-HU" sz="3200" dirty="0" smtClean="0"/>
            </a:br>
            <a:r>
              <a:rPr lang="hu-HU" altLang="hu-HU" sz="3200" dirty="0" smtClean="0"/>
              <a:t>II. </a:t>
            </a:r>
            <a:r>
              <a:rPr lang="en-GB" sz="3200" dirty="0" smtClean="0"/>
              <a:t>The </a:t>
            </a:r>
            <a:r>
              <a:rPr lang="en-GB" sz="3200" dirty="0"/>
              <a:t>‘</a:t>
            </a:r>
            <a:r>
              <a:rPr lang="en-GB" sz="3200" dirty="0" err="1"/>
              <a:t>Millenials</a:t>
            </a:r>
            <a:r>
              <a:rPr lang="en-GB" sz="3200" dirty="0"/>
              <a:t>’</a:t>
            </a:r>
            <a:r>
              <a:rPr lang="hu-HU" sz="3200" dirty="0"/>
              <a:t> (Y)</a:t>
            </a:r>
            <a:br>
              <a:rPr lang="hu-HU" sz="3200" dirty="0"/>
            </a:br>
            <a:r>
              <a:rPr lang="hu-HU" altLang="hu-HU" sz="3200" dirty="0"/>
              <a:t>	- HOTREC </a:t>
            </a:r>
            <a:r>
              <a:rPr lang="hu-HU" altLang="hu-HU" sz="3200" dirty="0" err="1"/>
              <a:t>Result</a:t>
            </a:r>
            <a:r>
              <a:rPr lang="hu-HU" altLang="hu-HU" sz="3200" dirty="0"/>
              <a:t> </a:t>
            </a:r>
            <a:br>
              <a:rPr lang="hu-HU" altLang="hu-HU" sz="3200" dirty="0"/>
            </a:br>
            <a:r>
              <a:rPr lang="hu-HU" altLang="hu-HU" sz="3200" dirty="0"/>
              <a:t>	- </a:t>
            </a:r>
            <a:r>
              <a:rPr lang="hu-HU" altLang="hu-HU" sz="3200" dirty="0" err="1"/>
              <a:t>Lifestyle</a:t>
            </a:r>
            <a:r>
              <a:rPr lang="hu-HU" altLang="hu-HU" sz="3200" dirty="0"/>
              <a:t> Hotels </a:t>
            </a:r>
            <a:br>
              <a:rPr lang="hu-HU" altLang="hu-HU" sz="3200" dirty="0"/>
            </a:br>
            <a:r>
              <a:rPr lang="hu-HU" altLang="hu-HU" sz="3200" dirty="0"/>
              <a:t>	- </a:t>
            </a:r>
            <a:r>
              <a:rPr lang="hu-HU" altLang="hu-HU" sz="3200" dirty="0" err="1"/>
              <a:t>Jo</a:t>
            </a:r>
            <a:r>
              <a:rPr lang="hu-HU" altLang="hu-HU" sz="3200" dirty="0"/>
              <a:t> &amp; Joe: Hotel &amp; </a:t>
            </a:r>
            <a:r>
              <a:rPr lang="hu-HU" altLang="hu-HU" sz="3200" dirty="0" err="1"/>
              <a:t>Hostel</a:t>
            </a:r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hu-HU" altLang="hu-HU" sz="3200" dirty="0" smtClean="0"/>
              <a:t>III. </a:t>
            </a:r>
            <a:r>
              <a:rPr lang="hu-HU" altLang="hu-HU" sz="3200" dirty="0"/>
              <a:t>	The Digital </a:t>
            </a:r>
            <a:r>
              <a:rPr lang="hu-HU" altLang="hu-HU" sz="3200" dirty="0" err="1"/>
              <a:t>Generation</a:t>
            </a:r>
            <a:r>
              <a:rPr lang="hu-HU" altLang="hu-HU" sz="3200" dirty="0"/>
              <a:t> (Z</a:t>
            </a:r>
            <a:r>
              <a:rPr lang="hu-HU" altLang="hu-HU" sz="3200" dirty="0" smtClean="0"/>
              <a:t>)</a:t>
            </a:r>
            <a:br>
              <a:rPr lang="hu-HU" altLang="hu-HU" sz="3200" dirty="0" smtClean="0"/>
            </a:br>
            <a:r>
              <a:rPr lang="hu-HU" altLang="hu-HU" sz="3200" dirty="0" smtClean="0"/>
              <a:t>IV. The New Human – New </a:t>
            </a:r>
            <a:r>
              <a:rPr lang="hu-HU" altLang="hu-HU" sz="3200" dirty="0" err="1" smtClean="0"/>
              <a:t>Demand</a:t>
            </a:r>
            <a:r>
              <a:rPr lang="hu-HU" altLang="hu-HU" sz="3200" dirty="0" smtClean="0"/>
              <a:t/>
            </a:r>
            <a:br>
              <a:rPr lang="hu-HU" altLang="hu-HU" sz="3200" dirty="0" smtClean="0"/>
            </a:br>
            <a:r>
              <a:rPr lang="hu-HU" altLang="hu-HU" sz="3200" dirty="0" smtClean="0"/>
              <a:t>V. New </a:t>
            </a:r>
            <a:r>
              <a:rPr lang="hu-HU" altLang="hu-HU" sz="3200" dirty="0" err="1" smtClean="0"/>
              <a:t>Trends</a:t>
            </a:r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en-US" altLang="hu-HU" sz="3600" dirty="0"/>
              <a:t/>
            </a:r>
            <a:br>
              <a:rPr lang="en-US" altLang="hu-HU" sz="3600" dirty="0"/>
            </a:br>
            <a:r>
              <a:rPr lang="hu-HU" sz="2800" b="1" dirty="0"/>
              <a:t>	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1370013" y="7445348"/>
            <a:ext cx="57344" cy="223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49" y="1180140"/>
            <a:ext cx="2559123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42371" y="2423711"/>
            <a:ext cx="8512691" cy="34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571500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2400" b="1" dirty="0" err="1" smtClean="0"/>
              <a:t>I</a:t>
            </a:r>
            <a:r>
              <a:rPr lang="hu-HU" sz="4000" b="1" dirty="0" err="1" smtClean="0"/>
              <a:t>.</a:t>
            </a:r>
            <a:r>
              <a:rPr lang="hu-HU" altLang="hu-HU" sz="2700" b="1" u="sng" dirty="0" err="1" smtClean="0">
                <a:solidFill>
                  <a:schemeClr val="tx1"/>
                </a:solidFill>
              </a:rPr>
              <a:t>Characteristics</a:t>
            </a:r>
            <a:r>
              <a:rPr lang="hu-HU" altLang="hu-HU" sz="2700" b="1" u="sng" dirty="0" smtClean="0">
                <a:solidFill>
                  <a:schemeClr val="tx1"/>
                </a:solidFill>
              </a:rPr>
              <a:t> </a:t>
            </a:r>
            <a:r>
              <a:rPr lang="hu-HU" altLang="hu-HU" sz="2700" b="1" u="sng" dirty="0">
                <a:solidFill>
                  <a:schemeClr val="tx1"/>
                </a:solidFill>
              </a:rPr>
              <a:t>of </a:t>
            </a:r>
            <a:r>
              <a:rPr lang="hu-HU" altLang="hu-HU" sz="2700" b="1" u="sng" dirty="0" err="1">
                <a:solidFill>
                  <a:schemeClr val="tx1"/>
                </a:solidFill>
              </a:rPr>
              <a:t>the</a:t>
            </a:r>
            <a:r>
              <a:rPr lang="hu-HU" altLang="hu-HU" sz="2700" b="1" u="sng" dirty="0">
                <a:solidFill>
                  <a:schemeClr val="tx1"/>
                </a:solidFill>
              </a:rPr>
              <a:t> </a:t>
            </a:r>
            <a:r>
              <a:rPr lang="hu-HU" altLang="hu-HU" sz="2700" b="1" u="sng" dirty="0" err="1">
                <a:solidFill>
                  <a:schemeClr val="tx1"/>
                </a:solidFill>
              </a:rPr>
              <a:t>Tourism</a:t>
            </a:r>
            <a:r>
              <a:rPr lang="hu-HU" altLang="hu-HU" sz="2700" b="1" u="sng" dirty="0">
                <a:solidFill>
                  <a:schemeClr val="tx1"/>
                </a:solidFill>
              </a:rPr>
              <a:t> market</a:t>
            </a:r>
            <a:br>
              <a:rPr lang="hu-HU" altLang="hu-HU" sz="2700" b="1" u="sng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24 hours a day, 7 days a week, 52 weeks a year economic driver</a:t>
            </a:r>
            <a:br>
              <a:rPr lang="en-US" altLang="hu-HU" sz="2600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Accounts for 9.1% of the GDP = Gross Domestic Product - Worldwide</a:t>
            </a:r>
            <a:br>
              <a:rPr lang="en-US" altLang="hu-HU" sz="2600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Employs 259 million people (8.8% of the global workforce)</a:t>
            </a:r>
            <a:br>
              <a:rPr lang="en-US" altLang="hu-HU" sz="2600" dirty="0">
                <a:solidFill>
                  <a:schemeClr val="tx1"/>
                </a:solidFill>
              </a:rPr>
            </a:br>
            <a:r>
              <a:rPr lang="en-US" altLang="hu-HU" sz="2600" dirty="0">
                <a:solidFill>
                  <a:schemeClr val="tx1"/>
                </a:solidFill>
              </a:rPr>
              <a:t>Leading producer of tax revenues</a:t>
            </a:r>
            <a:r>
              <a:rPr lang="hu-HU" altLang="hu-HU" sz="2600" dirty="0">
                <a:solidFill>
                  <a:schemeClr val="tx1"/>
                </a:solidFill>
              </a:rPr>
              <a:t/>
            </a:r>
            <a:br>
              <a:rPr lang="hu-HU" altLang="hu-HU" sz="2600" dirty="0">
                <a:solidFill>
                  <a:schemeClr val="tx1"/>
                </a:solidFill>
              </a:rPr>
            </a:br>
            <a:r>
              <a:rPr lang="hu-HU" altLang="hu-HU" sz="2800" dirty="0" err="1">
                <a:solidFill>
                  <a:schemeClr val="tx1"/>
                </a:solidFill>
              </a:rPr>
              <a:t>Macro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 err="1">
                <a:solidFill>
                  <a:schemeClr val="tx1"/>
                </a:solidFill>
              </a:rPr>
              <a:t>environment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 err="1">
                <a:solidFill>
                  <a:schemeClr val="tx1"/>
                </a:solidFill>
              </a:rPr>
              <a:t>changes</a:t>
            </a:r>
            <a:r>
              <a:rPr lang="hu-HU" altLang="hu-HU" sz="2800" dirty="0">
                <a:solidFill>
                  <a:schemeClr val="tx1"/>
                </a:solidFill>
              </a:rPr>
              <a:t> </a:t>
            </a:r>
            <a:r>
              <a:rPr lang="hu-HU" altLang="hu-HU" sz="2800" dirty="0"/>
              <a:t>– </a:t>
            </a:r>
            <a:r>
              <a:rPr lang="hu-HU" altLang="hu-HU" sz="2800" b="1" dirty="0" err="1"/>
              <a:t>Technology</a:t>
            </a:r>
            <a:r>
              <a:rPr lang="hu-HU" altLang="hu-HU" sz="2800" b="1" dirty="0"/>
              <a:t>! </a:t>
            </a:r>
            <a:br>
              <a:rPr lang="hu-HU" altLang="hu-HU" sz="2800" b="1" dirty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pic>
        <p:nvPicPr>
          <p:cNvPr id="12291" name="Picture 2" descr="Generation Y in word 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63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42371" y="2423711"/>
            <a:ext cx="8512691" cy="34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hu-HU" altLang="hu-HU" sz="2400" u="sng" dirty="0" smtClean="0"/>
              <a:t>II. </a:t>
            </a:r>
            <a:r>
              <a:rPr lang="hu-HU" altLang="hu-HU" sz="2600" u="sng" dirty="0"/>
              <a:t>The </a:t>
            </a:r>
            <a:r>
              <a:rPr lang="en-GB" altLang="hu-HU" sz="2600" b="1" u="sng" dirty="0"/>
              <a:t>Millennials</a:t>
            </a:r>
            <a:r>
              <a:rPr lang="hu-HU" altLang="hu-HU" sz="2600" b="1" u="sng" dirty="0"/>
              <a:t> (Y): </a:t>
            </a:r>
            <a:r>
              <a:rPr lang="hu-HU" altLang="hu-HU" b="1" u="sng" dirty="0"/>
              <a:t/>
            </a:r>
            <a:br>
              <a:rPr lang="hu-HU" altLang="hu-HU" b="1" u="sng" dirty="0"/>
            </a:br>
            <a:r>
              <a:rPr lang="en-GB" altLang="hu-HU" dirty="0"/>
              <a:t>“</a:t>
            </a:r>
            <a:r>
              <a:rPr lang="en-GB" altLang="hu-HU" sz="2600" dirty="0"/>
              <a:t>Today’s </a:t>
            </a:r>
            <a:r>
              <a:rPr lang="en-GB" altLang="hu-HU" sz="2600" b="1" u="sng" dirty="0"/>
              <a:t>86 million</a:t>
            </a:r>
            <a:r>
              <a:rPr lang="en-GB" altLang="hu-HU" sz="2600" dirty="0"/>
              <a:t> Millennials, born between 1980 and 2000, hold $200 billion in spending power and represent the most lucrative market for hoteliers</a:t>
            </a:r>
            <a:r>
              <a:rPr lang="en-GB" altLang="hu-HU" sz="2600" dirty="0" smtClean="0"/>
              <a:t>.”</a:t>
            </a:r>
            <a:r>
              <a:rPr lang="hu-HU" altLang="hu-HU" sz="800" dirty="0"/>
              <a:t> </a:t>
            </a:r>
            <a:r>
              <a:rPr lang="hu-HU" altLang="hu-HU" sz="800" dirty="0" err="1"/>
              <a:t>Source</a:t>
            </a:r>
            <a:r>
              <a:rPr lang="hu-HU" altLang="hu-HU" sz="800" dirty="0"/>
              <a:t>:</a:t>
            </a:r>
            <a:r>
              <a:rPr lang="en-GB" altLang="hu-HU" sz="800" dirty="0"/>
              <a:t> </a:t>
            </a:r>
            <a:r>
              <a:rPr lang="en-GB" altLang="hu-HU" sz="800" dirty="0" err="1">
                <a:hlinkClick r:id="rId4"/>
              </a:rPr>
              <a:t>Junvi</a:t>
            </a:r>
            <a:r>
              <a:rPr lang="en-GB" altLang="hu-HU" sz="800" dirty="0">
                <a:hlinkClick r:id="rId4"/>
              </a:rPr>
              <a:t> Ola</a:t>
            </a:r>
            <a:r>
              <a:rPr lang="en-GB" altLang="hu-HU" sz="800" dirty="0"/>
              <a:t> (2015)</a:t>
            </a:r>
            <a:r>
              <a:rPr lang="en-GB" altLang="hu-HU" sz="800" b="1" dirty="0"/>
              <a:t> </a:t>
            </a:r>
            <a:r>
              <a:rPr lang="en-GB" altLang="hu-HU" sz="800" dirty="0">
                <a:hlinkClick r:id="rId5"/>
              </a:rPr>
              <a:t>How to Get Millennials to Join Your Hotel Loyalty Program</a:t>
            </a:r>
            <a:r>
              <a:rPr lang="en-GB" altLang="hu-HU" sz="800" b="1" dirty="0"/>
              <a:t>, </a:t>
            </a:r>
            <a:r>
              <a:rPr lang="en-GB" altLang="hu-HU" sz="800" dirty="0"/>
              <a:t>http://hospitality.cvent.com/blog/junvi-ola/how-to-get-millennials-to-join-your-hotel-loyalty-program </a:t>
            </a:r>
            <a:r>
              <a:rPr lang="en-GB" altLang="hu-HU" sz="500" dirty="0" smtClean="0">
                <a:hlinkClick r:id="rId5"/>
              </a:rPr>
              <a:t>Hotel </a:t>
            </a:r>
            <a:r>
              <a:rPr lang="en-GB" altLang="hu-HU" sz="500" dirty="0">
                <a:hlinkClick r:id="rId5"/>
              </a:rPr>
              <a:t>Loyalty Program</a:t>
            </a:r>
            <a:r>
              <a:rPr lang="en-GB" altLang="hu-HU" sz="500" b="1" dirty="0"/>
              <a:t>, </a:t>
            </a:r>
            <a:r>
              <a:rPr lang="en-GB" altLang="hu-HU" sz="500" dirty="0"/>
              <a:t>http://hospitality.cvent.com/blog/junvi-ola/how-to-get-millennials-to-join-your-hotel-loyalty-program</a:t>
            </a:r>
            <a:r>
              <a:rPr lang="en-GB" altLang="hu-HU" sz="500" b="1" dirty="0"/>
              <a:t/>
            </a:r>
            <a:br>
              <a:rPr lang="en-GB" altLang="hu-HU" sz="500" b="1" dirty="0"/>
            </a:br>
            <a:r>
              <a:rPr lang="hu-HU" altLang="hu-HU" sz="2600" b="1" dirty="0" err="1"/>
              <a:t>Technology</a:t>
            </a:r>
            <a:r>
              <a:rPr lang="hu-HU" altLang="hu-HU" sz="2600" b="1" dirty="0"/>
              <a:t>:</a:t>
            </a:r>
            <a:r>
              <a:rPr lang="hu-HU" altLang="hu-HU" sz="2600" dirty="0"/>
              <a:t> 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en-GB" altLang="hu-HU" sz="2800" dirty="0" smtClean="0"/>
              <a:t>checking</a:t>
            </a:r>
            <a:r>
              <a:rPr lang="hu-HU" altLang="hu-HU" sz="2800" dirty="0" smtClean="0"/>
              <a:t> </a:t>
            </a:r>
            <a:r>
              <a:rPr lang="en-GB" altLang="hu-HU" sz="2800" dirty="0" smtClean="0"/>
              <a:t> </a:t>
            </a:r>
            <a:r>
              <a:rPr lang="en-GB" altLang="hu-HU" sz="2800" dirty="0"/>
              <a:t>in, 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en-GB" altLang="hu-HU" sz="2800" dirty="0"/>
              <a:t>make up their restaurant and bar bills 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en-GB" altLang="hu-HU" sz="2800" dirty="0"/>
              <a:t>looking up places to </a:t>
            </a:r>
            <a:r>
              <a:rPr lang="hu-HU" altLang="hu-HU" sz="2800" dirty="0" err="1"/>
              <a:t>travel</a:t>
            </a:r>
            <a:r>
              <a:rPr lang="hu-HU" altLang="hu-HU" sz="2800" dirty="0"/>
              <a:t>, </a:t>
            </a:r>
            <a:r>
              <a:rPr lang="en-GB" altLang="hu-HU" sz="2800" dirty="0"/>
              <a:t>eat, shop and play 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b="1" dirty="0" err="1"/>
              <a:t>Speak</a:t>
            </a:r>
            <a:r>
              <a:rPr lang="hu-HU" altLang="hu-HU" sz="2800" b="1" dirty="0"/>
              <a:t> </a:t>
            </a:r>
            <a:r>
              <a:rPr lang="hu-HU" altLang="hu-HU" sz="2800" b="1" dirty="0" err="1"/>
              <a:t>up</a:t>
            </a:r>
            <a:r>
              <a:rPr lang="hu-HU" altLang="hu-HU" sz="2800" dirty="0"/>
              <a:t> (</a:t>
            </a:r>
            <a:r>
              <a:rPr lang="hu-HU" altLang="hu-HU" sz="2800" dirty="0" err="1"/>
              <a:t>problems</a:t>
            </a:r>
            <a:r>
              <a:rPr lang="hu-HU" altLang="hu-HU" sz="2800" dirty="0"/>
              <a:t>): </a:t>
            </a:r>
            <a:r>
              <a:rPr lang="hu-HU" altLang="hu-HU" sz="2800" dirty="0" err="1"/>
              <a:t>Twitter</a:t>
            </a:r>
            <a:r>
              <a:rPr lang="en-GB" altLang="hu-HU" sz="2800" dirty="0"/>
              <a:t>, Facebook, Yelp or TripAdvisor</a:t>
            </a:r>
            <a:r>
              <a:rPr lang="hu-HU" altLang="hu-HU" sz="2800" dirty="0"/>
              <a:t>- ONLINE ONLY!!!!!</a:t>
            </a:r>
            <a:br>
              <a:rPr lang="hu-HU" altLang="hu-HU" sz="2800" dirty="0"/>
            </a:br>
            <a:r>
              <a:rPr lang="hu-HU" altLang="hu-HU" sz="2600" dirty="0" smtClean="0"/>
              <a:t/>
            </a:r>
            <a:br>
              <a:rPr lang="hu-HU" altLang="hu-HU" sz="2600" dirty="0" smtClean="0"/>
            </a:br>
            <a: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33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Képtalálat a következőre: „top social platforms 2019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1800"/>
          </a:p>
        </p:txBody>
      </p:sp>
      <p:pic>
        <p:nvPicPr>
          <p:cNvPr id="14339" name="Picture 7" descr="Most Popular Social Media Platforms in 2023 [Jan '23 Updat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06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églalap 3"/>
          <p:cNvSpPr>
            <a:spLocks noChangeArrowheads="1"/>
          </p:cNvSpPr>
          <p:nvPr/>
        </p:nvSpPr>
        <p:spPr bwMode="auto">
          <a:xfrm>
            <a:off x="2484438" y="2852738"/>
            <a:ext cx="4608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hu-HU" sz="12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GB" altLang="hu-H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hu-HU" sz="12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GB" altLang="hu-H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GB" altLang="hu-HU" sz="12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digitalmarketinginstitute.com/blog/2017-12-11-5-digital-marketing-trends-for-2018</a:t>
            </a:r>
            <a:endParaRPr lang="hu-HU" altLang="hu-HU" sz="12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7" descr="https://www.karinemiron.com/wp-content/uploads/2019/03/Doughnuts-1-473x10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07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16205</TotalTime>
  <Words>139</Words>
  <Application>Microsoft Office PowerPoint</Application>
  <PresentationFormat>Diavetítés a képernyőre (4:3 oldalarány)</PresentationFormat>
  <Paragraphs>35</Paragraphs>
  <Slides>26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10</vt:i4>
      </vt:variant>
      <vt:variant>
        <vt:lpstr>Diacímek</vt:lpstr>
      </vt:variant>
      <vt:variant>
        <vt:i4>26</vt:i4>
      </vt:variant>
    </vt:vector>
  </HeadingPairs>
  <TitlesOfParts>
    <vt:vector size="40" baseType="lpstr">
      <vt:lpstr>MS PGothic</vt:lpstr>
      <vt:lpstr>Aptos</vt:lpstr>
      <vt:lpstr>Arial</vt:lpstr>
      <vt:lpstr>Times New Roman</vt:lpstr>
      <vt:lpstr>1_Alapértelmezett terv</vt:lpstr>
      <vt:lpstr>2_Alapértelmezett terv</vt:lpstr>
      <vt:lpstr>3_Alapértelmezett terv</vt:lpstr>
      <vt:lpstr>4_Alapértelmezett terv</vt:lpstr>
      <vt:lpstr>5_Alapértelmezett terv</vt:lpstr>
      <vt:lpstr>6_Alapértelmezett terv</vt:lpstr>
      <vt:lpstr>7_Alapértelmezett terv</vt:lpstr>
      <vt:lpstr>8_Alapértelmezett terv</vt:lpstr>
      <vt:lpstr>9_Alapértelmezett terv</vt:lpstr>
      <vt:lpstr>10_Alapértelmezett terv</vt:lpstr>
      <vt:lpstr>PowerPoint bemutató</vt:lpstr>
      <vt:lpstr>PowerPoint bemutató</vt:lpstr>
      <vt:lpstr>Ideal-driven customization  of touristic decision  based on artificial intelligence concerning accommodations  </vt:lpstr>
      <vt:lpstr>TABLE OF CONTENTS  I.  The Tourism Market II. The ‘Millenials’ (Y)  - HOTREC Result   - Lifestyle Hotels   - Jo &amp; Joe: Hotel &amp; Hostel III.  The Digital Generation (Z) IV. The New Human – New Demand V. New Trends    </vt:lpstr>
      <vt:lpstr> I.Characteristics of the Tourism market 24 hours a day, 7 days a week, 52 weeks a year economic driver Accounts for 9.1% of the GDP = Gross Domestic Product - Worldwide Employs 259 million people (8.8% of the global workforce) Leading producer of tax revenues Macro environment changes – Technology!    </vt:lpstr>
      <vt:lpstr>PowerPoint bemutató</vt:lpstr>
      <vt:lpstr>II. The Millennials (Y):  “Today’s 86 million Millennials, born between 1980 and 2000, hold $200 billion in spending power and represent the most lucrative market for hoteliers.” Source: Junvi Ola (2015) How to Get Millennials to Join Your Hotel Loyalty Program, http://hospitality.cvent.com/blog/junvi-ola/how-to-get-millennials-to-join-your-hotel-loyalty-program Hotel Loyalty Program, http://hospitality.cvent.com/blog/junvi-ola/how-to-get-millennials-to-join-your-hotel-loyalty-program Technology:  checking  in,  make up their restaurant and bar bills  looking up places to travel, eat, shop and play  Speak up (problems): Twitter, Facebook, Yelp or TripAdvisor- ONLINE ONLY!!!!!   </vt:lpstr>
      <vt:lpstr>PowerPoint bemutató</vt:lpstr>
      <vt:lpstr>PowerPoint bemutató</vt:lpstr>
      <vt:lpstr> The ‘Millenials’ (Y) In 2017  HOTREC comissioned TCI Research: what are the services and products travelers expects from the hotels The result - Millenials expects:  Unique hotel with cool design Digital innovations Rewarding Personalized experiences  Hotels- react on demand- NEW TRENDS!  Lifestyle Hotels – IHG acquisition Kimpton  Accorhotels: New brand: Jo &amp; Joe – Hotel &amp; Hostel </vt:lpstr>
      <vt:lpstr>Kimpton Hotel : http://www.monaco-dc.com/washington-dc-boutique-hotel-photos/</vt:lpstr>
      <vt:lpstr>JO &amp; JOE:  https://www.booking.com/hotel/fr/jo-joe-hossegor.hu.html?aid=357018;label=gog235jc-hotel-XX-fr-joNjoeNhossegor-unspec-hu-com-L%3Ahu-O%3AwindowsS81-B%3Achrome-N%3AXX-S%3Abo-U%3AXX-H%3As;sid=ef20adc58c29afc3fc9ba1e54de0a7ce;dist=0&amp;sb_price_type=total&amp;type=total</vt:lpstr>
      <vt:lpstr>PowerPoint bemutató</vt:lpstr>
      <vt:lpstr> III. The Digital Generation (Z): (mid 1990s-mid 2000s)   “Global” Generation:  same food, music, brands  – always online!  Roché (2016): 4 key spending habbits: Lack Brand Loyalty Eat, sleep, breath digital Do their research (57%) Prefer online shopping  </vt:lpstr>
      <vt:lpstr>  The new demand – The ”New Human”  New  patterns of behaviour &amp; new communication habits  Cognitive Infocommunications: the “New Human” who was created by the accelerated technological notions.  Tourism: Personalized services are KEY  Know the new behaviour and communication habits of customers  Generation Y and Z currently have the highest spending power on the market of tourism (Lodha)   </vt:lpstr>
      <vt:lpstr> IV New Trends in the Hotel Industry  Electronic check-in by mobile phone! (Hilton Honors)  Electronic check-in by an Apple watch- the new hotel room-key: watch and a compatible iPhone (Accorhotels)  Check-in : roomkey: Face Scanner – Marriott  </vt:lpstr>
      <vt:lpstr>PowerPoint bemutató</vt:lpstr>
      <vt:lpstr>APPLE WATCHhttp://www.apple.com/watch/guided-tours/</vt:lpstr>
      <vt:lpstr>ALIBABA – FLIGGY https://www.fliggy.com/ https://www.ttgasia.com/2018/07/16/marriott-partners-alibaba-to-trial-facial-recognition-at-china-properties/</vt:lpstr>
      <vt:lpstr>  The new demand – The ”New Human”  New  patterns of behaviour &amp; new communication habits  Cognitive Infocommunications: the “New Human” who was created by the accelerated technological notions.  Tourism: Personalized services are KEY  Know the new behaviour and communication habits of customers  Generation Y and Z currently have the highest spending power on the market of tourism (Lodha)   </vt:lpstr>
      <vt:lpstr> AI-BASED DATA-HANDLING: EXAMPLES Collect, analyse and store huge amounts of data- customized tourism products  With AI based personalization Hotels &amp; OTAs , make  personalized content,  real time messaging, chatbots   </vt:lpstr>
      <vt:lpstr>   </vt:lpstr>
      <vt:lpstr>AI-BASED DATA-HANDLING: EXAMPLES product – service recommendations,- SMARTHOTELS  ads, websites,  robots –  ORACLE 2025 68% of hotels   </vt:lpstr>
      <vt:lpstr> Smart Hotels 24 hours a day, 7 days a week, 52 weeks a year economic driver Accounts for 9.1% of the GDP = Gross Domestic Product - Worldwide Employs 259 million people (8.8% of the global workforce) Leading producer of tax revenues Macro environment changes – Technology!    </vt:lpstr>
      <vt:lpstr>I.Conclusion Macro environment changes – Technology!  The New Human – Gen Y, Z AI in focus What is next?   </vt:lpstr>
      <vt:lpstr>Thank you for your attention!  Emails: grotte.judit@kodolanyi.hu  pitlik.laszlo@kodolanyi.hu     Details:  https://miau.my-x.hu/miau/313/accommodation/    https://miau.my-x.hu/miau/313/accommodation/price_performance_compared_ideal_accomm.xlsx   https://miau.my-x.hu/miau/313/accommodation/accomm_full.docx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Latitude</dc:creator>
  <cp:lastModifiedBy>judit grotte</cp:lastModifiedBy>
  <cp:revision>62</cp:revision>
  <dcterms:modified xsi:type="dcterms:W3CDTF">2024-06-27T11:11:08Z</dcterms:modified>
</cp:coreProperties>
</file>