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2" r:id="rId2"/>
    <p:sldId id="256" r:id="rId3"/>
    <p:sldId id="269" r:id="rId4"/>
    <p:sldId id="257" r:id="rId5"/>
    <p:sldId id="258" r:id="rId6"/>
    <p:sldId id="270" r:id="rId7"/>
    <p:sldId id="260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án Gyula" initials="" lastIdx="1" clrIdx="0">
    <p:extLst>
      <p:ext uri="{19B8F6BF-5375-455C-9EA6-DF929625EA0E}">
        <p15:presenceInfo xmlns:p15="http://schemas.microsoft.com/office/powerpoint/2012/main" userId="S::du2x6g@o365.kodolanyi.hu::1df0c312-89b1-4a20-9584-d018669c54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2" autoAdjust="0"/>
    <p:restoredTop sz="89066" autoAdjust="0"/>
  </p:normalViewPr>
  <p:slideViewPr>
    <p:cSldViewPr snapToGrid="0">
      <p:cViewPr varScale="1">
        <p:scale>
          <a:sx n="61" d="100"/>
          <a:sy n="61" d="100"/>
        </p:scale>
        <p:origin x="8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87E42-84BF-4BDC-B670-403C4317E3EA}" type="datetimeFigureOut">
              <a:rPr lang="hu-HU" smtClean="0"/>
              <a:t>2024. 08. 21.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8BB1-6C4C-4AA8-9D21-996A196B3A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42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The </a:t>
            </a:r>
            <a:r>
              <a:rPr lang="hu-HU" dirty="0" err="1"/>
              <a:t>central</a:t>
            </a:r>
            <a:r>
              <a:rPr lang="hu-HU" dirty="0"/>
              <a:t> </a:t>
            </a:r>
            <a:r>
              <a:rPr lang="hu-HU" dirty="0" err="1"/>
              <a:t>question</a:t>
            </a:r>
            <a:r>
              <a:rPr lang="hu-HU" dirty="0"/>
              <a:t> of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>: </a:t>
            </a:r>
            <a:r>
              <a:rPr lang="en-US" dirty="0"/>
              <a:t>should correlation be used to assess the importance of </a:t>
            </a:r>
            <a:r>
              <a:rPr lang="hu-HU" dirty="0" err="1"/>
              <a:t>attributes</a:t>
            </a:r>
            <a:r>
              <a:rPr lang="en-US" dirty="0"/>
              <a:t>?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B8BB1-6C4C-4AA8-9D21-996A196B3AD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8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B8BB1-6C4C-4AA8-9D21-996A196B3AD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25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a model consisting of three variables (see green cell), if a fourth variable (x0) is included in the analysis, any importance can be assigned to the fourth variable (red cell) that is considered important. Because variables are functions of each other!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B8BB1-6C4C-4AA8-9D21-996A196B3AD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413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brute</a:t>
            </a:r>
            <a:r>
              <a:rPr lang="hu-HU" dirty="0"/>
              <a:t> </a:t>
            </a:r>
            <a:r>
              <a:rPr lang="en-US" dirty="0"/>
              <a:t>force, we consider the case of k=1 and use </a:t>
            </a:r>
            <a:r>
              <a:rPr lang="hu-HU" b="1" i="1" dirty="0" err="1"/>
              <a:t>anti</a:t>
            </a:r>
            <a:r>
              <a:rPr lang="hu-HU" b="1" i="1" dirty="0"/>
              <a:t> </a:t>
            </a:r>
            <a:r>
              <a:rPr lang="hu-HU" b="1" i="1" dirty="0" err="1"/>
              <a:t>discriminative</a:t>
            </a:r>
            <a:r>
              <a:rPr lang="hu-HU" b="1" i="1" dirty="0"/>
              <a:t> </a:t>
            </a:r>
            <a:r>
              <a:rPr lang="hu-HU" b="1" i="1" dirty="0" err="1"/>
              <a:t>optimalization</a:t>
            </a:r>
            <a:r>
              <a:rPr lang="hu-HU" b="1" i="1" dirty="0"/>
              <a:t> </a:t>
            </a:r>
            <a:r>
              <a:rPr lang="en-US" dirty="0"/>
              <a:t>to find the degree of similarity between the results of a model with all variables as attributes and the results of a model with some variables dropped.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B8BB1-6C4C-4AA8-9D21-996A196B3AD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288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it important? Because the fewer attributes, the more conclusions and results we want to achieve. Many problems arise, such as the problem of antagonism, estimated importance-value-identity. </a:t>
            </a:r>
            <a:r>
              <a:rPr lang="hu-HU" dirty="0"/>
              <a:t> </a:t>
            </a:r>
            <a:r>
              <a:rPr lang="hu-HU" dirty="0" err="1"/>
              <a:t>Conclusion</a:t>
            </a:r>
            <a:r>
              <a:rPr lang="hu-HU" dirty="0"/>
              <a:t>: </a:t>
            </a:r>
            <a:r>
              <a:rPr lang="en-US" dirty="0"/>
              <a:t>Automating these helps to minimize the cost, logistics and efficient management of attribute measurement.</a:t>
            </a:r>
            <a:r>
              <a:rPr lang="hu-HU" dirty="0"/>
              <a:t> H</a:t>
            </a:r>
            <a:r>
              <a:rPr lang="en-US" dirty="0" err="1"/>
              <a:t>ermeneutics</a:t>
            </a:r>
            <a:r>
              <a:rPr lang="en-US" dirty="0"/>
              <a:t> and analysis steps can be fully automated.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B8BB1-6C4C-4AA8-9D21-996A196B3AD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772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08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38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23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378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676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55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2799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5927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53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882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091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137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51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2024. 08. 21.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22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2024. 08. 21.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164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2024. 08. 21.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819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45A8-592C-4BA1-A138-CB0B85E03025}" type="datetimeFigureOut">
              <a:rPr lang="hu-HU" smtClean="0"/>
              <a:t>2024. 08. 21.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619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F7E45A8-592C-4BA1-A138-CB0B85E03025}" type="datetimeFigureOut">
              <a:rPr lang="hu-HU" smtClean="0"/>
              <a:t>2024. 08. 21.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22973-390F-4943-9451-9537C3F4DC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1743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0000-0002-3846-6661" TargetMode="External"/><Relationship Id="rId7" Type="http://schemas.openxmlformats.org/officeDocument/2006/relationships/hyperlink" Target="mailto:pitlik@my-x.hu" TargetMode="External"/><Relationship Id="rId2" Type="http://schemas.openxmlformats.org/officeDocument/2006/relationships/hyperlink" Target="https://orcid.org/0009-0007-1769-393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ikk.janos@kodolanyi.hu" TargetMode="External"/><Relationship Id="rId5" Type="http://schemas.openxmlformats.org/officeDocument/2006/relationships/hyperlink" Target="mailto:gyulaa.ban@gmail.com" TargetMode="External"/><Relationship Id="rId4" Type="http://schemas.openxmlformats.org/officeDocument/2006/relationships/hyperlink" Target="https://orcid.org/0000-0001-5819-031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iau.my-x.hu/miau/314/interdependencies.xlsx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au.my-x.hu/miau/314/importance_2.xlsx" TargetMode="External"/><Relationship Id="rId5" Type="http://schemas.openxmlformats.org/officeDocument/2006/relationships/hyperlink" Target="https://miau.my-x.hu/miau/314/importance.xlsx" TargetMode="External"/><Relationship Id="rId4" Type="http://schemas.openxmlformats.org/officeDocument/2006/relationships/hyperlink" Target="https://en.wikipedia.org/wiki/Combinati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képernyőkép, Betűtípus, szám látható&#10;&#10;Automatikusan generált leírás">
            <a:extLst>
              <a:ext uri="{FF2B5EF4-FFF2-40B4-BE49-F238E27FC236}">
                <a16:creationId xmlns:a16="http://schemas.microsoft.com/office/drawing/2014/main" id="{487EC0A5-3857-EBF5-5F93-6522D5136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38" y="785171"/>
            <a:ext cx="6112726" cy="5287651"/>
          </a:xfrm>
          <a:prstGeom prst="rect">
            <a:avLst/>
          </a:prstGeom>
        </p:spPr>
      </p:pic>
      <p:pic>
        <p:nvPicPr>
          <p:cNvPr id="4" name="Kép 3" descr="A képen szöveg, képernyőkép, medve látható&#10;&#10;Automatikusan generált leírás">
            <a:extLst>
              <a:ext uri="{FF2B5EF4-FFF2-40B4-BE49-F238E27FC236}">
                <a16:creationId xmlns:a16="http://schemas.microsoft.com/office/drawing/2014/main" id="{07D5A18E-CEE3-D00A-2C4A-4BDEDE1BE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68" y="424232"/>
            <a:ext cx="4197014" cy="60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8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793699AC-4490-E6B0-4845-E3314A5075D4}"/>
              </a:ext>
            </a:extLst>
          </p:cNvPr>
          <p:cNvSpPr/>
          <p:nvPr/>
        </p:nvSpPr>
        <p:spPr>
          <a:xfrm>
            <a:off x="-182880" y="1924680"/>
            <a:ext cx="12726296" cy="207611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D8DDE84-2CA8-0A87-54F0-D28E7F701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483411" y="-2867439"/>
            <a:ext cx="12192000" cy="5734878"/>
          </a:xfrm>
        </p:spPr>
        <p:txBody>
          <a:bodyPr>
            <a:noAutofit/>
          </a:bodyPr>
          <a:lstStyle/>
          <a:p>
            <a:r>
              <a:rPr lang="en-GB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17th International Congress on Artificial Intelligence </a:t>
            </a:r>
            <a:br>
              <a:rPr lang="hu-H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21-22, 2024 – Türkiye by IKSAD Institute</a:t>
            </a:r>
            <a:br>
              <a:rPr lang="hu-H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3000" b="1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A9D198C-7B1F-B520-954D-FA1A6C749E94}"/>
              </a:ext>
            </a:extLst>
          </p:cNvPr>
          <p:cNvSpPr txBox="1"/>
          <p:nvPr/>
        </p:nvSpPr>
        <p:spPr>
          <a:xfrm>
            <a:off x="483411" y="1990276"/>
            <a:ext cx="7199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AI-based derivation </a:t>
            </a:r>
            <a:endParaRPr lang="hu-HU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importance of attributes </a:t>
            </a:r>
            <a:endParaRPr lang="hu-HU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case of evaluation models</a:t>
            </a:r>
            <a:endParaRPr lang="hu-HU" sz="40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E0D337A-EFEE-743D-74CF-A59F2934F443}"/>
              </a:ext>
            </a:extLst>
          </p:cNvPr>
          <p:cNvSpPr txBox="1"/>
          <p:nvPr/>
        </p:nvSpPr>
        <p:spPr>
          <a:xfrm>
            <a:off x="483411" y="5033023"/>
            <a:ext cx="7415604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"/>
              </a:spcAft>
            </a:pPr>
            <a:r>
              <a:rPr lang="en-GB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Gyula Bán 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https://orcid.org/0009-0007-1769-3930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</a:t>
            </a:r>
            <a:endParaRPr lang="hu-H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50"/>
              </a:spcAft>
            </a:pPr>
            <a:r>
              <a:rPr lang="de-D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János </a:t>
            </a:r>
            <a:r>
              <a:rPr lang="de-DE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Rikk</a:t>
            </a:r>
            <a:r>
              <a:rPr lang="de-D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https://orcid.org/0000-0002-3846-6661</a:t>
            </a:r>
            <a:r>
              <a:rPr lang="de-D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u-H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50"/>
              </a:spcAft>
            </a:pPr>
            <a:r>
              <a:rPr lang="de-D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László </a:t>
            </a:r>
            <a:r>
              <a:rPr lang="de-DE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Pitlik</a:t>
            </a:r>
            <a:r>
              <a:rPr lang="de-D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https://orcid.org/0000-0001-5819-0319</a:t>
            </a:r>
            <a:r>
              <a:rPr lang="de-D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u-H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50"/>
              </a:spcAft>
            </a:pPr>
            <a:r>
              <a:rPr lang="de-DE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e-Mails</a:t>
            </a:r>
            <a:r>
              <a:rPr lang="de-D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gyulaa.ban@gmail.com</a:t>
            </a:r>
            <a:r>
              <a:rPr lang="de-D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rikk.janos@kodolanyi.hu</a:t>
            </a:r>
            <a:r>
              <a:rPr lang="de-D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pitlik@my-x.hu</a:t>
            </a:r>
            <a:endParaRPr lang="hu-H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50"/>
              </a:spcAft>
            </a:pPr>
            <a:r>
              <a:rPr lang="en-GB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Kodolányi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University and MY-X research team Hungary</a:t>
            </a:r>
            <a:endParaRPr lang="hu-H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50"/>
              </a:spcAft>
            </a:pPr>
            <a:endParaRPr lang="hu-HU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8DDE84-2CA8-0A87-54F0-D28E7F701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547957" y="-4642450"/>
            <a:ext cx="12192000" cy="5734878"/>
          </a:xfrm>
        </p:spPr>
        <p:txBody>
          <a:bodyPr>
            <a:noAutofit/>
          </a:bodyPr>
          <a:lstStyle/>
          <a:p>
            <a:r>
              <a:rPr lang="hu-HU" sz="4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endParaRPr lang="hu-HU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78F576C-FF26-0DE5-A7BF-D397D069BE23}"/>
              </a:ext>
            </a:extLst>
          </p:cNvPr>
          <p:cNvSpPr txBox="1"/>
          <p:nvPr/>
        </p:nvSpPr>
        <p:spPr>
          <a:xfrm>
            <a:off x="688490" y="1657590"/>
            <a:ext cx="8649148" cy="320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150"/>
              </a:spcAft>
              <a:buFont typeface="+mj-lt"/>
              <a:buAutoNum type="romanU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hu-HU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hu-HU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correlation-based</a:t>
            </a:r>
            <a:r>
              <a:rPr lang="hu-HU" sz="35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spcAft>
                <a:spcPts val="150"/>
              </a:spcAft>
              <a:buFont typeface="+mj-lt"/>
              <a:buAutoNum type="romanUcPeriod"/>
            </a:pPr>
            <a:r>
              <a:rPr lang="hu-HU" sz="35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ackground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information</a:t>
            </a:r>
            <a:r>
              <a:rPr lang="hu-HU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hu-HU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linearity</a:t>
            </a:r>
            <a:r>
              <a:rPr lang="hu-HU" sz="35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spcAft>
                <a:spcPts val="150"/>
              </a:spcAft>
              <a:buFont typeface="+mj-lt"/>
              <a:buAutoNum type="romanUcPeriod"/>
            </a:pPr>
            <a:r>
              <a:rPr lang="hu-HU" sz="3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Brute</a:t>
            </a:r>
            <a:r>
              <a:rPr lang="hu-HU" sz="3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3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force</a:t>
            </a:r>
            <a:r>
              <a:rPr lang="hu-HU" sz="3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3600" i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vs</a:t>
            </a:r>
            <a:r>
              <a:rPr lang="hu-HU" sz="3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3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step</a:t>
            </a:r>
            <a:r>
              <a:rPr lang="hu-HU" sz="3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3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</a:t>
            </a:r>
            <a:r>
              <a:rPr lang="hu-HU" sz="3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3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step</a:t>
            </a:r>
            <a:r>
              <a:rPr lang="hu-HU" sz="3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36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approach</a:t>
            </a:r>
            <a:r>
              <a:rPr lang="hu-HU" sz="3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571500" indent="-571500">
              <a:spcAft>
                <a:spcPts val="150"/>
              </a:spcAft>
              <a:buFont typeface="+mj-lt"/>
              <a:buAutoNum type="romanU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Discussions and conclusions</a:t>
            </a:r>
            <a:endParaRPr lang="hu-H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spcAft>
                <a:spcPts val="150"/>
              </a:spcAft>
              <a:buFont typeface="+mj-lt"/>
              <a:buAutoNum type="romanUcPeriod"/>
            </a:pPr>
            <a:r>
              <a:rPr lang="hu-HU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Future</a:t>
            </a: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31771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B19E34-68A0-6CFF-58C3-D19B8D19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1799"/>
          </a:xfrm>
        </p:spPr>
        <p:txBody>
          <a:bodyPr>
            <a:normAutofit/>
          </a:bodyPr>
          <a:lstStyle/>
          <a:p>
            <a:pPr>
              <a:buFont typeface="+mj-lt"/>
              <a:buAutoNum type="romanUcPeriod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hu-HU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hu-HU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correlation-based</a:t>
            </a:r>
            <a:r>
              <a:rPr lang="hu-HU" sz="4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lang="hu-HU" sz="26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hu-HU" sz="26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hu-HU" sz="26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u-H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7F6A03FF-974D-64D7-9956-F00316B63C4F}"/>
              </a:ext>
            </a:extLst>
          </p:cNvPr>
          <p:cNvGrpSpPr/>
          <p:nvPr/>
        </p:nvGrpSpPr>
        <p:grpSpPr>
          <a:xfrm>
            <a:off x="2255948" y="1479334"/>
            <a:ext cx="6952597" cy="2448411"/>
            <a:chOff x="3098202" y="2827730"/>
            <a:chExt cx="5066852" cy="1807284"/>
          </a:xfrm>
        </p:grpSpPr>
        <p:sp>
          <p:nvSpPr>
            <p:cNvPr id="15" name="Téglalap 14">
              <a:extLst>
                <a:ext uri="{FF2B5EF4-FFF2-40B4-BE49-F238E27FC236}">
                  <a16:creationId xmlns:a16="http://schemas.microsoft.com/office/drawing/2014/main" id="{BDFEFCDD-F950-B405-6ADF-0534D3DD8D65}"/>
                </a:ext>
              </a:extLst>
            </p:cNvPr>
            <p:cNvSpPr/>
            <p:nvPr/>
          </p:nvSpPr>
          <p:spPr>
            <a:xfrm>
              <a:off x="3098202" y="2827730"/>
              <a:ext cx="5066852" cy="18072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4" name="Kép 13" descr="A képen fekete, sötétség látható&#10;&#10;Automatikusan generált leírás">
              <a:extLst>
                <a:ext uri="{FF2B5EF4-FFF2-40B4-BE49-F238E27FC236}">
                  <a16:creationId xmlns:a16="http://schemas.microsoft.com/office/drawing/2014/main" id="{A3F5B344-EA80-E1D8-6A77-38F2F2DBF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859" y="2901262"/>
              <a:ext cx="4705537" cy="1660220"/>
            </a:xfrm>
            <a:prstGeom prst="rect">
              <a:avLst/>
            </a:prstGeom>
          </p:spPr>
        </p:pic>
      </p:grp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B51C0DFC-D286-A824-7D81-778B3AF68ABD}"/>
              </a:ext>
            </a:extLst>
          </p:cNvPr>
          <p:cNvSpPr txBox="1"/>
          <p:nvPr/>
        </p:nvSpPr>
        <p:spPr>
          <a:xfrm>
            <a:off x="3918474" y="3904251"/>
            <a:ext cx="60942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00" dirty="0">
                <a:latin typeface="Calibri" panose="020F0502020204030204" pitchFamily="34" charset="0"/>
                <a:cs typeface="Calibri" panose="020F0502020204030204" pitchFamily="34" charset="0"/>
              </a:rPr>
              <a:t>https://dataanalytics.org.uk/spearman-rank-correlation-in-excel/</a:t>
            </a:r>
          </a:p>
        </p:txBody>
      </p:sp>
    </p:spTree>
    <p:extLst>
      <p:ext uri="{BB962C8B-B14F-4D97-AF65-F5344CB8AC3E}">
        <p14:creationId xmlns:p14="http://schemas.microsoft.com/office/powerpoint/2010/main" val="52151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>
            <a:extLst>
              <a:ext uri="{FF2B5EF4-FFF2-40B4-BE49-F238E27FC236}">
                <a16:creationId xmlns:a16="http://schemas.microsoft.com/office/drawing/2014/main" id="{A489C7C3-E853-D501-E4CA-5D6C5C07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98" y="212834"/>
            <a:ext cx="10515600" cy="6432331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Calibri" panose="020F0502020204030204" pitchFamily="34" charset="0"/>
                <a:cs typeface="Calibri" panose="020F0502020204030204" pitchFamily="34" charset="0"/>
              </a:rPr>
              <a:t>II. B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ackground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information</a:t>
            </a:r>
            <a:r>
              <a:rPr lang="hu-HU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hu-HU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linearity</a:t>
            </a:r>
            <a:r>
              <a:rPr lang="hu-HU" sz="4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“Several sets of (x, y) points, with the Pearson correlation coefficient of x and y for each set. The correlation reflects the noisiness and direction of a linear relationship (top row), </a:t>
            </a:r>
            <a:r>
              <a:rPr lang="en-US" sz="2500" b="1" i="1" dirty="0">
                <a:latin typeface="Calibri" panose="020F0502020204030204" pitchFamily="34" charset="0"/>
                <a:cs typeface="Calibri" panose="020F0502020204030204" pitchFamily="34" charset="0"/>
              </a:rPr>
              <a:t>but not the slope of that relationship (middle), nor many aspects of nonlinear relationships (bottom)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. N.B.: the figure in the center has a slope of 0 but in that case, the correlation coefficient is undefined because the variance of Y is zero.”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(See Figure Nr. 1):</a:t>
            </a:r>
            <a:b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1" descr="Ein Bild, das Zeichnung, Entwurf, Origami enthält.&#10;&#10;Automatisch generierte Beschreibung">
            <a:extLst>
              <a:ext uri="{FF2B5EF4-FFF2-40B4-BE49-F238E27FC236}">
                <a16:creationId xmlns:a16="http://schemas.microsoft.com/office/drawing/2014/main" id="{F40C09BB-5C76-C929-90BB-68ACC532B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476" y="3924759"/>
            <a:ext cx="5165048" cy="23604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F9090095-40D6-9E97-24C8-865530544EBC}"/>
              </a:ext>
            </a:extLst>
          </p:cNvPr>
          <p:cNvSpPr txBox="1"/>
          <p:nvPr/>
        </p:nvSpPr>
        <p:spPr>
          <a:xfrm>
            <a:off x="5034106" y="6307103"/>
            <a:ext cx="60942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00" dirty="0">
                <a:latin typeface="Calibri" panose="020F0502020204030204" pitchFamily="34" charset="0"/>
                <a:cs typeface="Calibri" panose="020F0502020204030204" pitchFamily="34" charset="0"/>
              </a:rPr>
              <a:t>https://en.wikipedia.org/wiki/Correlation</a:t>
            </a:r>
          </a:p>
        </p:txBody>
      </p:sp>
    </p:spTree>
    <p:extLst>
      <p:ext uri="{BB962C8B-B14F-4D97-AF65-F5344CB8AC3E}">
        <p14:creationId xmlns:p14="http://schemas.microsoft.com/office/powerpoint/2010/main" val="116538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139A91B-3654-F4C3-C377-3F4276E4A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41" y="784872"/>
            <a:ext cx="3878781" cy="528825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B4E94FC-ED95-80FA-1A64-07F675336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190" y="1993106"/>
            <a:ext cx="7367693" cy="2871787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8485473C-C1FD-3FE7-63DF-E67EF8D6A142}"/>
              </a:ext>
            </a:extLst>
          </p:cNvPr>
          <p:cNvSpPr txBox="1"/>
          <p:nvPr/>
        </p:nvSpPr>
        <p:spPr>
          <a:xfrm>
            <a:off x="841787" y="6073126"/>
            <a:ext cx="60942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https://miau.my-x.hu/miau/314/interdependencies.xlsx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16596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3897FD-4CDE-6584-24FF-F59E8B84B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6" y="-370599"/>
            <a:ext cx="10515600" cy="7013137"/>
          </a:xfrm>
        </p:spPr>
        <p:txBody>
          <a:bodyPr>
            <a:normAutofit/>
          </a:bodyPr>
          <a:lstStyle/>
          <a:p>
            <a:r>
              <a:rPr lang="en-GB" sz="2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Own experiments</a:t>
            </a:r>
            <a:r>
              <a:rPr lang="hu-HU" sz="2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br>
              <a:rPr lang="hu-HU" sz="2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hu-HU" sz="2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hu-HU" sz="4000" kern="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III. </a:t>
            </a:r>
            <a:r>
              <a:rPr lang="hu-HU" sz="4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Brute</a:t>
            </a:r>
            <a:r>
              <a:rPr lang="hu-HU" sz="4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4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force</a:t>
            </a:r>
            <a:r>
              <a:rPr lang="hu-HU" sz="4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4400" i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vs</a:t>
            </a:r>
            <a:r>
              <a:rPr lang="hu-HU" sz="4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4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step</a:t>
            </a:r>
            <a:r>
              <a:rPr lang="hu-HU" sz="4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4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</a:t>
            </a:r>
            <a:r>
              <a:rPr lang="hu-HU" sz="4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4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step</a:t>
            </a:r>
            <a:r>
              <a:rPr lang="hu-HU" sz="4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4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approach</a:t>
            </a:r>
            <a:br>
              <a:rPr lang="hu-HU" sz="4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hu-HU" sz="2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hu-HU" sz="2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hu-HU" sz="2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hu-H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1" descr="Ein Bild, das Schrift, Text, Reihe, weiß enthält.&#10;&#10;Automatisch generierte Beschreibung">
            <a:extLst>
              <a:ext uri="{FF2B5EF4-FFF2-40B4-BE49-F238E27FC236}">
                <a16:creationId xmlns:a16="http://schemas.microsoft.com/office/drawing/2014/main" id="{49F5B341-4E88-9961-B19A-66EC42CAE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171" y="1914862"/>
            <a:ext cx="6132429" cy="134819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E6CD613-18E0-2C51-7B4D-C9ABE2DB54BB}"/>
              </a:ext>
            </a:extLst>
          </p:cNvPr>
          <p:cNvSpPr txBox="1"/>
          <p:nvPr/>
        </p:nvSpPr>
        <p:spPr>
          <a:xfrm>
            <a:off x="4316507" y="3263060"/>
            <a:ext cx="60942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GB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https://en.wikipedia.org/wiki/Combination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hu-H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hu-HU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igure</a:t>
            </a:r>
            <a:r>
              <a:rPr lang="hu-H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no. 2.)</a:t>
            </a:r>
            <a:br>
              <a:rPr lang="hu-HU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hu-HU" sz="10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06B33FB-E8FE-367F-562A-D5A663CB62A2}"/>
              </a:ext>
            </a:extLst>
          </p:cNvPr>
          <p:cNvSpPr txBox="1"/>
          <p:nvPr/>
        </p:nvSpPr>
        <p:spPr>
          <a:xfrm>
            <a:off x="831029" y="3749078"/>
            <a:ext cx="6094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https://miau.my-x.hu/miau/314/importance.xlsx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https://miau.my-x.hu/miau/314/importance_2.xlsx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601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B19E34-68A0-6CFF-58C3-D19B8D19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1799"/>
          </a:xfrm>
        </p:spPr>
        <p:txBody>
          <a:bodyPr>
            <a:normAutofit/>
          </a:bodyPr>
          <a:lstStyle/>
          <a:p>
            <a:pPr>
              <a:spcAft>
                <a:spcPts val="150"/>
              </a:spcAft>
            </a:pPr>
            <a:r>
              <a:rPr lang="hu-HU" sz="4400" dirty="0">
                <a:latin typeface="Calibri" panose="020F0502020204030204" pitchFamily="34" charset="0"/>
                <a:cs typeface="Calibri" panose="020F0502020204030204" pitchFamily="34" charset="0"/>
              </a:rPr>
              <a:t>IV.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Discussions and conclusions</a:t>
            </a:r>
            <a:endParaRPr lang="hu-H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E62AD10-D0C1-673B-9CCE-94439CB00AC6}"/>
              </a:ext>
            </a:extLst>
          </p:cNvPr>
          <p:cNvSpPr txBox="1"/>
          <p:nvPr/>
        </p:nvSpPr>
        <p:spPr>
          <a:xfrm>
            <a:off x="1113417" y="1901834"/>
            <a:ext cx="9235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Many problems arise, such as the problem of antagonism, estimated importance-value-identity. 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1895E44-6BDA-E123-6E0F-AA907D871547}"/>
              </a:ext>
            </a:extLst>
          </p:cNvPr>
          <p:cNvSpPr txBox="1"/>
          <p:nvPr/>
        </p:nvSpPr>
        <p:spPr>
          <a:xfrm>
            <a:off x="1113417" y="3807875"/>
            <a:ext cx="10332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Automating these helps to minimize the cost, logistics and efficient management of attribute measurement.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94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429</TotalTime>
  <Words>564</Words>
  <Application>Microsoft Office PowerPoint</Application>
  <PresentationFormat>Szélesvásznú</PresentationFormat>
  <Paragraphs>35</Paragraphs>
  <Slides>8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Times New Roman</vt:lpstr>
      <vt:lpstr>Wingdings 3</vt:lpstr>
      <vt:lpstr>Ion</vt:lpstr>
      <vt:lpstr>PowerPoint-bemutató</vt:lpstr>
      <vt:lpstr>17th International Congress on Artificial Intelligence  August 21-22, 2024 – Türkiye by IKSAD Institute   </vt:lpstr>
      <vt:lpstr>Content</vt:lpstr>
      <vt:lpstr>Introduction – correlation-based?    </vt:lpstr>
      <vt:lpstr>II. Background information – linearity?  “Several sets of (x, y) points, with the Pearson correlation coefficient of x and y for each set. The correlation reflects the noisiness and direction of a linear relationship (top row), but not the slope of that relationship (middle), nor many aspects of nonlinear relationships (bottom). N.B.: the figure in the center has a slope of 0 but in that case, the correlation coefficient is undefined because the variance of Y is zero.” (See Figure Nr. 1):       </vt:lpstr>
      <vt:lpstr>PowerPoint-bemutató</vt:lpstr>
      <vt:lpstr>Own experiments:  III. Brute force vs step by step approach    </vt:lpstr>
      <vt:lpstr>IV. Discussions and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Bán Gyula</dc:creator>
  <cp:lastModifiedBy>Bán Gyula</cp:lastModifiedBy>
  <cp:revision>10</cp:revision>
  <dcterms:created xsi:type="dcterms:W3CDTF">2024-08-14T08:12:01Z</dcterms:created>
  <dcterms:modified xsi:type="dcterms:W3CDTF">2024-08-21T10:29:40Z</dcterms:modified>
</cp:coreProperties>
</file>