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5"/>
  </p:notesMasterIdLst>
  <p:sldIdLst>
    <p:sldId id="274" r:id="rId3"/>
    <p:sldId id="273" r:id="rId4"/>
    <p:sldId id="269" r:id="rId5"/>
    <p:sldId id="257" r:id="rId6"/>
    <p:sldId id="258" r:id="rId7"/>
    <p:sldId id="270" r:id="rId8"/>
    <p:sldId id="260" r:id="rId9"/>
    <p:sldId id="271" r:id="rId10"/>
    <p:sldId id="276" r:id="rId11"/>
    <p:sldId id="256" r:id="rId12"/>
    <p:sldId id="275" r:id="rId13"/>
    <p:sldId id="27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BEB21-FED3-492D-AD79-93D9958F15EC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171E-8822-40E8-81F6-278466D15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59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B8BB1-6C4C-4AA8-9D21-996A196B3AD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B8BB1-6C4C-4AA8-9D21-996A196B3AD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5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B8BB1-6C4C-4AA8-9D21-996A196B3AD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3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brute</a:t>
            </a:r>
            <a:r>
              <a:rPr lang="hu-HU" dirty="0"/>
              <a:t> </a:t>
            </a:r>
            <a:r>
              <a:rPr lang="en-US" dirty="0"/>
              <a:t>force, we consider the case of k=1 and use </a:t>
            </a:r>
            <a:r>
              <a:rPr lang="hu-HU" b="1" i="1" dirty="0" err="1"/>
              <a:t>anti</a:t>
            </a:r>
            <a:r>
              <a:rPr lang="hu-HU" b="1" i="1" dirty="0"/>
              <a:t> </a:t>
            </a:r>
            <a:r>
              <a:rPr lang="hu-HU" b="1" i="1" dirty="0" err="1"/>
              <a:t>discriminative</a:t>
            </a:r>
            <a:r>
              <a:rPr lang="hu-HU" b="1" i="1" dirty="0"/>
              <a:t> </a:t>
            </a:r>
            <a:r>
              <a:rPr lang="hu-HU" b="1" i="1" dirty="0" err="1"/>
              <a:t>optimalization</a:t>
            </a:r>
            <a:r>
              <a:rPr lang="hu-HU" b="1" i="1" dirty="0"/>
              <a:t> </a:t>
            </a:r>
            <a:r>
              <a:rPr lang="en-US" dirty="0"/>
              <a:t>to find the degree of similarity between the results of a model with all variables as attributes and the results of a model with some variables dropped.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B8BB1-6C4C-4AA8-9D21-996A196B3AD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8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important? Because the fewer attributes, the more conclusions and results we want to achieve. Many problems arise, such as the problem of antagonism, estimated importance-value-identity. </a:t>
            </a:r>
            <a:r>
              <a:rPr lang="hu-HU" dirty="0"/>
              <a:t> </a:t>
            </a:r>
            <a:r>
              <a:rPr lang="hu-HU" dirty="0" err="1"/>
              <a:t>Conclusion</a:t>
            </a:r>
            <a:r>
              <a:rPr lang="hu-HU" dirty="0"/>
              <a:t>: </a:t>
            </a:r>
            <a:r>
              <a:rPr lang="en-US" dirty="0"/>
              <a:t>Automating these helps to minimize the cost, logistics and efficient management of attribute measurement.</a:t>
            </a:r>
            <a:r>
              <a:rPr lang="hu-HU" dirty="0"/>
              <a:t> H</a:t>
            </a:r>
            <a:r>
              <a:rPr lang="en-US" dirty="0" err="1"/>
              <a:t>ermeneutics</a:t>
            </a:r>
            <a:r>
              <a:rPr lang="en-US" dirty="0"/>
              <a:t> and analysis steps can be fully automated.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B8BB1-6C4C-4AA8-9D21-996A196B3AD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72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65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8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64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43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22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22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87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51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34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257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9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22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997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659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742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142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841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851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818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6152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065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0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252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90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631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407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615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2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800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38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71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132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08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73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7E45A8-592C-4BA1-A138-CB0B85E03025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679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90A73F-FDA1-4A93-9EC6-3251ED303598}" type="datetimeFigureOut">
              <a:rPr lang="hu-HU" smtClean="0"/>
              <a:t>2024. 08. 26.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50D88-312E-4426-B50D-1939E1E31D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676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au.my-x.hu/miau/314/importance.xlsx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2824664@N07/30212411048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3846-6661" TargetMode="External"/><Relationship Id="rId7" Type="http://schemas.openxmlformats.org/officeDocument/2006/relationships/hyperlink" Target="mailto:pitlik@my-x.hu" TargetMode="External"/><Relationship Id="rId2" Type="http://schemas.openxmlformats.org/officeDocument/2006/relationships/hyperlink" Target="https://orcid.org/0009-0007-1769-393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kk.janos@kodolanyi.hu" TargetMode="External"/><Relationship Id="rId5" Type="http://schemas.openxmlformats.org/officeDocument/2006/relationships/hyperlink" Target="mailto:gyulaa.ban@gmail.com" TargetMode="External"/><Relationship Id="rId4" Type="http://schemas.openxmlformats.org/officeDocument/2006/relationships/hyperlink" Target="https://orcid.org/0000-0001-5819-031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iau.my-x.hu/miau/314/interdependencies.xlsx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au.my-x.hu/miau/314/importance_2.xlsx" TargetMode="External"/><Relationship Id="rId5" Type="http://schemas.openxmlformats.org/officeDocument/2006/relationships/hyperlink" Target="https://miau.my-x.hu/miau/314/importance.xlsx" TargetMode="External"/><Relationship Id="rId4" Type="http://schemas.openxmlformats.org/officeDocument/2006/relationships/hyperlink" Target="https://en.wikipedia.org/wiki/Combin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au.my-x.hu/miau/314/importance.xl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au.my-x.hu/miau/314/importance.xlsx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487EC0A5-3857-EBF5-5F93-6522D5136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8" y="785171"/>
            <a:ext cx="6112726" cy="5287651"/>
          </a:xfrm>
          <a:prstGeom prst="rect">
            <a:avLst/>
          </a:prstGeom>
        </p:spPr>
      </p:pic>
      <p:pic>
        <p:nvPicPr>
          <p:cNvPr id="4" name="Kép 3" descr="A képen szöveg, képernyőkép, medve látható&#10;&#10;Automatikusan generált leírás">
            <a:extLst>
              <a:ext uri="{FF2B5EF4-FFF2-40B4-BE49-F238E27FC236}">
                <a16:creationId xmlns:a16="http://schemas.microsoft.com/office/drawing/2014/main" id="{07D5A18E-CEE3-D00A-2C4A-4BDEDE1BE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8" y="424232"/>
            <a:ext cx="4197014" cy="60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6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FA12DB46-A50B-E897-5E16-638379C1304D}"/>
              </a:ext>
            </a:extLst>
          </p:cNvPr>
          <p:cNvSpPr txBox="1"/>
          <p:nvPr/>
        </p:nvSpPr>
        <p:spPr>
          <a:xfrm>
            <a:off x="798786" y="788275"/>
            <a:ext cx="1074157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önkényesség elemezhető:</a:t>
            </a:r>
          </a:p>
        </p:txBody>
      </p:sp>
      <p:pic>
        <p:nvPicPr>
          <p:cNvPr id="13" name="Grafik 6">
            <a:extLst>
              <a:ext uri="{FF2B5EF4-FFF2-40B4-BE49-F238E27FC236}">
                <a16:creationId xmlns:a16="http://schemas.microsoft.com/office/drawing/2014/main" id="{ACDF04D0-1195-7CDF-D034-6A06ADC4E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72" y="1163826"/>
            <a:ext cx="9522899" cy="399675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DB028B7F-5F16-0B84-949E-948790DC8869}"/>
              </a:ext>
            </a:extLst>
          </p:cNvPr>
          <p:cNvSpPr txBox="1"/>
          <p:nvPr/>
        </p:nvSpPr>
        <p:spPr>
          <a:xfrm>
            <a:off x="913874" y="5331061"/>
            <a:ext cx="9522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Irracionális összehasonlító hatások észlelése (forrás: 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https://miau.my-x.hu/miau/314/importance.xlsx 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Lap: “15*33”) Jelmagyarázat: a kék jelek kiemelik az ábrán azonosított valószínűleg legrelevánsabb változókat – de a relatív korrelációs értékek és a relatív szórás értékek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aggregációs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erőterekként egészen más hatásrangsort eredményeznek…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29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0F615C-FC9C-6A20-EAFE-570AFFDA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33296"/>
            <a:ext cx="11887200" cy="3507828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valódi kérdés az, hogy van-e elméleti szempont az objektivitás szintjének növelésére? A válasz egyszerű: a hatástalan konstellációk száma és a korrelációs alapú részváltozások (hatások) </a:t>
            </a:r>
            <a:r>
              <a:rPr lang="hu-HU" sz="26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antidiszkriminatív</a:t>
            </a:r>
            <a:r>
              <a:rPr lang="hu-HU" sz="2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modellezés </a:t>
            </a:r>
            <a:r>
              <a:rPr lang="hu-HU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alapján aggregált formában kezelhetők.</a:t>
            </a:r>
            <a:br>
              <a:rPr lang="hu-HU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hu-HU" sz="2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6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960D84-6DB6-3099-21E5-100D4238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726" y="1114843"/>
            <a:ext cx="9404723" cy="1400530"/>
          </a:xfrm>
        </p:spPr>
        <p:txBody>
          <a:bodyPr/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47F1E34-72D1-7DD7-EC8C-E40A44600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88728" y="2515373"/>
            <a:ext cx="6316717" cy="4081808"/>
          </a:xfrm>
        </p:spPr>
      </p:pic>
    </p:spTree>
    <p:extLst>
      <p:ext uri="{BB962C8B-B14F-4D97-AF65-F5344CB8AC3E}">
        <p14:creationId xmlns:p14="http://schemas.microsoft.com/office/powerpoint/2010/main" val="213351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93699AC-4490-E6B0-4845-E3314A5075D4}"/>
              </a:ext>
            </a:extLst>
          </p:cNvPr>
          <p:cNvSpPr/>
          <p:nvPr/>
        </p:nvSpPr>
        <p:spPr>
          <a:xfrm>
            <a:off x="-50885" y="1952400"/>
            <a:ext cx="12726296" cy="207611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A876BB1-6DCF-094C-7AAD-0E6576824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11" y="2050928"/>
            <a:ext cx="8468139" cy="18210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4000" b="1" dirty="0">
                <a:latin typeface="Calibri" panose="020F0502020204030204" pitchFamily="34" charset="0"/>
                <a:cs typeface="Calibri" panose="020F0502020204030204" pitchFamily="34" charset="0"/>
              </a:rPr>
              <a:t>AI alapú levezetés attribútumok fontosságáról értékelési modellek esetén 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D8DDE84-2CA8-0A87-54F0-D28E7F70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83411" y="-2867439"/>
            <a:ext cx="12192000" cy="5734878"/>
          </a:xfrm>
        </p:spPr>
        <p:txBody>
          <a:bodyPr>
            <a:noAutofit/>
          </a:bodyPr>
          <a:lstStyle/>
          <a:p>
            <a:r>
              <a:rPr lang="en-GB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17th International Congress on Artificial Intelligence </a:t>
            </a:r>
            <a:br>
              <a:rPr lang="hu-H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21-22, 2024 – Türkiye by IKSAD Institute</a:t>
            </a:r>
            <a:br>
              <a:rPr lang="hu-H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3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E0D337A-EFEE-743D-74CF-A59F2934F443}"/>
              </a:ext>
            </a:extLst>
          </p:cNvPr>
          <p:cNvSpPr txBox="1"/>
          <p:nvPr/>
        </p:nvSpPr>
        <p:spPr>
          <a:xfrm>
            <a:off x="483411" y="5033023"/>
            <a:ext cx="7415604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Gyula Bán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GB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https://orcid.org/0009-0007-1769-3930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János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Rikk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https://orcid.org/0000-0002-3846-6661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László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Pitlik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https://orcid.org/0000-0001-5819-0319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e-Mails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gyulaa.ban@gmail.com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rikk.janos@kodolanyi.hu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pitlik@my-x.hu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Kodolányi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and MY-X research team Hungary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8DDE84-2CA8-0A87-54F0-D28E7F70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47957" y="-4642450"/>
            <a:ext cx="12192000" cy="5734878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Tartalom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78F576C-FF26-0DE5-A7BF-D397D069BE23}"/>
              </a:ext>
            </a:extLst>
          </p:cNvPr>
          <p:cNvSpPr txBox="1"/>
          <p:nvPr/>
        </p:nvSpPr>
        <p:spPr>
          <a:xfrm>
            <a:off x="688490" y="1657590"/>
            <a:ext cx="8649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2884ACC-C189-2A63-FADC-144ABA5CB81A}"/>
              </a:ext>
            </a:extLst>
          </p:cNvPr>
          <p:cNvSpPr txBox="1"/>
          <p:nvPr/>
        </p:nvSpPr>
        <p:spPr>
          <a:xfrm>
            <a:off x="688490" y="1657590"/>
            <a:ext cx="8649148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Bevezetés – Korreláció alapú?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Háttér információ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 linearitás?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hu-HU" sz="3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Brute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force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lépésről-lépésre való megközelítés</a:t>
            </a:r>
          </a:p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Értekezések és következtetések</a:t>
            </a:r>
          </a:p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Jövőre mutató tervek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31771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19E34-68A0-6CFF-58C3-D19B8D19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1799"/>
          </a:xfrm>
          <a:noFill/>
        </p:spPr>
        <p:txBody>
          <a:bodyPr>
            <a:normAutofit/>
          </a:bodyPr>
          <a:lstStyle/>
          <a:p>
            <a:pPr>
              <a:buFont typeface="+mj-lt"/>
              <a:buAutoNum type="romanUcPeriod"/>
            </a:pPr>
            <a:r>
              <a:rPr lang="hu-HU" sz="4400" dirty="0">
                <a:latin typeface="Calibri" panose="020F0502020204030204" pitchFamily="34" charset="0"/>
                <a:cs typeface="Calibri" panose="020F0502020204030204" pitchFamily="34" charset="0"/>
              </a:rPr>
              <a:t>Bevezetés – Korreláció alapú?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26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2600" u="sng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Fontos kérdés</a:t>
            </a:r>
            <a:r>
              <a:rPr lang="hu-HU" sz="26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hu-HU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Szabad e kutatást végezni </a:t>
            </a:r>
            <a:r>
              <a:rPr lang="hu-HU" sz="2000" b="1" u="sng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csak</a:t>
            </a:r>
            <a:r>
              <a:rPr lang="hu-HU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korrelációs alapon, attribútumok összefüggéseinek vizsgálatában?</a:t>
            </a:r>
            <a:br>
              <a:rPr lang="hu-HU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Egy adott attribútum fontossága az adott attribútumok halmazától függ, mert a valóság nagyon összetettnek tűnik (minden potenciális attribútumnak van kapcsolata egymással), és egy valós attribútumkészlet mindig az attribútumok részleges leírása. korlátlan komplex valóság. Ezért ezen a területen pontosabb közelítéseket kell keresni.</a:t>
            </a:r>
            <a:b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Korreláció fogalma és képlete: </a:t>
            </a:r>
            <a:r>
              <a:rPr lang="hu-HU" sz="1800" kern="100" dirty="0">
                <a:latin typeface="Calibri" panose="020F0502020204030204" pitchFamily="34" charset="0"/>
                <a:cs typeface="Arial" panose="020B0604020202020204" pitchFamily="34" charset="0"/>
              </a:rPr>
              <a:t>A matematikában (a statisztikában) a korreláció jelzi két tetszőleges érték közötti lineáris kapcsolat nagyságát és irányát (avagy ezek egymáshoz való viszonyát). Az általános statisztikai használat során a korreláció jelzi azt, hogy két tetszőleges érték nem független egymástól.</a:t>
            </a:r>
            <a:br>
              <a:rPr lang="hu-HU" sz="1800" kern="100" dirty="0"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hu-HU" sz="1800" kern="1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7F6A03FF-974D-64D7-9956-F00316B63C4F}"/>
              </a:ext>
            </a:extLst>
          </p:cNvPr>
          <p:cNvGrpSpPr/>
          <p:nvPr/>
        </p:nvGrpSpPr>
        <p:grpSpPr>
          <a:xfrm>
            <a:off x="977113" y="4729654"/>
            <a:ext cx="5118887" cy="1797269"/>
            <a:chOff x="3098202" y="2827730"/>
            <a:chExt cx="5066852" cy="1807284"/>
          </a:xfrm>
        </p:grpSpPr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BDFEFCDD-F950-B405-6ADF-0534D3DD8D65}"/>
                </a:ext>
              </a:extLst>
            </p:cNvPr>
            <p:cNvSpPr/>
            <p:nvPr/>
          </p:nvSpPr>
          <p:spPr>
            <a:xfrm>
              <a:off x="3098202" y="2827730"/>
              <a:ext cx="5066852" cy="18072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14" name="Kép 13" descr="A képen fekete, sötétség látható&#10;&#10;Automatikusan generált leírás">
              <a:extLst>
                <a:ext uri="{FF2B5EF4-FFF2-40B4-BE49-F238E27FC236}">
                  <a16:creationId xmlns:a16="http://schemas.microsoft.com/office/drawing/2014/main" id="{A3F5B344-EA80-E1D8-6A77-38F2F2DBF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859" y="2901262"/>
              <a:ext cx="4705537" cy="1660220"/>
            </a:xfrm>
            <a:prstGeom prst="rect">
              <a:avLst/>
            </a:prstGeom>
          </p:spPr>
        </p:pic>
      </p:grp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B51C0DFC-D286-A824-7D81-778B3AF68ABD}"/>
              </a:ext>
            </a:extLst>
          </p:cNvPr>
          <p:cNvSpPr txBox="1"/>
          <p:nvPr/>
        </p:nvSpPr>
        <p:spPr>
          <a:xfrm>
            <a:off x="1572839" y="6568938"/>
            <a:ext cx="60942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https://dataanalytics.org.uk/spearman-rank-correlation-in-excel/</a:t>
            </a:r>
          </a:p>
        </p:txBody>
      </p:sp>
    </p:spTree>
    <p:extLst>
      <p:ext uri="{BB962C8B-B14F-4D97-AF65-F5344CB8AC3E}">
        <p14:creationId xmlns:p14="http://schemas.microsoft.com/office/powerpoint/2010/main" val="52151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A489C7C3-E853-D501-E4CA-5D6C5C07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98" y="212834"/>
            <a:ext cx="10515600" cy="6432331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Calibri" panose="020F0502020204030204" pitchFamily="34" charset="0"/>
                <a:cs typeface="Calibri" panose="020F0502020204030204" pitchFamily="34" charset="0"/>
              </a:rPr>
              <a:t>II. Háttér információ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u-HU" sz="4000" dirty="0">
                <a:latin typeface="Calibri" panose="020F0502020204030204" pitchFamily="34" charset="0"/>
                <a:cs typeface="Calibri" panose="020F0502020204030204" pitchFamily="34" charset="0"/>
              </a:rPr>
              <a:t> linearitás?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Több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(x, y)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pontkészlet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esetén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közötti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Pearson-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korrelációs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együttható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minden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egyes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készlethez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meg van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korreláció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lineáris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kapcsolat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zajosságát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irányát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tükrözi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felső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sor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hu-HU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nem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kapcsolat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meredekségét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középső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nem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u-HU" sz="2500" i="1" dirty="0">
                <a:latin typeface="Calibri" panose="020F0502020204030204" pitchFamily="34" charset="0"/>
                <a:cs typeface="Calibri" panose="020F0502020204030204" pitchFamily="34" charset="0"/>
              </a:rPr>
              <a:t>a rengeteg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nemlineáris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kapcsolat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szempontját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alsó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Megjegyzés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középső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ábra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meredeksége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0, de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ebben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esetben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korrelációs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együttható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meghatározatlan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mivel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varianciája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i="1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1" descr="Ein Bild, das Zeichnung, Entwurf, Origami enthält.&#10;&#10;Automatisch generierte Beschreibung">
            <a:extLst>
              <a:ext uri="{FF2B5EF4-FFF2-40B4-BE49-F238E27FC236}">
                <a16:creationId xmlns:a16="http://schemas.microsoft.com/office/drawing/2014/main" id="{F40C09BB-5C76-C929-90BB-68ACC532B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76" y="3924759"/>
            <a:ext cx="5165048" cy="23604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9090095-40D6-9E97-24C8-865530544EBC}"/>
              </a:ext>
            </a:extLst>
          </p:cNvPr>
          <p:cNvSpPr txBox="1"/>
          <p:nvPr/>
        </p:nvSpPr>
        <p:spPr>
          <a:xfrm>
            <a:off x="5034106" y="6307103"/>
            <a:ext cx="60942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https://en.wikipedia.org/wiki/Correlation</a:t>
            </a:r>
          </a:p>
        </p:txBody>
      </p:sp>
    </p:spTree>
    <p:extLst>
      <p:ext uri="{BB962C8B-B14F-4D97-AF65-F5344CB8AC3E}">
        <p14:creationId xmlns:p14="http://schemas.microsoft.com/office/powerpoint/2010/main" val="116538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139A91B-3654-F4C3-C377-3F4276E4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1" y="784872"/>
            <a:ext cx="3878781" cy="528825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4E94FC-ED95-80FA-1A64-07F675336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231" y="3224987"/>
            <a:ext cx="7367693" cy="287178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485473C-C1FD-3FE7-63DF-E67EF8D6A142}"/>
              </a:ext>
            </a:extLst>
          </p:cNvPr>
          <p:cNvSpPr txBox="1"/>
          <p:nvPr/>
        </p:nvSpPr>
        <p:spPr>
          <a:xfrm>
            <a:off x="841787" y="6073126"/>
            <a:ext cx="60942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https://miau.my-x.hu/miau/314/interdependencies.xlsx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DB456A4-4D52-B3D8-2B80-842AFEB4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771" y="761226"/>
            <a:ext cx="7625229" cy="16671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100" b="0" i="0" u="none" strike="noStrike" cap="none" normalizeH="0" baseline="0" dirty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Egy három változóból álló modellben (lásd zöld cella), ha egy negyedik változót (x0) is bevonunk az elemzésbe, akkor a negyedik változóhoz (vörös cella) tetszőleges fontosság rendelhető. Mert a változók egymás függvényei!</a:t>
            </a: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https://miau.my-x.hu/miau/314/interdependencies.xlsx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6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3897FD-4CDE-6584-24FF-F59E8B84B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7" y="195694"/>
            <a:ext cx="10176641" cy="7013137"/>
          </a:xfrm>
        </p:spPr>
        <p:txBody>
          <a:bodyPr>
            <a:normAutofit/>
          </a:bodyPr>
          <a:lstStyle/>
          <a:p>
            <a:br>
              <a:rPr lang="hu-HU" sz="26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40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III. </a:t>
            </a:r>
            <a:r>
              <a:rPr lang="hu-HU" sz="4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Brute</a:t>
            </a:r>
            <a: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4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force</a:t>
            </a:r>
            <a: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44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vagy</a:t>
            </a:r>
            <a: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lépésről - lépésre való megközelítés</a:t>
            </a:r>
            <a:b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hu-H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1" descr="Ein Bild, das Schrift, Text, Reihe, weiß enthält.&#10;&#10;Automatisch generierte Beschreibung">
            <a:extLst>
              <a:ext uri="{FF2B5EF4-FFF2-40B4-BE49-F238E27FC236}">
                <a16:creationId xmlns:a16="http://schemas.microsoft.com/office/drawing/2014/main" id="{49F5B341-4E88-9961-B19A-66EC42CAE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10" y="4624741"/>
            <a:ext cx="6132429" cy="159184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E6CD613-18E0-2C51-7B4D-C9ABE2DB54BB}"/>
              </a:ext>
            </a:extLst>
          </p:cNvPr>
          <p:cNvSpPr txBox="1"/>
          <p:nvPr/>
        </p:nvSpPr>
        <p:spPr>
          <a:xfrm>
            <a:off x="943480" y="6339140"/>
            <a:ext cx="6094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https://en.wikipedia.org/wiki/Combination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hu-H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kumimoji="0" lang="hu-H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no. 2.)</a:t>
            </a:r>
            <a:br>
              <a:rPr kumimoji="0" lang="hu-HU" sz="1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06B33FB-E8FE-367F-562A-D5A663CB62A2}"/>
              </a:ext>
            </a:extLst>
          </p:cNvPr>
          <p:cNvSpPr txBox="1"/>
          <p:nvPr/>
        </p:nvSpPr>
        <p:spPr>
          <a:xfrm>
            <a:off x="943480" y="3568282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https://miau.my-x.hu/miau/314/importance.xlsx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https://miau.my-x.hu/miau/314/importance_2.xlsx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49BDD5A-B6C0-A314-A4B3-BDC8EBD6323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07910" y="2299732"/>
            <a:ext cx="10426263" cy="8053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kern="1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altLang="hu-HU" kern="1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Brute</a:t>
            </a:r>
            <a:r>
              <a:rPr lang="hu-HU" altLang="hu-HU" kern="1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altLang="hu-HU" kern="1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force</a:t>
            </a:r>
            <a:r>
              <a:rPr lang="hu-HU" altLang="hu-HU" kern="1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helyett a k=1 esetet vesszük figyelembe, </a:t>
            </a:r>
            <a:r>
              <a:rPr lang="hu-HU" altLang="hu-HU" b="1" kern="1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és </a:t>
            </a:r>
            <a:r>
              <a:rPr lang="hu-HU" altLang="hu-HU" b="1" u="sng" kern="1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anti</a:t>
            </a:r>
            <a:r>
              <a:rPr lang="hu-HU" altLang="hu-HU" b="1" u="sng" kern="1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-diszkriminatív optimalizálást </a:t>
            </a:r>
            <a:r>
              <a:rPr lang="hu-HU" altLang="hu-HU" kern="1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használunk, hogy megtaláljuk a hasonlóság mértékét az összes változót attribútumként tartalmazó modell eredményei és a néhány változót elvetett modell eredményei között. </a:t>
            </a:r>
          </a:p>
        </p:txBody>
      </p:sp>
    </p:spTree>
    <p:extLst>
      <p:ext uri="{BB962C8B-B14F-4D97-AF65-F5344CB8AC3E}">
        <p14:creationId xmlns:p14="http://schemas.microsoft.com/office/powerpoint/2010/main" val="422601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19E34-68A0-6CFF-58C3-D19B8D19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1799"/>
          </a:xfrm>
        </p:spPr>
        <p:txBody>
          <a:bodyPr>
            <a:normAutofit/>
          </a:bodyPr>
          <a:lstStyle/>
          <a:p>
            <a:pPr>
              <a:spcAft>
                <a:spcPts val="150"/>
              </a:spcAft>
            </a:pPr>
            <a:r>
              <a:rPr lang="hu-HU" sz="4400" dirty="0">
                <a:latin typeface="Calibri" panose="020F0502020204030204" pitchFamily="34" charset="0"/>
                <a:cs typeface="Calibri" panose="020F0502020204030204" pitchFamily="34" charset="0"/>
              </a:rPr>
              <a:t>IV. Értekezések és következtetések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E62AD10-D0C1-673B-9CCE-94439CB00AC6}"/>
              </a:ext>
            </a:extLst>
          </p:cNvPr>
          <p:cNvSpPr txBox="1"/>
          <p:nvPr/>
        </p:nvSpPr>
        <p:spPr>
          <a:xfrm>
            <a:off x="838200" y="1255264"/>
            <a:ext cx="9235440" cy="4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Miért fontos? Mert minél kevesebb attribútum, annál több következtetést és eredményt szeretnénk elérni. Számos probléma merül fel, például az antagonizmus, a becsült fontosság-érték-azonosság problémája.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Következtetés: Ezek automatizálása segít minimalizálni a költségeket, a logisztikát és az attribútummérés hatékony kezelését. A hermeneutika és az elemzés lépései teljesen automatizálhatók.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229575-706D-E071-6A6B-65E050C2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1" y="3781535"/>
            <a:ext cx="5760720" cy="26162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ACA8C32D-C28B-CA71-33B0-D74F1709AB91}"/>
              </a:ext>
            </a:extLst>
          </p:cNvPr>
          <p:cNvSpPr txBox="1"/>
          <p:nvPr/>
        </p:nvSpPr>
        <p:spPr>
          <a:xfrm>
            <a:off x="7126013" y="3731999"/>
            <a:ext cx="2743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hiányok hatásai a változók forrására vonatkozóan:</a:t>
            </a:r>
          </a:p>
          <a:p>
            <a:endParaRPr lang="hu-HU" dirty="0"/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https://miau.my-x.hu/miau/314/importance.xlsx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009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FA12DB46-A50B-E897-5E16-638379C1304D}"/>
              </a:ext>
            </a:extLst>
          </p:cNvPr>
          <p:cNvSpPr txBox="1"/>
          <p:nvPr/>
        </p:nvSpPr>
        <p:spPr>
          <a:xfrm>
            <a:off x="798786" y="788275"/>
            <a:ext cx="1074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azonosság-vezérelt konstellációk értelmezése nagyon sok tetszőleges módon származtatható: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Grafik 5">
            <a:extLst>
              <a:ext uri="{FF2B5EF4-FFF2-40B4-BE49-F238E27FC236}">
                <a16:creationId xmlns:a16="http://schemas.microsoft.com/office/drawing/2014/main" id="{38320AEC-E23D-2910-5C61-562125443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5" y="1326931"/>
            <a:ext cx="9157559" cy="363395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E7B4BA2E-D52E-0E6B-7AD8-869D8BB18296}"/>
              </a:ext>
            </a:extLst>
          </p:cNvPr>
          <p:cNvSpPr txBox="1"/>
          <p:nvPr/>
        </p:nvSpPr>
        <p:spPr>
          <a:xfrm>
            <a:off x="798784" y="5087007"/>
            <a:ext cx="915755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Két értékelési mód összehasonlítása (Forrás: </a:t>
            </a:r>
            <a:r>
              <a:rPr kumimoji="0" lang="hu-HU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https://miau.my-x.hu/miau/314/importance.xlsx </a:t>
            </a:r>
            <a:r>
              <a:rPr kumimoji="0" lang="hu-HU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Lap: “15*33”) Jelmagyarázat: a kék jelek kiemelik az ábrán azonosított valószínűleg legrelevánsabb változókat – de a relatív korrelációs értékek és a relatív szórás értékek </a:t>
            </a:r>
            <a:r>
              <a:rPr kumimoji="0" lang="hu-HU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aggregációs</a:t>
            </a:r>
            <a:r>
              <a:rPr kumimoji="0" lang="hu-HU" sz="1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erőterekként egészen más hatásrangsort eredményeznek…</a:t>
            </a:r>
          </a:p>
        </p:txBody>
      </p:sp>
    </p:spTree>
    <p:extLst>
      <p:ext uri="{BB962C8B-B14F-4D97-AF65-F5344CB8AC3E}">
        <p14:creationId xmlns:p14="http://schemas.microsoft.com/office/powerpoint/2010/main" val="3493111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899</Words>
  <Application>Microsoft Office PowerPoint</Application>
  <PresentationFormat>Szélesvásznú</PresentationFormat>
  <Paragraphs>49</Paragraphs>
  <Slides>12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inherit</vt:lpstr>
      <vt:lpstr>Times New Roman</vt:lpstr>
      <vt:lpstr>Wingdings 3</vt:lpstr>
      <vt:lpstr>Ion</vt:lpstr>
      <vt:lpstr>1_Ion</vt:lpstr>
      <vt:lpstr>PowerPoint-bemutató</vt:lpstr>
      <vt:lpstr>17th International Congress on Artificial Intelligence  August 21-22, 2024 – Türkiye by IKSAD Institute   </vt:lpstr>
      <vt:lpstr>Tartalom</vt:lpstr>
      <vt:lpstr>Bevezetés – Korreláció alapú?  Fontos kérdés: Szabad e kutatást végezni csak korrelációs alapon, attribútumok összefüggéseinek vizsgálatában?  Egy adott attribútum fontossága az adott attribútumok halmazától függ, mert a valóság nagyon összetettnek tűnik (minden potenciális attribútumnak van kapcsolata egymással), és egy valós attribútumkészlet mindig az attribútumok részleges leírása. korlátlan komplex valóság. Ezért ezen a területen pontosabb közelítéseket kell keresni.  Korreláció fogalma és képlete: A matematikában (a statisztikában) a korreláció jelzi két tetszőleges érték közötti lineáris kapcsolat nagyságát és irányát (avagy ezek egymáshoz való viszonyát). Az általános statisztikai használat során a korreláció jelzi azt, hogy két tetszőleges érték nem független egymástól.   </vt:lpstr>
      <vt:lpstr>II. Háttér információ– linearitás?  „Több (x, y) pontkészlet esetén az x és y közötti Pearson-korrelációs együttható minden egyes készlethez meg van adva. A korreláció a lineáris kapcsolat zajosságát és irányát tükrözi (felső sor), nem a kapcsolat meredekségét (középső), és nem is a rengeteg nemlineáris kapcsolat szempontját (alsó). Megjegyzés: a középső ábra meredeksége 0, de ebben az esetben a korrelációs együttható meghatározatlan, mivel Y varianciája nulla.”      </vt:lpstr>
      <vt:lpstr>PowerPoint-bemutató</vt:lpstr>
      <vt:lpstr> III. Brute force vagy lépésről - lépésre való megközelítés    </vt:lpstr>
      <vt:lpstr>IV. Értekezések és következtetések</vt:lpstr>
      <vt:lpstr>PowerPoint-bemutató</vt:lpstr>
      <vt:lpstr>PowerPoint-bemutató</vt:lpstr>
      <vt:lpstr>A valódi kérdés az, hogy van-e elméleti szempont az objektivitás szintjének növelésére? A válasz egyszerű: a hatástalan konstellációk száma és a korrelációs alapú részváltozások (hatások) antidiszkriminatív modellezés alapján aggregált formában kezelhetők.  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Bán Gyula</dc:creator>
  <cp:lastModifiedBy>Bán Gyula</cp:lastModifiedBy>
  <cp:revision>1</cp:revision>
  <dcterms:created xsi:type="dcterms:W3CDTF">2024-08-26T07:00:40Z</dcterms:created>
  <dcterms:modified xsi:type="dcterms:W3CDTF">2024-08-26T19:53:41Z</dcterms:modified>
</cp:coreProperties>
</file>