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8" r:id="rId6"/>
    <p:sldId id="260" r:id="rId7"/>
    <p:sldId id="261" r:id="rId8"/>
    <p:sldId id="263" r:id="rId9"/>
    <p:sldId id="262" r:id="rId10"/>
    <p:sldId id="264"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án Gyula" initials="" lastIdx="1" clrIdx="0">
    <p:extLst>
      <p:ext uri="{19B8F6BF-5375-455C-9EA6-DF929625EA0E}">
        <p15:presenceInfo xmlns:p15="http://schemas.microsoft.com/office/powerpoint/2012/main" userId="S::du2x6g@o365.kodolanyi.hu::1df0c312-89b1-4a20-9584-d018669c541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2" autoAdjust="0"/>
    <p:restoredTop sz="89066" autoAdjust="0"/>
  </p:normalViewPr>
  <p:slideViewPr>
    <p:cSldViewPr snapToGrid="0">
      <p:cViewPr varScale="1">
        <p:scale>
          <a:sx n="73" d="100"/>
          <a:sy n="73" d="100"/>
        </p:scale>
        <p:origin x="1027"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8-20T12:53:44.961" idx="1">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87E42-84BF-4BDC-B670-403C4317E3EA}" type="datetimeFigureOut">
              <a:rPr lang="hu-HU" smtClean="0"/>
              <a:t>2024. 08. 20.</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CB8BB1-6C4C-4AA8-9D21-996A196B3AD5}" type="slidenum">
              <a:rPr lang="hu-HU" smtClean="0"/>
              <a:t>‹Nr.›</a:t>
            </a:fld>
            <a:endParaRPr lang="hu-HU"/>
          </a:p>
        </p:txBody>
      </p:sp>
    </p:spTree>
    <p:extLst>
      <p:ext uri="{BB962C8B-B14F-4D97-AF65-F5344CB8AC3E}">
        <p14:creationId xmlns:p14="http://schemas.microsoft.com/office/powerpoint/2010/main" val="426426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31CB8BB1-6C4C-4AA8-9D21-996A196B3AD5}" type="slidenum">
              <a:rPr lang="hu-HU" smtClean="0"/>
              <a:t>2</a:t>
            </a:fld>
            <a:endParaRPr lang="hu-HU"/>
          </a:p>
        </p:txBody>
      </p:sp>
    </p:spTree>
    <p:extLst>
      <p:ext uri="{BB962C8B-B14F-4D97-AF65-F5344CB8AC3E}">
        <p14:creationId xmlns:p14="http://schemas.microsoft.com/office/powerpoint/2010/main" val="283181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hu-HU"/>
              <a:t>Mintacím szerkesztése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8F7E45A8-592C-4BA1-A138-CB0B85E03025}" type="datetimeFigureOut">
              <a:rPr lang="hu-HU" smtClean="0"/>
              <a:t>2024. 08. 20.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2330080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áma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8F7E45A8-592C-4BA1-A138-CB0B85E03025}" type="datetimeFigureOut">
              <a:rPr lang="hu-HU" smtClean="0"/>
              <a:t>2024. 08. 20.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2492385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hu-HU"/>
              <a:t>Mintacím szerkesztése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4" name="Date Placeholder 3"/>
          <p:cNvSpPr>
            <a:spLocks noGrp="1"/>
          </p:cNvSpPr>
          <p:nvPr>
            <p:ph type="dt" sz="half" idx="10"/>
          </p:nvPr>
        </p:nvSpPr>
        <p:spPr/>
        <p:txBody>
          <a:bodyPr/>
          <a:lstStyle/>
          <a:p>
            <a:fld id="{8F7E45A8-592C-4BA1-A138-CB0B85E03025}" type="datetimeFigureOut">
              <a:rPr lang="hu-HU" smtClean="0"/>
              <a:t>2024. 08. 20.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3250723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hu-HU"/>
              <a:t>Mintacím szerkesztése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hu-HU"/>
              <a:t>Mintaszöveg szerkesztése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4" name="Date Placeholder 3"/>
          <p:cNvSpPr>
            <a:spLocks noGrp="1"/>
          </p:cNvSpPr>
          <p:nvPr>
            <p:ph type="dt" sz="half" idx="10"/>
          </p:nvPr>
        </p:nvSpPr>
        <p:spPr/>
        <p:txBody>
          <a:bodyPr/>
          <a:lstStyle/>
          <a:p>
            <a:fld id="{8F7E45A8-592C-4BA1-A138-CB0B85E03025}" type="datetimeFigureOut">
              <a:rPr lang="hu-HU" smtClean="0"/>
              <a:t>2024. 08. 20.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5722973-390F-4943-9451-9537C3F4DCC2}" type="slidenum">
              <a:rPr lang="hu-HU" smtClean="0"/>
              <a:t>‹Nr.›</a:t>
            </a:fld>
            <a:endParaRPr lang="hu-H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3788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8F7E45A8-592C-4BA1-A138-CB0B85E03025}" type="datetimeFigureOut">
              <a:rPr lang="hu-HU" smtClean="0"/>
              <a:t>2024. 08. 20.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3526767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hasá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hu-HU"/>
              <a:t>Mintacím szerkesztése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F7E45A8-592C-4BA1-A138-CB0B85E03025}" type="datetimeFigureOut">
              <a:rPr lang="hu-HU" smtClean="0"/>
              <a:t>2024. 08. 20.</a:t>
            </a:fld>
            <a:endParaRPr lang="hu-HU"/>
          </a:p>
        </p:txBody>
      </p:sp>
      <p:sp>
        <p:nvSpPr>
          <p:cNvPr id="4"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195955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éphasá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hu-HU"/>
              <a:t>Mintacím szerkesztése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F7E45A8-592C-4BA1-A138-CB0B85E03025}" type="datetimeFigureOut">
              <a:rPr lang="hu-HU" smtClean="0"/>
              <a:t>2024. 08. 20.</a:t>
            </a:fld>
            <a:endParaRPr lang="hu-HU"/>
          </a:p>
        </p:txBody>
      </p:sp>
      <p:sp>
        <p:nvSpPr>
          <p:cNvPr id="4"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4242799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nchor="t" anchorCtr="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8F7E45A8-592C-4BA1-A138-CB0B85E03025}" type="datetimeFigureOut">
              <a:rPr lang="hu-HU" smtClean="0"/>
              <a:t>2024. 08. 20.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23359279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hu-HU"/>
              <a:t>Mintacím szerkesztése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8F7E45A8-592C-4BA1-A138-CB0B85E03025}" type="datetimeFigureOut">
              <a:rPr lang="hu-HU" smtClean="0"/>
              <a:t>2024. 08. 20.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1215395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3"/>
          <p:cNvSpPr>
            <a:spLocks noGrp="1"/>
          </p:cNvSpPr>
          <p:nvPr>
            <p:ph type="dt" sz="half" idx="10"/>
          </p:nvPr>
        </p:nvSpPr>
        <p:spPr/>
        <p:txBody>
          <a:bodyPr/>
          <a:lstStyle/>
          <a:p>
            <a:fld id="{8F7E45A8-592C-4BA1-A138-CB0B85E03025}" type="datetimeFigureOut">
              <a:rPr lang="hu-HU" smtClean="0"/>
              <a:t>2024. 08. 20.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2008820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8F7E45A8-592C-4BA1-A138-CB0B85E03025}" type="datetimeFigureOut">
              <a:rPr lang="hu-HU" smtClean="0"/>
              <a:t>2024. 08. 20.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173091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8F7E45A8-592C-4BA1-A138-CB0B85E03025}" type="datetimeFigureOut">
              <a:rPr lang="hu-HU" smtClean="0"/>
              <a:t>2024. 08. 20.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271137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8F7E45A8-592C-4BA1-A138-CB0B85E03025}" type="datetimeFigureOut">
              <a:rPr lang="hu-HU" smtClean="0"/>
              <a:t>2024. 08. 20.</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31451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7" name="Date Placeholder 2"/>
          <p:cNvSpPr>
            <a:spLocks noGrp="1"/>
          </p:cNvSpPr>
          <p:nvPr>
            <p:ph type="dt" sz="half" idx="10"/>
          </p:nvPr>
        </p:nvSpPr>
        <p:spPr/>
        <p:txBody>
          <a:bodyPr/>
          <a:lstStyle/>
          <a:p>
            <a:fld id="{8F7E45A8-592C-4BA1-A138-CB0B85E03025}" type="datetimeFigureOut">
              <a:rPr lang="hu-HU" smtClean="0"/>
              <a:t>2024. 08. 20.</a:t>
            </a:fld>
            <a:endParaRPr lang="hu-HU"/>
          </a:p>
        </p:txBody>
      </p:sp>
      <p:sp>
        <p:nvSpPr>
          <p:cNvPr id="5" name="Footer Placeholder 3"/>
          <p:cNvSpPr>
            <a:spLocks noGrp="1"/>
          </p:cNvSpPr>
          <p:nvPr>
            <p:ph type="ftr" sz="quarter" idx="11"/>
          </p:nvPr>
        </p:nvSpPr>
        <p:spPr/>
        <p:txBody>
          <a:bodyPr/>
          <a:lstStyle/>
          <a:p>
            <a:endParaRPr lang="hu-HU"/>
          </a:p>
        </p:txBody>
      </p:sp>
      <p:sp>
        <p:nvSpPr>
          <p:cNvPr id="6" name="Slide Number Placeholder 4"/>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62622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F7E45A8-592C-4BA1-A138-CB0B85E03025}" type="datetimeFigureOut">
              <a:rPr lang="hu-HU" smtClean="0"/>
              <a:t>2024. 08. 20.</a:t>
            </a:fld>
            <a:endParaRPr lang="hu-HU"/>
          </a:p>
        </p:txBody>
      </p:sp>
      <p:sp>
        <p:nvSpPr>
          <p:cNvPr id="5" name="Footer Placeholder 2"/>
          <p:cNvSpPr>
            <a:spLocks noGrp="1"/>
          </p:cNvSpPr>
          <p:nvPr>
            <p:ph type="ftr" sz="quarter" idx="11"/>
          </p:nvPr>
        </p:nvSpPr>
        <p:spPr/>
        <p:txBody>
          <a:bodyPr/>
          <a:lstStyle/>
          <a:p>
            <a:endParaRPr lang="hu-HU"/>
          </a:p>
        </p:txBody>
      </p:sp>
      <p:sp>
        <p:nvSpPr>
          <p:cNvPr id="6" name="Slide Number Placeholder 3"/>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701646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hu-HU"/>
              <a:t>Mintacím szerkesztése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7" name="Date Placeholder 4"/>
          <p:cNvSpPr>
            <a:spLocks noGrp="1"/>
          </p:cNvSpPr>
          <p:nvPr>
            <p:ph type="dt" sz="half" idx="10"/>
          </p:nvPr>
        </p:nvSpPr>
        <p:spPr/>
        <p:txBody>
          <a:bodyPr/>
          <a:lstStyle/>
          <a:p>
            <a:fld id="{8F7E45A8-592C-4BA1-A138-CB0B85E03025}" type="datetimeFigureOut">
              <a:rPr lang="hu-HU" smtClean="0"/>
              <a:t>2024. 08. 20.</a:t>
            </a:fld>
            <a:endParaRPr lang="hu-HU"/>
          </a:p>
        </p:txBody>
      </p:sp>
      <p:sp>
        <p:nvSpPr>
          <p:cNvPr id="5" name="Footer Placeholder 5"/>
          <p:cNvSpPr>
            <a:spLocks noGrp="1"/>
          </p:cNvSpPr>
          <p:nvPr>
            <p:ph type="ftr" sz="quarter" idx="11"/>
          </p:nvPr>
        </p:nvSpPr>
        <p:spPr/>
        <p:txBody>
          <a:bodyPr/>
          <a:lstStyle/>
          <a:p>
            <a:endParaRPr lang="hu-HU"/>
          </a:p>
        </p:txBody>
      </p:sp>
      <p:sp>
        <p:nvSpPr>
          <p:cNvPr id="6" name="Slide Number Placeholder 6"/>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1328190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hu-HU"/>
              <a:t>Mintacím szerkesztése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8F7E45A8-592C-4BA1-A138-CB0B85E03025}" type="datetimeFigureOut">
              <a:rPr lang="hu-HU" smtClean="0"/>
              <a:t>2024. 08. 20.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75722973-390F-4943-9451-9537C3F4DCC2}" type="slidenum">
              <a:rPr lang="hu-HU" smtClean="0"/>
              <a:t>‹Nr.›</a:t>
            </a:fld>
            <a:endParaRPr lang="hu-HU"/>
          </a:p>
        </p:txBody>
      </p:sp>
    </p:spTree>
    <p:extLst>
      <p:ext uri="{BB962C8B-B14F-4D97-AF65-F5344CB8AC3E}">
        <p14:creationId xmlns:p14="http://schemas.microsoft.com/office/powerpoint/2010/main" val="1796196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hu-HU"/>
              <a:t>Mintacím szerkesztése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F7E45A8-592C-4BA1-A138-CB0B85E03025}" type="datetimeFigureOut">
              <a:rPr lang="hu-HU" smtClean="0"/>
              <a:t>2024. 08. 20.</a:t>
            </a:fld>
            <a:endParaRPr lang="hu-H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hu-H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5722973-390F-4943-9451-9537C3F4DCC2}" type="slidenum">
              <a:rPr lang="hu-HU" smtClean="0"/>
              <a:t>‹Nr.›</a:t>
            </a:fld>
            <a:endParaRPr lang="hu-HU"/>
          </a:p>
        </p:txBody>
      </p:sp>
    </p:spTree>
    <p:extLst>
      <p:ext uri="{BB962C8B-B14F-4D97-AF65-F5344CB8AC3E}">
        <p14:creationId xmlns:p14="http://schemas.microsoft.com/office/powerpoint/2010/main" val="33117430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rcid.org/0000-0002-3846-6661" TargetMode="External"/><Relationship Id="rId7" Type="http://schemas.openxmlformats.org/officeDocument/2006/relationships/hyperlink" Target="mailto:pitlik@my-x.hu" TargetMode="External"/><Relationship Id="rId2" Type="http://schemas.openxmlformats.org/officeDocument/2006/relationships/hyperlink" Target="https://orcid.org/0009-0007-1769-3930" TargetMode="External"/><Relationship Id="rId1" Type="http://schemas.openxmlformats.org/officeDocument/2006/relationships/slideLayout" Target="../slideLayouts/slideLayout1.xml"/><Relationship Id="rId6" Type="http://schemas.openxmlformats.org/officeDocument/2006/relationships/hyperlink" Target="mailto:rikk.janos@kodolanyi.hu" TargetMode="External"/><Relationship Id="rId5" Type="http://schemas.openxmlformats.org/officeDocument/2006/relationships/hyperlink" Target="mailto:gyulaa.ban@gmail.com" TargetMode="External"/><Relationship Id="rId4" Type="http://schemas.openxmlformats.org/officeDocument/2006/relationships/hyperlink" Target="https://orcid.org/0000-0001-5819-0319"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hyperlink" Target="https://miau.my-x.hu/miau/314/importance.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hyperlink" Target="https://miau.my-x.hu/miau/314/importance.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iau.my-x.hu/myx-free/index_en.php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iau.my-x.hu/miau/274/real_values_of_attributes.doc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miau.my-x.hu/miau/314/importance.xlsx" TargetMode="External"/><Relationship Id="rId4" Type="http://schemas.openxmlformats.org/officeDocument/2006/relationships/hyperlink" Target="https://miau.my-x.hu/miau/196/My-X%20Team_A5%20fuzet_EN_jav.pd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iau.my-x.hu/miau/314/interdependencie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en.wikipedia.org/wiki/Combina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https://miau.my-x.hu/miau/314/importance.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hyperlink" Target="https://miau.my-x.hu/miau/314/importance.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hyperlink" Target="https://miau.my-x.hu/miau/314/importance_2.xlsx" TargetMode="Externa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D8DDE84-2CA8-0A87-54F0-D28E7F701C85}"/>
              </a:ext>
            </a:extLst>
          </p:cNvPr>
          <p:cNvSpPr>
            <a:spLocks noGrp="1"/>
          </p:cNvSpPr>
          <p:nvPr>
            <p:ph type="ctrTitle"/>
          </p:nvPr>
        </p:nvSpPr>
        <p:spPr>
          <a:xfrm flipH="1">
            <a:off x="160681" y="-2305878"/>
            <a:ext cx="12192000" cy="5734878"/>
          </a:xfrm>
        </p:spPr>
        <p:txBody>
          <a:bodyPr>
            <a:noAutofit/>
          </a:bodyPr>
          <a:lstStyle/>
          <a:p>
            <a:r>
              <a:rPr lang="en-GB" sz="36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17th International Congress on Artificial Intelligence </a:t>
            </a:r>
            <a:br>
              <a:rPr lang="hu-HU" sz="36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r>
              <a:rPr lang="en-GB" sz="36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August 21-22, 2024 – Türkiye by IKSAD Institute</a:t>
            </a:r>
            <a:br>
              <a:rPr lang="hu-HU" sz="36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br>
              <a:rPr lang="hu-HU" sz="36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br>
            <a:br>
              <a:rPr lang="hu-HU" sz="3600" b="1"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endParaRPr lang="hu-HU" sz="3600" b="1" i="1" dirty="0">
              <a:effectLst>
                <a:outerShdw blurRad="38100" dist="38100" dir="2700000" algn="tl">
                  <a:srgbClr val="000000">
                    <a:alpha val="43137"/>
                  </a:srgbClr>
                </a:outerShdw>
              </a:effectLst>
            </a:endParaRPr>
          </a:p>
        </p:txBody>
      </p:sp>
      <p:sp>
        <p:nvSpPr>
          <p:cNvPr id="9" name="Szövegdoboz 8">
            <a:extLst>
              <a:ext uri="{FF2B5EF4-FFF2-40B4-BE49-F238E27FC236}">
                <a16:creationId xmlns:a16="http://schemas.microsoft.com/office/drawing/2014/main" id="{2A9D198C-7B1F-B520-954D-FA1A6C749E94}"/>
              </a:ext>
            </a:extLst>
          </p:cNvPr>
          <p:cNvSpPr txBox="1"/>
          <p:nvPr/>
        </p:nvSpPr>
        <p:spPr>
          <a:xfrm>
            <a:off x="945931" y="2569207"/>
            <a:ext cx="7199588" cy="1754326"/>
          </a:xfrm>
          <a:prstGeom prst="rect">
            <a:avLst/>
          </a:prstGeom>
          <a:noFill/>
        </p:spPr>
        <p:txBody>
          <a:bodyPr wrap="square" rtlCol="0">
            <a:spAutoFit/>
          </a:bodyPr>
          <a:lstStyle/>
          <a:p>
            <a:r>
              <a:rPr lang="en-GB" sz="3600" b="1" dirty="0">
                <a:latin typeface="Calibri" panose="020F0502020204030204" pitchFamily="34" charset="0"/>
                <a:ea typeface="Calibri" panose="020F0502020204030204" pitchFamily="34" charset="0"/>
                <a:cs typeface="Calibri" panose="020F0502020204030204" pitchFamily="34" charset="0"/>
              </a:rPr>
              <a:t>AI-based derivation </a:t>
            </a:r>
            <a:endParaRPr lang="hu-HU" sz="3600" b="1" dirty="0">
              <a:latin typeface="Calibri" panose="020F0502020204030204" pitchFamily="34" charset="0"/>
              <a:ea typeface="Calibri" panose="020F0502020204030204" pitchFamily="34" charset="0"/>
              <a:cs typeface="Calibri" panose="020F0502020204030204" pitchFamily="34" charset="0"/>
            </a:endParaRPr>
          </a:p>
          <a:p>
            <a:r>
              <a:rPr lang="en-GB" sz="3600" b="1" dirty="0">
                <a:latin typeface="Calibri" panose="020F0502020204030204" pitchFamily="34" charset="0"/>
                <a:ea typeface="Calibri" panose="020F0502020204030204" pitchFamily="34" charset="0"/>
                <a:cs typeface="Calibri" panose="020F0502020204030204" pitchFamily="34" charset="0"/>
              </a:rPr>
              <a:t>of the importance of attributes </a:t>
            </a:r>
            <a:endParaRPr lang="hu-HU" sz="3600" b="1" dirty="0">
              <a:latin typeface="Calibri" panose="020F0502020204030204" pitchFamily="34" charset="0"/>
              <a:ea typeface="Calibri" panose="020F0502020204030204" pitchFamily="34" charset="0"/>
              <a:cs typeface="Calibri" panose="020F0502020204030204" pitchFamily="34" charset="0"/>
            </a:endParaRPr>
          </a:p>
          <a:p>
            <a:r>
              <a:rPr lang="en-GB" sz="3600" b="1" dirty="0">
                <a:latin typeface="Calibri" panose="020F0502020204030204" pitchFamily="34" charset="0"/>
                <a:ea typeface="Calibri" panose="020F0502020204030204" pitchFamily="34" charset="0"/>
                <a:cs typeface="Calibri" panose="020F0502020204030204" pitchFamily="34" charset="0"/>
              </a:rPr>
              <a:t>in case of evaluation models</a:t>
            </a:r>
            <a:endParaRPr lang="hu-HU" sz="3600" dirty="0"/>
          </a:p>
        </p:txBody>
      </p:sp>
      <p:sp>
        <p:nvSpPr>
          <p:cNvPr id="10" name="Szövegdoboz 9">
            <a:extLst>
              <a:ext uri="{FF2B5EF4-FFF2-40B4-BE49-F238E27FC236}">
                <a16:creationId xmlns:a16="http://schemas.microsoft.com/office/drawing/2014/main" id="{BE0D337A-EFEE-743D-74CF-A59F2934F443}"/>
              </a:ext>
            </a:extLst>
          </p:cNvPr>
          <p:cNvSpPr txBox="1"/>
          <p:nvPr/>
        </p:nvSpPr>
        <p:spPr>
          <a:xfrm>
            <a:off x="6993835" y="5625435"/>
            <a:ext cx="5198165" cy="1138773"/>
          </a:xfrm>
          <a:prstGeom prst="rect">
            <a:avLst/>
          </a:prstGeom>
          <a:noFill/>
        </p:spPr>
        <p:txBody>
          <a:bodyPr wrap="square" rtlCol="0">
            <a:spAutoFit/>
          </a:bodyPr>
          <a:lstStyle/>
          <a:p>
            <a:pPr algn="ctr"/>
            <a:r>
              <a:rPr lang="en-GB" sz="1000" b="1" dirty="0">
                <a:effectLst/>
                <a:latin typeface="Times New Roman" panose="02020603050405020304" pitchFamily="18" charset="0"/>
                <a:ea typeface="Calibri" panose="020F0502020204030204" pitchFamily="34" charset="0"/>
                <a:cs typeface="Times New Roman" panose="02020603050405020304" pitchFamily="18" charset="0"/>
              </a:rPr>
              <a:t>Gyula Bán </a:t>
            </a:r>
            <a:r>
              <a:rPr lang="en-GB" sz="1000"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10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https://orcid.org/0009-0007-1769-3930</a:t>
            </a:r>
            <a:r>
              <a:rPr lang="en-GB" sz="1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hu-HU" sz="10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de-DE" sz="1000" dirty="0">
                <a:effectLst/>
                <a:latin typeface="Times New Roman" panose="02020603050405020304" pitchFamily="18" charset="0"/>
                <a:ea typeface="Calibri" panose="020F0502020204030204" pitchFamily="34" charset="0"/>
                <a:cs typeface="Times New Roman" panose="02020603050405020304" pitchFamily="18" charset="0"/>
              </a:rPr>
              <a:t>János </a:t>
            </a:r>
            <a:r>
              <a:rPr lang="de-DE" sz="1000" dirty="0" err="1">
                <a:effectLst/>
                <a:latin typeface="Times New Roman" panose="02020603050405020304" pitchFamily="18" charset="0"/>
                <a:ea typeface="Calibri" panose="020F0502020204030204" pitchFamily="34" charset="0"/>
                <a:cs typeface="Times New Roman" panose="02020603050405020304" pitchFamily="18" charset="0"/>
              </a:rPr>
              <a:t>Rikk</a:t>
            </a:r>
            <a:r>
              <a:rPr lang="de-DE" sz="10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10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https://orcid.org/0000-0002-3846-6661</a:t>
            </a:r>
            <a:r>
              <a:rPr lang="de-DE" sz="1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hu-HU" sz="10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de-DE" sz="1000" dirty="0">
                <a:effectLst/>
                <a:latin typeface="Times New Roman" panose="02020603050405020304" pitchFamily="18" charset="0"/>
                <a:ea typeface="Calibri" panose="020F0502020204030204" pitchFamily="34" charset="0"/>
                <a:cs typeface="Times New Roman" panose="02020603050405020304" pitchFamily="18" charset="0"/>
              </a:rPr>
              <a:t>László </a:t>
            </a:r>
            <a:r>
              <a:rPr lang="de-DE" sz="1000" dirty="0" err="1">
                <a:effectLst/>
                <a:latin typeface="Times New Roman" panose="02020603050405020304" pitchFamily="18" charset="0"/>
                <a:ea typeface="Calibri" panose="020F0502020204030204" pitchFamily="34" charset="0"/>
                <a:cs typeface="Times New Roman" panose="02020603050405020304" pitchFamily="18" charset="0"/>
              </a:rPr>
              <a:t>Pitlik</a:t>
            </a:r>
            <a:r>
              <a:rPr lang="de-DE" sz="10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10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https://orcid.org/0000-0001-5819-0319</a:t>
            </a:r>
            <a:r>
              <a:rPr lang="de-DE" sz="1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hu-HU" sz="10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de-DE" sz="1000" dirty="0" err="1">
                <a:effectLst/>
                <a:latin typeface="Times New Roman" panose="02020603050405020304" pitchFamily="18" charset="0"/>
                <a:ea typeface="Calibri" panose="020F0502020204030204" pitchFamily="34" charset="0"/>
                <a:cs typeface="Times New Roman" panose="02020603050405020304" pitchFamily="18" charset="0"/>
              </a:rPr>
              <a:t>e-Mails</a:t>
            </a:r>
            <a:r>
              <a:rPr lang="de-DE" sz="10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10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5"/>
              </a:rPr>
              <a:t>gyulaa.ban@gmail.com</a:t>
            </a:r>
            <a:r>
              <a:rPr lang="de-DE" sz="10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10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6"/>
              </a:rPr>
              <a:t>rikk.janos@kodolanyi.hu</a:t>
            </a:r>
            <a:r>
              <a:rPr lang="de-DE" sz="10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10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7"/>
              </a:rPr>
              <a:t>pitlik@my-x.hu</a:t>
            </a:r>
            <a:endParaRPr lang="hu-HU" sz="10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dirty="0" err="1">
                <a:effectLst/>
                <a:latin typeface="Times New Roman" panose="02020603050405020304" pitchFamily="18" charset="0"/>
                <a:ea typeface="Calibri" panose="020F0502020204030204" pitchFamily="34" charset="0"/>
                <a:cs typeface="Times New Roman" panose="02020603050405020304" pitchFamily="18" charset="0"/>
              </a:rPr>
              <a:t>Kodolányi</a:t>
            </a:r>
            <a:r>
              <a:rPr lang="en-GB" sz="1000" dirty="0">
                <a:effectLst/>
                <a:latin typeface="Times New Roman" panose="02020603050405020304" pitchFamily="18" charset="0"/>
                <a:ea typeface="Calibri" panose="020F0502020204030204" pitchFamily="34" charset="0"/>
                <a:cs typeface="Times New Roman" panose="02020603050405020304" pitchFamily="18" charset="0"/>
              </a:rPr>
              <a:t> University and MY-X research team Hungary</a:t>
            </a:r>
            <a:endParaRPr lang="hu-HU" sz="1000" dirty="0">
              <a:effectLst/>
              <a:latin typeface="Calibri" panose="020F0502020204030204" pitchFamily="34" charset="0"/>
              <a:ea typeface="Calibri" panose="020F0502020204030204" pitchFamily="34" charset="0"/>
              <a:cs typeface="Times New Roman" panose="02020603050405020304" pitchFamily="18" charset="0"/>
            </a:endParaRPr>
          </a:p>
          <a:p>
            <a:endParaRPr lang="hu-HU" dirty="0"/>
          </a:p>
        </p:txBody>
      </p:sp>
    </p:spTree>
    <p:extLst>
      <p:ext uri="{BB962C8B-B14F-4D97-AF65-F5344CB8AC3E}">
        <p14:creationId xmlns:p14="http://schemas.microsoft.com/office/powerpoint/2010/main" val="224245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C0F1370-9A80-2BA2-50B6-54AA252E8492}"/>
              </a:ext>
            </a:extLst>
          </p:cNvPr>
          <p:cNvSpPr>
            <a:spLocks noGrp="1"/>
          </p:cNvSpPr>
          <p:nvPr>
            <p:ph type="title"/>
          </p:nvPr>
        </p:nvSpPr>
        <p:spPr>
          <a:xfrm>
            <a:off x="838200" y="365125"/>
            <a:ext cx="10515600" cy="1715923"/>
          </a:xfrm>
        </p:spPr>
        <p:txBody>
          <a:bodyPr>
            <a:normAutofit fontScale="90000"/>
          </a:bodyPr>
          <a:lstStyle/>
          <a:p>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The interpretation of the sameness-driven constellations can be derived in a lot of arbitrary ways (c.f. Figure Nr.6.). </a:t>
            </a:r>
            <a:br>
              <a:rPr lang="hu-HU" sz="1800" kern="100" dirty="0">
                <a:effectLst/>
                <a:latin typeface="Times New Roman" panose="02020603050405020304" pitchFamily="18" charset="0"/>
                <a:ea typeface="Calibri" panose="020F0502020204030204" pitchFamily="34" charset="0"/>
                <a:cs typeface="Times New Roman" panose="02020603050405020304" pitchFamily="18" charset="0"/>
              </a:rPr>
            </a:br>
            <a:br>
              <a:rPr lang="hu-HU"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Figure Nr.6.: Comparison of two evaluation ways (Source: </a:t>
            </a:r>
            <a:r>
              <a:rPr lang="en-GB" sz="1800"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https://miau.my-x.hu/miau/314/importance.xlsx</a:t>
            </a:r>
            <a:r>
              <a:rPr lang="en-GB" sz="1800"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 - Sheet: “15*33”) </a:t>
            </a: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Legend: blue-signs highlights the probably most relevant variables identified in Figure Nr.3. – but the relative correlation values and relative standard deviation values as aggregation force fields lead to a totally other impact ranking…</a:t>
            </a:r>
            <a:br>
              <a:rPr lang="hu-HU" sz="1800" kern="100" dirty="0">
                <a:effectLst/>
                <a:latin typeface="Times New Roman" panose="02020603050405020304" pitchFamily="18" charset="0"/>
                <a:ea typeface="Calibri" panose="020F0502020204030204" pitchFamily="34" charset="0"/>
                <a:cs typeface="Times New Roman" panose="02020603050405020304" pitchFamily="18" charset="0"/>
              </a:rPr>
            </a:br>
            <a:endParaRPr lang="hu-HU" dirty="0">
              <a:latin typeface="Times New Roman" panose="02020603050405020304" pitchFamily="18" charset="0"/>
              <a:cs typeface="Times New Roman" panose="02020603050405020304" pitchFamily="18" charset="0"/>
            </a:endParaRPr>
          </a:p>
        </p:txBody>
      </p:sp>
      <p:pic>
        <p:nvPicPr>
          <p:cNvPr id="4" name="Grafik 5">
            <a:extLst>
              <a:ext uri="{FF2B5EF4-FFF2-40B4-BE49-F238E27FC236}">
                <a16:creationId xmlns:a16="http://schemas.microsoft.com/office/drawing/2014/main" id="{4B0E41AD-0999-0BEF-D910-7C3FEB5F292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1724978" y="2618899"/>
            <a:ext cx="7703820" cy="3063240"/>
          </a:xfrm>
          <a:prstGeom prst="rect">
            <a:avLst/>
          </a:prstGeom>
          <a:noFill/>
          <a:ln>
            <a:noFill/>
          </a:ln>
        </p:spPr>
      </p:pic>
    </p:spTree>
    <p:extLst>
      <p:ext uri="{BB962C8B-B14F-4D97-AF65-F5344CB8AC3E}">
        <p14:creationId xmlns:p14="http://schemas.microsoft.com/office/powerpoint/2010/main" val="3924112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2FCA0BB-83B2-FCDD-17B1-7913510D2EC6}"/>
              </a:ext>
            </a:extLst>
          </p:cNvPr>
          <p:cNvSpPr>
            <a:spLocks noGrp="1"/>
          </p:cNvSpPr>
          <p:nvPr>
            <p:ph type="title"/>
          </p:nvPr>
        </p:nvSpPr>
        <p:spPr/>
        <p:txBody>
          <a:bodyPr>
            <a:noAutofit/>
          </a:bodyPr>
          <a:lstStyle/>
          <a:p>
            <a:r>
              <a:rPr lang="en-US" sz="1200" dirty="0">
                <a:latin typeface="Times New Roman" panose="02020603050405020304" pitchFamily="18" charset="0"/>
                <a:cs typeface="Times New Roman" panose="02020603050405020304" pitchFamily="18" charset="0"/>
              </a:rPr>
              <a:t>The arbitrariness can be </a:t>
            </a:r>
            <a:r>
              <a:rPr lang="en-US" sz="1200" dirty="0" err="1">
                <a:latin typeface="Times New Roman" panose="02020603050405020304" pitchFamily="18" charset="0"/>
                <a:cs typeface="Times New Roman" panose="02020603050405020304" pitchFamily="18" charset="0"/>
              </a:rPr>
              <a:t>analysed</a:t>
            </a:r>
            <a:r>
              <a:rPr lang="en-US" sz="1200" dirty="0">
                <a:latin typeface="Times New Roman" panose="02020603050405020304" pitchFamily="18" charset="0"/>
                <a:cs typeface="Times New Roman" panose="02020603050405020304" pitchFamily="18" charset="0"/>
              </a:rPr>
              <a:t> (c.f. Figure Nr.7):</a:t>
            </a:r>
            <a:br>
              <a:rPr lang="en-US" sz="1200"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Figure Nr.7.: Detection of irrational comparison effects (source: </a:t>
            </a:r>
            <a:r>
              <a:rPr lang="en-US" sz="1200" dirty="0">
                <a:latin typeface="Times New Roman" panose="02020603050405020304" pitchFamily="18" charset="0"/>
                <a:cs typeface="Times New Roman" panose="02020603050405020304" pitchFamily="18" charset="0"/>
                <a:hlinkClick r:id="rId2"/>
              </a:rPr>
              <a:t>https://miau.my-x.hu/miau/314/importance.xlsx </a:t>
            </a:r>
            <a:r>
              <a:rPr lang="en-US" sz="1200" dirty="0">
                <a:latin typeface="Times New Roman" panose="02020603050405020304" pitchFamily="18" charset="0"/>
                <a:cs typeface="Times New Roman" panose="02020603050405020304" pitchFamily="18" charset="0"/>
              </a:rPr>
              <a:t>- Sheet: “15*33”) Legend: blue-signs highlights the probably most relevant variables identified in Figure Nr.3. – but the relative correlation values and relative standard deviation values as aggregation force fields lead to a totally other impact ranking…</a:t>
            </a:r>
            <a:br>
              <a:rPr lang="en-US" sz="1200"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The real question is: is there any theoretical aspects to increase the level of the objectivity? The answer is simple: the number of the effectless constellations and the correlation-based partial changes (effects) can be handled in an aggregated form based on anti-discriminative modelling.</a:t>
            </a:r>
            <a:br>
              <a:rPr lang="en-US" sz="1200" dirty="0">
                <a:latin typeface="Times New Roman" panose="02020603050405020304" pitchFamily="18" charset="0"/>
                <a:cs typeface="Times New Roman" panose="02020603050405020304" pitchFamily="18" charset="0"/>
              </a:rPr>
            </a:br>
            <a:endParaRPr lang="hu-HU" sz="1200" dirty="0">
              <a:latin typeface="Times New Roman" panose="02020603050405020304" pitchFamily="18" charset="0"/>
              <a:cs typeface="Times New Roman" panose="02020603050405020304" pitchFamily="18" charset="0"/>
            </a:endParaRPr>
          </a:p>
        </p:txBody>
      </p:sp>
      <p:pic>
        <p:nvPicPr>
          <p:cNvPr id="4" name="Grafik 6">
            <a:extLst>
              <a:ext uri="{FF2B5EF4-FFF2-40B4-BE49-F238E27FC236}">
                <a16:creationId xmlns:a16="http://schemas.microsoft.com/office/drawing/2014/main" id="{2133CCB0-B0B2-14E6-C0CF-0ACE635E62BC}"/>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1967842" y="2052638"/>
            <a:ext cx="7218091" cy="4195762"/>
          </a:xfrm>
          <a:prstGeom prst="rect">
            <a:avLst/>
          </a:prstGeom>
          <a:noFill/>
          <a:ln>
            <a:noFill/>
          </a:ln>
        </p:spPr>
      </p:pic>
    </p:spTree>
    <p:extLst>
      <p:ext uri="{BB962C8B-B14F-4D97-AF65-F5344CB8AC3E}">
        <p14:creationId xmlns:p14="http://schemas.microsoft.com/office/powerpoint/2010/main" val="3358904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0B9FBF9-02A4-A264-93B4-610F68B1FA2B}"/>
              </a:ext>
            </a:extLst>
          </p:cNvPr>
          <p:cNvSpPr>
            <a:spLocks noGrp="1"/>
          </p:cNvSpPr>
          <p:nvPr>
            <p:ph type="title"/>
          </p:nvPr>
        </p:nvSpPr>
        <p:spPr>
          <a:xfrm>
            <a:off x="838200" y="365125"/>
            <a:ext cx="10515600" cy="5468116"/>
          </a:xfrm>
        </p:spPr>
        <p:txBody>
          <a:bodyPr>
            <a:noAutofit/>
          </a:bodyPr>
          <a:lstStyle/>
          <a:p>
            <a:r>
              <a:rPr lang="en-US" sz="2600" dirty="0">
                <a:latin typeface="Times New Roman" panose="02020603050405020304" pitchFamily="18" charset="0"/>
                <a:cs typeface="Times New Roman" panose="02020603050405020304" pitchFamily="18" charset="0"/>
              </a:rPr>
              <a:t>the challenges of resolving antagonisms in data analysis, particularly regarding the objectivity of the process. It suggests that antagonisms can be seen as validation issues, where phenomena showing signs of invalidity might be excluded from evaluation. The approach to analyzing the impact of variables, especially when some are excluded, is framed as a combinatorial problem, where the goal is to identify which variables produce the most similar outputs with the least cost and effort. The text also emphasizes the importance of data quantity and structure in enhancing the sensitivity of the analysis. Finally, it notes that the full complexity of validation processes is not fully addressed in this discussion.</a:t>
            </a:r>
            <a:br>
              <a:rPr lang="hu-HU" sz="2600" dirty="0">
                <a:latin typeface="Times New Roman" panose="02020603050405020304" pitchFamily="18" charset="0"/>
                <a:cs typeface="Times New Roman" panose="02020603050405020304" pitchFamily="18" charset="0"/>
              </a:rPr>
            </a:br>
            <a:r>
              <a:rPr lang="en-GB" sz="2600" dirty="0">
                <a:effectLst/>
                <a:latin typeface="Times New Roman" panose="02020603050405020304" pitchFamily="18" charset="0"/>
                <a:ea typeface="Calibri" panose="020F0502020204030204" pitchFamily="34" charset="0"/>
                <a:cs typeface="Times New Roman" panose="02020603050405020304" pitchFamily="18" charset="0"/>
              </a:rPr>
              <a:t>(e.g. COCO Y0: </a:t>
            </a:r>
            <a:r>
              <a:rPr lang="en-GB" sz="2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https://miau.my-x.hu/myx-free/index_en.php3</a:t>
            </a:r>
            <a:r>
              <a:rPr lang="en-GB" sz="2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hu-H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6536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4B19E34-68A0-6CFF-58C3-D19B8D191A07}"/>
              </a:ext>
            </a:extLst>
          </p:cNvPr>
          <p:cNvSpPr>
            <a:spLocks noGrp="1"/>
          </p:cNvSpPr>
          <p:nvPr>
            <p:ph type="title"/>
          </p:nvPr>
        </p:nvSpPr>
        <p:spPr>
          <a:xfrm>
            <a:off x="838200" y="365125"/>
            <a:ext cx="10515600" cy="6161799"/>
          </a:xfrm>
        </p:spPr>
        <p:txBody>
          <a:bodyPr>
            <a:normAutofit fontScale="90000"/>
          </a:bodyPr>
          <a:lstStyle/>
          <a:p>
            <a:r>
              <a:rPr lang="en-GB" sz="2600" kern="100" dirty="0">
                <a:effectLst/>
                <a:latin typeface="Times New Roman" panose="02020603050405020304" pitchFamily="18" charset="0"/>
                <a:ea typeface="Times New Roman" panose="02020603050405020304" pitchFamily="18" charset="0"/>
                <a:cs typeface="Times New Roman" panose="02020603050405020304" pitchFamily="18" charset="0"/>
              </a:rPr>
              <a:t>Introduction</a:t>
            </a:r>
            <a:br>
              <a:rPr lang="hu-HU" sz="2600" kern="100" dirty="0">
                <a:latin typeface="Times New Roman" panose="02020603050405020304" pitchFamily="18" charset="0"/>
                <a:ea typeface="Times New Roman" panose="02020603050405020304" pitchFamily="18" charset="0"/>
                <a:cs typeface="Times New Roman" panose="02020603050405020304" pitchFamily="18" charset="0"/>
              </a:rPr>
            </a:br>
            <a:br>
              <a:rPr lang="hu-HU" sz="2600" kern="100" dirty="0">
                <a:latin typeface="Times New Roman" panose="02020603050405020304" pitchFamily="18" charset="0"/>
                <a:ea typeface="Times New Roman" panose="02020603050405020304" pitchFamily="18" charset="0"/>
                <a:cs typeface="Times New Roman" panose="02020603050405020304" pitchFamily="18" charset="0"/>
              </a:rPr>
            </a:br>
            <a:r>
              <a:rPr lang="hu-HU" sz="2600" kern="100" dirty="0">
                <a:latin typeface="Times New Roman" panose="02020603050405020304" pitchFamily="18" charset="0"/>
                <a:ea typeface="Times New Roman" panose="02020603050405020304" pitchFamily="18" charset="0"/>
                <a:cs typeface="Times New Roman" panose="02020603050405020304" pitchFamily="18" charset="0"/>
              </a:rPr>
              <a:t>T</a:t>
            </a:r>
            <a:r>
              <a:rPr lang="en-US" sz="2600" kern="100" dirty="0">
                <a:latin typeface="Times New Roman" panose="02020603050405020304" pitchFamily="18" charset="0"/>
                <a:ea typeface="Times New Roman" panose="02020603050405020304" pitchFamily="18" charset="0"/>
                <a:cs typeface="Times New Roman" panose="02020603050405020304" pitchFamily="18" charset="0"/>
              </a:rPr>
              <a:t>he complexity and significance of attribute importance within statistical models, emphasizing that </a:t>
            </a:r>
            <a:r>
              <a:rPr lang="en-US" sz="2600" b="1" kern="100" dirty="0">
                <a:latin typeface="Times New Roman" panose="02020603050405020304" pitchFamily="18" charset="0"/>
                <a:ea typeface="Times New Roman" panose="02020603050405020304" pitchFamily="18" charset="0"/>
                <a:cs typeface="Times New Roman" panose="02020603050405020304" pitchFamily="18" charset="0"/>
              </a:rPr>
              <a:t>traditional correlation-based interpretations </a:t>
            </a:r>
            <a:r>
              <a:rPr lang="en-US" sz="2600" kern="100" dirty="0">
                <a:latin typeface="Times New Roman" panose="02020603050405020304" pitchFamily="18" charset="0"/>
                <a:ea typeface="Times New Roman" panose="02020603050405020304" pitchFamily="18" charset="0"/>
                <a:cs typeface="Times New Roman" panose="02020603050405020304" pitchFamily="18" charset="0"/>
              </a:rPr>
              <a:t>can be overly simplistic. It critiques the assumption that attributes with higher correlations are more important and explores how different attributes interact within models, leading to varying impacts on the outcomes. </a:t>
            </a:r>
            <a:br>
              <a:rPr lang="hu-HU" sz="2600" kern="100" dirty="0">
                <a:latin typeface="Times New Roman" panose="02020603050405020304" pitchFamily="18" charset="0"/>
                <a:ea typeface="Times New Roman" panose="02020603050405020304" pitchFamily="18" charset="0"/>
                <a:cs typeface="Times New Roman" panose="02020603050405020304" pitchFamily="18" charset="0"/>
              </a:rPr>
            </a:br>
            <a:r>
              <a:rPr lang="en-US" sz="2600" kern="100" dirty="0">
                <a:latin typeface="Times New Roman" panose="02020603050405020304" pitchFamily="18" charset="0"/>
                <a:ea typeface="Times New Roman" panose="02020603050405020304" pitchFamily="18" charset="0"/>
                <a:cs typeface="Times New Roman" panose="02020603050405020304" pitchFamily="18" charset="0"/>
              </a:rPr>
              <a:t>The analysis suggests that </a:t>
            </a:r>
            <a:r>
              <a:rPr lang="en-US" sz="2600" b="1" kern="100" dirty="0">
                <a:latin typeface="Times New Roman" panose="02020603050405020304" pitchFamily="18" charset="0"/>
                <a:ea typeface="Times New Roman" panose="02020603050405020304" pitchFamily="18" charset="0"/>
                <a:cs typeface="Times New Roman" panose="02020603050405020304" pitchFamily="18" charset="0"/>
              </a:rPr>
              <a:t>the relevance of an attribute is highly context-dependent</a:t>
            </a:r>
            <a:r>
              <a:rPr lang="en-US" sz="2600" kern="100" dirty="0">
                <a:latin typeface="Times New Roman" panose="02020603050405020304" pitchFamily="18" charset="0"/>
                <a:ea typeface="Times New Roman" panose="02020603050405020304" pitchFamily="18" charset="0"/>
                <a:cs typeface="Times New Roman" panose="02020603050405020304" pitchFamily="18" charset="0"/>
              </a:rPr>
              <a:t>, as each attribute may influence and be influenced by others in complex ways. </a:t>
            </a:r>
            <a:br>
              <a:rPr lang="hu-HU" sz="2600" kern="100" dirty="0">
                <a:latin typeface="Times New Roman" panose="02020603050405020304" pitchFamily="18" charset="0"/>
                <a:ea typeface="Times New Roman" panose="02020603050405020304" pitchFamily="18" charset="0"/>
                <a:cs typeface="Times New Roman" panose="02020603050405020304" pitchFamily="18" charset="0"/>
              </a:rPr>
            </a:br>
            <a:r>
              <a:rPr lang="en-US" sz="2600" kern="100" dirty="0">
                <a:latin typeface="Times New Roman" panose="02020603050405020304" pitchFamily="18" charset="0"/>
                <a:ea typeface="Times New Roman" panose="02020603050405020304" pitchFamily="18" charset="0"/>
                <a:cs typeface="Times New Roman" panose="02020603050405020304" pitchFamily="18" charset="0"/>
              </a:rPr>
              <a:t>The text advocates </a:t>
            </a:r>
            <a:r>
              <a:rPr lang="en-US" sz="2600" b="1" kern="100" dirty="0">
                <a:latin typeface="Times New Roman" panose="02020603050405020304" pitchFamily="18" charset="0"/>
                <a:ea typeface="Times New Roman" panose="02020603050405020304" pitchFamily="18" charset="0"/>
                <a:cs typeface="Times New Roman" panose="02020603050405020304" pitchFamily="18" charset="0"/>
              </a:rPr>
              <a:t>for more sophisticated, anti-discriminative approaches </a:t>
            </a:r>
            <a:r>
              <a:rPr lang="en-US" sz="2600" kern="100" dirty="0">
                <a:latin typeface="Times New Roman" panose="02020603050405020304" pitchFamily="18" charset="0"/>
                <a:ea typeface="Times New Roman" panose="02020603050405020304" pitchFamily="18" charset="0"/>
                <a:cs typeface="Times New Roman" panose="02020603050405020304" pitchFamily="18" charset="0"/>
              </a:rPr>
              <a:t>to better understand and optimize these relationships, challenging the notion of fixed attribute importance.</a:t>
            </a:r>
            <a:br>
              <a:rPr lang="hu-HU" sz="2600" kern="100" dirty="0">
                <a:latin typeface="Times New Roman" panose="02020603050405020304" pitchFamily="18" charset="0"/>
                <a:ea typeface="Times New Roman" panose="02020603050405020304" pitchFamily="18" charset="0"/>
                <a:cs typeface="Times New Roman" panose="02020603050405020304" pitchFamily="18" charset="0"/>
              </a:rPr>
            </a:br>
            <a:br>
              <a:rPr lang="hu-HU" sz="2600" kern="100" dirty="0">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(c.f.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https://miau.my-x.hu/miau/274/real_values_of_attributes.docx</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r>
              <a:rPr lang="hu-HU" sz="1800" dirty="0">
                <a:effectLst/>
                <a:latin typeface="Calibri" panose="020F0502020204030204" pitchFamily="34" charset="0"/>
                <a:ea typeface="Calibri" panose="020F0502020204030204" pitchFamily="34" charset="0"/>
                <a:cs typeface="Times New Roman" panose="02020603050405020304" pitchFamily="18" charset="0"/>
              </a:rPr>
              <a:t>.</a:t>
            </a:r>
            <a:br>
              <a:rPr lang="hu-HU" sz="1800" dirty="0">
                <a:effectLst/>
                <a:latin typeface="Calibri" panose="020F0502020204030204" pitchFamily="34" charset="0"/>
                <a:ea typeface="Calibri" panose="020F0502020204030204" pitchFamily="34" charset="0"/>
                <a:cs typeface="Times New Roman" panose="02020603050405020304" pitchFamily="18" charset="0"/>
              </a:rPr>
            </a:br>
            <a:r>
              <a:rPr lang="hu-HU" sz="1800" dirty="0">
                <a:effectLst/>
                <a:latin typeface="Calibri" panose="020F0502020204030204" pitchFamily="34" charset="0"/>
                <a:ea typeface="Calibri" panose="020F0502020204030204" pitchFamily="34" charset="0"/>
                <a:cs typeface="Times New Roman" panose="02020603050405020304" pitchFamily="18" charset="0"/>
              </a:rPr>
              <a:t>(</a:t>
            </a:r>
            <a:r>
              <a:rPr lang="hu-HU" sz="1800" dirty="0" err="1">
                <a:effectLst/>
                <a:latin typeface="Calibri" panose="020F0502020204030204" pitchFamily="34" charset="0"/>
                <a:ea typeface="Calibri" panose="020F0502020204030204" pitchFamily="34" charset="0"/>
                <a:cs typeface="Times New Roman" panose="02020603050405020304" pitchFamily="18" charset="0"/>
              </a:rPr>
              <a:t>c.f</a:t>
            </a:r>
            <a:r>
              <a:rPr lang="hu-HU"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https://miau.my-x.hu/miau/196/My-X%20Team_A5%20fuzet_EN_jav.pdf</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r>
              <a:rPr lang="hu-HU" sz="1800" dirty="0">
                <a:effectLst/>
                <a:latin typeface="Calibri" panose="020F0502020204030204" pitchFamily="34" charset="0"/>
                <a:ea typeface="Calibri" panose="020F0502020204030204" pitchFamily="34" charset="0"/>
                <a:cs typeface="Times New Roman" panose="02020603050405020304" pitchFamily="18" charset="0"/>
              </a:rPr>
              <a:t>.</a:t>
            </a:r>
            <a:br>
              <a:rPr lang="hu-HU"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(c.f.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https://miau.my-x.hu/miau/314/importance.xlsx</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r>
              <a:rPr lang="hu-HU" sz="1800" dirty="0">
                <a:effectLst/>
                <a:latin typeface="Calibri" panose="020F0502020204030204" pitchFamily="34" charset="0"/>
                <a:ea typeface="Calibri" panose="020F0502020204030204" pitchFamily="34" charset="0"/>
                <a:cs typeface="Times New Roman" panose="02020603050405020304" pitchFamily="18" charset="0"/>
              </a:rPr>
              <a:t>.</a:t>
            </a:r>
            <a:br>
              <a:rPr lang="hu-HU" sz="1800" dirty="0">
                <a:effectLst/>
                <a:latin typeface="Calibri" panose="020F0502020204030204" pitchFamily="34" charset="0"/>
                <a:ea typeface="Calibri" panose="020F0502020204030204" pitchFamily="34" charset="0"/>
                <a:cs typeface="Times New Roman" panose="02020603050405020304" pitchFamily="18" charset="0"/>
              </a:rPr>
            </a:br>
            <a:br>
              <a:rPr lang="hu-HU" sz="1800" dirty="0">
                <a:effectLst/>
                <a:latin typeface="Calibri" panose="020F0502020204030204" pitchFamily="34" charset="0"/>
                <a:ea typeface="Calibri" panose="020F0502020204030204" pitchFamily="34" charset="0"/>
                <a:cs typeface="Times New Roman" panose="02020603050405020304" pitchFamily="18" charset="0"/>
              </a:rPr>
            </a:br>
            <a:endParaRPr lang="hu-H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1516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rtalom helye 2">
            <a:extLst>
              <a:ext uri="{FF2B5EF4-FFF2-40B4-BE49-F238E27FC236}">
                <a16:creationId xmlns:a16="http://schemas.microsoft.com/office/drawing/2014/main" id="{A489C7C3-E853-D501-E4CA-5D6C5C07A345}"/>
              </a:ext>
            </a:extLst>
          </p:cNvPr>
          <p:cNvSpPr>
            <a:spLocks noGrp="1"/>
          </p:cNvSpPr>
          <p:nvPr>
            <p:ph type="title"/>
          </p:nvPr>
        </p:nvSpPr>
        <p:spPr>
          <a:xfrm>
            <a:off x="1037898" y="212834"/>
            <a:ext cx="10515600" cy="6432331"/>
          </a:xfrm>
        </p:spPr>
        <p:txBody>
          <a:bodyPr>
            <a:normAutofit/>
          </a:bodyPr>
          <a:lstStyle/>
          <a:p>
            <a:r>
              <a:rPr lang="en-US" sz="2600" dirty="0">
                <a:latin typeface="Times New Roman" panose="02020603050405020304" pitchFamily="18" charset="0"/>
                <a:cs typeface="Times New Roman" panose="02020603050405020304" pitchFamily="18" charset="0"/>
              </a:rPr>
              <a:t>Literature – background information</a:t>
            </a:r>
            <a:br>
              <a:rPr lang="hu-HU" sz="2600" dirty="0">
                <a:latin typeface="Times New Roman" panose="02020603050405020304" pitchFamily="18" charset="0"/>
                <a:cs typeface="Times New Roman" panose="02020603050405020304" pitchFamily="18" charset="0"/>
              </a:rPr>
            </a:br>
            <a:br>
              <a:rPr lang="en-US" sz="2600" dirty="0">
                <a:latin typeface="Times New Roman" panose="02020603050405020304" pitchFamily="18" charset="0"/>
                <a:cs typeface="Times New Roman" panose="02020603050405020304" pitchFamily="18" charset="0"/>
              </a:rPr>
            </a:br>
            <a:r>
              <a:rPr lang="en-US" sz="2600" dirty="0">
                <a:latin typeface="Times New Roman" panose="02020603050405020304" pitchFamily="18" charset="0"/>
                <a:cs typeface="Times New Roman" panose="02020603050405020304" pitchFamily="18" charset="0"/>
              </a:rPr>
              <a:t>“</a:t>
            </a:r>
            <a:r>
              <a:rPr lang="en-US" sz="2600" i="1" dirty="0">
                <a:latin typeface="Times New Roman" panose="02020603050405020304" pitchFamily="18" charset="0"/>
                <a:cs typeface="Times New Roman" panose="02020603050405020304" pitchFamily="18" charset="0"/>
              </a:rPr>
              <a:t>Several sets of (x, y) points, with the Pearson correlation coefficient of x and y for each set. The correlation reflects the noisiness and direction of a linear relationship (top row), </a:t>
            </a:r>
            <a:r>
              <a:rPr lang="en-US" sz="2600" b="1" i="1" dirty="0">
                <a:latin typeface="Times New Roman" panose="02020603050405020304" pitchFamily="18" charset="0"/>
                <a:cs typeface="Times New Roman" panose="02020603050405020304" pitchFamily="18" charset="0"/>
              </a:rPr>
              <a:t>but not the slope of that relationship (middle), nor many aspects of nonlinear relationships (bottom)</a:t>
            </a:r>
            <a:r>
              <a:rPr lang="en-US" sz="2600" i="1" dirty="0">
                <a:latin typeface="Times New Roman" panose="02020603050405020304" pitchFamily="18" charset="0"/>
                <a:cs typeface="Times New Roman" panose="02020603050405020304" pitchFamily="18" charset="0"/>
              </a:rPr>
              <a:t>. N.B.: the figure in the center has a slope of 0 but in that case, the correlation coefficient is undefined because the variance of Y is zero.</a:t>
            </a:r>
            <a:r>
              <a:rPr lang="en-US" sz="2600" dirty="0">
                <a:latin typeface="Times New Roman" panose="02020603050405020304" pitchFamily="18" charset="0"/>
                <a:cs typeface="Times New Roman" panose="02020603050405020304" pitchFamily="18" charset="0"/>
              </a:rPr>
              <a:t>” (See Figure Nr. 1):</a:t>
            </a:r>
            <a:br>
              <a:rPr lang="hu-HU" sz="2600" dirty="0">
                <a:latin typeface="Times New Roman" panose="02020603050405020304" pitchFamily="18" charset="0"/>
                <a:cs typeface="Times New Roman" panose="02020603050405020304" pitchFamily="18" charset="0"/>
              </a:rPr>
            </a:br>
            <a:br>
              <a:rPr lang="hu-HU" sz="2600" dirty="0">
                <a:latin typeface="Times New Roman" panose="02020603050405020304" pitchFamily="18" charset="0"/>
                <a:cs typeface="Times New Roman" panose="02020603050405020304" pitchFamily="18" charset="0"/>
              </a:rPr>
            </a:br>
            <a:br>
              <a:rPr lang="hu-HU" sz="2600" dirty="0">
                <a:latin typeface="Times New Roman" panose="02020603050405020304" pitchFamily="18" charset="0"/>
                <a:cs typeface="Times New Roman" panose="02020603050405020304" pitchFamily="18" charset="0"/>
              </a:rPr>
            </a:br>
            <a:br>
              <a:rPr lang="hu-HU" sz="2600" dirty="0">
                <a:latin typeface="Times New Roman" panose="02020603050405020304" pitchFamily="18" charset="0"/>
                <a:cs typeface="Times New Roman" panose="02020603050405020304" pitchFamily="18" charset="0"/>
              </a:rPr>
            </a:br>
            <a:br>
              <a:rPr lang="hu-HU" sz="2600" dirty="0">
                <a:latin typeface="Times New Roman" panose="02020603050405020304" pitchFamily="18" charset="0"/>
                <a:cs typeface="Times New Roman" panose="02020603050405020304" pitchFamily="18" charset="0"/>
              </a:rPr>
            </a:br>
            <a:br>
              <a:rPr lang="hu-HU" sz="2600" dirty="0">
                <a:latin typeface="Times New Roman" panose="02020603050405020304" pitchFamily="18" charset="0"/>
                <a:cs typeface="Times New Roman" panose="02020603050405020304" pitchFamily="18" charset="0"/>
              </a:rPr>
            </a:br>
            <a:br>
              <a:rPr lang="en-US" sz="2600" dirty="0">
                <a:latin typeface="Times New Roman" panose="02020603050405020304" pitchFamily="18" charset="0"/>
                <a:cs typeface="Times New Roman" panose="02020603050405020304" pitchFamily="18" charset="0"/>
              </a:rPr>
            </a:br>
            <a:endParaRPr lang="hu-HU" sz="2600" dirty="0">
              <a:latin typeface="Times New Roman" panose="02020603050405020304" pitchFamily="18" charset="0"/>
              <a:cs typeface="Times New Roman" panose="02020603050405020304" pitchFamily="18" charset="0"/>
            </a:endParaRPr>
          </a:p>
        </p:txBody>
      </p:sp>
      <p:pic>
        <p:nvPicPr>
          <p:cNvPr id="5" name="Grafik 1" descr="Ein Bild, das Zeichnung, Entwurf, Origami enthält.&#10;&#10;Automatisch generierte Beschreibung">
            <a:extLst>
              <a:ext uri="{FF2B5EF4-FFF2-40B4-BE49-F238E27FC236}">
                <a16:creationId xmlns:a16="http://schemas.microsoft.com/office/drawing/2014/main" id="{F40C09BB-5C76-C929-90BB-68ACC532BF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13476" y="3924759"/>
            <a:ext cx="5165048" cy="2360427"/>
          </a:xfrm>
          <a:prstGeom prst="rect">
            <a:avLst/>
          </a:prstGeom>
          <a:noFill/>
          <a:ln>
            <a:noFill/>
          </a:ln>
        </p:spPr>
      </p:pic>
    </p:spTree>
    <p:extLst>
      <p:ext uri="{BB962C8B-B14F-4D97-AF65-F5344CB8AC3E}">
        <p14:creationId xmlns:p14="http://schemas.microsoft.com/office/powerpoint/2010/main" val="1165389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3426270-651D-AEF5-868A-FF7B171E0965}"/>
              </a:ext>
            </a:extLst>
          </p:cNvPr>
          <p:cNvSpPr>
            <a:spLocks noGrp="1"/>
          </p:cNvSpPr>
          <p:nvPr>
            <p:ph type="title"/>
          </p:nvPr>
        </p:nvSpPr>
        <p:spPr>
          <a:xfrm>
            <a:off x="838200" y="365125"/>
            <a:ext cx="10515600" cy="5930572"/>
          </a:xfrm>
        </p:spPr>
        <p:txBody>
          <a:bodyPr>
            <a:noAutofit/>
          </a:bodyPr>
          <a:lstStyle/>
          <a:p>
            <a:r>
              <a:rPr lang="en-US" sz="2600" b="1" u="sng" dirty="0">
                <a:latin typeface="Times New Roman" panose="02020603050405020304" pitchFamily="18" charset="0"/>
                <a:cs typeface="Times New Roman" panose="02020603050405020304" pitchFamily="18" charset="0"/>
              </a:rPr>
              <a:t>Based on the previous anomalies, the term of the well-known correlation is not capable of ranking relationships between variables/attributes.</a:t>
            </a:r>
            <a:br>
              <a:rPr lang="en-US" sz="2600" b="1" u="sng" dirty="0">
                <a:latin typeface="Times New Roman" panose="02020603050405020304" pitchFamily="18" charset="0"/>
                <a:cs typeface="Times New Roman" panose="02020603050405020304" pitchFamily="18" charset="0"/>
              </a:rPr>
            </a:br>
            <a:br>
              <a:rPr lang="hu-HU" sz="2600" dirty="0">
                <a:latin typeface="Times New Roman" panose="02020603050405020304" pitchFamily="18" charset="0"/>
                <a:cs typeface="Times New Roman" panose="02020603050405020304" pitchFamily="18" charset="0"/>
              </a:rPr>
            </a:br>
            <a:r>
              <a:rPr lang="en-US" sz="2600" b="1" dirty="0">
                <a:latin typeface="Times New Roman" panose="02020603050405020304" pitchFamily="18" charset="0"/>
                <a:cs typeface="Times New Roman" panose="02020603050405020304" pitchFamily="18" charset="0"/>
              </a:rPr>
              <a:t>The impact of the model-variables is not independent from each other.</a:t>
            </a:r>
            <a:r>
              <a:rPr lang="en-US" sz="2600" dirty="0">
                <a:latin typeface="Times New Roman" panose="02020603050405020304" pitchFamily="18" charset="0"/>
                <a:cs typeface="Times New Roman" panose="02020603050405020304" pitchFamily="18" charset="0"/>
              </a:rPr>
              <a:t> If a system (input-output-relation) has only 3 input-variables, and 1 single output-variable, then an intelligent </a:t>
            </a:r>
            <a:r>
              <a:rPr lang="hu-HU" sz="2600" dirty="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code-breaking-tool</a:t>
            </a:r>
            <a:r>
              <a:rPr lang="hu-HU" sz="2600" dirty="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 should be able to explore the relationship between the 3 variables. Do we include a 4th variable, then the less intelligent analytical/modelling tool will try to include all 4 variables. (A more intelligent analytical tool would however try to reduce the number of the included variables – c.f. Occam’s razor). If the 4th (disturbing) variable is included into the model, then the role/impact of the original 3 variables is mostly changed </a:t>
            </a:r>
            <a:r>
              <a:rPr lang="en-US" sz="2600" dirty="0">
                <a:latin typeface="Times New Roman" panose="02020603050405020304" pitchFamily="18" charset="0"/>
                <a:cs typeface="Times New Roman" panose="02020603050405020304" pitchFamily="18" charset="0"/>
                <a:hlinkClick r:id="rId2"/>
              </a:rPr>
              <a:t>(c.f. https://miau.my-x.hu/miau/314/interdependencies.xlsx </a:t>
            </a:r>
            <a:r>
              <a:rPr lang="en-US" sz="2600" dirty="0">
                <a:latin typeface="Times New Roman" panose="02020603050405020304" pitchFamily="18" charset="0"/>
                <a:cs typeface="Times New Roman" panose="02020603050405020304" pitchFamily="18" charset="0"/>
              </a:rPr>
              <a:t>– case study about a production-function-driven scenario-series). These changes can quasi be arbitrary! </a:t>
            </a:r>
            <a:br>
              <a:rPr lang="en-US" sz="2600" dirty="0">
                <a:latin typeface="Times New Roman" panose="02020603050405020304" pitchFamily="18" charset="0"/>
                <a:cs typeface="Times New Roman" panose="02020603050405020304" pitchFamily="18" charset="0"/>
              </a:rPr>
            </a:br>
            <a:endParaRPr lang="hu-H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6807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56DCBE-B130-5BF2-6A80-F4EE66A8645F}"/>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BFE99789-A32C-0D2F-0A91-B2EBBD59FB41}"/>
              </a:ext>
            </a:extLst>
          </p:cNvPr>
          <p:cNvSpPr>
            <a:spLocks noGrp="1"/>
          </p:cNvSpPr>
          <p:nvPr>
            <p:ph idx="1"/>
          </p:nvPr>
        </p:nvSpPr>
        <p:spPr/>
        <p:txBody>
          <a:bodyPr/>
          <a:lstStyle/>
          <a:p>
            <a:r>
              <a:rPr lang="hu-HU" dirty="0"/>
              <a:t>Vajon az előző dia szöveges üzenetét milyen ábrával lehetne alátámasztani, mert nem illik szöveget diára tenni, hanem ábrákat kell diára tenni és a szöveget el kell alá mondani…</a:t>
            </a:r>
          </a:p>
          <a:p>
            <a:r>
              <a:rPr lang="hu-HU" dirty="0"/>
              <a:t>Jó lenne, ha lenne tartalomjegyzék az elején, majd minden dia utána az ott bevezetett diacímekkel kezdődne felül, hogy az Olvasó/Befogadó tudja, hogy az előadó terv szerint akar haladni és úgy is halad…</a:t>
            </a:r>
          </a:p>
          <a:p>
            <a:r>
              <a:rPr lang="hu-HU" dirty="0"/>
              <a:t>Az eddigi diákon kiemeltem részleteket, hogy az Olvasó szemét vezetni lehessen, ha a végén szöveg kerül a diákra…</a:t>
            </a:r>
          </a:p>
          <a:p>
            <a:endParaRPr lang="de-DE" dirty="0"/>
          </a:p>
        </p:txBody>
      </p:sp>
    </p:spTree>
    <p:extLst>
      <p:ext uri="{BB962C8B-B14F-4D97-AF65-F5344CB8AC3E}">
        <p14:creationId xmlns:p14="http://schemas.microsoft.com/office/powerpoint/2010/main" val="2446873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D3897FD-4CDE-6584-24FF-F59E8B84B2FF}"/>
              </a:ext>
            </a:extLst>
          </p:cNvPr>
          <p:cNvSpPr>
            <a:spLocks noGrp="1"/>
          </p:cNvSpPr>
          <p:nvPr>
            <p:ph type="title"/>
          </p:nvPr>
        </p:nvSpPr>
        <p:spPr>
          <a:xfrm>
            <a:off x="722586" y="-370599"/>
            <a:ext cx="10515600" cy="7013137"/>
          </a:xfrm>
        </p:spPr>
        <p:txBody>
          <a:bodyPr>
            <a:normAutofit fontScale="90000"/>
          </a:bodyPr>
          <a:lstStyle/>
          <a:p>
            <a:r>
              <a:rPr lang="en-GB" sz="2600" kern="100" dirty="0">
                <a:effectLst/>
                <a:latin typeface="Times New Roman" panose="02020603050405020304" pitchFamily="18" charset="0"/>
                <a:ea typeface="Times New Roman" panose="02020603050405020304" pitchFamily="18" charset="0"/>
                <a:cs typeface="Times New Roman" panose="02020603050405020304" pitchFamily="18" charset="0"/>
              </a:rPr>
              <a:t>Own experiments</a:t>
            </a:r>
            <a:r>
              <a:rPr lang="hu-HU" sz="26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br>
              <a:rPr lang="hu-HU" sz="2600" kern="1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hu-HU" sz="2600" kern="100" dirty="0">
                <a:effectLst/>
                <a:latin typeface="Times New Roman" panose="02020603050405020304" pitchFamily="18" charset="0"/>
                <a:ea typeface="Times New Roman" panose="02020603050405020304" pitchFamily="18" charset="0"/>
                <a:cs typeface="Times New Roman" panose="02020603050405020304" pitchFamily="18" charset="0"/>
              </a:rPr>
            </a:br>
            <a:r>
              <a:rPr lang="hu-HU" sz="2600" kern="100" dirty="0">
                <a:effectLst/>
                <a:latin typeface="Times New Roman" panose="02020603050405020304" pitchFamily="18" charset="0"/>
                <a:ea typeface="Times New Roman" panose="02020603050405020304" pitchFamily="18" charset="0"/>
                <a:cs typeface="Times New Roman" panose="02020603050405020304" pitchFamily="18" charset="0"/>
              </a:rPr>
              <a:t>Cím?</a:t>
            </a:r>
            <a:br>
              <a:rPr lang="hu-HU" sz="2600" kern="1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The importance of variables within a model and introduces a KNUTH-oriented approach, which emphasizes that the definition of importance must be programmable. </a:t>
            </a:r>
            <a:br>
              <a:rPr lang="hu-HU" sz="2600" kern="1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600" b="1" kern="100" dirty="0">
                <a:effectLst/>
                <a:latin typeface="Times New Roman" panose="02020603050405020304" pitchFamily="18" charset="0"/>
                <a:ea typeface="Times New Roman" panose="02020603050405020304" pitchFamily="18" charset="0"/>
                <a:cs typeface="Times New Roman" panose="02020603050405020304" pitchFamily="18" charset="0"/>
              </a:rPr>
              <a:t>The key idea is that a variable's importance is determined by the significant changes that occur when the variable is excluded from the model. </a:t>
            </a:r>
            <a:br>
              <a:rPr lang="hu-HU" sz="2600" b="1" kern="1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The text highlights the need to measure these impacts through a systematic approach, first by examining individual variables and then by analyzing combinations of variables. </a:t>
            </a:r>
            <a:br>
              <a:rPr lang="hu-HU" sz="2600" kern="1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600" kern="100" dirty="0">
                <a:effectLst/>
                <a:latin typeface="Times New Roman" panose="02020603050405020304" pitchFamily="18" charset="0"/>
                <a:ea typeface="Times New Roman" panose="02020603050405020304" pitchFamily="18" charset="0"/>
                <a:cs typeface="Times New Roman" panose="02020603050405020304" pitchFamily="18" charset="0"/>
              </a:rPr>
              <a:t>Additionally, it explores the concept of anti-discriminative optimization, which deals with more complex mathematical scenarios without a real output variable, emphasizing the necessity of comparing model outputs when variables are excluded.</a:t>
            </a:r>
            <a:br>
              <a:rPr lang="hu-HU" sz="2600" kern="100" dirty="0">
                <a:effectLst/>
                <a:latin typeface="Times New Roman" panose="02020603050405020304" pitchFamily="18" charset="0"/>
                <a:ea typeface="Times New Roman" panose="02020603050405020304" pitchFamily="18" charset="0"/>
                <a:cs typeface="Times New Roman" panose="02020603050405020304" pitchFamily="18" charset="0"/>
              </a:rPr>
            </a:br>
            <a:r>
              <a:rPr lang="hu-HU" sz="18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source: </a:t>
            </a:r>
            <a:r>
              <a:rPr lang="en-GB"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https://en.wikipedia.org/wiki/Combination</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hu-HU" sz="1800" dirty="0" err="1">
                <a:latin typeface="Times New Roman" panose="02020603050405020304" pitchFamily="18" charset="0"/>
                <a:ea typeface="Calibri" panose="020F0502020204030204" pitchFamily="34" charset="0"/>
                <a:cs typeface="Times New Roman" panose="02020603050405020304" pitchFamily="18" charset="0"/>
              </a:rPr>
              <a:t>F</a:t>
            </a:r>
            <a:r>
              <a:rPr lang="hu-HU" sz="1800" dirty="0" err="1">
                <a:effectLst/>
                <a:latin typeface="Times New Roman" panose="02020603050405020304" pitchFamily="18" charset="0"/>
                <a:ea typeface="Calibri" panose="020F0502020204030204" pitchFamily="34" charset="0"/>
                <a:cs typeface="Times New Roman" panose="02020603050405020304" pitchFamily="18" charset="0"/>
              </a:rPr>
              <a:t>igure</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no. 2.)</a:t>
            </a:r>
            <a:r>
              <a:rPr lang="hu-HU" sz="1800" dirty="0">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nem derül ki az </a:t>
            </a:r>
            <a:r>
              <a:rPr lang="hu-HU" sz="1800">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n-alatt-a-k értelme!</a:t>
            </a:r>
            <a:br>
              <a:rPr lang="hu-HU" sz="2600" kern="1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hu-HU" sz="2600" kern="1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hu-HU" sz="2600" kern="1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hu-HU" sz="2600" dirty="0">
              <a:latin typeface="Times New Roman" panose="02020603050405020304" pitchFamily="18" charset="0"/>
              <a:cs typeface="Times New Roman" panose="02020603050405020304" pitchFamily="18" charset="0"/>
            </a:endParaRPr>
          </a:p>
        </p:txBody>
      </p:sp>
      <p:pic>
        <p:nvPicPr>
          <p:cNvPr id="5" name="Grafik 1" descr="Ein Bild, das Schrift, Text, Reihe, weiß enthält.&#10;&#10;Automatisch generierte Beschreibung">
            <a:extLst>
              <a:ext uri="{FF2B5EF4-FFF2-40B4-BE49-F238E27FC236}">
                <a16:creationId xmlns:a16="http://schemas.microsoft.com/office/drawing/2014/main" id="{49F5B341-4E88-9961-B19A-66EC42CAE8EA}"/>
              </a:ext>
            </a:extLst>
          </p:cNvPr>
          <p:cNvPicPr>
            <a:picLocks noChangeAspect="1"/>
          </p:cNvPicPr>
          <p:nvPr/>
        </p:nvPicPr>
        <p:blipFill>
          <a:blip r:embed="rId3"/>
          <a:stretch>
            <a:fillRect/>
          </a:stretch>
        </p:blipFill>
        <p:spPr>
          <a:xfrm>
            <a:off x="818273" y="5065986"/>
            <a:ext cx="4668399" cy="1026335"/>
          </a:xfrm>
          <a:prstGeom prst="rect">
            <a:avLst/>
          </a:prstGeom>
        </p:spPr>
      </p:pic>
    </p:spTree>
    <p:extLst>
      <p:ext uri="{BB962C8B-B14F-4D97-AF65-F5344CB8AC3E}">
        <p14:creationId xmlns:p14="http://schemas.microsoft.com/office/powerpoint/2010/main" val="4226010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B141595-AD0B-13D2-01A2-F579B67D5A49}"/>
              </a:ext>
            </a:extLst>
          </p:cNvPr>
          <p:cNvSpPr>
            <a:spLocks noGrp="1"/>
          </p:cNvSpPr>
          <p:nvPr>
            <p:ph type="title"/>
          </p:nvPr>
        </p:nvSpPr>
        <p:spPr>
          <a:xfrm>
            <a:off x="1027332" y="578069"/>
            <a:ext cx="10515600" cy="2406869"/>
          </a:xfrm>
        </p:spPr>
        <p:txBody>
          <a:bodyPr>
            <a:noAutofit/>
          </a:bodyPr>
          <a:lstStyle/>
          <a:p>
            <a:r>
              <a:rPr lang="en-US" sz="1200" dirty="0">
                <a:latin typeface="Times New Roman" panose="02020603050405020304" pitchFamily="18" charset="0"/>
                <a:cs typeface="Times New Roman" panose="02020603050405020304" pitchFamily="18" charset="0"/>
              </a:rPr>
              <a:t>Types of model-outputs</a:t>
            </a:r>
            <a:r>
              <a:rPr lang="hu-HU" sz="1200" dirty="0">
                <a:latin typeface="Times New Roman" panose="02020603050405020304" pitchFamily="18" charset="0"/>
                <a:cs typeface="Times New Roman" panose="02020603050405020304" pitchFamily="18" charset="0"/>
              </a:rPr>
              <a:t>:</a:t>
            </a:r>
            <a:br>
              <a:rPr lang="hu-HU" sz="1200"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Details: </a:t>
            </a:r>
            <a:r>
              <a:rPr lang="en-US" sz="1200" dirty="0">
                <a:latin typeface="Times New Roman" panose="02020603050405020304" pitchFamily="18" charset="0"/>
                <a:cs typeface="Times New Roman" panose="02020603050405020304" pitchFamily="18" charset="0"/>
                <a:hlinkClick r:id="rId2"/>
              </a:rPr>
              <a:t>https://miau.my-x.hu/miau/314/importance.xlsx, https://miau.my-x.hu/miau/314/importance_2.xlsx </a:t>
            </a: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In the reality, factual model-outputs in case of production-function-driven OAMs for the particular objects (cases, scenarios, constellations) are mostly different from each other. Therefore, the estimated model-outputs lead to the quasi same differentiated approach. It seems to be not a massive problem, if some values (between the facts and/or between the estimations) are the same. The Pearson-correlation is also a kind a combinatorics-oriented approach to measure similarities between ranking value-series.</a:t>
            </a: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On the other hand, the anti-discriminative modelling can lead (should at least be capable of leading) to massive sameness between the estimated output-values, because the hypothesis as such tries to derive the output-sameness for all objects.</a:t>
            </a: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The anti-discriminative modelling does even deliver the same output-values (c.f. Figure Nr.3.), if this is possible based on a part of the offered attributes (c.f. specific approach of the Occam’s-razor-logic). So, the question is simple: which interpretation system (hermeneutics) is necessary to handle the arbitrary sameness-constellations?</a:t>
            </a:r>
            <a:br>
              <a:rPr lang="hu-HU" sz="1200" dirty="0">
                <a:latin typeface="Times New Roman" panose="02020603050405020304" pitchFamily="18" charset="0"/>
                <a:cs typeface="Times New Roman" panose="02020603050405020304" pitchFamily="18" charset="0"/>
              </a:rPr>
            </a:br>
            <a:r>
              <a:rPr lang="en-GB" sz="1200" dirty="0">
                <a:latin typeface="Times New Roman" panose="02020603050405020304" pitchFamily="18" charset="0"/>
                <a:cs typeface="Times New Roman" panose="02020603050405020304" pitchFamily="18" charset="0"/>
              </a:rPr>
              <a:t>Figure Nr.3.: Massive existence of norm-values in an evaluation (source: </a:t>
            </a:r>
            <a:r>
              <a:rPr lang="en-GB" sz="1200"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https://miau.my-x.hu/miau/314/importance.xlsx</a:t>
            </a:r>
            <a:r>
              <a:rPr lang="en-GB" sz="1200" dirty="0">
                <a:latin typeface="Times New Roman" panose="02020603050405020304" pitchFamily="18" charset="0"/>
                <a:cs typeface="Times New Roman" panose="02020603050405020304" pitchFamily="18" charset="0"/>
              </a:rPr>
              <a:t> - Sheet: “15*33”)</a:t>
            </a:r>
            <a:br>
              <a:rPr lang="hu-HU" sz="1800" kern="1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endParaRPr lang="hu-HU" sz="1200" dirty="0">
              <a:latin typeface="Times New Roman" panose="02020603050405020304" pitchFamily="18" charset="0"/>
              <a:cs typeface="Times New Roman" panose="02020603050405020304" pitchFamily="18" charset="0"/>
            </a:endParaRPr>
          </a:p>
        </p:txBody>
      </p:sp>
      <p:pic>
        <p:nvPicPr>
          <p:cNvPr id="4" name="Grafik 2">
            <a:extLst>
              <a:ext uri="{FF2B5EF4-FFF2-40B4-BE49-F238E27FC236}">
                <a16:creationId xmlns:a16="http://schemas.microsoft.com/office/drawing/2014/main" id="{B7F2C7B6-9611-C83A-D481-0FE373B3E18F}"/>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1134843" y="3079749"/>
            <a:ext cx="9869487" cy="3405748"/>
          </a:xfrm>
          <a:prstGeom prst="rect">
            <a:avLst/>
          </a:prstGeom>
          <a:noFill/>
          <a:ln>
            <a:noFill/>
          </a:ln>
        </p:spPr>
      </p:pic>
    </p:spTree>
    <p:extLst>
      <p:ext uri="{BB962C8B-B14F-4D97-AF65-F5344CB8AC3E}">
        <p14:creationId xmlns:p14="http://schemas.microsoft.com/office/powerpoint/2010/main" val="185322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1756E7C-225B-BB31-AF6F-6774B24F1E98}"/>
              </a:ext>
            </a:extLst>
          </p:cNvPr>
          <p:cNvSpPr>
            <a:spLocks noGrp="1"/>
          </p:cNvSpPr>
          <p:nvPr>
            <p:ph type="title"/>
          </p:nvPr>
        </p:nvSpPr>
        <p:spPr>
          <a:xfrm>
            <a:off x="838200" y="365125"/>
            <a:ext cx="10515600" cy="1715923"/>
          </a:xfrm>
        </p:spPr>
        <p:txBody>
          <a:bodyPr>
            <a:normAutofit fontScale="90000"/>
          </a:bodyPr>
          <a:lstStyle/>
          <a:p>
            <a:pPr>
              <a:lnSpc>
                <a:spcPct val="107000"/>
              </a:lnSpc>
              <a:spcBef>
                <a:spcPts val="1200"/>
              </a:spcBef>
            </a:pPr>
            <a:r>
              <a:rPr lang="en-GB" sz="1800" b="1" kern="100" dirty="0">
                <a:effectLst/>
                <a:latin typeface="Times New Roman" panose="02020603050405020304" pitchFamily="18" charset="0"/>
                <a:ea typeface="Times New Roman" panose="02020603050405020304" pitchFamily="18" charset="0"/>
                <a:cs typeface="Times New Roman" panose="02020603050405020304" pitchFamily="18" charset="0"/>
              </a:rPr>
              <a:t>Discussions and conclusions</a:t>
            </a:r>
            <a:r>
              <a:rPr lang="hu-HU" sz="1800" b="1" kern="100" dirty="0">
                <a:effectLst/>
                <a:latin typeface="Times New Roman" panose="02020603050405020304" pitchFamily="18" charset="0"/>
                <a:ea typeface="Times New Roman" panose="02020603050405020304" pitchFamily="18" charset="0"/>
                <a:cs typeface="Times New Roman" panose="02020603050405020304" pitchFamily="18" charset="0"/>
              </a:rPr>
              <a:t>:</a:t>
            </a:r>
            <a:br>
              <a:rPr lang="hu-HU" sz="1800" b="1" kern="1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hu-HU" sz="1800" b="1" kern="1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The sameness-problem can be seen as a kind of effectless force field and each effectless variable group delivers scores to the aggregated evaluation of the output-changes based on the lack of the unique variables (c.f. Figure Nr.5.):</a:t>
            </a:r>
            <a:br>
              <a:rPr lang="hu-HU"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Figure Nr.5.: Effects of lacks concerning variables source: </a:t>
            </a:r>
            <a:r>
              <a:rPr lang="en-GB" sz="1800"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https://miau.my-x.hu/miau/314/importance.xlsx</a:t>
            </a:r>
            <a:r>
              <a:rPr lang="en-GB" sz="1800"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 - Sheet: “effectless”)</a:t>
            </a:r>
            <a:br>
              <a:rPr lang="hu-HU" sz="1800" kern="100" dirty="0">
                <a:effectLst/>
                <a:latin typeface="Times New Roman" panose="02020603050405020304" pitchFamily="18" charset="0"/>
                <a:ea typeface="Calibri" panose="020F0502020204030204" pitchFamily="34" charset="0"/>
                <a:cs typeface="Times New Roman" panose="02020603050405020304" pitchFamily="18" charset="0"/>
              </a:rPr>
            </a:br>
            <a:br>
              <a:rPr lang="hu-HU" sz="1800" kern="100" dirty="0">
                <a:effectLst/>
                <a:latin typeface="Times New Roman" panose="02020603050405020304" pitchFamily="18" charset="0"/>
                <a:ea typeface="Calibri" panose="020F0502020204030204" pitchFamily="34" charset="0"/>
                <a:cs typeface="Times New Roman" panose="02020603050405020304" pitchFamily="18" charset="0"/>
              </a:rPr>
            </a:br>
            <a:endParaRPr lang="hu-HU" dirty="0">
              <a:latin typeface="Times New Roman" panose="02020603050405020304" pitchFamily="18" charset="0"/>
              <a:cs typeface="Times New Roman" panose="02020603050405020304" pitchFamily="18" charset="0"/>
            </a:endParaRPr>
          </a:p>
        </p:txBody>
      </p:sp>
      <p:pic>
        <p:nvPicPr>
          <p:cNvPr id="4" name="Grafik 4">
            <a:extLst>
              <a:ext uri="{FF2B5EF4-FFF2-40B4-BE49-F238E27FC236}">
                <a16:creationId xmlns:a16="http://schemas.microsoft.com/office/drawing/2014/main" id="{19B54759-61CC-4E4F-117A-49392BEBB1C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2234623" y="2052638"/>
            <a:ext cx="6684530" cy="4195762"/>
          </a:xfrm>
          <a:prstGeom prst="rect">
            <a:avLst/>
          </a:prstGeom>
          <a:noFill/>
          <a:ln>
            <a:noFill/>
          </a:ln>
        </p:spPr>
      </p:pic>
    </p:spTree>
    <p:extLst>
      <p:ext uri="{BB962C8B-B14F-4D97-AF65-F5344CB8AC3E}">
        <p14:creationId xmlns:p14="http://schemas.microsoft.com/office/powerpoint/2010/main" val="2050370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B873152-BB9E-33A3-A27A-475AB77FC8E7}"/>
              </a:ext>
            </a:extLst>
          </p:cNvPr>
          <p:cNvSpPr>
            <a:spLocks noGrp="1"/>
          </p:cNvSpPr>
          <p:nvPr>
            <p:ph type="title"/>
          </p:nvPr>
        </p:nvSpPr>
        <p:spPr>
          <a:xfrm>
            <a:off x="367862" y="863164"/>
            <a:ext cx="10786242" cy="2409493"/>
          </a:xfrm>
        </p:spPr>
        <p:txBody>
          <a:bodyPr>
            <a:normAutofit fontScale="90000"/>
          </a:bodyPr>
          <a:lstStyle/>
          <a:p>
            <a:pPr>
              <a:lnSpc>
                <a:spcPct val="107000"/>
              </a:lnSpc>
              <a:spcAft>
                <a:spcPts val="800"/>
              </a:spcAft>
            </a:pP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The most extreme output-constellation would be, where the benchmark model with ALL variables and the partial models (excluding always one input-variable) could lead to the total sameness of the output-values. In this case (always being focused on the real objective of the evaluation), each variable has the same importance, because no differences can be identified in the model-outputs. (In the case of the total sameness of the output-values, there are no possibilities to calculate e.g. correlation values…)</a:t>
            </a:r>
            <a:br>
              <a:rPr lang="hu-HU"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A parallel existing challenge is the existence of antagonisms between objects (see Figure Nr.4.): e.g. how important is a variable, if the lack of this variable and the lack of an other one lead to two objects (log-constellations about the changes of the model-outputs) having irrational relationship to each other (one of the objects has log-data never more irrelevant than in case of the other objects (where each log shows less change concerning each observed output-changes compared to the benchmark with all attributes).</a:t>
            </a:r>
            <a:br>
              <a:rPr lang="hu-HU"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Figure Nr.4.: Antagonisms (source: </a:t>
            </a:r>
            <a:r>
              <a:rPr lang="en-GB" sz="1800"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https://miau.my-x.hu/miau/314/importance_2.xlsx</a:t>
            </a:r>
            <a:r>
              <a:rPr lang="en-GB" sz="1800"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 – Sheet “5”</a:t>
            </a:r>
            <a:r>
              <a:rPr lang="en-GB" sz="1800" kern="100" dirty="0">
                <a:effectLst/>
                <a:latin typeface="Times New Roman" panose="02020603050405020304" pitchFamily="18" charset="0"/>
                <a:ea typeface="Calibri" panose="020F0502020204030204" pitchFamily="34" charset="0"/>
                <a:cs typeface="Times New Roman" panose="02020603050405020304" pitchFamily="18" charset="0"/>
              </a:rPr>
              <a:t>)</a:t>
            </a:r>
            <a:br>
              <a:rPr lang="hu-HU" sz="1800" kern="100" dirty="0">
                <a:effectLst/>
                <a:latin typeface="Times New Roman" panose="02020603050405020304" pitchFamily="18" charset="0"/>
                <a:ea typeface="Calibri" panose="020F0502020204030204" pitchFamily="34" charset="0"/>
                <a:cs typeface="Times New Roman" panose="02020603050405020304" pitchFamily="18" charset="0"/>
              </a:rPr>
            </a:br>
            <a:br>
              <a:rPr lang="hu-HU" sz="1800" kern="100" dirty="0">
                <a:effectLst/>
                <a:latin typeface="Times New Roman" panose="02020603050405020304" pitchFamily="18" charset="0"/>
                <a:ea typeface="Calibri" panose="020F0502020204030204" pitchFamily="34" charset="0"/>
                <a:cs typeface="Times New Roman" panose="02020603050405020304" pitchFamily="18" charset="0"/>
              </a:rPr>
            </a:br>
            <a:br>
              <a:rPr lang="hu-HU" sz="1800" kern="100" dirty="0">
                <a:effectLst/>
                <a:latin typeface="Times New Roman" panose="02020603050405020304" pitchFamily="18" charset="0"/>
                <a:ea typeface="Calibri" panose="020F0502020204030204" pitchFamily="34" charset="0"/>
                <a:cs typeface="Times New Roman" panose="02020603050405020304" pitchFamily="18" charset="0"/>
              </a:rPr>
            </a:br>
            <a:br>
              <a:rPr lang="hu-HU" sz="1200" kern="100" dirty="0">
                <a:effectLst/>
                <a:latin typeface="Times New Roman" panose="02020603050405020304" pitchFamily="18" charset="0"/>
                <a:ea typeface="Calibri" panose="020F0502020204030204" pitchFamily="34" charset="0"/>
                <a:cs typeface="Times New Roman" panose="02020603050405020304" pitchFamily="18" charset="0"/>
              </a:rPr>
            </a:br>
            <a:br>
              <a:rPr lang="hu-HU" sz="1200" kern="100" dirty="0">
                <a:effectLst/>
                <a:latin typeface="Times New Roman" panose="02020603050405020304" pitchFamily="18" charset="0"/>
                <a:ea typeface="Calibri" panose="020F0502020204030204" pitchFamily="34" charset="0"/>
                <a:cs typeface="Times New Roman" panose="02020603050405020304" pitchFamily="18" charset="0"/>
              </a:rPr>
            </a:br>
            <a:endParaRPr lang="hu-HU" sz="1200"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63F16BD4-D024-DC17-3353-384D950C7B70}"/>
              </a:ext>
            </a:extLst>
          </p:cNvPr>
          <p:cNvSpPr>
            <a:spLocks noChangeArrowheads="1"/>
          </p:cNvSpPr>
          <p:nvPr/>
        </p:nvSpPr>
        <p:spPr bwMode="auto">
          <a:xfrm>
            <a:off x="567558" y="183931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5" name="Rectangle 4">
            <a:extLst>
              <a:ext uri="{FF2B5EF4-FFF2-40B4-BE49-F238E27FC236}">
                <a16:creationId xmlns:a16="http://schemas.microsoft.com/office/drawing/2014/main" id="{AFD24841-3424-D941-EF47-6FC108ADC9A6}"/>
              </a:ext>
            </a:extLst>
          </p:cNvPr>
          <p:cNvSpPr>
            <a:spLocks noChangeArrowheads="1"/>
          </p:cNvSpPr>
          <p:nvPr/>
        </p:nvSpPr>
        <p:spPr bwMode="auto">
          <a:xfrm>
            <a:off x="567558" y="283626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hu-HU"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GB" altLang="hu-HU" sz="1800" b="0" i="0" u="none" strike="noStrike" cap="none" normalizeH="0" baseline="0">
              <a:ln>
                <a:noFill/>
              </a:ln>
              <a:solidFill>
                <a:schemeClr val="tx1"/>
              </a:solidFill>
              <a:effectLst/>
              <a:latin typeface="Arial" panose="020B0604020202020204" pitchFamily="34" charset="0"/>
            </a:endParaRPr>
          </a:p>
        </p:txBody>
      </p:sp>
      <p:pic>
        <p:nvPicPr>
          <p:cNvPr id="6" name="Grafik 3">
            <a:extLst>
              <a:ext uri="{FF2B5EF4-FFF2-40B4-BE49-F238E27FC236}">
                <a16:creationId xmlns:a16="http://schemas.microsoft.com/office/drawing/2014/main" id="{E0F2B5E3-D434-B5D0-7C02-06F6B3DF2AC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7862" y="3282845"/>
            <a:ext cx="4661776" cy="1614715"/>
          </a:xfrm>
          <a:prstGeom prst="rect">
            <a:avLst/>
          </a:prstGeom>
          <a:noFill/>
          <a:ln>
            <a:noFill/>
          </a:ln>
        </p:spPr>
      </p:pic>
      <p:pic>
        <p:nvPicPr>
          <p:cNvPr id="7" name="Grafik 7">
            <a:extLst>
              <a:ext uri="{FF2B5EF4-FFF2-40B4-BE49-F238E27FC236}">
                <a16:creationId xmlns:a16="http://schemas.microsoft.com/office/drawing/2014/main" id="{50B6542B-D0FF-3CB4-C925-82360F2D8C3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29637" y="3307157"/>
            <a:ext cx="7162363" cy="1590403"/>
          </a:xfrm>
          <a:prstGeom prst="rect">
            <a:avLst/>
          </a:prstGeom>
          <a:noFill/>
          <a:ln>
            <a:noFill/>
          </a:ln>
        </p:spPr>
      </p:pic>
      <p:sp>
        <p:nvSpPr>
          <p:cNvPr id="8" name="Szövegdoboz 7">
            <a:extLst>
              <a:ext uri="{FF2B5EF4-FFF2-40B4-BE49-F238E27FC236}">
                <a16:creationId xmlns:a16="http://schemas.microsoft.com/office/drawing/2014/main" id="{C2467BE9-AB72-21A1-EA83-AE4B61F49E98}"/>
              </a:ext>
            </a:extLst>
          </p:cNvPr>
          <p:cNvSpPr txBox="1"/>
          <p:nvPr/>
        </p:nvSpPr>
        <p:spPr>
          <a:xfrm>
            <a:off x="367862" y="5125939"/>
            <a:ext cx="11309131" cy="1128450"/>
          </a:xfrm>
          <a:prstGeom prst="rect">
            <a:avLst/>
          </a:prstGeom>
          <a:noFill/>
        </p:spPr>
        <p:txBody>
          <a:bodyPr wrap="square" rtlCol="0">
            <a:spAutoFit/>
          </a:bodyPr>
          <a:lstStyle/>
          <a:p>
            <a:pPr algn="just">
              <a:lnSpc>
                <a:spcPct val="107000"/>
              </a:lnSpc>
              <a:spcAft>
                <a:spcPts val="800"/>
              </a:spcAft>
            </a:pPr>
            <a:r>
              <a:rPr lang="en-GB" sz="1600" kern="100" dirty="0">
                <a:effectLst/>
                <a:latin typeface="Times New Roman" panose="02020603050405020304" pitchFamily="18" charset="0"/>
                <a:ea typeface="Calibri" panose="020F0502020204030204" pitchFamily="34" charset="0"/>
                <a:cs typeface="Times New Roman" panose="02020603050405020304" pitchFamily="18" charset="0"/>
              </a:rPr>
              <a:t>This problem is already well-known: the public procurement decisions are quasi always influenced by corrupted relationships (like hired illusions: where offers are faked with less relevant performance profiles and yet higher prices). These antagonistic situations can be interpreted if only the winner of a public procurement action should be derived, but the importance/relevance/impact of the attributes concerning the aggregated evaluation values needs ranking positions for ALL attributes (compared to each other).</a:t>
            </a:r>
            <a:endParaRPr lang="hu-HU" sz="16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6555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270</TotalTime>
  <Words>1880</Words>
  <Application>Microsoft Office PowerPoint</Application>
  <PresentationFormat>Breitbild</PresentationFormat>
  <Paragraphs>25</Paragraphs>
  <Slides>12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Arial</vt:lpstr>
      <vt:lpstr>Calibri</vt:lpstr>
      <vt:lpstr>Century Gothic</vt:lpstr>
      <vt:lpstr>Times New Roman</vt:lpstr>
      <vt:lpstr>Wingdings 3</vt:lpstr>
      <vt:lpstr>Ion</vt:lpstr>
      <vt:lpstr>17th International Congress on Artificial Intelligence  August 21-22, 2024 – Türkiye by IKSAD Institute   </vt:lpstr>
      <vt:lpstr>Introduction  The complexity and significance of attribute importance within statistical models, emphasizing that traditional correlation-based interpretations can be overly simplistic. It critiques the assumption that attributes with higher correlations are more important and explores how different attributes interact within models, leading to varying impacts on the outcomes.  The analysis suggests that the relevance of an attribute is highly context-dependent, as each attribute may influence and be influenced by others in complex ways.  The text advocates for more sophisticated, anti-discriminative approaches to better understand and optimize these relationships, challenging the notion of fixed attribute importance.  (c.f. https://miau.my-x.hu/miau/274/real_values_of_attributes.docx). (c.f. https://miau.my-x.hu/miau/196/My-X%20Team_A5%20fuzet_EN_jav.pdf). (c.f. https://miau.my-x.hu/miau/314/importance.xlsx).  </vt:lpstr>
      <vt:lpstr>Literature – background information  “Several sets of (x, y) points, with the Pearson correlation coefficient of x and y for each set. The correlation reflects the noisiness and direction of a linear relationship (top row), but not the slope of that relationship (middle), nor many aspects of nonlinear relationships (bottom). N.B.: the figure in the center has a slope of 0 but in that case, the correlation coefficient is undefined because the variance of Y is zero.” (See Figure Nr. 1):       </vt:lpstr>
      <vt:lpstr>Based on the previous anomalies, the term of the well-known correlation is not capable of ranking relationships between variables/attributes.  The impact of the model-variables is not independent from each other. If a system (input-output-relation) has only 3 input-variables, and 1 single output-variable, then an intelligent „code-breaking-tool” should be able to explore the relationship between the 3 variables. Do we include a 4th variable, then the less intelligent analytical/modelling tool will try to include all 4 variables. (A more intelligent analytical tool would however try to reduce the number of the included variables – c.f. Occam’s razor). If the 4th (disturbing) variable is included into the model, then the role/impact of the original 3 variables is mostly changed (c.f. https://miau.my-x.hu/miau/314/interdependencies.xlsx – case study about a production-function-driven scenario-series). These changes can quasi be arbitrary!  </vt:lpstr>
      <vt:lpstr>PowerPoint-Präsentation</vt:lpstr>
      <vt:lpstr>Own experiments:  Cím? The importance of variables within a model and introduces a KNUTH-oriented approach, which emphasizes that the definition of importance must be programmable.  The key idea is that a variable's importance is determined by the significant changes that occur when the variable is excluded from the model.  The text highlights the need to measure these impacts through a systematic approach, first by examining individual variables and then by analyzing combinations of variables.  Additionally, it explores the concept of anti-discriminative optimization, which deals with more complex mathematical scenarios without a real output variable, emphasizing the necessity of comparing model outputs when variables are excluded. (source: https://en.wikipedia.org/wiki/Combination) (Figure no. 2.)nem derül ki az n-alatt-a-k értelme!   </vt:lpstr>
      <vt:lpstr>Types of model-outputs:  Details: https://miau.my-x.hu/miau/314/importance.xlsx, https://miau.my-x.hu/miau/314/importance_2.xlsx  In the reality, factual model-outputs in case of production-function-driven OAMs for the particular objects (cases, scenarios, constellations) are mostly different from each other. Therefore, the estimated model-outputs lead to the quasi same differentiated approach. It seems to be not a massive problem, if some values (between the facts and/or between the estimations) are the same. The Pearson-correlation is also a kind a combinatorics-oriented approach to measure similarities between ranking value-series. On the other hand, the anti-discriminative modelling can lead (should at least be capable of leading) to massive sameness between the estimated output-values, because the hypothesis as such tries to derive the output-sameness for all objects. The anti-discriminative modelling does even deliver the same output-values (c.f. Figure Nr.3.), if this is possible based on a part of the offered attributes (c.f. specific approach of the Occam’s-razor-logic). So, the question is simple: which interpretation system (hermeneutics) is necessary to handle the arbitrary sameness-constellations? Figure Nr.3.: Massive existence of norm-values in an evaluation (source: https://miau.my-x.hu/miau/314/importance.xlsx - Sheet: “15*33”)  </vt:lpstr>
      <vt:lpstr>Discussions and conclusions:  The sameness-problem can be seen as a kind of effectless force field and each effectless variable group delivers scores to the aggregated evaluation of the output-changes based on the lack of the unique variables (c.f. Figure Nr.5.): Figure Nr.5.: Effects of lacks concerning variables source: https://miau.my-x.hu/miau/314/importance.xlsx - Sheet: “effectless”)  </vt:lpstr>
      <vt:lpstr>The most extreme output-constellation would be, where the benchmark model with ALL variables and the partial models (excluding always one input-variable) could lead to the total sameness of the output-values. In this case (always being focused on the real objective of the evaluation), each variable has the same importance, because no differences can be identified in the model-outputs. (In the case of the total sameness of the output-values, there are no possibilities to calculate e.g. correlation values…) A parallel existing challenge is the existence of antagonisms between objects (see Figure Nr.4.): e.g. how important is a variable, if the lack of this variable and the lack of an other one lead to two objects (log-constellations about the changes of the model-outputs) having irrational relationship to each other (one of the objects has log-data never more irrelevant than in case of the other objects (where each log shows less change concerning each observed output-changes compared to the benchmark with all attributes). Figure Nr.4.: Antagonisms (source: https://miau.my-x.hu/miau/314/importance_2.xlsx – Sheet “5”)     </vt:lpstr>
      <vt:lpstr>The interpretation of the sameness-driven constellations can be derived in a lot of arbitrary ways (c.f. Figure Nr.6.).   Figure Nr.6.: Comparison of two evaluation ways (Source: https://miau.my-x.hu/miau/314/importance.xlsx - Sheet: “15*33”) Legend: blue-signs highlights the probably most relevant variables identified in Figure Nr.3. – but the relative correlation values and relative standard deviation values as aggregation force fields lead to a totally other impact ranking… </vt:lpstr>
      <vt:lpstr>The arbitrariness can be analysed (c.f. Figure Nr.7):  Figure Nr.7.: Detection of irrational comparison effects (source: https://miau.my-x.hu/miau/314/importance.xlsx - Sheet: “15*33”) Legend: blue-signs highlights the probably most relevant variables identified in Figure Nr.3. – but the relative correlation values and relative standard deviation values as aggregation force fields lead to a totally other impact ranking…  The real question is: is there any theoretical aspects to increase the level of the objectivity? The answer is simple: the number of the effectless constellations and the correlation-based partial changes (effects) can be handled in an aggregated form based on anti-discriminative modelling. </vt:lpstr>
      <vt:lpstr>the challenges of resolving antagonisms in data analysis, particularly regarding the objectivity of the process. It suggests that antagonisms can be seen as validation issues, where phenomena showing signs of invalidity might be excluded from evaluation. The approach to analyzing the impact of variables, especially when some are excluded, is framed as a combinatorial problem, where the goal is to identify which variables produce the most similar outputs with the least cost and effort. The text also emphasizes the importance of data quantity and structure in enhancing the sensitivity of the analysis. Finally, it notes that the full complexity of validation processes is not fully addressed in this discussion. (e.g. COCO Y0: https://miau.my-x.hu/myx-free/index_en.php3).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Bán Gyula</dc:creator>
  <cp:lastModifiedBy>Lttd</cp:lastModifiedBy>
  <cp:revision>6</cp:revision>
  <dcterms:created xsi:type="dcterms:W3CDTF">2024-08-14T08:12:01Z</dcterms:created>
  <dcterms:modified xsi:type="dcterms:W3CDTF">2024-08-20T12:46:23Z</dcterms:modified>
</cp:coreProperties>
</file>