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2" r:id="rId7"/>
    <p:sldId id="263" r:id="rId8"/>
    <p:sldId id="265" r:id="rId9"/>
    <p:sldId id="264" r:id="rId10"/>
    <p:sldId id="260" r:id="rId11"/>
    <p:sldId id="267" r:id="rId12"/>
    <p:sldId id="269" r:id="rId13"/>
    <p:sldId id="268"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F07F62-706D-ED4B-47C1-56C2B37C00E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6B546B5-4DE2-4D9F-AE03-33F745A6C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3464A45-5D65-E05D-8B94-8753CCAA8383}"/>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03351BBF-EE47-4425-733C-E65C689D130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F436AEC-2045-3E72-B85F-5D9E6AAE1310}"/>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37362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C58F92-7398-58CE-6BDE-CC46945471FA}"/>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C5A609B-6E45-4872-F102-528799CAA0C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F61E7D4-341F-D9D8-4BF9-E0C400468347}"/>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ACAA4F88-EDA6-97D9-1452-99868D957B2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C05CF53-0F81-81EE-F282-B10057FAFA43}"/>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414733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41FF5BEE-83EB-E369-282F-FB6C2D2A1AB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49A27C31-784F-2D9C-274C-52A0C8F1D087}"/>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2EABB98-F1F8-49CA-8E12-C83B4606FEB9}"/>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B6F37A6C-ACD3-CB4E-9AD0-71856368D64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DD21CE8-740E-B7DE-4382-6D9E59740798}"/>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00481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090D3E-6723-748E-7CF1-7AF2BA4B1CD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C8CA124-A8A1-F77F-CC15-E8639C6EE2F8}"/>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EF89B75-0DCA-7A59-5241-91732517104D}"/>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D3253FB1-C410-E280-D932-D9565902F4D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6BDD400-CA73-0572-EDC4-7C86561F9086}"/>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245498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19F332-0B4E-5C41-C626-442698F9C698}"/>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BE5A5ED-4CD9-C122-1C7F-4C51380AC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A6058C7-518E-C128-3CB0-BCF831AD87CB}"/>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544A69E4-502E-B72D-A92B-551E0BBC185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0A917C1-E937-1AFC-28FA-D4F1F263D275}"/>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245519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5AAE3F-8609-8CA0-711D-50ED3D3339A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28CEDA-A7CF-C59D-6108-9574E675DFE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E1315FB-82BA-5AD4-FB85-40AE02E2A8FB}"/>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A59A3A7-2BDB-0391-C58B-344EF0C3C313}"/>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6" name="Élőláb helye 5">
            <a:extLst>
              <a:ext uri="{FF2B5EF4-FFF2-40B4-BE49-F238E27FC236}">
                <a16:creationId xmlns:a16="http://schemas.microsoft.com/office/drawing/2014/main" id="{D82F7460-BBE5-8058-4393-14BD1CA5103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6ED7192-516B-EC34-229A-96A91F756FB8}"/>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05063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ECD808-1C3B-C5D7-D041-2668EEDBC59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6A364E80-D502-426E-8E46-B3653A039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A0877C3-4BFF-D9B1-64D7-8D1C9F043B6A}"/>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3EC8AFA-AD46-EF53-4CB1-BFAC3C67C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08381F31-9876-884A-8BD4-864523ACC98F}"/>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DB51D7C-2B0B-BAC2-2E17-931B44799BE3}"/>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8" name="Élőláb helye 7">
            <a:extLst>
              <a:ext uri="{FF2B5EF4-FFF2-40B4-BE49-F238E27FC236}">
                <a16:creationId xmlns:a16="http://schemas.microsoft.com/office/drawing/2014/main" id="{70339B9C-643E-9064-5C57-4BB0FC33F943}"/>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8AEF60E-A066-2DB2-BE74-F7AADD04A633}"/>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69135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C770A8-D1AA-6ECE-418D-B37E19CD421F}"/>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E2A8D01-F5C3-96A1-0DCB-3F312627514F}"/>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4" name="Élőláb helye 3">
            <a:extLst>
              <a:ext uri="{FF2B5EF4-FFF2-40B4-BE49-F238E27FC236}">
                <a16:creationId xmlns:a16="http://schemas.microsoft.com/office/drawing/2014/main" id="{02FF72D5-C6C0-0876-B3E6-C2908B032C59}"/>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445B041-A655-66D5-809C-B88D308C62F2}"/>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60478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1EC0B0F5-86FB-7BDE-808C-2A50DCC2B09E}"/>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3" name="Élőláb helye 2">
            <a:extLst>
              <a:ext uri="{FF2B5EF4-FFF2-40B4-BE49-F238E27FC236}">
                <a16:creationId xmlns:a16="http://schemas.microsoft.com/office/drawing/2014/main" id="{500C8F0B-94FD-88BD-713C-BAD7C60B75D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4A74AA83-37EC-DEDC-5577-CA51472D9ADC}"/>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29286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A84C06B-14CF-93C3-3AA3-E813CDEAF71D}"/>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B0EADC9-6B70-E190-9A73-B0A9504FB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00E00C6-26FE-A22C-DF85-4911636D4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59F1825-DCFA-D66E-157D-F9567BE59499}"/>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6" name="Élőláb helye 5">
            <a:extLst>
              <a:ext uri="{FF2B5EF4-FFF2-40B4-BE49-F238E27FC236}">
                <a16:creationId xmlns:a16="http://schemas.microsoft.com/office/drawing/2014/main" id="{95AA3077-45CD-B507-84A4-28E93795F43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76AF897-CF65-3335-FC2C-DB3D32F801CA}"/>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42206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ACDA97-FED9-C6A9-FA65-E1CA1624B8A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85046B-C8B7-E7CF-56DB-3E23D950A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BF8CC5C8-9E1F-AE60-B765-F2E6113D6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7EE83EE-8726-7596-60C4-2CFDE657A9E2}"/>
              </a:ext>
            </a:extLst>
          </p:cNvPr>
          <p:cNvSpPr>
            <a:spLocks noGrp="1"/>
          </p:cNvSpPr>
          <p:nvPr>
            <p:ph type="dt" sz="half" idx="10"/>
          </p:nvPr>
        </p:nvSpPr>
        <p:spPr/>
        <p:txBody>
          <a:bodyPr/>
          <a:lstStyle/>
          <a:p>
            <a:fld id="{60CB1AF6-BF59-4405-8AD2-EE957D7083D0}" type="datetimeFigureOut">
              <a:rPr lang="hu-HU" smtClean="0"/>
              <a:t>2025. 01. 17.</a:t>
            </a:fld>
            <a:endParaRPr lang="hu-HU"/>
          </a:p>
        </p:txBody>
      </p:sp>
      <p:sp>
        <p:nvSpPr>
          <p:cNvPr id="6" name="Élőláb helye 5">
            <a:extLst>
              <a:ext uri="{FF2B5EF4-FFF2-40B4-BE49-F238E27FC236}">
                <a16:creationId xmlns:a16="http://schemas.microsoft.com/office/drawing/2014/main" id="{95B5177A-AB9F-BFB5-4B09-D1F4F584F73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03A2335-3FAD-E485-97EC-DEC22E5D6E21}"/>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1289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CE17F9E8-68A6-5B6A-F6E8-808B32068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2B208B4-81F7-860C-A3E6-98BE2DEBA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DE927D3-A973-82E8-0D72-36D356D5B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B1AF6-BF59-4405-8AD2-EE957D7083D0}" type="datetimeFigureOut">
              <a:rPr lang="hu-HU" smtClean="0"/>
              <a:t>2025. 01. 17.</a:t>
            </a:fld>
            <a:endParaRPr lang="hu-HU"/>
          </a:p>
        </p:txBody>
      </p:sp>
      <p:sp>
        <p:nvSpPr>
          <p:cNvPr id="5" name="Élőláb helye 4">
            <a:extLst>
              <a:ext uri="{FF2B5EF4-FFF2-40B4-BE49-F238E27FC236}">
                <a16:creationId xmlns:a16="http://schemas.microsoft.com/office/drawing/2014/main" id="{912A589F-404B-5891-1933-F7FAE93CB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D194741-902A-59FA-69AA-BDC36F364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56F52-D36C-447A-A0CD-9303318BB0EF}" type="slidenum">
              <a:rPr lang="hu-HU" smtClean="0"/>
              <a:t>‹#›</a:t>
            </a:fld>
            <a:endParaRPr lang="hu-HU"/>
          </a:p>
        </p:txBody>
      </p:sp>
    </p:spTree>
    <p:extLst>
      <p:ext uri="{BB962C8B-B14F-4D97-AF65-F5344CB8AC3E}">
        <p14:creationId xmlns:p14="http://schemas.microsoft.com/office/powerpoint/2010/main" val="41045525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hyperlink" Target="https://miau.my-x.hu/miau/307/szakdolgozat_vd.pdf" TargetMode="External"/><Relationship Id="rId13" Type="http://schemas.openxmlformats.org/officeDocument/2006/relationships/hyperlink" Target="https://miau.my-x.hu/miau/112/tdk/gygyszr/1.doc" TargetMode="External"/><Relationship Id="rId3" Type="http://schemas.openxmlformats.org/officeDocument/2006/relationships/image" Target="../media/image2.jpeg"/><Relationship Id="rId7" Type="http://schemas.openxmlformats.org/officeDocument/2006/relationships/hyperlink" Target="https://miau.my-x.hu/miau/315/bgy_szakdolgozat.pdf" TargetMode="External"/><Relationship Id="rId12" Type="http://schemas.openxmlformats.org/officeDocument/2006/relationships/hyperlink" Target="http://miau.my-x.hu/miau/166/edu_v1.xlsx" TargetMode="External"/><Relationship Id="rId17" Type="http://schemas.openxmlformats.org/officeDocument/2006/relationships/hyperlink" Target="https://miau.my-x.hu/miau/281/Olimpia.docx" TargetMode="External"/><Relationship Id="rId2" Type="http://schemas.openxmlformats.org/officeDocument/2006/relationships/image" Target="../media/image1.png"/><Relationship Id="rId16" Type="http://schemas.openxmlformats.org/officeDocument/2006/relationships/hyperlink" Target="https://miau.my-x.hu/miau/281/egyperegy.docx" TargetMode="External"/><Relationship Id="rId1" Type="http://schemas.openxmlformats.org/officeDocument/2006/relationships/slideLayout" Target="../slideLayouts/slideLayout1.xml"/><Relationship Id="rId6" Type="http://schemas.openxmlformats.org/officeDocument/2006/relationships/hyperlink" Target="https://miau.my-x.hu/miau/307/szakdolgozat_bp.pdf" TargetMode="External"/><Relationship Id="rId11" Type="http://schemas.openxmlformats.org/officeDocument/2006/relationships/hyperlink" Target="https://miau.my-x.hu/miau/112/tdk/svnyvz/1.zip" TargetMode="External"/><Relationship Id="rId5" Type="http://schemas.openxmlformats.org/officeDocument/2006/relationships/hyperlink" Target="https://miau.my-x.hu/miau/315/szt_szakdolgozat.pdf" TargetMode="External"/><Relationship Id="rId15" Type="http://schemas.openxmlformats.org/officeDocument/2006/relationships/hyperlink" Target="http://miau.my-x.hu/miau/99/dok_kezelok.xls" TargetMode="External"/><Relationship Id="rId10" Type="http://schemas.openxmlformats.org/officeDocument/2006/relationships/hyperlink" Target="https://miau.my-x.hu/miau/301/tortillas2.docx" TargetMode="External"/><Relationship Id="rId4" Type="http://schemas.openxmlformats.org/officeDocument/2006/relationships/image" Target="../media/image19.png"/><Relationship Id="rId9" Type="http://schemas.openxmlformats.org/officeDocument/2006/relationships/hyperlink" Target="https://miau.my-x.hu/miau/313/accommodation/20240630final2.pptx" TargetMode="External"/><Relationship Id="rId14" Type="http://schemas.openxmlformats.org/officeDocument/2006/relationships/hyperlink" Target="http://miau.my-x.hu/miau/99/motorok.x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AD8DB-B859-85E9-CCF2-48C75713BB54}"/>
              </a:ext>
            </a:extLst>
          </p:cNvPr>
          <p:cNvSpPr>
            <a:spLocks noGrp="1"/>
          </p:cNvSpPr>
          <p:nvPr>
            <p:ph type="ctrTitle"/>
          </p:nvPr>
        </p:nvSpPr>
        <p:spPr>
          <a:xfrm>
            <a:off x="653061" y="2697957"/>
            <a:ext cx="10282898" cy="1983066"/>
          </a:xfrm>
          <a:effectLst>
            <a:outerShdw blurRad="50800" dist="38100" dir="2700000" algn="tl" rotWithShape="0">
              <a:prstClr val="black">
                <a:alpha val="40000"/>
              </a:prstClr>
            </a:outerShdw>
          </a:effectLst>
        </p:spPr>
        <p:txBody>
          <a:bodyPr>
            <a:normAutofit fontScale="90000"/>
          </a:bodyPr>
          <a:lstStyle/>
          <a:p>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r>
              <a:rPr lang="hu-HU" sz="6700" b="1" kern="1400" spc="-50" dirty="0">
                <a:effectLst/>
                <a:latin typeface="Calibri" panose="020F0502020204030204" pitchFamily="34" charset="0"/>
                <a:ea typeface="Times New Roman" panose="02020603050405020304" pitchFamily="18" charset="0"/>
                <a:cs typeface="Times New Roman" panose="02020603050405020304" pitchFamily="18" charset="0"/>
              </a:rPr>
              <a:t>MI-alapú döntéstámogatás informatikai projektekben</a:t>
            </a:r>
            <a:br>
              <a:rPr lang="hu-HU"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hu-HU" dirty="0"/>
          </a:p>
        </p:txBody>
      </p:sp>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8699095" y="5957175"/>
            <a:ext cx="3492905" cy="1166085"/>
          </a:xfrm>
        </p:spPr>
        <p:txBody>
          <a:bodyPr>
            <a:normAutofit/>
          </a:bodyPr>
          <a:lstStyle/>
          <a:p>
            <a:pPr algn="l"/>
            <a:r>
              <a:rPr lang="hu-HU" sz="2200" b="1" dirty="0"/>
              <a:t>Előadó: Angyal János</a:t>
            </a:r>
          </a:p>
          <a:p>
            <a:pPr algn="l"/>
            <a:r>
              <a:rPr lang="hu-HU" sz="2200" b="1" dirty="0"/>
              <a:t>Konzulens: Dr. Pitlik László</a:t>
            </a:r>
          </a:p>
        </p:txBody>
      </p:sp>
      <p:sp>
        <p:nvSpPr>
          <p:cNvPr id="9" name="Alcím 2">
            <a:extLst>
              <a:ext uri="{FF2B5EF4-FFF2-40B4-BE49-F238E27FC236}">
                <a16:creationId xmlns:a16="http://schemas.microsoft.com/office/drawing/2014/main" id="{12EFB95D-E76C-1D9E-BCDD-01AA2A57D7C8}"/>
              </a:ext>
            </a:extLst>
          </p:cNvPr>
          <p:cNvSpPr txBox="1">
            <a:spLocks/>
          </p:cNvSpPr>
          <p:nvPr/>
        </p:nvSpPr>
        <p:spPr>
          <a:xfrm>
            <a:off x="-1127639" y="631745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200" b="1" dirty="0"/>
              <a:t>Dátum: 2025. január 22.</a:t>
            </a:r>
          </a:p>
        </p:txBody>
      </p:sp>
      <p:sp>
        <p:nvSpPr>
          <p:cNvPr id="7" name="Szövegdoboz 6">
            <a:extLst>
              <a:ext uri="{FF2B5EF4-FFF2-40B4-BE49-F238E27FC236}">
                <a16:creationId xmlns:a16="http://schemas.microsoft.com/office/drawing/2014/main" id="{C17140E9-EC7F-F427-7017-C884917C9E87}"/>
              </a:ext>
            </a:extLst>
          </p:cNvPr>
          <p:cNvSpPr txBox="1"/>
          <p:nvPr/>
        </p:nvSpPr>
        <p:spPr>
          <a:xfrm>
            <a:off x="346120" y="304680"/>
            <a:ext cx="7221828" cy="1015663"/>
          </a:xfrm>
          <a:prstGeom prst="rect">
            <a:avLst/>
          </a:prstGeom>
          <a:noFill/>
        </p:spPr>
        <p:txBody>
          <a:bodyPr wrap="square">
            <a:spAutoFit/>
          </a:bodyPr>
          <a:lstStyle/>
          <a:p>
            <a:r>
              <a:rPr lang="hu-HU" sz="2000" b="1" dirty="0"/>
              <a:t>Kodolányi János Egyetem</a:t>
            </a:r>
          </a:p>
          <a:p>
            <a:r>
              <a:rPr lang="hu-HU" sz="2000" b="1" dirty="0"/>
              <a:t>Informatika Tanszék</a:t>
            </a:r>
          </a:p>
          <a:p>
            <a:endParaRPr lang="hu-HU" sz="2000" b="1" dirty="0"/>
          </a:p>
        </p:txBody>
      </p:sp>
      <p:pic>
        <p:nvPicPr>
          <p:cNvPr id="11" name="Kép 10" descr="Lehet, hogy egy kép erről: szöveg">
            <a:extLst>
              <a:ext uri="{FF2B5EF4-FFF2-40B4-BE49-F238E27FC236}">
                <a16:creationId xmlns:a16="http://schemas.microsoft.com/office/drawing/2014/main" id="{D3CCECF2-105C-761D-A9D5-E16FB72672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7698" y="304680"/>
            <a:ext cx="1031876" cy="1031876"/>
          </a:xfrm>
          <a:prstGeom prst="rect">
            <a:avLst/>
          </a:prstGeom>
          <a:ln>
            <a:noFill/>
          </a:ln>
          <a:effectLst>
            <a:outerShdw blurRad="292100" dist="139700" dir="2700000" algn="tl" rotWithShape="0">
              <a:srgbClr val="333333">
                <a:alpha val="65000"/>
              </a:srgbClr>
            </a:outerShdw>
          </a:effectLst>
        </p:spPr>
      </p:pic>
      <p:sp>
        <p:nvSpPr>
          <p:cNvPr id="13" name="Szövegdoboz 12">
            <a:extLst>
              <a:ext uri="{FF2B5EF4-FFF2-40B4-BE49-F238E27FC236}">
                <a16:creationId xmlns:a16="http://schemas.microsoft.com/office/drawing/2014/main" id="{3709FFE4-9266-7389-02B5-43D4364A30D3}"/>
              </a:ext>
            </a:extLst>
          </p:cNvPr>
          <p:cNvSpPr txBox="1"/>
          <p:nvPr/>
        </p:nvSpPr>
        <p:spPr>
          <a:xfrm>
            <a:off x="2902576" y="5158463"/>
            <a:ext cx="7221828" cy="430887"/>
          </a:xfrm>
          <a:prstGeom prst="rect">
            <a:avLst/>
          </a:prstGeom>
          <a:noFill/>
        </p:spPr>
        <p:txBody>
          <a:bodyPr wrap="square">
            <a:spAutoFit/>
          </a:bodyPr>
          <a:lstStyle/>
          <a:p>
            <a:r>
              <a:rPr lang="hu-HU" sz="2200" b="1" dirty="0"/>
              <a:t>Helyszín: 1117 Budapest, </a:t>
            </a:r>
            <a:r>
              <a:rPr lang="hu-HU" sz="2200" b="1" dirty="0" err="1"/>
              <a:t>Prielle</a:t>
            </a:r>
            <a:r>
              <a:rPr lang="hu-HU" sz="2200" b="1" dirty="0"/>
              <a:t> Kornélia u. 47-49</a:t>
            </a:r>
            <a:r>
              <a:rPr lang="hu-HU" b="1" dirty="0"/>
              <a:t>.</a:t>
            </a:r>
          </a:p>
        </p:txBody>
      </p:sp>
    </p:spTree>
    <p:extLst>
      <p:ext uri="{BB962C8B-B14F-4D97-AF65-F5344CB8AC3E}">
        <p14:creationId xmlns:p14="http://schemas.microsoft.com/office/powerpoint/2010/main" val="6770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2880558" y="204661"/>
            <a:ext cx="6186169" cy="1123296"/>
          </a:xfrm>
        </p:spPr>
        <p:txBody>
          <a:bodyPr>
            <a:normAutofit/>
          </a:bodyPr>
          <a:lstStyle/>
          <a:p>
            <a:r>
              <a:rPr lang="hu-HU" b="1" u="sng" dirty="0">
                <a:latin typeface="+mn-lt"/>
              </a:rPr>
              <a:t>Konklúzió, jövőkép</a:t>
            </a:r>
            <a:endParaRPr lang="en-US" b="1" u="sng" dirty="0">
              <a:latin typeface="+mn-lt"/>
            </a:endParaRP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647700" y="2838658"/>
            <a:ext cx="8798116" cy="353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A szakdolgozat keretében egy Python nyelven írt szoftver elérhető, mint önálló alkalmazás. </a:t>
            </a:r>
            <a:r>
              <a:rPr lang="hu-HU" sz="1500" b="1" kern="100" dirty="0">
                <a:latin typeface="Calibri" panose="020F0502020204030204" pitchFamily="34" charset="0"/>
                <a:ea typeface="Calibri" panose="020F0502020204030204" pitchFamily="34" charset="0"/>
                <a:cs typeface="Times New Roman" panose="02020603050405020304" pitchFamily="18" charset="0"/>
              </a:rPr>
              <a:t>N</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éhány alapvető folyamatot részben automatizáltam (adatlap konvertálás, rangsorolás és feltöltés). </a:t>
            </a:r>
            <a:endParaRPr lang="hu-HU" sz="15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A jövőben ehhez hasonló elemzések bármilyen (pl.: hardvereket vagy szoftvereket vizsgáló) informatikai beszerzési/közbeszerzési igényre elkészíthetőek lesznek (vö. startup-képes </a:t>
            </a:r>
            <a:r>
              <a:rPr lang="hu-HU" sz="1500" kern="100" dirty="0" err="1">
                <a:effectLst/>
                <a:latin typeface="Calibri" panose="020F0502020204030204" pitchFamily="34" charset="0"/>
                <a:ea typeface="Calibri" panose="020F0502020204030204" pitchFamily="34" charset="0"/>
                <a:cs typeface="Times New Roman" panose="02020603050405020304" pitchFamily="18" charset="0"/>
              </a:rPr>
              <a:t>core</a:t>
            </a:r>
            <a:r>
              <a:rPr lang="hu-HU" sz="1500" kern="100" dirty="0">
                <a:latin typeface="Calibri" panose="020F0502020204030204" pitchFamily="34" charset="0"/>
                <a:ea typeface="Calibri" panose="020F0502020204030204" pitchFamily="34" charset="0"/>
                <a:cs typeface="Times New Roman" panose="02020603050405020304" pitchFamily="18" charset="0"/>
              </a:rPr>
              <a:t> </a:t>
            </a: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business). </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A dolgozatban használt számításmenetek, összefüggések „context free” módon továbbra is felhasználhatóak</a:t>
            </a: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A teljes </a:t>
            </a:r>
            <a:r>
              <a:rPr lang="hu-HU" sz="1500" b="1" kern="100" dirty="0" err="1">
                <a:effectLst/>
                <a:latin typeface="Calibri" panose="020F0502020204030204" pitchFamily="34" charset="0"/>
                <a:ea typeface="Calibri" panose="020F0502020204030204" pitchFamily="34" charset="0"/>
                <a:cs typeface="Times New Roman" panose="02020603050405020304" pitchFamily="18" charset="0"/>
              </a:rPr>
              <a:t>automatizáció</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 felé haladva elkészíthető lenne egy úgynevezett </a:t>
            </a:r>
            <a:r>
              <a:rPr lang="hu-HU" sz="1500" b="1" kern="100" dirty="0" err="1">
                <a:effectLst/>
                <a:latin typeface="Calibri" panose="020F0502020204030204" pitchFamily="34" charset="0"/>
                <a:ea typeface="Calibri" panose="020F0502020204030204" pitchFamily="34" charset="0"/>
                <a:cs typeface="Times New Roman" panose="02020603050405020304" pitchFamily="18" charset="0"/>
              </a:rPr>
              <a:t>árbecslő</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 szimulátor is, tehát az adaptációs lehetőségek adottak. </a:t>
            </a:r>
            <a:endParaRPr lang="hu-HU" sz="1500" b="1"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Az egyik évfolyamtársam, </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Kolonics Zsolt egy IMDB filmszimulátoron dolgozik</a:t>
            </a: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 éppen, ami egy önálló szakdolgozati téma, és azt vizsgálja, hogy egy-egy film bizonyos tartalmi elemei alapján megbecsülhető-e az adott film IMDB pontszáma. </a:t>
            </a:r>
            <a:r>
              <a:rPr lang="hu-HU" sz="1500" b="1" kern="100" dirty="0">
                <a:effectLst/>
                <a:latin typeface="Calibri" panose="020F0502020204030204" pitchFamily="34" charset="0"/>
                <a:ea typeface="Calibri" panose="020F0502020204030204" pitchFamily="34" charset="0"/>
                <a:cs typeface="Times New Roman" panose="02020603050405020304" pitchFamily="18" charset="0"/>
              </a:rPr>
              <a:t>A másik évfolyamokon is készül hasonló témájuk szakdolgozat</a:t>
            </a:r>
            <a:r>
              <a:rPr lang="hu-HU" sz="1500" kern="100" dirty="0">
                <a:effectLst/>
                <a:latin typeface="Calibri" panose="020F0502020204030204" pitchFamily="34" charset="0"/>
                <a:ea typeface="Calibri" panose="020F0502020204030204" pitchFamily="34" charset="0"/>
                <a:cs typeface="Times New Roman" panose="02020603050405020304" pitchFamily="18" charset="0"/>
              </a:rPr>
              <a:t>, például www.arukereso.hu adatok alapján ár/teljesítmény-vizsgálat keretrendszere.</a:t>
            </a:r>
          </a:p>
        </p:txBody>
      </p:sp>
      <p:sp>
        <p:nvSpPr>
          <p:cNvPr id="2" name="Szövegdoboz 1">
            <a:extLst>
              <a:ext uri="{FF2B5EF4-FFF2-40B4-BE49-F238E27FC236}">
                <a16:creationId xmlns:a16="http://schemas.microsoft.com/office/drawing/2014/main" id="{4DCCC57D-7DC7-7A1B-9E06-08E9FE0A54E2}"/>
              </a:ext>
            </a:extLst>
          </p:cNvPr>
          <p:cNvSpPr txBox="1"/>
          <p:nvPr/>
        </p:nvSpPr>
        <p:spPr>
          <a:xfrm>
            <a:off x="647700" y="1526491"/>
            <a:ext cx="8798116" cy="1661417"/>
          </a:xfrm>
          <a:prstGeom prst="rect">
            <a:avLst/>
          </a:prstGeom>
          <a:noFill/>
        </p:spPr>
        <p:txBody>
          <a:bodyPr wrap="square">
            <a:spAutoFit/>
          </a:bodyPr>
          <a:lstStyle/>
          <a:p>
            <a:pPr algn="just">
              <a:lnSpc>
                <a:spcPct val="107000"/>
              </a:lnSpc>
              <a:spcAft>
                <a:spcPts val="800"/>
              </a:spcAft>
            </a:pPr>
            <a:r>
              <a:rPr lang="hu-HU" sz="1600" b="1" dirty="0"/>
              <a:t>Ezzel az optimalizált és </a:t>
            </a:r>
            <a:r>
              <a:rPr lang="hu-HU" sz="1600" b="1" dirty="0" err="1"/>
              <a:t>validált</a:t>
            </a:r>
            <a:r>
              <a:rPr lang="hu-HU" sz="1600" b="1" dirty="0"/>
              <a:t> megoldással helyes döntés hozható a szerverek vásárlásáról. </a:t>
            </a:r>
            <a:r>
              <a:rPr lang="hu-HU" sz="1600" dirty="0"/>
              <a:t>Manapság egyre fontosabbá válik a helyes döntések meghozatala és a „pénz jól elköltése”, különösen a vállalatok számára, mivel hatalmas összegeket költenek az általános beszerzésekre. Emellett, ami nem szükséges, azt ne vásároljuk meg, így pénzt takaríthatunk meg. </a:t>
            </a:r>
            <a:r>
              <a:rPr lang="hu-HU" sz="1600" b="1" dirty="0"/>
              <a:t>Ez a modellezés minden beszerzéshez alkalmazható, amikor a megfelelő terméket (objektumot) keresünk, és jellemzőket (attribútumokat) rendelhetünk hozzá.</a:t>
            </a:r>
            <a:endParaRPr lang="hu-HU" sz="15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ép 4">
            <a:extLst>
              <a:ext uri="{FF2B5EF4-FFF2-40B4-BE49-F238E27FC236}">
                <a16:creationId xmlns:a16="http://schemas.microsoft.com/office/drawing/2014/main" id="{DA551312-1773-6EBB-4C38-EE4B9608AC3A}"/>
              </a:ext>
            </a:extLst>
          </p:cNvPr>
          <p:cNvPicPr>
            <a:picLocks noChangeAspect="1"/>
          </p:cNvPicPr>
          <p:nvPr/>
        </p:nvPicPr>
        <p:blipFill>
          <a:blip r:embed="rId4"/>
          <a:stretch>
            <a:fillRect/>
          </a:stretch>
        </p:blipFill>
        <p:spPr>
          <a:xfrm>
            <a:off x="9556749" y="3696890"/>
            <a:ext cx="2492783" cy="2423765"/>
          </a:xfrm>
          <a:prstGeom prst="rect">
            <a:avLst/>
          </a:prstGeom>
        </p:spPr>
      </p:pic>
      <p:pic>
        <p:nvPicPr>
          <p:cNvPr id="9" name="Kép 8">
            <a:extLst>
              <a:ext uri="{FF2B5EF4-FFF2-40B4-BE49-F238E27FC236}">
                <a16:creationId xmlns:a16="http://schemas.microsoft.com/office/drawing/2014/main" id="{DDA27E2C-BEDC-72B2-29CC-970EF5DE0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8076" y="1597917"/>
            <a:ext cx="2015066" cy="1511300"/>
          </a:xfrm>
          <a:prstGeom prst="rect">
            <a:avLst/>
          </a:prstGeom>
        </p:spPr>
      </p:pic>
    </p:spTree>
    <p:extLst>
      <p:ext uri="{BB962C8B-B14F-4D97-AF65-F5344CB8AC3E}">
        <p14:creationId xmlns:p14="http://schemas.microsoft.com/office/powerpoint/2010/main" val="225026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12" name="Cím 6">
            <a:extLst>
              <a:ext uri="{FF2B5EF4-FFF2-40B4-BE49-F238E27FC236}">
                <a16:creationId xmlns:a16="http://schemas.microsoft.com/office/drawing/2014/main" id="{3DC333B5-09D0-CF30-5E58-AE67A40535EB}"/>
              </a:ext>
            </a:extLst>
          </p:cNvPr>
          <p:cNvSpPr txBox="1">
            <a:spLocks/>
          </p:cNvSpPr>
          <p:nvPr/>
        </p:nvSpPr>
        <p:spPr>
          <a:xfrm>
            <a:off x="1679814" y="2163654"/>
            <a:ext cx="8137644" cy="23144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b="1" u="sng" dirty="0">
                <a:latin typeface="+mn-lt"/>
              </a:rPr>
              <a:t>Köszönöm a figyelmet!</a:t>
            </a:r>
          </a:p>
          <a:p>
            <a:endParaRPr lang="hu-HU" b="1" u="sng" dirty="0">
              <a:latin typeface="+mn-lt"/>
            </a:endParaRPr>
          </a:p>
        </p:txBody>
      </p:sp>
    </p:spTree>
    <p:extLst>
      <p:ext uri="{BB962C8B-B14F-4D97-AF65-F5344CB8AC3E}">
        <p14:creationId xmlns:p14="http://schemas.microsoft.com/office/powerpoint/2010/main" val="29325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a:extLst>
            <a:ext uri="{FF2B5EF4-FFF2-40B4-BE49-F238E27FC236}">
              <a16:creationId xmlns:a16="http://schemas.microsoft.com/office/drawing/2014/main" id="{3CF3898B-B80B-A7C5-932E-24791C2255F0}"/>
            </a:ext>
          </a:extLst>
        </p:cNvPr>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F2D7078A-7FF6-5C39-AE5F-AF813FB2BF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12" name="Cím 6">
            <a:extLst>
              <a:ext uri="{FF2B5EF4-FFF2-40B4-BE49-F238E27FC236}">
                <a16:creationId xmlns:a16="http://schemas.microsoft.com/office/drawing/2014/main" id="{44F4455F-A4C0-E56A-4C64-69F1F1C2DEBA}"/>
              </a:ext>
            </a:extLst>
          </p:cNvPr>
          <p:cNvSpPr txBox="1">
            <a:spLocks/>
          </p:cNvSpPr>
          <p:nvPr/>
        </p:nvSpPr>
        <p:spPr>
          <a:xfrm>
            <a:off x="1563834" y="401921"/>
            <a:ext cx="8137644" cy="805883"/>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b="1" u="sng" dirty="0">
                <a:latin typeface="+mn-lt"/>
              </a:rPr>
              <a:t>Kérdések</a:t>
            </a:r>
            <a:endParaRPr lang="en-US" b="1" u="sng" dirty="0">
              <a:latin typeface="+mn-lt"/>
            </a:endParaRPr>
          </a:p>
        </p:txBody>
      </p:sp>
      <p:pic>
        <p:nvPicPr>
          <p:cNvPr id="3" name="Kép 2">
            <a:extLst>
              <a:ext uri="{FF2B5EF4-FFF2-40B4-BE49-F238E27FC236}">
                <a16:creationId xmlns:a16="http://schemas.microsoft.com/office/drawing/2014/main" id="{57D16188-2216-35AC-9F02-988E8A28CB90}"/>
              </a:ext>
            </a:extLst>
          </p:cNvPr>
          <p:cNvPicPr>
            <a:picLocks noChangeAspect="1"/>
          </p:cNvPicPr>
          <p:nvPr/>
        </p:nvPicPr>
        <p:blipFill>
          <a:blip r:embed="rId4"/>
          <a:srcRect t="23744"/>
          <a:stretch/>
        </p:blipFill>
        <p:spPr>
          <a:xfrm>
            <a:off x="1859402" y="1320801"/>
            <a:ext cx="7115175" cy="1176668"/>
          </a:xfrm>
          <a:prstGeom prst="rect">
            <a:avLst/>
          </a:prstGeom>
        </p:spPr>
      </p:pic>
      <p:sp>
        <p:nvSpPr>
          <p:cNvPr id="7" name="Cím 6">
            <a:extLst>
              <a:ext uri="{FF2B5EF4-FFF2-40B4-BE49-F238E27FC236}">
                <a16:creationId xmlns:a16="http://schemas.microsoft.com/office/drawing/2014/main" id="{6029443E-A666-6C81-69C6-D378E1B2B3BA}"/>
              </a:ext>
            </a:extLst>
          </p:cNvPr>
          <p:cNvSpPr txBox="1">
            <a:spLocks/>
          </p:cNvSpPr>
          <p:nvPr/>
        </p:nvSpPr>
        <p:spPr>
          <a:xfrm>
            <a:off x="568859" y="2063408"/>
            <a:ext cx="11054281" cy="398056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hu-HU" sz="1600" b="1" dirty="0">
                <a:latin typeface="+mn-lt"/>
              </a:rPr>
              <a:t>1. </a:t>
            </a:r>
            <a:r>
              <a:rPr lang="hu-HU" sz="1600" dirty="0">
                <a:latin typeface="+mn-lt"/>
              </a:rPr>
              <a:t>Amennyiben beszerzés vagy közbeszerzésről van szó az MI alapú döntéseket úgy lehet legitimálni, hogy mindenképpen a KO feltételeknek megfelelő szerverek kiválasztása után azt kell megvásárolni, amelyik skálázható, tehát van benne kapacitás tartalék és a legjobb ár/érték arányú vagy csak kevéssel drágább mint a másik, de sokkal többet tud. Adott esetben ha mégsem kerül kihasználásra a kapacitás, el lehet adni, és megvásárolni az olcsóbbat.</a:t>
            </a:r>
          </a:p>
          <a:p>
            <a:pPr algn="just"/>
            <a:endParaRPr lang="hu-HU" sz="1600" b="1" dirty="0">
              <a:latin typeface="+mn-lt"/>
            </a:endParaRPr>
          </a:p>
          <a:p>
            <a:pPr algn="just"/>
            <a:r>
              <a:rPr lang="hu-HU" sz="1600" b="1" dirty="0">
                <a:latin typeface="+mn-lt"/>
              </a:rPr>
              <a:t>2. </a:t>
            </a:r>
            <a:r>
              <a:rPr lang="hu-HU" sz="1600" dirty="0">
                <a:latin typeface="+mn-lt"/>
              </a:rPr>
              <a:t>Egy online ár/teljesítmény optimalizáló szolgáltatást lehetne például webes alkalmazásként fejleszteni. Itt már az én folyamataimat jobban kell automatizálni, például a kiinduló OAM táblázat is automatikusan generálható lenne különböző internetes adatbázisokból, vagy </a:t>
            </a:r>
            <a:r>
              <a:rPr lang="hu-HU" sz="1600" dirty="0" err="1">
                <a:latin typeface="+mn-lt"/>
              </a:rPr>
              <a:t>ChatGPT</a:t>
            </a:r>
            <a:r>
              <a:rPr lang="hu-HU" sz="1600" dirty="0">
                <a:latin typeface="+mn-lt"/>
              </a:rPr>
              <a:t> által megadott adatokból. Majd ez automatikusan </a:t>
            </a:r>
            <a:r>
              <a:rPr lang="hu-HU" sz="1600" dirty="0" err="1">
                <a:latin typeface="+mn-lt"/>
              </a:rPr>
              <a:t>konvertálódik</a:t>
            </a:r>
            <a:r>
              <a:rPr lang="hu-HU" sz="1600" dirty="0">
                <a:latin typeface="+mn-lt"/>
              </a:rPr>
              <a:t>, azaz a rangsorolás megtörténik, tehát </a:t>
            </a:r>
            <a:r>
              <a:rPr lang="hu-HU" sz="1600" dirty="0" err="1">
                <a:latin typeface="+mn-lt"/>
              </a:rPr>
              <a:t>rangosolt</a:t>
            </a:r>
            <a:r>
              <a:rPr lang="hu-HU" sz="1600" dirty="0">
                <a:latin typeface="+mn-lt"/>
              </a:rPr>
              <a:t> OAM lesz belőle. Ezt </a:t>
            </a:r>
            <a:r>
              <a:rPr lang="hu-HU" sz="1600" dirty="0" err="1">
                <a:latin typeface="+mn-lt"/>
              </a:rPr>
              <a:t>cURL</a:t>
            </a:r>
            <a:r>
              <a:rPr lang="hu-HU" sz="1600" dirty="0">
                <a:latin typeface="+mn-lt"/>
              </a:rPr>
              <a:t> hívással be lehetne tölteni a COCO modellező MI robotba, majd az eredményt rögtön visszakapva különböző automata </a:t>
            </a:r>
            <a:r>
              <a:rPr lang="hu-HU" sz="1600" dirty="0" err="1">
                <a:latin typeface="+mn-lt"/>
              </a:rPr>
              <a:t>kiértekeléseket</a:t>
            </a:r>
            <a:r>
              <a:rPr lang="hu-HU" sz="1600" dirty="0">
                <a:latin typeface="+mn-lt"/>
              </a:rPr>
              <a:t> készíteni, például HA-AKKOR, így a végeredmény is ki tud alakulni. Innen mehetne tovább a STEP IX módszer, hiszen az több 10, vagy akár 100 OAM-ot generál, amit manuális módszerrel bonyolult létrehozni, ahogy látható a dolgozatomban. Ezek a táblák is automatikusan elkészülhetnének, majd automatikusan a STEP IX OAM is, innen pedig a COCO Y0 </a:t>
            </a:r>
            <a:r>
              <a:rPr lang="hu-HU" sz="1600" dirty="0" err="1">
                <a:latin typeface="+mn-lt"/>
              </a:rPr>
              <a:t>antidiszkriminációs</a:t>
            </a:r>
            <a:r>
              <a:rPr lang="hu-HU" sz="1600" dirty="0">
                <a:latin typeface="+mn-lt"/>
              </a:rPr>
              <a:t> modell és futtatható automatikusan. Ezzel kiíratható lenne a pontszámok alapján a végeredmény, amely szintén automatikus kiértékeléssel történne, például MAX/MIN függvény (legjobb/legrosszabb).</a:t>
            </a:r>
            <a:endParaRPr lang="en-US" sz="1600" dirty="0">
              <a:latin typeface="+mn-lt"/>
            </a:endParaRPr>
          </a:p>
        </p:txBody>
      </p:sp>
    </p:spTree>
    <p:extLst>
      <p:ext uri="{BB962C8B-B14F-4D97-AF65-F5344CB8AC3E}">
        <p14:creationId xmlns:p14="http://schemas.microsoft.com/office/powerpoint/2010/main" val="72100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a:extLst>
            <a:ext uri="{FF2B5EF4-FFF2-40B4-BE49-F238E27FC236}">
              <a16:creationId xmlns:a16="http://schemas.microsoft.com/office/drawing/2014/main" id="{B7A36EF6-F2E8-B666-D6A9-70860736735E}"/>
            </a:ext>
          </a:extLst>
        </p:cNvPr>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5D018AE6-A9CD-1E19-B1CE-CF34CD3D91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12" name="Cím 6">
            <a:extLst>
              <a:ext uri="{FF2B5EF4-FFF2-40B4-BE49-F238E27FC236}">
                <a16:creationId xmlns:a16="http://schemas.microsoft.com/office/drawing/2014/main" id="{58A84409-12C3-44FC-6720-05C0B63211DB}"/>
              </a:ext>
            </a:extLst>
          </p:cNvPr>
          <p:cNvSpPr txBox="1">
            <a:spLocks/>
          </p:cNvSpPr>
          <p:nvPr/>
        </p:nvSpPr>
        <p:spPr>
          <a:xfrm>
            <a:off x="1563834" y="401921"/>
            <a:ext cx="8137644" cy="805883"/>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b="1" u="sng" dirty="0">
                <a:latin typeface="+mn-lt"/>
              </a:rPr>
              <a:t>Kérdések</a:t>
            </a:r>
            <a:endParaRPr lang="en-US" b="1" u="sng" dirty="0">
              <a:latin typeface="+mn-lt"/>
            </a:endParaRPr>
          </a:p>
        </p:txBody>
      </p:sp>
      <p:sp>
        <p:nvSpPr>
          <p:cNvPr id="7" name="Cím 6">
            <a:extLst>
              <a:ext uri="{FF2B5EF4-FFF2-40B4-BE49-F238E27FC236}">
                <a16:creationId xmlns:a16="http://schemas.microsoft.com/office/drawing/2014/main" id="{BBD94ACA-4A2C-02F4-10E5-089149519CD8}"/>
              </a:ext>
            </a:extLst>
          </p:cNvPr>
          <p:cNvSpPr txBox="1">
            <a:spLocks/>
          </p:cNvSpPr>
          <p:nvPr/>
        </p:nvSpPr>
        <p:spPr>
          <a:xfrm>
            <a:off x="9441254" y="1748506"/>
            <a:ext cx="2436891" cy="37650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hu-HU" sz="1600" b="1" dirty="0">
                <a:latin typeface="+mn-lt"/>
              </a:rPr>
              <a:t>1. </a:t>
            </a:r>
            <a:r>
              <a:rPr lang="hu-HU" sz="1600" dirty="0">
                <a:latin typeface="+mn-lt"/>
              </a:rPr>
              <a:t>A tartalomfüggetlen fogalom a már korábban említetteken kívül, mind-mind az alábbi esetekre alkalmazható, a teljesség igénye nélkül.</a:t>
            </a:r>
          </a:p>
          <a:p>
            <a:pPr algn="just"/>
            <a:endParaRPr lang="hu-HU" sz="1600" b="1" dirty="0">
              <a:latin typeface="+mn-lt"/>
            </a:endParaRPr>
          </a:p>
          <a:p>
            <a:pPr algn="just"/>
            <a:r>
              <a:rPr lang="hu-HU" sz="1600" b="1" dirty="0">
                <a:latin typeface="+mn-lt"/>
              </a:rPr>
              <a:t>2. </a:t>
            </a:r>
            <a:r>
              <a:rPr lang="hu-HU" sz="1600" dirty="0">
                <a:latin typeface="+mn-lt"/>
              </a:rPr>
              <a:t>Igen, a fent említettek szerint már több szakdolgozat vagy beadandó dolgozat készült az évek alatt a témáról.</a:t>
            </a:r>
          </a:p>
          <a:p>
            <a:pPr algn="just"/>
            <a:endParaRPr lang="hu-HU" sz="1600" dirty="0">
              <a:latin typeface="+mn-lt"/>
            </a:endParaRPr>
          </a:p>
        </p:txBody>
      </p:sp>
      <p:pic>
        <p:nvPicPr>
          <p:cNvPr id="9" name="Kép 8">
            <a:extLst>
              <a:ext uri="{FF2B5EF4-FFF2-40B4-BE49-F238E27FC236}">
                <a16:creationId xmlns:a16="http://schemas.microsoft.com/office/drawing/2014/main" id="{C23AE40D-D383-55BD-FF10-A769BE1F1FA5}"/>
              </a:ext>
            </a:extLst>
          </p:cNvPr>
          <p:cNvPicPr>
            <a:picLocks noChangeAspect="1"/>
          </p:cNvPicPr>
          <p:nvPr/>
        </p:nvPicPr>
        <p:blipFill>
          <a:blip r:embed="rId4"/>
          <a:stretch>
            <a:fillRect/>
          </a:stretch>
        </p:blipFill>
        <p:spPr>
          <a:xfrm>
            <a:off x="2338957" y="1207804"/>
            <a:ext cx="6958201" cy="1238542"/>
          </a:xfrm>
          <a:prstGeom prst="rect">
            <a:avLst/>
          </a:prstGeom>
        </p:spPr>
      </p:pic>
      <p:graphicFrame>
        <p:nvGraphicFramePr>
          <p:cNvPr id="2" name="Táblázat 1">
            <a:extLst>
              <a:ext uri="{FF2B5EF4-FFF2-40B4-BE49-F238E27FC236}">
                <a16:creationId xmlns:a16="http://schemas.microsoft.com/office/drawing/2014/main" id="{96CDC2DA-1579-FE60-4480-4141B40C1E75}"/>
              </a:ext>
            </a:extLst>
          </p:cNvPr>
          <p:cNvGraphicFramePr>
            <a:graphicFrameLocks noGrp="1"/>
          </p:cNvGraphicFramePr>
          <p:nvPr>
            <p:extLst>
              <p:ext uri="{D42A27DB-BD31-4B8C-83A1-F6EECF244321}">
                <p14:modId xmlns:p14="http://schemas.microsoft.com/office/powerpoint/2010/main" val="2318517428"/>
              </p:ext>
            </p:extLst>
          </p:nvPr>
        </p:nvGraphicFramePr>
        <p:xfrm>
          <a:off x="741551" y="2658452"/>
          <a:ext cx="8555607" cy="3642360"/>
        </p:xfrm>
        <a:graphic>
          <a:graphicData uri="http://schemas.openxmlformats.org/drawingml/2006/table">
            <a:tbl>
              <a:tblPr firstRow="1" bandRow="1">
                <a:tableStyleId>{073A0DAA-6AF3-43AB-8588-CEC1D06C72B9}</a:tableStyleId>
              </a:tblPr>
              <a:tblGrid>
                <a:gridCol w="1358102">
                  <a:extLst>
                    <a:ext uri="{9D8B030D-6E8A-4147-A177-3AD203B41FA5}">
                      <a16:colId xmlns:a16="http://schemas.microsoft.com/office/drawing/2014/main" val="1295575361"/>
                    </a:ext>
                  </a:extLst>
                </a:gridCol>
                <a:gridCol w="5223849">
                  <a:extLst>
                    <a:ext uri="{9D8B030D-6E8A-4147-A177-3AD203B41FA5}">
                      <a16:colId xmlns:a16="http://schemas.microsoft.com/office/drawing/2014/main" val="3528308309"/>
                    </a:ext>
                  </a:extLst>
                </a:gridCol>
                <a:gridCol w="1203310">
                  <a:extLst>
                    <a:ext uri="{9D8B030D-6E8A-4147-A177-3AD203B41FA5}">
                      <a16:colId xmlns:a16="http://schemas.microsoft.com/office/drawing/2014/main" val="1351633699"/>
                    </a:ext>
                  </a:extLst>
                </a:gridCol>
                <a:gridCol w="770346">
                  <a:extLst>
                    <a:ext uri="{9D8B030D-6E8A-4147-A177-3AD203B41FA5}">
                      <a16:colId xmlns:a16="http://schemas.microsoft.com/office/drawing/2014/main" val="1813033212"/>
                    </a:ext>
                  </a:extLst>
                </a:gridCol>
              </a:tblGrid>
              <a:tr h="0">
                <a:tc>
                  <a:txBody>
                    <a:bodyPr/>
                    <a:lstStyle/>
                    <a:p>
                      <a:pPr algn="ctr"/>
                      <a:r>
                        <a:rPr lang="hu-HU" sz="1100" dirty="0"/>
                        <a:t>Szerző</a:t>
                      </a:r>
                    </a:p>
                  </a:txBody>
                  <a:tcPr/>
                </a:tc>
                <a:tc>
                  <a:txBody>
                    <a:bodyPr/>
                    <a:lstStyle/>
                    <a:p>
                      <a:pPr algn="ctr"/>
                      <a:r>
                        <a:rPr lang="hu-HU" sz="1100" dirty="0"/>
                        <a:t>Cím</a:t>
                      </a:r>
                    </a:p>
                  </a:txBody>
                  <a:tcPr/>
                </a:tc>
                <a:tc>
                  <a:txBody>
                    <a:bodyPr/>
                    <a:lstStyle/>
                    <a:p>
                      <a:pPr algn="ctr"/>
                      <a:r>
                        <a:rPr lang="hu-HU" sz="1100" dirty="0"/>
                        <a:t>Évszám</a:t>
                      </a:r>
                    </a:p>
                  </a:txBody>
                  <a:tcPr/>
                </a:tc>
                <a:tc>
                  <a:txBody>
                    <a:bodyPr/>
                    <a:lstStyle/>
                    <a:p>
                      <a:pPr algn="ctr"/>
                      <a:r>
                        <a:rPr lang="hu-HU" sz="1100" dirty="0"/>
                        <a:t>URL</a:t>
                      </a:r>
                    </a:p>
                  </a:txBody>
                  <a:tcPr/>
                </a:tc>
                <a:extLst>
                  <a:ext uri="{0D108BD9-81ED-4DB2-BD59-A6C34878D82A}">
                    <a16:rowId xmlns:a16="http://schemas.microsoft.com/office/drawing/2014/main" val="2544375615"/>
                  </a:ext>
                </a:extLst>
              </a:tr>
              <a:tr h="180000">
                <a:tc>
                  <a:txBody>
                    <a:bodyPr/>
                    <a:lstStyle/>
                    <a:p>
                      <a:pPr algn="ctr"/>
                      <a:r>
                        <a:rPr lang="hu-HU" sz="900" b="1" dirty="0"/>
                        <a:t>Szabó Tamás</a:t>
                      </a:r>
                    </a:p>
                  </a:txBody>
                  <a:tcPr anchor="ctr"/>
                </a:tc>
                <a:tc>
                  <a:txBody>
                    <a:bodyPr/>
                    <a:lstStyle/>
                    <a:p>
                      <a:pPr algn="ctr"/>
                      <a:r>
                        <a:rPr lang="hu-HU" sz="900" b="1" dirty="0">
                          <a:latin typeface="+mn-lt"/>
                        </a:rPr>
                        <a:t>Raktári készletigény előrejelzés MI támogatással</a:t>
                      </a:r>
                      <a:endParaRPr lang="hu-HU" sz="900" b="1" dirty="0"/>
                    </a:p>
                  </a:txBody>
                  <a:tcPr anchor="ctr"/>
                </a:tc>
                <a:tc>
                  <a:txBody>
                    <a:bodyPr/>
                    <a:lstStyle/>
                    <a:p>
                      <a:pPr algn="ctr"/>
                      <a:r>
                        <a:rPr lang="hu-HU" sz="900" b="1" dirty="0"/>
                        <a:t>2024</a:t>
                      </a:r>
                    </a:p>
                  </a:txBody>
                  <a:tcPr anchor="ctr"/>
                </a:tc>
                <a:tc>
                  <a:txBody>
                    <a:bodyPr/>
                    <a:lstStyle/>
                    <a:p>
                      <a:pPr algn="ctr"/>
                      <a:r>
                        <a:rPr lang="hu-HU" sz="900" b="1" dirty="0">
                          <a:hlinkClick r:id="rId5"/>
                        </a:rPr>
                        <a:t>LINK</a:t>
                      </a:r>
                      <a:endParaRPr lang="hu-HU" sz="900" b="1" dirty="0"/>
                    </a:p>
                  </a:txBody>
                  <a:tcPr anchor="ctr"/>
                </a:tc>
                <a:extLst>
                  <a:ext uri="{0D108BD9-81ED-4DB2-BD59-A6C34878D82A}">
                    <a16:rowId xmlns:a16="http://schemas.microsoft.com/office/drawing/2014/main" val="321875302"/>
                  </a:ext>
                </a:extLst>
              </a:tr>
              <a:tr h="180000">
                <a:tc>
                  <a:txBody>
                    <a:bodyPr/>
                    <a:lstStyle/>
                    <a:p>
                      <a:pPr algn="ctr"/>
                      <a:r>
                        <a:rPr lang="hu-HU" sz="900" b="1" dirty="0">
                          <a:latin typeface="+mn-lt"/>
                        </a:rPr>
                        <a:t>Bartók Patrik </a:t>
                      </a:r>
                      <a:endParaRPr lang="hu-HU" sz="900" b="1" dirty="0"/>
                    </a:p>
                  </a:txBody>
                  <a:tcPr anchor="ctr"/>
                </a:tc>
                <a:tc>
                  <a:txBody>
                    <a:bodyPr/>
                    <a:lstStyle/>
                    <a:p>
                      <a:pPr algn="ctr"/>
                      <a:r>
                        <a:rPr lang="hu-HU" sz="900" b="1" dirty="0">
                          <a:latin typeface="+mn-lt"/>
                        </a:rPr>
                        <a:t>Objektív döntésoptimalizálás mesterséges intelligencia bevonásával</a:t>
                      </a:r>
                      <a:endParaRPr lang="hu-HU" sz="900" b="1" dirty="0"/>
                    </a:p>
                  </a:txBody>
                  <a:tcPr anchor="ctr"/>
                </a:tc>
                <a:tc>
                  <a:txBody>
                    <a:bodyPr/>
                    <a:lstStyle/>
                    <a:p>
                      <a:pPr algn="ctr"/>
                      <a:r>
                        <a:rPr lang="hu-HU" sz="900" b="1" dirty="0"/>
                        <a:t>2023</a:t>
                      </a:r>
                    </a:p>
                  </a:txBody>
                  <a:tcPr anchor="ctr"/>
                </a:tc>
                <a:tc>
                  <a:txBody>
                    <a:bodyPr/>
                    <a:lstStyle/>
                    <a:p>
                      <a:pPr algn="ctr"/>
                      <a:r>
                        <a:rPr lang="hu-HU" sz="900" b="1" dirty="0">
                          <a:hlinkClick r:id="rId6"/>
                        </a:rPr>
                        <a:t>LINK</a:t>
                      </a:r>
                      <a:endParaRPr lang="hu-HU" sz="900" b="1" dirty="0"/>
                    </a:p>
                  </a:txBody>
                  <a:tcPr anchor="ctr"/>
                </a:tc>
                <a:extLst>
                  <a:ext uri="{0D108BD9-81ED-4DB2-BD59-A6C34878D82A}">
                    <a16:rowId xmlns:a16="http://schemas.microsoft.com/office/drawing/2014/main" val="2716686534"/>
                  </a:ext>
                </a:extLst>
              </a:tr>
              <a:tr h="180000">
                <a:tc>
                  <a:txBody>
                    <a:bodyPr/>
                    <a:lstStyle/>
                    <a:p>
                      <a:pPr algn="ctr"/>
                      <a:r>
                        <a:rPr lang="hu-HU" sz="900" b="1" dirty="0">
                          <a:latin typeface="+mn-lt"/>
                        </a:rPr>
                        <a:t>Bán Gyula </a:t>
                      </a:r>
                      <a:endParaRPr lang="hu-HU" sz="900" b="1" dirty="0"/>
                    </a:p>
                  </a:txBody>
                  <a:tcPr anchor="ctr"/>
                </a:tc>
                <a:tc>
                  <a:txBody>
                    <a:bodyPr/>
                    <a:lstStyle/>
                    <a:p>
                      <a:pPr algn="ctr"/>
                      <a:r>
                        <a:rPr lang="hu-HU" sz="900" b="1" dirty="0">
                          <a:latin typeface="+mn-lt"/>
                        </a:rPr>
                        <a:t>Honvéd Egészség Program Menedzsment (ARM-Y)</a:t>
                      </a:r>
                      <a:endParaRPr lang="hu-HU" sz="900" b="1" dirty="0"/>
                    </a:p>
                  </a:txBody>
                  <a:tcPr anchor="ctr"/>
                </a:tc>
                <a:tc>
                  <a:txBody>
                    <a:bodyPr/>
                    <a:lstStyle/>
                    <a:p>
                      <a:pPr algn="ctr"/>
                      <a:r>
                        <a:rPr lang="hu-HU" sz="900" b="1" dirty="0"/>
                        <a:t>2024</a:t>
                      </a:r>
                    </a:p>
                  </a:txBody>
                  <a:tcPr anchor="ctr"/>
                </a:tc>
                <a:tc>
                  <a:txBody>
                    <a:bodyPr/>
                    <a:lstStyle/>
                    <a:p>
                      <a:pPr algn="ctr"/>
                      <a:r>
                        <a:rPr lang="hu-HU" sz="900" b="1" dirty="0">
                          <a:hlinkClick r:id="rId7"/>
                        </a:rPr>
                        <a:t>LINK</a:t>
                      </a:r>
                      <a:endParaRPr lang="hu-HU" sz="900" b="1" dirty="0"/>
                    </a:p>
                  </a:txBody>
                  <a:tcPr anchor="ctr"/>
                </a:tc>
                <a:extLst>
                  <a:ext uri="{0D108BD9-81ED-4DB2-BD59-A6C34878D82A}">
                    <a16:rowId xmlns:a16="http://schemas.microsoft.com/office/drawing/2014/main" val="1630916971"/>
                  </a:ext>
                </a:extLst>
              </a:tr>
              <a:tr h="180000">
                <a:tc>
                  <a:txBody>
                    <a:bodyPr/>
                    <a:lstStyle/>
                    <a:p>
                      <a:pPr algn="ctr"/>
                      <a:r>
                        <a:rPr lang="hu-HU" sz="900" b="1" dirty="0">
                          <a:latin typeface="+mn-lt"/>
                        </a:rPr>
                        <a:t>Váradi Dániel </a:t>
                      </a:r>
                      <a:endParaRPr lang="hu-HU" sz="900" b="1" dirty="0"/>
                    </a:p>
                  </a:txBody>
                  <a:tcPr anchor="ctr"/>
                </a:tc>
                <a:tc>
                  <a:txBody>
                    <a:bodyPr/>
                    <a:lstStyle/>
                    <a:p>
                      <a:pPr algn="ctr"/>
                      <a:r>
                        <a:rPr lang="hu-HU" sz="900" b="1" dirty="0">
                          <a:latin typeface="+mn-lt"/>
                        </a:rPr>
                        <a:t>Az EU monitoring rendszerének mesterséges intelligencia alapokra helyezése</a:t>
                      </a:r>
                      <a:endParaRPr lang="hu-HU" sz="900" b="1" dirty="0"/>
                    </a:p>
                  </a:txBody>
                  <a:tcPr anchor="ctr"/>
                </a:tc>
                <a:tc>
                  <a:txBody>
                    <a:bodyPr/>
                    <a:lstStyle/>
                    <a:p>
                      <a:pPr algn="ctr"/>
                      <a:r>
                        <a:rPr lang="hu-HU" sz="900" b="1" dirty="0"/>
                        <a:t>2023</a:t>
                      </a:r>
                    </a:p>
                  </a:txBody>
                  <a:tcPr anchor="ctr"/>
                </a:tc>
                <a:tc>
                  <a:txBody>
                    <a:bodyPr/>
                    <a:lstStyle/>
                    <a:p>
                      <a:pPr algn="ctr"/>
                      <a:r>
                        <a:rPr lang="hu-HU" sz="900" b="1" dirty="0">
                          <a:hlinkClick r:id="rId8"/>
                        </a:rPr>
                        <a:t>LINK</a:t>
                      </a:r>
                      <a:endParaRPr lang="hu-HU" sz="900" b="1" dirty="0"/>
                    </a:p>
                  </a:txBody>
                  <a:tcPr anchor="ctr"/>
                </a:tc>
                <a:extLst>
                  <a:ext uri="{0D108BD9-81ED-4DB2-BD59-A6C34878D82A}">
                    <a16:rowId xmlns:a16="http://schemas.microsoft.com/office/drawing/2014/main" val="310493153"/>
                  </a:ext>
                </a:extLst>
              </a:tr>
              <a:tr h="180000">
                <a:tc>
                  <a:txBody>
                    <a:bodyPr/>
                    <a:lstStyle/>
                    <a:p>
                      <a:pPr algn="ctr"/>
                      <a:r>
                        <a:rPr lang="hu-HU" sz="900" b="1" dirty="0"/>
                        <a:t>Judit </a:t>
                      </a:r>
                      <a:r>
                        <a:rPr lang="hu-HU" sz="900" b="1" dirty="0" err="1"/>
                        <a:t>Grotte</a:t>
                      </a:r>
                      <a:endParaRPr lang="hu-HU" sz="900" b="1" dirty="0"/>
                    </a:p>
                  </a:txBody>
                  <a:tcPr anchor="ctr"/>
                </a:tc>
                <a:tc>
                  <a:txBody>
                    <a:bodyPr/>
                    <a:lstStyle/>
                    <a:p>
                      <a:pPr algn="ctr"/>
                      <a:r>
                        <a:rPr lang="hu-HU" sz="900" b="1" dirty="0"/>
                        <a:t>Testre szabott turisztikai döntések MI támogatással - szállások ideál-vezérelt ár/teljesítményértékelése kapcsán</a:t>
                      </a:r>
                    </a:p>
                  </a:txBody>
                  <a:tcPr anchor="ctr"/>
                </a:tc>
                <a:tc>
                  <a:txBody>
                    <a:bodyPr/>
                    <a:lstStyle/>
                    <a:p>
                      <a:pPr algn="ctr"/>
                      <a:r>
                        <a:rPr lang="hu-HU" sz="900" b="1" dirty="0"/>
                        <a:t>2024</a:t>
                      </a:r>
                    </a:p>
                  </a:txBody>
                  <a:tcPr anchor="ctr"/>
                </a:tc>
                <a:tc>
                  <a:txBody>
                    <a:bodyPr/>
                    <a:lstStyle/>
                    <a:p>
                      <a:pPr algn="ctr"/>
                      <a:r>
                        <a:rPr lang="hu-HU" sz="900" b="1" dirty="0">
                          <a:hlinkClick r:id="rId9"/>
                        </a:rPr>
                        <a:t>LINK</a:t>
                      </a:r>
                      <a:endParaRPr lang="hu-HU" sz="900" b="1" dirty="0"/>
                    </a:p>
                  </a:txBody>
                  <a:tcPr anchor="ctr"/>
                </a:tc>
                <a:extLst>
                  <a:ext uri="{0D108BD9-81ED-4DB2-BD59-A6C34878D82A}">
                    <a16:rowId xmlns:a16="http://schemas.microsoft.com/office/drawing/2014/main" val="2029086202"/>
                  </a:ext>
                </a:extLst>
              </a:tr>
              <a:tr h="180000">
                <a:tc>
                  <a:txBody>
                    <a:bodyPr/>
                    <a:lstStyle/>
                    <a:p>
                      <a:pPr algn="ctr"/>
                      <a:r>
                        <a:rPr lang="hu-HU" sz="900" b="1" dirty="0"/>
                        <a:t>Kocsis Dóra</a:t>
                      </a:r>
                    </a:p>
                  </a:txBody>
                  <a:tcPr anchor="ctr"/>
                </a:tc>
                <a:tc>
                  <a:txBody>
                    <a:bodyPr/>
                    <a:lstStyle/>
                    <a:p>
                      <a:pPr algn="ctr"/>
                      <a:r>
                        <a:rPr lang="hu-HU" sz="900" b="1" dirty="0"/>
                        <a:t>A legjobb ár/teljesítményű árucikk kiválasztása, avagy az ideáltól való eltérés hatásai</a:t>
                      </a:r>
                    </a:p>
                  </a:txBody>
                  <a:tcPr anchor="ctr"/>
                </a:tc>
                <a:tc>
                  <a:txBody>
                    <a:bodyPr/>
                    <a:lstStyle/>
                    <a:p>
                      <a:pPr algn="ctr"/>
                      <a:r>
                        <a:rPr lang="hu-HU" sz="900" b="1" dirty="0"/>
                        <a:t>2023</a:t>
                      </a:r>
                    </a:p>
                  </a:txBody>
                  <a:tcPr anchor="ctr"/>
                </a:tc>
                <a:tc>
                  <a:txBody>
                    <a:bodyPr/>
                    <a:lstStyle/>
                    <a:p>
                      <a:pPr algn="ctr"/>
                      <a:r>
                        <a:rPr lang="hu-HU" sz="900" b="1" dirty="0">
                          <a:hlinkClick r:id="rId10"/>
                        </a:rPr>
                        <a:t>LINK</a:t>
                      </a:r>
                      <a:endParaRPr lang="hu-HU" sz="900" b="1" dirty="0"/>
                    </a:p>
                  </a:txBody>
                  <a:tcPr anchor="ctr"/>
                </a:tc>
                <a:extLst>
                  <a:ext uri="{0D108BD9-81ED-4DB2-BD59-A6C34878D82A}">
                    <a16:rowId xmlns:a16="http://schemas.microsoft.com/office/drawing/2014/main" val="1474320974"/>
                  </a:ext>
                </a:extLst>
              </a:tr>
              <a:tr h="180000">
                <a:tc>
                  <a:txBody>
                    <a:bodyPr/>
                    <a:lstStyle/>
                    <a:p>
                      <a:pPr algn="ctr"/>
                      <a:r>
                        <a:rPr lang="hu-HU" sz="900" b="1" dirty="0"/>
                        <a:t>Szigethy Balázs</a:t>
                      </a:r>
                    </a:p>
                  </a:txBody>
                  <a:tcPr anchor="ctr"/>
                </a:tc>
                <a:tc>
                  <a:txBody>
                    <a:bodyPr/>
                    <a:lstStyle/>
                    <a:p>
                      <a:pPr algn="ctr"/>
                      <a:r>
                        <a:rPr lang="hu-HU" sz="900" b="1" dirty="0"/>
                        <a:t>A hasonlóságelemzés lehetőségei a új (ásványvíz) termékek árának meghatározásakor</a:t>
                      </a:r>
                    </a:p>
                  </a:txBody>
                  <a:tcPr anchor="ctr"/>
                </a:tc>
                <a:tc>
                  <a:txBody>
                    <a:bodyPr/>
                    <a:lstStyle/>
                    <a:p>
                      <a:pPr algn="ctr"/>
                      <a:r>
                        <a:rPr lang="hu-HU" sz="900" b="1" dirty="0"/>
                        <a:t>2007</a:t>
                      </a:r>
                    </a:p>
                  </a:txBody>
                  <a:tcPr anchor="ctr"/>
                </a:tc>
                <a:tc>
                  <a:txBody>
                    <a:bodyPr/>
                    <a:lstStyle/>
                    <a:p>
                      <a:pPr algn="ctr"/>
                      <a:r>
                        <a:rPr lang="hu-HU" sz="900" b="1" dirty="0">
                          <a:hlinkClick r:id="rId11"/>
                        </a:rPr>
                        <a:t>LINK</a:t>
                      </a:r>
                      <a:endParaRPr lang="hu-HU" sz="900" b="1" dirty="0"/>
                    </a:p>
                  </a:txBody>
                  <a:tcPr anchor="ctr"/>
                </a:tc>
                <a:extLst>
                  <a:ext uri="{0D108BD9-81ED-4DB2-BD59-A6C34878D82A}">
                    <a16:rowId xmlns:a16="http://schemas.microsoft.com/office/drawing/2014/main" val="346880999"/>
                  </a:ext>
                </a:extLst>
              </a:tr>
              <a:tr h="180000">
                <a:tc>
                  <a:txBody>
                    <a:bodyPr/>
                    <a:lstStyle/>
                    <a:p>
                      <a:pPr algn="ctr"/>
                      <a:r>
                        <a:rPr lang="hu-HU" sz="900" b="1" dirty="0"/>
                        <a:t>Matyó László</a:t>
                      </a:r>
                    </a:p>
                  </a:txBody>
                  <a:tcPr anchor="ctr"/>
                </a:tc>
                <a:tc>
                  <a:txBody>
                    <a:bodyPr/>
                    <a:lstStyle/>
                    <a:p>
                      <a:pPr algn="ctr"/>
                      <a:r>
                        <a:rPr lang="hu-HU" sz="900" b="1" dirty="0"/>
                        <a:t>Hasonlóságelemzés a Bologna-folyamat kapcsán, avagy az általános oktatási színvonal EU-tagországok szerinti rangsora</a:t>
                      </a:r>
                    </a:p>
                  </a:txBody>
                  <a:tcPr anchor="ctr"/>
                </a:tc>
                <a:tc>
                  <a:txBody>
                    <a:bodyPr/>
                    <a:lstStyle/>
                    <a:p>
                      <a:pPr algn="ctr"/>
                      <a:r>
                        <a:rPr lang="hu-HU" sz="900" b="1" dirty="0"/>
                        <a:t>2012</a:t>
                      </a:r>
                    </a:p>
                  </a:txBody>
                  <a:tcPr anchor="ctr"/>
                </a:tc>
                <a:tc>
                  <a:txBody>
                    <a:bodyPr/>
                    <a:lstStyle/>
                    <a:p>
                      <a:pPr algn="ctr"/>
                      <a:r>
                        <a:rPr lang="hu-HU" sz="900" b="1" dirty="0">
                          <a:hlinkClick r:id="rId12"/>
                        </a:rPr>
                        <a:t>LINK</a:t>
                      </a:r>
                      <a:endParaRPr lang="hu-HU" sz="900" b="1" dirty="0"/>
                    </a:p>
                  </a:txBody>
                  <a:tcPr anchor="ctr"/>
                </a:tc>
                <a:extLst>
                  <a:ext uri="{0D108BD9-81ED-4DB2-BD59-A6C34878D82A}">
                    <a16:rowId xmlns:a16="http://schemas.microsoft.com/office/drawing/2014/main" val="3322755026"/>
                  </a:ext>
                </a:extLst>
              </a:tr>
              <a:tr h="180000">
                <a:tc>
                  <a:txBody>
                    <a:bodyPr/>
                    <a:lstStyle/>
                    <a:p>
                      <a:pPr algn="ctr"/>
                      <a:r>
                        <a:rPr lang="hu-HU" sz="900" b="1" dirty="0"/>
                        <a:t>Hegyvári Kristóf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900" b="1" kern="1200" dirty="0" err="1">
                          <a:solidFill>
                            <a:schemeClr val="dk1"/>
                          </a:solidFill>
                          <a:effectLst/>
                          <a:latin typeface="+mn-lt"/>
                          <a:ea typeface="+mn-ea"/>
                          <a:cs typeface="+mn-cs"/>
                        </a:rPr>
                        <a:t>Gyógyszerek</a:t>
                      </a:r>
                      <a:r>
                        <a:rPr lang="de-DE" sz="900" b="1" kern="1200" dirty="0">
                          <a:solidFill>
                            <a:schemeClr val="dk1"/>
                          </a:solidFill>
                          <a:effectLst/>
                          <a:latin typeface="+mn-lt"/>
                          <a:ea typeface="+mn-ea"/>
                          <a:cs typeface="+mn-cs"/>
                        </a:rPr>
                        <a:t> </a:t>
                      </a:r>
                      <a:r>
                        <a:rPr lang="de-DE" sz="900" b="1" kern="1200" dirty="0" err="1">
                          <a:solidFill>
                            <a:schemeClr val="dk1"/>
                          </a:solidFill>
                          <a:effectLst/>
                          <a:latin typeface="+mn-lt"/>
                          <a:ea typeface="+mn-ea"/>
                          <a:cs typeface="+mn-cs"/>
                        </a:rPr>
                        <a:t>ár</a:t>
                      </a:r>
                      <a:r>
                        <a:rPr lang="de-DE" sz="900" b="1" kern="1200" dirty="0">
                          <a:solidFill>
                            <a:schemeClr val="dk1"/>
                          </a:solidFill>
                          <a:effectLst/>
                          <a:latin typeface="+mn-lt"/>
                          <a:ea typeface="+mn-ea"/>
                          <a:cs typeface="+mn-cs"/>
                        </a:rPr>
                        <a:t>- </a:t>
                      </a:r>
                      <a:r>
                        <a:rPr lang="de-DE" sz="900" b="1" kern="1200" dirty="0" err="1">
                          <a:solidFill>
                            <a:schemeClr val="dk1"/>
                          </a:solidFill>
                          <a:effectLst/>
                          <a:latin typeface="+mn-lt"/>
                          <a:ea typeface="+mn-ea"/>
                          <a:cs typeface="+mn-cs"/>
                        </a:rPr>
                        <a:t>kockázat</a:t>
                      </a:r>
                      <a:r>
                        <a:rPr lang="de-DE" sz="900" b="1" kern="1200" dirty="0">
                          <a:solidFill>
                            <a:schemeClr val="dk1"/>
                          </a:solidFill>
                          <a:effectLst/>
                          <a:latin typeface="+mn-lt"/>
                          <a:ea typeface="+mn-ea"/>
                          <a:cs typeface="+mn-cs"/>
                        </a:rPr>
                        <a:t> </a:t>
                      </a:r>
                      <a:r>
                        <a:rPr lang="de-DE" sz="900" b="1" kern="1200" dirty="0" err="1">
                          <a:solidFill>
                            <a:schemeClr val="dk1"/>
                          </a:solidFill>
                          <a:effectLst/>
                          <a:latin typeface="+mn-lt"/>
                          <a:ea typeface="+mn-ea"/>
                          <a:cs typeface="+mn-cs"/>
                        </a:rPr>
                        <a:t>elemzése</a:t>
                      </a:r>
                      <a:endParaRPr lang="hu-HU" sz="900" b="1" kern="1200" dirty="0">
                        <a:solidFill>
                          <a:schemeClr val="dk1"/>
                        </a:solidFill>
                        <a:effectLst/>
                        <a:latin typeface="+mn-lt"/>
                        <a:ea typeface="+mn-ea"/>
                        <a:cs typeface="+mn-cs"/>
                      </a:endParaRPr>
                    </a:p>
                  </a:txBody>
                  <a:tcPr anchor="ctr"/>
                </a:tc>
                <a:tc>
                  <a:txBody>
                    <a:bodyPr/>
                    <a:lstStyle/>
                    <a:p>
                      <a:pPr algn="ctr"/>
                      <a:r>
                        <a:rPr lang="hu-HU" sz="900" b="1" dirty="0"/>
                        <a:t>2007</a:t>
                      </a:r>
                    </a:p>
                  </a:txBody>
                  <a:tcPr anchor="ctr"/>
                </a:tc>
                <a:tc>
                  <a:txBody>
                    <a:bodyPr/>
                    <a:lstStyle/>
                    <a:p>
                      <a:pPr algn="ctr"/>
                      <a:r>
                        <a:rPr lang="hu-HU" sz="900" b="1" dirty="0">
                          <a:hlinkClick r:id="rId13"/>
                        </a:rPr>
                        <a:t>LINK</a:t>
                      </a:r>
                      <a:endParaRPr lang="hu-HU" sz="900" b="1" dirty="0"/>
                    </a:p>
                  </a:txBody>
                  <a:tcPr anchor="ctr"/>
                </a:tc>
                <a:extLst>
                  <a:ext uri="{0D108BD9-81ED-4DB2-BD59-A6C34878D82A}">
                    <a16:rowId xmlns:a16="http://schemas.microsoft.com/office/drawing/2014/main" val="1017429401"/>
                  </a:ext>
                </a:extLst>
              </a:tr>
              <a:tr h="180000">
                <a:tc>
                  <a:txBody>
                    <a:bodyPr/>
                    <a:lstStyle/>
                    <a:p>
                      <a:pPr algn="ctr"/>
                      <a:r>
                        <a:rPr lang="hu-HU" sz="900" b="1" dirty="0" err="1"/>
                        <a:t>Gyurcsik</a:t>
                      </a:r>
                      <a:r>
                        <a:rPr lang="hu-HU" sz="900" b="1" dirty="0"/>
                        <a:t> Tamás</a:t>
                      </a:r>
                    </a:p>
                  </a:txBody>
                  <a:tcPr anchor="ctr"/>
                </a:tc>
                <a:tc>
                  <a:txBody>
                    <a:bodyPr/>
                    <a:lstStyle/>
                    <a:p>
                      <a:pPr algn="ctr"/>
                      <a:r>
                        <a:rPr lang="hu-HU" sz="900" b="1" dirty="0"/>
                        <a:t>Motorok ár-teljesítmény viszonyának értékelése </a:t>
                      </a:r>
                    </a:p>
                  </a:txBody>
                  <a:tcPr anchor="ctr"/>
                </a:tc>
                <a:tc>
                  <a:txBody>
                    <a:bodyPr/>
                    <a:lstStyle/>
                    <a:p>
                      <a:pPr algn="ctr"/>
                      <a:r>
                        <a:rPr lang="hu-HU" sz="900" b="1" dirty="0"/>
                        <a:t>2006</a:t>
                      </a:r>
                    </a:p>
                  </a:txBody>
                  <a:tcPr anchor="ctr"/>
                </a:tc>
                <a:tc>
                  <a:txBody>
                    <a:bodyPr/>
                    <a:lstStyle/>
                    <a:p>
                      <a:pPr algn="ctr"/>
                      <a:r>
                        <a:rPr lang="hu-HU" sz="900" b="1" dirty="0">
                          <a:hlinkClick r:id="rId14"/>
                        </a:rPr>
                        <a:t>LINK</a:t>
                      </a:r>
                      <a:endParaRPr lang="hu-HU" sz="900" b="1" dirty="0"/>
                    </a:p>
                  </a:txBody>
                  <a:tcPr anchor="ctr"/>
                </a:tc>
                <a:extLst>
                  <a:ext uri="{0D108BD9-81ED-4DB2-BD59-A6C34878D82A}">
                    <a16:rowId xmlns:a16="http://schemas.microsoft.com/office/drawing/2014/main" val="3146502565"/>
                  </a:ext>
                </a:extLst>
              </a:tr>
              <a:tr h="180000">
                <a:tc>
                  <a:txBody>
                    <a:bodyPr/>
                    <a:lstStyle/>
                    <a:p>
                      <a:pPr algn="ctr"/>
                      <a:r>
                        <a:rPr lang="hu-HU" sz="900" b="1" dirty="0" err="1"/>
                        <a:t>Dráviczky</a:t>
                      </a:r>
                      <a:r>
                        <a:rPr lang="hu-HU" sz="900" b="1" dirty="0"/>
                        <a:t> László</a:t>
                      </a:r>
                    </a:p>
                  </a:txBody>
                  <a:tcPr anchor="ctr"/>
                </a:tc>
                <a:tc>
                  <a:txBody>
                    <a:bodyPr/>
                    <a:lstStyle/>
                    <a:p>
                      <a:pPr algn="ctr"/>
                      <a:r>
                        <a:rPr lang="hu-HU" sz="900" b="1" dirty="0"/>
                        <a:t>Dokumentum-kezelők ár-teljesítmény viszonyának értékelése</a:t>
                      </a:r>
                    </a:p>
                  </a:txBody>
                  <a:tcPr anchor="ctr"/>
                </a:tc>
                <a:tc>
                  <a:txBody>
                    <a:bodyPr/>
                    <a:lstStyle/>
                    <a:p>
                      <a:pPr algn="ctr"/>
                      <a:r>
                        <a:rPr lang="hu-HU" sz="900" b="1" dirty="0"/>
                        <a:t>2006</a:t>
                      </a:r>
                    </a:p>
                  </a:txBody>
                  <a:tcPr anchor="ctr"/>
                </a:tc>
                <a:tc>
                  <a:txBody>
                    <a:bodyPr/>
                    <a:lstStyle/>
                    <a:p>
                      <a:pPr algn="ctr"/>
                      <a:r>
                        <a:rPr lang="hu-HU" sz="900" b="1" dirty="0">
                          <a:hlinkClick r:id="rId15"/>
                        </a:rPr>
                        <a:t>LINK</a:t>
                      </a:r>
                      <a:endParaRPr lang="hu-HU" sz="900" b="1" dirty="0"/>
                    </a:p>
                  </a:txBody>
                  <a:tcPr anchor="ctr"/>
                </a:tc>
                <a:extLst>
                  <a:ext uri="{0D108BD9-81ED-4DB2-BD59-A6C34878D82A}">
                    <a16:rowId xmlns:a16="http://schemas.microsoft.com/office/drawing/2014/main" val="4161066583"/>
                  </a:ext>
                </a:extLst>
              </a:tr>
              <a:tr h="180000">
                <a:tc>
                  <a:txBody>
                    <a:bodyPr/>
                    <a:lstStyle/>
                    <a:p>
                      <a:pPr algn="ctr"/>
                      <a:r>
                        <a:rPr lang="hu-HU" sz="900" b="1" dirty="0"/>
                        <a:t>Csík Balázs Béla</a:t>
                      </a:r>
                    </a:p>
                  </a:txBody>
                  <a:tcPr anchor="ctr"/>
                </a:tc>
                <a:tc>
                  <a:txBody>
                    <a:bodyPr/>
                    <a:lstStyle/>
                    <a:p>
                      <a:pPr algn="ctr"/>
                      <a:r>
                        <a:rPr lang="hu-HU" sz="900" b="1" dirty="0"/>
                        <a:t>Beruházási/vásárlási döntéseket segítő modellezés - Hol is éri meg igazán hirdetni?</a:t>
                      </a:r>
                    </a:p>
                  </a:txBody>
                  <a:tcPr anchor="ctr"/>
                </a:tc>
                <a:tc>
                  <a:txBody>
                    <a:bodyPr/>
                    <a:lstStyle/>
                    <a:p>
                      <a:pPr algn="ctr"/>
                      <a:r>
                        <a:rPr lang="hu-HU" sz="900" b="1" dirty="0"/>
                        <a:t>2022</a:t>
                      </a:r>
                    </a:p>
                  </a:txBody>
                  <a:tcPr anchor="ctr"/>
                </a:tc>
                <a:tc>
                  <a:txBody>
                    <a:bodyPr/>
                    <a:lstStyle/>
                    <a:p>
                      <a:pPr algn="ctr"/>
                      <a:r>
                        <a:rPr lang="hu-HU" sz="900" b="1" dirty="0">
                          <a:hlinkClick r:id="rId16"/>
                        </a:rPr>
                        <a:t>LINK</a:t>
                      </a:r>
                      <a:endParaRPr lang="hu-HU" sz="900" b="1" dirty="0"/>
                    </a:p>
                  </a:txBody>
                  <a:tcPr anchor="ctr"/>
                </a:tc>
                <a:extLst>
                  <a:ext uri="{0D108BD9-81ED-4DB2-BD59-A6C34878D82A}">
                    <a16:rowId xmlns:a16="http://schemas.microsoft.com/office/drawing/2014/main" val="138605797"/>
                  </a:ext>
                </a:extLst>
              </a:tr>
              <a:tr h="180000">
                <a:tc>
                  <a:txBody>
                    <a:bodyPr/>
                    <a:lstStyle/>
                    <a:p>
                      <a:pPr algn="ctr"/>
                      <a:r>
                        <a:rPr lang="hu-HU" sz="900" b="1"/>
                        <a:t>Hirschmann Zsófia, Deák Gabriella Dóra</a:t>
                      </a:r>
                      <a:endParaRPr lang="hu-HU" sz="900" b="1" dirty="0"/>
                    </a:p>
                  </a:txBody>
                  <a:tcPr anchor="ctr"/>
                </a:tc>
                <a:tc>
                  <a:txBody>
                    <a:bodyPr/>
                    <a:lstStyle/>
                    <a:p>
                      <a:pPr algn="ctr"/>
                      <a:r>
                        <a:rPr lang="hu-HU" sz="900" b="1" dirty="0"/>
                        <a:t>AZ EU ORSZÁGAINAK VIZSGÁLATA A 2016-2020-AS OLIMPIAI EREDMÉNYEK TÜKRÉBEN - Mi határozza meg egy ország sikeres szereplését?</a:t>
                      </a:r>
                    </a:p>
                  </a:txBody>
                  <a:tcPr anchor="ctr"/>
                </a:tc>
                <a:tc>
                  <a:txBody>
                    <a:bodyPr/>
                    <a:lstStyle/>
                    <a:p>
                      <a:pPr algn="ctr"/>
                      <a:r>
                        <a:rPr lang="hu-HU" sz="900" b="1" dirty="0"/>
                        <a:t>2022</a:t>
                      </a:r>
                    </a:p>
                  </a:txBody>
                  <a:tcPr anchor="ctr"/>
                </a:tc>
                <a:tc>
                  <a:txBody>
                    <a:bodyPr/>
                    <a:lstStyle/>
                    <a:p>
                      <a:pPr algn="ctr"/>
                      <a:r>
                        <a:rPr lang="hu-HU" sz="900" b="1" dirty="0">
                          <a:hlinkClick r:id="rId17"/>
                        </a:rPr>
                        <a:t>LINK</a:t>
                      </a:r>
                      <a:endParaRPr lang="hu-HU" sz="900" b="1" dirty="0"/>
                    </a:p>
                  </a:txBody>
                  <a:tcPr anchor="ctr"/>
                </a:tc>
                <a:extLst>
                  <a:ext uri="{0D108BD9-81ED-4DB2-BD59-A6C34878D82A}">
                    <a16:rowId xmlns:a16="http://schemas.microsoft.com/office/drawing/2014/main" val="3092164768"/>
                  </a:ext>
                </a:extLst>
              </a:tr>
            </a:tbl>
          </a:graphicData>
        </a:graphic>
      </p:graphicFrame>
    </p:spTree>
    <p:extLst>
      <p:ext uri="{BB962C8B-B14F-4D97-AF65-F5344CB8AC3E}">
        <p14:creationId xmlns:p14="http://schemas.microsoft.com/office/powerpoint/2010/main" val="19013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30562" y="95017"/>
            <a:ext cx="4911161" cy="1123296"/>
          </a:xfrm>
        </p:spPr>
        <p:txBody>
          <a:bodyPr>
            <a:normAutofit fontScale="90000"/>
          </a:bodyPr>
          <a:lstStyle/>
          <a:p>
            <a:r>
              <a:rPr lang="hu-HU" b="1" u="sng" dirty="0">
                <a:latin typeface="+mn-lt"/>
              </a:rPr>
              <a:t>Tartalomjegyzék</a:t>
            </a:r>
            <a:endParaRPr lang="en-US" b="1" u="sng" dirty="0">
              <a:latin typeface="+mn-lt"/>
            </a:endParaRP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1516316" y="2263684"/>
            <a:ext cx="9100884" cy="353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Wingdings" panose="05000000000000000000" pitchFamily="2" charset="2"/>
              <a:buChar char="§"/>
            </a:pPr>
            <a:r>
              <a:rPr lang="hu-HU" sz="3500" b="1" dirty="0">
                <a:latin typeface="+mn-lt"/>
              </a:rPr>
              <a:t>Bevezetés</a:t>
            </a:r>
            <a:endParaRPr lang="en-US" sz="3500" b="1" dirty="0">
              <a:latin typeface="+mn-lt"/>
            </a:endParaRP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hu-HU" sz="3500" b="1" dirty="0">
                <a:latin typeface="+mn-lt"/>
              </a:rPr>
              <a:t>Célok, hasznosság</a:t>
            </a:r>
            <a:endParaRPr lang="en-US" sz="3500" b="1" dirty="0">
              <a:latin typeface="+mn-lt"/>
            </a:endParaRP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hu-HU" sz="3500" b="1" dirty="0">
                <a:latin typeface="+mn-lt"/>
              </a:rPr>
              <a:t>Szerver ár/teljesítmény vizsgálat bemutatása</a:t>
            </a:r>
            <a:endParaRPr lang="en-US" sz="3500" b="1" dirty="0">
              <a:latin typeface="+mn-lt"/>
            </a:endParaRP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hu-HU" sz="3500" b="1">
                <a:latin typeface="+mn-lt"/>
              </a:rPr>
              <a:t>Konzklúzió</a:t>
            </a:r>
            <a:r>
              <a:rPr lang="hu-HU" sz="3500" b="1" dirty="0">
                <a:latin typeface="+mn-lt"/>
              </a:rPr>
              <a:t>, jövőkép</a:t>
            </a:r>
            <a:endParaRPr lang="en-US" sz="3500" b="1" dirty="0">
              <a:latin typeface="+mn-lt"/>
            </a:endParaRPr>
          </a:p>
          <a:p>
            <a:endParaRPr lang="hu-HU" sz="3500" b="1" dirty="0">
              <a:latin typeface="+mn-lt"/>
            </a:endParaRPr>
          </a:p>
        </p:txBody>
      </p:sp>
    </p:spTree>
    <p:extLst>
      <p:ext uri="{BB962C8B-B14F-4D97-AF65-F5344CB8AC3E}">
        <p14:creationId xmlns:p14="http://schemas.microsoft.com/office/powerpoint/2010/main" val="24883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4627844" cy="1123296"/>
          </a:xfrm>
        </p:spPr>
        <p:txBody>
          <a:bodyPr/>
          <a:lstStyle/>
          <a:p>
            <a:r>
              <a:rPr lang="hu-HU" b="1" u="sng" dirty="0">
                <a:latin typeface="+mn-lt"/>
              </a:rPr>
              <a:t>Bevezetés</a:t>
            </a: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517141" y="4289545"/>
            <a:ext cx="11118132" cy="3817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600" b="1" dirty="0" err="1">
                <a:effectLst/>
                <a:latin typeface="Calibri" panose="020F0502020204030204" pitchFamily="34" charset="0"/>
                <a:ea typeface="Calibri" panose="020F0502020204030204" pitchFamily="34" charset="0"/>
                <a:cs typeface="Times New Roman" panose="02020603050405020304" pitchFamily="18" charset="0"/>
              </a:rPr>
              <a:t>Dolgozatom</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közvetlen</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célja</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egy</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fajta</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mesterséges</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intelligencia</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továbbiakban</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MI)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alapú</a:t>
            </a:r>
            <a:r>
              <a:rPr lang="hu-HU" sz="1600" b="1" dirty="0">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manuális</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modellezés</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bemutatása</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a:t>
            </a:r>
            <a:r>
              <a:rPr lang="hu-HU"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hasonlóságelemzés</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módszertanának</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alkalmazásával</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Ennek</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keretein</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belül</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nagyvállalati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szerverek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és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informatikai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rendszerterv-variánsok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ár-teljesítményét</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vizsgálom</a:t>
            </a:r>
            <a:r>
              <a:rPr lang="en-GB" sz="1600" dirty="0">
                <a:effectLst/>
                <a:latin typeface="Calibri" panose="020F0502020204030204" pitchFamily="34" charset="0"/>
                <a:ea typeface="Calibri" panose="020F0502020204030204" pitchFamily="34" charset="0"/>
                <a:cs typeface="Times New Roman" panose="02020603050405020304" pitchFamily="18" charset="0"/>
              </a:rPr>
              <a:t>, a Knuth-</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elvet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követve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Tudás</a:t>
            </a:r>
            <a:r>
              <a:rPr lang="en-GB" sz="1600" i="1" dirty="0">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tudomány</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az</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ami</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forráskódba</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dirty="0" err="1">
                <a:effectLst/>
                <a:latin typeface="Calibri" panose="020F0502020204030204" pitchFamily="34" charset="0"/>
                <a:ea typeface="Calibri" panose="020F0502020204030204" pitchFamily="34" charset="0"/>
                <a:cs typeface="Times New Roman" panose="02020603050405020304" pitchFamily="18" charset="0"/>
              </a:rPr>
              <a:t>átírható</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a:t>
            </a:r>
            <a:endParaRPr lang="hu-HU" sz="1600" i="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1600" i="1"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600" dirty="0">
                <a:effectLst/>
                <a:latin typeface="Calibri" panose="020F0502020204030204" pitchFamily="34" charset="0"/>
                <a:ea typeface="Calibri" panose="020F0502020204030204" pitchFamily="34" charset="0"/>
                <a:cs typeface="Times New Roman" panose="02020603050405020304" pitchFamily="18" charset="0"/>
              </a:rPr>
              <a:t>A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mesterséges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intelligencia</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alapú</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automatizált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ár-érték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arány</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elemzés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az</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interintézményi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és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transzdiszciplináris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orientációjú</a:t>
            </a:r>
            <a:r>
              <a:rPr lang="en-GB" sz="1600" dirty="0">
                <a:effectLst/>
                <a:latin typeface="Calibri" panose="020F0502020204030204" pitchFamily="34" charset="0"/>
                <a:ea typeface="Calibri" panose="020F0502020204030204" pitchFamily="34" charset="0"/>
                <a:cs typeface="Times New Roman" panose="02020603050405020304" pitchFamily="18" charset="0"/>
              </a:rPr>
              <a:t> MY-X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kutatócsoport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központi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témája</a:t>
            </a:r>
            <a:r>
              <a:rPr lang="hu-HU" sz="16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u-HU"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3500" b="1" dirty="0">
              <a:latin typeface="+mn-lt"/>
            </a:endParaRPr>
          </a:p>
          <a:p>
            <a:endParaRPr lang="hu-HU" sz="3500" b="1" dirty="0">
              <a:latin typeface="+mn-lt"/>
            </a:endParaRPr>
          </a:p>
        </p:txBody>
      </p:sp>
      <p:pic>
        <p:nvPicPr>
          <p:cNvPr id="5" name="Kép 4">
            <a:extLst>
              <a:ext uri="{FF2B5EF4-FFF2-40B4-BE49-F238E27FC236}">
                <a16:creationId xmlns:a16="http://schemas.microsoft.com/office/drawing/2014/main" id="{60035FE5-581E-37B2-72FC-F3F6696EE239}"/>
              </a:ext>
            </a:extLst>
          </p:cNvPr>
          <p:cNvPicPr>
            <a:picLocks noChangeAspect="1"/>
          </p:cNvPicPr>
          <p:nvPr/>
        </p:nvPicPr>
        <p:blipFill>
          <a:blip r:embed="rId4"/>
          <a:stretch>
            <a:fillRect/>
          </a:stretch>
        </p:blipFill>
        <p:spPr>
          <a:xfrm>
            <a:off x="3597994" y="5934508"/>
            <a:ext cx="4996011" cy="59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Kép 10">
            <a:extLst>
              <a:ext uri="{FF2B5EF4-FFF2-40B4-BE49-F238E27FC236}">
                <a16:creationId xmlns:a16="http://schemas.microsoft.com/office/drawing/2014/main" id="{054489E1-DB7D-908A-23C5-A0A600006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106" y="3353162"/>
            <a:ext cx="1865964" cy="1049405"/>
          </a:xfrm>
          <a:prstGeom prst="rect">
            <a:avLst/>
          </a:prstGeom>
          <a:ln>
            <a:noFill/>
          </a:ln>
          <a:effectLst>
            <a:outerShdw blurRad="50800" dist="38100" dir="2700000" algn="tl" rotWithShape="0">
              <a:prstClr val="black">
                <a:alpha val="40000"/>
              </a:prstClr>
            </a:outerShdw>
          </a:effectLst>
        </p:spPr>
      </p:pic>
      <p:sp>
        <p:nvSpPr>
          <p:cNvPr id="13" name="Szövegdoboz 12">
            <a:extLst>
              <a:ext uri="{FF2B5EF4-FFF2-40B4-BE49-F238E27FC236}">
                <a16:creationId xmlns:a16="http://schemas.microsoft.com/office/drawing/2014/main" id="{7125BC1D-9FBD-94B2-EDBF-CDFADC94B176}"/>
              </a:ext>
            </a:extLst>
          </p:cNvPr>
          <p:cNvSpPr txBox="1"/>
          <p:nvPr/>
        </p:nvSpPr>
        <p:spPr>
          <a:xfrm>
            <a:off x="517140" y="1374969"/>
            <a:ext cx="11027159" cy="1924886"/>
          </a:xfrm>
          <a:prstGeom prst="rect">
            <a:avLst/>
          </a:prstGeom>
          <a:noFill/>
        </p:spPr>
        <p:txBody>
          <a:bodyPr wrap="square">
            <a:spAutoFit/>
          </a:bodyPr>
          <a:lstStyle/>
          <a:p>
            <a:pPr algn="just">
              <a:lnSpc>
                <a:spcPct val="107000"/>
              </a:lnSpc>
              <a:spcAft>
                <a:spcPts val="800"/>
              </a:spcAft>
            </a:pPr>
            <a:r>
              <a:rPr lang="hu-HU" sz="1600" b="1" dirty="0"/>
              <a:t>Manapság az informatikai beszerzések és a közbeszerzések szinte minden vállalatnál és intézménynél jelen vannak</a:t>
            </a:r>
            <a:r>
              <a:rPr lang="hu-HU" sz="1600" dirty="0"/>
              <a:t>, nem beszélve arról, hogy magánszemélyként is </a:t>
            </a:r>
            <a:r>
              <a:rPr lang="hu-HU" sz="1600" dirty="0" err="1"/>
              <a:t>vásárolunk</a:t>
            </a:r>
            <a:r>
              <a:rPr lang="hu-HU" sz="1600" dirty="0"/>
              <a:t> ilyen termékeket (például notebookokat, alaplapokat, routereket, processzorokat stb.). Az azonban biztos, hogy soha </a:t>
            </a:r>
            <a:r>
              <a:rPr lang="hu-HU" sz="1600" b="1" dirty="0"/>
              <a:t>nem hozunk objektív döntést </a:t>
            </a:r>
            <a:r>
              <a:rPr lang="hu-HU" sz="1600" dirty="0"/>
              <a:t>– annak ellenére, hogy a módszertana egyszerű, ez (még) nem része a közoktatásnak. Evolúciós szempontból </a:t>
            </a:r>
            <a:r>
              <a:rPr lang="hu-HU" sz="1600" b="1" dirty="0"/>
              <a:t>hajlamosak vagyunk érzelmek alapján dönteni</a:t>
            </a:r>
            <a:r>
              <a:rPr lang="hu-HU" sz="1600" dirty="0"/>
              <a:t>, vagy meggyőző marketingtechnikáknak engedni, és ilyen esetekben mindig szubjektív döntés születik, mivel nincs más mód rá. Ennek elkerülése érdekében </a:t>
            </a:r>
            <a:r>
              <a:rPr lang="hu-HU" sz="1600" b="1" dirty="0"/>
              <a:t>két modellezési módszert fogok alkalmazni, hogy bemutassam, miként hozhatunk hatékonyabb/objektívebb döntéseket.</a:t>
            </a:r>
            <a:r>
              <a:rPr lang="hu-HU" sz="1600" dirty="0"/>
              <a:t> Valós adatokkal fogok dolgozni, és ehhez a Dell egyik vállalati szervercsaládjának egy adott típusát választottam.</a:t>
            </a:r>
            <a:endParaRPr lang="hu-HU"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zövegdoboz 13">
            <a:extLst>
              <a:ext uri="{FF2B5EF4-FFF2-40B4-BE49-F238E27FC236}">
                <a16:creationId xmlns:a16="http://schemas.microsoft.com/office/drawing/2014/main" id="{32FC6D08-A11D-CD93-9BB0-2B24BB25F0FC}"/>
              </a:ext>
            </a:extLst>
          </p:cNvPr>
          <p:cNvSpPr txBox="1"/>
          <p:nvPr/>
        </p:nvSpPr>
        <p:spPr>
          <a:xfrm>
            <a:off x="517140" y="3636688"/>
            <a:ext cx="10843764" cy="369332"/>
          </a:xfrm>
          <a:prstGeom prst="rect">
            <a:avLst/>
          </a:prstGeom>
          <a:noFill/>
        </p:spPr>
        <p:txBody>
          <a:bodyPr wrap="square">
            <a:spAutoFit/>
          </a:bodyPr>
          <a:lstStyle/>
          <a:p>
            <a:r>
              <a:rPr lang="hu-HU" b="1" dirty="0"/>
              <a:t>Mi lehet az a módszer, amivel objektívebb lehetne beszerzési döntéseket hozni? </a:t>
            </a:r>
          </a:p>
        </p:txBody>
      </p:sp>
    </p:spTree>
    <p:extLst>
      <p:ext uri="{BB962C8B-B14F-4D97-AF65-F5344CB8AC3E}">
        <p14:creationId xmlns:p14="http://schemas.microsoft.com/office/powerpoint/2010/main" val="35305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299015" y="95017"/>
            <a:ext cx="6121775" cy="1123296"/>
          </a:xfrm>
        </p:spPr>
        <p:txBody>
          <a:bodyPr>
            <a:normAutofit/>
          </a:bodyPr>
          <a:lstStyle/>
          <a:p>
            <a:r>
              <a:rPr lang="hu-HU" b="1" u="sng" dirty="0">
                <a:latin typeface="+mn-lt"/>
              </a:rPr>
              <a:t>Célok, hasznosság</a:t>
            </a: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594763" y="1455273"/>
            <a:ext cx="10757773" cy="4870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endParaRPr lang="hu-HU"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3500" b="1" dirty="0">
              <a:latin typeface="+mn-lt"/>
            </a:endParaRPr>
          </a:p>
          <a:p>
            <a:endParaRPr lang="hu-HU" sz="3500" b="1" dirty="0">
              <a:latin typeface="+mn-lt"/>
            </a:endParaRPr>
          </a:p>
        </p:txBody>
      </p:sp>
      <p:sp>
        <p:nvSpPr>
          <p:cNvPr id="10" name="Szövegdoboz 9">
            <a:extLst>
              <a:ext uri="{FF2B5EF4-FFF2-40B4-BE49-F238E27FC236}">
                <a16:creationId xmlns:a16="http://schemas.microsoft.com/office/drawing/2014/main" id="{66F31813-235A-2A21-467D-206B635CB2C7}"/>
              </a:ext>
            </a:extLst>
          </p:cNvPr>
          <p:cNvSpPr txBox="1"/>
          <p:nvPr/>
        </p:nvSpPr>
        <p:spPr>
          <a:xfrm>
            <a:off x="667602" y="1597761"/>
            <a:ext cx="9436408" cy="3878819"/>
          </a:xfrm>
          <a:prstGeom prst="rect">
            <a:avLst/>
          </a:prstGeom>
          <a:noFill/>
        </p:spPr>
        <p:txBody>
          <a:bodyPr wrap="square">
            <a:spAutoFit/>
          </a:bodyPr>
          <a:lstStyle/>
          <a:p>
            <a:pPr algn="just"/>
            <a:r>
              <a:rPr lang="hu-HU" sz="1600" b="1" dirty="0"/>
              <a:t>Az elemzés közvetlen célja egyfajta manuális modellezés bemutatása, amely megkönnyíti a vásárlási döntést</a:t>
            </a:r>
            <a:r>
              <a:rPr lang="hu-HU" sz="1600" dirty="0"/>
              <a:t>, és amelyben a </a:t>
            </a:r>
            <a:r>
              <a:rPr lang="hu-HU" sz="1600" b="1" dirty="0"/>
              <a:t>nagyvállalati szerverek </a:t>
            </a:r>
            <a:r>
              <a:rPr lang="hu-HU" sz="1600" dirty="0"/>
              <a:t>és</a:t>
            </a:r>
            <a:r>
              <a:rPr lang="hu-HU" sz="1600" b="1" dirty="0">
                <a:solidFill>
                  <a:srgbClr val="FF0000"/>
                </a:solidFill>
              </a:rPr>
              <a:t> </a:t>
            </a:r>
            <a:r>
              <a:rPr lang="hu-HU" sz="1600" dirty="0"/>
              <a:t>informatikai rendszerterv-variánsok (objektumok) </a:t>
            </a:r>
            <a:r>
              <a:rPr lang="hu-HU" sz="1600" b="1" dirty="0"/>
              <a:t>ár-érték arányát optimalizált módon határozzuk meg</a:t>
            </a:r>
            <a:r>
              <a:rPr lang="hu-HU" sz="1600" dirty="0"/>
              <a:t>. Feltételezzük, hogy a piac racionálisan működik, és látszólag egyensúlyra törekvő árakat állít be. Ezek az árak azonban rendelkeznek egyfajta érzékenységi intervallummal. Egy egyensúlyra törekvő ár pozíciója közel lehet az érzékenységi intervallum alsó vagy felső határához. Ezt a pozíciót egy </a:t>
            </a:r>
            <a:r>
              <a:rPr lang="hu-HU" sz="1600" dirty="0" err="1"/>
              <a:t>lépésenkénti</a:t>
            </a:r>
            <a:r>
              <a:rPr lang="hu-HU" sz="1600" dirty="0"/>
              <a:t> technika alapján lehet meghatározni minden egyes szerver esetében. Ez a </a:t>
            </a:r>
            <a:r>
              <a:rPr lang="hu-HU" sz="1600" dirty="0" err="1"/>
              <a:t>lépésenkénti</a:t>
            </a:r>
            <a:r>
              <a:rPr lang="hu-HU" sz="1600" dirty="0"/>
              <a:t> technika új attribútumokat biztosít az ár-érték arány elemzéséhez, ahol minden egyensúlyi ár látszólag azonos előnyökkel bír. </a:t>
            </a:r>
          </a:p>
          <a:p>
            <a:pPr algn="just"/>
            <a:endParaRPr lang="hu-HU" sz="1600" dirty="0"/>
          </a:p>
          <a:p>
            <a:pPr algn="just"/>
            <a:r>
              <a:rPr lang="hu-HU" sz="1600" b="1" dirty="0"/>
              <a:t>Az </a:t>
            </a:r>
            <a:r>
              <a:rPr lang="hu-HU" sz="1600" b="1" dirty="0" err="1"/>
              <a:t>antidiszkriminatív</a:t>
            </a:r>
            <a:r>
              <a:rPr lang="hu-HU" sz="1600" b="1" dirty="0"/>
              <a:t> optimalizáció nyújtja a szerverek valós rangsorát.</a:t>
            </a:r>
          </a:p>
          <a:p>
            <a:pPr algn="just"/>
            <a:endParaRPr lang="hu-HU" sz="1600" dirty="0"/>
          </a:p>
          <a:p>
            <a:pPr algn="just"/>
            <a:r>
              <a:rPr lang="hu-HU" sz="1600" b="1" dirty="0"/>
              <a:t>Az elemzés közvetett célja kettős: tovább folytatni ezzel kapcsolatos korábbi egyetemi kutatásaimat, másrészt pedig az út megnyitása (bárki számára) az </a:t>
            </a:r>
            <a:r>
              <a:rPr lang="hu-HU" sz="1600" b="1" dirty="0" err="1"/>
              <a:t>automatizáció</a:t>
            </a:r>
            <a:r>
              <a:rPr lang="hu-HU" sz="1600" b="1" dirty="0"/>
              <a:t> felé a kézi alapozás révén.</a:t>
            </a:r>
          </a:p>
          <a:p>
            <a:pPr algn="just">
              <a:lnSpc>
                <a:spcPct val="107000"/>
              </a:lnSpc>
              <a:spcAft>
                <a:spcPts val="800"/>
              </a:spcAft>
            </a:pPr>
            <a:endParaRPr lang="hu-HU" sz="15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u-HU" sz="15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Kép 15">
            <a:extLst>
              <a:ext uri="{FF2B5EF4-FFF2-40B4-BE49-F238E27FC236}">
                <a16:creationId xmlns:a16="http://schemas.microsoft.com/office/drawing/2014/main" id="{8F2C4BDD-DB72-B9FB-B594-9912A4E056C3}"/>
              </a:ext>
            </a:extLst>
          </p:cNvPr>
          <p:cNvPicPr>
            <a:picLocks noChangeAspect="1"/>
          </p:cNvPicPr>
          <p:nvPr/>
        </p:nvPicPr>
        <p:blipFill>
          <a:blip r:embed="rId4"/>
          <a:stretch>
            <a:fillRect/>
          </a:stretch>
        </p:blipFill>
        <p:spPr>
          <a:xfrm>
            <a:off x="4648693" y="5183907"/>
            <a:ext cx="2495368" cy="1173930"/>
          </a:xfrm>
          <a:prstGeom prst="rect">
            <a:avLst/>
          </a:prstGeom>
          <a:ln>
            <a:noFill/>
          </a:ln>
          <a:effectLst>
            <a:outerShdw blurRad="292100" dist="139700" dir="2700000" algn="tl" rotWithShape="0">
              <a:srgbClr val="333333">
                <a:alpha val="65000"/>
              </a:srgbClr>
            </a:outerShdw>
          </a:effectLst>
        </p:spPr>
      </p:pic>
      <p:pic>
        <p:nvPicPr>
          <p:cNvPr id="21" name="Kép 20">
            <a:extLst>
              <a:ext uri="{FF2B5EF4-FFF2-40B4-BE49-F238E27FC236}">
                <a16:creationId xmlns:a16="http://schemas.microsoft.com/office/drawing/2014/main" id="{C1DB4610-A0D6-772E-9D60-7177E7AD8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849" y="1653393"/>
            <a:ext cx="2171068" cy="1000727"/>
          </a:xfrm>
          <a:prstGeom prst="rect">
            <a:avLst/>
          </a:prstGeom>
        </p:spPr>
      </p:pic>
    </p:spTree>
    <p:extLst>
      <p:ext uri="{BB962C8B-B14F-4D97-AF65-F5344CB8AC3E}">
        <p14:creationId xmlns:p14="http://schemas.microsoft.com/office/powerpoint/2010/main" val="124395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1457727" y="107409"/>
            <a:ext cx="10275212" cy="1123296"/>
          </a:xfrm>
        </p:spPr>
        <p:txBody>
          <a:bodyPr>
            <a:normAutofit/>
          </a:bodyPr>
          <a:lstStyle/>
          <a:p>
            <a:r>
              <a:rPr lang="hu-HU" sz="5000" b="1" u="sng" dirty="0">
                <a:latin typeface="+mn-lt"/>
              </a:rPr>
              <a:t>Szerverek ár/teljesítmény vizsgálata</a:t>
            </a:r>
          </a:p>
        </p:txBody>
      </p:sp>
      <p:sp>
        <p:nvSpPr>
          <p:cNvPr id="10" name="Szövegdoboz 9">
            <a:extLst>
              <a:ext uri="{FF2B5EF4-FFF2-40B4-BE49-F238E27FC236}">
                <a16:creationId xmlns:a16="http://schemas.microsoft.com/office/drawing/2014/main" id="{0E9F9845-3203-50CD-EA16-7B104519EE45}"/>
              </a:ext>
            </a:extLst>
          </p:cNvPr>
          <p:cNvSpPr txBox="1"/>
          <p:nvPr/>
        </p:nvSpPr>
        <p:spPr>
          <a:xfrm>
            <a:off x="718086" y="1596413"/>
            <a:ext cx="8959313" cy="2769989"/>
          </a:xfrm>
          <a:prstGeom prst="rect">
            <a:avLst/>
          </a:prstGeom>
          <a:noFill/>
        </p:spPr>
        <p:txBody>
          <a:bodyPr wrap="square">
            <a:spAutoFit/>
          </a:bodyPr>
          <a:lstStyle/>
          <a:p>
            <a:pPr algn="just"/>
            <a:r>
              <a:rPr lang="hu-HU" sz="1600" dirty="0"/>
              <a:t>Egy ún. </a:t>
            </a:r>
            <a:r>
              <a:rPr lang="hu-HU" sz="1600" b="1" dirty="0" err="1"/>
              <a:t>Solver</a:t>
            </a:r>
            <a:r>
              <a:rPr lang="hu-HU" sz="1600" b="1" dirty="0"/>
              <a:t> típusú elemzést végeztem el a Dell </a:t>
            </a:r>
            <a:r>
              <a:rPr lang="hu-HU" sz="1600" b="1" dirty="0" err="1"/>
              <a:t>PowerEdge</a:t>
            </a:r>
            <a:r>
              <a:rPr lang="hu-HU" sz="1600" b="1" dirty="0"/>
              <a:t> R960 szerverrel kapcsolatban</a:t>
            </a:r>
            <a:r>
              <a:rPr lang="hu-HU" sz="1600" dirty="0"/>
              <a:t>, de ez </a:t>
            </a:r>
            <a:r>
              <a:rPr lang="hu-HU" sz="1600" b="1" dirty="0"/>
              <a:t>bármely más informatikai eszközzel, rendszertervvel vagy rendszer modellel kapcsolatban is elvégezhető</a:t>
            </a:r>
            <a:r>
              <a:rPr lang="hu-HU" sz="1600" dirty="0"/>
              <a:t>, amennyiben találunk megfelelő objektumokat, és az attribútumaikat számszerűen vagy más módszerekkel le tudjuk írni (vö. igen/nem = 1; 0). Ez lesz az </a:t>
            </a:r>
            <a:r>
              <a:rPr lang="hu-HU" sz="1600" b="1" dirty="0"/>
              <a:t>O</a:t>
            </a:r>
            <a:r>
              <a:rPr lang="hu-HU" sz="1600" dirty="0"/>
              <a:t>bjektum </a:t>
            </a:r>
            <a:r>
              <a:rPr lang="hu-HU" sz="1600" b="1" dirty="0"/>
              <a:t>A</a:t>
            </a:r>
            <a:r>
              <a:rPr lang="hu-HU" sz="1600" dirty="0"/>
              <a:t>ttribútum </a:t>
            </a:r>
            <a:r>
              <a:rPr lang="hu-HU" sz="1600" b="1" dirty="0"/>
              <a:t>M</a:t>
            </a:r>
            <a:r>
              <a:rPr lang="hu-HU" sz="1600" dirty="0"/>
              <a:t>átrix táblázat.</a:t>
            </a:r>
          </a:p>
          <a:p>
            <a:pPr algn="just"/>
            <a:endParaRPr lang="hu-HU" sz="1600" dirty="0"/>
          </a:p>
          <a:p>
            <a:pPr algn="just"/>
            <a:r>
              <a:rPr lang="hu-HU" sz="1600" b="1" dirty="0"/>
              <a:t>Az én esetemben a hardverelemek részleteiről elmondhatjuk, minél több minden van benne, annál drágább lehet. Továbbá, ha minden egyes attribútum jobb, akkor az objektum (vö. szerverek) is drágább lesz. </a:t>
            </a:r>
            <a:r>
              <a:rPr lang="hu-HU" sz="1600" dirty="0"/>
              <a:t>A fentiekből következik, hogy amikor </a:t>
            </a:r>
            <a:r>
              <a:rPr lang="hu-HU" sz="1600" b="1" dirty="0"/>
              <a:t>az attribútumokat rangsoroljuk </a:t>
            </a:r>
            <a:r>
              <a:rPr lang="hu-HU" sz="1600" dirty="0"/>
              <a:t>(vö. RANGSORSZÁM függvény), az alacsonyabb számot kapja a jobb érték. Az irányt deklaráljuk, amit korrelációval ellenőrzünk.</a:t>
            </a:r>
          </a:p>
          <a:p>
            <a:pPr algn="just"/>
            <a:endParaRPr lang="en-US" sz="1500" dirty="0"/>
          </a:p>
          <a:p>
            <a:pPr algn="just"/>
            <a:r>
              <a:rPr lang="hu-HU" sz="1500" u="sng" dirty="0"/>
              <a:t>Nyers objektum attribútum mátrix táblázat:</a:t>
            </a:r>
            <a:endParaRPr lang="en-US" sz="1500" u="sng" dirty="0"/>
          </a:p>
        </p:txBody>
      </p:sp>
      <p:pic>
        <p:nvPicPr>
          <p:cNvPr id="12" name="Picture 1">
            <a:extLst>
              <a:ext uri="{FF2B5EF4-FFF2-40B4-BE49-F238E27FC236}">
                <a16:creationId xmlns:a16="http://schemas.microsoft.com/office/drawing/2014/main" id="{E394BA32-4644-4731-8E6F-C4BB7F21C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555" y="1857149"/>
            <a:ext cx="2469482" cy="941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Kép 2">
            <a:extLst>
              <a:ext uri="{FF2B5EF4-FFF2-40B4-BE49-F238E27FC236}">
                <a16:creationId xmlns:a16="http://schemas.microsoft.com/office/drawing/2014/main" id="{03ADFEED-992C-1F8E-908F-525B28307E30}"/>
              </a:ext>
            </a:extLst>
          </p:cNvPr>
          <p:cNvPicPr>
            <a:picLocks noChangeAspect="1"/>
          </p:cNvPicPr>
          <p:nvPr/>
        </p:nvPicPr>
        <p:blipFill>
          <a:blip r:embed="rId5"/>
          <a:stretch>
            <a:fillRect/>
          </a:stretch>
        </p:blipFill>
        <p:spPr>
          <a:xfrm>
            <a:off x="813265" y="4399512"/>
            <a:ext cx="7779286" cy="2056370"/>
          </a:xfrm>
          <a:prstGeom prst="rect">
            <a:avLst/>
          </a:prstGeom>
        </p:spPr>
      </p:pic>
    </p:spTree>
    <p:extLst>
      <p:ext uri="{BB962C8B-B14F-4D97-AF65-F5344CB8AC3E}">
        <p14:creationId xmlns:p14="http://schemas.microsoft.com/office/powerpoint/2010/main" val="242576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5" name="Szövegdoboz 4">
            <a:extLst>
              <a:ext uri="{FF2B5EF4-FFF2-40B4-BE49-F238E27FC236}">
                <a16:creationId xmlns:a16="http://schemas.microsoft.com/office/drawing/2014/main" id="{4D9E17C2-111B-0869-9B95-8BB7979A23B4}"/>
              </a:ext>
            </a:extLst>
          </p:cNvPr>
          <p:cNvSpPr txBox="1"/>
          <p:nvPr/>
        </p:nvSpPr>
        <p:spPr>
          <a:xfrm>
            <a:off x="672920" y="1530240"/>
            <a:ext cx="10172558" cy="338554"/>
          </a:xfrm>
          <a:prstGeom prst="rect">
            <a:avLst/>
          </a:prstGeom>
          <a:noFill/>
        </p:spPr>
        <p:txBody>
          <a:bodyPr wrap="square">
            <a:spAutoFit/>
          </a:bodyPr>
          <a:lstStyle/>
          <a:p>
            <a:pPr algn="just"/>
            <a:r>
              <a:rPr lang="hu-HU" sz="1500" u="sng" dirty="0"/>
              <a:t>Rangsorolt objektum attribútum mátrix táblázat</a:t>
            </a:r>
            <a:r>
              <a:rPr lang="hu-HU" sz="1500" dirty="0"/>
              <a:t> – </a:t>
            </a:r>
            <a:r>
              <a:rPr lang="hu-HU" sz="1600" dirty="0"/>
              <a:t>Az attribútumok irányai alapján (lásd: minél több/kevesebb, annál jobb):</a:t>
            </a:r>
            <a:endParaRPr lang="en-US" sz="1500" u="sng" dirty="0"/>
          </a:p>
        </p:txBody>
      </p:sp>
      <p:sp>
        <p:nvSpPr>
          <p:cNvPr id="12" name="Szövegdoboz 11">
            <a:extLst>
              <a:ext uri="{FF2B5EF4-FFF2-40B4-BE49-F238E27FC236}">
                <a16:creationId xmlns:a16="http://schemas.microsoft.com/office/drawing/2014/main" id="{4D62048C-B615-ED72-75CF-739BD0252FB4}"/>
              </a:ext>
            </a:extLst>
          </p:cNvPr>
          <p:cNvSpPr txBox="1"/>
          <p:nvPr/>
        </p:nvSpPr>
        <p:spPr>
          <a:xfrm>
            <a:off x="755309" y="4442902"/>
            <a:ext cx="10001418" cy="2046714"/>
          </a:xfrm>
          <a:prstGeom prst="rect">
            <a:avLst/>
          </a:prstGeom>
          <a:noFill/>
        </p:spPr>
        <p:txBody>
          <a:bodyPr wrap="square">
            <a:spAutoFit/>
          </a:bodyPr>
          <a:lstStyle/>
          <a:p>
            <a:pPr algn="just"/>
            <a:r>
              <a:rPr lang="hu-HU" sz="1600" b="1" dirty="0"/>
              <a:t>A Hasonlósági elemzés (SA) az egyik megfelelő módszertan az objektumok rangsorolására, több attribútum alapján. A módszert Pitlik László fejlesztette ki 1993-ban. Ennek a neve COCO (</a:t>
            </a:r>
            <a:r>
              <a:rPr lang="en-US" sz="1600" b="1" dirty="0"/>
              <a:t>C</a:t>
            </a:r>
            <a:r>
              <a:rPr lang="en-US" sz="1600" dirty="0"/>
              <a:t>omponent-based </a:t>
            </a:r>
            <a:r>
              <a:rPr lang="en-US" sz="1600" b="1" dirty="0"/>
              <a:t>O</a:t>
            </a:r>
            <a:r>
              <a:rPr lang="en-US" sz="1600" dirty="0"/>
              <a:t>bject </a:t>
            </a:r>
            <a:r>
              <a:rPr lang="en-US" sz="1600" b="1" dirty="0"/>
              <a:t>C</a:t>
            </a:r>
            <a:r>
              <a:rPr lang="en-US" sz="1600" dirty="0"/>
              <a:t>omparison for </a:t>
            </a:r>
            <a:r>
              <a:rPr lang="en-US" sz="1600" b="1" dirty="0"/>
              <a:t>O</a:t>
            </a:r>
            <a:r>
              <a:rPr lang="en-US" sz="1600" dirty="0"/>
              <a:t>bjectivity</a:t>
            </a:r>
            <a:r>
              <a:rPr lang="hu-HU" sz="1600" dirty="0"/>
              <a:t>)</a:t>
            </a:r>
            <a:r>
              <a:rPr lang="hu-HU" sz="1600" b="1" dirty="0"/>
              <a:t> módszertan. </a:t>
            </a:r>
          </a:p>
          <a:p>
            <a:endParaRPr lang="hu-HU" sz="1600" dirty="0"/>
          </a:p>
          <a:p>
            <a:pPr algn="just"/>
            <a:r>
              <a:rPr lang="hu-HU" sz="1600" b="1" dirty="0"/>
              <a:t>Ebben a mátrixban sikerült összesítenem az összes adatot, és ennek segítségével lehetővé vált az </a:t>
            </a:r>
            <a:r>
              <a:rPr lang="hu-HU" sz="1600" b="1" dirty="0" err="1"/>
              <a:t>objektumonkénti</a:t>
            </a:r>
            <a:r>
              <a:rPr lang="hu-HU" sz="1600" b="1" dirty="0"/>
              <a:t> ár-előny optimalizált értékének meghatározása a COCO STANDARD </a:t>
            </a:r>
            <a:r>
              <a:rPr lang="hu-HU" sz="1600" b="1" dirty="0" err="1"/>
              <a:t>árbecslő</a:t>
            </a:r>
            <a:r>
              <a:rPr lang="hu-HU" sz="1600" b="1" dirty="0"/>
              <a:t> termelési függvénygenerátor segítségével.</a:t>
            </a:r>
          </a:p>
          <a:p>
            <a:pPr algn="just"/>
            <a:endParaRPr lang="hu-HU" sz="1500" dirty="0"/>
          </a:p>
        </p:txBody>
      </p:sp>
      <p:sp>
        <p:nvSpPr>
          <p:cNvPr id="11" name="Cím 6">
            <a:extLst>
              <a:ext uri="{FF2B5EF4-FFF2-40B4-BE49-F238E27FC236}">
                <a16:creationId xmlns:a16="http://schemas.microsoft.com/office/drawing/2014/main" id="{70938832-1826-2393-2F78-FAB0547F5998}"/>
              </a:ext>
            </a:extLst>
          </p:cNvPr>
          <p:cNvSpPr txBox="1">
            <a:spLocks/>
          </p:cNvSpPr>
          <p:nvPr/>
        </p:nvSpPr>
        <p:spPr>
          <a:xfrm>
            <a:off x="1457727" y="107409"/>
            <a:ext cx="10275212" cy="1123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b="1" u="sng" dirty="0">
                <a:latin typeface="+mn-lt"/>
              </a:rPr>
              <a:t>Szerverek ár/teljesítmény vizsgálata</a:t>
            </a:r>
          </a:p>
        </p:txBody>
      </p:sp>
      <p:pic>
        <p:nvPicPr>
          <p:cNvPr id="3" name="Kép 2">
            <a:extLst>
              <a:ext uri="{FF2B5EF4-FFF2-40B4-BE49-F238E27FC236}">
                <a16:creationId xmlns:a16="http://schemas.microsoft.com/office/drawing/2014/main" id="{9B2E86F6-BCEB-C1A5-E409-AFA659C5C92F}"/>
              </a:ext>
            </a:extLst>
          </p:cNvPr>
          <p:cNvPicPr>
            <a:picLocks noChangeAspect="1"/>
          </p:cNvPicPr>
          <p:nvPr/>
        </p:nvPicPr>
        <p:blipFill>
          <a:blip r:embed="rId4"/>
          <a:stretch>
            <a:fillRect/>
          </a:stretch>
        </p:blipFill>
        <p:spPr>
          <a:xfrm>
            <a:off x="813265" y="1970394"/>
            <a:ext cx="7867309" cy="2271033"/>
          </a:xfrm>
          <a:prstGeom prst="rect">
            <a:avLst/>
          </a:prstGeom>
        </p:spPr>
      </p:pic>
    </p:spTree>
    <p:extLst>
      <p:ext uri="{BB962C8B-B14F-4D97-AF65-F5344CB8AC3E}">
        <p14:creationId xmlns:p14="http://schemas.microsoft.com/office/powerpoint/2010/main" val="61938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11" name="Szövegdoboz 10">
            <a:extLst>
              <a:ext uri="{FF2B5EF4-FFF2-40B4-BE49-F238E27FC236}">
                <a16:creationId xmlns:a16="http://schemas.microsoft.com/office/drawing/2014/main" id="{4027EAB6-4EBE-6CED-1EB9-D07771972FEC}"/>
              </a:ext>
            </a:extLst>
          </p:cNvPr>
          <p:cNvSpPr txBox="1"/>
          <p:nvPr/>
        </p:nvSpPr>
        <p:spPr>
          <a:xfrm>
            <a:off x="773143" y="1443806"/>
            <a:ext cx="4513634" cy="2800767"/>
          </a:xfrm>
          <a:prstGeom prst="rect">
            <a:avLst/>
          </a:prstGeom>
          <a:noFill/>
        </p:spPr>
        <p:txBody>
          <a:bodyPr wrap="square">
            <a:spAutoFit/>
          </a:bodyPr>
          <a:lstStyle/>
          <a:p>
            <a:pPr algn="just"/>
            <a:r>
              <a:rPr lang="hu-HU" sz="1600" b="1" dirty="0"/>
              <a:t>Ennek eredményeként azt kaptam, hogy az összes szerver ára és a becsült ára megegyezik, ezért a COCO STEP IX módszert kellett használnom </a:t>
            </a:r>
            <a:r>
              <a:rPr lang="hu-HU" sz="1600" dirty="0"/>
              <a:t>(az </a:t>
            </a:r>
            <a:r>
              <a:rPr lang="hu-HU" sz="1600" dirty="0" err="1"/>
              <a:t>árintervallum</a:t>
            </a:r>
            <a:r>
              <a:rPr lang="hu-HU" sz="1600" dirty="0"/>
              <a:t> határaitól való távolság ideális értékének becslése), hogy meghatározzam </a:t>
            </a:r>
            <a:r>
              <a:rPr lang="hu-HU" sz="1600" b="1" dirty="0"/>
              <a:t>minden egyes objektum minimális és maximális értékét a COCO Y0 </a:t>
            </a:r>
            <a:r>
              <a:rPr lang="hu-HU" sz="1600" b="1" dirty="0" err="1"/>
              <a:t>antidiszkriminatív</a:t>
            </a:r>
            <a:r>
              <a:rPr lang="hu-HU" sz="1600" b="1" dirty="0"/>
              <a:t> modellezés futtatása érdekében</a:t>
            </a:r>
            <a:r>
              <a:rPr lang="hu-HU" sz="1600" dirty="0"/>
              <a:t>. A legmegfelelőbb szerver az lesz, amelynek ára (Y) a legközelebb van a minimumhoz, vagy ha az értékek megegyeznek, az, amelyik a legtávolabb van a maximumtól (Y).</a:t>
            </a:r>
            <a:endParaRPr lang="en-US" sz="1500" dirty="0"/>
          </a:p>
        </p:txBody>
      </p:sp>
      <p:sp>
        <p:nvSpPr>
          <p:cNvPr id="15" name="Szövegdoboz 14">
            <a:extLst>
              <a:ext uri="{FF2B5EF4-FFF2-40B4-BE49-F238E27FC236}">
                <a16:creationId xmlns:a16="http://schemas.microsoft.com/office/drawing/2014/main" id="{3C9C5B08-B9B2-F168-D9B6-639D66AFA446}"/>
              </a:ext>
            </a:extLst>
          </p:cNvPr>
          <p:cNvSpPr txBox="1"/>
          <p:nvPr/>
        </p:nvSpPr>
        <p:spPr>
          <a:xfrm>
            <a:off x="773143" y="4367578"/>
            <a:ext cx="4513634" cy="2062103"/>
          </a:xfrm>
          <a:prstGeom prst="rect">
            <a:avLst/>
          </a:prstGeom>
          <a:noFill/>
        </p:spPr>
        <p:txBody>
          <a:bodyPr wrap="square">
            <a:spAutoFit/>
          </a:bodyPr>
          <a:lstStyle/>
          <a:p>
            <a:pPr algn="just"/>
            <a:r>
              <a:rPr lang="hu-HU" sz="1600" b="1" dirty="0"/>
              <a:t>Az alsó és felső határok meghatározása után a COCO STEP-IX objektum attribútum mátrix elkészült</a:t>
            </a:r>
            <a:r>
              <a:rPr lang="hu-HU" sz="1600" dirty="0"/>
              <a:t>. A táblázat különféle arányszámításokat és marginális számításokat is tartalmaz. </a:t>
            </a:r>
            <a:r>
              <a:rPr lang="hu-HU" sz="1600" b="1" dirty="0"/>
              <a:t>Ezek a számítások segítenek létrehozni a rangsorolt objektum attribútum mátrix táblázatot, amelyet betölthetünk a COCO Y0 </a:t>
            </a:r>
            <a:r>
              <a:rPr lang="hu-HU" sz="1600" b="1" dirty="0" err="1"/>
              <a:t>antidiszkriminációs</a:t>
            </a:r>
            <a:r>
              <a:rPr lang="hu-HU" sz="1600" b="1" dirty="0"/>
              <a:t>, hasonlóság-elemző online modellezőbe.</a:t>
            </a:r>
            <a:endParaRPr lang="en-US" sz="1500" b="1" dirty="0"/>
          </a:p>
        </p:txBody>
      </p:sp>
      <p:sp>
        <p:nvSpPr>
          <p:cNvPr id="10" name="Cím 6">
            <a:extLst>
              <a:ext uri="{FF2B5EF4-FFF2-40B4-BE49-F238E27FC236}">
                <a16:creationId xmlns:a16="http://schemas.microsoft.com/office/drawing/2014/main" id="{C2D437AC-8444-EFE8-1595-512A0C0C1B9C}"/>
              </a:ext>
            </a:extLst>
          </p:cNvPr>
          <p:cNvSpPr txBox="1">
            <a:spLocks/>
          </p:cNvSpPr>
          <p:nvPr/>
        </p:nvSpPr>
        <p:spPr>
          <a:xfrm>
            <a:off x="1457727" y="107409"/>
            <a:ext cx="10275212" cy="1123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b="1" u="sng" dirty="0">
                <a:latin typeface="+mn-lt"/>
              </a:rPr>
              <a:t>Szerverek ár/teljesítmény vizsgálata</a:t>
            </a:r>
          </a:p>
        </p:txBody>
      </p:sp>
      <p:pic>
        <p:nvPicPr>
          <p:cNvPr id="3" name="Kép 2">
            <a:extLst>
              <a:ext uri="{FF2B5EF4-FFF2-40B4-BE49-F238E27FC236}">
                <a16:creationId xmlns:a16="http://schemas.microsoft.com/office/drawing/2014/main" id="{62221C70-97B5-4986-87D2-40EAB2FD2BB0}"/>
              </a:ext>
            </a:extLst>
          </p:cNvPr>
          <p:cNvPicPr>
            <a:picLocks noChangeAspect="1"/>
          </p:cNvPicPr>
          <p:nvPr/>
        </p:nvPicPr>
        <p:blipFill>
          <a:blip r:embed="rId4"/>
          <a:stretch>
            <a:fillRect/>
          </a:stretch>
        </p:blipFill>
        <p:spPr>
          <a:xfrm>
            <a:off x="5490880" y="1907173"/>
            <a:ext cx="6096002" cy="1566278"/>
          </a:xfrm>
          <a:prstGeom prst="rect">
            <a:avLst/>
          </a:prstGeom>
        </p:spPr>
      </p:pic>
      <p:pic>
        <p:nvPicPr>
          <p:cNvPr id="7" name="Kép 6">
            <a:extLst>
              <a:ext uri="{FF2B5EF4-FFF2-40B4-BE49-F238E27FC236}">
                <a16:creationId xmlns:a16="http://schemas.microsoft.com/office/drawing/2014/main" id="{7D66FD15-B306-026C-50F3-ED999EAA31C0}"/>
              </a:ext>
            </a:extLst>
          </p:cNvPr>
          <p:cNvPicPr>
            <a:picLocks noChangeAspect="1"/>
          </p:cNvPicPr>
          <p:nvPr/>
        </p:nvPicPr>
        <p:blipFill>
          <a:blip r:embed="rId5"/>
          <a:stretch>
            <a:fillRect/>
          </a:stretch>
        </p:blipFill>
        <p:spPr>
          <a:xfrm>
            <a:off x="5548135" y="4292600"/>
            <a:ext cx="6163829" cy="1641256"/>
          </a:xfrm>
          <a:prstGeom prst="rect">
            <a:avLst/>
          </a:prstGeom>
        </p:spPr>
      </p:pic>
    </p:spTree>
    <p:extLst>
      <p:ext uri="{BB962C8B-B14F-4D97-AF65-F5344CB8AC3E}">
        <p14:creationId xmlns:p14="http://schemas.microsoft.com/office/powerpoint/2010/main" val="369198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10" name="Szövegdoboz 9">
            <a:extLst>
              <a:ext uri="{FF2B5EF4-FFF2-40B4-BE49-F238E27FC236}">
                <a16:creationId xmlns:a16="http://schemas.microsoft.com/office/drawing/2014/main" id="{AD69ED78-F85D-E86B-83D2-C834DDED66CE}"/>
              </a:ext>
            </a:extLst>
          </p:cNvPr>
          <p:cNvSpPr txBox="1"/>
          <p:nvPr/>
        </p:nvSpPr>
        <p:spPr>
          <a:xfrm>
            <a:off x="3565457" y="4026366"/>
            <a:ext cx="6948152" cy="338554"/>
          </a:xfrm>
          <a:prstGeom prst="rect">
            <a:avLst/>
          </a:prstGeom>
          <a:noFill/>
        </p:spPr>
        <p:txBody>
          <a:bodyPr wrap="square">
            <a:spAutoFit/>
          </a:bodyPr>
          <a:lstStyle/>
          <a:p>
            <a:r>
              <a:rPr lang="es-ES" sz="1600" b="1" dirty="0"/>
              <a:t>A képen a COCO Y0 modell eredménye látható.</a:t>
            </a:r>
            <a:endParaRPr lang="en-US" sz="1500" b="1" dirty="0"/>
          </a:p>
        </p:txBody>
      </p:sp>
      <p:sp>
        <p:nvSpPr>
          <p:cNvPr id="13" name="Szövegdoboz 12">
            <a:extLst>
              <a:ext uri="{FF2B5EF4-FFF2-40B4-BE49-F238E27FC236}">
                <a16:creationId xmlns:a16="http://schemas.microsoft.com/office/drawing/2014/main" id="{0E9E99A3-6F54-95AD-C157-790A14B9B065}"/>
              </a:ext>
            </a:extLst>
          </p:cNvPr>
          <p:cNvSpPr txBox="1"/>
          <p:nvPr/>
        </p:nvSpPr>
        <p:spPr>
          <a:xfrm>
            <a:off x="2192074" y="1602224"/>
            <a:ext cx="8699245" cy="338554"/>
          </a:xfrm>
          <a:prstGeom prst="rect">
            <a:avLst/>
          </a:prstGeom>
          <a:noFill/>
        </p:spPr>
        <p:txBody>
          <a:bodyPr wrap="square">
            <a:spAutoFit/>
          </a:bodyPr>
          <a:lstStyle/>
          <a:p>
            <a:r>
              <a:rPr lang="hu-HU" sz="1600" b="1" dirty="0"/>
              <a:t>Az ábra a rangsorolt táblázatot mutatja, amelyet betölthetünk a COCO Y0 modellezőbe</a:t>
            </a:r>
            <a:r>
              <a:rPr lang="en-US" sz="1500" dirty="0"/>
              <a:t>.</a:t>
            </a:r>
            <a:endParaRPr lang="en-US" sz="1800" dirty="0"/>
          </a:p>
        </p:txBody>
      </p:sp>
      <p:sp>
        <p:nvSpPr>
          <p:cNvPr id="12" name="Cím 6">
            <a:extLst>
              <a:ext uri="{FF2B5EF4-FFF2-40B4-BE49-F238E27FC236}">
                <a16:creationId xmlns:a16="http://schemas.microsoft.com/office/drawing/2014/main" id="{414308E1-8BA3-4563-DA91-437C2EE5023C}"/>
              </a:ext>
            </a:extLst>
          </p:cNvPr>
          <p:cNvSpPr txBox="1">
            <a:spLocks/>
          </p:cNvSpPr>
          <p:nvPr/>
        </p:nvSpPr>
        <p:spPr>
          <a:xfrm>
            <a:off x="1457727" y="107409"/>
            <a:ext cx="10275212" cy="1123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b="1" u="sng" dirty="0">
                <a:latin typeface="+mn-lt"/>
              </a:rPr>
              <a:t>Szerverek ár/teljesítmény vizsgálata</a:t>
            </a:r>
          </a:p>
        </p:txBody>
      </p:sp>
      <p:pic>
        <p:nvPicPr>
          <p:cNvPr id="3" name="Kép 2">
            <a:extLst>
              <a:ext uri="{FF2B5EF4-FFF2-40B4-BE49-F238E27FC236}">
                <a16:creationId xmlns:a16="http://schemas.microsoft.com/office/drawing/2014/main" id="{24862A5D-26DF-1609-78BF-37E6D9E3CFC1}"/>
              </a:ext>
            </a:extLst>
          </p:cNvPr>
          <p:cNvPicPr>
            <a:picLocks noChangeAspect="1"/>
          </p:cNvPicPr>
          <p:nvPr/>
        </p:nvPicPr>
        <p:blipFill>
          <a:blip r:embed="rId4"/>
          <a:stretch>
            <a:fillRect/>
          </a:stretch>
        </p:blipFill>
        <p:spPr>
          <a:xfrm>
            <a:off x="3463171" y="2004103"/>
            <a:ext cx="4239379" cy="1958937"/>
          </a:xfrm>
          <a:prstGeom prst="rect">
            <a:avLst/>
          </a:prstGeom>
        </p:spPr>
      </p:pic>
      <p:pic>
        <p:nvPicPr>
          <p:cNvPr id="7" name="Kép 6">
            <a:extLst>
              <a:ext uri="{FF2B5EF4-FFF2-40B4-BE49-F238E27FC236}">
                <a16:creationId xmlns:a16="http://schemas.microsoft.com/office/drawing/2014/main" id="{019FAA33-024B-A414-5443-45C05678EB9C}"/>
              </a:ext>
            </a:extLst>
          </p:cNvPr>
          <p:cNvPicPr>
            <a:picLocks noChangeAspect="1"/>
          </p:cNvPicPr>
          <p:nvPr/>
        </p:nvPicPr>
        <p:blipFill>
          <a:blip r:embed="rId5"/>
          <a:stretch>
            <a:fillRect/>
          </a:stretch>
        </p:blipFill>
        <p:spPr>
          <a:xfrm>
            <a:off x="3096405" y="4559037"/>
            <a:ext cx="5342745" cy="1741339"/>
          </a:xfrm>
          <a:prstGeom prst="rect">
            <a:avLst/>
          </a:prstGeom>
        </p:spPr>
      </p:pic>
    </p:spTree>
    <p:extLst>
      <p:ext uri="{BB962C8B-B14F-4D97-AF65-F5344CB8AC3E}">
        <p14:creationId xmlns:p14="http://schemas.microsoft.com/office/powerpoint/2010/main" val="18236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8" name="Szövegdoboz 7">
            <a:extLst>
              <a:ext uri="{FF2B5EF4-FFF2-40B4-BE49-F238E27FC236}">
                <a16:creationId xmlns:a16="http://schemas.microsoft.com/office/drawing/2014/main" id="{100361C3-9099-77E2-BE7B-B87F8662E294}"/>
              </a:ext>
            </a:extLst>
          </p:cNvPr>
          <p:cNvSpPr txBox="1"/>
          <p:nvPr/>
        </p:nvSpPr>
        <p:spPr>
          <a:xfrm>
            <a:off x="631231" y="1440790"/>
            <a:ext cx="6948152" cy="323165"/>
          </a:xfrm>
          <a:prstGeom prst="rect">
            <a:avLst/>
          </a:prstGeom>
          <a:noFill/>
        </p:spPr>
        <p:txBody>
          <a:bodyPr wrap="square">
            <a:spAutoFit/>
          </a:bodyPr>
          <a:lstStyle/>
          <a:p>
            <a:r>
              <a:rPr lang="hu-HU" sz="1500" b="1" u="sng" dirty="0"/>
              <a:t>Végeredmény:</a:t>
            </a:r>
            <a:endParaRPr lang="en-US" sz="1800" b="1" u="sng" dirty="0"/>
          </a:p>
        </p:txBody>
      </p:sp>
      <p:sp>
        <p:nvSpPr>
          <p:cNvPr id="10" name="Szövegdoboz 9">
            <a:extLst>
              <a:ext uri="{FF2B5EF4-FFF2-40B4-BE49-F238E27FC236}">
                <a16:creationId xmlns:a16="http://schemas.microsoft.com/office/drawing/2014/main" id="{E31E2D06-F644-A05D-45CE-5683F744A769}"/>
              </a:ext>
            </a:extLst>
          </p:cNvPr>
          <p:cNvSpPr txBox="1"/>
          <p:nvPr/>
        </p:nvSpPr>
        <p:spPr>
          <a:xfrm>
            <a:off x="549750" y="3633714"/>
            <a:ext cx="11102449" cy="1077218"/>
          </a:xfrm>
          <a:prstGeom prst="rect">
            <a:avLst/>
          </a:prstGeom>
          <a:noFill/>
        </p:spPr>
        <p:txBody>
          <a:bodyPr wrap="square">
            <a:spAutoFit/>
          </a:bodyPr>
          <a:lstStyle/>
          <a:p>
            <a:pPr algn="just"/>
            <a:r>
              <a:rPr lang="hu-HU" sz="1600" b="1" dirty="0"/>
              <a:t>A </a:t>
            </a:r>
            <a:r>
              <a:rPr lang="hu-HU" sz="1600" b="1" dirty="0" err="1"/>
              <a:t>validitást</a:t>
            </a:r>
            <a:r>
              <a:rPr lang="hu-HU" sz="1600" b="1" dirty="0"/>
              <a:t> is ellenőriztem</a:t>
            </a:r>
            <a:r>
              <a:rPr lang="hu-HU" sz="1600" dirty="0"/>
              <a:t>, ebben az esetben inverz műveletet végeztem. Az inverz módszer lényege, hogy +1-et adunk az objektum számához (itt 10+1), majd a 11-ből kivonjuk az összes rangsorolt számot, így megkapjuk az inverz objektum attribútum mátrix táblázatot, amit a modellező ellenőrizhet. </a:t>
            </a:r>
            <a:r>
              <a:rPr lang="hu-HU" sz="1600" b="1" dirty="0"/>
              <a:t>Ha az előjel pontosan az ellenkezője az eredeti modellnek (+,-), akkor a </a:t>
            </a:r>
            <a:r>
              <a:rPr lang="hu-HU" sz="1600" b="1" dirty="0" err="1"/>
              <a:t>validitás</a:t>
            </a:r>
            <a:r>
              <a:rPr lang="hu-HU" sz="1600" b="1" dirty="0"/>
              <a:t> ellenőrizve van.</a:t>
            </a:r>
            <a:endParaRPr lang="en-US" sz="1800" b="1" dirty="0"/>
          </a:p>
        </p:txBody>
      </p:sp>
      <p:sp>
        <p:nvSpPr>
          <p:cNvPr id="13" name="Cím 6">
            <a:extLst>
              <a:ext uri="{FF2B5EF4-FFF2-40B4-BE49-F238E27FC236}">
                <a16:creationId xmlns:a16="http://schemas.microsoft.com/office/drawing/2014/main" id="{48422724-6740-31AA-4823-EADE1EDC8B9B}"/>
              </a:ext>
            </a:extLst>
          </p:cNvPr>
          <p:cNvSpPr txBox="1">
            <a:spLocks/>
          </p:cNvSpPr>
          <p:nvPr/>
        </p:nvSpPr>
        <p:spPr>
          <a:xfrm>
            <a:off x="1457727" y="160598"/>
            <a:ext cx="10275212" cy="1123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b="1" u="sng" dirty="0">
                <a:latin typeface="+mn-lt"/>
              </a:rPr>
              <a:t>Szerverek ár/teljesítmény vizsgálata</a:t>
            </a:r>
          </a:p>
        </p:txBody>
      </p:sp>
      <p:pic>
        <p:nvPicPr>
          <p:cNvPr id="3" name="Kép 2">
            <a:extLst>
              <a:ext uri="{FF2B5EF4-FFF2-40B4-BE49-F238E27FC236}">
                <a16:creationId xmlns:a16="http://schemas.microsoft.com/office/drawing/2014/main" id="{227AA9E3-72AC-5ED4-D75B-CB5D1471ACAA}"/>
              </a:ext>
            </a:extLst>
          </p:cNvPr>
          <p:cNvPicPr>
            <a:picLocks noChangeAspect="1"/>
          </p:cNvPicPr>
          <p:nvPr/>
        </p:nvPicPr>
        <p:blipFill>
          <a:blip r:embed="rId4"/>
          <a:stretch>
            <a:fillRect/>
          </a:stretch>
        </p:blipFill>
        <p:spPr>
          <a:xfrm>
            <a:off x="2463800" y="1510373"/>
            <a:ext cx="6595279" cy="1918627"/>
          </a:xfrm>
          <a:prstGeom prst="rect">
            <a:avLst/>
          </a:prstGeom>
        </p:spPr>
      </p:pic>
      <p:pic>
        <p:nvPicPr>
          <p:cNvPr id="7" name="Kép 6">
            <a:extLst>
              <a:ext uri="{FF2B5EF4-FFF2-40B4-BE49-F238E27FC236}">
                <a16:creationId xmlns:a16="http://schemas.microsoft.com/office/drawing/2014/main" id="{217365DB-4AB2-D990-214D-699B6D10C1DF}"/>
              </a:ext>
            </a:extLst>
          </p:cNvPr>
          <p:cNvPicPr>
            <a:picLocks noChangeAspect="1"/>
          </p:cNvPicPr>
          <p:nvPr/>
        </p:nvPicPr>
        <p:blipFill>
          <a:blip r:embed="rId5"/>
          <a:stretch>
            <a:fillRect/>
          </a:stretch>
        </p:blipFill>
        <p:spPr>
          <a:xfrm>
            <a:off x="229376" y="4737154"/>
            <a:ext cx="11631648" cy="1905266"/>
          </a:xfrm>
          <a:prstGeom prst="rect">
            <a:avLst/>
          </a:prstGeom>
        </p:spPr>
      </p:pic>
    </p:spTree>
    <p:extLst>
      <p:ext uri="{BB962C8B-B14F-4D97-AF65-F5344CB8AC3E}">
        <p14:creationId xmlns:p14="http://schemas.microsoft.com/office/powerpoint/2010/main" val="57340311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1609</Words>
  <Application>Microsoft Office PowerPoint</Application>
  <PresentationFormat>Szélesvásznú</PresentationFormat>
  <Paragraphs>123</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Calibri Light</vt:lpstr>
      <vt:lpstr>Wingdings</vt:lpstr>
      <vt:lpstr>Office-téma</vt:lpstr>
      <vt:lpstr>          MI-alapú döntéstámogatás informatikai projektekben </vt:lpstr>
      <vt:lpstr>Tartalomjegyzék</vt:lpstr>
      <vt:lpstr>Bevezetés</vt:lpstr>
      <vt:lpstr>Célok, hasznosság</vt:lpstr>
      <vt:lpstr>Szerverek ár/teljesítmény vizsgálata</vt:lpstr>
      <vt:lpstr>PowerPoint-bemutató</vt:lpstr>
      <vt:lpstr>PowerPoint-bemutató</vt:lpstr>
      <vt:lpstr>PowerPoint-bemutató</vt:lpstr>
      <vt:lpstr>PowerPoint-bemutató</vt:lpstr>
      <vt:lpstr>Konklúzió, jövőkép</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Price-performance analysis for server procurement</dc:title>
  <dc:creator>Janos Angyal</dc:creator>
  <cp:lastModifiedBy>Angyal János</cp:lastModifiedBy>
  <cp:revision>128</cp:revision>
  <dcterms:created xsi:type="dcterms:W3CDTF">2024-04-07T14:08:59Z</dcterms:created>
  <dcterms:modified xsi:type="dcterms:W3CDTF">2025-01-17T09:33:21Z</dcterms:modified>
</cp:coreProperties>
</file>