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56" r:id="rId2"/>
    <p:sldId id="262" r:id="rId3"/>
    <p:sldId id="257" r:id="rId4"/>
    <p:sldId id="258" r:id="rId5"/>
    <p:sldId id="259" r:id="rId6"/>
    <p:sldId id="268" r:id="rId7"/>
    <p:sldId id="261" r:id="rId8"/>
    <p:sldId id="264" r:id="rId9"/>
    <p:sldId id="265" r:id="rId10"/>
    <p:sldId id="260" r:id="rId11"/>
    <p:sldId id="266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74" autoAdjust="0"/>
  </p:normalViewPr>
  <p:slideViewPr>
    <p:cSldViewPr snapToGrid="0">
      <p:cViewPr varScale="1">
        <p:scale>
          <a:sx n="110" d="100"/>
          <a:sy n="110" d="100"/>
        </p:scale>
        <p:origin x="576" y="108"/>
      </p:cViewPr>
      <p:guideLst/>
    </p:cSldViewPr>
  </p:slideViewPr>
  <p:outlineViewPr>
    <p:cViewPr>
      <p:scale>
        <a:sx n="33" d="100"/>
        <a:sy n="33" d="100"/>
      </p:scale>
      <p:origin x="0" y="-105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C4DA9-50A2-42FF-BA09-9A6B003F42FE}" type="datetimeFigureOut">
              <a:rPr lang="hu-HU" smtClean="0"/>
              <a:t>2025. 01. 13.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1C803D-4B8D-4961-AAB8-448BB31B826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4945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1C803D-4B8D-4961-AAB8-448BB31B826D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2917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2273F6AC-C895-4023-B045-3E5C55901BC4}" type="datetimeFigureOut">
              <a:rPr lang="hu-HU" smtClean="0"/>
              <a:t>2025. 01. 13.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EE42EE0B-D77F-4BC3-874E-F6D2F80CB7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1453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3F6AC-C895-4023-B045-3E5C55901BC4}" type="datetimeFigureOut">
              <a:rPr lang="hu-HU" smtClean="0"/>
              <a:t>2025. 01. 13.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EE0B-D77F-4BC3-874E-F6D2F80CB7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7817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3F6AC-C895-4023-B045-3E5C55901BC4}" type="datetimeFigureOut">
              <a:rPr lang="hu-HU" smtClean="0"/>
              <a:t>2025. 01. 13.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EE0B-D77F-4BC3-874E-F6D2F80CB7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12484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3F6AC-C895-4023-B045-3E5C55901BC4}" type="datetimeFigureOut">
              <a:rPr lang="hu-HU" smtClean="0"/>
              <a:t>2025. 01. 13.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EE0B-D77F-4BC3-874E-F6D2F80CB730}" type="slidenum">
              <a:rPr lang="hu-HU" smtClean="0"/>
              <a:t>‹#›</a:t>
            </a:fld>
            <a:endParaRPr lang="hu-H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7466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3F6AC-C895-4023-B045-3E5C55901BC4}" type="datetimeFigureOut">
              <a:rPr lang="hu-HU" smtClean="0"/>
              <a:t>2025. 01. 13.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EE0B-D77F-4BC3-874E-F6D2F80CB7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47431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3F6AC-C895-4023-B045-3E5C55901BC4}" type="datetimeFigureOut">
              <a:rPr lang="hu-HU" smtClean="0"/>
              <a:t>2025. 01. 13.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EE0B-D77F-4BC3-874E-F6D2F80CB7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21819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3F6AC-C895-4023-B045-3E5C55901BC4}" type="datetimeFigureOut">
              <a:rPr lang="hu-HU" smtClean="0"/>
              <a:t>2025. 01. 13.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EE0B-D77F-4BC3-874E-F6D2F80CB7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10559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3F6AC-C895-4023-B045-3E5C55901BC4}" type="datetimeFigureOut">
              <a:rPr lang="hu-HU" smtClean="0"/>
              <a:t>2025. 01. 13.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EE0B-D77F-4BC3-874E-F6D2F80CB7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598925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3F6AC-C895-4023-B045-3E5C55901BC4}" type="datetimeFigureOut">
              <a:rPr lang="hu-HU" smtClean="0"/>
              <a:t>2025. 01. 13.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EE0B-D77F-4BC3-874E-F6D2F80CB7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0300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3F6AC-C895-4023-B045-3E5C55901BC4}" type="datetimeFigureOut">
              <a:rPr lang="hu-HU" smtClean="0"/>
              <a:t>2025. 01. 13.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EE0B-D77F-4BC3-874E-F6D2F80CB7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593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3F6AC-C895-4023-B045-3E5C55901BC4}" type="datetimeFigureOut">
              <a:rPr lang="hu-HU" smtClean="0"/>
              <a:t>2025. 01. 13.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EE0B-D77F-4BC3-874E-F6D2F80CB7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8675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3F6AC-C895-4023-B045-3E5C55901BC4}" type="datetimeFigureOut">
              <a:rPr lang="hu-HU" smtClean="0"/>
              <a:t>2025. 01. 13.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EE0B-D77F-4BC3-874E-F6D2F80CB7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36665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3F6AC-C895-4023-B045-3E5C55901BC4}" type="datetimeFigureOut">
              <a:rPr lang="hu-HU" smtClean="0"/>
              <a:t>2025. 01. 13.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EE0B-D77F-4BC3-874E-F6D2F80CB7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8739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3F6AC-C895-4023-B045-3E5C55901BC4}" type="datetimeFigureOut">
              <a:rPr lang="hu-HU" smtClean="0"/>
              <a:t>2025. 01. 13.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EE0B-D77F-4BC3-874E-F6D2F80CB7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45498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3F6AC-C895-4023-B045-3E5C55901BC4}" type="datetimeFigureOut">
              <a:rPr lang="hu-HU" smtClean="0"/>
              <a:t>2025. 01. 13.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EE0B-D77F-4BC3-874E-F6D2F80CB7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9764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3F6AC-C895-4023-B045-3E5C55901BC4}" type="datetimeFigureOut">
              <a:rPr lang="hu-HU" smtClean="0"/>
              <a:t>2025. 01. 13.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EE0B-D77F-4BC3-874E-F6D2F80CB7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623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3F6AC-C895-4023-B045-3E5C55901BC4}" type="datetimeFigureOut">
              <a:rPr lang="hu-HU" smtClean="0"/>
              <a:t>2025. 01. 13.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EE0B-D77F-4BC3-874E-F6D2F80CB7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6257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3F6AC-C895-4023-B045-3E5C55901BC4}" type="datetimeFigureOut">
              <a:rPr lang="hu-HU" smtClean="0"/>
              <a:t>2025. 01. 13.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2EE0B-D77F-4BC3-874E-F6D2F80CB7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06879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B0F4C0A-F3B0-3B40-7509-C28742AFA5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3084" y="1571943"/>
            <a:ext cx="8791575" cy="2387600"/>
          </a:xfrm>
        </p:spPr>
        <p:txBody>
          <a:bodyPr>
            <a:normAutofit fontScale="90000"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hu-HU" sz="4900" dirty="0"/>
              <a:t>Raktári készletigény előrejelzés</a:t>
            </a:r>
            <a:br>
              <a:rPr lang="hu-HU" sz="4900" dirty="0"/>
            </a:br>
            <a:r>
              <a:rPr lang="hu-HU" sz="4900" dirty="0"/>
              <a:t> MI támogatással</a:t>
            </a:r>
            <a:br>
              <a:rPr lang="hu-HU" sz="5400" dirty="0"/>
            </a:br>
            <a:endParaRPr lang="hu-HU" sz="2700" dirty="0"/>
          </a:p>
        </p:txBody>
      </p:sp>
      <p:sp>
        <p:nvSpPr>
          <p:cNvPr id="9" name="Alcím 8">
            <a:extLst>
              <a:ext uri="{FF2B5EF4-FFF2-40B4-BE49-F238E27FC236}">
                <a16:creationId xmlns:a16="http://schemas.microsoft.com/office/drawing/2014/main" id="{1EF182A1-E928-BECF-0220-C2372D844C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1884" y="4454554"/>
            <a:ext cx="8791575" cy="2108964"/>
          </a:xfrm>
        </p:spPr>
        <p:txBody>
          <a:bodyPr>
            <a:normAutofit/>
          </a:bodyPr>
          <a:lstStyle/>
          <a:p>
            <a:pPr algn="r">
              <a:lnSpc>
                <a:spcPct val="150000"/>
              </a:lnSpc>
              <a:spcBef>
                <a:spcPts val="0"/>
              </a:spcBef>
            </a:pPr>
            <a:r>
              <a:rPr lang="hu-HU" sz="1800" dirty="0"/>
              <a:t>Készítette: Szabó Tamás</a:t>
            </a:r>
            <a:br>
              <a:rPr lang="hu-HU" sz="1800" dirty="0"/>
            </a:br>
            <a:r>
              <a:rPr lang="hu-HU" sz="1800" dirty="0"/>
              <a:t>Kodolányi János Egyetem</a:t>
            </a:r>
            <a:br>
              <a:rPr lang="hu-HU" sz="1800" dirty="0"/>
            </a:br>
            <a:r>
              <a:rPr lang="hu-HU" sz="1800" dirty="0"/>
              <a:t>Gazdálkodási és Menedzsment alapképzési szak</a:t>
            </a:r>
            <a:br>
              <a:rPr lang="hu-HU" sz="1800" dirty="0"/>
            </a:br>
            <a:r>
              <a:rPr lang="hu-HU" sz="1800" dirty="0"/>
              <a:t>Konzulens: Dr. Pitlik László</a:t>
            </a:r>
            <a:br>
              <a:rPr lang="hu-HU" sz="1800" dirty="0"/>
            </a:br>
            <a:r>
              <a:rPr lang="hu-HU" sz="1800" dirty="0"/>
              <a:t>Dátum: 2025</a:t>
            </a:r>
          </a:p>
        </p:txBody>
      </p:sp>
    </p:spTree>
    <p:extLst>
      <p:ext uri="{BB962C8B-B14F-4D97-AF65-F5344CB8AC3E}">
        <p14:creationId xmlns:p14="http://schemas.microsoft.com/office/powerpoint/2010/main" val="1616956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9B2F2F-8344-EA14-8E43-37C6672DF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u="sng" dirty="0" err="1"/>
              <a:t>ChatGPT</a:t>
            </a:r>
            <a:r>
              <a:rPr lang="hu-HU" u="sng" dirty="0"/>
              <a:t> és hasonló online szolgáltatások szerepe a dolgozatban fókuszált kérdések kezelésében</a:t>
            </a:r>
            <a:br>
              <a:rPr lang="hu-HU" u="sng" dirty="0"/>
            </a:br>
            <a:br>
              <a:rPr lang="hu-HU" b="1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47BBFD4-A2A4-E7CF-C4D6-19CE05C2E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838426"/>
            <a:ext cx="10343115" cy="501957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hu-HU" sz="2900" b="1" dirty="0"/>
              <a:t>A </a:t>
            </a:r>
            <a:r>
              <a:rPr lang="hu-HU" sz="2900" b="1" dirty="0" err="1"/>
              <a:t>ChatGPT</a:t>
            </a:r>
            <a:r>
              <a:rPr lang="hu-HU" sz="2900" b="1" dirty="0"/>
              <a:t> és más AI eszközök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500" dirty="0" err="1"/>
              <a:t>ChatGPT</a:t>
            </a:r>
            <a:r>
              <a:rPr lang="hu-HU" sz="2500" dirty="0"/>
              <a:t> típusú modellek elméleti háttér kidolgozására (előrejelzési, mozgóátlag és MI-alapú megközelítések magyarázatára)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500" dirty="0"/>
              <a:t>adatok begyűjtéséhez, tisztításához és helyi adatbázisok feldolgozásához az AI-modellek nem férnek hozzá a lokális forrásokhoz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900" b="1" dirty="0"/>
              <a:t>Szakmai elemzések és hibaszámítások</a:t>
            </a:r>
            <a:r>
              <a:rPr lang="hu-HU" sz="29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500" dirty="0"/>
              <a:t>A </a:t>
            </a:r>
            <a:r>
              <a:rPr lang="hu-HU" sz="2500" dirty="0" err="1"/>
              <a:t>ChatGPT</a:t>
            </a:r>
            <a:r>
              <a:rPr lang="hu-HU" sz="2500" dirty="0"/>
              <a:t> a konkrét hibaszámításokat és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500" dirty="0"/>
              <a:t>a hozzá tartozó implementációkat programozási nyelven (pl. Python) tudja megvalósítani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900" b="1" dirty="0"/>
              <a:t>Optimalizálás és COCO modul alkalmazása</a:t>
            </a:r>
            <a:r>
              <a:rPr lang="hu-HU" sz="29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500" dirty="0"/>
              <a:t>Numerikus </a:t>
            </a:r>
            <a:r>
              <a:rPr lang="hu-HU" sz="2500" dirty="0" err="1"/>
              <a:t>promp</a:t>
            </a:r>
            <a:r>
              <a:rPr lang="hu-HU" sz="2500" dirty="0"/>
              <a:t>-okkal dolgozó COCO Y0 modul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500" dirty="0"/>
              <a:t>nem részei a szöveges inputtal dolgozó </a:t>
            </a:r>
            <a:r>
              <a:rPr lang="hu-HU" sz="2500" dirty="0" err="1"/>
              <a:t>chatGPT</a:t>
            </a:r>
            <a:r>
              <a:rPr lang="hu-HU" sz="2500" dirty="0"/>
              <a:t> általános tudásának</a:t>
            </a:r>
          </a:p>
          <a:p>
            <a:pPr marL="0" indent="0">
              <a:buNone/>
            </a:pPr>
            <a:r>
              <a:rPr lang="hu-HU" sz="2900" b="1" dirty="0"/>
              <a:t>Miért lehet jobb a szerző megoldása?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1" dirty="0"/>
              <a:t>Specifikus implementáció</a:t>
            </a:r>
            <a:r>
              <a:rPr lang="hu-HU" dirty="0"/>
              <a:t>:</a:t>
            </a:r>
            <a:br>
              <a:rPr lang="hu-HU" dirty="0"/>
            </a:br>
            <a:r>
              <a:rPr lang="hu-HU" dirty="0"/>
              <a:t>COCO modul és a mozgóátlag módszer kombinációja, olyan testreszabott megközelítés, amelyet a konkrét kutatási kérdések és az adathalmaz követelményei alapján hozott létre, míg az AI-modellek általános megoldásokat kínálnak.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1" dirty="0"/>
              <a:t>Döntési logika és szakmai mélység</a:t>
            </a:r>
            <a:r>
              <a:rPr lang="hu-HU" dirty="0"/>
              <a:t>:</a:t>
            </a:r>
            <a:br>
              <a:rPr lang="hu-HU" dirty="0"/>
            </a:br>
            <a:r>
              <a:rPr lang="hu-HU" dirty="0"/>
              <a:t>az adatok pontos értelmezése, </a:t>
            </a:r>
            <a:r>
              <a:rPr lang="hu-HU" dirty="0" err="1"/>
              <a:t>finomhangolni</a:t>
            </a:r>
            <a:r>
              <a:rPr lang="hu-HU" dirty="0"/>
              <a:t> az előrejelzési modelleket, és komplex hibaszámítások végzése túlmutatnak a </a:t>
            </a:r>
            <a:r>
              <a:rPr lang="hu-HU" dirty="0" err="1"/>
              <a:t>ChatGPT</a:t>
            </a:r>
            <a:r>
              <a:rPr lang="hu-HU" dirty="0"/>
              <a:t> által nyújtott szöveg- és információfeldolgozási képességeken.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1" dirty="0"/>
              <a:t>Helyi környezet és korlátozások</a:t>
            </a:r>
            <a:r>
              <a:rPr lang="hu-HU" dirty="0"/>
              <a:t>:</a:t>
            </a:r>
            <a:br>
              <a:rPr lang="hu-HU" dirty="0"/>
            </a:br>
            <a:r>
              <a:rPr lang="hu-HU" dirty="0"/>
              <a:t>A dolgozat figyelembe veszi a vizsgált vállalkozások környezeti, gazdasági és technológiai korlátait. Az AI-modell nem képes ennyire </a:t>
            </a:r>
            <a:r>
              <a:rPr lang="hu-HU" dirty="0" err="1"/>
              <a:t>kontextusfüggően</a:t>
            </a:r>
            <a:r>
              <a:rPr lang="hu-HU" dirty="0"/>
              <a:t> dolgozni.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84353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>
            <a:extLst>
              <a:ext uri="{FF2B5EF4-FFF2-40B4-BE49-F238E27FC236}">
                <a16:creationId xmlns:a16="http://schemas.microsoft.com/office/drawing/2014/main" id="{DBA98A4D-F170-66ED-27A0-FF781913C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299737"/>
            <a:ext cx="9905998" cy="1428395"/>
          </a:xfrm>
        </p:spPr>
        <p:txBody>
          <a:bodyPr>
            <a:normAutofit fontScale="90000"/>
          </a:bodyPr>
          <a:lstStyle/>
          <a:p>
            <a:r>
              <a:rPr lang="hu-HU" u="sng" dirty="0"/>
              <a:t>A szerző munkájának értékelése és alkalmassága automatizálásra</a:t>
            </a:r>
            <a:br>
              <a:rPr lang="hu-HU" b="1" dirty="0"/>
            </a:br>
            <a:endParaRPr lang="hu-HU" dirty="0"/>
          </a:p>
        </p:txBody>
      </p:sp>
      <p:sp>
        <p:nvSpPr>
          <p:cNvPr id="10" name="Tartalom helye 9">
            <a:extLst>
              <a:ext uri="{FF2B5EF4-FFF2-40B4-BE49-F238E27FC236}">
                <a16:creationId xmlns:a16="http://schemas.microsoft.com/office/drawing/2014/main" id="{18F10790-9FE2-FF98-B7DE-CB37628D3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909" y="1335427"/>
            <a:ext cx="11442074" cy="522283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hu-HU" sz="4800" dirty="0"/>
              <a:t>A dolgozat mögöttes anyagai és elemzései alkalmasak lehetnek automatizálásra a következő szempontok szerint:</a:t>
            </a:r>
          </a:p>
          <a:p>
            <a:pPr marL="0" indent="0">
              <a:buNone/>
            </a:pPr>
            <a:r>
              <a:rPr lang="hu-HU" sz="4800" b="1" dirty="0"/>
              <a:t>Jól strukturált módszertan</a:t>
            </a:r>
            <a:r>
              <a:rPr lang="hu-HU" sz="4800" dirty="0"/>
              <a:t>:</a:t>
            </a:r>
          </a:p>
          <a:p>
            <a:pPr marL="0" indent="0">
              <a:buNone/>
            </a:pPr>
            <a:r>
              <a:rPr lang="hu-HU" sz="4800" dirty="0"/>
              <a:t>A mozgóátlag és a COCO modul használata egyértelmű és algoritmizálható logikát követ. Az MAE és más hibamutatók kiszámításának lépései könnyen kódolhatók.</a:t>
            </a:r>
          </a:p>
          <a:p>
            <a:pPr marL="0" indent="0">
              <a:buNone/>
            </a:pPr>
            <a:r>
              <a:rPr lang="hu-HU" sz="4800" b="1" dirty="0"/>
              <a:t>Forráskód alapjainak előkészítése</a:t>
            </a:r>
            <a:r>
              <a:rPr lang="hu-HU" sz="4800" dirty="0"/>
              <a:t>:</a:t>
            </a:r>
          </a:p>
          <a:p>
            <a:pPr marL="0" indent="0">
              <a:buNone/>
            </a:pPr>
            <a:r>
              <a:rPr lang="hu-HU" sz="4800" dirty="0"/>
              <a:t>Az elemzési lépések (pl. mozgóátlagok kiszámítása, hibaszámítások, optimalizálás) jól definiáltak, így azok átemelhetők programozási nyelvekbe (pl. Python).</a:t>
            </a:r>
          </a:p>
          <a:p>
            <a:pPr marL="0" indent="0">
              <a:buNone/>
            </a:pPr>
            <a:r>
              <a:rPr lang="hu-HU" sz="4800" b="1" dirty="0"/>
              <a:t>Adatalapú megközelítés</a:t>
            </a:r>
            <a:r>
              <a:rPr lang="hu-HU" sz="4800" dirty="0"/>
              <a:t>:</a:t>
            </a:r>
            <a:br>
              <a:rPr lang="hu-HU" sz="4800" dirty="0"/>
            </a:br>
            <a:r>
              <a:rPr lang="hu-HU" sz="4800" dirty="0"/>
              <a:t>A dolgozat adatelemzésen és statisztikai modellezésen alapul, ami az automatizált rendszerek egyik alapkövetelménye.</a:t>
            </a:r>
          </a:p>
          <a:p>
            <a:pPr marL="0" indent="0">
              <a:buNone/>
            </a:pPr>
            <a:r>
              <a:rPr lang="hu-HU" sz="4800" b="1" dirty="0"/>
              <a:t>KNUTH-elvhez való viszony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4800" dirty="0"/>
              <a:t>A KNUTH-elv lényege szerint a programozás nem csupán technikai implementáció, hanem dokumentációval kísért tudástranszfer. A munka teljesítheti ezt az elvet, ha: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4800" dirty="0"/>
              <a:t>Az alkalmazott módszertan dokumentációja és logikája (mint a dolgozatban bemutatott anyagok) átláthatóan kerül átültetésre kódformába.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4800" dirty="0"/>
              <a:t>A forráskód tartalmazza az elemzési lépéseket részletes magyarázatokkal, hogy a későbbi felhasználók vagy fejlesztők könnyen adaptálhassák.</a:t>
            </a:r>
          </a:p>
          <a:p>
            <a:pPr marL="0" indent="0">
              <a:buNone/>
            </a:pPr>
            <a:r>
              <a:rPr lang="hu-HU" sz="4800" b="1" dirty="0"/>
              <a:t>Automatizálhatóság esélyei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4800" b="1" dirty="0"/>
              <a:t>Alkalmas elemek</a:t>
            </a:r>
            <a:r>
              <a:rPr lang="hu-HU" sz="48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4800" dirty="0"/>
              <a:t>Mozgóátlag számítás algoritmizálása.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4800" dirty="0"/>
              <a:t>Hibaszámítások (MAE, MSE stb.).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4800" dirty="0"/>
              <a:t>COCO modul keretrendszerének alapja.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4800" b="1" dirty="0"/>
              <a:t>Fejlesztési lehetőségek</a:t>
            </a:r>
            <a:r>
              <a:rPr lang="hu-HU" sz="48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4800" dirty="0"/>
              <a:t>Ha a szerző mélyebb gyakorlati tapasztalattal rendelkezik a programozás terén, akkor ezek a módszerek könnyen automatizálhatók.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4800" dirty="0"/>
              <a:t>Az anyagok továbbfejlesztése lehetőséget ad MI-modellek integrációjára és valós idejű elemzésekre is.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57476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B4F7B162-CC75-AE25-9F35-872869030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697768"/>
            <a:ext cx="9905999" cy="731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/>
              <a:t>Köszönet a konzulensnek Dr. Pitlik Lászlónak a támogatásért és inspirációért!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5094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>
            <a:extLst>
              <a:ext uri="{FF2B5EF4-FFF2-40B4-BE49-F238E27FC236}">
                <a16:creationId xmlns:a16="http://schemas.microsoft.com/office/drawing/2014/main" id="{7C897191-EEF3-AAB5-901D-1E8E674AF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Tartalom</a:t>
            </a:r>
          </a:p>
        </p:txBody>
      </p:sp>
      <p:sp>
        <p:nvSpPr>
          <p:cNvPr id="7" name="Tartalom helye 6">
            <a:extLst>
              <a:ext uri="{FF2B5EF4-FFF2-40B4-BE49-F238E27FC236}">
                <a16:creationId xmlns:a16="http://schemas.microsoft.com/office/drawing/2014/main" id="{D06E70A7-41A8-8752-2EC9-EA9165800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Témaválasztás és motiváció</a:t>
            </a:r>
          </a:p>
          <a:p>
            <a:r>
              <a:rPr lang="hu-HU" dirty="0"/>
              <a:t>Célkitűzés</a:t>
            </a:r>
          </a:p>
          <a:p>
            <a:r>
              <a:rPr lang="hu-HU" dirty="0"/>
              <a:t>Módszertan és eredmény</a:t>
            </a:r>
          </a:p>
          <a:p>
            <a:r>
              <a:rPr lang="hu-HU" dirty="0"/>
              <a:t>Következtetések és jövőbeli lehetőségek</a:t>
            </a:r>
          </a:p>
          <a:p>
            <a:r>
              <a:rPr lang="hu-HU" dirty="0"/>
              <a:t>(Bírálatok során felmerült kérdésekre adott válaszok)</a:t>
            </a:r>
          </a:p>
        </p:txBody>
      </p:sp>
    </p:spTree>
    <p:extLst>
      <p:ext uri="{BB962C8B-B14F-4D97-AF65-F5344CB8AC3E}">
        <p14:creationId xmlns:p14="http://schemas.microsoft.com/office/powerpoint/2010/main" val="2954787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647A378-AB8B-30E6-8A35-A4CE30642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u="sng" dirty="0"/>
              <a:t>Témaválasztás és Motiváció</a:t>
            </a:r>
            <a:br>
              <a:rPr lang="hu-HU" sz="2800" u="sng" dirty="0"/>
            </a:br>
            <a:br>
              <a:rPr lang="hu-HU" sz="2800" u="sng" dirty="0"/>
            </a:br>
            <a:endParaRPr lang="hu-HU" sz="2800" dirty="0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CFB090F2-62D2-9482-DA40-7EC7DC31E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586755"/>
            <a:ext cx="9905999" cy="453720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hu-HU" sz="5500" dirty="0"/>
              <a:t>Személyes motiváció: </a:t>
            </a:r>
          </a:p>
          <a:p>
            <a:r>
              <a:rPr lang="hu-HU" sz="5500" dirty="0"/>
              <a:t>Korábbi munkáim során szerzett tapasztalatok</a:t>
            </a:r>
          </a:p>
          <a:p>
            <a:r>
              <a:rPr lang="hu-HU" sz="5500" dirty="0"/>
              <a:t>Túl- és alul készletezés</a:t>
            </a:r>
          </a:p>
          <a:p>
            <a:r>
              <a:rPr lang="hu-HU" sz="5500" dirty="0"/>
              <a:t>Modern technológiák, MI alkalmazásának lehetőségei</a:t>
            </a:r>
          </a:p>
          <a:p>
            <a:pPr marL="0" indent="0">
              <a:buNone/>
            </a:pPr>
            <a:endParaRPr lang="hu-HU" sz="5500" dirty="0"/>
          </a:p>
          <a:p>
            <a:pPr marL="0" indent="0">
              <a:buNone/>
            </a:pPr>
            <a:r>
              <a:rPr lang="hu-HU" sz="5500" dirty="0"/>
              <a:t>Miért fontos a készletigény előrejelzése?</a:t>
            </a:r>
          </a:p>
          <a:p>
            <a:r>
              <a:rPr lang="hu-HU" sz="5500" dirty="0"/>
              <a:t>Csökkenthetőek a raktározási költségek</a:t>
            </a:r>
          </a:p>
          <a:p>
            <a:r>
              <a:rPr lang="hu-HU" sz="5500" dirty="0"/>
              <a:t>Nő a vállalat versenyképessége</a:t>
            </a:r>
            <a:br>
              <a:rPr lang="hu-HU" sz="2800" dirty="0"/>
            </a:b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860358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ACD6F6A-EA32-DCD0-4585-57A056D01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u="sng" dirty="0" err="1"/>
              <a:t>CélkitŰzés</a:t>
            </a:r>
            <a:br>
              <a:rPr lang="hu-HU" b="1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5CF3FD7-968A-F324-94B5-45FF65B3F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7523" y="1658142"/>
            <a:ext cx="10394248" cy="4342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dirty="0"/>
              <a:t>Fő cél: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400" dirty="0"/>
              <a:t>Készletszintek előrejelzése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400" dirty="0"/>
              <a:t>Rövid távon (1 hét)</a:t>
            </a:r>
          </a:p>
          <a:p>
            <a:pPr marL="0" indent="0">
              <a:buNone/>
            </a:pPr>
            <a:r>
              <a:rPr lang="hu-HU" dirty="0"/>
              <a:t>Eszközök</a:t>
            </a:r>
            <a:r>
              <a:rPr lang="hu-HU" b="1" dirty="0"/>
              <a:t>:</a:t>
            </a:r>
            <a:endParaRPr lang="hu-H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400" dirty="0"/>
              <a:t>Mozgóátlag módszerének alkalmazása manuálisan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hu-HU" sz="2400" dirty="0"/>
              <a:t>MI-alapú COCO Y0 antidiszkriminatív modul felhasználása a mozgóátlag </a:t>
            </a:r>
            <a:br>
              <a:rPr lang="hu-HU" sz="2400" dirty="0"/>
            </a:br>
            <a:r>
              <a:rPr lang="hu-HU" sz="2400" dirty="0"/>
              <a:t>eredmények automatizált többtényezős kiértékelése érdekében</a:t>
            </a:r>
          </a:p>
          <a:p>
            <a:pPr marL="0" indent="0">
              <a:buNone/>
            </a:pPr>
            <a:r>
              <a:rPr lang="hu-HU" dirty="0"/>
              <a:t>Előnyök</a:t>
            </a:r>
            <a:r>
              <a:rPr lang="hu-HU" b="1" dirty="0"/>
              <a:t>:</a:t>
            </a:r>
            <a:endParaRPr lang="hu-H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400" dirty="0"/>
              <a:t>Pontosságnövelés és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400" dirty="0"/>
              <a:t>Költségcsökkentés</a:t>
            </a:r>
          </a:p>
          <a:p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2921281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0729689-D48B-0A71-4411-2EAFCA0BB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49403"/>
            <a:ext cx="9905998" cy="1478570"/>
          </a:xfrm>
        </p:spPr>
        <p:txBody>
          <a:bodyPr/>
          <a:lstStyle/>
          <a:p>
            <a:r>
              <a:rPr lang="hu-HU" sz="3200" u="sng" dirty="0"/>
              <a:t>Módszertan és Eredmény</a:t>
            </a:r>
            <a:br>
              <a:rPr lang="hu-HU" b="1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8ED2DA4-00AC-ADAF-7C79-C1FCB701A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988688"/>
            <a:ext cx="10104104" cy="573295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sz="1600" dirty="0"/>
              <a:t>Mozgóátlag: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/>
              <a:t>Különböző idősávok (1–7 hét)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/>
              <a:t>MAE (</a:t>
            </a:r>
            <a:r>
              <a:rPr lang="hu-HU" sz="1600" dirty="0" err="1"/>
              <a:t>Mean</a:t>
            </a:r>
            <a:r>
              <a:rPr lang="hu-HU" sz="1600" dirty="0"/>
              <a:t> </a:t>
            </a:r>
            <a:r>
              <a:rPr lang="hu-HU" sz="1600" dirty="0" err="1"/>
              <a:t>Absolute</a:t>
            </a:r>
            <a:r>
              <a:rPr lang="hu-HU" sz="1600" dirty="0"/>
              <a:t> </a:t>
            </a:r>
            <a:r>
              <a:rPr lang="hu-HU" sz="1600" dirty="0" err="1"/>
              <a:t>Error</a:t>
            </a:r>
            <a:r>
              <a:rPr lang="hu-HU" sz="1600" dirty="0"/>
              <a:t>) azaz abszolút hiba és a középértékek számítása</a:t>
            </a:r>
          </a:p>
          <a:p>
            <a:pPr marL="457200" lvl="1" indent="0">
              <a:buNone/>
            </a:pPr>
            <a:r>
              <a:rPr lang="hu-HU" sz="1600" dirty="0"/>
              <a:t>	(Az előrejelzett és tényleges értékek közötti eltérések mérése)</a:t>
            </a:r>
          </a:p>
          <a:p>
            <a:pPr marL="0" indent="0">
              <a:buNone/>
            </a:pPr>
            <a:r>
              <a:rPr lang="hu-HU" sz="1600" dirty="0"/>
              <a:t>COCO Y0 Antidiszkriminatív modul: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/>
              <a:t>Rangsorolt objektum-</a:t>
            </a:r>
            <a:r>
              <a:rPr lang="hu-HU" sz="1600" dirty="0" err="1"/>
              <a:t>attributum</a:t>
            </a:r>
            <a:r>
              <a:rPr lang="hu-HU" sz="1600" dirty="0"/>
              <a:t> </a:t>
            </a:r>
            <a:r>
              <a:rPr lang="hu-HU" sz="1600" dirty="0" err="1"/>
              <a:t>mátrixal</a:t>
            </a:r>
            <a:r>
              <a:rPr lang="hu-HU" sz="1600" dirty="0"/>
              <a:t> gyorsabb döntéshozatal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/>
              <a:t>segít az optimális többtényezős paraméterek kiértékelését</a:t>
            </a:r>
          </a:p>
          <a:p>
            <a:pPr marL="0" indent="0">
              <a:buNone/>
            </a:pPr>
            <a:r>
              <a:rPr lang="hu-HU" sz="1600" dirty="0"/>
              <a:t>Adatforrások: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/>
              <a:t>Adott termék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/>
              <a:t>két év készletadatai</a:t>
            </a:r>
          </a:p>
          <a:p>
            <a:pPr marL="0" indent="0">
              <a:buNone/>
            </a:pPr>
            <a:r>
              <a:rPr lang="hu-HU" sz="1600" dirty="0"/>
              <a:t>Mozgóátlag teljesítménye: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/>
              <a:t>Különböző mozgóátlag-periódusok összehasonlítása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/>
              <a:t>Többtényezősség bemutatása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/>
              <a:t>2 periódusú mozgóátlag a legjobb előrejelzés pontosságát mutatta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1600" dirty="0"/>
              <a:t>Ábrák, grafikonok és táblázatok: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/>
              <a:t>Vizualizálják a különböző előrejelzési periódusokat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/>
              <a:t>A konkrét numerikus értékek megadása mellett</a:t>
            </a:r>
          </a:p>
          <a:p>
            <a:pPr marL="457200" lvl="1" indent="0">
              <a:buNone/>
            </a:pPr>
            <a:endParaRPr lang="hu-HU" sz="1600" dirty="0"/>
          </a:p>
          <a:p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3843022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Tartalom helye 6">
            <a:extLst>
              <a:ext uri="{FF2B5EF4-FFF2-40B4-BE49-F238E27FC236}">
                <a16:creationId xmlns:a16="http://schemas.microsoft.com/office/drawing/2014/main" id="{B148F6D9-9C09-6DF7-AEAE-992BD500BB71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161472" y="1691522"/>
            <a:ext cx="7731465" cy="2728078"/>
          </a:xfrm>
        </p:spPr>
      </p:pic>
      <p:sp>
        <p:nvSpPr>
          <p:cNvPr id="12" name="Cím 1">
            <a:extLst>
              <a:ext uri="{FF2B5EF4-FFF2-40B4-BE49-F238E27FC236}">
                <a16:creationId xmlns:a16="http://schemas.microsoft.com/office/drawing/2014/main" id="{2ADA4365-BE55-E1C8-7B8F-21E602CCDE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1413" y="4419600"/>
            <a:ext cx="9904412" cy="1371600"/>
          </a:xfrm>
        </p:spPr>
        <p:txBody>
          <a:bodyPr/>
          <a:lstStyle/>
          <a:p>
            <a:pPr algn="ctr"/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Szakdolgozatból kiemelt 9. ábra:</a:t>
            </a:r>
            <a:b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Előkészített rangsorolás a COCO alkalmazásához</a:t>
            </a:r>
            <a:b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69847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2302396-40E0-A59D-9EC8-F753C3B47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478570"/>
          </a:xfrm>
        </p:spPr>
        <p:txBody>
          <a:bodyPr/>
          <a:lstStyle/>
          <a:p>
            <a:r>
              <a:rPr lang="hu-HU" sz="3200" u="sng" dirty="0"/>
              <a:t>Következtetések</a:t>
            </a:r>
            <a:br>
              <a:rPr lang="hu-HU" b="1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57BCAF8-E105-2DCB-229B-2F20800CF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739285"/>
            <a:ext cx="10075227" cy="3099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600" dirty="0"/>
              <a:t>Mozgóátlag módszer vizsgálata egy bárki számára elérhető mesterséges intelligenciával</a:t>
            </a:r>
          </a:p>
          <a:p>
            <a:pPr marL="0" indent="0">
              <a:buNone/>
            </a:pPr>
            <a:r>
              <a:rPr lang="hu-HU" sz="2600" dirty="0"/>
              <a:t>Javaslat: Kisebb vállalatoknál is alkalmazható egyszerű és 		  	    költséghatékony megoldásként</a:t>
            </a:r>
          </a:p>
          <a:p>
            <a:endParaRPr lang="hu-HU" dirty="0"/>
          </a:p>
        </p:txBody>
      </p:sp>
      <p:sp>
        <p:nvSpPr>
          <p:cNvPr id="4" name="Cím 1">
            <a:extLst>
              <a:ext uri="{FF2B5EF4-FFF2-40B4-BE49-F238E27FC236}">
                <a16:creationId xmlns:a16="http://schemas.microsoft.com/office/drawing/2014/main" id="{BEE88343-532F-32CB-612D-6BF7FE73D17A}"/>
              </a:ext>
            </a:extLst>
          </p:cNvPr>
          <p:cNvSpPr txBox="1">
            <a:spLocks/>
          </p:cNvSpPr>
          <p:nvPr/>
        </p:nvSpPr>
        <p:spPr>
          <a:xfrm>
            <a:off x="1141411" y="3088866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200" u="sng" dirty="0"/>
              <a:t>Jövőbeli</a:t>
            </a:r>
            <a:r>
              <a:rPr lang="hu-HU" b="1" u="sng" dirty="0"/>
              <a:t> </a:t>
            </a:r>
            <a:r>
              <a:rPr lang="hu-HU" sz="3200" u="sng" dirty="0"/>
              <a:t>lehetőségek</a:t>
            </a:r>
            <a:br>
              <a:rPr lang="hu-HU" b="1" dirty="0"/>
            </a:br>
            <a:endParaRPr lang="hu-HU" dirty="0"/>
          </a:p>
        </p:txBody>
      </p:sp>
      <p:sp>
        <p:nvSpPr>
          <p:cNvPr id="5" name="Tartalom helye 2">
            <a:extLst>
              <a:ext uri="{FF2B5EF4-FFF2-40B4-BE49-F238E27FC236}">
                <a16:creationId xmlns:a16="http://schemas.microsoft.com/office/drawing/2014/main" id="{1C9B168C-D2A1-9A3F-461F-61AE774A9821}"/>
              </a:ext>
            </a:extLst>
          </p:cNvPr>
          <p:cNvSpPr txBox="1">
            <a:spLocks/>
          </p:cNvSpPr>
          <p:nvPr/>
        </p:nvSpPr>
        <p:spPr>
          <a:xfrm>
            <a:off x="1141412" y="3994415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u-HU" sz="2600" dirty="0"/>
              <a:t>Komplexebb M</a:t>
            </a:r>
            <a:r>
              <a:rPr lang="hu-HU" dirty="0"/>
              <a:t>I-algoritmusok alkalmazása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u-HU" sz="2600" dirty="0"/>
              <a:t>Fejlesztési potenciál:</a:t>
            </a:r>
          </a:p>
          <a:p>
            <a:pPr marL="742950" lvl="1" indent="-285750"/>
            <a:r>
              <a:rPr lang="hu-HU" sz="2600" dirty="0"/>
              <a:t>Szezonális trendek és hosszú távú előrejelzés</a:t>
            </a:r>
          </a:p>
          <a:p>
            <a:pPr marL="742950" lvl="1" indent="-285750"/>
            <a:r>
              <a:rPr lang="hu-HU" sz="2600" dirty="0"/>
              <a:t>Automatizált rendszer integrációja vállalati szinten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4830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E6F3269-2914-F9F0-A9F5-25AA09C7B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1" y="723916"/>
            <a:ext cx="9906000" cy="1477961"/>
          </a:xfrm>
        </p:spPr>
        <p:txBody>
          <a:bodyPr>
            <a:normAutofit/>
          </a:bodyPr>
          <a:lstStyle/>
          <a:p>
            <a:r>
              <a:rPr lang="hu-HU" sz="3200" u="sng" dirty="0"/>
              <a:t>Az MI-alapú előrejelzések előnyei és hátrányai a hagyományos statisztikai módszerekhez képest</a:t>
            </a:r>
            <a:br>
              <a:rPr lang="hu-HU" sz="3200" u="sng" dirty="0"/>
            </a:br>
            <a:endParaRPr lang="hu-HU" sz="3200" u="sng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2D5278C-FA3B-0CFD-CA85-5F78B628E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0018" y="2097087"/>
            <a:ext cx="4649783" cy="847288"/>
          </a:xfrm>
        </p:spPr>
        <p:txBody>
          <a:bodyPr>
            <a:normAutofit/>
          </a:bodyPr>
          <a:lstStyle/>
          <a:p>
            <a:r>
              <a:rPr lang="hu-HU" sz="2600" b="1" dirty="0"/>
              <a:t>Előnyök:</a:t>
            </a:r>
          </a:p>
          <a:p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52ECFA7-597C-E5C9-1708-23D058402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0018" y="2520731"/>
            <a:ext cx="5618528" cy="3613353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hu-HU" sz="2600" b="1" dirty="0"/>
              <a:t>Pontosság növelése</a:t>
            </a:r>
            <a:endParaRPr lang="hu-HU" sz="2600" dirty="0"/>
          </a:p>
          <a:p>
            <a:pPr>
              <a:buFont typeface="+mj-lt"/>
              <a:buAutoNum type="arabicPeriod"/>
            </a:pPr>
            <a:r>
              <a:rPr lang="hu-HU" sz="2600" b="1" dirty="0"/>
              <a:t>Automatizálás</a:t>
            </a:r>
            <a:endParaRPr lang="hu-HU" sz="2600" dirty="0"/>
          </a:p>
          <a:p>
            <a:pPr>
              <a:buFont typeface="+mj-lt"/>
              <a:buAutoNum type="arabicPeriod"/>
            </a:pPr>
            <a:r>
              <a:rPr lang="hu-HU" sz="2600" b="1" dirty="0"/>
              <a:t>Adatmennyiség kezelése</a:t>
            </a:r>
            <a:endParaRPr lang="hu-HU" sz="2600" dirty="0"/>
          </a:p>
          <a:p>
            <a:pPr>
              <a:buFont typeface="+mj-lt"/>
              <a:buAutoNum type="arabicPeriod"/>
            </a:pPr>
            <a:r>
              <a:rPr lang="hu-HU" sz="2600" b="1" dirty="0"/>
              <a:t>Előrejelzési hibák csökkentése</a:t>
            </a:r>
          </a:p>
          <a:p>
            <a:pPr>
              <a:buFont typeface="+mj-lt"/>
              <a:buAutoNum type="arabicPeriod"/>
            </a:pPr>
            <a:r>
              <a:rPr lang="hu-HU" sz="2600" b="1" dirty="0"/>
              <a:t>Adaptáció új helyzetekhez</a:t>
            </a:r>
            <a:br>
              <a:rPr lang="hu-HU" sz="1050" dirty="0"/>
            </a:br>
            <a:endParaRPr lang="hu-HU" sz="1050" dirty="0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FD3BDCE8-BB1D-13F4-917F-FA3B933F46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50157" y="1952183"/>
            <a:ext cx="4646602" cy="438358"/>
          </a:xfrm>
        </p:spPr>
        <p:txBody>
          <a:bodyPr>
            <a:noAutofit/>
          </a:bodyPr>
          <a:lstStyle/>
          <a:p>
            <a:r>
              <a:rPr lang="hu-HU" sz="2600" b="1" dirty="0"/>
              <a:t>Hátrányok</a:t>
            </a:r>
            <a:endParaRPr lang="hu-HU" sz="2600" dirty="0"/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C4BDAE92-F4E8-ED6F-ABB6-EC80B89937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50157" y="2390541"/>
            <a:ext cx="5700566" cy="2982565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hu-HU" sz="2600" b="1" dirty="0"/>
              <a:t>Nagy adatigény</a:t>
            </a:r>
            <a:endParaRPr lang="hu-HU" sz="2600" dirty="0"/>
          </a:p>
          <a:p>
            <a:pPr>
              <a:buFont typeface="+mj-lt"/>
              <a:buAutoNum type="arabicPeriod"/>
            </a:pPr>
            <a:r>
              <a:rPr lang="hu-HU" sz="2600" b="1" dirty="0"/>
              <a:t>Magas költségek</a:t>
            </a:r>
            <a:endParaRPr lang="hu-HU" sz="2600" dirty="0"/>
          </a:p>
          <a:p>
            <a:pPr>
              <a:buFont typeface="+mj-lt"/>
              <a:buAutoNum type="arabicPeriod"/>
            </a:pPr>
            <a:r>
              <a:rPr lang="hu-HU" sz="2600" b="1" dirty="0"/>
              <a:t>Átláthatatlanság</a:t>
            </a:r>
          </a:p>
          <a:p>
            <a:pPr>
              <a:buFont typeface="+mj-lt"/>
              <a:buAutoNum type="arabicPeriod"/>
            </a:pPr>
            <a:r>
              <a:rPr lang="hu-HU" sz="2600" b="1" dirty="0"/>
              <a:t>Technológiai és emberi ismeret szükségessége</a:t>
            </a:r>
            <a:endParaRPr lang="hu-HU" sz="2600" dirty="0"/>
          </a:p>
        </p:txBody>
      </p:sp>
    </p:spTree>
    <p:extLst>
      <p:ext uri="{BB962C8B-B14F-4D97-AF65-F5344CB8AC3E}">
        <p14:creationId xmlns:p14="http://schemas.microsoft.com/office/powerpoint/2010/main" val="717383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A5B99BD-C740-F0D0-BF6C-742CF87F4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413" y="111129"/>
            <a:ext cx="9905998" cy="1905000"/>
          </a:xfrm>
        </p:spPr>
        <p:txBody>
          <a:bodyPr>
            <a:normAutofit fontScale="90000"/>
          </a:bodyPr>
          <a:lstStyle/>
          <a:p>
            <a:r>
              <a:rPr lang="hu-HU" u="sng" dirty="0"/>
              <a:t>A COCO modul és a mozgóátlag módszer adaptálhatósága különböző szervezeteknél</a:t>
            </a:r>
            <a:br>
              <a:rPr lang="hu-HU" b="1" dirty="0"/>
            </a:br>
            <a:endParaRPr lang="hu-HU" dirty="0"/>
          </a:p>
        </p:txBody>
      </p:sp>
      <p:sp>
        <p:nvSpPr>
          <p:cNvPr id="7" name="Szöveg helye 6">
            <a:extLst>
              <a:ext uri="{FF2B5EF4-FFF2-40B4-BE49-F238E27FC236}">
                <a16:creationId xmlns:a16="http://schemas.microsoft.com/office/drawing/2014/main" id="{CE4349C3-E5DE-1FFC-6D06-B654B46AA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5379" y="2082165"/>
            <a:ext cx="3196899" cy="685800"/>
          </a:xfrm>
        </p:spPr>
        <p:txBody>
          <a:bodyPr/>
          <a:lstStyle/>
          <a:p>
            <a:r>
              <a:rPr lang="hu-HU" b="1" dirty="0"/>
              <a:t>Kisvállalkozások (10–50 fő):</a:t>
            </a:r>
          </a:p>
          <a:p>
            <a:endParaRPr lang="hu-HU" dirty="0"/>
          </a:p>
        </p:txBody>
      </p:sp>
      <p:sp>
        <p:nvSpPr>
          <p:cNvPr id="9" name="Szöveg helye 8">
            <a:extLst>
              <a:ext uri="{FF2B5EF4-FFF2-40B4-BE49-F238E27FC236}">
                <a16:creationId xmlns:a16="http://schemas.microsoft.com/office/drawing/2014/main" id="{5AB8B9A2-532A-CE93-762E-6C8F6133312F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36903" y="2275722"/>
            <a:ext cx="3427453" cy="2653266"/>
          </a:xfrm>
        </p:spPr>
        <p:txBody>
          <a:bodyPr>
            <a:normAutofit fontScale="92500" lnSpcReduction="10000"/>
          </a:bodyPr>
          <a:lstStyle/>
          <a:p>
            <a:r>
              <a:rPr lang="hu-HU" b="1" dirty="0"/>
              <a:t>Előnyök</a:t>
            </a:r>
            <a:r>
              <a:rPr lang="hu-HU" dirty="0"/>
              <a:t>:</a:t>
            </a:r>
            <a:br>
              <a:rPr lang="hu-HU" dirty="0"/>
            </a:br>
            <a:r>
              <a:rPr lang="hu-HU" dirty="0"/>
              <a:t>A COCO modul egyszerűsége és könnyen érthető működése miatt ideális kisebb vállalkozások számára, amelyek korlátozott technológiai háttérrel rendelkeznek. A mozgóátlag gyorsan és költséghatékonyan bevezethető.</a:t>
            </a:r>
          </a:p>
          <a:p>
            <a:r>
              <a:rPr lang="hu-HU" b="1" dirty="0"/>
              <a:t>Kihívások</a:t>
            </a:r>
            <a:r>
              <a:rPr lang="hu-HU" dirty="0"/>
              <a:t>:</a:t>
            </a:r>
            <a:br>
              <a:rPr lang="hu-HU" dirty="0"/>
            </a:br>
            <a:r>
              <a:rPr lang="hu-HU" dirty="0"/>
              <a:t>A kisvállalkozásoknál az adatmennyiség és az adatgyűjtés rendszertelensége lehet korlátozó tényező.</a:t>
            </a:r>
          </a:p>
          <a:p>
            <a:endParaRPr lang="hu-HU" dirty="0"/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7B1179A4-EDC5-03B1-8A92-59D1507A8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059531" y="2082165"/>
            <a:ext cx="3184385" cy="685800"/>
          </a:xfrm>
        </p:spPr>
        <p:txBody>
          <a:bodyPr/>
          <a:lstStyle/>
          <a:p>
            <a:r>
              <a:rPr lang="hu-HU" b="1" dirty="0"/>
              <a:t>Középvállalatok (50–500 fő):</a:t>
            </a:r>
          </a:p>
          <a:p>
            <a:endParaRPr lang="hu-HU" dirty="0"/>
          </a:p>
        </p:txBody>
      </p:sp>
      <p:sp>
        <p:nvSpPr>
          <p:cNvPr id="10" name="Szöveg helye 9">
            <a:extLst>
              <a:ext uri="{FF2B5EF4-FFF2-40B4-BE49-F238E27FC236}">
                <a16:creationId xmlns:a16="http://schemas.microsoft.com/office/drawing/2014/main" id="{8F475B77-D741-5DCC-16D3-FAA2E9ED7769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3756700" y="2275722"/>
            <a:ext cx="3821578" cy="2716690"/>
          </a:xfrm>
        </p:spPr>
        <p:txBody>
          <a:bodyPr>
            <a:normAutofit fontScale="25000" lnSpcReduction="20000"/>
          </a:bodyPr>
          <a:lstStyle/>
          <a:p>
            <a:r>
              <a:rPr lang="hu-HU" sz="5000" b="1" dirty="0"/>
              <a:t>Előnyök</a:t>
            </a:r>
            <a:r>
              <a:rPr lang="hu-HU" sz="5000" dirty="0"/>
              <a:t>:</a:t>
            </a:r>
          </a:p>
          <a:p>
            <a:r>
              <a:rPr lang="hu-HU" sz="5000" dirty="0"/>
              <a:t>A mozgóátlag módszer jól alkalmazható egyszerű készletstruktúrával rendelkező vállalatoknál.</a:t>
            </a:r>
          </a:p>
          <a:p>
            <a:r>
              <a:rPr lang="hu-HU" sz="5000" dirty="0"/>
              <a:t>Az MI-alapú COCO modul segít az előrejelzések finomhangolásában, különösen változó kereslet esetén.</a:t>
            </a:r>
          </a:p>
          <a:p>
            <a:r>
              <a:rPr lang="hu-HU" sz="5000" b="1" dirty="0"/>
              <a:t>Adaptáció</a:t>
            </a:r>
            <a:r>
              <a:rPr lang="hu-HU" sz="5000" dirty="0"/>
              <a:t>:</a:t>
            </a:r>
            <a:br>
              <a:rPr lang="hu-HU" sz="5000" dirty="0"/>
            </a:br>
            <a:r>
              <a:rPr lang="hu-HU" sz="5000" dirty="0"/>
              <a:t>Az MI rendszerek integrálása az ERP rendszerekkel (pl. SAP, Microsoft Dynamics) hatékonyabbá teszi az adatkezelést és az előrejelzési folyamatokat.</a:t>
            </a:r>
          </a:p>
          <a:p>
            <a:endParaRPr lang="hu-HU" dirty="0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06BF32FC-529B-9683-D7AE-BF5A56B5BD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96200" y="2016129"/>
            <a:ext cx="3194968" cy="685800"/>
          </a:xfrm>
        </p:spPr>
        <p:txBody>
          <a:bodyPr>
            <a:normAutofit lnSpcReduction="10000"/>
          </a:bodyPr>
          <a:lstStyle/>
          <a:p>
            <a:r>
              <a:rPr lang="hu-HU" b="1" dirty="0"/>
              <a:t>Nagyvállalatok (&gt;500 fő):</a:t>
            </a:r>
          </a:p>
          <a:p>
            <a:endParaRPr lang="hu-HU" dirty="0"/>
          </a:p>
        </p:txBody>
      </p:sp>
      <p:sp>
        <p:nvSpPr>
          <p:cNvPr id="11" name="Szöveg helye 10">
            <a:extLst>
              <a:ext uri="{FF2B5EF4-FFF2-40B4-BE49-F238E27FC236}">
                <a16:creationId xmlns:a16="http://schemas.microsoft.com/office/drawing/2014/main" id="{93183C62-A31C-5DA7-E199-DEF8C640DCC8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7480080" y="2275722"/>
            <a:ext cx="4025583" cy="3033068"/>
          </a:xfrm>
        </p:spPr>
        <p:txBody>
          <a:bodyPr>
            <a:noAutofit/>
          </a:bodyPr>
          <a:lstStyle/>
          <a:p>
            <a:r>
              <a:rPr lang="hu-HU" sz="1300" b="1" dirty="0"/>
              <a:t>Előnyök</a:t>
            </a:r>
            <a:r>
              <a:rPr lang="hu-HU" sz="1300" dirty="0"/>
              <a:t>:</a:t>
            </a:r>
          </a:p>
          <a:p>
            <a:r>
              <a:rPr lang="hu-HU" sz="1300" dirty="0"/>
              <a:t>A COCO modul képes nagy adatmennyiségek kezelésére, és könnyen </a:t>
            </a:r>
            <a:r>
              <a:rPr lang="hu-HU" sz="1300" dirty="0" err="1"/>
              <a:t>testreszabható</a:t>
            </a:r>
            <a:r>
              <a:rPr lang="hu-HU" sz="1300" dirty="0"/>
              <a:t> az iparági sajátosságokhoz.</a:t>
            </a:r>
          </a:p>
          <a:p>
            <a:r>
              <a:rPr lang="hu-HU" sz="1300" dirty="0"/>
              <a:t>A mozgóátlag egyszerűsége benchmarkként szolgálhat a komplexebb, MI-alapú modellek teljesítményének értékelésére.</a:t>
            </a:r>
          </a:p>
          <a:p>
            <a:r>
              <a:rPr lang="hu-HU" sz="1300" b="1" dirty="0"/>
              <a:t>Adaptáció</a:t>
            </a:r>
            <a:r>
              <a:rPr lang="hu-HU" sz="1300" dirty="0"/>
              <a:t>:</a:t>
            </a:r>
          </a:p>
          <a:p>
            <a:pPr lvl="1"/>
            <a:r>
              <a:rPr lang="hu-HU" sz="1300" dirty="0"/>
              <a:t>Szofisztikált MI-megoldásokkal kombinálva (pl. LSTM, ARIMA modellek), lehetőség van hosszú távú és szezonális trendek azonosítására.</a:t>
            </a:r>
          </a:p>
          <a:p>
            <a:pPr lvl="1"/>
            <a:r>
              <a:rPr lang="hu-HU" sz="1300" dirty="0"/>
              <a:t>A modul segíthet a készletek optimalizálásában globális ellátási láncokban.</a:t>
            </a:r>
          </a:p>
          <a:p>
            <a:endParaRPr lang="hu-HU" sz="1300" dirty="0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1D1766A1-5931-AEDC-1438-8FCA1F73BB0E}"/>
              </a:ext>
            </a:extLst>
          </p:cNvPr>
          <p:cNvSpPr txBox="1"/>
          <p:nvPr/>
        </p:nvSpPr>
        <p:spPr>
          <a:xfrm>
            <a:off x="1288869" y="4711338"/>
            <a:ext cx="6514011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/>
              <a:t>Különböző iparágakban való alkalmazás:</a:t>
            </a:r>
          </a:p>
          <a:p>
            <a:r>
              <a:rPr lang="hu-HU" sz="1100" b="1" dirty="0"/>
              <a:t>Kereskedelem</a:t>
            </a:r>
            <a:r>
              <a:rPr lang="hu-HU" sz="1100" dirty="0"/>
              <a:t>:</a:t>
            </a:r>
          </a:p>
          <a:p>
            <a:r>
              <a:rPr lang="hu-HU" sz="1100" dirty="0"/>
              <a:t>Gyors reakcióképességet igényel, amit a mozgóátlag rövid távú előrejelzési képessége támogat.</a:t>
            </a:r>
          </a:p>
          <a:p>
            <a:r>
              <a:rPr lang="hu-HU" sz="1100" b="1" dirty="0"/>
              <a:t>Gyártás</a:t>
            </a:r>
            <a:r>
              <a:rPr lang="hu-HU" sz="1100" dirty="0"/>
              <a:t>:</a:t>
            </a:r>
          </a:p>
          <a:p>
            <a:r>
              <a:rPr lang="hu-HU" sz="1100" dirty="0"/>
              <a:t>Az MI-alapú rendszer jobban kezeli a termelési ciklusokhoz kapcsolódó komplex keresleti mintákat.</a:t>
            </a:r>
          </a:p>
          <a:p>
            <a:r>
              <a:rPr lang="hu-HU" sz="1100" b="1" dirty="0"/>
              <a:t>Egészségügy</a:t>
            </a:r>
            <a:r>
              <a:rPr lang="hu-HU" sz="1100" dirty="0"/>
              <a:t>:</a:t>
            </a:r>
          </a:p>
          <a:p>
            <a:r>
              <a:rPr lang="hu-HU" sz="1100" dirty="0"/>
              <a:t>A COCO modul segíthet a gyógyszerek vagy orvosi eszközök szezonális keresletének kezelésében.</a:t>
            </a:r>
          </a:p>
          <a:p>
            <a:r>
              <a:rPr lang="hu-HU" sz="1100" b="1" dirty="0"/>
              <a:t>Élelmiszeripar:</a:t>
            </a:r>
          </a:p>
          <a:p>
            <a:r>
              <a:rPr lang="hu-HU" sz="1100" dirty="0"/>
              <a:t>A gyorsan romló termékek előrejelzésénél a rövid időablakos mozgóátlagok hatékonyabbak.</a:t>
            </a:r>
          </a:p>
          <a:p>
            <a:endParaRPr lang="hu-HU" sz="900" dirty="0"/>
          </a:p>
        </p:txBody>
      </p:sp>
    </p:spTree>
    <p:extLst>
      <p:ext uri="{BB962C8B-B14F-4D97-AF65-F5344CB8AC3E}">
        <p14:creationId xmlns:p14="http://schemas.microsoft.com/office/powerpoint/2010/main" val="21298401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kör">
  <a:themeElements>
    <a:clrScheme name="Áramkör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Áramkör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ramkör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TM04033919[[fn=Áramkör]]</Template>
  <TotalTime>1457</TotalTime>
  <Words>993</Words>
  <Application>Microsoft Office PowerPoint</Application>
  <PresentationFormat>Szélesvásznú</PresentationFormat>
  <Paragraphs>126</Paragraphs>
  <Slides>12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Tw Cen MT</vt:lpstr>
      <vt:lpstr>Áramkör</vt:lpstr>
      <vt:lpstr>Raktári készletigény előrejelzés  MI támogatással </vt:lpstr>
      <vt:lpstr>Tartalom</vt:lpstr>
      <vt:lpstr>Témaválasztás és Motiváció  </vt:lpstr>
      <vt:lpstr>CélkitŰzés </vt:lpstr>
      <vt:lpstr>Módszertan és Eredmény </vt:lpstr>
      <vt:lpstr>PowerPoint-bemutató</vt:lpstr>
      <vt:lpstr>Következtetések </vt:lpstr>
      <vt:lpstr>Az MI-alapú előrejelzések előnyei és hátrányai a hagyományos statisztikai módszerekhez képest </vt:lpstr>
      <vt:lpstr>A COCO modul és a mozgóátlag módszer adaptálhatósága különböző szervezeteknél </vt:lpstr>
      <vt:lpstr>ChatGPT és hasonló online szolgáltatások szerepe a dolgozatban fókuszált kérdések kezelésében  </vt:lpstr>
      <vt:lpstr>A szerző munkájának értékelése és alkalmassága automatizálásra 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Raktári készletigény előrejelzés  MI támogatással   Készítette: Szabó Tamás Kodolányi János Egyetem Gazdálkodási és Menedzsment alapképzési szak Konzulens: Dr. Pitlik László Dátum: 2025</dc:title>
  <dc:creator>Szabó Tamás</dc:creator>
  <cp:lastModifiedBy>Szabó Tamás</cp:lastModifiedBy>
  <cp:revision>68</cp:revision>
  <dcterms:created xsi:type="dcterms:W3CDTF">2025-01-07T20:15:35Z</dcterms:created>
  <dcterms:modified xsi:type="dcterms:W3CDTF">2025-01-13T21:02:53Z</dcterms:modified>
</cp:coreProperties>
</file>