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71" r:id="rId7"/>
    <p:sldId id="262" r:id="rId8"/>
    <p:sldId id="272" r:id="rId9"/>
    <p:sldId id="273" r:id="rId10"/>
    <p:sldId id="261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9DA8"/>
    <a:srgbClr val="9795C9"/>
    <a:srgbClr val="88B2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1"/>
    <p:restoredTop sz="94761"/>
  </p:normalViewPr>
  <p:slideViewPr>
    <p:cSldViewPr snapToGrid="0">
      <p:cViewPr varScale="1">
        <p:scale>
          <a:sx n="158" d="100"/>
          <a:sy n="158" d="100"/>
        </p:scale>
        <p:origin x="208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7EEDB-E883-8A4B-9AC0-62EB58A534F6}" type="datetimeFigureOut">
              <a:rPr lang="en-US" smtClean="0"/>
              <a:t>1/27/25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8BBEA-B8F2-1143-81CB-875259759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8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B5482-E5CC-E1B2-7F86-53B3E404A4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C9973C-1D78-DD63-B6F7-D5275B88A0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599D0-E931-661D-330E-E7721AFCF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7D5A-D9DC-304D-96F8-B5D37C95698A}" type="datetimeFigureOut">
              <a:rPr lang="en-US" smtClean="0"/>
              <a:t>1/27/25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43BD1-AE57-99BB-95B0-63D7AFC32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10529-7D32-5968-DF13-4503030F5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5459279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73F0C-D681-920D-3EE7-EF8AEAFCD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C93A0D-A133-B922-855A-BC7288AF2B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419DC-78B9-A86C-E37F-B474DB797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7D5A-D9DC-304D-96F8-B5D37C95698A}" type="datetimeFigureOut">
              <a:rPr lang="en-US" smtClean="0"/>
              <a:t>1/27/25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C7DE7-9EE1-5471-8048-3CA9A4387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F0BAB-5FD6-83FA-6447-4826A6BD0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1196396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01242F-F029-5886-685B-13AC1F0451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CE7299-463B-F6C7-BD48-3BC5C5A86E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BDB35-F023-37AE-437A-F2163D76F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7D5A-D9DC-304D-96F8-B5D37C95698A}" type="datetimeFigureOut">
              <a:rPr lang="en-US" smtClean="0"/>
              <a:t>1/27/25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B3BF7-2FEF-E760-1CF4-F2B2412D4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72656-1033-CCB6-1A91-C8BBCA21B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6326194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7D0EA-5935-011F-95DF-82EF0E7FB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3A9DE-195D-16DF-6C99-809D980E1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9B440-0CFA-443C-E111-2CD7AB0CD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7D5A-D9DC-304D-96F8-B5D37C95698A}" type="datetimeFigureOut">
              <a:rPr lang="en-US" smtClean="0"/>
              <a:t>1/27/25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E6C60-C447-FE42-1540-D529806B5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CC97A1-1140-C192-085B-A56104577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8489945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BD4D8-C18D-DBE9-D008-684FADA2E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48A71-AA53-B2B6-027D-7B72D7CC8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19027-7459-01E2-DE34-87527C658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7D5A-D9DC-304D-96F8-B5D37C95698A}" type="datetimeFigureOut">
              <a:rPr lang="en-US" smtClean="0"/>
              <a:t>1/27/25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C5C2D-BBEB-5423-AEFA-FBFE38B65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3474A-1EB6-F027-E009-AE5775E26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9279399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B8086-4BC9-6CA7-FEE2-F7C59BFFB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BBD08-8E84-505C-4B90-13F4F6B1D0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2002C7-B4EB-409D-97B7-5FCB9C3E0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709FF-D160-46B2-9D1B-7231F61F9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7D5A-D9DC-304D-96F8-B5D37C95698A}" type="datetimeFigureOut">
              <a:rPr lang="en-US" smtClean="0"/>
              <a:t>1/27/25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294875-56C3-507F-7161-540FDB74A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95BECF-A9BC-42E4-B59B-EE8B6A8EA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4416916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F0656-BFC4-02BE-58A9-D4109E371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94CDEF-880C-BC1A-D17E-33ABE7AF2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78E40A-9793-7F10-9235-1AEBCB7A9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A1613F-70C8-B477-854F-634418496E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18C7A0-4ABC-5252-175B-BF8B0D02CF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507C2A-EF58-8ED0-CAEA-B2479B70A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7D5A-D9DC-304D-96F8-B5D37C95698A}" type="datetimeFigureOut">
              <a:rPr lang="en-US" smtClean="0"/>
              <a:t>1/27/25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676739-6318-EF5E-7777-4B4DE7699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252188-3D23-0EF9-0678-8FED0832B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6939232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C6638-AFEB-3A63-6BC0-C2AF341FA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D631ED-A21A-FCE4-27FD-647624D24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7D5A-D9DC-304D-96F8-B5D37C95698A}" type="datetimeFigureOut">
              <a:rPr lang="en-US" smtClean="0"/>
              <a:t>1/27/25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0281E0-DD55-5773-7FCA-E28D262D2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3CEF8B-0079-FEB5-7D06-C06B4D75D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7579489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8F771D-28F3-6450-2534-0094AD3EC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7D5A-D9DC-304D-96F8-B5D37C95698A}" type="datetimeFigureOut">
              <a:rPr lang="en-US" smtClean="0"/>
              <a:t>1/27/25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B4EFDD-0FC5-4863-5EE3-482FD333F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76F07F-A89A-52CB-2236-E3F5BB89C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12333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4C69C-4E5E-0E24-C4CE-7E34DEF06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80BDE-399C-8DF2-F9A8-1025E4C35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3B7E70-FE0A-0A23-B200-48B312742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B2F280-692C-9ABB-4B2A-D36A20938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7D5A-D9DC-304D-96F8-B5D37C95698A}" type="datetimeFigureOut">
              <a:rPr lang="en-US" smtClean="0"/>
              <a:t>1/27/25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A99386-71D6-40CD-C765-91FB5FA70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8A3A7C-F508-B130-B500-DA514664F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1499765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D170A-4B45-B218-1FE5-A3755B606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2539D8-991E-C020-2BBC-B8001A1851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01F12B-83EA-0A43-FAC2-F1E294A9EA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C1C272-0951-81B1-1061-76F1C3382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7D5A-D9DC-304D-96F8-B5D37C95698A}" type="datetimeFigureOut">
              <a:rPr lang="en-US" smtClean="0"/>
              <a:t>1/27/25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C95FA3-8B7F-EFCE-A0A3-7A25A16B8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8EF56A-2E37-585B-758A-E358AEA12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1011145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8B2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9842A3-1948-BA74-8277-821502AEB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AB1758-BF9B-5131-74E8-60B70415A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00F4E-C7C5-22DF-39A0-88EF0C8939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67D5A-D9DC-304D-96F8-B5D37C95698A}" type="datetimeFigureOut">
              <a:rPr lang="en-US" smtClean="0"/>
              <a:t>1/27/25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A4499-6654-8484-6754-B006B92A05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446C1-558D-FC3A-094C-9503B553E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79971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 thruBlk="1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openxmlformats.org/officeDocument/2006/relationships/image" Target="../media/image22.svg"/><Relationship Id="rId26" Type="http://schemas.openxmlformats.org/officeDocument/2006/relationships/image" Target="../media/image30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image" Target="../media/image6.png"/><Relationship Id="rId16" Type="http://schemas.openxmlformats.org/officeDocument/2006/relationships/image" Target="../media/image20.svg"/><Relationship Id="rId20" Type="http://schemas.openxmlformats.org/officeDocument/2006/relationships/image" Target="../media/image24.sv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sv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image" Target="../media/image14.svg"/><Relationship Id="rId19" Type="http://schemas.openxmlformats.org/officeDocument/2006/relationships/image" Target="../media/image23.png"/><Relationship Id="rId31" Type="http://schemas.openxmlformats.org/officeDocument/2006/relationships/image" Target="../media/image35.sv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svg"/><Relationship Id="rId22" Type="http://schemas.openxmlformats.org/officeDocument/2006/relationships/image" Target="../media/image26.svg"/><Relationship Id="rId27" Type="http://schemas.openxmlformats.org/officeDocument/2006/relationships/image" Target="../media/image31.png"/><Relationship Id="rId30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44C7E-58BE-803F-DDE9-D3E602418D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640" y="665163"/>
            <a:ext cx="9144000" cy="2387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YesPass: Building a Secure Password Manager</a:t>
            </a:r>
            <a:endParaRPr lang="en-US" dirty="0">
              <a:solidFill>
                <a:schemeClr val="bg2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C5A6EA-CE72-0802-AC2C-68C65EA148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4640" y="3608388"/>
            <a:ext cx="7487920" cy="1655762"/>
          </a:xfrm>
        </p:spPr>
        <p:txBody>
          <a:bodyPr/>
          <a:lstStyle/>
          <a:p>
            <a:r>
              <a:rPr lang="en-US" dirty="0"/>
              <a:t>Making Online Security Accessible for Everyone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A8639CDF-A2F4-C569-BDF2-774508D15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98740" y="1858963"/>
            <a:ext cx="4762500" cy="47625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E3B2E56-2213-7753-184D-BF5208FA40A3}"/>
              </a:ext>
            </a:extLst>
          </p:cNvPr>
          <p:cNvSpPr txBox="1"/>
          <p:nvPr/>
        </p:nvSpPr>
        <p:spPr>
          <a:xfrm>
            <a:off x="5431837" y="6164838"/>
            <a:ext cx="5722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Péter</a:t>
            </a:r>
            <a:r>
              <a:rPr lang="en-US" b="1" dirty="0">
                <a:solidFill>
                  <a:schemeClr val="bg1"/>
                </a:solidFill>
              </a:rPr>
              <a:t> Sipos – Founder &amp; iOS Dev @ YesPass / Kodo alumni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b="1" dirty="0" err="1">
                <a:solidFill>
                  <a:schemeClr val="bg1"/>
                </a:solidFill>
              </a:rPr>
              <a:t>Kodolányi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János</a:t>
            </a:r>
            <a:r>
              <a:rPr lang="en-US" b="1" dirty="0">
                <a:solidFill>
                  <a:schemeClr val="bg1"/>
                </a:solidFill>
              </a:rPr>
              <a:t> University Presentation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673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8C7FA-8A2E-A235-CDEC-6458FEB08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Educational Focus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D3646-2096-32EB-19BA-78705F927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8880" y="1825625"/>
            <a:ext cx="6868160" cy="4351338"/>
          </a:xfrm>
        </p:spPr>
        <p:txBody>
          <a:bodyPr/>
          <a:lstStyle/>
          <a:p>
            <a:r>
              <a:rPr lang="en-US" b="1" dirty="0"/>
              <a:t>Empowering Users with Knowledge:</a:t>
            </a:r>
            <a:endParaRPr lang="en-US" dirty="0"/>
          </a:p>
          <a:p>
            <a:r>
              <a:rPr lang="en-US" dirty="0"/>
              <a:t>Teaching users how to recognize phishing attempts and secure their online presence.</a:t>
            </a:r>
          </a:p>
          <a:p>
            <a:r>
              <a:rPr lang="en-US" dirty="0"/>
              <a:t>Providing tips for creating and managing strong passwords.</a:t>
            </a:r>
          </a:p>
          <a:p>
            <a:r>
              <a:rPr lang="en-US" dirty="0"/>
              <a:t>YesPass Mini: A gamified approach to teaching kids about cybersecurity.</a:t>
            </a:r>
          </a:p>
          <a:p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9B8B7E1-899F-19F5-CB12-CFCC1735D4E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1140" y="2334419"/>
            <a:ext cx="33337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86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2BDB0-5C65-80BE-838E-74DFB9923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YesPass Matters?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9AC48-B514-9DF6-DF48-7C3EC290F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76440" cy="4351338"/>
          </a:xfrm>
        </p:spPr>
        <p:txBody>
          <a:bodyPr/>
          <a:lstStyle/>
          <a:p>
            <a:r>
              <a:rPr lang="en-US" b="1" dirty="0"/>
              <a:t>Real-life Impact:</a:t>
            </a:r>
            <a:endParaRPr lang="en-US" dirty="0"/>
          </a:p>
          <a:p>
            <a:r>
              <a:rPr lang="en-US" dirty="0"/>
              <a:t>Simplifies password management for everyone.</a:t>
            </a:r>
          </a:p>
          <a:p>
            <a:r>
              <a:rPr lang="en-US" dirty="0"/>
              <a:t>Reduces the risks of online theft and fraud.</a:t>
            </a:r>
          </a:p>
          <a:p>
            <a:r>
              <a:rPr lang="en-US" dirty="0"/>
              <a:t>Bridges the gap between accessibility and security.</a:t>
            </a:r>
          </a:p>
          <a:p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A166D95-3D82-AC66-0CC9-BA8A74F64AF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5140" y="2019459"/>
            <a:ext cx="33337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706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99B5F-E4B6-065C-3188-4FD23106B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What’s Next for YesPass?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F8960-4E6E-F915-D81F-7C953D9FD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0800" y="1825625"/>
            <a:ext cx="74930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Cross-platform support to ensure users can access their data anywhere.</a:t>
            </a:r>
          </a:p>
          <a:p>
            <a:r>
              <a:rPr lang="en-US" dirty="0"/>
              <a:t>Expanding YesPass Mini for schools and educational programs.</a:t>
            </a:r>
          </a:p>
          <a:p>
            <a:r>
              <a:rPr lang="en-US" dirty="0"/>
              <a:t>Collaboration with cybersecurity experts for continual improvement.</a:t>
            </a:r>
          </a:p>
          <a:p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9D4D408-6F37-4353-CA90-669A7F1AFAC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1140" y="2334419"/>
            <a:ext cx="33337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892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BEA96-1F46-3C55-D7C1-A924F9703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Challenge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1D3C2-B786-6FCB-67FE-AD1BAC9DE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2440" cy="4351338"/>
          </a:xfrm>
        </p:spPr>
        <p:txBody>
          <a:bodyPr>
            <a:normAutofit/>
          </a:bodyPr>
          <a:lstStyle/>
          <a:p>
            <a:r>
              <a:rPr lang="en-US" b="1" dirty="0"/>
              <a:t>Infrastructure:</a:t>
            </a:r>
            <a:r>
              <a:rPr lang="en-US" dirty="0"/>
              <a:t> Funding to maintain secure servers and backups.</a:t>
            </a:r>
          </a:p>
          <a:p>
            <a:r>
              <a:rPr lang="en-US" b="1" dirty="0"/>
              <a:t>Development Resources:</a:t>
            </a:r>
            <a:r>
              <a:rPr lang="en-US" dirty="0"/>
              <a:t> Hiring developers for platform expansion and feature enhancement.</a:t>
            </a:r>
          </a:p>
          <a:p>
            <a:r>
              <a:rPr lang="en-US" b="1" dirty="0"/>
              <a:t>Marketing:</a:t>
            </a:r>
            <a:r>
              <a:rPr lang="en-US" dirty="0"/>
              <a:t> Reaching users who need a simple, reliable password manager.</a:t>
            </a:r>
          </a:p>
          <a:p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430716D-10A6-D5FE-413A-4FA9210C665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67700" y="2466499"/>
            <a:ext cx="33337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55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88FF9-CC4A-6055-CF2B-8ADA10B53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35782-1C35-46A8-E35E-A8F310ACF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0" y="1825625"/>
            <a:ext cx="6629400" cy="4351338"/>
          </a:xfrm>
        </p:spPr>
        <p:txBody>
          <a:bodyPr>
            <a:normAutofit/>
          </a:bodyPr>
          <a:lstStyle/>
          <a:p>
            <a:r>
              <a:rPr lang="en-US" dirty="0"/>
              <a:t>Password security is critical in today’s digital world.</a:t>
            </a:r>
          </a:p>
          <a:p>
            <a:r>
              <a:rPr lang="en-US" dirty="0"/>
              <a:t>YesPass aims to simplify and improve online security for everyone.</a:t>
            </a:r>
          </a:p>
          <a:p>
            <a:r>
              <a:rPr lang="en-US" dirty="0"/>
              <a:t>With your support, we can make this a reality.</a:t>
            </a:r>
          </a:p>
          <a:p>
            <a:pPr marL="0" indent="0">
              <a:buNone/>
            </a:pP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D1CB11A-DA81-DF86-B6DA-5D002944166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1140" y="2334419"/>
            <a:ext cx="33337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7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C6263-1AFC-F13E-B263-CA64DE248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Q&amp;A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52BE5-06A2-58CF-15BF-DF4CD219E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the floor for questions, feedback, or discussion.</a:t>
            </a:r>
          </a:p>
          <a:p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7D5B7CD-43F3-A1B7-8AA1-734E080C9C3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33460" y="2334419"/>
            <a:ext cx="3333750" cy="333375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B378B11-E14E-7008-05E7-8D8DFA6AFB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54400" y="2815589"/>
            <a:ext cx="359664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463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44C7E-58BE-803F-DDE9-D3E602418D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640" y="665163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Thank you for your attention.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C5A6EA-CE72-0802-AC2C-68C65EA148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4640" y="3608388"/>
            <a:ext cx="7487920" cy="1655762"/>
          </a:xfrm>
        </p:spPr>
        <p:txBody>
          <a:bodyPr/>
          <a:lstStyle/>
          <a:p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YesPass: Building a Secure Password Manager</a:t>
            </a:r>
          </a:p>
          <a:p>
            <a:endParaRPr lang="en-US" b="1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If you are interested in helping me build my dream: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3B2E56-2213-7753-184D-BF5208FA40A3}"/>
              </a:ext>
            </a:extLst>
          </p:cNvPr>
          <p:cNvSpPr txBox="1"/>
          <p:nvPr/>
        </p:nvSpPr>
        <p:spPr>
          <a:xfrm>
            <a:off x="5431837" y="6164838"/>
            <a:ext cx="5722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Péter</a:t>
            </a:r>
            <a:r>
              <a:rPr lang="en-US" b="1" dirty="0">
                <a:solidFill>
                  <a:schemeClr val="bg1"/>
                </a:solidFill>
              </a:rPr>
              <a:t> Sipos – Founder &amp; iOS Dev @ YesPass / Kodo alumni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b="1" dirty="0" err="1">
                <a:solidFill>
                  <a:schemeClr val="bg1"/>
                </a:solidFill>
              </a:rPr>
              <a:t>Kodolányi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János</a:t>
            </a:r>
            <a:r>
              <a:rPr lang="en-US" b="1" dirty="0">
                <a:solidFill>
                  <a:schemeClr val="bg1"/>
                </a:solidFill>
              </a:rPr>
              <a:t> University Presentation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2D6BF7E-ED08-FCF9-1F19-43482F402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197" y="925512"/>
            <a:ext cx="3772696" cy="4399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0749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9D42F029-1566-1B48-4B41-21347C09FB6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43083" y="5978265"/>
            <a:ext cx="948917" cy="9489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F79BC3-CE05-9C93-BF41-271AC7A71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F5C36-C8A2-8C3F-137E-983CC6DB9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6720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Why Password Security Matters:</a:t>
            </a:r>
            <a:endParaRPr lang="en-US" dirty="0"/>
          </a:p>
          <a:p>
            <a:r>
              <a:rPr lang="en-US" dirty="0"/>
              <a:t>Weak passwords are responsible for 81% of data breaches.</a:t>
            </a:r>
          </a:p>
          <a:p>
            <a:r>
              <a:rPr lang="en-US" dirty="0"/>
              <a:t>Most people reuse passwords or use simple ones.</a:t>
            </a:r>
          </a:p>
          <a:p>
            <a:r>
              <a:rPr lang="en-US" dirty="0"/>
              <a:t>Cybercrime is expected to cost the world $10.5 trillion annually by 2025.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9F0980A-B780-F24B-4B54-2265A14FE1B0}"/>
              </a:ext>
            </a:extLst>
          </p:cNvPr>
          <p:cNvSpPr/>
          <p:nvPr/>
        </p:nvSpPr>
        <p:spPr>
          <a:xfrm>
            <a:off x="6902507" y="675243"/>
            <a:ext cx="4847128" cy="5501720"/>
          </a:xfrm>
          <a:prstGeom prst="roundRect">
            <a:avLst/>
          </a:prstGeom>
          <a:solidFill>
            <a:srgbClr val="759D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https://www.reddit.com/r/Passwords/comments/1ccwvl1/hive_systems_password_cracking_table_2024_update/">
            <a:extLst>
              <a:ext uri="{FF2B5EF4-FFF2-40B4-BE49-F238E27FC236}">
                <a16:creationId xmlns:a16="http://schemas.microsoft.com/office/drawing/2014/main" id="{D691D8C1-0FC5-C2C9-F8D2-9E447035521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507" y="675243"/>
            <a:ext cx="4847128" cy="468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41714F-7E5A-ECC1-5F9C-4F32BAF46EFF}"/>
              </a:ext>
            </a:extLst>
          </p:cNvPr>
          <p:cNvSpPr txBox="1"/>
          <p:nvPr/>
        </p:nvSpPr>
        <p:spPr>
          <a:xfrm>
            <a:off x="7420397" y="5562767"/>
            <a:ext cx="419959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https://</a:t>
            </a:r>
            <a:r>
              <a:rPr lang="en-US" sz="1050" dirty="0" err="1">
                <a:solidFill>
                  <a:schemeClr val="bg1"/>
                </a:solidFill>
              </a:rPr>
              <a:t>www.reddit.com</a:t>
            </a:r>
            <a:r>
              <a:rPr lang="en-US" sz="1050" dirty="0">
                <a:solidFill>
                  <a:schemeClr val="bg1"/>
                </a:solidFill>
              </a:rPr>
              <a:t>/r/Passwords/comments/1ccwvl1/hive_systems_password_cracking_table_2024_update/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A49EBE-AF3F-CCA5-F2B6-B686D3B1B61B}"/>
              </a:ext>
            </a:extLst>
          </p:cNvPr>
          <p:cNvSpPr txBox="1"/>
          <p:nvPr/>
        </p:nvSpPr>
        <p:spPr>
          <a:xfrm>
            <a:off x="6978032" y="5643558"/>
            <a:ext cx="75075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327137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A09AF-D388-EF6E-7DF3-2DA649466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Problem: Challenges of Password Management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CF394-51A8-F7B6-359B-CF0F065C5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80" y="1825625"/>
            <a:ext cx="7056120" cy="4351338"/>
          </a:xfrm>
        </p:spPr>
        <p:txBody>
          <a:bodyPr>
            <a:normAutofit/>
          </a:bodyPr>
          <a:lstStyle/>
          <a:p>
            <a:r>
              <a:rPr lang="en-US" dirty="0"/>
              <a:t>Remembering dozens of unique, complex passwords.</a:t>
            </a:r>
          </a:p>
          <a:p>
            <a:r>
              <a:rPr lang="en-US" dirty="0"/>
              <a:t>Storing passwords securely without relying on unsafe methods (e.g., writing them down – please don’t).</a:t>
            </a:r>
          </a:p>
          <a:p>
            <a:r>
              <a:rPr lang="en-US" dirty="0"/>
              <a:t>Creating strong passwords without guidance.</a:t>
            </a:r>
          </a:p>
          <a:p>
            <a:r>
              <a:rPr lang="en-US" b="1" dirty="0"/>
              <a:t>Impact of Poor Practices:</a:t>
            </a:r>
            <a:endParaRPr lang="en-US" dirty="0"/>
          </a:p>
          <a:p>
            <a:r>
              <a:rPr lang="en-US" dirty="0"/>
              <a:t>Data breaches, identity theft, phishing attacks, and financial loss.</a:t>
            </a:r>
          </a:p>
          <a:p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805E649-265C-F483-C36D-ABC1DFA1B22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1140" y="2334419"/>
            <a:ext cx="33337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147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5E769-07AA-84F6-BB05-080791535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8715"/>
          </a:xfrm>
        </p:spPr>
        <p:txBody>
          <a:bodyPr>
            <a:normAutofit/>
          </a:bodyPr>
          <a:lstStyle/>
          <a:p>
            <a:r>
              <a:rPr lang="en-US" b="1" dirty="0"/>
              <a:t>The Solution: YesPass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D9D04-0EEA-5FCA-EFB4-16EAE7462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7225"/>
            <a:ext cx="7510145" cy="4351338"/>
          </a:xfrm>
        </p:spPr>
        <p:txBody>
          <a:bodyPr/>
          <a:lstStyle/>
          <a:p>
            <a:r>
              <a:rPr lang="en-US" b="1" dirty="0"/>
              <a:t>What is YesPass?</a:t>
            </a:r>
            <a:endParaRPr lang="en-US" dirty="0"/>
          </a:p>
          <a:p>
            <a:r>
              <a:rPr lang="en-US" dirty="0"/>
              <a:t>A modern password manager designed for speed and simplicity.</a:t>
            </a:r>
          </a:p>
          <a:p>
            <a:r>
              <a:rPr lang="en-US" dirty="0"/>
              <a:t>Secure storage for passwords, notes, and personal information.</a:t>
            </a:r>
          </a:p>
          <a:p>
            <a:r>
              <a:rPr lang="en-US" dirty="0"/>
              <a:t>Educational tools to improve user knowledge about online safety.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4D6D481-626F-A25A-5A29-87CEA562A5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48345" y="3524250"/>
            <a:ext cx="33337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277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8A46E-E66F-87E0-FFFD-FBD4D6EC8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Features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F0A94-71A3-00B6-5E18-539285F0B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3120" y="1690688"/>
            <a:ext cx="7980680" cy="4802187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Secure password storage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Strong password generator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Quick access via Control Center widget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Data separation for secure extensions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Multi-platform support (macOS, Windows, Android, web)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YesPass Mini (cybersecurity for kids)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Keyboard extension for non-sensitive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Advanced security (biometrics, zero-knowledge encryption)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Modular note-taking (links, code blocks, quotes)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4F846EF-BC76-BF19-7C08-4D8BCC01144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1140" y="2334419"/>
            <a:ext cx="33337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72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36234" y="2316403"/>
            <a:ext cx="2347269" cy="2189159"/>
            <a:chOff x="0" y="0"/>
            <a:chExt cx="927316" cy="8648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27316" cy="864853"/>
            </a:xfrm>
            <a:custGeom>
              <a:avLst/>
              <a:gdLst/>
              <a:ahLst/>
              <a:cxnLst/>
              <a:rect l="l" t="t" r="r" b="b"/>
              <a:pathLst>
                <a:path w="927316" h="864853">
                  <a:moveTo>
                    <a:pt x="87954" y="0"/>
                  </a:moveTo>
                  <a:lnTo>
                    <a:pt x="839362" y="0"/>
                  </a:lnTo>
                  <a:cubicBezTo>
                    <a:pt x="862689" y="0"/>
                    <a:pt x="885061" y="9267"/>
                    <a:pt x="901555" y="25761"/>
                  </a:cubicBezTo>
                  <a:cubicBezTo>
                    <a:pt x="918050" y="42256"/>
                    <a:pt x="927316" y="64627"/>
                    <a:pt x="927316" y="87954"/>
                  </a:cubicBezTo>
                  <a:lnTo>
                    <a:pt x="927316" y="776899"/>
                  </a:lnTo>
                  <a:cubicBezTo>
                    <a:pt x="927316" y="825475"/>
                    <a:pt x="887938" y="864853"/>
                    <a:pt x="839362" y="864853"/>
                  </a:cubicBezTo>
                  <a:lnTo>
                    <a:pt x="87954" y="864853"/>
                  </a:lnTo>
                  <a:cubicBezTo>
                    <a:pt x="64627" y="864853"/>
                    <a:pt x="42256" y="855586"/>
                    <a:pt x="25761" y="839092"/>
                  </a:cubicBezTo>
                  <a:cubicBezTo>
                    <a:pt x="9267" y="822597"/>
                    <a:pt x="0" y="800226"/>
                    <a:pt x="0" y="776899"/>
                  </a:cubicBezTo>
                  <a:lnTo>
                    <a:pt x="0" y="87954"/>
                  </a:lnTo>
                  <a:cubicBezTo>
                    <a:pt x="0" y="64627"/>
                    <a:pt x="9267" y="42256"/>
                    <a:pt x="25761" y="25761"/>
                  </a:cubicBezTo>
                  <a:cubicBezTo>
                    <a:pt x="42256" y="9267"/>
                    <a:pt x="64627" y="0"/>
                    <a:pt x="87954" y="0"/>
                  </a:cubicBezTo>
                  <a:close/>
                </a:path>
              </a:pathLst>
            </a:custGeom>
            <a:solidFill>
              <a:srgbClr val="567F89">
                <a:alpha val="89804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927316" cy="90295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028514" y="3417570"/>
            <a:ext cx="1839998" cy="1662124"/>
            <a:chOff x="0" y="0"/>
            <a:chExt cx="726913" cy="6566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6913" cy="656642"/>
            </a:xfrm>
            <a:custGeom>
              <a:avLst/>
              <a:gdLst/>
              <a:ahLst/>
              <a:cxnLst/>
              <a:rect l="l" t="t" r="r" b="b"/>
              <a:pathLst>
                <a:path w="726913" h="656642">
                  <a:moveTo>
                    <a:pt x="112202" y="0"/>
                  </a:moveTo>
                  <a:lnTo>
                    <a:pt x="614711" y="0"/>
                  </a:lnTo>
                  <a:cubicBezTo>
                    <a:pt x="644469" y="0"/>
                    <a:pt x="673008" y="11821"/>
                    <a:pt x="694050" y="32863"/>
                  </a:cubicBezTo>
                  <a:cubicBezTo>
                    <a:pt x="715092" y="53905"/>
                    <a:pt x="726913" y="82444"/>
                    <a:pt x="726913" y="112202"/>
                  </a:cubicBezTo>
                  <a:lnTo>
                    <a:pt x="726913" y="544440"/>
                  </a:lnTo>
                  <a:cubicBezTo>
                    <a:pt x="726913" y="606407"/>
                    <a:pt x="676678" y="656642"/>
                    <a:pt x="614711" y="656642"/>
                  </a:cubicBezTo>
                  <a:lnTo>
                    <a:pt x="112202" y="656642"/>
                  </a:lnTo>
                  <a:cubicBezTo>
                    <a:pt x="82444" y="656642"/>
                    <a:pt x="53905" y="644820"/>
                    <a:pt x="32863" y="623778"/>
                  </a:cubicBezTo>
                  <a:cubicBezTo>
                    <a:pt x="11821" y="602736"/>
                    <a:pt x="0" y="574198"/>
                    <a:pt x="0" y="544440"/>
                  </a:cubicBezTo>
                  <a:lnTo>
                    <a:pt x="0" y="112202"/>
                  </a:lnTo>
                  <a:cubicBezTo>
                    <a:pt x="0" y="82444"/>
                    <a:pt x="11821" y="53905"/>
                    <a:pt x="32863" y="32863"/>
                  </a:cubicBezTo>
                  <a:cubicBezTo>
                    <a:pt x="53905" y="11821"/>
                    <a:pt x="82444" y="0"/>
                    <a:pt x="112202" y="0"/>
                  </a:cubicBezTo>
                  <a:close/>
                </a:path>
              </a:pathLst>
            </a:custGeom>
            <a:solidFill>
              <a:srgbClr val="567F89">
                <a:alpha val="89804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726913" cy="6947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922366" y="4563516"/>
            <a:ext cx="2347269" cy="1057701"/>
            <a:chOff x="0" y="0"/>
            <a:chExt cx="927316" cy="41785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27316" cy="417857"/>
            </a:xfrm>
            <a:custGeom>
              <a:avLst/>
              <a:gdLst/>
              <a:ahLst/>
              <a:cxnLst/>
              <a:rect l="l" t="t" r="r" b="b"/>
              <a:pathLst>
                <a:path w="927316" h="417857">
                  <a:moveTo>
                    <a:pt x="87954" y="0"/>
                  </a:moveTo>
                  <a:lnTo>
                    <a:pt x="839362" y="0"/>
                  </a:lnTo>
                  <a:cubicBezTo>
                    <a:pt x="862689" y="0"/>
                    <a:pt x="885061" y="9267"/>
                    <a:pt x="901555" y="25761"/>
                  </a:cubicBezTo>
                  <a:cubicBezTo>
                    <a:pt x="918050" y="42256"/>
                    <a:pt x="927316" y="64627"/>
                    <a:pt x="927316" y="87954"/>
                  </a:cubicBezTo>
                  <a:lnTo>
                    <a:pt x="927316" y="329903"/>
                  </a:lnTo>
                  <a:cubicBezTo>
                    <a:pt x="927316" y="353230"/>
                    <a:pt x="918050" y="375602"/>
                    <a:pt x="901555" y="392096"/>
                  </a:cubicBezTo>
                  <a:cubicBezTo>
                    <a:pt x="885061" y="408591"/>
                    <a:pt x="862689" y="417857"/>
                    <a:pt x="839362" y="417857"/>
                  </a:cubicBezTo>
                  <a:lnTo>
                    <a:pt x="87954" y="417857"/>
                  </a:lnTo>
                  <a:cubicBezTo>
                    <a:pt x="64627" y="417857"/>
                    <a:pt x="42256" y="408591"/>
                    <a:pt x="25761" y="392096"/>
                  </a:cubicBezTo>
                  <a:cubicBezTo>
                    <a:pt x="9267" y="375602"/>
                    <a:pt x="0" y="353230"/>
                    <a:pt x="0" y="329903"/>
                  </a:cubicBezTo>
                  <a:lnTo>
                    <a:pt x="0" y="87954"/>
                  </a:lnTo>
                  <a:cubicBezTo>
                    <a:pt x="0" y="64627"/>
                    <a:pt x="9267" y="42256"/>
                    <a:pt x="25761" y="25761"/>
                  </a:cubicBezTo>
                  <a:cubicBezTo>
                    <a:pt x="42256" y="9267"/>
                    <a:pt x="64627" y="0"/>
                    <a:pt x="87954" y="0"/>
                  </a:cubicBezTo>
                  <a:close/>
                </a:path>
              </a:pathLst>
            </a:custGeom>
            <a:solidFill>
              <a:srgbClr val="567F89">
                <a:alpha val="89804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927316" cy="45595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369963" y="1201552"/>
            <a:ext cx="1765223" cy="2150139"/>
            <a:chOff x="0" y="0"/>
            <a:chExt cx="697372" cy="84943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97372" cy="849438"/>
            </a:xfrm>
            <a:custGeom>
              <a:avLst/>
              <a:gdLst/>
              <a:ahLst/>
              <a:cxnLst/>
              <a:rect l="l" t="t" r="r" b="b"/>
              <a:pathLst>
                <a:path w="697372" h="849438">
                  <a:moveTo>
                    <a:pt x="116955" y="0"/>
                  </a:moveTo>
                  <a:lnTo>
                    <a:pt x="580417" y="0"/>
                  </a:lnTo>
                  <a:cubicBezTo>
                    <a:pt x="611436" y="0"/>
                    <a:pt x="641184" y="12322"/>
                    <a:pt x="663117" y="34255"/>
                  </a:cubicBezTo>
                  <a:cubicBezTo>
                    <a:pt x="685050" y="56189"/>
                    <a:pt x="697372" y="85936"/>
                    <a:pt x="697372" y="116955"/>
                  </a:cubicBezTo>
                  <a:lnTo>
                    <a:pt x="697372" y="732483"/>
                  </a:lnTo>
                  <a:cubicBezTo>
                    <a:pt x="697372" y="763501"/>
                    <a:pt x="685050" y="793249"/>
                    <a:pt x="663117" y="815182"/>
                  </a:cubicBezTo>
                  <a:cubicBezTo>
                    <a:pt x="641184" y="837116"/>
                    <a:pt x="611436" y="849438"/>
                    <a:pt x="580417" y="849438"/>
                  </a:cubicBezTo>
                  <a:lnTo>
                    <a:pt x="116955" y="849438"/>
                  </a:lnTo>
                  <a:cubicBezTo>
                    <a:pt x="52362" y="849438"/>
                    <a:pt x="0" y="797075"/>
                    <a:pt x="0" y="732483"/>
                  </a:cubicBezTo>
                  <a:lnTo>
                    <a:pt x="0" y="116955"/>
                  </a:lnTo>
                  <a:cubicBezTo>
                    <a:pt x="0" y="85936"/>
                    <a:pt x="12322" y="56189"/>
                    <a:pt x="34255" y="34255"/>
                  </a:cubicBezTo>
                  <a:cubicBezTo>
                    <a:pt x="56189" y="12322"/>
                    <a:pt x="85936" y="0"/>
                    <a:pt x="116955" y="0"/>
                  </a:cubicBezTo>
                  <a:close/>
                </a:path>
              </a:pathLst>
            </a:custGeom>
            <a:solidFill>
              <a:srgbClr val="567F89">
                <a:alpha val="89804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697372" cy="88753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426777" y="3429000"/>
            <a:ext cx="1705932" cy="1076561"/>
            <a:chOff x="0" y="0"/>
            <a:chExt cx="673948" cy="42530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73948" cy="425308"/>
            </a:xfrm>
            <a:custGeom>
              <a:avLst/>
              <a:gdLst/>
              <a:ahLst/>
              <a:cxnLst/>
              <a:rect l="l" t="t" r="r" b="b"/>
              <a:pathLst>
                <a:path w="673948" h="425308">
                  <a:moveTo>
                    <a:pt x="121020" y="0"/>
                  </a:moveTo>
                  <a:lnTo>
                    <a:pt x="552929" y="0"/>
                  </a:lnTo>
                  <a:cubicBezTo>
                    <a:pt x="619766" y="0"/>
                    <a:pt x="673948" y="54182"/>
                    <a:pt x="673948" y="121020"/>
                  </a:cubicBezTo>
                  <a:lnTo>
                    <a:pt x="673948" y="304289"/>
                  </a:lnTo>
                  <a:cubicBezTo>
                    <a:pt x="673948" y="371126"/>
                    <a:pt x="619766" y="425308"/>
                    <a:pt x="552929" y="425308"/>
                  </a:cubicBezTo>
                  <a:lnTo>
                    <a:pt x="121020" y="425308"/>
                  </a:lnTo>
                  <a:cubicBezTo>
                    <a:pt x="54182" y="425308"/>
                    <a:pt x="0" y="371126"/>
                    <a:pt x="0" y="304289"/>
                  </a:cubicBezTo>
                  <a:lnTo>
                    <a:pt x="0" y="121020"/>
                  </a:lnTo>
                  <a:cubicBezTo>
                    <a:pt x="0" y="54182"/>
                    <a:pt x="54182" y="0"/>
                    <a:pt x="121020" y="0"/>
                  </a:cubicBezTo>
                  <a:close/>
                </a:path>
              </a:pathLst>
            </a:custGeom>
            <a:solidFill>
              <a:srgbClr val="567F89">
                <a:alpha val="89804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673948" cy="46340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426777" y="4563516"/>
            <a:ext cx="1705932" cy="1076561"/>
            <a:chOff x="0" y="0"/>
            <a:chExt cx="673948" cy="42530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73948" cy="425308"/>
            </a:xfrm>
            <a:custGeom>
              <a:avLst/>
              <a:gdLst/>
              <a:ahLst/>
              <a:cxnLst/>
              <a:rect l="l" t="t" r="r" b="b"/>
              <a:pathLst>
                <a:path w="673948" h="425308">
                  <a:moveTo>
                    <a:pt x="121020" y="0"/>
                  </a:moveTo>
                  <a:lnTo>
                    <a:pt x="552929" y="0"/>
                  </a:lnTo>
                  <a:cubicBezTo>
                    <a:pt x="619766" y="0"/>
                    <a:pt x="673948" y="54182"/>
                    <a:pt x="673948" y="121020"/>
                  </a:cubicBezTo>
                  <a:lnTo>
                    <a:pt x="673948" y="304289"/>
                  </a:lnTo>
                  <a:cubicBezTo>
                    <a:pt x="673948" y="371126"/>
                    <a:pt x="619766" y="425308"/>
                    <a:pt x="552929" y="425308"/>
                  </a:cubicBezTo>
                  <a:lnTo>
                    <a:pt x="121020" y="425308"/>
                  </a:lnTo>
                  <a:cubicBezTo>
                    <a:pt x="54182" y="425308"/>
                    <a:pt x="0" y="371126"/>
                    <a:pt x="0" y="304289"/>
                  </a:cubicBezTo>
                  <a:lnTo>
                    <a:pt x="0" y="121020"/>
                  </a:lnTo>
                  <a:cubicBezTo>
                    <a:pt x="0" y="54182"/>
                    <a:pt x="54182" y="0"/>
                    <a:pt x="121020" y="0"/>
                  </a:cubicBezTo>
                  <a:close/>
                </a:path>
              </a:pathLst>
            </a:custGeom>
            <a:solidFill>
              <a:srgbClr val="567F89">
                <a:alpha val="89804"/>
              </a:srgbClr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673948" cy="46340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426777" y="5698030"/>
            <a:ext cx="1705932" cy="1076561"/>
            <a:chOff x="0" y="0"/>
            <a:chExt cx="673948" cy="42530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73948" cy="425308"/>
            </a:xfrm>
            <a:custGeom>
              <a:avLst/>
              <a:gdLst/>
              <a:ahLst/>
              <a:cxnLst/>
              <a:rect l="l" t="t" r="r" b="b"/>
              <a:pathLst>
                <a:path w="673948" h="425308">
                  <a:moveTo>
                    <a:pt x="121020" y="0"/>
                  </a:moveTo>
                  <a:lnTo>
                    <a:pt x="552929" y="0"/>
                  </a:lnTo>
                  <a:cubicBezTo>
                    <a:pt x="619766" y="0"/>
                    <a:pt x="673948" y="54182"/>
                    <a:pt x="673948" y="121020"/>
                  </a:cubicBezTo>
                  <a:lnTo>
                    <a:pt x="673948" y="304289"/>
                  </a:lnTo>
                  <a:cubicBezTo>
                    <a:pt x="673948" y="371126"/>
                    <a:pt x="619766" y="425308"/>
                    <a:pt x="552929" y="425308"/>
                  </a:cubicBezTo>
                  <a:lnTo>
                    <a:pt x="121020" y="425308"/>
                  </a:lnTo>
                  <a:cubicBezTo>
                    <a:pt x="54182" y="425308"/>
                    <a:pt x="0" y="371126"/>
                    <a:pt x="0" y="304289"/>
                  </a:cubicBezTo>
                  <a:lnTo>
                    <a:pt x="0" y="121020"/>
                  </a:lnTo>
                  <a:cubicBezTo>
                    <a:pt x="0" y="54182"/>
                    <a:pt x="54182" y="0"/>
                    <a:pt x="121020" y="0"/>
                  </a:cubicBezTo>
                  <a:close/>
                </a:path>
              </a:pathLst>
            </a:custGeom>
            <a:solidFill>
              <a:srgbClr val="567F89">
                <a:alpha val="89804"/>
              </a:srgbClr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673948" cy="46340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936234" y="5678366"/>
            <a:ext cx="2347269" cy="1057701"/>
            <a:chOff x="0" y="0"/>
            <a:chExt cx="927316" cy="417857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927316" cy="417857"/>
            </a:xfrm>
            <a:custGeom>
              <a:avLst/>
              <a:gdLst/>
              <a:ahLst/>
              <a:cxnLst/>
              <a:rect l="l" t="t" r="r" b="b"/>
              <a:pathLst>
                <a:path w="927316" h="417857">
                  <a:moveTo>
                    <a:pt x="87954" y="0"/>
                  </a:moveTo>
                  <a:lnTo>
                    <a:pt x="839362" y="0"/>
                  </a:lnTo>
                  <a:cubicBezTo>
                    <a:pt x="862689" y="0"/>
                    <a:pt x="885061" y="9267"/>
                    <a:pt x="901555" y="25761"/>
                  </a:cubicBezTo>
                  <a:cubicBezTo>
                    <a:pt x="918050" y="42256"/>
                    <a:pt x="927316" y="64627"/>
                    <a:pt x="927316" y="87954"/>
                  </a:cubicBezTo>
                  <a:lnTo>
                    <a:pt x="927316" y="329903"/>
                  </a:lnTo>
                  <a:cubicBezTo>
                    <a:pt x="927316" y="353230"/>
                    <a:pt x="918050" y="375602"/>
                    <a:pt x="901555" y="392096"/>
                  </a:cubicBezTo>
                  <a:cubicBezTo>
                    <a:pt x="885061" y="408591"/>
                    <a:pt x="862689" y="417857"/>
                    <a:pt x="839362" y="417857"/>
                  </a:cubicBezTo>
                  <a:lnTo>
                    <a:pt x="87954" y="417857"/>
                  </a:lnTo>
                  <a:cubicBezTo>
                    <a:pt x="64627" y="417857"/>
                    <a:pt x="42256" y="408591"/>
                    <a:pt x="25761" y="392096"/>
                  </a:cubicBezTo>
                  <a:cubicBezTo>
                    <a:pt x="9267" y="375602"/>
                    <a:pt x="0" y="353230"/>
                    <a:pt x="0" y="329903"/>
                  </a:cubicBezTo>
                  <a:lnTo>
                    <a:pt x="0" y="87954"/>
                  </a:lnTo>
                  <a:cubicBezTo>
                    <a:pt x="0" y="64627"/>
                    <a:pt x="9267" y="42256"/>
                    <a:pt x="25761" y="25761"/>
                  </a:cubicBezTo>
                  <a:cubicBezTo>
                    <a:pt x="42256" y="9267"/>
                    <a:pt x="64627" y="0"/>
                    <a:pt x="87954" y="0"/>
                  </a:cubicBezTo>
                  <a:close/>
                </a:path>
              </a:pathLst>
            </a:custGeom>
            <a:solidFill>
              <a:srgbClr val="567F89">
                <a:alpha val="89804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927316" cy="45595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028514" y="5112467"/>
            <a:ext cx="1839998" cy="1662124"/>
            <a:chOff x="0" y="0"/>
            <a:chExt cx="726913" cy="656642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726913" cy="656642"/>
            </a:xfrm>
            <a:custGeom>
              <a:avLst/>
              <a:gdLst/>
              <a:ahLst/>
              <a:cxnLst/>
              <a:rect l="l" t="t" r="r" b="b"/>
              <a:pathLst>
                <a:path w="726913" h="656642">
                  <a:moveTo>
                    <a:pt x="112202" y="0"/>
                  </a:moveTo>
                  <a:lnTo>
                    <a:pt x="614711" y="0"/>
                  </a:lnTo>
                  <a:cubicBezTo>
                    <a:pt x="644469" y="0"/>
                    <a:pt x="673008" y="11821"/>
                    <a:pt x="694050" y="32863"/>
                  </a:cubicBezTo>
                  <a:cubicBezTo>
                    <a:pt x="715092" y="53905"/>
                    <a:pt x="726913" y="82444"/>
                    <a:pt x="726913" y="112202"/>
                  </a:cubicBezTo>
                  <a:lnTo>
                    <a:pt x="726913" y="544440"/>
                  </a:lnTo>
                  <a:cubicBezTo>
                    <a:pt x="726913" y="606407"/>
                    <a:pt x="676678" y="656642"/>
                    <a:pt x="614711" y="656642"/>
                  </a:cubicBezTo>
                  <a:lnTo>
                    <a:pt x="112202" y="656642"/>
                  </a:lnTo>
                  <a:cubicBezTo>
                    <a:pt x="82444" y="656642"/>
                    <a:pt x="53905" y="644820"/>
                    <a:pt x="32863" y="623778"/>
                  </a:cubicBezTo>
                  <a:cubicBezTo>
                    <a:pt x="11821" y="602736"/>
                    <a:pt x="0" y="574198"/>
                    <a:pt x="0" y="544440"/>
                  </a:cubicBezTo>
                  <a:lnTo>
                    <a:pt x="0" y="112202"/>
                  </a:lnTo>
                  <a:cubicBezTo>
                    <a:pt x="0" y="82444"/>
                    <a:pt x="11821" y="53905"/>
                    <a:pt x="32863" y="32863"/>
                  </a:cubicBezTo>
                  <a:cubicBezTo>
                    <a:pt x="53905" y="11821"/>
                    <a:pt x="82444" y="0"/>
                    <a:pt x="112202" y="0"/>
                  </a:cubicBezTo>
                  <a:close/>
                </a:path>
              </a:pathLst>
            </a:custGeom>
            <a:solidFill>
              <a:srgbClr val="567F89">
                <a:alpha val="89804"/>
              </a:srgbClr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726913" cy="6947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922366" y="1201552"/>
            <a:ext cx="2347269" cy="1057701"/>
            <a:chOff x="0" y="0"/>
            <a:chExt cx="927316" cy="417857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927316" cy="417857"/>
            </a:xfrm>
            <a:custGeom>
              <a:avLst/>
              <a:gdLst/>
              <a:ahLst/>
              <a:cxnLst/>
              <a:rect l="l" t="t" r="r" b="b"/>
              <a:pathLst>
                <a:path w="927316" h="417857">
                  <a:moveTo>
                    <a:pt x="87954" y="0"/>
                  </a:moveTo>
                  <a:lnTo>
                    <a:pt x="839362" y="0"/>
                  </a:lnTo>
                  <a:cubicBezTo>
                    <a:pt x="862689" y="0"/>
                    <a:pt x="885061" y="9267"/>
                    <a:pt x="901555" y="25761"/>
                  </a:cubicBezTo>
                  <a:cubicBezTo>
                    <a:pt x="918050" y="42256"/>
                    <a:pt x="927316" y="64627"/>
                    <a:pt x="927316" y="87954"/>
                  </a:cubicBezTo>
                  <a:lnTo>
                    <a:pt x="927316" y="329903"/>
                  </a:lnTo>
                  <a:cubicBezTo>
                    <a:pt x="927316" y="353230"/>
                    <a:pt x="918050" y="375602"/>
                    <a:pt x="901555" y="392096"/>
                  </a:cubicBezTo>
                  <a:cubicBezTo>
                    <a:pt x="885061" y="408591"/>
                    <a:pt x="862689" y="417857"/>
                    <a:pt x="839362" y="417857"/>
                  </a:cubicBezTo>
                  <a:lnTo>
                    <a:pt x="87954" y="417857"/>
                  </a:lnTo>
                  <a:cubicBezTo>
                    <a:pt x="64627" y="417857"/>
                    <a:pt x="42256" y="408591"/>
                    <a:pt x="25761" y="392096"/>
                  </a:cubicBezTo>
                  <a:cubicBezTo>
                    <a:pt x="9267" y="375602"/>
                    <a:pt x="0" y="353230"/>
                    <a:pt x="0" y="329903"/>
                  </a:cubicBezTo>
                  <a:lnTo>
                    <a:pt x="0" y="87954"/>
                  </a:lnTo>
                  <a:cubicBezTo>
                    <a:pt x="0" y="64627"/>
                    <a:pt x="9267" y="42256"/>
                    <a:pt x="25761" y="25761"/>
                  </a:cubicBezTo>
                  <a:cubicBezTo>
                    <a:pt x="42256" y="9267"/>
                    <a:pt x="64627" y="0"/>
                    <a:pt x="87954" y="0"/>
                  </a:cubicBezTo>
                  <a:close/>
                </a:path>
              </a:pathLst>
            </a:custGeom>
            <a:solidFill>
              <a:srgbClr val="567F89">
                <a:alpha val="89804"/>
              </a:srgbClr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927316" cy="45595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4922366" y="69067"/>
            <a:ext cx="2347269" cy="1057701"/>
            <a:chOff x="0" y="0"/>
            <a:chExt cx="927316" cy="417857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927316" cy="417857"/>
            </a:xfrm>
            <a:custGeom>
              <a:avLst/>
              <a:gdLst/>
              <a:ahLst/>
              <a:cxnLst/>
              <a:rect l="l" t="t" r="r" b="b"/>
              <a:pathLst>
                <a:path w="927316" h="417857">
                  <a:moveTo>
                    <a:pt x="87954" y="0"/>
                  </a:moveTo>
                  <a:lnTo>
                    <a:pt x="839362" y="0"/>
                  </a:lnTo>
                  <a:cubicBezTo>
                    <a:pt x="862689" y="0"/>
                    <a:pt x="885061" y="9267"/>
                    <a:pt x="901555" y="25761"/>
                  </a:cubicBezTo>
                  <a:cubicBezTo>
                    <a:pt x="918050" y="42256"/>
                    <a:pt x="927316" y="64627"/>
                    <a:pt x="927316" y="87954"/>
                  </a:cubicBezTo>
                  <a:lnTo>
                    <a:pt x="927316" y="329903"/>
                  </a:lnTo>
                  <a:cubicBezTo>
                    <a:pt x="927316" y="353230"/>
                    <a:pt x="918050" y="375602"/>
                    <a:pt x="901555" y="392096"/>
                  </a:cubicBezTo>
                  <a:cubicBezTo>
                    <a:pt x="885061" y="408591"/>
                    <a:pt x="862689" y="417857"/>
                    <a:pt x="839362" y="417857"/>
                  </a:cubicBezTo>
                  <a:lnTo>
                    <a:pt x="87954" y="417857"/>
                  </a:lnTo>
                  <a:cubicBezTo>
                    <a:pt x="64627" y="417857"/>
                    <a:pt x="42256" y="408591"/>
                    <a:pt x="25761" y="392096"/>
                  </a:cubicBezTo>
                  <a:cubicBezTo>
                    <a:pt x="9267" y="375602"/>
                    <a:pt x="0" y="353230"/>
                    <a:pt x="0" y="329903"/>
                  </a:cubicBezTo>
                  <a:lnTo>
                    <a:pt x="0" y="87954"/>
                  </a:lnTo>
                  <a:cubicBezTo>
                    <a:pt x="0" y="64627"/>
                    <a:pt x="9267" y="42256"/>
                    <a:pt x="25761" y="25761"/>
                  </a:cubicBezTo>
                  <a:cubicBezTo>
                    <a:pt x="42256" y="9267"/>
                    <a:pt x="64627" y="0"/>
                    <a:pt x="87954" y="0"/>
                  </a:cubicBezTo>
                  <a:close/>
                </a:path>
              </a:pathLst>
            </a:custGeom>
            <a:solidFill>
              <a:srgbClr val="567F89">
                <a:alpha val="89804"/>
              </a:srgbClr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927316" cy="45595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7369963" y="69067"/>
            <a:ext cx="1765223" cy="1057701"/>
            <a:chOff x="0" y="0"/>
            <a:chExt cx="697372" cy="417857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97372" cy="417857"/>
            </a:xfrm>
            <a:custGeom>
              <a:avLst/>
              <a:gdLst/>
              <a:ahLst/>
              <a:cxnLst/>
              <a:rect l="l" t="t" r="r" b="b"/>
              <a:pathLst>
                <a:path w="697372" h="417857">
                  <a:moveTo>
                    <a:pt x="116955" y="0"/>
                  </a:moveTo>
                  <a:lnTo>
                    <a:pt x="580417" y="0"/>
                  </a:lnTo>
                  <a:cubicBezTo>
                    <a:pt x="611436" y="0"/>
                    <a:pt x="641184" y="12322"/>
                    <a:pt x="663117" y="34255"/>
                  </a:cubicBezTo>
                  <a:cubicBezTo>
                    <a:pt x="685050" y="56189"/>
                    <a:pt x="697372" y="85936"/>
                    <a:pt x="697372" y="116955"/>
                  </a:cubicBezTo>
                  <a:lnTo>
                    <a:pt x="697372" y="300903"/>
                  </a:lnTo>
                  <a:cubicBezTo>
                    <a:pt x="697372" y="331921"/>
                    <a:pt x="685050" y="361669"/>
                    <a:pt x="663117" y="383602"/>
                  </a:cubicBezTo>
                  <a:cubicBezTo>
                    <a:pt x="641184" y="405535"/>
                    <a:pt x="611436" y="417857"/>
                    <a:pt x="580417" y="417857"/>
                  </a:cubicBezTo>
                  <a:lnTo>
                    <a:pt x="116955" y="417857"/>
                  </a:lnTo>
                  <a:cubicBezTo>
                    <a:pt x="85936" y="417857"/>
                    <a:pt x="56189" y="405535"/>
                    <a:pt x="34255" y="383602"/>
                  </a:cubicBezTo>
                  <a:cubicBezTo>
                    <a:pt x="12322" y="361669"/>
                    <a:pt x="0" y="331921"/>
                    <a:pt x="0" y="300903"/>
                  </a:cubicBezTo>
                  <a:lnTo>
                    <a:pt x="0" y="116955"/>
                  </a:lnTo>
                  <a:cubicBezTo>
                    <a:pt x="0" y="85936"/>
                    <a:pt x="12322" y="56189"/>
                    <a:pt x="34255" y="34255"/>
                  </a:cubicBezTo>
                  <a:cubicBezTo>
                    <a:pt x="56189" y="12322"/>
                    <a:pt x="85936" y="0"/>
                    <a:pt x="116955" y="0"/>
                  </a:cubicBezTo>
                  <a:close/>
                </a:path>
              </a:pathLst>
            </a:custGeom>
            <a:solidFill>
              <a:srgbClr val="567F89">
                <a:alpha val="89804"/>
              </a:srgbClr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697372" cy="45595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6116" y="49822"/>
            <a:ext cx="1765223" cy="1627877"/>
            <a:chOff x="0" y="0"/>
            <a:chExt cx="697372" cy="643112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697372" cy="643112"/>
            </a:xfrm>
            <a:custGeom>
              <a:avLst/>
              <a:gdLst/>
              <a:ahLst/>
              <a:cxnLst/>
              <a:rect l="l" t="t" r="r" b="b"/>
              <a:pathLst>
                <a:path w="697372" h="643112">
                  <a:moveTo>
                    <a:pt x="116955" y="0"/>
                  </a:moveTo>
                  <a:lnTo>
                    <a:pt x="580417" y="0"/>
                  </a:lnTo>
                  <a:cubicBezTo>
                    <a:pt x="611436" y="0"/>
                    <a:pt x="641184" y="12322"/>
                    <a:pt x="663117" y="34255"/>
                  </a:cubicBezTo>
                  <a:cubicBezTo>
                    <a:pt x="685050" y="56189"/>
                    <a:pt x="697372" y="85936"/>
                    <a:pt x="697372" y="116955"/>
                  </a:cubicBezTo>
                  <a:lnTo>
                    <a:pt x="697372" y="526157"/>
                  </a:lnTo>
                  <a:cubicBezTo>
                    <a:pt x="697372" y="557175"/>
                    <a:pt x="685050" y="586923"/>
                    <a:pt x="663117" y="608856"/>
                  </a:cubicBezTo>
                  <a:cubicBezTo>
                    <a:pt x="641184" y="630790"/>
                    <a:pt x="611436" y="643112"/>
                    <a:pt x="580417" y="643112"/>
                  </a:cubicBezTo>
                  <a:lnTo>
                    <a:pt x="116955" y="643112"/>
                  </a:lnTo>
                  <a:cubicBezTo>
                    <a:pt x="85936" y="643112"/>
                    <a:pt x="56189" y="630790"/>
                    <a:pt x="34255" y="608856"/>
                  </a:cubicBezTo>
                  <a:cubicBezTo>
                    <a:pt x="12322" y="586923"/>
                    <a:pt x="0" y="557175"/>
                    <a:pt x="0" y="526157"/>
                  </a:cubicBezTo>
                  <a:lnTo>
                    <a:pt x="0" y="116955"/>
                  </a:lnTo>
                  <a:cubicBezTo>
                    <a:pt x="0" y="85936"/>
                    <a:pt x="12322" y="56189"/>
                    <a:pt x="34255" y="34255"/>
                  </a:cubicBezTo>
                  <a:cubicBezTo>
                    <a:pt x="56189" y="12322"/>
                    <a:pt x="85936" y="0"/>
                    <a:pt x="116955" y="0"/>
                  </a:cubicBezTo>
                  <a:close/>
                </a:path>
              </a:pathLst>
            </a:custGeom>
            <a:solidFill>
              <a:srgbClr val="567F89">
                <a:alpha val="89804"/>
              </a:srgbClr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0" y="-38100"/>
              <a:ext cx="697372" cy="68121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46116" y="1723814"/>
            <a:ext cx="1765223" cy="1627877"/>
            <a:chOff x="0" y="0"/>
            <a:chExt cx="697372" cy="643112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697372" cy="643112"/>
            </a:xfrm>
            <a:custGeom>
              <a:avLst/>
              <a:gdLst/>
              <a:ahLst/>
              <a:cxnLst/>
              <a:rect l="l" t="t" r="r" b="b"/>
              <a:pathLst>
                <a:path w="697372" h="643112">
                  <a:moveTo>
                    <a:pt x="116955" y="0"/>
                  </a:moveTo>
                  <a:lnTo>
                    <a:pt x="580417" y="0"/>
                  </a:lnTo>
                  <a:cubicBezTo>
                    <a:pt x="611436" y="0"/>
                    <a:pt x="641184" y="12322"/>
                    <a:pt x="663117" y="34255"/>
                  </a:cubicBezTo>
                  <a:cubicBezTo>
                    <a:pt x="685050" y="56189"/>
                    <a:pt x="697372" y="85936"/>
                    <a:pt x="697372" y="116955"/>
                  </a:cubicBezTo>
                  <a:lnTo>
                    <a:pt x="697372" y="526157"/>
                  </a:lnTo>
                  <a:cubicBezTo>
                    <a:pt x="697372" y="557175"/>
                    <a:pt x="685050" y="586923"/>
                    <a:pt x="663117" y="608856"/>
                  </a:cubicBezTo>
                  <a:cubicBezTo>
                    <a:pt x="641184" y="630790"/>
                    <a:pt x="611436" y="643112"/>
                    <a:pt x="580417" y="643112"/>
                  </a:cubicBezTo>
                  <a:lnTo>
                    <a:pt x="116955" y="643112"/>
                  </a:lnTo>
                  <a:cubicBezTo>
                    <a:pt x="85936" y="643112"/>
                    <a:pt x="56189" y="630790"/>
                    <a:pt x="34255" y="608856"/>
                  </a:cubicBezTo>
                  <a:cubicBezTo>
                    <a:pt x="12322" y="586923"/>
                    <a:pt x="0" y="557175"/>
                    <a:pt x="0" y="526157"/>
                  </a:cubicBezTo>
                  <a:lnTo>
                    <a:pt x="0" y="116955"/>
                  </a:lnTo>
                  <a:cubicBezTo>
                    <a:pt x="0" y="85936"/>
                    <a:pt x="12322" y="56189"/>
                    <a:pt x="34255" y="34255"/>
                  </a:cubicBezTo>
                  <a:cubicBezTo>
                    <a:pt x="56189" y="12322"/>
                    <a:pt x="85936" y="0"/>
                    <a:pt x="116955" y="0"/>
                  </a:cubicBezTo>
                  <a:close/>
                </a:path>
              </a:pathLst>
            </a:custGeom>
            <a:solidFill>
              <a:srgbClr val="567F89">
                <a:alpha val="89804"/>
              </a:srgbClr>
            </a:solidFill>
          </p:spPr>
        </p:sp>
        <p:sp>
          <p:nvSpPr>
            <p:cNvPr id="43" name="TextBox 43"/>
            <p:cNvSpPr txBox="1"/>
            <p:nvPr/>
          </p:nvSpPr>
          <p:spPr>
            <a:xfrm>
              <a:off x="0" y="-38100"/>
              <a:ext cx="697372" cy="68121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44" name="Freeform 44"/>
          <p:cNvSpPr/>
          <p:nvPr/>
        </p:nvSpPr>
        <p:spPr>
          <a:xfrm>
            <a:off x="-26586" y="3743274"/>
            <a:ext cx="3055100" cy="6250844"/>
          </a:xfrm>
          <a:custGeom>
            <a:avLst/>
            <a:gdLst/>
            <a:ahLst/>
            <a:cxnLst/>
            <a:rect l="l" t="t" r="r" b="b"/>
            <a:pathLst>
              <a:path w="4582650" h="9376266">
                <a:moveTo>
                  <a:pt x="0" y="0"/>
                </a:moveTo>
                <a:lnTo>
                  <a:pt x="4582650" y="0"/>
                </a:lnTo>
                <a:lnTo>
                  <a:pt x="4582650" y="9376266"/>
                </a:lnTo>
                <a:lnTo>
                  <a:pt x="0" y="93762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1839302" y="-3162942"/>
            <a:ext cx="3055100" cy="6250844"/>
          </a:xfrm>
          <a:custGeom>
            <a:avLst/>
            <a:gdLst/>
            <a:ahLst/>
            <a:cxnLst/>
            <a:rect l="l" t="t" r="r" b="b"/>
            <a:pathLst>
              <a:path w="4582650" h="9376266">
                <a:moveTo>
                  <a:pt x="0" y="0"/>
                </a:moveTo>
                <a:lnTo>
                  <a:pt x="4582650" y="0"/>
                </a:lnTo>
                <a:lnTo>
                  <a:pt x="4582650" y="9376266"/>
                </a:lnTo>
                <a:lnTo>
                  <a:pt x="0" y="93762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6" name="Freeform 46"/>
          <p:cNvSpPr/>
          <p:nvPr/>
        </p:nvSpPr>
        <p:spPr>
          <a:xfrm>
            <a:off x="7327590" y="3743274"/>
            <a:ext cx="3055100" cy="6250844"/>
          </a:xfrm>
          <a:custGeom>
            <a:avLst/>
            <a:gdLst/>
            <a:ahLst/>
            <a:cxnLst/>
            <a:rect l="l" t="t" r="r" b="b"/>
            <a:pathLst>
              <a:path w="4582650" h="9376266">
                <a:moveTo>
                  <a:pt x="0" y="0"/>
                </a:moveTo>
                <a:lnTo>
                  <a:pt x="4582650" y="0"/>
                </a:lnTo>
                <a:lnTo>
                  <a:pt x="4582650" y="9376266"/>
                </a:lnTo>
                <a:lnTo>
                  <a:pt x="0" y="93762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9224086" y="69067"/>
            <a:ext cx="3246025" cy="3302783"/>
            <a:chOff x="0" y="0"/>
            <a:chExt cx="1282380" cy="1304803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1282381" cy="1304803"/>
            </a:xfrm>
            <a:custGeom>
              <a:avLst/>
              <a:gdLst/>
              <a:ahLst/>
              <a:cxnLst/>
              <a:rect l="l" t="t" r="r" b="b"/>
              <a:pathLst>
                <a:path w="1282381" h="1304803">
                  <a:moveTo>
                    <a:pt x="63601" y="0"/>
                  </a:moveTo>
                  <a:lnTo>
                    <a:pt x="1218779" y="0"/>
                  </a:lnTo>
                  <a:cubicBezTo>
                    <a:pt x="1235647" y="0"/>
                    <a:pt x="1251825" y="6701"/>
                    <a:pt x="1263752" y="18628"/>
                  </a:cubicBezTo>
                  <a:cubicBezTo>
                    <a:pt x="1275680" y="30556"/>
                    <a:pt x="1282381" y="46733"/>
                    <a:pt x="1282381" y="63601"/>
                  </a:cubicBezTo>
                  <a:lnTo>
                    <a:pt x="1282381" y="1241202"/>
                  </a:lnTo>
                  <a:cubicBezTo>
                    <a:pt x="1282381" y="1276328"/>
                    <a:pt x="1253905" y="1304803"/>
                    <a:pt x="1218779" y="1304803"/>
                  </a:cubicBezTo>
                  <a:lnTo>
                    <a:pt x="63601" y="1304803"/>
                  </a:lnTo>
                  <a:cubicBezTo>
                    <a:pt x="46733" y="1304803"/>
                    <a:pt x="30556" y="1298102"/>
                    <a:pt x="18628" y="1286175"/>
                  </a:cubicBezTo>
                  <a:cubicBezTo>
                    <a:pt x="6701" y="1274247"/>
                    <a:pt x="0" y="1258070"/>
                    <a:pt x="0" y="1241202"/>
                  </a:cubicBezTo>
                  <a:lnTo>
                    <a:pt x="0" y="63601"/>
                  </a:lnTo>
                  <a:cubicBezTo>
                    <a:pt x="0" y="46733"/>
                    <a:pt x="6701" y="30556"/>
                    <a:pt x="18628" y="18628"/>
                  </a:cubicBezTo>
                  <a:cubicBezTo>
                    <a:pt x="30556" y="6701"/>
                    <a:pt x="46733" y="0"/>
                    <a:pt x="63601" y="0"/>
                  </a:cubicBezTo>
                  <a:close/>
                </a:path>
              </a:pathLst>
            </a:custGeom>
            <a:solidFill>
              <a:srgbClr val="567F89">
                <a:alpha val="89804"/>
              </a:srgbClr>
            </a:solidFill>
          </p:spPr>
        </p:sp>
        <p:sp>
          <p:nvSpPr>
            <p:cNvPr id="49" name="TextBox 49"/>
            <p:cNvSpPr txBox="1"/>
            <p:nvPr/>
          </p:nvSpPr>
          <p:spPr>
            <a:xfrm>
              <a:off x="0" y="-38100"/>
              <a:ext cx="1282380" cy="134290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50" name="Freeform 50"/>
          <p:cNvSpPr/>
          <p:nvPr/>
        </p:nvSpPr>
        <p:spPr>
          <a:xfrm>
            <a:off x="9751669" y="484504"/>
            <a:ext cx="4099069" cy="2199901"/>
          </a:xfrm>
          <a:custGeom>
            <a:avLst/>
            <a:gdLst/>
            <a:ahLst/>
            <a:cxnLst/>
            <a:rect l="l" t="t" r="r" b="b"/>
            <a:pathLst>
              <a:path w="6148604" h="3299851">
                <a:moveTo>
                  <a:pt x="0" y="0"/>
                </a:moveTo>
                <a:lnTo>
                  <a:pt x="6148604" y="0"/>
                </a:lnTo>
                <a:lnTo>
                  <a:pt x="6148604" y="3299851"/>
                </a:lnTo>
                <a:lnTo>
                  <a:pt x="0" y="32998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4810"/>
            </a:stretch>
          </a:blipFill>
        </p:spPr>
      </p:sp>
      <p:sp>
        <p:nvSpPr>
          <p:cNvPr id="51" name="Freeform 51"/>
          <p:cNvSpPr/>
          <p:nvPr/>
        </p:nvSpPr>
        <p:spPr>
          <a:xfrm>
            <a:off x="9333305" y="185541"/>
            <a:ext cx="4174992" cy="2750276"/>
          </a:xfrm>
          <a:custGeom>
            <a:avLst/>
            <a:gdLst/>
            <a:ahLst/>
            <a:cxnLst/>
            <a:rect l="l" t="t" r="r" b="b"/>
            <a:pathLst>
              <a:path w="6262488" h="4125414">
                <a:moveTo>
                  <a:pt x="0" y="0"/>
                </a:moveTo>
                <a:lnTo>
                  <a:pt x="6262488" y="0"/>
                </a:lnTo>
                <a:lnTo>
                  <a:pt x="6262488" y="4125414"/>
                </a:lnTo>
                <a:lnTo>
                  <a:pt x="0" y="41254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2" name="Freeform 52"/>
          <p:cNvSpPr/>
          <p:nvPr/>
        </p:nvSpPr>
        <p:spPr>
          <a:xfrm>
            <a:off x="10360930" y="743668"/>
            <a:ext cx="1831070" cy="1686873"/>
          </a:xfrm>
          <a:custGeom>
            <a:avLst/>
            <a:gdLst/>
            <a:ahLst/>
            <a:cxnLst/>
            <a:rect l="l" t="t" r="r" b="b"/>
            <a:pathLst>
              <a:path w="2746605" h="2530310">
                <a:moveTo>
                  <a:pt x="0" y="0"/>
                </a:moveTo>
                <a:lnTo>
                  <a:pt x="2746605" y="0"/>
                </a:lnTo>
                <a:lnTo>
                  <a:pt x="2746605" y="2530310"/>
                </a:lnTo>
                <a:lnTo>
                  <a:pt x="0" y="25303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11402467" y="1271270"/>
            <a:ext cx="161106" cy="161106"/>
          </a:xfrm>
          <a:custGeom>
            <a:avLst/>
            <a:gdLst/>
            <a:ahLst/>
            <a:cxnLst/>
            <a:rect l="l" t="t" r="r" b="b"/>
            <a:pathLst>
              <a:path w="241659" h="241659">
                <a:moveTo>
                  <a:pt x="0" y="0"/>
                </a:moveTo>
                <a:lnTo>
                  <a:pt x="241659" y="0"/>
                </a:lnTo>
                <a:lnTo>
                  <a:pt x="241659" y="241659"/>
                </a:lnTo>
                <a:lnTo>
                  <a:pt x="0" y="24165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1938" t="-11849" r="-11938" b="-12028"/>
            </a:stretch>
          </a:blipFill>
        </p:spPr>
      </p:sp>
      <p:sp>
        <p:nvSpPr>
          <p:cNvPr id="54" name="Freeform 54"/>
          <p:cNvSpPr/>
          <p:nvPr/>
        </p:nvSpPr>
        <p:spPr>
          <a:xfrm>
            <a:off x="160377" y="1819580"/>
            <a:ext cx="1450325" cy="1406377"/>
          </a:xfrm>
          <a:custGeom>
            <a:avLst/>
            <a:gdLst/>
            <a:ahLst/>
            <a:cxnLst/>
            <a:rect l="l" t="t" r="r" b="b"/>
            <a:pathLst>
              <a:path w="2175488" h="2109565">
                <a:moveTo>
                  <a:pt x="0" y="0"/>
                </a:moveTo>
                <a:lnTo>
                  <a:pt x="2175488" y="0"/>
                </a:lnTo>
                <a:lnTo>
                  <a:pt x="2175488" y="2109565"/>
                </a:lnTo>
                <a:lnTo>
                  <a:pt x="0" y="210956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5" name="Freeform 55"/>
          <p:cNvSpPr/>
          <p:nvPr/>
        </p:nvSpPr>
        <p:spPr>
          <a:xfrm>
            <a:off x="5407312" y="4613512"/>
            <a:ext cx="1377377" cy="746079"/>
          </a:xfrm>
          <a:custGeom>
            <a:avLst/>
            <a:gdLst/>
            <a:ahLst/>
            <a:cxnLst/>
            <a:rect l="l" t="t" r="r" b="b"/>
            <a:pathLst>
              <a:path w="2066066" h="1119119">
                <a:moveTo>
                  <a:pt x="0" y="0"/>
                </a:moveTo>
                <a:lnTo>
                  <a:pt x="2066066" y="0"/>
                </a:lnTo>
                <a:lnTo>
                  <a:pt x="2066066" y="1119119"/>
                </a:lnTo>
                <a:lnTo>
                  <a:pt x="0" y="111911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56" name="Freeform 56"/>
          <p:cNvSpPr/>
          <p:nvPr/>
        </p:nvSpPr>
        <p:spPr>
          <a:xfrm>
            <a:off x="5391576" y="5792666"/>
            <a:ext cx="1438842" cy="702690"/>
          </a:xfrm>
          <a:custGeom>
            <a:avLst/>
            <a:gdLst/>
            <a:ahLst/>
            <a:cxnLst/>
            <a:rect l="l" t="t" r="r" b="b"/>
            <a:pathLst>
              <a:path w="2158263" h="1054035">
                <a:moveTo>
                  <a:pt x="0" y="0"/>
                </a:moveTo>
                <a:lnTo>
                  <a:pt x="2158262" y="0"/>
                </a:lnTo>
                <a:lnTo>
                  <a:pt x="2158262" y="1054036"/>
                </a:lnTo>
                <a:lnTo>
                  <a:pt x="0" y="105403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57" name="Freeform 57"/>
          <p:cNvSpPr/>
          <p:nvPr/>
        </p:nvSpPr>
        <p:spPr>
          <a:xfrm>
            <a:off x="3366469" y="5230692"/>
            <a:ext cx="1164091" cy="1123950"/>
          </a:xfrm>
          <a:custGeom>
            <a:avLst/>
            <a:gdLst/>
            <a:ahLst/>
            <a:cxnLst/>
            <a:rect l="l" t="t" r="r" b="b"/>
            <a:pathLst>
              <a:path w="1746137" h="1685925">
                <a:moveTo>
                  <a:pt x="0" y="0"/>
                </a:moveTo>
                <a:lnTo>
                  <a:pt x="1746136" y="0"/>
                </a:lnTo>
                <a:lnTo>
                  <a:pt x="1746136" y="1685925"/>
                </a:lnTo>
                <a:lnTo>
                  <a:pt x="0" y="168592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58" name="Freeform 58"/>
          <p:cNvSpPr/>
          <p:nvPr/>
        </p:nvSpPr>
        <p:spPr>
          <a:xfrm>
            <a:off x="10847099" y="6029082"/>
            <a:ext cx="876663" cy="706986"/>
          </a:xfrm>
          <a:custGeom>
            <a:avLst/>
            <a:gdLst/>
            <a:ahLst/>
            <a:cxnLst/>
            <a:rect l="l" t="t" r="r" b="b"/>
            <a:pathLst>
              <a:path w="1314994" h="1060479">
                <a:moveTo>
                  <a:pt x="0" y="0"/>
                </a:moveTo>
                <a:lnTo>
                  <a:pt x="1314994" y="0"/>
                </a:lnTo>
                <a:lnTo>
                  <a:pt x="1314994" y="1060479"/>
                </a:lnTo>
                <a:lnTo>
                  <a:pt x="0" y="106047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59" name="Freeform 59"/>
          <p:cNvSpPr/>
          <p:nvPr/>
        </p:nvSpPr>
        <p:spPr>
          <a:xfrm>
            <a:off x="442787" y="360817"/>
            <a:ext cx="885504" cy="885504"/>
          </a:xfrm>
          <a:custGeom>
            <a:avLst/>
            <a:gdLst/>
            <a:ahLst/>
            <a:cxnLst/>
            <a:rect l="l" t="t" r="r" b="b"/>
            <a:pathLst>
              <a:path w="1328256" h="1328256">
                <a:moveTo>
                  <a:pt x="0" y="0"/>
                </a:moveTo>
                <a:lnTo>
                  <a:pt x="1328256" y="0"/>
                </a:lnTo>
                <a:lnTo>
                  <a:pt x="1328256" y="1328255"/>
                </a:lnTo>
                <a:lnTo>
                  <a:pt x="0" y="132825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>
            <a:off x="5646078" y="1587105"/>
            <a:ext cx="872890" cy="557679"/>
          </a:xfrm>
          <a:custGeom>
            <a:avLst/>
            <a:gdLst/>
            <a:ahLst/>
            <a:cxnLst/>
            <a:rect l="l" t="t" r="r" b="b"/>
            <a:pathLst>
              <a:path w="1309335" h="836519">
                <a:moveTo>
                  <a:pt x="0" y="0"/>
                </a:moveTo>
                <a:lnTo>
                  <a:pt x="1309335" y="0"/>
                </a:lnTo>
                <a:lnTo>
                  <a:pt x="1309335" y="836520"/>
                </a:lnTo>
                <a:lnTo>
                  <a:pt x="0" y="83652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61" name="Freeform 61"/>
          <p:cNvSpPr/>
          <p:nvPr/>
        </p:nvSpPr>
        <p:spPr>
          <a:xfrm>
            <a:off x="3512057" y="3575357"/>
            <a:ext cx="926767" cy="1147426"/>
          </a:xfrm>
          <a:custGeom>
            <a:avLst/>
            <a:gdLst/>
            <a:ahLst/>
            <a:cxnLst/>
            <a:rect l="l" t="t" r="r" b="b"/>
            <a:pathLst>
              <a:path w="1390151" h="1721139">
                <a:moveTo>
                  <a:pt x="0" y="0"/>
                </a:moveTo>
                <a:lnTo>
                  <a:pt x="1390151" y="0"/>
                </a:lnTo>
                <a:lnTo>
                  <a:pt x="1390151" y="1721139"/>
                </a:lnTo>
                <a:lnTo>
                  <a:pt x="0" y="1721139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2" name="Freeform 62"/>
          <p:cNvSpPr/>
          <p:nvPr/>
        </p:nvSpPr>
        <p:spPr>
          <a:xfrm>
            <a:off x="10924831" y="3756970"/>
            <a:ext cx="647085" cy="647085"/>
          </a:xfrm>
          <a:custGeom>
            <a:avLst/>
            <a:gdLst/>
            <a:ahLst/>
            <a:cxnLst/>
            <a:rect l="l" t="t" r="r" b="b"/>
            <a:pathLst>
              <a:path w="970627" h="970627">
                <a:moveTo>
                  <a:pt x="0" y="0"/>
                </a:moveTo>
                <a:lnTo>
                  <a:pt x="970627" y="0"/>
                </a:lnTo>
                <a:lnTo>
                  <a:pt x="970627" y="970628"/>
                </a:lnTo>
                <a:lnTo>
                  <a:pt x="0" y="970628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grpSp>
        <p:nvGrpSpPr>
          <p:cNvPr id="63" name="Group 63"/>
          <p:cNvGrpSpPr/>
          <p:nvPr/>
        </p:nvGrpSpPr>
        <p:grpSpPr>
          <a:xfrm>
            <a:off x="5002430" y="2893692"/>
            <a:ext cx="2217133" cy="1460537"/>
            <a:chOff x="0" y="0"/>
            <a:chExt cx="4434267" cy="2921074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4434267" cy="2921074"/>
            </a:xfrm>
            <a:custGeom>
              <a:avLst/>
              <a:gdLst/>
              <a:ahLst/>
              <a:cxnLst/>
              <a:rect l="l" t="t" r="r" b="b"/>
              <a:pathLst>
                <a:path w="4434267" h="2921074">
                  <a:moveTo>
                    <a:pt x="0" y="0"/>
                  </a:moveTo>
                  <a:lnTo>
                    <a:pt x="4434267" y="0"/>
                  </a:lnTo>
                  <a:lnTo>
                    <a:pt x="4434267" y="2921074"/>
                  </a:lnTo>
                  <a:lnTo>
                    <a:pt x="0" y="2921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/>
              <a:stretch>
                <a:fillRect/>
              </a:stretch>
            </a:blipFill>
          </p:spPr>
        </p:sp>
        <p:sp>
          <p:nvSpPr>
            <p:cNvPr id="65" name="Freeform 65"/>
            <p:cNvSpPr/>
            <p:nvPr/>
          </p:nvSpPr>
          <p:spPr>
            <a:xfrm>
              <a:off x="441850" y="320033"/>
              <a:ext cx="3545587" cy="2298028"/>
            </a:xfrm>
            <a:custGeom>
              <a:avLst/>
              <a:gdLst/>
              <a:ahLst/>
              <a:cxnLst/>
              <a:rect l="l" t="t" r="r" b="b"/>
              <a:pathLst>
                <a:path w="3545587" h="2298028">
                  <a:moveTo>
                    <a:pt x="0" y="0"/>
                  </a:moveTo>
                  <a:lnTo>
                    <a:pt x="3545588" y="0"/>
                  </a:lnTo>
                  <a:lnTo>
                    <a:pt x="3545588" y="2298028"/>
                  </a:lnTo>
                  <a:lnTo>
                    <a:pt x="0" y="22980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/>
              <a:stretch>
                <a:fillRect t="-143" b="-143"/>
              </a:stretch>
            </a:blipFill>
          </p:spPr>
        </p:sp>
      </p:grpSp>
      <p:grpSp>
        <p:nvGrpSpPr>
          <p:cNvPr id="66" name="Group 66"/>
          <p:cNvGrpSpPr/>
          <p:nvPr/>
        </p:nvGrpSpPr>
        <p:grpSpPr>
          <a:xfrm>
            <a:off x="6585139" y="3331056"/>
            <a:ext cx="653551" cy="1023172"/>
            <a:chOff x="0" y="0"/>
            <a:chExt cx="1307102" cy="2046343"/>
          </a:xfrm>
        </p:grpSpPr>
        <p:sp>
          <p:nvSpPr>
            <p:cNvPr id="67" name="Freeform 67"/>
            <p:cNvSpPr/>
            <p:nvPr/>
          </p:nvSpPr>
          <p:spPr>
            <a:xfrm>
              <a:off x="198822" y="523458"/>
              <a:ext cx="926311" cy="1076822"/>
            </a:xfrm>
            <a:custGeom>
              <a:avLst/>
              <a:gdLst/>
              <a:ahLst/>
              <a:cxnLst/>
              <a:rect l="l" t="t" r="r" b="b"/>
              <a:pathLst>
                <a:path w="926311" h="1076822">
                  <a:moveTo>
                    <a:pt x="0" y="0"/>
                  </a:moveTo>
                  <a:lnTo>
                    <a:pt x="926312" y="0"/>
                  </a:lnTo>
                  <a:lnTo>
                    <a:pt x="926312" y="1076822"/>
                  </a:lnTo>
                  <a:lnTo>
                    <a:pt x="0" y="10768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/>
              <a:stretch>
                <a:fillRect l="-1164" r="-1164" b="-4953"/>
              </a:stretch>
            </a:blipFill>
          </p:spPr>
        </p:sp>
        <p:grpSp>
          <p:nvGrpSpPr>
            <p:cNvPr id="68" name="Group 68"/>
            <p:cNvGrpSpPr/>
            <p:nvPr/>
          </p:nvGrpSpPr>
          <p:grpSpPr>
            <a:xfrm>
              <a:off x="225315" y="446063"/>
              <a:ext cx="873325" cy="110513"/>
              <a:chOff x="0" y="0"/>
              <a:chExt cx="172509" cy="21830"/>
            </a:xfrm>
          </p:grpSpPr>
          <p:sp>
            <p:nvSpPr>
              <p:cNvPr id="69" name="Freeform 69"/>
              <p:cNvSpPr/>
              <p:nvPr/>
            </p:nvSpPr>
            <p:spPr>
              <a:xfrm>
                <a:off x="0" y="0"/>
                <a:ext cx="172509" cy="21830"/>
              </a:xfrm>
              <a:custGeom>
                <a:avLst/>
                <a:gdLst/>
                <a:ahLst/>
                <a:cxnLst/>
                <a:rect l="l" t="t" r="r" b="b"/>
                <a:pathLst>
                  <a:path w="172509" h="21830">
                    <a:moveTo>
                      <a:pt x="0" y="0"/>
                    </a:moveTo>
                    <a:lnTo>
                      <a:pt x="172509" y="0"/>
                    </a:lnTo>
                    <a:lnTo>
                      <a:pt x="172509" y="21830"/>
                    </a:lnTo>
                    <a:lnTo>
                      <a:pt x="0" y="218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70" name="TextBox 70"/>
              <p:cNvSpPr txBox="1"/>
              <p:nvPr/>
            </p:nvSpPr>
            <p:spPr>
              <a:xfrm>
                <a:off x="0" y="-47625"/>
                <a:ext cx="172509" cy="6945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867"/>
                  </a:lnSpc>
                </a:pPr>
                <a:endParaRPr sz="1200"/>
              </a:p>
            </p:txBody>
          </p:sp>
        </p:grpSp>
        <p:sp>
          <p:nvSpPr>
            <p:cNvPr id="71" name="Freeform 71"/>
            <p:cNvSpPr/>
            <p:nvPr/>
          </p:nvSpPr>
          <p:spPr>
            <a:xfrm>
              <a:off x="0" y="0"/>
              <a:ext cx="1307102" cy="2046343"/>
            </a:xfrm>
            <a:custGeom>
              <a:avLst/>
              <a:gdLst/>
              <a:ahLst/>
              <a:cxnLst/>
              <a:rect l="l" t="t" r="r" b="b"/>
              <a:pathLst>
                <a:path w="1307102" h="2046343">
                  <a:moveTo>
                    <a:pt x="0" y="0"/>
                  </a:moveTo>
                  <a:lnTo>
                    <a:pt x="1307102" y="0"/>
                  </a:lnTo>
                  <a:lnTo>
                    <a:pt x="1307102" y="2046343"/>
                  </a:lnTo>
                  <a:lnTo>
                    <a:pt x="0" y="20463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/>
              <a:stretch>
                <a:fillRect/>
              </a:stretch>
            </a:blipFill>
          </p:spPr>
        </p:sp>
      </p:grpSp>
      <p:sp>
        <p:nvSpPr>
          <p:cNvPr id="72" name="Freeform 72"/>
          <p:cNvSpPr/>
          <p:nvPr/>
        </p:nvSpPr>
        <p:spPr>
          <a:xfrm>
            <a:off x="5001301" y="2657473"/>
            <a:ext cx="1380443" cy="785127"/>
          </a:xfrm>
          <a:custGeom>
            <a:avLst/>
            <a:gdLst/>
            <a:ahLst/>
            <a:cxnLst/>
            <a:rect l="l" t="t" r="r" b="b"/>
            <a:pathLst>
              <a:path w="2070664" h="1177690">
                <a:moveTo>
                  <a:pt x="0" y="0"/>
                </a:moveTo>
                <a:lnTo>
                  <a:pt x="2070664" y="0"/>
                </a:lnTo>
                <a:lnTo>
                  <a:pt x="2070664" y="1177690"/>
                </a:lnTo>
                <a:lnTo>
                  <a:pt x="0" y="1177690"/>
                </a:lnTo>
                <a:lnTo>
                  <a:pt x="0" y="0"/>
                </a:lnTo>
                <a:close/>
              </a:path>
            </a:pathLst>
          </a:custGeom>
          <a:blipFill>
            <a:blip r:embed="rId29"/>
            <a:stretch>
              <a:fillRect/>
            </a:stretch>
          </a:blipFill>
        </p:spPr>
      </p:sp>
      <p:grpSp>
        <p:nvGrpSpPr>
          <p:cNvPr id="73" name="Group 73"/>
          <p:cNvGrpSpPr/>
          <p:nvPr/>
        </p:nvGrpSpPr>
        <p:grpSpPr>
          <a:xfrm>
            <a:off x="9719945" y="981710"/>
            <a:ext cx="121920" cy="125730"/>
            <a:chOff x="0" y="0"/>
            <a:chExt cx="243840" cy="251460"/>
          </a:xfrm>
        </p:grpSpPr>
        <p:sp>
          <p:nvSpPr>
            <p:cNvPr id="74" name="Freeform 74"/>
            <p:cNvSpPr/>
            <p:nvPr/>
          </p:nvSpPr>
          <p:spPr>
            <a:xfrm>
              <a:off x="43180" y="46990"/>
              <a:ext cx="149860" cy="154940"/>
            </a:xfrm>
            <a:custGeom>
              <a:avLst/>
              <a:gdLst/>
              <a:ahLst/>
              <a:cxnLst/>
              <a:rect l="l" t="t" r="r" b="b"/>
              <a:pathLst>
                <a:path w="149860" h="154940">
                  <a:moveTo>
                    <a:pt x="149860" y="53340"/>
                  </a:moveTo>
                  <a:cubicBezTo>
                    <a:pt x="129540" y="134620"/>
                    <a:pt x="118110" y="140970"/>
                    <a:pt x="107950" y="146050"/>
                  </a:cubicBezTo>
                  <a:cubicBezTo>
                    <a:pt x="96520" y="149860"/>
                    <a:pt x="85090" y="154940"/>
                    <a:pt x="72390" y="152400"/>
                  </a:cubicBezTo>
                  <a:cubicBezTo>
                    <a:pt x="53340" y="148590"/>
                    <a:pt x="21590" y="133350"/>
                    <a:pt x="11430" y="115570"/>
                  </a:cubicBezTo>
                  <a:cubicBezTo>
                    <a:pt x="0" y="97790"/>
                    <a:pt x="1270" y="62230"/>
                    <a:pt x="7620" y="44450"/>
                  </a:cubicBezTo>
                  <a:cubicBezTo>
                    <a:pt x="11430" y="31750"/>
                    <a:pt x="17780" y="22860"/>
                    <a:pt x="29210" y="16510"/>
                  </a:cubicBezTo>
                  <a:cubicBezTo>
                    <a:pt x="45720" y="6350"/>
                    <a:pt x="81280" y="0"/>
                    <a:pt x="99060" y="3810"/>
                  </a:cubicBezTo>
                  <a:cubicBezTo>
                    <a:pt x="111760" y="5080"/>
                    <a:pt x="130810" y="21590"/>
                    <a:pt x="130810" y="21590"/>
                  </a:cubicBezTo>
                </a:path>
              </a:pathLst>
            </a:custGeom>
            <a:solidFill>
              <a:srgbClr val="040404"/>
            </a:solidFill>
            <a:ln cap="sq">
              <a:noFill/>
              <a:prstDash val="solid"/>
              <a:miter/>
            </a:ln>
          </p:spPr>
        </p:sp>
      </p:grpSp>
      <p:sp>
        <p:nvSpPr>
          <p:cNvPr id="75" name="Freeform 75"/>
          <p:cNvSpPr/>
          <p:nvPr/>
        </p:nvSpPr>
        <p:spPr>
          <a:xfrm>
            <a:off x="7571898" y="2316403"/>
            <a:ext cx="1361353" cy="816812"/>
          </a:xfrm>
          <a:custGeom>
            <a:avLst/>
            <a:gdLst/>
            <a:ahLst/>
            <a:cxnLst/>
            <a:rect l="l" t="t" r="r" b="b"/>
            <a:pathLst>
              <a:path w="2042030" h="1225218">
                <a:moveTo>
                  <a:pt x="0" y="0"/>
                </a:moveTo>
                <a:lnTo>
                  <a:pt x="2042030" y="0"/>
                </a:lnTo>
                <a:lnTo>
                  <a:pt x="2042030" y="1225218"/>
                </a:lnTo>
                <a:lnTo>
                  <a:pt x="0" y="1225218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76" name="TextBox 76"/>
          <p:cNvSpPr txBox="1"/>
          <p:nvPr/>
        </p:nvSpPr>
        <p:spPr>
          <a:xfrm>
            <a:off x="2609927" y="3050502"/>
            <a:ext cx="1347047" cy="224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7"/>
              </a:lnSpc>
              <a:spcBef>
                <a:spcPct val="0"/>
              </a:spcBef>
            </a:pPr>
            <a:r>
              <a:rPr lang="en-US" sz="1333" dirty="0">
                <a:solidFill>
                  <a:srgbClr val="FFFFFF"/>
                </a:solidFill>
                <a:latin typeface="SF Pro Display"/>
                <a:ea typeface="SF Pro Display"/>
                <a:cs typeface="SF Pro Display"/>
                <a:sym typeface="SF Pro Display"/>
              </a:rPr>
              <a:t>……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5092206" y="1253730"/>
            <a:ext cx="2019017" cy="224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7"/>
              </a:lnSpc>
              <a:spcBef>
                <a:spcPct val="0"/>
              </a:spcBef>
            </a:pPr>
            <a:r>
              <a:rPr lang="en-US" sz="1333">
                <a:solidFill>
                  <a:srgbClr val="FFFFFF"/>
                </a:solidFill>
                <a:latin typeface="SF Pro Display"/>
                <a:ea typeface="SF Pro Display"/>
                <a:cs typeface="SF Pro Display"/>
                <a:sym typeface="SF Pro Display"/>
              </a:rPr>
              <a:t>Gamified Learning for Kids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7579051" y="419684"/>
            <a:ext cx="1347047" cy="224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7"/>
              </a:lnSpc>
              <a:spcBef>
                <a:spcPct val="0"/>
              </a:spcBef>
            </a:pPr>
            <a:r>
              <a:rPr lang="en-US" sz="1333">
                <a:solidFill>
                  <a:srgbClr val="FFFFFF"/>
                </a:solidFill>
                <a:latin typeface="SF Pro Display"/>
                <a:ea typeface="SF Pro Display"/>
                <a:cs typeface="SF Pro Display"/>
                <a:sym typeface="SF Pro Display"/>
              </a:rPr>
              <a:t>Your paragraph 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9813943" y="3050117"/>
            <a:ext cx="2931599" cy="224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7"/>
              </a:lnSpc>
              <a:spcBef>
                <a:spcPct val="0"/>
              </a:spcBef>
            </a:pPr>
            <a:r>
              <a:rPr lang="en-US" sz="1333">
                <a:solidFill>
                  <a:srgbClr val="FFFFFF"/>
                </a:solidFill>
                <a:latin typeface="SF Pro Display"/>
                <a:ea typeface="SF Pro Display"/>
                <a:cs typeface="SF Pro Display"/>
                <a:sym typeface="SF Pro Display"/>
              </a:rPr>
              <a:t>SSH Agent in Terminal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0574850" y="3492482"/>
            <a:ext cx="1347047" cy="224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7"/>
              </a:lnSpc>
              <a:spcBef>
                <a:spcPct val="0"/>
              </a:spcBef>
            </a:pPr>
            <a:r>
              <a:rPr lang="en-US" sz="1333">
                <a:solidFill>
                  <a:srgbClr val="FFFFFF"/>
                </a:solidFill>
                <a:latin typeface="SF Pro Display"/>
                <a:ea typeface="SF Pro Display"/>
                <a:cs typeface="SF Pro Display"/>
                <a:sym typeface="SF Pro Display"/>
              </a:rPr>
              <a:t>Offline Access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0606220" y="4619862"/>
            <a:ext cx="1347047" cy="224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7"/>
              </a:lnSpc>
              <a:spcBef>
                <a:spcPct val="0"/>
              </a:spcBef>
            </a:pPr>
            <a:r>
              <a:rPr lang="en-US" sz="1333">
                <a:solidFill>
                  <a:srgbClr val="FFFFFF"/>
                </a:solidFill>
                <a:latin typeface="SF Pro Display"/>
                <a:ea typeface="SF Pro Display"/>
                <a:cs typeface="SF Pro Display"/>
                <a:sym typeface="SF Pro Display"/>
              </a:rPr>
              <a:t>Decoy Mode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0606220" y="5811238"/>
            <a:ext cx="1347047" cy="224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7"/>
              </a:lnSpc>
              <a:spcBef>
                <a:spcPct val="0"/>
              </a:spcBef>
            </a:pPr>
            <a:r>
              <a:rPr lang="en-US" sz="1333">
                <a:solidFill>
                  <a:srgbClr val="FFFFFF"/>
                </a:solidFill>
                <a:latin typeface="SF Pro Display"/>
                <a:ea typeface="SF Pro Display"/>
                <a:cs typeface="SF Pro Display"/>
                <a:sym typeface="SF Pro Display"/>
              </a:rPr>
              <a:t>Seamless Sync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5152210" y="6506723"/>
            <a:ext cx="1959945" cy="224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7"/>
              </a:lnSpc>
              <a:spcBef>
                <a:spcPct val="0"/>
              </a:spcBef>
            </a:pPr>
            <a:r>
              <a:rPr lang="en-US" sz="1333">
                <a:solidFill>
                  <a:srgbClr val="FFFFFF"/>
                </a:solidFill>
                <a:latin typeface="SF Pro Display"/>
                <a:ea typeface="SF Pro Display"/>
                <a:cs typeface="SF Pro Display"/>
                <a:sym typeface="SF Pro Display"/>
              </a:rPr>
              <a:t>Emergency Access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7369962" y="3510441"/>
            <a:ext cx="2931599" cy="224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7"/>
              </a:lnSpc>
              <a:spcBef>
                <a:spcPct val="0"/>
              </a:spcBef>
            </a:pPr>
            <a:r>
              <a:rPr lang="en-US" sz="1333" dirty="0">
                <a:solidFill>
                  <a:srgbClr val="FFFFFF"/>
                </a:solidFill>
                <a:latin typeface="SF Pro Display"/>
                <a:ea typeface="SF Pro Display"/>
                <a:cs typeface="SF Pro Display"/>
                <a:sym typeface="SF Pro Display"/>
              </a:rPr>
              <a:t>…..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3276517" y="4720404"/>
            <a:ext cx="1347047" cy="224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7"/>
              </a:lnSpc>
              <a:spcBef>
                <a:spcPct val="0"/>
              </a:spcBef>
            </a:pPr>
            <a:r>
              <a:rPr lang="en-US" sz="1333">
                <a:solidFill>
                  <a:srgbClr val="FFFFFF"/>
                </a:solidFill>
                <a:latin typeface="SF Pro Display"/>
                <a:ea typeface="SF Pro Display"/>
                <a:cs typeface="SF Pro Display"/>
                <a:sym typeface="SF Pro Display"/>
              </a:rPr>
              <a:t>VPN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3283451" y="6298902"/>
            <a:ext cx="1347047" cy="224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7"/>
              </a:lnSpc>
              <a:spcBef>
                <a:spcPct val="0"/>
              </a:spcBef>
            </a:pPr>
            <a:r>
              <a:rPr lang="en-US" sz="1333">
                <a:solidFill>
                  <a:srgbClr val="FFFFFF"/>
                </a:solidFill>
                <a:latin typeface="SF Pro Display"/>
                <a:ea typeface="SF Pro Display"/>
                <a:cs typeface="SF Pro Display"/>
                <a:sym typeface="SF Pro Display"/>
              </a:rPr>
              <a:t>Data Breach alerts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313520" y="1354271"/>
            <a:ext cx="1347047" cy="224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7"/>
              </a:lnSpc>
              <a:spcBef>
                <a:spcPct val="0"/>
              </a:spcBef>
            </a:pPr>
            <a:r>
              <a:rPr lang="en-US" sz="1333">
                <a:solidFill>
                  <a:srgbClr val="FFFFFF"/>
                </a:solidFill>
                <a:latin typeface="SF Pro Display"/>
                <a:ea typeface="SF Pro Display"/>
                <a:cs typeface="SF Pro Display"/>
                <a:sym typeface="SF Pro Display"/>
              </a:rPr>
              <a:t>Quick Access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255204" y="3050502"/>
            <a:ext cx="1347047" cy="224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7"/>
              </a:lnSpc>
              <a:spcBef>
                <a:spcPct val="0"/>
              </a:spcBef>
            </a:pPr>
            <a:r>
              <a:rPr lang="en-US" sz="1333">
                <a:solidFill>
                  <a:srgbClr val="FFFFFF"/>
                </a:solidFill>
                <a:latin typeface="SF Pro Display"/>
                <a:ea typeface="SF Pro Display"/>
                <a:cs typeface="SF Pro Display"/>
                <a:sym typeface="SF Pro Display"/>
              </a:rPr>
              <a:t>Passkeys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863792" y="3510441"/>
            <a:ext cx="1347047" cy="224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7"/>
              </a:lnSpc>
              <a:spcBef>
                <a:spcPct val="0"/>
              </a:spcBef>
            </a:pPr>
            <a:r>
              <a:rPr lang="en-US" sz="1333" dirty="0">
                <a:solidFill>
                  <a:srgbClr val="FFFFFF"/>
                </a:solidFill>
                <a:latin typeface="SF Pro Display"/>
                <a:ea typeface="SF Pro Display"/>
                <a:cs typeface="SF Pro Display"/>
                <a:sym typeface="SF Pro Display"/>
              </a:rPr>
              <a:t>Modular Notes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5122674" y="2451572"/>
            <a:ext cx="2019017" cy="224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7"/>
              </a:lnSpc>
              <a:spcBef>
                <a:spcPct val="0"/>
              </a:spcBef>
            </a:pPr>
            <a:r>
              <a:rPr lang="en-US" sz="1333">
                <a:solidFill>
                  <a:srgbClr val="FFFFFF"/>
                </a:solidFill>
                <a:latin typeface="SF Pro Display"/>
                <a:ea typeface="SF Pro Display"/>
                <a:cs typeface="SF Pro Display"/>
                <a:sym typeface="SF Pro Display"/>
              </a:rPr>
              <a:t>Multi Device support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5340990" y="5343762"/>
            <a:ext cx="1627887" cy="224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7"/>
              </a:lnSpc>
              <a:spcBef>
                <a:spcPct val="0"/>
              </a:spcBef>
            </a:pPr>
            <a:r>
              <a:rPr lang="en-US" sz="1333">
                <a:solidFill>
                  <a:srgbClr val="FFFFFF"/>
                </a:solidFill>
                <a:latin typeface="SF Pro Display"/>
                <a:ea typeface="SF Pro Display"/>
                <a:cs typeface="SF Pro Display"/>
                <a:sym typeface="SF Pro Display"/>
              </a:rPr>
              <a:t>Family Sharing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7573337" y="1452339"/>
            <a:ext cx="1347047" cy="711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7"/>
              </a:lnSpc>
              <a:spcBef>
                <a:spcPct val="0"/>
              </a:spcBef>
            </a:pPr>
            <a:r>
              <a:rPr lang="en-US" sz="1333">
                <a:solidFill>
                  <a:srgbClr val="FFFFFF"/>
                </a:solidFill>
                <a:latin typeface="SF Pro Display"/>
                <a:ea typeface="SF Pro Display"/>
                <a:cs typeface="SF Pro Display"/>
                <a:sym typeface="SF Pro Display"/>
              </a:rPr>
              <a:t>Access Your favorite items from your keyboard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5340991" y="98768"/>
            <a:ext cx="1347047" cy="224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7"/>
              </a:lnSpc>
              <a:spcBef>
                <a:spcPct val="0"/>
              </a:spcBef>
            </a:pPr>
            <a:r>
              <a:rPr lang="en-US" sz="1333">
                <a:solidFill>
                  <a:srgbClr val="FFFFFF"/>
                </a:solidFill>
                <a:latin typeface="SF Pro Display"/>
                <a:ea typeface="SF Pro Display"/>
                <a:cs typeface="SF Pro Display"/>
                <a:sym typeface="SF Pro Display"/>
              </a:rPr>
              <a:t>Your paragraph 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10896961" y="1115567"/>
            <a:ext cx="266699" cy="85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6"/>
              </a:lnSpc>
            </a:pPr>
            <a:r>
              <a:rPr lang="en-US" sz="533" b="1">
                <a:solidFill>
                  <a:srgbClr val="E7E7E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YesPass</a:t>
            </a:r>
          </a:p>
        </p:txBody>
      </p:sp>
      <p:sp>
        <p:nvSpPr>
          <p:cNvPr id="97" name="TextBox 89">
            <a:extLst>
              <a:ext uri="{FF2B5EF4-FFF2-40B4-BE49-F238E27FC236}">
                <a16:creationId xmlns:a16="http://schemas.microsoft.com/office/drawing/2014/main" id="{3F5CB4CF-0F6C-501A-80F7-051F23A1A256}"/>
              </a:ext>
            </a:extLst>
          </p:cNvPr>
          <p:cNvSpPr txBox="1"/>
          <p:nvPr/>
        </p:nvSpPr>
        <p:spPr>
          <a:xfrm>
            <a:off x="2726946" y="1158239"/>
            <a:ext cx="1347047" cy="467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7"/>
              </a:lnSpc>
              <a:spcBef>
                <a:spcPct val="0"/>
              </a:spcBef>
            </a:pPr>
            <a:r>
              <a:rPr lang="en-US" sz="1333" dirty="0">
                <a:solidFill>
                  <a:srgbClr val="FFFFFF"/>
                </a:solidFill>
                <a:latin typeface="SF Pro Display"/>
                <a:ea typeface="SF Pro Display"/>
                <a:cs typeface="SF Pro Display"/>
                <a:sym typeface="SF Pro Display"/>
              </a:rPr>
              <a:t>Ide </a:t>
            </a:r>
            <a:r>
              <a:rPr lang="en-US" sz="1333" dirty="0" err="1">
                <a:solidFill>
                  <a:srgbClr val="FFFFFF"/>
                </a:solidFill>
                <a:latin typeface="SF Pro Display"/>
                <a:ea typeface="SF Pro Display"/>
                <a:cs typeface="SF Pro Display"/>
                <a:sym typeface="SF Pro Display"/>
              </a:rPr>
              <a:t>jön</a:t>
            </a:r>
            <a:r>
              <a:rPr lang="en-US" sz="1333" dirty="0">
                <a:solidFill>
                  <a:srgbClr val="FFFFFF"/>
                </a:solidFill>
                <a:latin typeface="SF Pro Display"/>
                <a:ea typeface="SF Pro Display"/>
                <a:cs typeface="SF Pro Display"/>
                <a:sym typeface="SF Pro Display"/>
              </a:rPr>
              <a:t> </a:t>
            </a:r>
            <a:r>
              <a:rPr lang="en-US" sz="1333" dirty="0" err="1">
                <a:solidFill>
                  <a:srgbClr val="FFFFFF"/>
                </a:solidFill>
                <a:latin typeface="SF Pro Display"/>
                <a:ea typeface="SF Pro Display"/>
                <a:cs typeface="SF Pro Display"/>
                <a:sym typeface="SF Pro Display"/>
              </a:rPr>
              <a:t>valami</a:t>
            </a:r>
            <a:r>
              <a:rPr lang="en-US" sz="1333" dirty="0">
                <a:solidFill>
                  <a:srgbClr val="FFFFFF"/>
                </a:solidFill>
                <a:latin typeface="SF Pro Display"/>
                <a:ea typeface="SF Pro Display"/>
                <a:cs typeface="SF Pro Display"/>
                <a:sym typeface="SF Pro Display"/>
              </a:rPr>
              <a:t> </a:t>
            </a:r>
            <a:r>
              <a:rPr lang="en-US" sz="1333" dirty="0" err="1">
                <a:solidFill>
                  <a:srgbClr val="FFFFFF"/>
                </a:solidFill>
                <a:latin typeface="SF Pro Display"/>
                <a:ea typeface="SF Pro Display"/>
                <a:cs typeface="SF Pro Display"/>
                <a:sym typeface="SF Pro Display"/>
              </a:rPr>
              <a:t>majd</a:t>
            </a:r>
            <a:endParaRPr lang="en-US" sz="1333" dirty="0">
              <a:solidFill>
                <a:srgbClr val="FFFFFF"/>
              </a:solidFill>
              <a:latin typeface="SF Pro Display"/>
              <a:ea typeface="SF Pro Display"/>
              <a:cs typeface="SF Pro Display"/>
              <a:sym typeface="SF Pro Display"/>
            </a:endParaRPr>
          </a:p>
        </p:txBody>
      </p:sp>
      <p:sp>
        <p:nvSpPr>
          <p:cNvPr id="98" name="TextBox 89">
            <a:extLst>
              <a:ext uri="{FF2B5EF4-FFF2-40B4-BE49-F238E27FC236}">
                <a16:creationId xmlns:a16="http://schemas.microsoft.com/office/drawing/2014/main" id="{52A4223C-E99A-536F-6771-5A614C229E75}"/>
              </a:ext>
            </a:extLst>
          </p:cNvPr>
          <p:cNvSpPr txBox="1"/>
          <p:nvPr/>
        </p:nvSpPr>
        <p:spPr>
          <a:xfrm>
            <a:off x="654767" y="5427423"/>
            <a:ext cx="1347047" cy="467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7"/>
              </a:lnSpc>
              <a:spcBef>
                <a:spcPct val="0"/>
              </a:spcBef>
            </a:pPr>
            <a:r>
              <a:rPr lang="en-US" sz="1333" dirty="0">
                <a:solidFill>
                  <a:srgbClr val="FFFFFF"/>
                </a:solidFill>
                <a:latin typeface="SF Pro Display"/>
                <a:ea typeface="SF Pro Display"/>
                <a:cs typeface="SF Pro Display"/>
                <a:sym typeface="SF Pro Display"/>
              </a:rPr>
              <a:t>Ide </a:t>
            </a:r>
            <a:r>
              <a:rPr lang="en-US" sz="1333" dirty="0" err="1">
                <a:solidFill>
                  <a:srgbClr val="FFFFFF"/>
                </a:solidFill>
                <a:latin typeface="SF Pro Display"/>
                <a:ea typeface="SF Pro Display"/>
                <a:cs typeface="SF Pro Display"/>
                <a:sym typeface="SF Pro Display"/>
              </a:rPr>
              <a:t>jön</a:t>
            </a:r>
            <a:r>
              <a:rPr lang="en-US" sz="1333" dirty="0">
                <a:solidFill>
                  <a:srgbClr val="FFFFFF"/>
                </a:solidFill>
                <a:latin typeface="SF Pro Display"/>
                <a:ea typeface="SF Pro Display"/>
                <a:cs typeface="SF Pro Display"/>
                <a:sym typeface="SF Pro Display"/>
              </a:rPr>
              <a:t> </a:t>
            </a:r>
            <a:r>
              <a:rPr lang="en-US" sz="1333" dirty="0" err="1">
                <a:solidFill>
                  <a:srgbClr val="FFFFFF"/>
                </a:solidFill>
                <a:latin typeface="SF Pro Display"/>
                <a:ea typeface="SF Pro Display"/>
                <a:cs typeface="SF Pro Display"/>
                <a:sym typeface="SF Pro Display"/>
              </a:rPr>
              <a:t>valami</a:t>
            </a:r>
            <a:r>
              <a:rPr lang="en-US" sz="1333" dirty="0">
                <a:solidFill>
                  <a:srgbClr val="FFFFFF"/>
                </a:solidFill>
                <a:latin typeface="SF Pro Display"/>
                <a:ea typeface="SF Pro Display"/>
                <a:cs typeface="SF Pro Display"/>
                <a:sym typeface="SF Pro Display"/>
              </a:rPr>
              <a:t> </a:t>
            </a:r>
            <a:r>
              <a:rPr lang="en-US" sz="1333" dirty="0" err="1">
                <a:solidFill>
                  <a:srgbClr val="FFFFFF"/>
                </a:solidFill>
                <a:latin typeface="SF Pro Display"/>
                <a:ea typeface="SF Pro Display"/>
                <a:cs typeface="SF Pro Display"/>
                <a:sym typeface="SF Pro Display"/>
              </a:rPr>
              <a:t>majd</a:t>
            </a:r>
            <a:endParaRPr lang="en-US" sz="1333" dirty="0">
              <a:solidFill>
                <a:srgbClr val="FFFFFF"/>
              </a:solidFill>
              <a:latin typeface="SF Pro Display"/>
              <a:ea typeface="SF Pro Display"/>
              <a:cs typeface="SF Pro Display"/>
              <a:sym typeface="SF Pro Display"/>
            </a:endParaRPr>
          </a:p>
        </p:txBody>
      </p:sp>
      <p:sp>
        <p:nvSpPr>
          <p:cNvPr id="99" name="TextBox 89">
            <a:extLst>
              <a:ext uri="{FF2B5EF4-FFF2-40B4-BE49-F238E27FC236}">
                <a16:creationId xmlns:a16="http://schemas.microsoft.com/office/drawing/2014/main" id="{D3D72311-9406-DA4A-53E6-31AF48980F0C}"/>
              </a:ext>
            </a:extLst>
          </p:cNvPr>
          <p:cNvSpPr txBox="1"/>
          <p:nvPr/>
        </p:nvSpPr>
        <p:spPr>
          <a:xfrm>
            <a:off x="8316485" y="5512683"/>
            <a:ext cx="1347047" cy="467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7"/>
              </a:lnSpc>
              <a:spcBef>
                <a:spcPct val="0"/>
              </a:spcBef>
            </a:pPr>
            <a:r>
              <a:rPr lang="en-US" sz="1333" dirty="0">
                <a:solidFill>
                  <a:srgbClr val="FFFFFF"/>
                </a:solidFill>
                <a:latin typeface="SF Pro Display"/>
                <a:ea typeface="SF Pro Display"/>
                <a:cs typeface="SF Pro Display"/>
                <a:sym typeface="SF Pro Display"/>
              </a:rPr>
              <a:t>Ide </a:t>
            </a:r>
            <a:r>
              <a:rPr lang="en-US" sz="1333" dirty="0" err="1">
                <a:solidFill>
                  <a:srgbClr val="FFFFFF"/>
                </a:solidFill>
                <a:latin typeface="SF Pro Display"/>
                <a:ea typeface="SF Pro Display"/>
                <a:cs typeface="SF Pro Display"/>
                <a:sym typeface="SF Pro Display"/>
              </a:rPr>
              <a:t>jön</a:t>
            </a:r>
            <a:r>
              <a:rPr lang="en-US" sz="1333" dirty="0">
                <a:solidFill>
                  <a:srgbClr val="FFFFFF"/>
                </a:solidFill>
                <a:latin typeface="SF Pro Display"/>
                <a:ea typeface="SF Pro Display"/>
                <a:cs typeface="SF Pro Display"/>
                <a:sym typeface="SF Pro Display"/>
              </a:rPr>
              <a:t> </a:t>
            </a:r>
            <a:r>
              <a:rPr lang="en-US" sz="1333" dirty="0" err="1">
                <a:solidFill>
                  <a:srgbClr val="FFFFFF"/>
                </a:solidFill>
                <a:latin typeface="SF Pro Display"/>
                <a:ea typeface="SF Pro Display"/>
                <a:cs typeface="SF Pro Display"/>
                <a:sym typeface="SF Pro Display"/>
              </a:rPr>
              <a:t>valami</a:t>
            </a:r>
            <a:r>
              <a:rPr lang="en-US" sz="1333" dirty="0">
                <a:solidFill>
                  <a:srgbClr val="FFFFFF"/>
                </a:solidFill>
                <a:latin typeface="SF Pro Display"/>
                <a:ea typeface="SF Pro Display"/>
                <a:cs typeface="SF Pro Display"/>
                <a:sym typeface="SF Pro Display"/>
              </a:rPr>
              <a:t> </a:t>
            </a:r>
            <a:r>
              <a:rPr lang="en-US" sz="1333" dirty="0" err="1">
                <a:solidFill>
                  <a:srgbClr val="FFFFFF"/>
                </a:solidFill>
                <a:latin typeface="SF Pro Display"/>
                <a:ea typeface="SF Pro Display"/>
                <a:cs typeface="SF Pro Display"/>
                <a:sym typeface="SF Pro Display"/>
              </a:rPr>
              <a:t>majd</a:t>
            </a:r>
            <a:endParaRPr lang="en-US" sz="1333" dirty="0">
              <a:solidFill>
                <a:srgbClr val="FFFFFF"/>
              </a:solidFill>
              <a:latin typeface="SF Pro Display"/>
              <a:ea typeface="SF Pro Display"/>
              <a:cs typeface="SF Pro Display"/>
              <a:sym typeface="SF Pro Displ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CA4EE-9A85-974C-6C9B-D0A2DA76F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Strong Passwords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7BC09-3260-A996-138D-78CFC5FE8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7164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900" dirty="0"/>
              <a:t>• </a:t>
            </a:r>
            <a:r>
              <a:rPr lang="en-US" sz="2900" b="1" dirty="0"/>
              <a:t>What is a Strong Password?</a:t>
            </a:r>
            <a:endParaRPr lang="en-US" sz="2900" dirty="0"/>
          </a:p>
          <a:p>
            <a:pPr marL="0" indent="0">
              <a:buNone/>
            </a:pPr>
            <a:r>
              <a:rPr lang="en-US" sz="2900" dirty="0"/>
              <a:t>• At least 12 characters long.</a:t>
            </a:r>
          </a:p>
          <a:p>
            <a:pPr marL="0" indent="0">
              <a:buNone/>
            </a:pPr>
            <a:r>
              <a:rPr lang="en-US" sz="2900" dirty="0"/>
              <a:t>• A mix of uppercase, lowercase, numbers, and symbols.</a:t>
            </a:r>
          </a:p>
          <a:p>
            <a:pPr marL="0" indent="0">
              <a:buNone/>
            </a:pPr>
            <a:r>
              <a:rPr lang="en-US" sz="2900" dirty="0"/>
              <a:t>• Avoid using personal information (e.g., birthdays, pet names).</a:t>
            </a:r>
          </a:p>
          <a:p>
            <a:pPr marL="0" indent="0">
              <a:buNone/>
            </a:pPr>
            <a:r>
              <a:rPr lang="en-US" sz="2900" dirty="0"/>
              <a:t>• Use unique passwords for every account.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03ABFE6-9A35-8630-C9C2-7A7B3CCFCC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2420" y="2242979"/>
            <a:ext cx="33337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140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CA4EE-9A85-974C-6C9B-D0A2DA76F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Strong Passwords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7BC09-3260-A996-138D-78CFC5FE8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7164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900" dirty="0"/>
              <a:t>• </a:t>
            </a:r>
            <a:r>
              <a:rPr lang="en-US" sz="2900" b="1" dirty="0"/>
              <a:t>Why Strong Passwords Matter:</a:t>
            </a:r>
            <a:endParaRPr lang="en-US" sz="2900" dirty="0"/>
          </a:p>
          <a:p>
            <a:pPr marL="0" indent="0">
              <a:buNone/>
            </a:pPr>
            <a:r>
              <a:rPr lang="en-US" sz="2900" dirty="0"/>
              <a:t>• Protect against brute force and credential-stuffing attacks.</a:t>
            </a:r>
          </a:p>
          <a:p>
            <a:pPr marL="0" indent="0">
              <a:buNone/>
            </a:pPr>
            <a:r>
              <a:rPr lang="en-US" sz="2900" dirty="0"/>
              <a:t>• Reduce the risk of account compromise.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03ABFE6-9A35-8630-C9C2-7A7B3CCFCC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2420" y="2242979"/>
            <a:ext cx="33337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78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CA4EE-9A85-974C-6C9B-D0A2DA76F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Passkeys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7BC09-3260-A996-138D-78CFC5FE8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9996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900" dirty="0"/>
              <a:t>• </a:t>
            </a:r>
            <a:r>
              <a:rPr lang="en-US" sz="2900" b="1" dirty="0"/>
              <a:t>Passkeys: The Future of Login Security</a:t>
            </a:r>
            <a:endParaRPr lang="en-US" sz="2900" dirty="0"/>
          </a:p>
          <a:p>
            <a:pPr marL="0" indent="0">
              <a:buNone/>
            </a:pPr>
            <a:r>
              <a:rPr lang="en-US" sz="2900" dirty="0"/>
              <a:t>• What are Passkeys?</a:t>
            </a:r>
          </a:p>
          <a:p>
            <a:pPr marL="0" indent="0">
              <a:buNone/>
            </a:pPr>
            <a:r>
              <a:rPr lang="en-US" sz="2900" dirty="0"/>
              <a:t>• A </a:t>
            </a:r>
            <a:r>
              <a:rPr lang="en-US" sz="2900" dirty="0" err="1"/>
              <a:t>passwordless</a:t>
            </a:r>
            <a:r>
              <a:rPr lang="en-US" sz="2900" dirty="0"/>
              <a:t> login method using cryptographic keys.</a:t>
            </a:r>
          </a:p>
          <a:p>
            <a:pPr marL="0" indent="0">
              <a:buNone/>
            </a:pPr>
            <a:r>
              <a:rPr lang="en-US" sz="2900" dirty="0"/>
              <a:t>• Biometric authentication like Face ID or Touch ID.</a:t>
            </a:r>
          </a:p>
          <a:p>
            <a:pPr marL="0" indent="0">
              <a:buNone/>
            </a:pPr>
            <a:r>
              <a:rPr lang="en-US" sz="2900" dirty="0"/>
              <a:t>• Benefits:</a:t>
            </a:r>
          </a:p>
          <a:p>
            <a:pPr marL="0" indent="0">
              <a:buNone/>
            </a:pPr>
            <a:r>
              <a:rPr lang="en-US" sz="2900" dirty="0"/>
              <a:t>• No password to steal or reuse.</a:t>
            </a:r>
          </a:p>
          <a:p>
            <a:pPr marL="0" indent="0">
              <a:buNone/>
            </a:pPr>
            <a:r>
              <a:rPr lang="en-US" sz="2900" dirty="0"/>
              <a:t>• Resistant to phishing and credential leaks.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03ABFE6-9A35-8630-C9C2-7A7B3CCFCC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2420" y="2242979"/>
            <a:ext cx="33337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952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</TotalTime>
  <Words>671</Words>
  <Application>Microsoft Macintosh PowerPoint</Application>
  <PresentationFormat>Widescreen</PresentationFormat>
  <Paragraphs>104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Canva Sans Bold</vt:lpstr>
      <vt:lpstr>SF Pro Display</vt:lpstr>
      <vt:lpstr>Office Theme</vt:lpstr>
      <vt:lpstr>YesPass: Building a Secure Password Manager</vt:lpstr>
      <vt:lpstr>Introduction</vt:lpstr>
      <vt:lpstr>The Problem: Challenges of Password Management</vt:lpstr>
      <vt:lpstr>The Solution: YesPass</vt:lpstr>
      <vt:lpstr>Features</vt:lpstr>
      <vt:lpstr>PowerPoint Presentation</vt:lpstr>
      <vt:lpstr>Strong Passwords</vt:lpstr>
      <vt:lpstr>Strong Passwords</vt:lpstr>
      <vt:lpstr>Passkeys</vt:lpstr>
      <vt:lpstr>Educational Focus</vt:lpstr>
      <vt:lpstr>Why YesPass Matters?</vt:lpstr>
      <vt:lpstr>What’s Next for YesPass?</vt:lpstr>
      <vt:lpstr>The Challenge</vt:lpstr>
      <vt:lpstr>Conclusion</vt:lpstr>
      <vt:lpstr>Q&amp;A</vt:lpstr>
      <vt:lpstr>Thank you for your attention.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Sipos Péter</dc:creator>
  <cp:lastModifiedBy>Sipos Péter</cp:lastModifiedBy>
  <cp:revision>28</cp:revision>
  <dcterms:created xsi:type="dcterms:W3CDTF">2025-01-27T13:55:40Z</dcterms:created>
  <dcterms:modified xsi:type="dcterms:W3CDTF">2025-01-27T19:40:09Z</dcterms:modified>
</cp:coreProperties>
</file>