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9"/>
  </p:notesMasterIdLst>
  <p:sldIdLst>
    <p:sldId id="256" r:id="rId2"/>
    <p:sldId id="257" r:id="rId3"/>
    <p:sldId id="296" r:id="rId4"/>
    <p:sldId id="297" r:id="rId5"/>
    <p:sldId id="298" r:id="rId6"/>
    <p:sldId id="306" r:id="rId7"/>
    <p:sldId id="304" r:id="rId8"/>
    <p:sldId id="307" r:id="rId9"/>
    <p:sldId id="305" r:id="rId10"/>
    <p:sldId id="308" r:id="rId11"/>
    <p:sldId id="299" r:id="rId12"/>
    <p:sldId id="300" r:id="rId13"/>
    <p:sldId id="301" r:id="rId14"/>
    <p:sldId id="302" r:id="rId15"/>
    <p:sldId id="309" r:id="rId16"/>
    <p:sldId id="310" r:id="rId17"/>
    <p:sldId id="303" r:id="rId18"/>
  </p:sldIdLst>
  <p:sldSz cx="9144000" cy="5143500" type="screen16x9"/>
  <p:notesSz cx="6858000" cy="9144000"/>
  <p:embeddedFontLst>
    <p:embeddedFont>
      <p:font typeface="DM Sans" pitchFamily="2" charset="-18"/>
      <p:regular r:id="rId20"/>
      <p:bold r:id="rId21"/>
      <p:italic r:id="rId22"/>
      <p:boldItalic r:id="rId23"/>
    </p:embeddedFont>
    <p:embeddedFont>
      <p:font typeface="DM Sans Medium" pitchFamily="2" charset="-18"/>
      <p:regular r:id="rId24"/>
      <p:bold r:id="rId25"/>
      <p:italic r:id="rId26"/>
      <p:boldItalic r:id="rId27"/>
    </p:embeddedFont>
    <p:embeddedFont>
      <p:font typeface="Nunito Light" pitchFamily="2" charset="-18"/>
      <p:regular r:id="rId28"/>
      <p:italic r:id="rId29"/>
    </p:embeddedFont>
    <p:embeddedFont>
      <p:font typeface="Playfair Display Medium" panose="020B0604020202020204" charset="-18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3AF05-E0A7-4206-923E-56D7E46B3AB5}" v="4" dt="2025-06-07T05:38:59.426"/>
  </p1510:revLst>
</p1510:revInfo>
</file>

<file path=ppt/tableStyles.xml><?xml version="1.0" encoding="utf-8"?>
<a:tblStyleLst xmlns:a="http://schemas.openxmlformats.org/drawingml/2006/main" def="{5D45CBC7-0CC1-49EF-8F2E-85F082B04051}">
  <a:tblStyle styleId="{5D45CBC7-0CC1-49EF-8F2E-85F082B040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4EE01A3-4A9C-40E7-A595-8E49217DEB5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34" autoAdjust="0"/>
  </p:normalViewPr>
  <p:slideViewPr>
    <p:cSldViewPr snapToGrid="0">
      <p:cViewPr varScale="1">
        <p:scale>
          <a:sx n="98" d="100"/>
          <a:sy n="98" d="100"/>
        </p:scale>
        <p:origin x="198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microsoft.com/office/2015/10/relationships/revisionInfo" Target="revisionInfo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tlik László" userId="15e79039-7579-4d2f-afe1-71e5c567d826" providerId="ADAL" clId="{5783AF05-E0A7-4206-923E-56D7E46B3AB5}"/>
    <pc:docChg chg="custSel modSld">
      <pc:chgData name="Pitlik László" userId="15e79039-7579-4d2f-afe1-71e5c567d826" providerId="ADAL" clId="{5783AF05-E0A7-4206-923E-56D7E46B3AB5}" dt="2025-06-07T05:40:52.209" v="399" actId="113"/>
      <pc:docMkLst>
        <pc:docMk/>
      </pc:docMkLst>
      <pc:sldChg chg="modSp mod">
        <pc:chgData name="Pitlik László" userId="15e79039-7579-4d2f-afe1-71e5c567d826" providerId="ADAL" clId="{5783AF05-E0A7-4206-923E-56D7E46B3AB5}" dt="2025-06-07T05:29:40.869" v="0" actId="113"/>
        <pc:sldMkLst>
          <pc:docMk/>
          <pc:sldMk cId="2952000692" sldId="297"/>
        </pc:sldMkLst>
        <pc:spChg chg="mod">
          <ac:chgData name="Pitlik László" userId="15e79039-7579-4d2f-afe1-71e5c567d826" providerId="ADAL" clId="{5783AF05-E0A7-4206-923E-56D7E46B3AB5}" dt="2025-06-07T05:29:40.869" v="0" actId="113"/>
          <ac:spMkLst>
            <pc:docMk/>
            <pc:sldMk cId="2952000692" sldId="297"/>
            <ac:spMk id="2" creationId="{EDAD71C9-487D-420A-E2F4-1B254A4B0BC6}"/>
          </ac:spMkLst>
        </pc:spChg>
      </pc:sldChg>
      <pc:sldChg chg="modSp mod">
        <pc:chgData name="Pitlik László" userId="15e79039-7579-4d2f-afe1-71e5c567d826" providerId="ADAL" clId="{5783AF05-E0A7-4206-923E-56D7E46B3AB5}" dt="2025-06-07T05:33:20.280" v="25" actId="113"/>
        <pc:sldMkLst>
          <pc:docMk/>
          <pc:sldMk cId="3699762869" sldId="300"/>
        </pc:sldMkLst>
        <pc:spChg chg="mod">
          <ac:chgData name="Pitlik László" userId="15e79039-7579-4d2f-afe1-71e5c567d826" providerId="ADAL" clId="{5783AF05-E0A7-4206-923E-56D7E46B3AB5}" dt="2025-06-07T05:33:20.280" v="25" actId="113"/>
          <ac:spMkLst>
            <pc:docMk/>
            <pc:sldMk cId="3699762869" sldId="300"/>
            <ac:spMk id="2" creationId="{5B2CE046-A1B4-1351-E2F4-CF08166803C9}"/>
          </ac:spMkLst>
        </pc:spChg>
      </pc:sldChg>
      <pc:sldChg chg="modSp mod">
        <pc:chgData name="Pitlik László" userId="15e79039-7579-4d2f-afe1-71e5c567d826" providerId="ADAL" clId="{5783AF05-E0A7-4206-923E-56D7E46B3AB5}" dt="2025-06-07T05:34:27.081" v="34" actId="113"/>
        <pc:sldMkLst>
          <pc:docMk/>
          <pc:sldMk cId="800042867" sldId="301"/>
        </pc:sldMkLst>
        <pc:spChg chg="mod">
          <ac:chgData name="Pitlik László" userId="15e79039-7579-4d2f-afe1-71e5c567d826" providerId="ADAL" clId="{5783AF05-E0A7-4206-923E-56D7E46B3AB5}" dt="2025-06-07T05:34:27.081" v="34" actId="113"/>
          <ac:spMkLst>
            <pc:docMk/>
            <pc:sldMk cId="800042867" sldId="301"/>
            <ac:spMk id="2" creationId="{10F11EA8-E65E-D781-D230-86F7F268DF26}"/>
          </ac:spMkLst>
        </pc:spChg>
      </pc:sldChg>
      <pc:sldChg chg="modSp mod">
        <pc:chgData name="Pitlik László" userId="15e79039-7579-4d2f-afe1-71e5c567d826" providerId="ADAL" clId="{5783AF05-E0A7-4206-923E-56D7E46B3AB5}" dt="2025-06-07T05:35:02.488" v="35" actId="113"/>
        <pc:sldMkLst>
          <pc:docMk/>
          <pc:sldMk cId="11653574" sldId="302"/>
        </pc:sldMkLst>
        <pc:spChg chg="mod">
          <ac:chgData name="Pitlik László" userId="15e79039-7579-4d2f-afe1-71e5c567d826" providerId="ADAL" clId="{5783AF05-E0A7-4206-923E-56D7E46B3AB5}" dt="2025-06-07T05:35:02.488" v="35" actId="113"/>
          <ac:spMkLst>
            <pc:docMk/>
            <pc:sldMk cId="11653574" sldId="302"/>
            <ac:spMk id="2" creationId="{AAFFCFD6-57FA-DC5E-E36D-CB7A7565518B}"/>
          </ac:spMkLst>
        </pc:spChg>
      </pc:sldChg>
      <pc:sldChg chg="modSp mod">
        <pc:chgData name="Pitlik László" userId="15e79039-7579-4d2f-afe1-71e5c567d826" providerId="ADAL" clId="{5783AF05-E0A7-4206-923E-56D7E46B3AB5}" dt="2025-06-07T05:38:04.746" v="113" actId="6549"/>
        <pc:sldMkLst>
          <pc:docMk/>
          <pc:sldMk cId="192237247" sldId="303"/>
        </pc:sldMkLst>
        <pc:spChg chg="mod">
          <ac:chgData name="Pitlik László" userId="15e79039-7579-4d2f-afe1-71e5c567d826" providerId="ADAL" clId="{5783AF05-E0A7-4206-923E-56D7E46B3AB5}" dt="2025-06-07T05:38:04.746" v="113" actId="6549"/>
          <ac:spMkLst>
            <pc:docMk/>
            <pc:sldMk cId="192237247" sldId="303"/>
            <ac:spMk id="174" creationId="{543F78BB-CDFD-E4B1-4773-B3A0A1D08996}"/>
          </ac:spMkLst>
        </pc:spChg>
      </pc:sldChg>
      <pc:sldChg chg="modSp mod">
        <pc:chgData name="Pitlik László" userId="15e79039-7579-4d2f-afe1-71e5c567d826" providerId="ADAL" clId="{5783AF05-E0A7-4206-923E-56D7E46B3AB5}" dt="2025-06-07T05:31:42.449" v="11" actId="113"/>
        <pc:sldMkLst>
          <pc:docMk/>
          <pc:sldMk cId="3180291322" sldId="304"/>
        </pc:sldMkLst>
        <pc:spChg chg="mod">
          <ac:chgData name="Pitlik László" userId="15e79039-7579-4d2f-afe1-71e5c567d826" providerId="ADAL" clId="{5783AF05-E0A7-4206-923E-56D7E46B3AB5}" dt="2025-06-07T05:31:42.449" v="11" actId="113"/>
          <ac:spMkLst>
            <pc:docMk/>
            <pc:sldMk cId="3180291322" sldId="304"/>
            <ac:spMk id="4" creationId="{48FC75A4-98C6-20B3-2690-A99A00F1A2F8}"/>
          </ac:spMkLst>
        </pc:spChg>
        <pc:spChg chg="mod">
          <ac:chgData name="Pitlik László" userId="15e79039-7579-4d2f-afe1-71e5c567d826" providerId="ADAL" clId="{5783AF05-E0A7-4206-923E-56D7E46B3AB5}" dt="2025-06-07T05:31:28.496" v="9" actId="113"/>
          <ac:spMkLst>
            <pc:docMk/>
            <pc:sldMk cId="3180291322" sldId="304"/>
            <ac:spMk id="6" creationId="{584EADC3-1F30-FB4B-9F63-95B0FF2E322A}"/>
          </ac:spMkLst>
        </pc:spChg>
      </pc:sldChg>
      <pc:sldChg chg="modSp mod">
        <pc:chgData name="Pitlik László" userId="15e79039-7579-4d2f-afe1-71e5c567d826" providerId="ADAL" clId="{5783AF05-E0A7-4206-923E-56D7E46B3AB5}" dt="2025-06-07T05:30:52.470" v="7" actId="20577"/>
        <pc:sldMkLst>
          <pc:docMk/>
          <pc:sldMk cId="1458604522" sldId="306"/>
        </pc:sldMkLst>
        <pc:spChg chg="mod">
          <ac:chgData name="Pitlik László" userId="15e79039-7579-4d2f-afe1-71e5c567d826" providerId="ADAL" clId="{5783AF05-E0A7-4206-923E-56D7E46B3AB5}" dt="2025-06-07T05:30:52.470" v="7" actId="20577"/>
          <ac:spMkLst>
            <pc:docMk/>
            <pc:sldMk cId="1458604522" sldId="306"/>
            <ac:spMk id="2" creationId="{35E84EF0-9878-BE6D-CF74-4B1692CBB237}"/>
          </ac:spMkLst>
        </pc:spChg>
      </pc:sldChg>
      <pc:sldChg chg="modSp mod">
        <pc:chgData name="Pitlik László" userId="15e79039-7579-4d2f-afe1-71e5c567d826" providerId="ADAL" clId="{5783AF05-E0A7-4206-923E-56D7E46B3AB5}" dt="2025-06-07T05:32:15.205" v="18" actId="20577"/>
        <pc:sldMkLst>
          <pc:docMk/>
          <pc:sldMk cId="2411212181" sldId="307"/>
        </pc:sldMkLst>
        <pc:spChg chg="mod">
          <ac:chgData name="Pitlik László" userId="15e79039-7579-4d2f-afe1-71e5c567d826" providerId="ADAL" clId="{5783AF05-E0A7-4206-923E-56D7E46B3AB5}" dt="2025-06-07T05:32:02.109" v="13" actId="113"/>
          <ac:spMkLst>
            <pc:docMk/>
            <pc:sldMk cId="2411212181" sldId="307"/>
            <ac:spMk id="4" creationId="{AA0ADF07-BCB4-3DED-7A30-78295C4C64E7}"/>
          </ac:spMkLst>
        </pc:spChg>
        <pc:spChg chg="mod">
          <ac:chgData name="Pitlik László" userId="15e79039-7579-4d2f-afe1-71e5c567d826" providerId="ADAL" clId="{5783AF05-E0A7-4206-923E-56D7E46B3AB5}" dt="2025-06-07T05:32:15.205" v="18" actId="20577"/>
          <ac:spMkLst>
            <pc:docMk/>
            <pc:sldMk cId="2411212181" sldId="307"/>
            <ac:spMk id="9" creationId="{18FBA202-B423-0072-900D-63E93D580996}"/>
          </ac:spMkLst>
        </pc:spChg>
      </pc:sldChg>
      <pc:sldChg chg="modSp mod">
        <pc:chgData name="Pitlik László" userId="15e79039-7579-4d2f-afe1-71e5c567d826" providerId="ADAL" clId="{5783AF05-E0A7-4206-923E-56D7E46B3AB5}" dt="2025-06-07T05:32:34.506" v="19" actId="20577"/>
        <pc:sldMkLst>
          <pc:docMk/>
          <pc:sldMk cId="3947814504" sldId="308"/>
        </pc:sldMkLst>
        <pc:spChg chg="mod">
          <ac:chgData name="Pitlik László" userId="15e79039-7579-4d2f-afe1-71e5c567d826" providerId="ADAL" clId="{5783AF05-E0A7-4206-923E-56D7E46B3AB5}" dt="2025-06-07T05:32:34.506" v="19" actId="20577"/>
          <ac:spMkLst>
            <pc:docMk/>
            <pc:sldMk cId="3947814504" sldId="308"/>
            <ac:spMk id="7" creationId="{6F7A821D-63C0-51D9-9AA8-52C17E3DDCC4}"/>
          </ac:spMkLst>
        </pc:spChg>
      </pc:sldChg>
      <pc:sldChg chg="modSp mod">
        <pc:chgData name="Pitlik László" userId="15e79039-7579-4d2f-afe1-71e5c567d826" providerId="ADAL" clId="{5783AF05-E0A7-4206-923E-56D7E46B3AB5}" dt="2025-06-07T05:37:28.800" v="108" actId="1076"/>
        <pc:sldMkLst>
          <pc:docMk/>
          <pc:sldMk cId="3529423621" sldId="309"/>
        </pc:sldMkLst>
        <pc:spChg chg="mod">
          <ac:chgData name="Pitlik László" userId="15e79039-7579-4d2f-afe1-71e5c567d826" providerId="ADAL" clId="{5783AF05-E0A7-4206-923E-56D7E46B3AB5}" dt="2025-06-07T05:37:16.414" v="106" actId="1076"/>
          <ac:spMkLst>
            <pc:docMk/>
            <pc:sldMk cId="3529423621" sldId="309"/>
            <ac:spMk id="2" creationId="{465F10AD-54A8-21AF-1976-8954CD0313A8}"/>
          </ac:spMkLst>
        </pc:spChg>
        <pc:spChg chg="mod">
          <ac:chgData name="Pitlik László" userId="15e79039-7579-4d2f-afe1-71e5c567d826" providerId="ADAL" clId="{5783AF05-E0A7-4206-923E-56D7E46B3AB5}" dt="2025-06-07T05:37:28.800" v="108" actId="1076"/>
          <ac:spMkLst>
            <pc:docMk/>
            <pc:sldMk cId="3529423621" sldId="309"/>
            <ac:spMk id="4" creationId="{F8488D51-7003-A08B-119E-A318D2240A3D}"/>
          </ac:spMkLst>
        </pc:spChg>
        <pc:spChg chg="mod">
          <ac:chgData name="Pitlik László" userId="15e79039-7579-4d2f-afe1-71e5c567d826" providerId="ADAL" clId="{5783AF05-E0A7-4206-923E-56D7E46B3AB5}" dt="2025-06-07T05:37:25.450" v="107" actId="1076"/>
          <ac:spMkLst>
            <pc:docMk/>
            <pc:sldMk cId="3529423621" sldId="309"/>
            <ac:spMk id="181" creationId="{DC9CA832-046A-F6AA-879C-D18D9418C878}"/>
          </ac:spMkLst>
        </pc:spChg>
      </pc:sldChg>
      <pc:sldChg chg="modSp mod">
        <pc:chgData name="Pitlik László" userId="15e79039-7579-4d2f-afe1-71e5c567d826" providerId="ADAL" clId="{5783AF05-E0A7-4206-923E-56D7E46B3AB5}" dt="2025-06-07T05:40:52.209" v="399" actId="113"/>
        <pc:sldMkLst>
          <pc:docMk/>
          <pc:sldMk cId="22084467" sldId="310"/>
        </pc:sldMkLst>
        <pc:spChg chg="mod">
          <ac:chgData name="Pitlik László" userId="15e79039-7579-4d2f-afe1-71e5c567d826" providerId="ADAL" clId="{5783AF05-E0A7-4206-923E-56D7E46B3AB5}" dt="2025-06-07T05:40:52.209" v="399" actId="113"/>
          <ac:spMkLst>
            <pc:docMk/>
            <pc:sldMk cId="22084467" sldId="310"/>
            <ac:spMk id="2" creationId="{66E34D1F-5404-CE44-EDBE-1EC750A500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3594243D-51B2-E81C-9E3E-F41B45112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26417603_0_60:notes">
            <a:extLst>
              <a:ext uri="{FF2B5EF4-FFF2-40B4-BE49-F238E27FC236}">
                <a16:creationId xmlns:a16="http://schemas.microsoft.com/office/drawing/2014/main" id="{95D6203B-24BD-60C0-C77F-2F6A2E2C73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626417603_0_60:notes">
            <a:extLst>
              <a:ext uri="{FF2B5EF4-FFF2-40B4-BE49-F238E27FC236}">
                <a16:creationId xmlns:a16="http://schemas.microsoft.com/office/drawing/2014/main" id="{489892E1-024C-B830-8BAC-78217D58FD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735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839AF4AC-6722-8F0E-D207-6983EDE92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26417603_0_60:notes">
            <a:extLst>
              <a:ext uri="{FF2B5EF4-FFF2-40B4-BE49-F238E27FC236}">
                <a16:creationId xmlns:a16="http://schemas.microsoft.com/office/drawing/2014/main" id="{D27AFA44-A606-7A22-065E-49DC74EE02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626417603_0_60:notes">
            <a:extLst>
              <a:ext uri="{FF2B5EF4-FFF2-40B4-BE49-F238E27FC236}">
                <a16:creationId xmlns:a16="http://schemas.microsoft.com/office/drawing/2014/main" id="{395817DF-81D1-7EAD-F7ED-D37D0CCE0F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282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D1DE11A5-66D0-948E-E20C-A8EDAF30D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26417603_0_60:notes">
            <a:extLst>
              <a:ext uri="{FF2B5EF4-FFF2-40B4-BE49-F238E27FC236}">
                <a16:creationId xmlns:a16="http://schemas.microsoft.com/office/drawing/2014/main" id="{0FDE34AB-793A-803E-AA88-2CE7DB1716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626417603_0_60:notes">
            <a:extLst>
              <a:ext uri="{FF2B5EF4-FFF2-40B4-BE49-F238E27FC236}">
                <a16:creationId xmlns:a16="http://schemas.microsoft.com/office/drawing/2014/main" id="{0B2DCD8F-362C-F4EF-7F36-9715251917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722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D8257D20-0BEA-298E-EA71-0D227338B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26417603_0_60:notes">
            <a:extLst>
              <a:ext uri="{FF2B5EF4-FFF2-40B4-BE49-F238E27FC236}">
                <a16:creationId xmlns:a16="http://schemas.microsoft.com/office/drawing/2014/main" id="{DDD9CA5D-D981-8C7A-B6AF-B248F88246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626417603_0_60:notes">
            <a:extLst>
              <a:ext uri="{FF2B5EF4-FFF2-40B4-BE49-F238E27FC236}">
                <a16:creationId xmlns:a16="http://schemas.microsoft.com/office/drawing/2014/main" id="{DBA1DF4D-CB7B-608C-C00F-75A29DAC3F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402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590961AA-6EED-F2A5-3C7F-5E5E9EDBD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26417603_0_60:notes">
            <a:extLst>
              <a:ext uri="{FF2B5EF4-FFF2-40B4-BE49-F238E27FC236}">
                <a16:creationId xmlns:a16="http://schemas.microsoft.com/office/drawing/2014/main" id="{4A18EC2B-2831-F20B-D218-1E90FBB7FD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626417603_0_60:notes">
            <a:extLst>
              <a:ext uri="{FF2B5EF4-FFF2-40B4-BE49-F238E27FC236}">
                <a16:creationId xmlns:a16="http://schemas.microsoft.com/office/drawing/2014/main" id="{61192E4B-B7F2-2FF0-71FA-4FE04E066C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426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057191C6-B193-ABDB-97F6-D3E0FF197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26417603_0_60:notes">
            <a:extLst>
              <a:ext uri="{FF2B5EF4-FFF2-40B4-BE49-F238E27FC236}">
                <a16:creationId xmlns:a16="http://schemas.microsoft.com/office/drawing/2014/main" id="{D6A4D794-6725-5931-21CE-FFEC400FD9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626417603_0_60:notes">
            <a:extLst>
              <a:ext uri="{FF2B5EF4-FFF2-40B4-BE49-F238E27FC236}">
                <a16:creationId xmlns:a16="http://schemas.microsoft.com/office/drawing/2014/main" id="{876A4D01-7848-EDE0-6E5B-4411A7A7EB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Terraform</a:t>
            </a:r>
            <a:r>
              <a:rPr lang="hu-HU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- Nyílt forráskódú </a:t>
            </a:r>
            <a:r>
              <a:rPr lang="hu-HU" dirty="0" err="1"/>
              <a:t>IaC</a:t>
            </a:r>
            <a:r>
              <a:rPr lang="hu-HU" dirty="0"/>
              <a:t> (</a:t>
            </a:r>
            <a:r>
              <a:rPr lang="hu-HU" dirty="0" err="1"/>
              <a:t>infrastructure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Code</a:t>
            </a:r>
            <a:r>
              <a:rPr lang="hu-HU" dirty="0"/>
              <a:t>) eszköz, amelynek segítségével az IT infrastruktúra felépíthető, az infrastruktúra erőforrások manipulálhatóak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Azure</a:t>
            </a:r>
            <a:r>
              <a:rPr lang="hu-HU" dirty="0"/>
              <a:t> </a:t>
            </a:r>
            <a:r>
              <a:rPr lang="hu-HU" dirty="0" err="1"/>
              <a:t>Resource</a:t>
            </a:r>
            <a:r>
              <a:rPr lang="hu-HU" dirty="0"/>
              <a:t> Group: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Logikai konténer Microsoft </a:t>
            </a:r>
            <a:r>
              <a:rPr lang="hu-HU" dirty="0" err="1"/>
              <a:t>Azure</a:t>
            </a:r>
            <a:r>
              <a:rPr lang="hu-HU" dirty="0"/>
              <a:t> környezetben, amely adatforrásként szolgálhat </a:t>
            </a:r>
            <a:r>
              <a:rPr lang="hu-HU" dirty="0" err="1"/>
              <a:t>Azure</a:t>
            </a:r>
            <a:r>
              <a:rPr lang="hu-HU" dirty="0"/>
              <a:t> megoldások esetén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Verziókezelés lehetséges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5166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607CC018-8C23-C4F7-A5E3-8D4C7CAFD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26417603_0_60:notes">
            <a:extLst>
              <a:ext uri="{FF2B5EF4-FFF2-40B4-BE49-F238E27FC236}">
                <a16:creationId xmlns:a16="http://schemas.microsoft.com/office/drawing/2014/main" id="{CFC625C2-460C-A774-98E0-789FA5692C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626417603_0_60:notes">
            <a:extLst>
              <a:ext uri="{FF2B5EF4-FFF2-40B4-BE49-F238E27FC236}">
                <a16:creationId xmlns:a16="http://schemas.microsoft.com/office/drawing/2014/main" id="{A5733820-44DE-2739-0377-FBAD4CBE22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ROI: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 err="1"/>
              <a:t>Return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investment</a:t>
            </a:r>
            <a:endParaRPr lang="hu-HU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Százalékosan is kifejezhető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Értéktöbblet mínusz költségek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u-H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FTE: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 err="1"/>
              <a:t>full-time</a:t>
            </a:r>
            <a:r>
              <a:rPr lang="hu-HU" dirty="0"/>
              <a:t> </a:t>
            </a:r>
            <a:r>
              <a:rPr lang="hu-HU" dirty="0" err="1"/>
              <a:t>equivalents</a:t>
            </a:r>
            <a:endParaRPr lang="hu-HU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1 teljesállású munkavállaló heti 40 óráját jelenti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236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4127D97A-4FF4-7FB8-0AB5-CE8C94880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dfce81f19_0_45:notes">
            <a:extLst>
              <a:ext uri="{FF2B5EF4-FFF2-40B4-BE49-F238E27FC236}">
                <a16:creationId xmlns:a16="http://schemas.microsoft.com/office/drawing/2014/main" id="{DBC1D3CE-DE4C-D5D7-4904-58B82495C7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dfce81f19_0_45:notes">
            <a:extLst>
              <a:ext uri="{FF2B5EF4-FFF2-40B4-BE49-F238E27FC236}">
                <a16:creationId xmlns:a16="http://schemas.microsoft.com/office/drawing/2014/main" id="{3B2EF259-3D4F-05E8-A0C5-8B2DF7EDE5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97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2641760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62641760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hu-HU" dirty="0"/>
              <a:t>Bevezetés: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Szakdolgozatban megfogalmazott probléma általános bemutatása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Szakdolgozat általános bemutatása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hu-HU" dirty="0"/>
              <a:t>Célok, hasznosság: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Szakdolgozat céljainak bemutatása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Szakdolgozati hasznosság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Eszköz használatának időbeli megtérülése kerül bemutatásra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hu-HU" dirty="0"/>
              <a:t>Szoftvertervezés: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Szoftverarchitektúra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Technológiai bemutatás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hu-HU" dirty="0"/>
              <a:t>Szoftvermegvalósítás: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UI felület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Szerveroldali komponensek kommunikációja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Adatbázis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Lokálisan futtatott szoftverkomponensek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hu-HU" dirty="0"/>
              <a:t>Szoftvertesztelés: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Két példán keresztül 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Környezeti változó lekérdezése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Környezeti változó hozzáadása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hu-HU" dirty="0"/>
              <a:t>Konklúzió, Jövőkép: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Főbb célok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Vertikális és horizontális funkcióbővítési lehetőség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Szakdolgozattal kapcsolatos felvetés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7EBCE3F9-FB9C-1D05-E46D-62E5DD696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26417603_0_60:notes">
            <a:extLst>
              <a:ext uri="{FF2B5EF4-FFF2-40B4-BE49-F238E27FC236}">
                <a16:creationId xmlns:a16="http://schemas.microsoft.com/office/drawing/2014/main" id="{86AF2364-69E2-F733-225E-402DB26310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626417603_0_60:notes">
            <a:extLst>
              <a:ext uri="{FF2B5EF4-FFF2-40B4-BE49-F238E27FC236}">
                <a16:creationId xmlns:a16="http://schemas.microsoft.com/office/drawing/2014/main" id="{A621C9B4-532A-3661-A23F-330D3362D9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Szakdolgozat célja: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- Környezeti változók menedzselésének egyszerűsítése, felgyorsítása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Környezeti változó: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Definíció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Számosság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4760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EF4AABC6-41EE-0010-2299-51DBF1FC6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26417603_0_60:notes">
            <a:extLst>
              <a:ext uri="{FF2B5EF4-FFF2-40B4-BE49-F238E27FC236}">
                <a16:creationId xmlns:a16="http://schemas.microsoft.com/office/drawing/2014/main" id="{5B82CEAA-C0E0-B150-6214-DD8DE93ABC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626417603_0_60:notes">
            <a:extLst>
              <a:ext uri="{FF2B5EF4-FFF2-40B4-BE49-F238E27FC236}">
                <a16:creationId xmlns:a16="http://schemas.microsoft.com/office/drawing/2014/main" id="{6D02645C-D31B-76BD-ADE9-3106DCA8D9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42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7745409C-5FC7-6877-B34B-F93C28DC8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26417603_0_60:notes">
            <a:extLst>
              <a:ext uri="{FF2B5EF4-FFF2-40B4-BE49-F238E27FC236}">
                <a16:creationId xmlns:a16="http://schemas.microsoft.com/office/drawing/2014/main" id="{BCD2B33A-B4D1-DDAA-DD43-CF4EB03038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626417603_0_60:notes">
            <a:extLst>
              <a:ext uri="{FF2B5EF4-FFF2-40B4-BE49-F238E27FC236}">
                <a16:creationId xmlns:a16="http://schemas.microsoft.com/office/drawing/2014/main" id="{55935467-6E9B-05EC-28CC-538C729DB4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053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B3970D83-96B4-0472-3676-34B74DFD4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26417603_0_60:notes">
            <a:extLst>
              <a:ext uri="{FF2B5EF4-FFF2-40B4-BE49-F238E27FC236}">
                <a16:creationId xmlns:a16="http://schemas.microsoft.com/office/drawing/2014/main" id="{507E5A7A-8CD9-1817-8B1F-8F7AB84D7E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626417603_0_60:notes">
            <a:extLst>
              <a:ext uri="{FF2B5EF4-FFF2-40B4-BE49-F238E27FC236}">
                <a16:creationId xmlns:a16="http://schemas.microsoft.com/office/drawing/2014/main" id="{1963C189-2359-26D0-5511-CF6218FABE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194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8C967F90-0AC1-2D1C-E3BE-F82024A2C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26417603_0_60:notes">
            <a:extLst>
              <a:ext uri="{FF2B5EF4-FFF2-40B4-BE49-F238E27FC236}">
                <a16:creationId xmlns:a16="http://schemas.microsoft.com/office/drawing/2014/main" id="{7C685452-8587-C4FB-1D5D-78859B02B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626417603_0_60:notes">
            <a:extLst>
              <a:ext uri="{FF2B5EF4-FFF2-40B4-BE49-F238E27FC236}">
                <a16:creationId xmlns:a16="http://schemas.microsoft.com/office/drawing/2014/main" id="{65AA0547-E8E5-4B03-1DED-F48D63144A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5281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ED0B3635-7341-184F-A9EB-94E659411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26417603_0_60:notes">
            <a:extLst>
              <a:ext uri="{FF2B5EF4-FFF2-40B4-BE49-F238E27FC236}">
                <a16:creationId xmlns:a16="http://schemas.microsoft.com/office/drawing/2014/main" id="{7A9D86C9-3705-4950-3A03-7D0D7295DF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626417603_0_60:notes">
            <a:extLst>
              <a:ext uri="{FF2B5EF4-FFF2-40B4-BE49-F238E27FC236}">
                <a16:creationId xmlns:a16="http://schemas.microsoft.com/office/drawing/2014/main" id="{92A9D434-9BD0-1C81-8CC6-F56FC02C33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Műveletelőzmények naplózása: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hu-HU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PostgreSQL</a:t>
            </a: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adatbázisok</a:t>
            </a:r>
            <a:b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</a:b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Ezen funkcionalitás implementálása hiánypótló, </a:t>
            </a:r>
            <a:r>
              <a:rPr lang="hu-HU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Azure</a:t>
            </a: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DevOps</a:t>
            </a: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felületén naplózási szolgáltatás jelenleg nem elérhető</a:t>
            </a:r>
            <a:b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</a:b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Lokálisan futtatott szoftverkomponensek: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Docker konténerek és Docker </a:t>
            </a:r>
            <a:r>
              <a:rPr lang="hu-HU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desktop</a:t>
            </a: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használatával</a:t>
            </a:r>
            <a:endParaRPr lang="hu-HU" dirty="0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441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90352726-5901-7AC4-A8A0-0807F109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26417603_0_60:notes">
            <a:extLst>
              <a:ext uri="{FF2B5EF4-FFF2-40B4-BE49-F238E27FC236}">
                <a16:creationId xmlns:a16="http://schemas.microsoft.com/office/drawing/2014/main" id="{0622344D-C6EB-07FA-2A71-A9760E41D7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626417603_0_60:notes">
            <a:extLst>
              <a:ext uri="{FF2B5EF4-FFF2-40B4-BE49-F238E27FC236}">
                <a16:creationId xmlns:a16="http://schemas.microsoft.com/office/drawing/2014/main" id="{6F5070C3-BAF8-4509-AAA1-2B38B634D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77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2560825"/>
            <a:ext cx="4595700" cy="1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75" y="1007350"/>
            <a:ext cx="22089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3167225" y="539500"/>
            <a:ext cx="607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rot="10800000">
            <a:off x="8430775" y="-28312"/>
            <a:ext cx="0" cy="463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BCE6E-2254-E694-7C59-6647ED4A49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187601"/>
            <a:ext cx="77040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4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7161050" y="303000"/>
            <a:ext cx="2078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4"/>
          <p:cNvCxnSpPr/>
          <p:nvPr/>
        </p:nvCxnSpPr>
        <p:spPr>
          <a:xfrm rot="10800000">
            <a:off x="8768625" y="-28312"/>
            <a:ext cx="0" cy="463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9E6D5-0B71-3989-0436-D5049002C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14600" y="4698475"/>
            <a:ext cx="2057400" cy="274637"/>
          </a:xfrm>
        </p:spPr>
        <p:txBody>
          <a:bodyPr/>
          <a:lstStyle/>
          <a:p>
            <a:fld id="{E10A21B1-B57B-43A5-8345-252605F517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44" name="Google Shape;44;p8"/>
          <p:cNvCxnSpPr/>
          <p:nvPr/>
        </p:nvCxnSpPr>
        <p:spPr>
          <a:xfrm>
            <a:off x="7161050" y="303000"/>
            <a:ext cx="2078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45;p8"/>
          <p:cNvCxnSpPr/>
          <p:nvPr/>
        </p:nvCxnSpPr>
        <p:spPr>
          <a:xfrm rot="10800000">
            <a:off x="8768625" y="-28312"/>
            <a:ext cx="0" cy="463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3D4EEA-7A57-C126-ADA9-0F08C1EC6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49" name="Google Shape;49;p9"/>
          <p:cNvCxnSpPr/>
          <p:nvPr/>
        </p:nvCxnSpPr>
        <p:spPr>
          <a:xfrm>
            <a:off x="3167225" y="539500"/>
            <a:ext cx="607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9"/>
          <p:cNvCxnSpPr/>
          <p:nvPr/>
        </p:nvCxnSpPr>
        <p:spPr>
          <a:xfrm rot="10800000">
            <a:off x="8430775" y="-28312"/>
            <a:ext cx="0" cy="463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BEAE0F-8C06-83D5-8141-0651D4DC1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8B6C1-79A0-63B5-0AE9-659D886EB2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25"/>
          <p:cNvCxnSpPr/>
          <p:nvPr/>
        </p:nvCxnSpPr>
        <p:spPr>
          <a:xfrm>
            <a:off x="7161050" y="303000"/>
            <a:ext cx="2078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25"/>
          <p:cNvCxnSpPr/>
          <p:nvPr/>
        </p:nvCxnSpPr>
        <p:spPr>
          <a:xfrm rot="10800000">
            <a:off x="8768625" y="-28312"/>
            <a:ext cx="0" cy="463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31F8BE-5237-78AD-2B05-F4D817B3D6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Google Shape;162;p26"/>
          <p:cNvCxnSpPr/>
          <p:nvPr/>
        </p:nvCxnSpPr>
        <p:spPr>
          <a:xfrm>
            <a:off x="3167225" y="539500"/>
            <a:ext cx="607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6"/>
          <p:cNvCxnSpPr/>
          <p:nvPr/>
        </p:nvCxnSpPr>
        <p:spPr>
          <a:xfrm rot="10800000">
            <a:off x="8430775" y="-28312"/>
            <a:ext cx="0" cy="463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7ECFB-0ACF-02D7-4D78-CE41C774D7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Medium"/>
              <a:buNone/>
              <a:defRPr sz="2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E6EBD-C08E-948D-4813-469C5F4DA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14575" y="46984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0A21B1-B57B-43A5-8345-252605F51759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71" r:id="rId6"/>
    <p:sldLayoutId id="214748367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ctrTitle"/>
          </p:nvPr>
        </p:nvSpPr>
        <p:spPr>
          <a:xfrm>
            <a:off x="0" y="1546022"/>
            <a:ext cx="8442960" cy="18758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400" dirty="0"/>
              <a:t>Az adminisztratív hatékonyság növelése </a:t>
            </a:r>
            <a:br>
              <a:rPr lang="hu-HU" dirty="0"/>
            </a:br>
            <a:r>
              <a:rPr lang="hu-HU" sz="1700" dirty="0"/>
              <a:t>A Microsoft </a:t>
            </a:r>
            <a:r>
              <a:rPr lang="hu-HU" sz="1700" dirty="0" err="1"/>
              <a:t>Azure</a:t>
            </a:r>
            <a:r>
              <a:rPr lang="hu-HU" sz="1700" dirty="0"/>
              <a:t> SDK alkalmazása az </a:t>
            </a:r>
            <a:r>
              <a:rPr lang="hu-HU" sz="1700" dirty="0" err="1"/>
              <a:t>Azure</a:t>
            </a:r>
            <a:r>
              <a:rPr lang="hu-HU" sz="1700" dirty="0"/>
              <a:t> </a:t>
            </a:r>
            <a:r>
              <a:rPr lang="hu-HU" sz="1700" dirty="0" err="1"/>
              <a:t>DevOps</a:t>
            </a:r>
            <a:r>
              <a:rPr lang="hu-HU" sz="1700" dirty="0"/>
              <a:t> felületén történő adminisztratív feladatok egyszerűsítésére </a:t>
            </a:r>
            <a:endParaRPr sz="1700" dirty="0"/>
          </a:p>
        </p:txBody>
      </p:sp>
      <p:sp>
        <p:nvSpPr>
          <p:cNvPr id="175" name="Google Shape;175;p30"/>
          <p:cNvSpPr txBox="1">
            <a:spLocks noGrp="1"/>
          </p:cNvSpPr>
          <p:nvPr>
            <p:ph type="subTitle" idx="1"/>
          </p:nvPr>
        </p:nvSpPr>
        <p:spPr>
          <a:xfrm>
            <a:off x="2464650" y="3518867"/>
            <a:ext cx="4369245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dirty="0">
                <a:latin typeface="Playfair Display Medium" panose="020B0604020202020204" charset="-18"/>
                <a:sym typeface="Arial"/>
              </a:rPr>
              <a:t>Helyszín: 1117 Budapest, </a:t>
            </a:r>
            <a:r>
              <a:rPr lang="hu-HU" sz="1200" dirty="0" err="1">
                <a:latin typeface="Playfair Display Medium" panose="020B0604020202020204" charset="-18"/>
                <a:sym typeface="Arial"/>
              </a:rPr>
              <a:t>Prielle</a:t>
            </a:r>
            <a:r>
              <a:rPr lang="hu-HU" sz="1200" dirty="0">
                <a:latin typeface="Playfair Display Medium" panose="020B0604020202020204" charset="-18"/>
                <a:sym typeface="Arial"/>
              </a:rPr>
              <a:t> Kornélia u. 47-49.</a:t>
            </a:r>
            <a:endParaRPr sz="1200" dirty="0">
              <a:latin typeface="Playfair Display Medium" panose="020B0604020202020204" charset="-18"/>
              <a:sym typeface="Arial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967975" y="447068"/>
            <a:ext cx="2412474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Kodolányi János Egyetem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Informatika Tanszék</a:t>
            </a:r>
            <a:endParaRPr sz="1000" dirty="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4" name="Google Shape;176;p30">
            <a:extLst>
              <a:ext uri="{FF2B5EF4-FFF2-40B4-BE49-F238E27FC236}">
                <a16:creationId xmlns:a16="http://schemas.microsoft.com/office/drawing/2014/main" id="{82D3C842-CC72-A85C-6D1B-4AA18A4A2AA0}"/>
              </a:ext>
            </a:extLst>
          </p:cNvPr>
          <p:cNvSpPr txBox="1"/>
          <p:nvPr/>
        </p:nvSpPr>
        <p:spPr>
          <a:xfrm>
            <a:off x="587201" y="4134516"/>
            <a:ext cx="2688851" cy="46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dirty="0">
                <a:solidFill>
                  <a:schemeClr val="dk1"/>
                </a:solidFill>
                <a:latin typeface="Playfair Display Medium" panose="020B0604020202020204" charset="-18"/>
                <a:sym typeface="DM Sans Medium"/>
              </a:rPr>
              <a:t>Előadó: Bócz-Kemény Viktor Béla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dirty="0">
                <a:solidFill>
                  <a:schemeClr val="dk1"/>
                </a:solidFill>
                <a:latin typeface="Playfair Display Medium" panose="020B0604020202020204" charset="-18"/>
                <a:sym typeface="DM Sans Medium"/>
              </a:rPr>
              <a:t>Konzulens: Dr. Pitlik László</a:t>
            </a:r>
            <a:endParaRPr sz="1100" dirty="0">
              <a:solidFill>
                <a:schemeClr val="dk1"/>
              </a:solidFill>
              <a:latin typeface="Playfair Display Medium" panose="020B0604020202020204" charset="-18"/>
              <a:sym typeface="DM Sans Medium"/>
            </a:endParaRPr>
          </a:p>
        </p:txBody>
      </p:sp>
      <p:sp>
        <p:nvSpPr>
          <p:cNvPr id="5" name="Google Shape;176;p30">
            <a:extLst>
              <a:ext uri="{FF2B5EF4-FFF2-40B4-BE49-F238E27FC236}">
                <a16:creationId xmlns:a16="http://schemas.microsoft.com/office/drawing/2014/main" id="{4002D7F5-EB50-A2B0-5F99-39BFEA878426}"/>
              </a:ext>
            </a:extLst>
          </p:cNvPr>
          <p:cNvSpPr txBox="1"/>
          <p:nvPr/>
        </p:nvSpPr>
        <p:spPr>
          <a:xfrm>
            <a:off x="6275935" y="4258230"/>
            <a:ext cx="16995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dirty="0">
                <a:solidFill>
                  <a:schemeClr val="dk1"/>
                </a:solidFill>
                <a:latin typeface="Playfair Display Medium" panose="020B0604020202020204" charset="-18"/>
                <a:sym typeface="DM Sans Medium"/>
              </a:rPr>
              <a:t>Dátum</a:t>
            </a:r>
            <a:r>
              <a:rPr lang="hu-HU" sz="1100" b="1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: </a:t>
            </a:r>
            <a:r>
              <a:rPr lang="hu-HU" sz="1100" dirty="0">
                <a:solidFill>
                  <a:schemeClr val="dk1"/>
                </a:solidFill>
                <a:latin typeface="Playfair Display Medium" panose="020B0604020202020204" charset="-18"/>
                <a:sym typeface="DM Sans Medium"/>
              </a:rPr>
              <a:t>2025 június 11</a:t>
            </a:r>
            <a:r>
              <a:rPr lang="hu-HU" sz="1100" b="1" dirty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.</a:t>
            </a:r>
            <a:endParaRPr sz="1100" b="1" dirty="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" name="Picture 1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E0F4C1AD-D4BA-6F69-9FB5-6449506E5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25" y="333331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6D0F20-2041-BF6C-3E97-7B91859C8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1</a:t>
            </a:fld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7664BE3C-79B4-E7FB-ECB2-6FFA9D7E8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>
            <a:extLst>
              <a:ext uri="{FF2B5EF4-FFF2-40B4-BE49-F238E27FC236}">
                <a16:creationId xmlns:a16="http://schemas.microsoft.com/office/drawing/2014/main" id="{9F013883-49CB-961F-1B9F-30D533291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932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tx1"/>
                </a:solidFill>
              </a:rPr>
              <a:t>Szoftvertesztelés II.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Picture 2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AE210462-1112-D5E2-DD79-36E4357DD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388034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4181E-B20F-53D9-2748-5F2278E41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976411"/>
            <a:ext cx="7957525" cy="787075"/>
          </a:xfrm>
        </p:spPr>
        <p:txBody>
          <a:bodyPr/>
          <a:lstStyle/>
          <a:p>
            <a:pPr marL="152400" indent="0">
              <a:buNone/>
            </a:pP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Második példa – Környezeti változó egyszerűsített létrehozása</a:t>
            </a:r>
          </a:p>
          <a:p>
            <a:r>
              <a:rPr lang="hu-HU" sz="1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SearchTestScenarioKey2</a:t>
            </a:r>
            <a:r>
              <a:rPr lang="hu-HU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környezeti változó létrehozása a </a:t>
            </a:r>
            <a:r>
              <a:rPr lang="hu-HU" sz="12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ZoomAdapter</a:t>
            </a:r>
            <a:r>
              <a:rPr lang="hu-HU" sz="1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PROD</a:t>
            </a:r>
            <a:r>
              <a:rPr lang="hu-HU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nevű változó csoportban,</a:t>
            </a:r>
            <a:endParaRPr lang="hu-HU" sz="12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r>
              <a:rPr lang="hu-HU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amely a „</a:t>
            </a:r>
            <a:r>
              <a:rPr lang="hu-HU" sz="12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bkv</a:t>
            </a:r>
            <a:r>
              <a:rPr lang="hu-HU" sz="1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” </a:t>
            </a:r>
            <a:r>
              <a:rPr lang="hu-H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elnevezésű </a:t>
            </a:r>
            <a:r>
              <a:rPr lang="hu-HU" sz="1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Azure</a:t>
            </a:r>
            <a:r>
              <a:rPr lang="hu-H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DevOps</a:t>
            </a:r>
            <a:r>
              <a:rPr lang="hu-H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projektben található</a:t>
            </a:r>
            <a:endParaRPr lang="hu-HU" sz="12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3DC0092-6B85-1ED3-535B-0F1A7877B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72" y="1768711"/>
            <a:ext cx="3620181" cy="2411459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51F215B-13B0-224C-4E60-E44F2D150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619" y="1763486"/>
            <a:ext cx="4236906" cy="240100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634E07B-30B8-D9C6-103E-4216C26F952B}"/>
              </a:ext>
            </a:extLst>
          </p:cNvPr>
          <p:cNvSpPr txBox="1">
            <a:spLocks/>
          </p:cNvSpPr>
          <p:nvPr/>
        </p:nvSpPr>
        <p:spPr>
          <a:xfrm>
            <a:off x="4440619" y="4163644"/>
            <a:ext cx="4236906" cy="57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>
              <a:buFont typeface="Nunito Light"/>
              <a:buNone/>
            </a:pPr>
            <a:r>
              <a:rPr lang="hu-H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Szakdolgozatban is feltüntetett ábra az </a:t>
            </a:r>
            <a:r>
              <a:rPr lang="hu-HU" sz="12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Azure</a:t>
            </a:r>
            <a:r>
              <a:rPr lang="hu-HU" sz="12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2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DevOps</a:t>
            </a:r>
            <a:r>
              <a:rPr lang="hu-HU" sz="12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-ban megjelenő, új környezeti változóról (157. old., 69. ábra)</a:t>
            </a:r>
            <a:endParaRPr lang="hu-HU" sz="1200" i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F7A821D-63C0-51D9-9AA8-52C17E3DDCC4}"/>
              </a:ext>
            </a:extLst>
          </p:cNvPr>
          <p:cNvSpPr txBox="1">
            <a:spLocks/>
          </p:cNvSpPr>
          <p:nvPr/>
        </p:nvSpPr>
        <p:spPr>
          <a:xfrm>
            <a:off x="552572" y="4180170"/>
            <a:ext cx="3620181" cy="96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>
              <a:buFont typeface="Nunito Light"/>
              <a:buNone/>
            </a:pPr>
            <a:r>
              <a:rPr lang="hu-H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Szakdolgozatban is feltüntetett ábra a </a:t>
            </a:r>
            <a:r>
              <a:rPr lang="hu-HU" sz="12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12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zakdolgozati projekt felületén létrehozott környezeti változóról a példában specifikált feltételek alapján </a:t>
            </a:r>
          </a:p>
          <a:p>
            <a:pPr marL="152400" indent="0">
              <a:buFont typeface="Nunito Light"/>
              <a:buNone/>
            </a:pPr>
            <a:r>
              <a:rPr lang="hu-HU" sz="12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(173. old., 83. ábra)</a:t>
            </a:r>
            <a:endParaRPr lang="hu-HU" sz="1200" i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26A9E1-0C7D-AE8E-13CC-4B3019214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781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B34C1AE1-A6BB-61E7-EC90-375CEF7D0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>
            <a:extLst>
              <a:ext uri="{FF2B5EF4-FFF2-40B4-BE49-F238E27FC236}">
                <a16:creationId xmlns:a16="http://schemas.microsoft.com/office/drawing/2014/main" id="{3ECA0C8E-8614-5215-2F47-933C4D3B12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932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Konklúzió, jövőkép</a:t>
            </a:r>
            <a:endParaRPr dirty="0"/>
          </a:p>
        </p:txBody>
      </p:sp>
      <p:pic>
        <p:nvPicPr>
          <p:cNvPr id="3" name="Picture 2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9EF7F5CC-8523-5C10-609C-772DA3B13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388034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93E3E-B559-431E-8C18-072567FB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238" y="679610"/>
            <a:ext cx="7957524" cy="2252544"/>
          </a:xfrm>
        </p:spPr>
        <p:txBody>
          <a:bodyPr/>
          <a:lstStyle/>
          <a:p>
            <a:pPr marL="152400" indent="0">
              <a:buNone/>
            </a:pPr>
            <a:endParaRPr lang="hu-H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Főbb célok: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megrendelő (vállalat vagy magánszemély) minimalizálni tudja a feladat elvégzéséhez szükséges erőforrásokat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programfelhasználó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minél kevesebb idő alatt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lehető legkisebb hibázási eséllyel végezhesse el a feladatát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mindezt a lehető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legalacsonyabb üzemeltetési költségen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végrehajtva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Szakdolgozat megvalósításával kapcsolatos felvetések: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Magasabb szintű kódminőség és biztosabb működés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Egyszerűbb technológiai portfólió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Nyelvi korlátok megszüntetése, lokalizálás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BC3E83D-0655-D085-94A3-38A11E5396EA}"/>
              </a:ext>
            </a:extLst>
          </p:cNvPr>
          <p:cNvSpPr txBox="1">
            <a:spLocks/>
          </p:cNvSpPr>
          <p:nvPr/>
        </p:nvSpPr>
        <p:spPr>
          <a:xfrm>
            <a:off x="593238" y="2932154"/>
            <a:ext cx="7957524" cy="193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Vertikális funkcióbővítés: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Részletesebb módosítási előzményrekordok és lekérdező felület a pontosabb naplóbejegyzés találatokért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Műveletvisszaállítási funkcionalitás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naplóbejegyzések alapján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Agilis munkamódszertannal összefüggésben lévő feladatok automatizálása, folyamatok egyszerűsítése</a:t>
            </a:r>
          </a:p>
          <a:p>
            <a:pPr lvl="1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Azure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 lekérdezése és manipulálása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Horizontális funkcióbővítés (egyéb felhőszolgáltatók, platformintegráció):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Web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(AWS)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Platform,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Alibaba</a:t>
            </a:r>
          </a:p>
          <a:p>
            <a:endParaRPr lang="hu-HU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A87D0-457F-BC68-F0F9-5559276A01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304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2C8A9238-6B97-69F1-7ECE-E342DB7C0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>
            <a:extLst>
              <a:ext uri="{FF2B5EF4-FFF2-40B4-BE49-F238E27FC236}">
                <a16:creationId xmlns:a16="http://schemas.microsoft.com/office/drawing/2014/main" id="{15B61DF4-2EAB-F411-B000-17F6EB7784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98486"/>
            <a:ext cx="59512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Kérdések I. – Opponensi kérdés</a:t>
            </a:r>
            <a:endParaRPr dirty="0"/>
          </a:p>
        </p:txBody>
      </p:sp>
      <p:pic>
        <p:nvPicPr>
          <p:cNvPr id="3" name="Picture 2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07EFEDA2-3640-2BA1-C578-FD74D168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388034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47D1E-A491-DF7D-A8D0-E3A98A976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575" y="971186"/>
            <a:ext cx="7704000" cy="1252945"/>
          </a:xfrm>
        </p:spPr>
        <p:txBody>
          <a:bodyPr/>
          <a:lstStyle/>
          <a:p>
            <a:pPr marL="152400" indent="0">
              <a:buNone/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„Milyen módon dokumentálta a szerző a fejlesztési folyamatot és a szoftver funkcionalitását annak érdekében, hogy a megrendelő vagy egy későbbi fejlesztő tovább tudja használni vagy fejleszteni azt?”</a:t>
            </a:r>
          </a:p>
          <a:p>
            <a:endParaRPr lang="hu-HU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B2CE046-A1B4-1351-E2F4-CF08166803C9}"/>
              </a:ext>
            </a:extLst>
          </p:cNvPr>
          <p:cNvSpPr txBox="1">
            <a:spLocks/>
          </p:cNvSpPr>
          <p:nvPr/>
        </p:nvSpPr>
        <p:spPr>
          <a:xfrm>
            <a:off x="552575" y="2152446"/>
            <a:ext cx="7704000" cy="259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Szoftver funkcionalitásának dokumentálása:</a:t>
            </a:r>
          </a:p>
          <a:p>
            <a:pPr lvl="1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Megrendelői specifikáció</a:t>
            </a:r>
          </a:p>
          <a:p>
            <a:pPr lvl="1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Szakdolgozatban megtalálható vonatkozó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fejezetek</a:t>
            </a:r>
          </a:p>
          <a:p>
            <a:pPr lvl="1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Szakdolgozatban elérhető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csatolmányok</a:t>
            </a:r>
          </a:p>
          <a:p>
            <a:pPr lvl="1"/>
            <a:r>
              <a:rPr lang="hu-H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Swagger.json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fájlok</a:t>
            </a:r>
          </a:p>
          <a:p>
            <a:pPr lvl="1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GitHub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README.md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fájlok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Fejlesztési folyamat dokumentálása:</a:t>
            </a:r>
          </a:p>
          <a:p>
            <a:pPr lvl="1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Részletes </a:t>
            </a:r>
            <a:r>
              <a:rPr lang="hu-H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commit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bejegyzések</a:t>
            </a:r>
          </a:p>
          <a:p>
            <a:pPr lvl="1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Részletes </a:t>
            </a:r>
            <a:r>
              <a:rPr lang="hu-H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branching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stratégia</a:t>
            </a:r>
          </a:p>
          <a:p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E614C-F22D-6BF1-99BE-BA9337192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76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D02C40F0-774B-DE6B-0023-145902675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>
            <a:extLst>
              <a:ext uri="{FF2B5EF4-FFF2-40B4-BE49-F238E27FC236}">
                <a16:creationId xmlns:a16="http://schemas.microsoft.com/office/drawing/2014/main" id="{FB2B3B46-A1FB-3039-4C17-BA41419420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93260"/>
            <a:ext cx="58868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Kérdések II. – Opponensi kérdés</a:t>
            </a:r>
            <a:endParaRPr dirty="0"/>
          </a:p>
        </p:txBody>
      </p:sp>
      <p:pic>
        <p:nvPicPr>
          <p:cNvPr id="3" name="Picture 2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C3ABF505-1EDD-85C0-02F0-605498F66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388034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95510-A25B-6AE0-159E-571461CEC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453" y="965960"/>
            <a:ext cx="7704000" cy="746133"/>
          </a:xfrm>
        </p:spPr>
        <p:txBody>
          <a:bodyPr/>
          <a:lstStyle/>
          <a:p>
            <a:pPr marL="152400" indent="0">
              <a:buNone/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„A megrendelői elvárások alapján milyen jövőbeli fejlesztési lehetőségeket lát a szerző a szoftver funkcionalitásának bővítésére vagy továbbfejlesztésére?”</a:t>
            </a:r>
          </a:p>
          <a:p>
            <a:endParaRPr lang="hu-HU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0F11EA8-E65E-D781-D230-86F7F268DF26}"/>
              </a:ext>
            </a:extLst>
          </p:cNvPr>
          <p:cNvSpPr txBox="1">
            <a:spLocks/>
          </p:cNvSpPr>
          <p:nvPr/>
        </p:nvSpPr>
        <p:spPr>
          <a:xfrm>
            <a:off x="394415" y="1712093"/>
            <a:ext cx="8355169" cy="333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Vertikális funkcióbővítés:</a:t>
            </a:r>
          </a:p>
          <a:p>
            <a:pPr lvl="1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Részletesebb módosítási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előzményrekordok</a:t>
            </a:r>
          </a:p>
          <a:p>
            <a:pPr lvl="1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Részletesebb lekérdező felület a pontosabb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naplóbejegyzés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találatokért</a:t>
            </a:r>
          </a:p>
          <a:p>
            <a:pPr lvl="1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Művelet-visszaállítási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funkcionalitás a naplóbejegyzések alapján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Vertikális funkcióbővítés (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Azure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DevOps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SDK funkcionalitásának további kihasználása):</a:t>
            </a:r>
          </a:p>
          <a:p>
            <a:pPr lvl="1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Agilis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munkamódszertannal összefüggésben lévő feladatok automatizálása, folyamatok egyszerűsítése</a:t>
            </a:r>
          </a:p>
          <a:p>
            <a:pPr lvl="1"/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Azure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container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registry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lekérdezése és manipulálása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Horizontális funkcióbővítés (Egyéb felhőszolgáltatók platformintegrációja):</a:t>
            </a:r>
          </a:p>
          <a:p>
            <a:pPr lvl="1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Web </a:t>
            </a:r>
            <a:r>
              <a:rPr lang="hu-H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(AWS) integrációja</a:t>
            </a:r>
          </a:p>
          <a:p>
            <a:pPr lvl="1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hu-H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 integrációja</a:t>
            </a:r>
          </a:p>
          <a:p>
            <a:pPr lvl="1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Alibaba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integrációja</a:t>
            </a:r>
          </a:p>
          <a:p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F3197-314C-86E6-91F2-2CDA126A7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004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118DBC3D-FCF9-1E87-6E7F-BE3AA756C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>
            <a:extLst>
              <a:ext uri="{FF2B5EF4-FFF2-40B4-BE49-F238E27FC236}">
                <a16:creationId xmlns:a16="http://schemas.microsoft.com/office/drawing/2014/main" id="{74D17477-E93B-E745-20F8-DA7828C17E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88034"/>
            <a:ext cx="625391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Kérdések III. – Opponensi kérdés</a:t>
            </a:r>
            <a:endParaRPr dirty="0"/>
          </a:p>
        </p:txBody>
      </p:sp>
      <p:pic>
        <p:nvPicPr>
          <p:cNvPr id="3" name="Picture 2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09C98C25-26B6-0F6D-DE3E-AE30DE860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388034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92B5B-3C6C-D86A-13AB-351751568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58" y="971186"/>
            <a:ext cx="7704000" cy="850129"/>
          </a:xfrm>
        </p:spPr>
        <p:txBody>
          <a:bodyPr/>
          <a:lstStyle/>
          <a:p>
            <a:pPr marL="152400" indent="0" algn="just">
              <a:buNone/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„Hogyan illeszkedik a dolgozatban bemutatott megoldás a </a:t>
            </a:r>
            <a:r>
              <a:rPr lang="hu-H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DevOps</a:t>
            </a: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mérnökök mindennapi munkafolyamataiba, és hogyan segíti azok hatékonyabbá tételét?”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AFFCFD6-57FA-DC5E-E36D-CB7A7565518B}"/>
              </a:ext>
            </a:extLst>
          </p:cNvPr>
          <p:cNvSpPr txBox="1">
            <a:spLocks/>
          </p:cNvSpPr>
          <p:nvPr/>
        </p:nvSpPr>
        <p:spPr>
          <a:xfrm>
            <a:off x="548658" y="1831767"/>
            <a:ext cx="8252746" cy="230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Informatikai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környezetlétrehozás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(pl. DEV,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Staging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PROD) gyorsabban és biztonságosabban végrehajtható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Azure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ökoszisztémában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Informatikai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környezetkarbantartás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biztonságosabban menedzselhető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Azure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ökoszisztémában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Informatikai környezeten elérhető szolgáltatások telepítése és karbantartása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gyorsabban és biztonságosabban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végrehajtható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Azure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ökoszisztémában</a:t>
            </a:r>
          </a:p>
          <a:p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B9985-1C03-EF76-6BE1-63E8128625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3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44B4738D-E81D-A472-D881-D1030407C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>
            <a:extLst>
              <a:ext uri="{FF2B5EF4-FFF2-40B4-BE49-F238E27FC236}">
                <a16:creationId xmlns:a16="http://schemas.microsoft.com/office/drawing/2014/main" id="{DC9CA832-046A-F6AA-879C-D18D9418C8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274714"/>
            <a:ext cx="598989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Kérdések IV. – Konzulensi kérdés</a:t>
            </a:r>
            <a:endParaRPr dirty="0"/>
          </a:p>
        </p:txBody>
      </p:sp>
      <p:pic>
        <p:nvPicPr>
          <p:cNvPr id="3" name="Picture 2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753FF417-ABE0-B3A4-FCE1-2A47BEC05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388034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88D51-7003-A08B-119E-A318D2240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185" y="877831"/>
            <a:ext cx="7704000" cy="741704"/>
          </a:xfrm>
        </p:spPr>
        <p:txBody>
          <a:bodyPr/>
          <a:lstStyle/>
          <a:p>
            <a:pPr marL="152400" indent="0" algn="just">
              <a:buNone/>
            </a:pPr>
            <a:r>
              <a:rPr lang="hu-HU" sz="1800" i="1" dirty="0">
                <a:latin typeface="Times New Roman" panose="02020603050405020304" pitchFamily="18" charset="0"/>
              </a:rPr>
              <a:t>„Soroljon fel minél több alternatív megoldási módot (objektumok) a szakdolgozat központi problémájára!”</a:t>
            </a:r>
          </a:p>
          <a:p>
            <a:pPr marL="152400" indent="0" algn="just">
              <a:buNone/>
            </a:pPr>
            <a:endParaRPr lang="hu-H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65F10AD-54A8-21AF-1976-8954CD0313A8}"/>
              </a:ext>
            </a:extLst>
          </p:cNvPr>
          <p:cNvSpPr txBox="1">
            <a:spLocks/>
          </p:cNvSpPr>
          <p:nvPr/>
        </p:nvSpPr>
        <p:spPr>
          <a:xfrm>
            <a:off x="719999" y="1619535"/>
            <a:ext cx="7374373" cy="370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hu-H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Ökoszisztémán belüli, stratégiai alternatívák:</a:t>
            </a:r>
          </a:p>
          <a:p>
            <a:pPr lvl="1"/>
            <a:r>
              <a:rPr lang="hu-HU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Azure</a:t>
            </a: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DevOps</a:t>
            </a: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környezeti változók kezelésének </a:t>
            </a:r>
            <a:r>
              <a:rPr lang="hu-HU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időközönkénti</a:t>
            </a:r>
            <a:r>
              <a:rPr lang="hu-H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restruktúrálása</a:t>
            </a: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vállalati projekt jellemzőmódosulásainak esetén</a:t>
            </a:r>
          </a:p>
          <a:p>
            <a:pPr lvl="2"/>
            <a:r>
              <a:rPr lang="hu-HU" sz="1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Hátrány: Létező projekt esetén a </a:t>
            </a:r>
            <a:r>
              <a:rPr lang="hu-HU" sz="1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kitelepítési stratégia módosításával is jár</a:t>
            </a:r>
          </a:p>
          <a:p>
            <a:pPr lvl="2"/>
            <a:r>
              <a:rPr lang="hu-HU" sz="1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Előny: </a:t>
            </a:r>
            <a:r>
              <a:rPr lang="hu-HU" sz="1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Külső szolgáltatás nélkül menedzselhetőek </a:t>
            </a:r>
            <a:r>
              <a:rPr lang="hu-HU" sz="1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szükséges környezeti változók</a:t>
            </a:r>
          </a:p>
          <a:p>
            <a:pPr lvl="1"/>
            <a:r>
              <a:rPr lang="hu-HU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Azure</a:t>
            </a:r>
            <a:r>
              <a:rPr lang="hu-H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hu-H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használata </a:t>
            </a:r>
            <a:r>
              <a:rPr lang="hu-HU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Azure</a:t>
            </a: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kontrolfelületen</a:t>
            </a:r>
          </a:p>
          <a:p>
            <a:pPr lvl="2"/>
            <a:r>
              <a:rPr lang="hu-HU" sz="1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Verziókezelés</a:t>
            </a:r>
            <a:r>
              <a:rPr lang="hu-HU" sz="1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lehetősége</a:t>
            </a:r>
          </a:p>
          <a:p>
            <a:pPr lvl="2"/>
            <a:r>
              <a:rPr lang="hu-HU" sz="1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Hátrány: Létező projekt átalakítása </a:t>
            </a:r>
            <a:r>
              <a:rPr lang="hu-HU" sz="1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intenzív erőforrásallokációra van szükség</a:t>
            </a:r>
          </a:p>
          <a:p>
            <a:pPr lvl="2"/>
            <a:r>
              <a:rPr lang="hu-HU" sz="1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Előny: </a:t>
            </a:r>
            <a:r>
              <a:rPr lang="hu-HU" sz="1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Külső szolgáltatás nélkül menedzselhetőek </a:t>
            </a:r>
            <a:r>
              <a:rPr lang="hu-HU" sz="1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szükséges környezeti változók</a:t>
            </a:r>
          </a:p>
          <a:p>
            <a:r>
              <a:rPr lang="hu-H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Technológiai alternatívák:</a:t>
            </a:r>
          </a:p>
          <a:p>
            <a:pPr lvl="1"/>
            <a:r>
              <a:rPr lang="hu-HU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Terraform</a:t>
            </a: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használata</a:t>
            </a:r>
          </a:p>
          <a:p>
            <a:pPr lvl="2"/>
            <a:r>
              <a:rPr lang="hu-HU" sz="1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Azure</a:t>
            </a:r>
            <a:r>
              <a:rPr lang="hu-HU" sz="1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hu-HU" sz="1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group-ok </a:t>
            </a:r>
            <a:r>
              <a:rPr lang="hu-HU" sz="1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manipulálásával</a:t>
            </a:r>
          </a:p>
          <a:p>
            <a:pPr lvl="2"/>
            <a:r>
              <a:rPr lang="hu-HU" sz="1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Hátrány: </a:t>
            </a:r>
            <a:r>
              <a:rPr lang="hu-HU" sz="1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programnyelv megtanulásának szüksége</a:t>
            </a:r>
          </a:p>
          <a:p>
            <a:pPr lvl="2"/>
            <a:r>
              <a:rPr lang="hu-HU" sz="1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Előny: Több elérhető funkció</a:t>
            </a:r>
          </a:p>
          <a:p>
            <a:pPr lvl="1"/>
            <a:r>
              <a:rPr lang="hu-HU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Azure</a:t>
            </a: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DevOps</a:t>
            </a: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 közvetlen használata</a:t>
            </a:r>
          </a:p>
          <a:p>
            <a:pPr lvl="2"/>
            <a:r>
              <a:rPr lang="hu-HU" sz="1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Hátrány: </a:t>
            </a:r>
            <a:r>
              <a:rPr lang="hu-HU" sz="1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Időigényes</a:t>
            </a:r>
            <a:r>
              <a:rPr lang="hu-HU" sz="1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használat</a:t>
            </a:r>
          </a:p>
          <a:p>
            <a:pPr lvl="2"/>
            <a:r>
              <a:rPr lang="hu-HU" sz="1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Előny: </a:t>
            </a:r>
            <a:r>
              <a:rPr lang="hu-HU" sz="1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Külső szolgáltatás nélkül menedzselhetőek </a:t>
            </a:r>
            <a:r>
              <a:rPr lang="hu-HU" sz="1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szükséges környezeti változók</a:t>
            </a:r>
            <a:endParaRPr lang="hu-HU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1416E-B943-F447-1386-53C8C7F077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942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868D6741-95D2-736C-8907-C6C0BC88E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>
            <a:extLst>
              <a:ext uri="{FF2B5EF4-FFF2-40B4-BE49-F238E27FC236}">
                <a16:creationId xmlns:a16="http://schemas.microsoft.com/office/drawing/2014/main" id="{E3A7BF26-BB5B-48A5-A290-5D62D3D66C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88034"/>
            <a:ext cx="553269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Kérdések V. – Konzulensi kérdés</a:t>
            </a:r>
            <a:endParaRPr dirty="0"/>
          </a:p>
        </p:txBody>
      </p:sp>
      <p:pic>
        <p:nvPicPr>
          <p:cNvPr id="3" name="Picture 2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7C9F686B-5C2C-4071-8921-180772267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388034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F287D-BCAC-55B7-778F-CF5C88B05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574" y="971187"/>
            <a:ext cx="7704000" cy="741704"/>
          </a:xfrm>
        </p:spPr>
        <p:txBody>
          <a:bodyPr/>
          <a:lstStyle/>
          <a:p>
            <a:pPr marL="152400" indent="0" algn="just">
              <a:buNone/>
            </a:pPr>
            <a:r>
              <a:rPr lang="hu-HU" sz="1800" i="1" dirty="0">
                <a:latin typeface="Times New Roman" panose="02020603050405020304" pitchFamily="18" charset="0"/>
              </a:rPr>
              <a:t>„Soroljon fel minél több (mérhető, irányítható) attribútumot a fenti alternatív megoldások jellemzésére?”</a:t>
            </a:r>
          </a:p>
          <a:p>
            <a:pPr marL="152400" indent="0" algn="just">
              <a:buNone/>
            </a:pPr>
            <a:endParaRPr lang="hu-H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6E34D1F-5404-CE44-EDBE-1EC750A500F8}"/>
              </a:ext>
            </a:extLst>
          </p:cNvPr>
          <p:cNvSpPr txBox="1">
            <a:spLocks/>
          </p:cNvSpPr>
          <p:nvPr/>
        </p:nvSpPr>
        <p:spPr>
          <a:xfrm>
            <a:off x="720000" y="1712892"/>
            <a:ext cx="7957524" cy="273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hu-HU" sz="1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Humánerőforrás</a:t>
            </a:r>
            <a:r>
              <a:rPr lang="hu-H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(mértékegység: FTE)</a:t>
            </a:r>
          </a:p>
          <a:p>
            <a:r>
              <a:rPr lang="hu-H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Felhasznált eszközök költségvonzata (mértékegység: pénzösszeg)</a:t>
            </a:r>
          </a:p>
          <a:p>
            <a:r>
              <a:rPr lang="hu-H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Végrehajthatósági időfaktor (mértékegység: FTE)</a:t>
            </a:r>
          </a:p>
          <a:p>
            <a:r>
              <a:rPr lang="hu-H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Verziókezelés lehetősége (mértékegység: bit)</a:t>
            </a:r>
          </a:p>
          <a:p>
            <a:r>
              <a:rPr lang="hu-H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Energiahatékonyság (mértékegysége: kWh/felhasználói művelet)</a:t>
            </a:r>
          </a:p>
          <a:p>
            <a:r>
              <a:rPr lang="hu-HU" sz="1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Felhasználói élmény</a:t>
            </a:r>
            <a:r>
              <a:rPr lang="hu-H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(UX) (mértékegysége: válaszidő </a:t>
            </a:r>
            <a:r>
              <a:rPr lang="hu-HU" sz="1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hu-H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-ban / felhasználói elégedettségi pontszám)</a:t>
            </a:r>
          </a:p>
          <a:p>
            <a:r>
              <a:rPr lang="hu-HU" sz="1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Hibatűrés </a:t>
            </a:r>
            <a:r>
              <a:rPr lang="hu-H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(mértékegysége: rendelkezésre állási százalék)</a:t>
            </a:r>
          </a:p>
          <a:p>
            <a:r>
              <a:rPr lang="hu-H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Megtérülés (felsorolt attribútumok elemzéséből kalkulált) / (mértékegység: ROI)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9B365-2F61-8EF7-9345-B5D0B7956A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BCF4BEE3-B676-3D3F-47E2-9181F42EA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>
            <a:extLst>
              <a:ext uri="{FF2B5EF4-FFF2-40B4-BE49-F238E27FC236}">
                <a16:creationId xmlns:a16="http://schemas.microsoft.com/office/drawing/2014/main" id="{543F78BB-CDFD-E4B1-4773-B3A0A1D0899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886857"/>
            <a:ext cx="8454571" cy="14650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Köszönöm a megtisztelő figyelmet!</a:t>
            </a:r>
            <a:endParaRPr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7D9109-BC2B-411C-39F5-D0964DDCD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23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720000" y="3880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Tartalomjegyzék</a:t>
            </a:r>
            <a:endParaRPr dirty="0"/>
          </a:p>
        </p:txBody>
      </p:sp>
      <p:pic>
        <p:nvPicPr>
          <p:cNvPr id="3" name="Picture 2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C6B7C8F8-D961-124D-BD32-18BC24A91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388034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00B3C-FDEB-BF46-2396-867A5F0A5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326081"/>
            <a:ext cx="7704000" cy="3210444"/>
          </a:xfrm>
        </p:spPr>
        <p:txBody>
          <a:bodyPr/>
          <a:lstStyle/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Bevezetés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Célok, hasznosság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Szoftvertervezés I.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Szoftvertervezés II.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Szoftvermegvalósítás I.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Szoftvermegvalósítás II.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Szoftvertesztelés I.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Szoftvertesztelés II.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Konklúzió, jövőkép</a:t>
            </a:r>
          </a:p>
          <a:p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2263A-3384-B82E-7321-ABB0BBF2D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2</a:t>
            </a:fld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70AB06E-0193-4A8A-37B9-38390348D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>
            <a:extLst>
              <a:ext uri="{FF2B5EF4-FFF2-40B4-BE49-F238E27FC236}">
                <a16:creationId xmlns:a16="http://schemas.microsoft.com/office/drawing/2014/main" id="{EC88E991-4804-15E0-34E9-387BFB79A5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88034"/>
            <a:ext cx="27444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Bevezetés</a:t>
            </a:r>
            <a:endParaRPr dirty="0"/>
          </a:p>
        </p:txBody>
      </p:sp>
      <p:pic>
        <p:nvPicPr>
          <p:cNvPr id="3" name="Picture 2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911626BC-0794-898B-9A6F-0DB6CD93F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388034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05649-F771-B394-EB8F-2D1907192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971186"/>
            <a:ext cx="7704000" cy="3980741"/>
          </a:xfrm>
        </p:spPr>
        <p:txBody>
          <a:bodyPr/>
          <a:lstStyle/>
          <a:p>
            <a:pPr marL="15240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hu-HU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szakdolgozati munkám a környezeti változók kezelésének komplexitására jelent egyfajta megoldást, amely </a:t>
            </a:r>
            <a:r>
              <a:rPr lang="hu-HU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Microsoft </a:t>
            </a:r>
            <a:r>
              <a:rPr lang="hu-HU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Azure</a:t>
            </a:r>
            <a:r>
              <a:rPr lang="hu-HU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környezetben történő szoftverkitelepítéshez szükséges.</a:t>
            </a:r>
          </a:p>
          <a:p>
            <a:pPr marL="15240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hu-H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 </a:t>
            </a:r>
            <a:r>
              <a:rPr lang="hu-HU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környezeti változó</a:t>
            </a:r>
            <a:r>
              <a:rPr lang="hu-H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alatt azokra a szoftver futtatásához elengedhetetlen metaadatokra gondolok, amelyek meghatározzák és lehetővé teszik a szoftvertermék helyes működését. Ilyen környezeti változó például az adatbáziskapcsolathoz szükséges jelszó vagy az adatbázisszerver IP címe. </a:t>
            </a:r>
            <a:r>
              <a:rPr lang="hu-HU" dirty="0">
                <a:latin typeface="Times New Roman" panose="02020603050405020304" pitchFamily="18" charset="0"/>
              </a:rPr>
              <a:t>Ezeknek a változóknak a számossága nagyvállalati környezetben (például </a:t>
            </a:r>
            <a:r>
              <a:rPr lang="hu-HU" dirty="0" err="1">
                <a:latin typeface="Times New Roman" panose="02020603050405020304" pitchFamily="18" charset="0"/>
              </a:rPr>
              <a:t>microservice</a:t>
            </a:r>
            <a:r>
              <a:rPr lang="hu-HU" dirty="0">
                <a:latin typeface="Times New Roman" panose="02020603050405020304" pitchFamily="18" charset="0"/>
              </a:rPr>
              <a:t> architektúrával, szeparált környezetekkel) könnyen </a:t>
            </a:r>
            <a:r>
              <a:rPr lang="hu-HU" b="1" dirty="0">
                <a:latin typeface="Times New Roman" panose="02020603050405020304" pitchFamily="18" charset="0"/>
              </a:rPr>
              <a:t>elérhetik a tízezres, vagy akár százezres nagyságrendet</a:t>
            </a:r>
            <a:r>
              <a:rPr lang="hu-HU" dirty="0">
                <a:latin typeface="Times New Roman" panose="02020603050405020304" pitchFamily="18" charset="0"/>
              </a:rPr>
              <a:t> is.</a:t>
            </a:r>
          </a:p>
          <a:p>
            <a:pPr marL="15240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hu-H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Mindemellett megállapítható bizonyos </a:t>
            </a:r>
            <a:r>
              <a:rPr lang="hu-HU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metrikák</a:t>
            </a:r>
            <a:r>
              <a:rPr lang="hu-H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(módosítás sebessége, módosításhoz szükséges műveletek számossága) alapján, hogy az </a:t>
            </a:r>
            <a:r>
              <a:rPr lang="hu-HU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Azure</a:t>
            </a:r>
            <a:r>
              <a:rPr lang="hu-H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hu-HU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DevOps</a:t>
            </a:r>
            <a:r>
              <a:rPr lang="hu-H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felületén a környezeti változók módosítása nehézkesebb, mint amilyen egy erre a problémakörre megoldást kínálni tudó szoftvernél lehetséges lenne. Ennek a problémakörnek a megoldására vállalkoztam az elkészített szakdolgozati projekttel.</a:t>
            </a:r>
            <a:endParaRPr lang="hu-HU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8AFB7-1DD6-B945-19C2-9C449FC74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949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DBF507B4-5F56-2201-3779-FC9CE6CBB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>
            <a:extLst>
              <a:ext uri="{FF2B5EF4-FFF2-40B4-BE49-F238E27FC236}">
                <a16:creationId xmlns:a16="http://schemas.microsoft.com/office/drawing/2014/main" id="{95ACA40D-E71A-F1BF-D293-02BF9F9EE5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932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Célok, hasznosság</a:t>
            </a:r>
            <a:endParaRPr dirty="0"/>
          </a:p>
        </p:txBody>
      </p:sp>
      <p:pic>
        <p:nvPicPr>
          <p:cNvPr id="3" name="Picture 2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676AD990-31E8-2334-AF5B-0AD704CD1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388034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10AFB-C512-1715-9CC0-9447D66B4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90" y="971185"/>
            <a:ext cx="3501434" cy="2126184"/>
          </a:xfrm>
        </p:spPr>
        <p:txBody>
          <a:bodyPr/>
          <a:lstStyle/>
          <a:p>
            <a:pPr marL="152400" indent="0">
              <a:buNone/>
            </a:pPr>
            <a:r>
              <a:rPr lang="hu-H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Célok: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Azure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DevOps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felületén szükséges módosítások végrehajtása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minél egyszerűbben és minél nagyobb számosságban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Költségoptimalizálás,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nagyobb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biztonsággal és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kisebb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hibázási lehetőséggel végrehajtott műveletek</a:t>
            </a: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DAD71C9-487D-420A-E2F4-1B254A4B0BC6}"/>
              </a:ext>
            </a:extLst>
          </p:cNvPr>
          <p:cNvSpPr txBox="1">
            <a:spLocks/>
          </p:cNvSpPr>
          <p:nvPr/>
        </p:nvSpPr>
        <p:spPr>
          <a:xfrm>
            <a:off x="604090" y="3097369"/>
            <a:ext cx="3501434" cy="165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>
              <a:buFont typeface="Nunito Light"/>
              <a:buNone/>
            </a:pPr>
            <a:r>
              <a:rPr lang="hu-H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Hasznosság: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költségoptimalizálásból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a művelet végrehajtásának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magasabb biztonsági fokából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származó financiális és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nonfinanciális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előnyök</a:t>
            </a:r>
          </a:p>
          <a:p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Adminisztratív terhek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csökkentése</a:t>
            </a:r>
          </a:p>
        </p:txBody>
      </p:sp>
      <p:pic>
        <p:nvPicPr>
          <p:cNvPr id="5" name="Picture 4" descr="A graph with a bar&#10;&#10;AI-generated content may be incorrect.">
            <a:extLst>
              <a:ext uri="{FF2B5EF4-FFF2-40B4-BE49-F238E27FC236}">
                <a16:creationId xmlns:a16="http://schemas.microsoft.com/office/drawing/2014/main" id="{3C018E76-C50B-A6F8-6DFA-1DA0E7BA9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524" y="1003724"/>
            <a:ext cx="4572000" cy="262255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5920303-70C8-26AB-C58A-9963459FB6DE}"/>
              </a:ext>
            </a:extLst>
          </p:cNvPr>
          <p:cNvSpPr txBox="1">
            <a:spLocks/>
          </p:cNvSpPr>
          <p:nvPr/>
        </p:nvSpPr>
        <p:spPr>
          <a:xfrm>
            <a:off x="4105524" y="3626275"/>
            <a:ext cx="4572000" cy="58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 algn="ctr">
              <a:buFont typeface="Nunito Light"/>
              <a:buNone/>
            </a:pPr>
            <a:r>
              <a:rPr lang="hu-H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Szakdolgozatban is feltüntetett benchmark mérés (3. old., 1. ábra) eredménye előre definiált művelet esetén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58E19-200A-3FA8-5F34-969F4D0A9A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200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ABF1C5C3-D5F9-CBFF-4351-A71620D2F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>
            <a:extLst>
              <a:ext uri="{FF2B5EF4-FFF2-40B4-BE49-F238E27FC236}">
                <a16:creationId xmlns:a16="http://schemas.microsoft.com/office/drawing/2014/main" id="{0E7A638E-379D-9C98-62FC-B51802144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9848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tx1"/>
                </a:solidFill>
              </a:rPr>
              <a:t>Szoftvertervezés I.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Picture 2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A49B5370-2B5A-2315-F22C-4AF20A0D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388034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F6D6B-6DFF-81F3-7335-24832CF25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453" y="1042145"/>
            <a:ext cx="3341315" cy="3314700"/>
          </a:xfrm>
        </p:spPr>
        <p:txBody>
          <a:bodyPr/>
          <a:lstStyle/>
          <a:p>
            <a:pPr marL="152400" indent="0">
              <a:buNone/>
            </a:pPr>
            <a:r>
              <a:rPr lang="hu-H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Felhasznált technológiák</a:t>
            </a:r>
          </a:p>
          <a:p>
            <a:r>
              <a:rPr lang="hu-HU" sz="1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Webkliens:</a:t>
            </a:r>
            <a:r>
              <a:rPr lang="hu-H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lvl="1"/>
            <a:r>
              <a:rPr lang="hu-HU" sz="1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React</a:t>
            </a:r>
            <a:r>
              <a:rPr lang="hu-H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keretrendszer</a:t>
            </a:r>
            <a:endParaRPr lang="hu-HU" sz="1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r>
              <a:rPr lang="hu-HU" sz="1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Javascript</a:t>
            </a:r>
            <a:r>
              <a:rPr lang="hu-H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programnyelv</a:t>
            </a:r>
          </a:p>
          <a:p>
            <a:r>
              <a:rPr lang="hu-HU" sz="1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Szerveroldal:</a:t>
            </a:r>
          </a:p>
          <a:p>
            <a:pPr lvl="1"/>
            <a:r>
              <a:rPr lang="hu-H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.NET keretrendszer </a:t>
            </a:r>
          </a:p>
          <a:p>
            <a:pPr lvl="1"/>
            <a:r>
              <a:rPr lang="hu-H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C# programnyelv</a:t>
            </a:r>
          </a:p>
          <a:p>
            <a:pPr lvl="1"/>
            <a:r>
              <a:rPr lang="hu-HU" sz="1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Apache</a:t>
            </a:r>
            <a:r>
              <a:rPr lang="hu-H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Kafka</a:t>
            </a:r>
            <a:r>
              <a:rPr lang="hu-H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u-HU" sz="1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stream</a:t>
            </a:r>
            <a:r>
              <a:rPr lang="hu-H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u-HU" sz="1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processing</a:t>
            </a:r>
            <a:r>
              <a:rPr lang="hu-H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lvl="1"/>
            <a:r>
              <a:rPr lang="hu-H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Microservice architektúra</a:t>
            </a:r>
          </a:p>
          <a:p>
            <a:pPr lvl="1"/>
            <a:r>
              <a:rPr lang="hu-HU" sz="1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PostgreSQL</a:t>
            </a:r>
            <a:r>
              <a:rPr lang="hu-H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adatbázis</a:t>
            </a:r>
          </a:p>
          <a:p>
            <a:r>
              <a:rPr lang="hu-HU" sz="1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Azure</a:t>
            </a:r>
            <a:r>
              <a:rPr lang="hu-HU" sz="1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kommunikáció:</a:t>
            </a:r>
          </a:p>
          <a:p>
            <a:pPr lvl="1"/>
            <a:r>
              <a:rPr lang="hu-HU" sz="1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Azure</a:t>
            </a:r>
            <a:r>
              <a:rPr lang="hu-H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u-HU" sz="1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DevOps</a:t>
            </a:r>
            <a:r>
              <a:rPr lang="hu-H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API</a:t>
            </a:r>
            <a:endParaRPr lang="hu-HU" sz="14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" name="Picture 1" descr="A diagram of a cloud&#10;&#10;AI-generated content may be incorrect.">
            <a:extLst>
              <a:ext uri="{FF2B5EF4-FFF2-40B4-BE49-F238E27FC236}">
                <a16:creationId xmlns:a16="http://schemas.microsoft.com/office/drawing/2014/main" id="{32A8EC6E-376A-BE5D-1AC4-1EC470B5D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769" y="1042145"/>
            <a:ext cx="4770755" cy="33147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E553A3A-A094-3905-85BB-855DBD8D939C}"/>
              </a:ext>
            </a:extLst>
          </p:cNvPr>
          <p:cNvSpPr txBox="1">
            <a:spLocks/>
          </p:cNvSpPr>
          <p:nvPr/>
        </p:nvSpPr>
        <p:spPr>
          <a:xfrm>
            <a:off x="3906768" y="4356845"/>
            <a:ext cx="4770755" cy="34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 algn="ctr">
              <a:buFont typeface="Nunito Light"/>
              <a:buNone/>
            </a:pPr>
            <a:r>
              <a:rPr lang="hu-H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Szakdolgozatban is feltüntetett s</a:t>
            </a:r>
            <a:r>
              <a:rPr lang="hu-HU" sz="12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zoftverarchitektúra (41. old., 11. ábra)</a:t>
            </a:r>
            <a:endParaRPr lang="hu-HU" sz="1200" i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AFB62-1964-D9A7-D8F1-136B4C19F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729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DDFDD801-8D1A-626E-766D-623B29B17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>
            <a:extLst>
              <a:ext uri="{FF2B5EF4-FFF2-40B4-BE49-F238E27FC236}">
                <a16:creationId xmlns:a16="http://schemas.microsoft.com/office/drawing/2014/main" id="{F579BA86-09A9-480A-0787-BD1DDDE10B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880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tx1"/>
                </a:solidFill>
              </a:rPr>
              <a:t>Szoftvertervezés II.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Picture 2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655BD14D-2446-8EB9-E4E7-DFB4DE6BB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388034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5E84EF0-9878-BE6D-CF74-4B1692CBB237}"/>
              </a:ext>
            </a:extLst>
          </p:cNvPr>
          <p:cNvSpPr txBox="1">
            <a:spLocks/>
          </p:cNvSpPr>
          <p:nvPr/>
        </p:nvSpPr>
        <p:spPr>
          <a:xfrm>
            <a:off x="720000" y="971186"/>
            <a:ext cx="8056952" cy="378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keretrendszer: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Integrált, modern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frontendfejlesztési megoldást kínál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Optimalizált fejlesztési idő és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weboldal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performancia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virtuális DOM-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komponensalapú működésnek köszönhetően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.NET keretrendszer: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célú,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technológiai megoldást kínál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 programozási nyelv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használata</a:t>
            </a:r>
          </a:p>
          <a:p>
            <a:pPr lvl="2"/>
            <a:r>
              <a:rPr lang="hu-H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Keretrendszer-kompatibilitás</a:t>
            </a:r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okán</a:t>
            </a:r>
          </a:p>
          <a:p>
            <a:pPr lvl="2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Meglévő fejlesztői kompetencia okán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Microservice architektúra használata: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Könnyen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karbantartható és bővíthető szolgáltatást tesz lehetővé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SRP (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elven alapul, így könnyen skálázható felelősségi körök szerint</a:t>
            </a:r>
          </a:p>
          <a:p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Apache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Kafka szerveroldali üzenetküldő szolgáltatás használata: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Skálázható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kommunikáció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Díjmentesen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elérhető</a:t>
            </a:r>
          </a:p>
          <a:p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PostgreSQL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használata: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Meglévő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fejlesztői kompetencia okán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Díjmentesen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elérhető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9961F-2B31-CBCC-ED11-2EDB06628A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860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D45FBEFE-A9BF-9D1A-D28A-E768A5A38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>
            <a:extLst>
              <a:ext uri="{FF2B5EF4-FFF2-40B4-BE49-F238E27FC236}">
                <a16:creationId xmlns:a16="http://schemas.microsoft.com/office/drawing/2014/main" id="{F74E534D-D93A-ACC7-0809-DA3C398302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880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tx1"/>
                </a:solidFill>
              </a:rPr>
              <a:t>Szoftvermegvalósítás I.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Picture 2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8A7C77F9-F126-7896-0BAC-795C20D8D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388034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C75A4-98C6-20B3-2690-A99A00F1A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5793" y="3858540"/>
            <a:ext cx="3925221" cy="1112004"/>
          </a:xfrm>
        </p:spPr>
        <p:txBody>
          <a:bodyPr/>
          <a:lstStyle/>
          <a:p>
            <a:pPr marL="152400" indent="0">
              <a:buNone/>
            </a:pP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Webkliens felület és ennek </a:t>
            </a:r>
            <a:r>
              <a:rPr lang="hu-H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főbb</a:t>
            </a: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elemei:</a:t>
            </a:r>
          </a:p>
          <a:p>
            <a:r>
              <a:rPr lang="hu-H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Funkcióválasztó </a:t>
            </a:r>
            <a:r>
              <a:rPr lang="hu-HU" sz="1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drop</a:t>
            </a:r>
            <a:r>
              <a:rPr lang="hu-HU" sz="1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-down</a:t>
            </a:r>
            <a:r>
              <a:rPr lang="hu-H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opciók</a:t>
            </a:r>
          </a:p>
          <a:p>
            <a:r>
              <a:rPr lang="hu-HU" sz="1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Bejelentkezési</a:t>
            </a:r>
            <a:r>
              <a:rPr lang="hu-H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felület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59188E9-8903-6434-0502-C4A5C707D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303" y="967427"/>
            <a:ext cx="3998711" cy="1669741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84EADC3-1F30-FB4B-9F63-95B0FF2E322A}"/>
              </a:ext>
            </a:extLst>
          </p:cNvPr>
          <p:cNvSpPr txBox="1">
            <a:spLocks/>
          </p:cNvSpPr>
          <p:nvPr/>
        </p:nvSpPr>
        <p:spPr>
          <a:xfrm>
            <a:off x="137886" y="3861108"/>
            <a:ext cx="4687907" cy="111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>
              <a:buFont typeface="Nunito Light"/>
              <a:buNone/>
            </a:pP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Szerveroldali komponensek kommunikációjának </a:t>
            </a:r>
            <a:r>
              <a:rPr lang="hu-H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főbb</a:t>
            </a: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elemei:</a:t>
            </a:r>
          </a:p>
          <a:p>
            <a:r>
              <a:rPr lang="hu-HU" sz="1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Apache</a:t>
            </a:r>
            <a:r>
              <a:rPr lang="hu-H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Kafka </a:t>
            </a:r>
            <a:r>
              <a:rPr lang="hu-HU" sz="1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kezelőfelület</a:t>
            </a:r>
          </a:p>
          <a:p>
            <a:r>
              <a:rPr lang="hu-HU" sz="1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Üzenetrészlet</a:t>
            </a:r>
            <a:r>
              <a:rPr lang="hu-H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a Kafka topikok részleteiben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E39E74F-0E55-A95C-B860-F9452267B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5" y="971186"/>
            <a:ext cx="4687908" cy="24839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A1AA0-B5F2-1239-5C7E-C18C222F61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7</a:t>
            </a:fld>
            <a:endParaRPr lang="hu-H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54DC0EB-54F3-3430-D0DD-E4DB4BA85FD3}"/>
              </a:ext>
            </a:extLst>
          </p:cNvPr>
          <p:cNvSpPr txBox="1">
            <a:spLocks/>
          </p:cNvSpPr>
          <p:nvPr/>
        </p:nvSpPr>
        <p:spPr>
          <a:xfrm>
            <a:off x="4752303" y="2571751"/>
            <a:ext cx="3925221" cy="58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>
              <a:buNone/>
            </a:pPr>
            <a:r>
              <a:rPr lang="hu-H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Szakdolgozatban is feltüntetett webkliens felület</a:t>
            </a:r>
            <a:r>
              <a:rPr lang="hu-HU" sz="12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(52. old., 14. ábra)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96D171-38A4-CAB3-8D6F-BA283CC9DA72}"/>
              </a:ext>
            </a:extLst>
          </p:cNvPr>
          <p:cNvSpPr txBox="1">
            <a:spLocks/>
          </p:cNvSpPr>
          <p:nvPr/>
        </p:nvSpPr>
        <p:spPr>
          <a:xfrm>
            <a:off x="137886" y="3449059"/>
            <a:ext cx="4614417" cy="41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>
              <a:buNone/>
            </a:pPr>
            <a:r>
              <a:rPr lang="hu-H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Szakdolgozatban is </a:t>
            </a:r>
            <a:r>
              <a:rPr lang="hu-HU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Apache</a:t>
            </a:r>
            <a:r>
              <a:rPr lang="hu-H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Kafka kezelőfelület</a:t>
            </a:r>
            <a:r>
              <a:rPr lang="hu-HU" sz="12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(85. old., 47. ábra)</a:t>
            </a:r>
          </a:p>
          <a:p>
            <a:pPr marL="152400" indent="0">
              <a:buFont typeface="Nunito Light"/>
              <a:buNone/>
            </a:pPr>
            <a:endParaRPr lang="hu-HU" sz="16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9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66C6FCE4-C147-16B6-AB55-63E109F9D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>
            <a:extLst>
              <a:ext uri="{FF2B5EF4-FFF2-40B4-BE49-F238E27FC236}">
                <a16:creationId xmlns:a16="http://schemas.microsoft.com/office/drawing/2014/main" id="{D19DA145-87C1-A0E5-8B76-23347D274C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880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tx1"/>
                </a:solidFill>
              </a:rPr>
              <a:t>Szoftvermegvalósítás II.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Picture 2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5432A3CE-6ABA-0D65-4347-1FBAD455E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388034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ADF07-BCB4-3DED-7A30-78295C4C6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81706"/>
            <a:ext cx="1730674" cy="1879734"/>
          </a:xfrm>
        </p:spPr>
        <p:txBody>
          <a:bodyPr/>
          <a:lstStyle/>
          <a:p>
            <a:pPr marL="152400" indent="0">
              <a:buNone/>
            </a:pPr>
            <a:r>
              <a:rPr lang="hu-HU" sz="1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Adatbázisok:</a:t>
            </a:r>
          </a:p>
          <a:p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Művelet-előzmények </a:t>
            </a:r>
            <a:r>
              <a:rPr lang="hu-H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naplózásához</a:t>
            </a:r>
          </a:p>
          <a:p>
            <a:r>
              <a:rPr lang="hu-HU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PostgreSQL</a:t>
            </a: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dialektus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F28D334-060F-9404-1FE3-1AA34D4D9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674" y="1581706"/>
            <a:ext cx="1845474" cy="2662684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9CE7452-951B-E2CD-DEF7-FD70C7B07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958" y="1581706"/>
            <a:ext cx="4962566" cy="2304595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F3C6E8-5EAC-D8BF-2578-008660461A06}"/>
              </a:ext>
            </a:extLst>
          </p:cNvPr>
          <p:cNvSpPr txBox="1">
            <a:spLocks/>
          </p:cNvSpPr>
          <p:nvPr/>
        </p:nvSpPr>
        <p:spPr>
          <a:xfrm>
            <a:off x="3714958" y="3971366"/>
            <a:ext cx="4962566" cy="535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 algn="ctr">
              <a:buFont typeface="Nunito Light"/>
              <a:buNone/>
            </a:pPr>
            <a:r>
              <a:rPr lang="hu-H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Szakdolgozatban is feltüntetett ábra a l</a:t>
            </a:r>
            <a:r>
              <a:rPr lang="hu-HU" sz="12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okálisan futtatott komponensekről (98. old., 57. ábra)</a:t>
            </a:r>
            <a:endParaRPr lang="hu-HU" sz="1200" i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02CFA-6831-75E5-E336-FE443A0BB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8</a:t>
            </a:fld>
            <a:endParaRPr lang="hu-H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BA202-B423-0072-900D-63E93D580996}"/>
              </a:ext>
            </a:extLst>
          </p:cNvPr>
          <p:cNvSpPr txBox="1"/>
          <p:nvPr/>
        </p:nvSpPr>
        <p:spPr>
          <a:xfrm>
            <a:off x="1591863" y="4236188"/>
            <a:ext cx="21230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indent="0" algn="ctr">
              <a:buFont typeface="Nunito Light"/>
              <a:buNone/>
            </a:pPr>
            <a:r>
              <a:rPr lang="hu-H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Szakdolgozatban is feltüntetett ábra </a:t>
            </a:r>
            <a:r>
              <a:rPr lang="hu-HU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PostgreSQL</a:t>
            </a:r>
            <a:r>
              <a:rPr lang="hu-H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adatbázisokról </a:t>
            </a:r>
          </a:p>
          <a:p>
            <a:pPr marL="152400" indent="0" algn="ctr">
              <a:buFont typeface="Nunito Light"/>
              <a:buNone/>
            </a:pPr>
            <a:r>
              <a:rPr lang="hu-H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(87. old., 48. ábra)</a:t>
            </a:r>
            <a:endParaRPr lang="hu-HU" sz="1200" i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1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F7AE49D3-19D4-991C-CC21-C35BBD125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>
            <a:extLst>
              <a:ext uri="{FF2B5EF4-FFF2-40B4-BE49-F238E27FC236}">
                <a16:creationId xmlns:a16="http://schemas.microsoft.com/office/drawing/2014/main" id="{837A19AE-611B-A050-13A9-508283B143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880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tx1"/>
                </a:solidFill>
              </a:rPr>
              <a:t>Szoftvertesztelés I.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Picture 2" descr="A logo with a crown and letters&#10;&#10;AI-generated content may be incorrect.">
            <a:extLst>
              <a:ext uri="{FF2B5EF4-FFF2-40B4-BE49-F238E27FC236}">
                <a16:creationId xmlns:a16="http://schemas.microsoft.com/office/drawing/2014/main" id="{F566FCB6-6C48-A7AF-4C18-5705C5F63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388034"/>
            <a:ext cx="583152" cy="5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61F95-2D8B-8074-D58C-486835ED2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1" y="971187"/>
            <a:ext cx="4780914" cy="769040"/>
          </a:xfrm>
        </p:spPr>
        <p:txBody>
          <a:bodyPr/>
          <a:lstStyle/>
          <a:p>
            <a:pPr marL="152400" indent="0">
              <a:buNone/>
            </a:pPr>
            <a:r>
              <a:rPr lang="hu-H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Első példa – Környezeti változó egyszerűsített lekérdezése</a:t>
            </a:r>
          </a:p>
          <a:p>
            <a:r>
              <a:rPr lang="hu-HU" sz="1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SearchTestScenarioKey</a:t>
            </a:r>
            <a:r>
              <a:rPr lang="hu-H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változó lekérdezése </a:t>
            </a:r>
          </a:p>
          <a:p>
            <a:r>
              <a:rPr lang="hu-HU" sz="1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1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bkv</a:t>
            </a:r>
            <a:r>
              <a:rPr lang="hu-HU" sz="1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hu-H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elnevezésű </a:t>
            </a:r>
            <a:r>
              <a:rPr lang="hu-HU" sz="1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Azure</a:t>
            </a:r>
            <a:r>
              <a:rPr lang="hu-H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DevOps</a:t>
            </a:r>
            <a:r>
              <a:rPr lang="hu-HU" sz="1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projektben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2BC7AF5-0E1C-A2DC-BFFA-0062AC8B1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27" y="1737613"/>
            <a:ext cx="4373773" cy="2530491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F0C4E5E-2FC2-AC21-694C-A9D9C6E2C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908" y="1737613"/>
            <a:ext cx="3776615" cy="253572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800E3A-1815-C763-EFA0-6901FE4A712A}"/>
              </a:ext>
            </a:extLst>
          </p:cNvPr>
          <p:cNvSpPr txBox="1">
            <a:spLocks/>
          </p:cNvSpPr>
          <p:nvPr/>
        </p:nvSpPr>
        <p:spPr>
          <a:xfrm>
            <a:off x="198226" y="4268104"/>
            <a:ext cx="4373773" cy="55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 algn="ctr">
              <a:buNone/>
            </a:pPr>
            <a:r>
              <a:rPr lang="hu-H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Szakdolgozatban is feltüntetett ábra az </a:t>
            </a:r>
            <a:r>
              <a:rPr lang="hu-HU" sz="12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Azure</a:t>
            </a:r>
            <a:r>
              <a:rPr lang="hu-HU" sz="12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2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DevOps</a:t>
            </a:r>
            <a:r>
              <a:rPr lang="hu-HU" sz="12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-ban létrehozott környezeti változóról</a:t>
            </a:r>
            <a:r>
              <a:rPr lang="hu-HU" sz="12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(155. old., 68. ábra)</a:t>
            </a:r>
            <a:endParaRPr lang="hu-HU" sz="1200" i="1" dirty="0">
              <a:solidFill>
                <a:schemeClr val="bg1">
                  <a:lumMod val="10000"/>
                </a:schemeClr>
              </a:solidFill>
            </a:endParaRPr>
          </a:p>
          <a:p>
            <a:pPr marL="152400" indent="0" algn="ctr">
              <a:buFont typeface="Nunito Light"/>
              <a:buNone/>
            </a:pPr>
            <a:endParaRPr lang="hu-HU" sz="1200" i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AF61ABF-F2B3-97D9-8310-1A5C00088397}"/>
              </a:ext>
            </a:extLst>
          </p:cNvPr>
          <p:cNvSpPr txBox="1">
            <a:spLocks/>
          </p:cNvSpPr>
          <p:nvPr/>
        </p:nvSpPr>
        <p:spPr>
          <a:xfrm>
            <a:off x="4900906" y="4270718"/>
            <a:ext cx="3776616" cy="76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52400" indent="0" algn="ctr">
              <a:buFont typeface="Nunito Light"/>
              <a:buNone/>
            </a:pPr>
            <a:r>
              <a:rPr lang="hu-H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Szakdolgozatban is feltüntetett ábra a </a:t>
            </a:r>
            <a:r>
              <a:rPr lang="hu-HU" sz="12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12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zakdolgozati projekt felületén lekérdezett környezeti változóról a felvett szűrési feltételek alapján (171. old., 81. ábra)</a:t>
            </a:r>
            <a:endParaRPr lang="hu-HU" sz="1200" i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159B7F-B2F3-C8DD-5906-D0125684E2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21B1-B57B-43A5-8345-252605F51759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8060501"/>
      </p:ext>
    </p:extLst>
  </p:cSld>
  <p:clrMapOvr>
    <a:masterClrMapping/>
  </p:clrMapOvr>
</p:sld>
</file>

<file path=ppt/theme/theme1.xml><?xml version="1.0" encoding="utf-8"?>
<a:theme xmlns:a="http://schemas.openxmlformats.org/drawingml/2006/main" name="Formal and Professional Portfolio by Slidesgo">
  <a:themeElements>
    <a:clrScheme name="Simple Light">
      <a:dk1>
        <a:srgbClr val="333333"/>
      </a:dk1>
      <a:lt1>
        <a:srgbClr val="F7F4F1"/>
      </a:lt1>
      <a:dk2>
        <a:srgbClr val="444444"/>
      </a:dk2>
      <a:lt2>
        <a:srgbClr val="555555"/>
      </a:lt2>
      <a:accent1>
        <a:srgbClr val="66666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3554</TotalTime>
  <Words>1411</Words>
  <Application>Microsoft Office PowerPoint</Application>
  <PresentationFormat>On-screen Show (16:9)</PresentationFormat>
  <Paragraphs>228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Playfair Display Medium</vt:lpstr>
      <vt:lpstr>Arial</vt:lpstr>
      <vt:lpstr>Times New Roman</vt:lpstr>
      <vt:lpstr>Aptos</vt:lpstr>
      <vt:lpstr>DM Sans Medium</vt:lpstr>
      <vt:lpstr>Nunito Light</vt:lpstr>
      <vt:lpstr>DM Sans</vt:lpstr>
      <vt:lpstr>Formal and Professional Portfolio by Slidesgo</vt:lpstr>
      <vt:lpstr>Az adminisztratív hatékonyság növelése  A Microsoft Azure SDK alkalmazása az Azure DevOps felületén történő adminisztratív feladatok egyszerűsítésére </vt:lpstr>
      <vt:lpstr>Tartalomjegyzék</vt:lpstr>
      <vt:lpstr>Bevezetés</vt:lpstr>
      <vt:lpstr>Célok, hasznosság</vt:lpstr>
      <vt:lpstr>Szoftvertervezés I.</vt:lpstr>
      <vt:lpstr>Szoftvertervezés II.</vt:lpstr>
      <vt:lpstr>Szoftvermegvalósítás I.</vt:lpstr>
      <vt:lpstr>Szoftvermegvalósítás II.</vt:lpstr>
      <vt:lpstr>Szoftvertesztelés I.</vt:lpstr>
      <vt:lpstr>Szoftvertesztelés II.</vt:lpstr>
      <vt:lpstr>Konklúzió, jövőkép</vt:lpstr>
      <vt:lpstr>Kérdések I. – Opponensi kérdés</vt:lpstr>
      <vt:lpstr>Kérdések II. – Opponensi kérdés</vt:lpstr>
      <vt:lpstr>Kérdések III. – Opponensi kérdés</vt:lpstr>
      <vt:lpstr>Kérdések IV. – Konzulensi kérdés</vt:lpstr>
      <vt:lpstr>Kérdések V. – Konzulensi kérdés</vt:lpstr>
      <vt:lpstr>Köszönöm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Viktor Bócz</cp:lastModifiedBy>
  <cp:revision>38</cp:revision>
  <dcterms:modified xsi:type="dcterms:W3CDTF">2025-06-08T08:17:48Z</dcterms:modified>
</cp:coreProperties>
</file>