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9" r:id="rId3"/>
    <p:sldId id="258" r:id="rId4"/>
    <p:sldId id="270" r:id="rId5"/>
    <p:sldId id="269" r:id="rId6"/>
    <p:sldId id="282" r:id="rId7"/>
    <p:sldId id="276" r:id="rId8"/>
    <p:sldId id="271" r:id="rId9"/>
    <p:sldId id="275" r:id="rId10"/>
    <p:sldId id="272" r:id="rId11"/>
    <p:sldId id="279" r:id="rId12"/>
    <p:sldId id="283" r:id="rId13"/>
    <p:sldId id="280" r:id="rId14"/>
    <p:sldId id="273" r:id="rId15"/>
    <p:sldId id="281" r:id="rId1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E5FCCD6-7BE4-699A-1AD3-96A0A93444F1}" name="Tamás Major" initials="TM" userId="0803d0e23948dba1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0E7737-739B-495D-937B-522F50F8A19B}" v="4" dt="2025-06-05T17:21:13.3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87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21D6C5-CF48-4B41-B38E-A8AF6B7055AF}" type="datetimeFigureOut">
              <a:rPr lang="hu-HU" smtClean="0"/>
              <a:t>2025. 06. 10.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366F95-62B2-401D-9D7B-8C8D146F07B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78932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Bírálók kérdései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366F95-62B2-401D-9D7B-8C8D146F07BB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76651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1" dirty="0">
                <a:latin typeface="Aptos (Szövegtörzs)"/>
                <a:cs typeface="Times New Roman" panose="02020603050405020304" pitchFamily="18" charset="0"/>
              </a:rPr>
              <a:t>műszaki felépítése </a:t>
            </a:r>
            <a:endParaRPr lang="hu-HU" b="1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366F95-62B2-401D-9D7B-8C8D146F07BB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63568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0" i="0" u="none" strike="noStrike" baseline="0" dirty="0">
                <a:solidFill>
                  <a:srgbClr val="000000"/>
                </a:solidFill>
              </a:rPr>
              <a:t>BME280: Léghőmérséklet, páratartalom, légnyomás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366F95-62B2-401D-9D7B-8C8D146F07BB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98171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Jegyzetek helye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hu-HU" dirty="0"/>
                  <a:t>70m/s = 252km/h   Feszültségosztó – Károsodás – [OHM törvénye ellenállás(R)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hu-HU" dirty="0" smtClean="0"/>
                          <m:t>fesz</m:t>
                        </m:r>
                        <m:r>
                          <m:rPr>
                            <m:nor/>
                          </m:rPr>
                          <a:rPr lang="hu-HU" dirty="0" smtClean="0"/>
                          <m:t>ü</m:t>
                        </m:r>
                        <m:r>
                          <m:rPr>
                            <m:nor/>
                          </m:rPr>
                          <a:rPr lang="hu-HU" dirty="0" smtClean="0"/>
                          <m:t>lts</m:t>
                        </m:r>
                        <m:r>
                          <m:rPr>
                            <m:nor/>
                          </m:rPr>
                          <a:rPr lang="hu-HU" dirty="0" smtClean="0"/>
                          <m:t>é</m:t>
                        </m:r>
                        <m:r>
                          <m:rPr>
                            <m:nor/>
                          </m:rPr>
                          <a:rPr lang="hu-HU" dirty="0" smtClean="0"/>
                          <m:t>g</m:t>
                        </m:r>
                        <m:r>
                          <a:rPr lang="hu-HU" b="0" i="1" dirty="0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hu-HU" b="0" i="1" dirty="0" smtClea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hu-HU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á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𝑟𝑎𝑚𝑒𝑟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ő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𝑠𝑠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é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hu-HU" b="0" i="1" smtClean="0">
                        <a:latin typeface="Cambria Math" panose="02040503050406030204" pitchFamily="18" charset="0"/>
                      </a:rPr>
                      <m:t>] </m:t>
                    </m:r>
                    <m:r>
                      <a:rPr lang="hu-HU" b="0" i="0" smtClean="0">
                        <a:latin typeface="Cambria Math" panose="02040503050406030204" pitchFamily="18" charset="0"/>
                      </a:rPr>
                      <m:t> ; </m:t>
                    </m:r>
                  </m:oMath>
                </a14:m>
                <a:r>
                  <a:rPr lang="hu-HU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b="0" i="1" dirty="0" smtClea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hu-HU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hu-HU" b="0" i="1" dirty="0" smtClean="0">
                            <a:latin typeface="Cambria Math" panose="02040503050406030204" pitchFamily="18" charset="0"/>
                          </a:rPr>
                          <m:t>𝑘𝑖</m:t>
                        </m:r>
                      </m:num>
                      <m:den>
                        <m:r>
                          <a:rPr lang="hu-HU" b="0" i="1" dirty="0" smtClea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hu-HU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hu-HU" b="0" i="1" dirty="0" smtClean="0">
                            <a:latin typeface="Cambria Math" panose="02040503050406030204" pitchFamily="18" charset="0"/>
                          </a:rPr>
                          <m:t>𝑏𝑒</m:t>
                        </m:r>
                      </m:den>
                    </m:f>
                    <m:r>
                      <a:rPr lang="hu-HU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hu-HU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hu-HU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hu-HU" b="0" i="1" dirty="0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hu-HU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hu-HU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hu-HU" dirty="0"/>
                  <a:t>  ;</a:t>
                </a:r>
                <a:r>
                  <a:rPr lang="hu-HU" baseline="0" dirty="0"/>
                  <a:t> U ki = </a:t>
                </a:r>
                <a:r>
                  <a:rPr lang="hu-HU" baseline="0" dirty="0" err="1"/>
                  <a:t>Ube</a:t>
                </a:r>
                <a:r>
                  <a:rPr lang="hu-HU" baseline="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i="1" baseline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b="0" i="1" baseline="0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hu-HU" b="0" i="1" baseline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hu-HU" b="0" i="1" baseline="0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hu-HU" b="0" i="1" baseline="0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hu-HU" b="0" i="1" baseline="0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hu-HU" b="0" i="1" baseline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hu-HU" dirty="0"/>
                  <a:t> kiloohm;</a:t>
                </a:r>
                <a:r>
                  <a:rPr lang="hu-HU" baseline="0" dirty="0"/>
                  <a:t> </a:t>
                </a:r>
                <a:r>
                  <a:rPr lang="hu-HU" dirty="0"/>
                  <a:t>ANALÓG </a:t>
                </a:r>
                <a:r>
                  <a:rPr lang="hu-HU">
                    <a:sym typeface="Wingdings" panose="05000000000000000000" pitchFamily="2" charset="2"/>
                  </a:rPr>
                  <a:t> Digitális jel</a:t>
                </a:r>
                <a:endParaRPr lang="hu-HU" dirty="0"/>
              </a:p>
            </p:txBody>
          </p:sp>
        </mc:Choice>
        <mc:Fallback xmlns="">
          <p:sp>
            <p:nvSpPr>
              <p:cNvPr id="3" name="Jegyzetek helye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hu-HU" dirty="0"/>
                  <a:t>70m/s = 252km/h   Feszültségosztó – Károsodás – [OHM törvénye ellenállás(R) = </a:t>
                </a:r>
                <a:r>
                  <a:rPr lang="hu-HU" i="0">
                    <a:latin typeface="Cambria Math" panose="02040503050406030204" pitchFamily="18" charset="0"/>
                  </a:rPr>
                  <a:t>(</a:t>
                </a:r>
                <a:r>
                  <a:rPr lang="hu-HU" i="0" dirty="0">
                    <a:latin typeface="Cambria Math" panose="02040503050406030204" pitchFamily="18" charset="0"/>
                  </a:rPr>
                  <a:t>"</a:t>
                </a:r>
                <a:r>
                  <a:rPr lang="hu-HU" i="0" dirty="0"/>
                  <a:t>feszültség</a:t>
                </a:r>
                <a:r>
                  <a:rPr lang="hu-HU" b="0" i="0" dirty="0">
                    <a:latin typeface="Cambria Math" panose="02040503050406030204" pitchFamily="18" charset="0"/>
                  </a:rPr>
                  <a:t>"  (𝑈)</a:t>
                </a:r>
                <a:r>
                  <a:rPr lang="hu-HU" b="0" i="0">
                    <a:latin typeface="Cambria Math" panose="02040503050406030204" pitchFamily="18" charset="0"/>
                  </a:rPr>
                  <a:t>)/(á𝑟𝑎𝑚𝑒𝑟ő𝑠𝑠é𝑔 (𝐼))]  ; </a:t>
                </a:r>
                <a:r>
                  <a:rPr lang="hu-HU" dirty="0"/>
                  <a:t> </a:t>
                </a:r>
                <a:r>
                  <a:rPr lang="hu-HU" i="0" dirty="0">
                    <a:latin typeface="Cambria Math" panose="02040503050406030204" pitchFamily="18" charset="0"/>
                  </a:rPr>
                  <a:t>(</a:t>
                </a:r>
                <a:r>
                  <a:rPr lang="hu-HU" b="0" i="0" dirty="0">
                    <a:latin typeface="Cambria Math" panose="02040503050406030204" pitchFamily="18" charset="0"/>
                  </a:rPr>
                  <a:t>𝑈 𝑘𝑖)/(𝑈 𝑏𝑒)=𝑅2/(𝑅1+𝑅2)</a:t>
                </a:r>
                <a:r>
                  <a:rPr lang="hu-HU" dirty="0"/>
                  <a:t>  ;</a:t>
                </a:r>
                <a:r>
                  <a:rPr lang="hu-HU" baseline="0" dirty="0"/>
                  <a:t> U ki = </a:t>
                </a:r>
                <a:r>
                  <a:rPr lang="hu-HU" baseline="0" dirty="0" err="1"/>
                  <a:t>Ube</a:t>
                </a:r>
                <a:r>
                  <a:rPr lang="hu-HU" baseline="0" dirty="0"/>
                  <a:t> </a:t>
                </a:r>
                <a:r>
                  <a:rPr lang="hu-HU" b="0" i="0" baseline="0">
                    <a:latin typeface="Cambria Math" panose="02040503050406030204" pitchFamily="18" charset="0"/>
                  </a:rPr>
                  <a:t>𝑅2/(𝑅1+𝑅2)</a:t>
                </a:r>
                <a:r>
                  <a:rPr lang="hu-HU" dirty="0"/>
                  <a:t> kiloohm</a:t>
                </a:r>
              </a:p>
            </p:txBody>
          </p:sp>
        </mc:Fallback>
      </mc:AlternateContent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366F95-62B2-401D-9D7B-8C8D146F07BB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6562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Nyílt terepen 135m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366F95-62B2-401D-9D7B-8C8D146F07BB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4542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LoRa</a:t>
            </a:r>
            <a:r>
              <a:rPr lang="hu-HU" dirty="0"/>
              <a:t> olyan kommunikációs megoldás ami a jelenleginél nagyobb távolságok áthidalására alkalmas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366F95-62B2-401D-9D7B-8C8D146F07BB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8147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Bírálói kérdések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err="1"/>
              <a:t>Supervised</a:t>
            </a:r>
            <a:r>
              <a:rPr lang="hu-HU" dirty="0"/>
              <a:t> </a:t>
            </a:r>
            <a:r>
              <a:rPr lang="hu-HU" dirty="0" err="1"/>
              <a:t>Learning</a:t>
            </a:r>
            <a:r>
              <a:rPr lang="hu-HU" dirty="0"/>
              <a:t> (felügyeleti tanulás); </a:t>
            </a:r>
            <a:r>
              <a:rPr lang="hu-HU" dirty="0" err="1"/>
              <a:t>Unsupervised</a:t>
            </a:r>
            <a:r>
              <a:rPr lang="hu-HU" dirty="0"/>
              <a:t> </a:t>
            </a:r>
            <a:r>
              <a:rPr lang="hu-HU" dirty="0" err="1"/>
              <a:t>Learning</a:t>
            </a:r>
            <a:r>
              <a:rPr lang="hu-HU" dirty="0"/>
              <a:t> (Nem felügyelt tanulás); </a:t>
            </a:r>
            <a:r>
              <a:rPr lang="hu-HU" dirty="0" err="1"/>
              <a:t>Reinforcement</a:t>
            </a:r>
            <a:r>
              <a:rPr lang="hu-HU" dirty="0"/>
              <a:t> (Megerősítő tanulás)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366F95-62B2-401D-9D7B-8C8D146F07BB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17861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B73225-9D58-E775-DB4F-353F65AD72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D20D36D2-3BC4-AFB4-22EE-471DEF3B14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22A3FBF5-786F-AE50-2983-73E9E22A8B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err="1"/>
              <a:t>Supervised</a:t>
            </a:r>
            <a:r>
              <a:rPr lang="hu-HU" dirty="0"/>
              <a:t> </a:t>
            </a:r>
            <a:r>
              <a:rPr lang="hu-HU" dirty="0" err="1"/>
              <a:t>Learning</a:t>
            </a:r>
            <a:r>
              <a:rPr lang="hu-HU" dirty="0"/>
              <a:t> (felügyeleti tanulás); </a:t>
            </a:r>
            <a:r>
              <a:rPr lang="hu-HU" dirty="0" err="1"/>
              <a:t>Unsupervised</a:t>
            </a:r>
            <a:r>
              <a:rPr lang="hu-HU" dirty="0"/>
              <a:t> </a:t>
            </a:r>
            <a:r>
              <a:rPr lang="hu-HU" dirty="0" err="1"/>
              <a:t>Learning</a:t>
            </a:r>
            <a:r>
              <a:rPr lang="hu-HU" dirty="0"/>
              <a:t> (Nem felügyelt tanulás); </a:t>
            </a:r>
            <a:r>
              <a:rPr lang="hu-HU" dirty="0" err="1"/>
              <a:t>Reinforcement</a:t>
            </a:r>
            <a:r>
              <a:rPr lang="hu-HU" dirty="0"/>
              <a:t> (Megerősítő tanulás)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F4CF58C0-67B2-F784-F61B-C0D2367AF2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366F95-62B2-401D-9D7B-8C8D146F07BB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984611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Bírálói kérdések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366F95-62B2-401D-9D7B-8C8D146F07BB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12038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ECC0420-8331-7053-68DE-FEC62F8AE5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BB591F6C-8F12-06A9-69EB-6E5B2FB632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C7A6CCF-A386-76ED-8152-7F2BD1E4D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3F119-7BFC-42CA-8A05-CBF147004F15}" type="datetimeFigureOut">
              <a:rPr lang="hu-HU" smtClean="0"/>
              <a:t>2025. 06. 10.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998D230-261E-4BC9-7E8F-7BC106036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294BF70-A8F9-300A-1B66-75292932A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DCAAE-9232-4C79-B27A-B46481AF9FB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8190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6A26221-3A33-E88A-4C40-45E465944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8C99E71F-2019-626A-CE34-87C7798703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FCFAF1C-E006-B8A0-FC51-AE24327C2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3F119-7BFC-42CA-8A05-CBF147004F15}" type="datetimeFigureOut">
              <a:rPr lang="hu-HU" smtClean="0"/>
              <a:t>2025. 06. 10.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95E36EB-EB8D-A007-0C2F-306465938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25AAE9E-5FA2-60D6-DEAB-4FAB4A04F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DCAAE-9232-4C79-B27A-B46481AF9FB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2470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702085DE-4764-48D5-AFB0-E30258AD23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C824A722-2CDF-E801-6A7F-57D5A808B5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0F5AFE8-F696-8B4F-01F7-CB319FD49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3F119-7BFC-42CA-8A05-CBF147004F15}" type="datetimeFigureOut">
              <a:rPr lang="hu-HU" smtClean="0"/>
              <a:t>2025. 06. 10.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7539E9B-CEBE-F882-73DC-6494C84BC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2FDE347-8B12-51EC-AF6C-ADEDB748C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DCAAE-9232-4C79-B27A-B46481AF9FB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0150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0AE3A5F-1B60-59F1-85B9-D0F918CE9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ED5F612-7874-2D6E-029E-6868411C2E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C4C3AD9-3A30-1A28-FCB4-E5F1BEECD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3F119-7BFC-42CA-8A05-CBF147004F15}" type="datetimeFigureOut">
              <a:rPr lang="hu-HU" smtClean="0"/>
              <a:t>2025. 06. 10.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3BF1D53-FA0D-B480-9D3E-B9EC83170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B0D0456-6B86-4B3B-DD23-86A4C73F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DCAAE-9232-4C79-B27A-B46481AF9FB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58759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780EB48-7624-697F-B3D7-8ECA13CE1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35C78040-272A-7F68-C7ED-60D9EB6D93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5FA540F-5537-DC13-6ED6-90EE790DB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3F119-7BFC-42CA-8A05-CBF147004F15}" type="datetimeFigureOut">
              <a:rPr lang="hu-HU" smtClean="0"/>
              <a:t>2025. 06. 10.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64D6655-0679-69AC-6637-088B6BDD4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BDD33B0-184C-460C-C7CA-7F2120CC1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DCAAE-9232-4C79-B27A-B46481AF9FB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71423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F3C01E6-7C36-7707-7B12-4D566DD4D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7B23EC3-BE87-EBB5-3E2E-AC2D743EB0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9EF0FD4E-FE68-9171-053A-5F374BA63A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DD56BF74-6F31-AA2E-5E52-26A4D444C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3F119-7BFC-42CA-8A05-CBF147004F15}" type="datetimeFigureOut">
              <a:rPr lang="hu-HU" smtClean="0"/>
              <a:t>2025. 06. 10.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E295B918-A749-4D27-D3A3-F0E31DB57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5A993079-8425-9C04-D99E-74E922C0B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DCAAE-9232-4C79-B27A-B46481AF9FB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7506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73982D4-2975-25F9-BBF3-EC0114ACC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3BD4BCED-F9C4-073C-EB37-012071854A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BEB35AF-1C02-7B01-5CF6-983DAE9318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F414C1B1-5508-F1B4-A526-E2207D2971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A60D44C8-4CD8-5A5C-5CB4-93924E6798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05942169-586F-0D5F-34A0-BE14E6EB2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3F119-7BFC-42CA-8A05-CBF147004F15}" type="datetimeFigureOut">
              <a:rPr lang="hu-HU" smtClean="0"/>
              <a:t>2025. 06. 10.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D967A8A5-6FAA-BF95-2582-EE099261D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3D66617A-43C2-0FDE-A348-B4E16A123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DCAAE-9232-4C79-B27A-B46481AF9FB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1044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E2175C5-8A18-FCF9-B587-04765B0DF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14382016-1D1D-C39C-21AA-F475AEC71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3F119-7BFC-42CA-8A05-CBF147004F15}" type="datetimeFigureOut">
              <a:rPr lang="hu-HU" smtClean="0"/>
              <a:t>2025. 06. 10.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D5484C95-55DA-65A4-D349-18FA87143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4059A472-BF43-D0DB-BB64-ADA12A7CD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DCAAE-9232-4C79-B27A-B46481AF9FB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2481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3D2AFAC6-3FD3-E044-B985-B850A58D1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3F119-7BFC-42CA-8A05-CBF147004F15}" type="datetimeFigureOut">
              <a:rPr lang="hu-HU" smtClean="0"/>
              <a:t>2025. 06. 10.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6A21FB79-0CB5-BBBE-C8B4-5AD7EF217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F2B39671-45F7-2FC0-DD5B-1F6ACD442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DCAAE-9232-4C79-B27A-B46481AF9FB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7865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0D94952-A162-ADE5-C355-E41C21CD0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6B46FBF-779E-4F49-27E4-E25E67090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A5EE1FFD-9AC0-490E-EAAB-0B09E79131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52BD69B0-7F83-B337-8700-752E2F0B7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3F119-7BFC-42CA-8A05-CBF147004F15}" type="datetimeFigureOut">
              <a:rPr lang="hu-HU" smtClean="0"/>
              <a:t>2025. 06. 10.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4338ACEB-26D3-420A-4159-8C274D7E9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067409F5-A784-0A80-1854-92823A664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DCAAE-9232-4C79-B27A-B46481AF9FB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9079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F5A77FB-2821-0127-0516-A1874CB49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21C33EE2-24DB-251F-BCBA-84E623AC2D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315B2FE5-E4D0-1A07-2FDF-3DF8739878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FD7F9737-C398-0C7F-8A37-C8F534701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3F119-7BFC-42CA-8A05-CBF147004F15}" type="datetimeFigureOut">
              <a:rPr lang="hu-HU" smtClean="0"/>
              <a:t>2025. 06. 10.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DCDCBE83-48D2-4BCD-1EF4-E7B01F08B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304068B7-3469-6636-CC33-15E7D02F7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DCAAE-9232-4C79-B27A-B46481AF9FB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66444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1C101303-AB08-58FF-F6F1-675764961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0395D30C-7074-8413-1347-A793C4FEA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D9F1F82-1743-CB01-E661-0626ECCC86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E3F119-7BFC-42CA-8A05-CBF147004F15}" type="datetimeFigureOut">
              <a:rPr lang="hu-HU" smtClean="0"/>
              <a:t>2025. 06. 10.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57EC456-9AC1-AFB3-02E4-3A5CA25AB0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DD066BF-F6F8-F089-599E-457B7ACDE2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DDCAAE-9232-4C79-B27A-B46481AF9FB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02857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majorlevi100@gmail.com" TargetMode="External"/><Relationship Id="rId7" Type="http://schemas.openxmlformats.org/officeDocument/2006/relationships/image" Target="../media/image1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C614261-2240-E605-9D0C-A54037B60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9575" y="2966531"/>
            <a:ext cx="11468572" cy="1212056"/>
          </a:xfrm>
        </p:spPr>
        <p:txBody>
          <a:bodyPr>
            <a:normAutofit fontScale="90000"/>
          </a:bodyPr>
          <a:lstStyle/>
          <a:p>
            <a:r>
              <a:rPr lang="hu-HU" sz="4400" b="1" i="0" u="none" strike="noStrike" baseline="0" dirty="0">
                <a:latin typeface="Aptos (Szövegtörzs)"/>
              </a:rPr>
              <a:t>Nyílt területi időjárás állomás építése és </a:t>
            </a:r>
            <a:br>
              <a:rPr lang="hu-HU" sz="4400" b="1" i="0" u="none" strike="noStrike" baseline="0" dirty="0">
                <a:latin typeface="Aptos (Szövegtörzs)"/>
              </a:rPr>
            </a:br>
            <a:r>
              <a:rPr lang="hu-HU" sz="4400" b="1" i="0" u="none" strike="noStrike" baseline="0" dirty="0">
                <a:latin typeface="Aptos (Szövegtörzs)"/>
              </a:rPr>
              <a:t>adatok publikálása mikrovezérlő segítségével </a:t>
            </a:r>
            <a:endParaRPr lang="hu-HU" sz="4400" dirty="0">
              <a:latin typeface="Aptos (Szövegtörzs)"/>
              <a:cs typeface="Times New Roman" panose="02020603050405020304" pitchFamily="18" charset="0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12865986-F0BE-B6BC-8FEA-76FFF88F4AD0}"/>
              </a:ext>
            </a:extLst>
          </p:cNvPr>
          <p:cNvSpPr txBox="1"/>
          <p:nvPr/>
        </p:nvSpPr>
        <p:spPr>
          <a:xfrm>
            <a:off x="939165" y="314919"/>
            <a:ext cx="3733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b="1" dirty="0">
                <a:solidFill>
                  <a:schemeClr val="bg2">
                    <a:lumMod val="25000"/>
                  </a:schemeClr>
                </a:solidFill>
                <a:latin typeface="Aptos (Szövegtörzs)"/>
                <a:cs typeface="Times New Roman" panose="02020603050405020304" pitchFamily="18" charset="0"/>
              </a:rPr>
              <a:t>Kodolányi János Egyetem</a:t>
            </a:r>
          </a:p>
          <a:p>
            <a:r>
              <a:rPr lang="hu-HU" b="1" dirty="0">
                <a:solidFill>
                  <a:schemeClr val="bg2">
                    <a:lumMod val="25000"/>
                  </a:schemeClr>
                </a:solidFill>
                <a:latin typeface="Aptos (Szövegtörzs)"/>
                <a:cs typeface="Times New Roman" panose="02020603050405020304" pitchFamily="18" charset="0"/>
              </a:rPr>
              <a:t>Informatika Tanszék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75BB62F8-13E8-1031-CF1D-FC4AEF69616B}"/>
              </a:ext>
            </a:extLst>
          </p:cNvPr>
          <p:cNvSpPr txBox="1"/>
          <p:nvPr/>
        </p:nvSpPr>
        <p:spPr>
          <a:xfrm>
            <a:off x="8537417" y="6062872"/>
            <a:ext cx="36545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000" b="1" dirty="0">
                <a:solidFill>
                  <a:schemeClr val="bg2">
                    <a:lumMod val="25000"/>
                  </a:schemeClr>
                </a:solidFill>
                <a:latin typeface="Aptos (Szövegtörzs)"/>
                <a:cs typeface="Times New Roman" panose="02020603050405020304" pitchFamily="18" charset="0"/>
              </a:rPr>
              <a:t>Előadó:  Major Levente</a:t>
            </a:r>
          </a:p>
          <a:p>
            <a:r>
              <a:rPr lang="hu-HU" sz="2000" b="1" dirty="0">
                <a:solidFill>
                  <a:schemeClr val="bg2">
                    <a:lumMod val="25000"/>
                  </a:schemeClr>
                </a:solidFill>
                <a:latin typeface="Aptos (Szövegtörzs)"/>
                <a:cs typeface="Times New Roman" panose="02020603050405020304" pitchFamily="18" charset="0"/>
              </a:rPr>
              <a:t>Konzulens: Dr. Pitlik László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335BBE13-14DE-4DF8-B5DD-6A84D595BC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25" y="312600"/>
            <a:ext cx="648650" cy="648650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AD0FD518-DEA5-3B13-D72C-D118598967DC}"/>
              </a:ext>
            </a:extLst>
          </p:cNvPr>
          <p:cNvSpPr txBox="1"/>
          <p:nvPr/>
        </p:nvSpPr>
        <p:spPr>
          <a:xfrm>
            <a:off x="0" y="4075402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chemeClr val="bg2">
                    <a:lumMod val="25000"/>
                  </a:schemeClr>
                </a:solidFill>
              </a:rPr>
              <a:t>Szakdolgozat-védést támogató prezentáció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CFD3ED52-F5EC-558D-C180-B9497543AD9F}"/>
              </a:ext>
            </a:extLst>
          </p:cNvPr>
          <p:cNvSpPr txBox="1"/>
          <p:nvPr/>
        </p:nvSpPr>
        <p:spPr>
          <a:xfrm>
            <a:off x="-1" y="6479614"/>
            <a:ext cx="5703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2">
                    <a:lumMod val="25000"/>
                  </a:schemeClr>
                </a:solidFill>
              </a:rPr>
              <a:t> H-1117 Budapest, </a:t>
            </a:r>
            <a:r>
              <a:rPr lang="hu-HU" dirty="0" err="1">
                <a:solidFill>
                  <a:schemeClr val="bg2">
                    <a:lumMod val="25000"/>
                  </a:schemeClr>
                </a:solidFill>
              </a:rPr>
              <a:t>Prielle</a:t>
            </a:r>
            <a:r>
              <a:rPr lang="hu-HU" dirty="0">
                <a:solidFill>
                  <a:schemeClr val="bg2">
                    <a:lumMod val="25000"/>
                  </a:schemeClr>
                </a:solidFill>
              </a:rPr>
              <a:t> Kornélia 47-49. - 2025.06.11. </a:t>
            </a:r>
          </a:p>
        </p:txBody>
      </p:sp>
    </p:spTree>
    <p:extLst>
      <p:ext uri="{BB962C8B-B14F-4D97-AF65-F5344CB8AC3E}">
        <p14:creationId xmlns:p14="http://schemas.microsoft.com/office/powerpoint/2010/main" val="888233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zövegdoboz 10">
            <a:extLst>
              <a:ext uri="{FF2B5EF4-FFF2-40B4-BE49-F238E27FC236}">
                <a16:creationId xmlns:a16="http://schemas.microsoft.com/office/drawing/2014/main" id="{D05AB752-02E7-A966-A1CB-17EE65199BBC}"/>
              </a:ext>
            </a:extLst>
          </p:cNvPr>
          <p:cNvSpPr txBox="1"/>
          <p:nvPr/>
        </p:nvSpPr>
        <p:spPr>
          <a:xfrm>
            <a:off x="1188000" y="2694354"/>
            <a:ext cx="9886950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000" dirty="0"/>
              <a:t>Hosszú távú cél a fejlesztések véghezvitele után a piaci bevezetés és értékesítés.</a:t>
            </a:r>
          </a:p>
          <a:p>
            <a:pPr algn="just"/>
            <a:r>
              <a:rPr lang="hu-HU" sz="2000" dirty="0"/>
              <a:t>Az </a:t>
            </a:r>
            <a:r>
              <a:rPr lang="hu-HU" sz="2000" b="1" dirty="0"/>
              <a:t>elsődleges</a:t>
            </a:r>
            <a:r>
              <a:rPr lang="hu-HU" sz="2000" dirty="0"/>
              <a:t> célközösség a tógazdák és a fenntartók, a </a:t>
            </a:r>
            <a:r>
              <a:rPr lang="hu-HU" sz="2000" b="1" dirty="0"/>
              <a:t>másodlagos</a:t>
            </a:r>
            <a:r>
              <a:rPr lang="hu-HU" sz="2000" dirty="0"/>
              <a:t> pedig a horgászok maguk. </a:t>
            </a:r>
          </a:p>
          <a:p>
            <a:endParaRPr lang="hu-HU" sz="2000" dirty="0"/>
          </a:p>
          <a:p>
            <a:pPr>
              <a:spcAft>
                <a:spcPts val="600"/>
              </a:spcAft>
            </a:pPr>
            <a:r>
              <a:rPr lang="hu-HU" sz="2000" b="1" dirty="0"/>
              <a:t>Gazdasági aspektusokról </a:t>
            </a:r>
            <a:r>
              <a:rPr lang="hu-HU" sz="2000" dirty="0"/>
              <a:t>röviden:</a:t>
            </a:r>
          </a:p>
          <a:p>
            <a:pPr algn="just"/>
            <a:r>
              <a:rPr lang="hu-HU" sz="2000" dirty="0"/>
              <a:t>A </a:t>
            </a:r>
            <a:r>
              <a:rPr lang="hu-HU" sz="2000" b="1" dirty="0"/>
              <a:t>tógazda</a:t>
            </a:r>
            <a:r>
              <a:rPr lang="hu-HU" sz="2000" dirty="0"/>
              <a:t> fizet a készülékek kiépítéséért, üzemeltetéséért és karbantartásáért. </a:t>
            </a:r>
          </a:p>
          <a:p>
            <a:pPr algn="just"/>
            <a:r>
              <a:rPr lang="hu-HU" sz="2000" dirty="0"/>
              <a:t>A </a:t>
            </a:r>
            <a:r>
              <a:rPr lang="hu-HU" sz="2000" b="1" dirty="0"/>
              <a:t>tó felügyelői </a:t>
            </a:r>
            <a:r>
              <a:rPr lang="hu-HU" sz="2000" dirty="0"/>
              <a:t>ingyenesen hozzáférnek a környezeti adatokhoz és a „tanácsadás” funkcióhoz. </a:t>
            </a:r>
          </a:p>
          <a:p>
            <a:pPr algn="just"/>
            <a:r>
              <a:rPr lang="hu-HU" sz="2000" dirty="0"/>
              <a:t>A </a:t>
            </a:r>
            <a:r>
              <a:rPr lang="hu-HU" sz="2000" b="1" dirty="0"/>
              <a:t>felhasználó</a:t>
            </a:r>
            <a:r>
              <a:rPr lang="hu-HU" sz="2000" dirty="0"/>
              <a:t> ingyenesen láthatja a környezeti adatokat pl. 2 napig visszamenőleg, ugyanakkor a „ tanácsadás” és a többi funkció csak havi előfizetéssel lehetséges.</a:t>
            </a:r>
            <a:endParaRPr lang="hu-HU" dirty="0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79D9FA59-157D-EDCF-3A50-350CE52FD4CA}"/>
              </a:ext>
            </a:extLst>
          </p:cNvPr>
          <p:cNvSpPr txBox="1"/>
          <p:nvPr/>
        </p:nvSpPr>
        <p:spPr>
          <a:xfrm>
            <a:off x="939165" y="314919"/>
            <a:ext cx="3733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b="1" dirty="0">
                <a:solidFill>
                  <a:schemeClr val="bg2">
                    <a:lumMod val="25000"/>
                  </a:schemeClr>
                </a:solidFill>
                <a:latin typeface="Aptos (Szövegtörzs)"/>
                <a:cs typeface="Times New Roman" panose="02020603050405020304" pitchFamily="18" charset="0"/>
              </a:rPr>
              <a:t>Kodolányi János Egyetem</a:t>
            </a:r>
          </a:p>
          <a:p>
            <a:r>
              <a:rPr lang="hu-HU" b="1" dirty="0">
                <a:solidFill>
                  <a:schemeClr val="bg2">
                    <a:lumMod val="25000"/>
                  </a:schemeClr>
                </a:solidFill>
                <a:latin typeface="Aptos (Szövegtörzs)"/>
                <a:cs typeface="Times New Roman" panose="02020603050405020304" pitchFamily="18" charset="0"/>
              </a:rPr>
              <a:t>Informatika Tanszék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09CA96E0-D539-4E4B-DB33-900E04E758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25" y="312600"/>
            <a:ext cx="648650" cy="64865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28E9CAAC-9B2E-A9A2-4C1B-F63F99C06BD3}"/>
              </a:ext>
            </a:extLst>
          </p:cNvPr>
          <p:cNvSpPr txBox="1"/>
          <p:nvPr/>
        </p:nvSpPr>
        <p:spPr>
          <a:xfrm rot="10800000" flipV="1">
            <a:off x="1188000" y="1368000"/>
            <a:ext cx="4943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>
                <a:latin typeface="Aptos (Szövegtörzs)"/>
                <a:cs typeface="Times New Roman" panose="02020603050405020304" pitchFamily="18" charset="0"/>
              </a:rPr>
              <a:t>Jövőkép II.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C4803035-0090-CF88-A444-98DE32648AB4}"/>
              </a:ext>
            </a:extLst>
          </p:cNvPr>
          <p:cNvSpPr txBox="1"/>
          <p:nvPr/>
        </p:nvSpPr>
        <p:spPr>
          <a:xfrm>
            <a:off x="0" y="6470654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>
                <a:solidFill>
                  <a:schemeClr val="bg2">
                    <a:lumMod val="50000"/>
                  </a:schemeClr>
                </a:solidFill>
              </a:rPr>
              <a:t>10/15</a:t>
            </a:r>
            <a:endParaRPr lang="hu-H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165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7B3EBC-6CCA-A03C-5E67-1070757043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zövegdoboz 10">
            <a:extLst>
              <a:ext uri="{FF2B5EF4-FFF2-40B4-BE49-F238E27FC236}">
                <a16:creationId xmlns:a16="http://schemas.microsoft.com/office/drawing/2014/main" id="{A11BEE2F-2A79-2363-5161-3C3EC2733AA1}"/>
              </a:ext>
            </a:extLst>
          </p:cNvPr>
          <p:cNvSpPr txBox="1"/>
          <p:nvPr/>
        </p:nvSpPr>
        <p:spPr>
          <a:xfrm>
            <a:off x="1152000" y="2556000"/>
            <a:ext cx="9829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hu-HU" sz="2000" b="1" dirty="0"/>
              <a:t>Opponensi </a:t>
            </a:r>
            <a:r>
              <a:rPr lang="hu-HU" sz="2000" dirty="0"/>
              <a:t>kérdés:</a:t>
            </a:r>
          </a:p>
          <a:p>
            <a:pPr algn="just">
              <a:buNone/>
            </a:pPr>
            <a:endParaRPr lang="hu-HU" sz="2000" dirty="0"/>
          </a:p>
          <a:p>
            <a:pPr algn="just">
              <a:buNone/>
            </a:pPr>
            <a:r>
              <a:rPr lang="hu-HU" sz="2000" b="1" i="1" dirty="0"/>
              <a:t>I: </a:t>
            </a:r>
            <a:r>
              <a:rPr lang="hu-HU" sz="2000" i="1" dirty="0"/>
              <a:t>„A dolgozatban többször említed a mesterséges intelligencia jövőbeli szerepét. Milyen konkrét MI-algoritmust vagy megközelítést tartanál a legalkalmasabbnak a fogási esélyek </a:t>
            </a:r>
            <a:r>
              <a:rPr lang="hu-HU" sz="2000" i="1" dirty="0" err="1"/>
              <a:t>predikciójához</a:t>
            </a:r>
            <a:r>
              <a:rPr lang="hu-HU" sz="2000" i="1" dirty="0"/>
              <a:t>?”</a:t>
            </a:r>
          </a:p>
          <a:p>
            <a:pPr algn="just">
              <a:buNone/>
            </a:pPr>
            <a:endParaRPr lang="hu-HU" sz="2000" i="1" dirty="0"/>
          </a:p>
          <a:p>
            <a:pPr algn="just">
              <a:buNone/>
            </a:pPr>
            <a:r>
              <a:rPr lang="hu-HU" sz="2000" b="1" i="1" dirty="0"/>
              <a:t>I: </a:t>
            </a:r>
            <a:r>
              <a:rPr lang="hu-HU" sz="2000" dirty="0" err="1"/>
              <a:t>Supervised</a:t>
            </a:r>
            <a:r>
              <a:rPr lang="hu-HU" sz="2000" dirty="0"/>
              <a:t> </a:t>
            </a:r>
            <a:r>
              <a:rPr lang="hu-HU" sz="2000" dirty="0" err="1"/>
              <a:t>Learninget</a:t>
            </a:r>
            <a:r>
              <a:rPr lang="hu-HU" sz="2000" dirty="0"/>
              <a:t> (felügyelt gépi tanulási) azon belül is a jól interpretálható (szabályelvű) </a:t>
            </a:r>
            <a:r>
              <a:rPr lang="hu-HU" sz="2000" b="1" dirty="0"/>
              <a:t>Random Forest </a:t>
            </a:r>
            <a:r>
              <a:rPr lang="hu-HU" sz="2000" dirty="0"/>
              <a:t>struktúrát. A rendszer az adataimból megtanulja az összefüggéseket (rendelkezésre álló inputokból, várható outputokat), majd később új adatok alapján előre tudja jelezni a várható fogást.</a:t>
            </a:r>
          </a:p>
          <a:p>
            <a:pPr algn="just">
              <a:buNone/>
            </a:pPr>
            <a:r>
              <a:rPr lang="hu-HU" sz="2000" b="1" dirty="0"/>
              <a:t>Megtanítjuk</a:t>
            </a:r>
            <a:r>
              <a:rPr lang="hu-HU" sz="2000" dirty="0"/>
              <a:t> a gépet, milyen körülmények mellett milyen fogás született.</a:t>
            </a:r>
            <a:br>
              <a:rPr lang="hu-HU" sz="2000" dirty="0"/>
            </a:br>
            <a:r>
              <a:rPr lang="hu-HU" sz="2000" dirty="0"/>
              <a:t>A Random Forest sok kicsi döntési fát épít, mindegyik egy kicsit más mintát lát, majd a fák „</a:t>
            </a:r>
            <a:r>
              <a:rPr lang="hu-HU" sz="2000" b="1" i="1" dirty="0"/>
              <a:t>szavaznak</a:t>
            </a:r>
            <a:r>
              <a:rPr lang="hu-HU" sz="2000" dirty="0"/>
              <a:t>”.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FD635C99-CDCA-4D99-92D1-39B02225E534}"/>
              </a:ext>
            </a:extLst>
          </p:cNvPr>
          <p:cNvSpPr txBox="1"/>
          <p:nvPr/>
        </p:nvSpPr>
        <p:spPr>
          <a:xfrm>
            <a:off x="939165" y="314919"/>
            <a:ext cx="3733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b="1" dirty="0">
                <a:solidFill>
                  <a:schemeClr val="bg2">
                    <a:lumMod val="25000"/>
                  </a:schemeClr>
                </a:solidFill>
                <a:latin typeface="Aptos (Szövegtörzs)"/>
                <a:cs typeface="Times New Roman" panose="02020603050405020304" pitchFamily="18" charset="0"/>
              </a:rPr>
              <a:t>Kodolányi János Egyetem</a:t>
            </a:r>
          </a:p>
          <a:p>
            <a:r>
              <a:rPr lang="hu-HU" b="1" dirty="0">
                <a:solidFill>
                  <a:schemeClr val="bg2">
                    <a:lumMod val="25000"/>
                  </a:schemeClr>
                </a:solidFill>
                <a:latin typeface="Aptos (Szövegtörzs)"/>
                <a:cs typeface="Times New Roman" panose="02020603050405020304" pitchFamily="18" charset="0"/>
              </a:rPr>
              <a:t>Informatika Tanszék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39B9C2EE-94F2-164D-2344-3220B165CE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25" y="312600"/>
            <a:ext cx="648650" cy="64865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4108F592-53A1-9D62-6182-9C09E46CC285}"/>
              </a:ext>
            </a:extLst>
          </p:cNvPr>
          <p:cNvSpPr txBox="1"/>
          <p:nvPr/>
        </p:nvSpPr>
        <p:spPr>
          <a:xfrm rot="10800000" flipV="1">
            <a:off x="1188000" y="1368000"/>
            <a:ext cx="4943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>
                <a:latin typeface="Aptos (Szövegtörzs)"/>
                <a:cs typeface="Times New Roman" panose="02020603050405020304" pitchFamily="18" charset="0"/>
              </a:rPr>
              <a:t>Kérdések I.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F7F95517-CF18-317C-8084-EAF0BFF791C1}"/>
              </a:ext>
            </a:extLst>
          </p:cNvPr>
          <p:cNvSpPr txBox="1"/>
          <p:nvPr/>
        </p:nvSpPr>
        <p:spPr>
          <a:xfrm>
            <a:off x="0" y="6470654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>
                <a:solidFill>
                  <a:schemeClr val="bg2">
                    <a:lumMod val="50000"/>
                  </a:schemeClr>
                </a:solidFill>
              </a:rPr>
              <a:t>11/15</a:t>
            </a:r>
            <a:endParaRPr lang="hu-H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337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02F81C-8062-9438-458B-E8BFAF5FB7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zövegdoboz 10">
            <a:extLst>
              <a:ext uri="{FF2B5EF4-FFF2-40B4-BE49-F238E27FC236}">
                <a16:creationId xmlns:a16="http://schemas.microsoft.com/office/drawing/2014/main" id="{A96F8CCC-1C96-8040-1BFB-5778B1B760D2}"/>
              </a:ext>
            </a:extLst>
          </p:cNvPr>
          <p:cNvSpPr txBox="1"/>
          <p:nvPr/>
        </p:nvSpPr>
        <p:spPr>
          <a:xfrm>
            <a:off x="1152000" y="2556000"/>
            <a:ext cx="9829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Miért a </a:t>
            </a:r>
            <a:r>
              <a:rPr lang="hu-HU" sz="2000" b="1" dirty="0"/>
              <a:t>Random Forest:</a:t>
            </a:r>
          </a:p>
          <a:p>
            <a:pPr marL="432000" indent="-285750">
              <a:buFont typeface="Arial" panose="020B0604020202020204" pitchFamily="34" charset="0"/>
              <a:buChar char="•"/>
            </a:pPr>
            <a:r>
              <a:rPr lang="hu-HU" sz="2000" dirty="0"/>
              <a:t>jól kezeli az összetett, nem lineáris összefüggéseket,</a:t>
            </a:r>
          </a:p>
          <a:p>
            <a:pPr marL="432000" indent="-285750">
              <a:buFont typeface="Arial" panose="020B0604020202020204" pitchFamily="34" charset="0"/>
              <a:buChar char="•"/>
            </a:pPr>
            <a:r>
              <a:rPr lang="hu-HU" sz="2000" dirty="0"/>
              <a:t>nem igényel hatalmas adatbázist,</a:t>
            </a:r>
          </a:p>
          <a:p>
            <a:pPr marL="432000" indent="-285750">
              <a:buFont typeface="Arial" panose="020B0604020202020204" pitchFamily="34" charset="0"/>
              <a:buChar char="•"/>
            </a:pPr>
            <a:r>
              <a:rPr lang="hu-HU" sz="2000" dirty="0"/>
              <a:t>és megmutatja, mely tényezők (például vízhőmérséklet vagy légnyomás-változás) befolyásolják leginkább a fogást…</a:t>
            </a:r>
          </a:p>
          <a:p>
            <a:endParaRPr lang="hu-HU" sz="2000" dirty="0"/>
          </a:p>
          <a:p>
            <a:pPr algn="just"/>
            <a:r>
              <a:rPr lang="hu-HU" sz="2000" b="1" i="1" dirty="0"/>
              <a:t>II: </a:t>
            </a:r>
            <a:r>
              <a:rPr lang="hu-HU" sz="2000" i="1" dirty="0"/>
              <a:t>„Tervezed-e a prototípus rendszered tényleges telepítését és tesztelését egy valós </a:t>
            </a:r>
            <a:r>
              <a:rPr lang="hu-HU" sz="2000" i="1" dirty="0" err="1"/>
              <a:t>horgásztavon</a:t>
            </a:r>
            <a:r>
              <a:rPr lang="hu-HU" sz="2000" i="1" dirty="0"/>
              <a:t>, esetleg üzleti partner bevonásával?”</a:t>
            </a:r>
          </a:p>
          <a:p>
            <a:pPr marL="457200" lvl="2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/>
              <a:t>Igen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90F5652C-9B92-5999-99E4-1862FA90DAFF}"/>
              </a:ext>
            </a:extLst>
          </p:cNvPr>
          <p:cNvSpPr txBox="1"/>
          <p:nvPr/>
        </p:nvSpPr>
        <p:spPr>
          <a:xfrm>
            <a:off x="939165" y="314919"/>
            <a:ext cx="3733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b="1" dirty="0">
                <a:solidFill>
                  <a:schemeClr val="bg2">
                    <a:lumMod val="25000"/>
                  </a:schemeClr>
                </a:solidFill>
                <a:latin typeface="Aptos (Szövegtörzs)"/>
                <a:cs typeface="Times New Roman" panose="02020603050405020304" pitchFamily="18" charset="0"/>
              </a:rPr>
              <a:t>Kodolányi János Egyetem</a:t>
            </a:r>
          </a:p>
          <a:p>
            <a:r>
              <a:rPr lang="hu-HU" b="1" dirty="0">
                <a:solidFill>
                  <a:schemeClr val="bg2">
                    <a:lumMod val="25000"/>
                  </a:schemeClr>
                </a:solidFill>
                <a:latin typeface="Aptos (Szövegtörzs)"/>
                <a:cs typeface="Times New Roman" panose="02020603050405020304" pitchFamily="18" charset="0"/>
              </a:rPr>
              <a:t>Informatika Tanszék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C6DBC371-3951-FA1D-8758-326C0E3383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25" y="312600"/>
            <a:ext cx="648650" cy="64865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374FCF46-C6D3-B8B7-A32A-E2187C05A501}"/>
              </a:ext>
            </a:extLst>
          </p:cNvPr>
          <p:cNvSpPr txBox="1"/>
          <p:nvPr/>
        </p:nvSpPr>
        <p:spPr>
          <a:xfrm rot="10800000" flipV="1">
            <a:off x="1188000" y="1368000"/>
            <a:ext cx="4943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>
                <a:latin typeface="Aptos (Szövegtörzs)"/>
                <a:cs typeface="Times New Roman" panose="02020603050405020304" pitchFamily="18" charset="0"/>
              </a:rPr>
              <a:t>Kérdések II.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6316B0F3-53D8-5DB4-05FA-39AC2A69F611}"/>
              </a:ext>
            </a:extLst>
          </p:cNvPr>
          <p:cNvSpPr txBox="1"/>
          <p:nvPr/>
        </p:nvSpPr>
        <p:spPr>
          <a:xfrm>
            <a:off x="0" y="6470654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>
                <a:solidFill>
                  <a:schemeClr val="bg2">
                    <a:lumMod val="50000"/>
                  </a:schemeClr>
                </a:solidFill>
              </a:rPr>
              <a:t>12/15</a:t>
            </a:r>
            <a:endParaRPr lang="hu-H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58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zövegdoboz 10">
            <a:extLst>
              <a:ext uri="{FF2B5EF4-FFF2-40B4-BE49-F238E27FC236}">
                <a16:creationId xmlns:a16="http://schemas.microsoft.com/office/drawing/2014/main" id="{D05AB752-02E7-A966-A1CB-17EE65199BBC}"/>
              </a:ext>
            </a:extLst>
          </p:cNvPr>
          <p:cNvSpPr txBox="1"/>
          <p:nvPr/>
        </p:nvSpPr>
        <p:spPr>
          <a:xfrm>
            <a:off x="939165" y="2270136"/>
            <a:ext cx="10738486" cy="4042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hu-HU" sz="2000" b="1" dirty="0"/>
              <a:t>Konzulensi</a:t>
            </a:r>
            <a:r>
              <a:rPr lang="hu-HU" sz="2000" dirty="0"/>
              <a:t> kérdések(I/II):</a:t>
            </a:r>
          </a:p>
          <a:p>
            <a:pPr algn="just">
              <a:buNone/>
            </a:pPr>
            <a:r>
              <a:rPr lang="hu-HU" sz="2000" i="1" dirty="0"/>
              <a:t>„Ha a fogott halak száma/tömege SOK alternatív modell alapján becslésre kerül a mindenkor adott környezeti feltételek függvényében, akkor </a:t>
            </a:r>
          </a:p>
          <a:p>
            <a:pPr lvl="1" indent="-285750" algn="just">
              <a:buFont typeface="Arial" panose="020B0604020202020204" pitchFamily="34" charset="0"/>
              <a:buChar char="•"/>
            </a:pPr>
            <a:r>
              <a:rPr lang="hu-HU" sz="2000" b="1" i="1" dirty="0"/>
              <a:t>I: </a:t>
            </a:r>
            <a:r>
              <a:rPr lang="hu-HU" sz="2000" i="1" dirty="0"/>
              <a:t>egy emberhorgász és </a:t>
            </a:r>
          </a:p>
          <a:p>
            <a:pPr lvl="1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u-HU" sz="2000" b="1" i="1" dirty="0"/>
              <a:t>II:</a:t>
            </a:r>
            <a:r>
              <a:rPr lang="hu-HU" sz="2000" i="1" dirty="0"/>
              <a:t> egy robothorgász milyen alapon, milyen logika mentén fog tudni választani ezen alternatívák közül?”</a:t>
            </a:r>
          </a:p>
          <a:p>
            <a:pPr algn="just">
              <a:spcAft>
                <a:spcPts val="600"/>
              </a:spcAft>
            </a:pPr>
            <a:r>
              <a:rPr lang="hu-HU" sz="2000" dirty="0"/>
              <a:t>I: Az ember </a:t>
            </a:r>
            <a:r>
              <a:rPr lang="hu-HU" sz="2000" b="1" dirty="0"/>
              <a:t>szubjektív</a:t>
            </a:r>
            <a:r>
              <a:rPr lang="hu-HU" sz="2000" dirty="0"/>
              <a:t> szempontok alapján választ az alternatív modellek (predikciók) közül.</a:t>
            </a:r>
          </a:p>
          <a:p>
            <a:pPr algn="just">
              <a:spcAft>
                <a:spcPts val="600"/>
              </a:spcAft>
            </a:pPr>
            <a:r>
              <a:rPr lang="hu-HU" sz="2000" dirty="0"/>
              <a:t>II: A robothorgász egy </a:t>
            </a:r>
            <a:r>
              <a:rPr lang="hu-HU" sz="2000" b="1" dirty="0"/>
              <a:t>objektív</a:t>
            </a:r>
            <a:r>
              <a:rPr lang="hu-HU" sz="2000" dirty="0"/>
              <a:t> döntési logika vagy optimalizálási algoritmus alapján választ.</a:t>
            </a:r>
          </a:p>
          <a:p>
            <a:pPr algn="just"/>
            <a:r>
              <a:rPr lang="hu-HU" sz="2000" dirty="0"/>
              <a:t>Összességében a célok ugyanazok: a profi horgász a </a:t>
            </a:r>
            <a:r>
              <a:rPr lang="hu-HU" sz="2000" b="1" dirty="0"/>
              <a:t>tapasztalatára, logikájára</a:t>
            </a:r>
            <a:r>
              <a:rPr lang="hu-HU" sz="2000" dirty="0"/>
              <a:t> és az általa valósnak vélt adatokra tud alapozni az esélyek meghatározásánál (emberi intuíció alapján), míg a robothorgásznak quasi </a:t>
            </a:r>
            <a:r>
              <a:rPr lang="hu-HU" sz="2000" b="1" dirty="0"/>
              <a:t>nincsenek</a:t>
            </a:r>
            <a:r>
              <a:rPr lang="hu-HU" sz="2000" dirty="0"/>
              <a:t> </a:t>
            </a:r>
            <a:r>
              <a:rPr lang="hu-HU" sz="2000" b="1" dirty="0"/>
              <a:t>memória-</a:t>
            </a:r>
            <a:r>
              <a:rPr lang="hu-HU" sz="2000" dirty="0"/>
              <a:t>korlátai, a rendelkezésre álló adathalmaz „</a:t>
            </a:r>
            <a:r>
              <a:rPr lang="hu-HU" sz="2000" b="1" dirty="0"/>
              <a:t>észben tartásával</a:t>
            </a:r>
            <a:r>
              <a:rPr lang="hu-HU" sz="2000" dirty="0"/>
              <a:t>”, </a:t>
            </a:r>
            <a:r>
              <a:rPr lang="hu-HU" sz="2000" b="1" dirty="0"/>
              <a:t>algoritmus</a:t>
            </a:r>
            <a:r>
              <a:rPr lang="hu-HU" sz="2000" dirty="0"/>
              <a:t> segítségével tud esélyeket számolni (gépi intuíció alapján).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D228C359-2B56-D4A8-5182-14943F354273}"/>
              </a:ext>
            </a:extLst>
          </p:cNvPr>
          <p:cNvSpPr txBox="1"/>
          <p:nvPr/>
        </p:nvSpPr>
        <p:spPr>
          <a:xfrm>
            <a:off x="939165" y="314919"/>
            <a:ext cx="3733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b="1" dirty="0">
                <a:solidFill>
                  <a:schemeClr val="bg2">
                    <a:lumMod val="25000"/>
                  </a:schemeClr>
                </a:solidFill>
                <a:latin typeface="Aptos (Szövegtörzs)"/>
                <a:cs typeface="Times New Roman" panose="02020603050405020304" pitchFamily="18" charset="0"/>
              </a:rPr>
              <a:t>Kodolányi János Egyetem </a:t>
            </a:r>
          </a:p>
          <a:p>
            <a:r>
              <a:rPr lang="hu-HU" b="1" dirty="0">
                <a:solidFill>
                  <a:schemeClr val="bg2">
                    <a:lumMod val="25000"/>
                  </a:schemeClr>
                </a:solidFill>
                <a:latin typeface="Aptos (Szövegtörzs)"/>
                <a:cs typeface="Times New Roman" panose="02020603050405020304" pitchFamily="18" charset="0"/>
              </a:rPr>
              <a:t>Informatika Tanszék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CA8900F3-B52C-4099-0864-62E3F4F531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25" y="312600"/>
            <a:ext cx="648650" cy="64865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CB635C6E-4808-40D8-A4A4-CDCEC2A81DFE}"/>
              </a:ext>
            </a:extLst>
          </p:cNvPr>
          <p:cNvSpPr txBox="1"/>
          <p:nvPr/>
        </p:nvSpPr>
        <p:spPr>
          <a:xfrm rot="10800000" flipV="1">
            <a:off x="1188000" y="1368000"/>
            <a:ext cx="4943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>
                <a:latin typeface="Aptos (Szövegtörzs)"/>
                <a:cs typeface="Times New Roman" panose="02020603050405020304" pitchFamily="18" charset="0"/>
              </a:rPr>
              <a:t>Kérdések III.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1EF1C83A-09B4-B9F1-B419-4AAAC7B6B6E6}"/>
              </a:ext>
            </a:extLst>
          </p:cNvPr>
          <p:cNvSpPr txBox="1"/>
          <p:nvPr/>
        </p:nvSpPr>
        <p:spPr>
          <a:xfrm>
            <a:off x="0" y="6470654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>
                <a:solidFill>
                  <a:schemeClr val="bg2">
                    <a:lumMod val="50000"/>
                  </a:schemeClr>
                </a:solidFill>
              </a:rPr>
              <a:t>13/15</a:t>
            </a:r>
            <a:endParaRPr lang="hu-H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108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zövegdoboz 10">
            <a:extLst>
              <a:ext uri="{FF2B5EF4-FFF2-40B4-BE49-F238E27FC236}">
                <a16:creationId xmlns:a16="http://schemas.microsoft.com/office/drawing/2014/main" id="{D05AB752-02E7-A966-A1CB-17EE65199BBC}"/>
              </a:ext>
            </a:extLst>
          </p:cNvPr>
          <p:cNvSpPr txBox="1"/>
          <p:nvPr/>
        </p:nvSpPr>
        <p:spPr>
          <a:xfrm>
            <a:off x="939165" y="2809497"/>
            <a:ext cx="1004263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hu-HU" sz="2000" dirty="0"/>
              <a:t>Összességében a szakdolgozat elkészítése közben rengeteg </a:t>
            </a:r>
            <a:r>
              <a:rPr lang="hu-HU" sz="2000" b="1" dirty="0"/>
              <a:t>szakmai tapasztalattal </a:t>
            </a:r>
            <a:r>
              <a:rPr lang="hu-HU" sz="2000" dirty="0"/>
              <a:t>gazdagodtam: Új kihívást jelentettek a megfelelő eszközök beszerzése, összeszerelése, életre keltesé és működőképessé tétele, a </a:t>
            </a:r>
            <a:r>
              <a:rPr lang="hu-HU" sz="2000" b="1" dirty="0"/>
              <a:t>próbapaneltől</a:t>
            </a:r>
            <a:r>
              <a:rPr lang="hu-HU" sz="2000" dirty="0"/>
              <a:t> kezdve a </a:t>
            </a:r>
            <a:r>
              <a:rPr lang="hu-HU" sz="2000" b="1" dirty="0"/>
              <a:t>kivitelezésig</a:t>
            </a:r>
            <a:r>
              <a:rPr lang="hu-HU" sz="2000" dirty="0"/>
              <a:t>. Bár a projekt során akadtak </a:t>
            </a:r>
            <a:r>
              <a:rPr lang="hu-HU" sz="2000" b="1" dirty="0"/>
              <a:t>nehézségek</a:t>
            </a:r>
            <a:r>
              <a:rPr lang="hu-HU" sz="2000" dirty="0"/>
              <a:t>, hibakeresések és néha technikai akadály is, ennek ellenére élvezettel dolgoztam rajta, különösen a fizikai eszközök összeszerelése közben.</a:t>
            </a:r>
          </a:p>
          <a:p>
            <a:pPr algn="l">
              <a:buNone/>
            </a:pPr>
            <a:endParaRPr lang="hu-HU" sz="2000" dirty="0"/>
          </a:p>
          <a:p>
            <a:pPr algn="just"/>
            <a:r>
              <a:rPr lang="hu-HU" sz="2000" dirty="0"/>
              <a:t>Véleményem szerint a megvalósított rendszer nemcsak egy „iskolai” feladat, hanem valóban egy hasznos fejlesztés, amelyből akár </a:t>
            </a:r>
            <a:r>
              <a:rPr lang="hu-HU" sz="2000" b="1" dirty="0"/>
              <a:t>vállalkozás</a:t>
            </a:r>
            <a:r>
              <a:rPr lang="hu-HU" sz="2000" dirty="0"/>
              <a:t> is lehet. A környezeti adatgyűjtés és annak horgászati alkalmazása egyre </a:t>
            </a:r>
            <a:r>
              <a:rPr lang="hu-HU" sz="2000" b="1" dirty="0"/>
              <a:t>fontosabb</a:t>
            </a:r>
            <a:r>
              <a:rPr lang="hu-HU" sz="2000" dirty="0"/>
              <a:t> szerepet kap, és örülök, hogy ehhez én is hozzájárulhatok!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F713F16D-61A5-A0EC-67F2-742F5416206C}"/>
              </a:ext>
            </a:extLst>
          </p:cNvPr>
          <p:cNvSpPr txBox="1"/>
          <p:nvPr/>
        </p:nvSpPr>
        <p:spPr>
          <a:xfrm>
            <a:off x="939165" y="314919"/>
            <a:ext cx="3733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b="1" dirty="0">
                <a:solidFill>
                  <a:schemeClr val="bg2">
                    <a:lumMod val="25000"/>
                  </a:schemeClr>
                </a:solidFill>
                <a:latin typeface="Aptos (Szövegtörzs)"/>
                <a:cs typeface="Times New Roman" panose="02020603050405020304" pitchFamily="18" charset="0"/>
              </a:rPr>
              <a:t>Kodolányi János Egyetem</a:t>
            </a:r>
          </a:p>
          <a:p>
            <a:r>
              <a:rPr lang="hu-HU" b="1" dirty="0">
                <a:solidFill>
                  <a:schemeClr val="bg2">
                    <a:lumMod val="25000"/>
                  </a:schemeClr>
                </a:solidFill>
                <a:latin typeface="Aptos (Szövegtörzs)"/>
                <a:cs typeface="Times New Roman" panose="02020603050405020304" pitchFamily="18" charset="0"/>
              </a:rPr>
              <a:t>Informatika Tanszék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A50D8DC9-638B-6EBA-9AA9-DB5F7E8B66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25" y="312600"/>
            <a:ext cx="648650" cy="64865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520A066D-F8C6-C7FB-18A2-AE0636BFF067}"/>
              </a:ext>
            </a:extLst>
          </p:cNvPr>
          <p:cNvSpPr txBox="1"/>
          <p:nvPr/>
        </p:nvSpPr>
        <p:spPr>
          <a:xfrm rot="10800000" flipV="1">
            <a:off x="1188000" y="1368000"/>
            <a:ext cx="4943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>
                <a:latin typeface="Aptos (Szövegtörzs)"/>
                <a:cs typeface="Times New Roman" panose="02020603050405020304" pitchFamily="18" charset="0"/>
              </a:rPr>
              <a:t>Összefoglaló 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0DFADA30-C216-772E-A3D3-99E90C49DA82}"/>
              </a:ext>
            </a:extLst>
          </p:cNvPr>
          <p:cNvSpPr txBox="1"/>
          <p:nvPr/>
        </p:nvSpPr>
        <p:spPr>
          <a:xfrm>
            <a:off x="0" y="6470654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>
                <a:solidFill>
                  <a:schemeClr val="bg2">
                    <a:lumMod val="50000"/>
                  </a:schemeClr>
                </a:solidFill>
              </a:rPr>
              <a:t>14/15</a:t>
            </a:r>
            <a:endParaRPr lang="hu-H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855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F713F16D-61A5-A0EC-67F2-742F5416206C}"/>
              </a:ext>
            </a:extLst>
          </p:cNvPr>
          <p:cNvSpPr txBox="1"/>
          <p:nvPr/>
        </p:nvSpPr>
        <p:spPr>
          <a:xfrm>
            <a:off x="939165" y="314919"/>
            <a:ext cx="3733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b="1" dirty="0">
                <a:solidFill>
                  <a:schemeClr val="bg2">
                    <a:lumMod val="25000"/>
                  </a:schemeClr>
                </a:solidFill>
                <a:latin typeface="Aptos (Szövegtörzs)"/>
                <a:cs typeface="Times New Roman" panose="02020603050405020304" pitchFamily="18" charset="0"/>
              </a:rPr>
              <a:t>Kodolányi János Egyetem </a:t>
            </a:r>
          </a:p>
          <a:p>
            <a:r>
              <a:rPr lang="hu-HU" b="1" dirty="0">
                <a:solidFill>
                  <a:schemeClr val="bg2">
                    <a:lumMod val="25000"/>
                  </a:schemeClr>
                </a:solidFill>
                <a:latin typeface="Aptos (Szövegtörzs)"/>
                <a:cs typeface="Times New Roman" panose="02020603050405020304" pitchFamily="18" charset="0"/>
              </a:rPr>
              <a:t>Informatika Tanszék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A50D8DC9-638B-6EBA-9AA9-DB5F7E8B66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25" y="312600"/>
            <a:ext cx="648650" cy="64865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520A066D-F8C6-C7FB-18A2-AE0636BFF067}"/>
              </a:ext>
            </a:extLst>
          </p:cNvPr>
          <p:cNvSpPr txBox="1"/>
          <p:nvPr/>
        </p:nvSpPr>
        <p:spPr>
          <a:xfrm rot="10800000" flipV="1">
            <a:off x="0" y="3036325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>
                <a:latin typeface="Aptos (Szövegtörzs)"/>
                <a:cs typeface="Times New Roman" panose="02020603050405020304" pitchFamily="18" charset="0"/>
              </a:rPr>
              <a:t>Köszönöm a figyelmet!</a:t>
            </a:r>
          </a:p>
          <a:p>
            <a:pPr algn="ctr"/>
            <a:r>
              <a:rPr lang="hu-HU" sz="2000" b="1" dirty="0">
                <a:latin typeface="Aptos (Szövegtörzs)"/>
                <a:cs typeface="Times New Roman" panose="02020603050405020304" pitchFamily="18" charset="0"/>
              </a:rPr>
              <a:t>(</a:t>
            </a:r>
            <a:r>
              <a:rPr lang="hu-HU" sz="2000" b="1" dirty="0">
                <a:latin typeface="Aptos (Szövegtörzs)"/>
                <a:cs typeface="Times New Roman" panose="02020603050405020304" pitchFamily="18" charset="0"/>
                <a:hlinkClick r:id="rId3"/>
              </a:rPr>
              <a:t>majorlevi100@gmail.com</a:t>
            </a:r>
            <a:r>
              <a:rPr lang="hu-HU" sz="2000" b="1" dirty="0">
                <a:latin typeface="Aptos (Szövegtörzs)"/>
                <a:cs typeface="Times New Roman" panose="02020603050405020304" pitchFamily="18" charset="0"/>
              </a:rPr>
              <a:t>) 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BFAD28D3-5F08-9E69-E290-0F4857FC6B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5" y="1645920"/>
            <a:ext cx="2273426" cy="4041648"/>
          </a:xfrm>
          <a:prstGeom prst="rect">
            <a:avLst/>
          </a:prstGeom>
          <a:effectLst>
            <a:outerShdw blurRad="2286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75942487-E95D-496E-766C-8BE144293C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952" y="2980944"/>
            <a:ext cx="2029968" cy="2706624"/>
          </a:xfrm>
          <a:prstGeom prst="rect">
            <a:avLst/>
          </a:prstGeom>
          <a:effectLst>
            <a:outerShdw blurRad="2286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937209AB-64B4-F38E-79B3-B784CEC585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76800" y="3744753"/>
            <a:ext cx="2327554" cy="3103405"/>
          </a:xfrm>
          <a:prstGeom prst="rect">
            <a:avLst/>
          </a:prstGeom>
          <a:effectLst>
            <a:outerShdw blurRad="2286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25E81A65-3BD6-4985-1348-3BD3AE1C5E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45230" y="302535"/>
            <a:ext cx="2221323" cy="2961764"/>
          </a:xfrm>
          <a:prstGeom prst="rect">
            <a:avLst/>
          </a:prstGeom>
          <a:effectLst>
            <a:outerShdw blurRad="2286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A381BED2-5FA8-89FF-7086-6F0C54CD25B7}"/>
              </a:ext>
            </a:extLst>
          </p:cNvPr>
          <p:cNvSpPr txBox="1"/>
          <p:nvPr/>
        </p:nvSpPr>
        <p:spPr>
          <a:xfrm>
            <a:off x="0" y="6470654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>
                <a:solidFill>
                  <a:schemeClr val="bg2">
                    <a:lumMod val="50000"/>
                  </a:schemeClr>
                </a:solidFill>
              </a:rPr>
              <a:t>15/15</a:t>
            </a:r>
            <a:endParaRPr lang="hu-H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890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zövegdoboz 10">
            <a:extLst>
              <a:ext uri="{FF2B5EF4-FFF2-40B4-BE49-F238E27FC236}">
                <a16:creationId xmlns:a16="http://schemas.microsoft.com/office/drawing/2014/main" id="{D05AB752-02E7-A966-A1CB-17EE65199BBC}"/>
              </a:ext>
            </a:extLst>
          </p:cNvPr>
          <p:cNvSpPr txBox="1"/>
          <p:nvPr/>
        </p:nvSpPr>
        <p:spPr>
          <a:xfrm>
            <a:off x="1214437" y="2717157"/>
            <a:ext cx="9763125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hu-HU" sz="2000" dirty="0"/>
              <a:t>A projektem a sporthorgászok </a:t>
            </a:r>
            <a:r>
              <a:rPr lang="hu-HU" sz="2000" b="1" dirty="0"/>
              <a:t>sikerélményének növelése </a:t>
            </a:r>
            <a:r>
              <a:rPr lang="hu-HU" sz="2000" dirty="0"/>
              <a:t>érdekét szolgálja. Köztudott tény a profi horgászok világában, hogy a időjárási tényezők nagy ráhatással bírnak a halak vonulási útvonalaira és kapókedvükre… </a:t>
            </a:r>
          </a:p>
          <a:p>
            <a:pPr algn="just">
              <a:spcAft>
                <a:spcPts val="600"/>
              </a:spcAft>
            </a:pPr>
            <a:r>
              <a:rPr lang="hu-HU" sz="2000" dirty="0"/>
              <a:t>A </a:t>
            </a:r>
            <a:r>
              <a:rPr lang="hu-HU" sz="2000" b="1" dirty="0"/>
              <a:t>cél</a:t>
            </a:r>
            <a:r>
              <a:rPr lang="hu-HU" sz="2000" dirty="0"/>
              <a:t> olyan </a:t>
            </a:r>
            <a:r>
              <a:rPr lang="hu-HU" sz="2000" b="1" dirty="0"/>
              <a:t>hardver eszköz </a:t>
            </a:r>
            <a:r>
              <a:rPr lang="hu-HU" sz="2000" dirty="0"/>
              <a:t>és</a:t>
            </a:r>
            <a:r>
              <a:rPr lang="hu-HU" sz="2000" b="1" dirty="0"/>
              <a:t> </a:t>
            </a:r>
            <a:r>
              <a:rPr lang="hu-HU" sz="2000" dirty="0"/>
              <a:t>olyan </a:t>
            </a:r>
            <a:r>
              <a:rPr lang="hu-HU" sz="2000" b="1" dirty="0"/>
              <a:t>adatelemző rendszer</a:t>
            </a:r>
            <a:r>
              <a:rPr lang="hu-HU" sz="2000" dirty="0"/>
              <a:t> alapjainak a kialakítása, mely széles körű adatgyűjtésre alkalmas a horgásztavaknál. A megoldás internetes kapcsolaton keresztül webszerverre tölti, majd eltárolja a méréseket egy adatbázisban.</a:t>
            </a:r>
          </a:p>
          <a:p>
            <a:pPr algn="just">
              <a:spcAft>
                <a:spcPts val="600"/>
              </a:spcAft>
            </a:pPr>
            <a:r>
              <a:rPr lang="hu-HU" sz="2000" dirty="0"/>
              <a:t>Működés lépései: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000" dirty="0"/>
              <a:t>adatok mérése,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000" dirty="0"/>
              <a:t>adatok küldése,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000" dirty="0"/>
              <a:t>adatok tárolása,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000" dirty="0"/>
              <a:t>adatok vizuális megjelenítése.</a:t>
            </a:r>
          </a:p>
          <a:p>
            <a:endParaRPr lang="hu-HU"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A2FB17FE-729E-04E0-0A74-B98BDCB708BD}"/>
              </a:ext>
            </a:extLst>
          </p:cNvPr>
          <p:cNvSpPr txBox="1"/>
          <p:nvPr/>
        </p:nvSpPr>
        <p:spPr>
          <a:xfrm>
            <a:off x="939165" y="314919"/>
            <a:ext cx="3733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b="1" dirty="0">
                <a:latin typeface="Aptos (Szövegtörzs)"/>
                <a:cs typeface="Times New Roman" panose="02020603050405020304" pitchFamily="18" charset="0"/>
              </a:rPr>
              <a:t>Kodolányi János Egyetem </a:t>
            </a:r>
          </a:p>
          <a:p>
            <a:r>
              <a:rPr lang="hu-HU" b="1" dirty="0">
                <a:latin typeface="Aptos (Szövegtörzs)"/>
                <a:cs typeface="Times New Roman" panose="02020603050405020304" pitchFamily="18" charset="0"/>
              </a:rPr>
              <a:t>Informatika Tanszék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0D68050F-234C-CCB7-5C81-E300A091AB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25" y="312600"/>
            <a:ext cx="648650" cy="648650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6364AC26-DB9E-7808-0BC9-39E2280C93D2}"/>
              </a:ext>
            </a:extLst>
          </p:cNvPr>
          <p:cNvSpPr txBox="1"/>
          <p:nvPr/>
        </p:nvSpPr>
        <p:spPr>
          <a:xfrm rot="10800000" flipV="1">
            <a:off x="1188000" y="1368000"/>
            <a:ext cx="511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>
                <a:latin typeface="Aptos (Szövegtörzs)"/>
                <a:cs typeface="Times New Roman" panose="02020603050405020304" pitchFamily="18" charset="0"/>
              </a:rPr>
              <a:t>Bevezetés és célkitűzés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28ECBB5D-3362-DD85-FC9A-B821187C0695}"/>
              </a:ext>
            </a:extLst>
          </p:cNvPr>
          <p:cNvSpPr txBox="1"/>
          <p:nvPr/>
        </p:nvSpPr>
        <p:spPr>
          <a:xfrm>
            <a:off x="0" y="6470654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>
                <a:solidFill>
                  <a:schemeClr val="bg2">
                    <a:lumMod val="50000"/>
                  </a:schemeClr>
                </a:solidFill>
              </a:rPr>
              <a:t>2/15</a:t>
            </a:r>
            <a:endParaRPr lang="hu-H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109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doboz 8">
            <a:extLst>
              <a:ext uri="{FF2B5EF4-FFF2-40B4-BE49-F238E27FC236}">
                <a16:creationId xmlns:a16="http://schemas.microsoft.com/office/drawing/2014/main" id="{8EE01698-C2AF-B0A2-F951-A9CADA648A19}"/>
              </a:ext>
            </a:extLst>
          </p:cNvPr>
          <p:cNvSpPr txBox="1"/>
          <p:nvPr/>
        </p:nvSpPr>
        <p:spPr>
          <a:xfrm rot="10800000" flipV="1">
            <a:off x="1188000" y="1368000"/>
            <a:ext cx="4943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>
                <a:latin typeface="Aptos (Szövegtörzs)"/>
                <a:cs typeface="Times New Roman" panose="02020603050405020304" pitchFamily="18" charset="0"/>
              </a:rPr>
              <a:t>Miről lesz szó?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D05AB752-02E7-A966-A1CB-17EE65199BBC}"/>
              </a:ext>
            </a:extLst>
          </p:cNvPr>
          <p:cNvSpPr txBox="1"/>
          <p:nvPr/>
        </p:nvSpPr>
        <p:spPr>
          <a:xfrm>
            <a:off x="1614271" y="2319901"/>
            <a:ext cx="7800975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>
                <a:latin typeface="Aptos (Szövegtörzs)"/>
                <a:cs typeface="Times New Roman" panose="02020603050405020304" pitchFamily="18" charset="0"/>
              </a:rPr>
              <a:t>Cím (1)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>
                <a:latin typeface="Aptos (Szövegtörzs)"/>
                <a:cs typeface="Times New Roman" panose="02020603050405020304" pitchFamily="18" charset="0"/>
              </a:rPr>
              <a:t>Bevezetés és célkitűzés (1)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>
                <a:latin typeface="Aptos (Szövegtörzs)"/>
                <a:cs typeface="Times New Roman" panose="02020603050405020304" pitchFamily="18" charset="0"/>
              </a:rPr>
              <a:t>Tartalomjegyzék (1)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>
                <a:latin typeface="Aptos (Szövegtörzs)"/>
                <a:cs typeface="Times New Roman" panose="02020603050405020304" pitchFamily="18" charset="0"/>
              </a:rPr>
              <a:t>A rendszer felépítése (1)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>
                <a:latin typeface="Aptos (Szövegtörzs)"/>
                <a:cs typeface="Times New Roman" panose="02020603050405020304" pitchFamily="18" charset="0"/>
              </a:rPr>
              <a:t>Alkalmazott eszközök (3)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>
                <a:latin typeface="Aptos (Szövegtörzs)"/>
                <a:cs typeface="Times New Roman" panose="02020603050405020304" pitchFamily="18" charset="0"/>
              </a:rPr>
              <a:t>Felhasználói felület (1)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>
                <a:latin typeface="Aptos (Szövegtörzs)"/>
                <a:cs typeface="Times New Roman" panose="02020603050405020304" pitchFamily="18" charset="0"/>
              </a:rPr>
              <a:t>Jövőkép (2)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>
                <a:latin typeface="Aptos (Szövegtörzs)"/>
                <a:cs typeface="Times New Roman" panose="02020603050405020304" pitchFamily="18" charset="0"/>
              </a:rPr>
              <a:t>Kérdések (3)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>
                <a:latin typeface="Aptos (Szövegtörzs)"/>
                <a:cs typeface="Times New Roman" panose="02020603050405020304" pitchFamily="18" charset="0"/>
              </a:rPr>
              <a:t>Összefoglalás (1)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>
                <a:latin typeface="Aptos (Szövegtörzs)"/>
                <a:cs typeface="Times New Roman" panose="02020603050405020304" pitchFamily="18" charset="0"/>
              </a:rPr>
              <a:t>Záró dia (1)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ptos (Szövegtörzs)"/>
                <a:cs typeface="Times New Roman" panose="02020603050405020304" pitchFamily="18" charset="0"/>
              </a:rPr>
              <a:t>Összesen (15 dia)</a:t>
            </a:r>
          </a:p>
          <a:p>
            <a:r>
              <a:rPr lang="hu-HU" dirty="0">
                <a:latin typeface="Aptos (Szövegtörzs)"/>
              </a:rPr>
              <a:t> 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2F3B305F-0885-33B4-170C-0186E8E4EB48}"/>
              </a:ext>
            </a:extLst>
          </p:cNvPr>
          <p:cNvSpPr txBox="1"/>
          <p:nvPr/>
        </p:nvSpPr>
        <p:spPr>
          <a:xfrm>
            <a:off x="939165" y="314919"/>
            <a:ext cx="3733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b="1" dirty="0">
                <a:solidFill>
                  <a:schemeClr val="bg2">
                    <a:lumMod val="25000"/>
                  </a:schemeClr>
                </a:solidFill>
                <a:latin typeface="Aptos (Szövegtörzs)"/>
                <a:cs typeface="Times New Roman" panose="02020603050405020304" pitchFamily="18" charset="0"/>
              </a:rPr>
              <a:t>Kodolányi János Egyetem</a:t>
            </a:r>
          </a:p>
          <a:p>
            <a:r>
              <a:rPr lang="hu-HU" b="1" dirty="0">
                <a:solidFill>
                  <a:schemeClr val="bg2">
                    <a:lumMod val="25000"/>
                  </a:schemeClr>
                </a:solidFill>
                <a:latin typeface="Aptos (Szövegtörzs)"/>
                <a:cs typeface="Times New Roman" panose="02020603050405020304" pitchFamily="18" charset="0"/>
              </a:rPr>
              <a:t>Informatika Tanszék</a:t>
            </a:r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id="{AC3C305A-E764-6BAB-D60A-32741AF51F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25" y="312600"/>
            <a:ext cx="648650" cy="648650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47E4FCF7-B856-D8C9-B098-8437E1DD9CF5}"/>
              </a:ext>
            </a:extLst>
          </p:cNvPr>
          <p:cNvSpPr txBox="1"/>
          <p:nvPr/>
        </p:nvSpPr>
        <p:spPr>
          <a:xfrm>
            <a:off x="0" y="6470654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>
                <a:solidFill>
                  <a:schemeClr val="bg2">
                    <a:lumMod val="50000"/>
                  </a:schemeClr>
                </a:solidFill>
              </a:rPr>
              <a:t>3/15</a:t>
            </a:r>
            <a:endParaRPr lang="hu-H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576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C860C41C-B8B3-1AD5-56BF-A7CD459460E3}"/>
              </a:ext>
            </a:extLst>
          </p:cNvPr>
          <p:cNvSpPr txBox="1"/>
          <p:nvPr/>
        </p:nvSpPr>
        <p:spPr>
          <a:xfrm>
            <a:off x="939165" y="314919"/>
            <a:ext cx="3733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b="1" dirty="0">
                <a:solidFill>
                  <a:schemeClr val="bg2">
                    <a:lumMod val="25000"/>
                  </a:schemeClr>
                </a:solidFill>
                <a:latin typeface="Aptos (Szövegtörzs)"/>
                <a:cs typeface="Times New Roman" panose="02020603050405020304" pitchFamily="18" charset="0"/>
              </a:rPr>
              <a:t>Kodolányi János Egyetem</a:t>
            </a:r>
          </a:p>
          <a:p>
            <a:r>
              <a:rPr lang="hu-HU" b="1" dirty="0">
                <a:solidFill>
                  <a:schemeClr val="bg2">
                    <a:lumMod val="25000"/>
                  </a:schemeClr>
                </a:solidFill>
                <a:latin typeface="Aptos (Szövegtörzs)"/>
                <a:cs typeface="Times New Roman" panose="02020603050405020304" pitchFamily="18" charset="0"/>
              </a:rPr>
              <a:t>Informatika Tanszék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F4DC76FD-260B-0E7F-4303-D21DED1C2A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25" y="312600"/>
            <a:ext cx="648650" cy="648650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E2199D72-D3F4-7775-2D72-A5FEDCF49A1A}"/>
              </a:ext>
            </a:extLst>
          </p:cNvPr>
          <p:cNvSpPr txBox="1"/>
          <p:nvPr/>
        </p:nvSpPr>
        <p:spPr>
          <a:xfrm rot="10800000" flipV="1">
            <a:off x="1368000" y="1188000"/>
            <a:ext cx="496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>
                <a:latin typeface="Aptos (Szövegtörzs)"/>
                <a:cs typeface="Times New Roman" panose="02020603050405020304" pitchFamily="18" charset="0"/>
              </a:rPr>
              <a:t>A rendszer felépítése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E3C2F9B5-6684-F622-769C-B34EFB05F9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773" y="2686305"/>
            <a:ext cx="7236454" cy="3784349"/>
          </a:xfrm>
          <a:prstGeom prst="rect">
            <a:avLst/>
          </a:prstGeom>
          <a:effectLst>
            <a:outerShdw blurRad="2286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E2693BD9-2D1B-A1AF-6F48-363BC13D3EAC}"/>
              </a:ext>
            </a:extLst>
          </p:cNvPr>
          <p:cNvSpPr txBox="1"/>
          <p:nvPr/>
        </p:nvSpPr>
        <p:spPr>
          <a:xfrm>
            <a:off x="0" y="6470654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>
                <a:solidFill>
                  <a:schemeClr val="bg2">
                    <a:lumMod val="50000"/>
                  </a:schemeClr>
                </a:solidFill>
              </a:rPr>
              <a:t>4/15</a:t>
            </a:r>
            <a:endParaRPr lang="hu-H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993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zövegdoboz 10">
            <a:extLst>
              <a:ext uri="{FF2B5EF4-FFF2-40B4-BE49-F238E27FC236}">
                <a16:creationId xmlns:a16="http://schemas.microsoft.com/office/drawing/2014/main" id="{D05AB752-02E7-A966-A1CB-17EE65199BBC}"/>
              </a:ext>
            </a:extLst>
          </p:cNvPr>
          <p:cNvSpPr txBox="1"/>
          <p:nvPr/>
        </p:nvSpPr>
        <p:spPr>
          <a:xfrm>
            <a:off x="424237" y="2044394"/>
            <a:ext cx="72744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000" dirty="0">
                <a:solidFill>
                  <a:srgbClr val="000000"/>
                </a:solidFill>
              </a:rPr>
              <a:t>A projekt két darab ESP32-WROOM mikrovezérlőből áll:</a:t>
            </a:r>
          </a:p>
          <a:p>
            <a:pPr algn="just"/>
            <a:r>
              <a:rPr lang="hu-HU" sz="2000" dirty="0">
                <a:solidFill>
                  <a:srgbClr val="000000"/>
                </a:solidFill>
              </a:rPr>
              <a:t>Az </a:t>
            </a:r>
            <a:r>
              <a:rPr lang="hu-HU" sz="2000" b="1" dirty="0"/>
              <a:t>első</a:t>
            </a:r>
            <a:r>
              <a:rPr lang="hu-HU" sz="2000" dirty="0"/>
              <a:t> eszközt </a:t>
            </a:r>
            <a:r>
              <a:rPr lang="hu-HU" sz="2000" dirty="0">
                <a:latin typeface="Aptos (Szövegtörzs)"/>
                <a:cs typeface="Times New Roman" panose="02020603050405020304" pitchFamily="18" charset="0"/>
              </a:rPr>
              <a:t>a </a:t>
            </a:r>
            <a:r>
              <a:rPr lang="hu-HU" sz="2000" b="1" dirty="0">
                <a:latin typeface="Aptos (Szövegtörzs)"/>
                <a:cs typeface="Times New Roman" panose="02020603050405020304" pitchFamily="18" charset="0"/>
              </a:rPr>
              <a:t>környezeti</a:t>
            </a:r>
            <a:r>
              <a:rPr lang="hu-HU" sz="2000" dirty="0">
                <a:latin typeface="Aptos (Szövegtörzs)"/>
                <a:cs typeface="Times New Roman" panose="02020603050405020304" pitchFamily="18" charset="0"/>
              </a:rPr>
              <a:t> tényező mérésre és </a:t>
            </a:r>
          </a:p>
          <a:p>
            <a:pPr algn="just"/>
            <a:r>
              <a:rPr lang="hu-HU" sz="2000" dirty="0">
                <a:latin typeface="Aptos (Szövegtörzs)"/>
                <a:cs typeface="Times New Roman" panose="02020603050405020304" pitchFamily="18" charset="0"/>
              </a:rPr>
              <a:t>az adatok </a:t>
            </a:r>
            <a:r>
              <a:rPr lang="hu-HU" sz="2000" b="1" dirty="0">
                <a:latin typeface="Aptos (Szövegtörzs)"/>
                <a:cs typeface="Times New Roman" panose="02020603050405020304" pitchFamily="18" charset="0"/>
              </a:rPr>
              <a:t>webszerverre</a:t>
            </a:r>
            <a:r>
              <a:rPr lang="hu-HU" sz="2000" dirty="0">
                <a:latin typeface="Aptos (Szövegtörzs)"/>
                <a:cs typeface="Times New Roman" panose="02020603050405020304" pitchFamily="18" charset="0"/>
              </a:rPr>
              <a:t> való továbbítására specializáltam.</a:t>
            </a:r>
            <a:endParaRPr lang="hu-HU" sz="2000" dirty="0">
              <a:solidFill>
                <a:srgbClr val="000000"/>
              </a:solidFill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9BFCDD99-018B-CA7B-E94A-039BEA7056EF}"/>
              </a:ext>
            </a:extLst>
          </p:cNvPr>
          <p:cNvSpPr txBox="1"/>
          <p:nvPr/>
        </p:nvSpPr>
        <p:spPr>
          <a:xfrm>
            <a:off x="4664058" y="3107988"/>
            <a:ext cx="2518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0" i="0" u="none" strike="noStrike" baseline="0" dirty="0">
                <a:solidFill>
                  <a:srgbClr val="000000"/>
                </a:solidFill>
              </a:rPr>
              <a:t>ESP32-WROOM-32U</a:t>
            </a:r>
            <a:endParaRPr lang="hu-HU" sz="1600" dirty="0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0DE821A3-AE6A-E605-056B-537EB50B436D}"/>
              </a:ext>
            </a:extLst>
          </p:cNvPr>
          <p:cNvSpPr txBox="1"/>
          <p:nvPr/>
        </p:nvSpPr>
        <p:spPr>
          <a:xfrm>
            <a:off x="7448806" y="5262807"/>
            <a:ext cx="33527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0" i="0" u="none" strike="noStrike" baseline="0" dirty="0">
                <a:solidFill>
                  <a:srgbClr val="000000"/>
                </a:solidFill>
              </a:rPr>
              <a:t>BME280 (barométer)szenzor </a:t>
            </a:r>
            <a:endParaRPr lang="hu-HU" sz="2000" dirty="0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51AFC801-E36D-4C95-F4F7-1227938FCEC4}"/>
              </a:ext>
            </a:extLst>
          </p:cNvPr>
          <p:cNvSpPr txBox="1"/>
          <p:nvPr/>
        </p:nvSpPr>
        <p:spPr>
          <a:xfrm>
            <a:off x="8291394" y="3109661"/>
            <a:ext cx="32844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>
                <a:solidFill>
                  <a:srgbClr val="000000"/>
                </a:solidFill>
              </a:rPr>
              <a:t>RS-FXJT-N01 szélirány mérő 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B135B5AB-B176-F119-A0AE-B958DD3574E1}"/>
              </a:ext>
            </a:extLst>
          </p:cNvPr>
          <p:cNvSpPr txBox="1"/>
          <p:nvPr/>
        </p:nvSpPr>
        <p:spPr>
          <a:xfrm>
            <a:off x="424237" y="3371864"/>
            <a:ext cx="38037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>
                <a:solidFill>
                  <a:srgbClr val="000000"/>
                </a:solidFill>
              </a:rPr>
              <a:t>RS-FSJT-N01 szélsebesség mérő </a:t>
            </a:r>
          </a:p>
        </p:txBody>
      </p:sp>
      <p:pic>
        <p:nvPicPr>
          <p:cNvPr id="17" name="Kép 16">
            <a:extLst>
              <a:ext uri="{FF2B5EF4-FFF2-40B4-BE49-F238E27FC236}">
                <a16:creationId xmlns:a16="http://schemas.microsoft.com/office/drawing/2014/main" id="{AEA98AF5-6D9E-5EC7-02A5-C6A0A9DB4F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069" y="3276002"/>
            <a:ext cx="3573462" cy="3573462"/>
          </a:xfrm>
          <a:prstGeom prst="rect">
            <a:avLst/>
          </a:prstGeom>
        </p:spPr>
      </p:pic>
      <p:pic>
        <p:nvPicPr>
          <p:cNvPr id="24" name="Kép 23">
            <a:extLst>
              <a:ext uri="{FF2B5EF4-FFF2-40B4-BE49-F238E27FC236}">
                <a16:creationId xmlns:a16="http://schemas.microsoft.com/office/drawing/2014/main" id="{6447444B-4A98-62C9-0794-68629EBE62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341" y="3428421"/>
            <a:ext cx="2633547" cy="2019053"/>
          </a:xfrm>
          <a:prstGeom prst="rect">
            <a:avLst/>
          </a:prstGeom>
        </p:spPr>
      </p:pic>
      <p:pic>
        <p:nvPicPr>
          <p:cNvPr id="25" name="Kép 24">
            <a:extLst>
              <a:ext uri="{FF2B5EF4-FFF2-40B4-BE49-F238E27FC236}">
                <a16:creationId xmlns:a16="http://schemas.microsoft.com/office/drawing/2014/main" id="{8F279476-3EAB-B4D4-BFD2-295E2A5A4E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78" y="3737113"/>
            <a:ext cx="2518245" cy="2019053"/>
          </a:xfrm>
          <a:prstGeom prst="rect">
            <a:avLst/>
          </a:prstGeom>
        </p:spPr>
      </p:pic>
      <p:pic>
        <p:nvPicPr>
          <p:cNvPr id="27" name="Kép 26">
            <a:extLst>
              <a:ext uri="{FF2B5EF4-FFF2-40B4-BE49-F238E27FC236}">
                <a16:creationId xmlns:a16="http://schemas.microsoft.com/office/drawing/2014/main" id="{A9B7BDA1-EBB1-2172-BCA7-DEE9E5412E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554" y="5756166"/>
            <a:ext cx="891626" cy="702068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2E0F1DA3-987B-D682-9FA4-CAA73FECEE5B}"/>
              </a:ext>
            </a:extLst>
          </p:cNvPr>
          <p:cNvSpPr txBox="1"/>
          <p:nvPr/>
        </p:nvSpPr>
        <p:spPr>
          <a:xfrm>
            <a:off x="939165" y="314919"/>
            <a:ext cx="3733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b="1" dirty="0">
                <a:solidFill>
                  <a:schemeClr val="bg2">
                    <a:lumMod val="25000"/>
                  </a:schemeClr>
                </a:solidFill>
                <a:latin typeface="Aptos (Szövegtörzs)"/>
                <a:cs typeface="Times New Roman" panose="02020603050405020304" pitchFamily="18" charset="0"/>
              </a:rPr>
              <a:t>Kodolányi János Egyetem</a:t>
            </a:r>
          </a:p>
          <a:p>
            <a:r>
              <a:rPr lang="hu-HU" b="1" dirty="0">
                <a:solidFill>
                  <a:schemeClr val="bg2">
                    <a:lumMod val="25000"/>
                  </a:schemeClr>
                </a:solidFill>
                <a:latin typeface="Aptos (Szövegtörzs)"/>
                <a:cs typeface="Times New Roman" panose="02020603050405020304" pitchFamily="18" charset="0"/>
              </a:rPr>
              <a:t>Informatika Tanszék</a:t>
            </a:r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id="{14388ED8-F54F-38FC-FEEB-307FC21B83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25" y="312600"/>
            <a:ext cx="648650" cy="648650"/>
          </a:xfrm>
          <a:prstGeom prst="rect">
            <a:avLst/>
          </a:prstGeom>
        </p:spPr>
      </p:pic>
      <p:sp>
        <p:nvSpPr>
          <p:cNvPr id="13" name="Szövegdoboz 12">
            <a:extLst>
              <a:ext uri="{FF2B5EF4-FFF2-40B4-BE49-F238E27FC236}">
                <a16:creationId xmlns:a16="http://schemas.microsoft.com/office/drawing/2014/main" id="{3CEFB17C-1FCA-2D5D-9C28-C0B9ED831208}"/>
              </a:ext>
            </a:extLst>
          </p:cNvPr>
          <p:cNvSpPr txBox="1"/>
          <p:nvPr/>
        </p:nvSpPr>
        <p:spPr>
          <a:xfrm rot="10800000" flipV="1">
            <a:off x="1188000" y="1368000"/>
            <a:ext cx="496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>
                <a:latin typeface="Aptos (Szövegtörzs)"/>
                <a:cs typeface="Times New Roman" panose="02020603050405020304" pitchFamily="18" charset="0"/>
              </a:rPr>
              <a:t>Alkalmazott</a:t>
            </a:r>
            <a:r>
              <a:rPr lang="hu-HU" sz="3600" b="1" dirty="0">
                <a:latin typeface="+mj-lt"/>
                <a:cs typeface="Times New Roman" panose="02020603050405020304" pitchFamily="18" charset="0"/>
              </a:rPr>
              <a:t> eszközök I.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1042631B-1E35-1C4E-6A46-9E19B62DB3F6}"/>
              </a:ext>
            </a:extLst>
          </p:cNvPr>
          <p:cNvSpPr txBox="1"/>
          <p:nvPr/>
        </p:nvSpPr>
        <p:spPr>
          <a:xfrm>
            <a:off x="0" y="6470654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>
                <a:solidFill>
                  <a:schemeClr val="bg2">
                    <a:lumMod val="50000"/>
                  </a:schemeClr>
                </a:solidFill>
              </a:rPr>
              <a:t>5/15</a:t>
            </a:r>
            <a:endParaRPr lang="hu-H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588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doboz 6">
            <a:extLst>
              <a:ext uri="{FF2B5EF4-FFF2-40B4-BE49-F238E27FC236}">
                <a16:creationId xmlns:a16="http://schemas.microsoft.com/office/drawing/2014/main" id="{51AFC801-E36D-4C95-F4F7-1227938FCEC4}"/>
              </a:ext>
            </a:extLst>
          </p:cNvPr>
          <p:cNvSpPr txBox="1"/>
          <p:nvPr/>
        </p:nvSpPr>
        <p:spPr>
          <a:xfrm>
            <a:off x="6627277" y="4160134"/>
            <a:ext cx="39325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u="sng" dirty="0">
                <a:solidFill>
                  <a:srgbClr val="000000"/>
                </a:solidFill>
              </a:rPr>
              <a:t>RS-FXJT-N01 szélirány-mérő:</a:t>
            </a:r>
          </a:p>
          <a:p>
            <a:pPr algn="just"/>
            <a:r>
              <a:rPr lang="hu-HU" sz="2000" dirty="0">
                <a:solidFill>
                  <a:srgbClr val="000000"/>
                </a:solidFill>
              </a:rPr>
              <a:t>A szélirány-mérő 0 és 5 volt közötti ismét csak </a:t>
            </a:r>
            <a:r>
              <a:rPr lang="hu-HU" sz="2000" b="1" dirty="0">
                <a:solidFill>
                  <a:srgbClr val="000000"/>
                </a:solidFill>
              </a:rPr>
              <a:t>analóg </a:t>
            </a:r>
            <a:r>
              <a:rPr lang="hu-HU" sz="2000" dirty="0">
                <a:solidFill>
                  <a:srgbClr val="000000"/>
                </a:solidFill>
              </a:rPr>
              <a:t>feszültségjelet ad, ami a 0–360 fokos iránynak felel meg. Az irányt a mikrovezérlő ebből számolja ki szoftveresen.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B135B5AB-B176-F119-A0AE-B958DD3574E1}"/>
              </a:ext>
            </a:extLst>
          </p:cNvPr>
          <p:cNvSpPr txBox="1"/>
          <p:nvPr/>
        </p:nvSpPr>
        <p:spPr>
          <a:xfrm>
            <a:off x="617672" y="4160134"/>
            <a:ext cx="515683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u="sng" dirty="0">
                <a:solidFill>
                  <a:srgbClr val="000000"/>
                </a:solidFill>
              </a:rPr>
              <a:t>RS-FSJT-N01 szélsebesség-mérő:</a:t>
            </a:r>
          </a:p>
          <a:p>
            <a:pPr algn="just"/>
            <a:r>
              <a:rPr lang="hu-HU" sz="2000" dirty="0">
                <a:solidFill>
                  <a:srgbClr val="000000"/>
                </a:solidFill>
              </a:rPr>
              <a:t>A szélsebesség-mérő </a:t>
            </a:r>
            <a:r>
              <a:rPr lang="hu-HU" sz="2000" b="1" dirty="0">
                <a:solidFill>
                  <a:srgbClr val="000000"/>
                </a:solidFill>
              </a:rPr>
              <a:t>analóg</a:t>
            </a:r>
            <a:r>
              <a:rPr lang="hu-HU" sz="2000" dirty="0">
                <a:solidFill>
                  <a:srgbClr val="000000"/>
                </a:solidFill>
              </a:rPr>
              <a:t> feszültségjelet ad, ami a forgási sebességgel arányos. Minél gyorsabban forog, annál nagyobb a kimeneti feszültség, amit 0 és 5 volt (0-70m/s) közötti lehet. A tényleges szélsebesség értékét a program számolja ki a gyártói adatok alapján.</a:t>
            </a:r>
          </a:p>
        </p:txBody>
      </p:sp>
      <p:pic>
        <p:nvPicPr>
          <p:cNvPr id="24" name="Kép 23">
            <a:extLst>
              <a:ext uri="{FF2B5EF4-FFF2-40B4-BE49-F238E27FC236}">
                <a16:creationId xmlns:a16="http://schemas.microsoft.com/office/drawing/2014/main" id="{6447444B-4A98-62C9-0794-68629EBE62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235" y="2313097"/>
            <a:ext cx="2633547" cy="2019053"/>
          </a:xfrm>
          <a:prstGeom prst="rect">
            <a:avLst/>
          </a:prstGeom>
        </p:spPr>
      </p:pic>
      <p:pic>
        <p:nvPicPr>
          <p:cNvPr id="25" name="Kép 24">
            <a:extLst>
              <a:ext uri="{FF2B5EF4-FFF2-40B4-BE49-F238E27FC236}">
                <a16:creationId xmlns:a16="http://schemas.microsoft.com/office/drawing/2014/main" id="{8F279476-3EAB-B4D4-BFD2-295E2A5A4E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375" y="2118383"/>
            <a:ext cx="2518245" cy="2019053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2E0F1DA3-987B-D682-9FA4-CAA73FECEE5B}"/>
              </a:ext>
            </a:extLst>
          </p:cNvPr>
          <p:cNvSpPr txBox="1"/>
          <p:nvPr/>
        </p:nvSpPr>
        <p:spPr>
          <a:xfrm>
            <a:off x="939165" y="314919"/>
            <a:ext cx="3733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b="1" dirty="0">
                <a:solidFill>
                  <a:schemeClr val="bg2">
                    <a:lumMod val="25000"/>
                  </a:schemeClr>
                </a:solidFill>
                <a:latin typeface="Aptos (Szövegtörzs)"/>
                <a:cs typeface="Times New Roman" panose="02020603050405020304" pitchFamily="18" charset="0"/>
              </a:rPr>
              <a:t>Kodolányi János Egyetem</a:t>
            </a:r>
          </a:p>
          <a:p>
            <a:r>
              <a:rPr lang="hu-HU" b="1" dirty="0">
                <a:solidFill>
                  <a:schemeClr val="bg2">
                    <a:lumMod val="25000"/>
                  </a:schemeClr>
                </a:solidFill>
                <a:latin typeface="Aptos (Szövegtörzs)"/>
                <a:cs typeface="Times New Roman" panose="02020603050405020304" pitchFamily="18" charset="0"/>
              </a:rPr>
              <a:t>Informatika Tanszék</a:t>
            </a:r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id="{14388ED8-F54F-38FC-FEEB-307FC21B83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25" y="312600"/>
            <a:ext cx="648650" cy="648650"/>
          </a:xfrm>
          <a:prstGeom prst="rect">
            <a:avLst/>
          </a:prstGeom>
        </p:spPr>
      </p:pic>
      <p:sp>
        <p:nvSpPr>
          <p:cNvPr id="13" name="Szövegdoboz 12">
            <a:extLst>
              <a:ext uri="{FF2B5EF4-FFF2-40B4-BE49-F238E27FC236}">
                <a16:creationId xmlns:a16="http://schemas.microsoft.com/office/drawing/2014/main" id="{3CEFB17C-1FCA-2D5D-9C28-C0B9ED831208}"/>
              </a:ext>
            </a:extLst>
          </p:cNvPr>
          <p:cNvSpPr txBox="1"/>
          <p:nvPr/>
        </p:nvSpPr>
        <p:spPr>
          <a:xfrm rot="10800000" flipV="1">
            <a:off x="1187999" y="1368000"/>
            <a:ext cx="5242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>
                <a:latin typeface="Aptos (Szövegtörzs)"/>
                <a:cs typeface="Times New Roman" panose="02020603050405020304" pitchFamily="18" charset="0"/>
              </a:rPr>
              <a:t>Alkalmazott</a:t>
            </a:r>
            <a:r>
              <a:rPr lang="hu-HU" sz="3600" b="1" dirty="0">
                <a:latin typeface="+mj-lt"/>
                <a:cs typeface="Times New Roman" panose="02020603050405020304" pitchFamily="18" charset="0"/>
              </a:rPr>
              <a:t> eszközök II.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B4C9D136-C2F1-BA2B-82B1-3924F7DF5446}"/>
              </a:ext>
            </a:extLst>
          </p:cNvPr>
          <p:cNvSpPr txBox="1"/>
          <p:nvPr/>
        </p:nvSpPr>
        <p:spPr>
          <a:xfrm>
            <a:off x="0" y="6470654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>
                <a:solidFill>
                  <a:schemeClr val="bg2">
                    <a:lumMod val="50000"/>
                  </a:schemeClr>
                </a:solidFill>
              </a:rPr>
              <a:t>6/15</a:t>
            </a:r>
            <a:endParaRPr lang="hu-H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073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4E0FD5D3-D51D-0FA1-5869-A3E5FD74E736}"/>
              </a:ext>
            </a:extLst>
          </p:cNvPr>
          <p:cNvSpPr txBox="1"/>
          <p:nvPr/>
        </p:nvSpPr>
        <p:spPr>
          <a:xfrm>
            <a:off x="6857630" y="3151143"/>
            <a:ext cx="3636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>
                <a:solidFill>
                  <a:srgbClr val="000000"/>
                </a:solidFill>
              </a:rPr>
              <a:t>DS18B20 hőmérséklet </a:t>
            </a:r>
          </a:p>
          <a:p>
            <a:pPr algn="ctr"/>
            <a:r>
              <a:rPr lang="hu-HU" sz="2000" dirty="0">
                <a:solidFill>
                  <a:srgbClr val="000000"/>
                </a:solidFill>
              </a:rPr>
              <a:t>szenzor 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A5857E74-47CF-A9BF-9E14-FAC192736FB3}"/>
              </a:ext>
            </a:extLst>
          </p:cNvPr>
          <p:cNvSpPr txBox="1"/>
          <p:nvPr/>
        </p:nvSpPr>
        <p:spPr>
          <a:xfrm>
            <a:off x="257091" y="3552328"/>
            <a:ext cx="3515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>
                <a:solidFill>
                  <a:srgbClr val="000000"/>
                </a:solidFill>
              </a:rPr>
              <a:t>18650 Lítium akkumulátor V3 bővítőmodul 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7B734E2E-1DC2-9857-33D2-AD83A543A240}"/>
              </a:ext>
            </a:extLst>
          </p:cNvPr>
          <p:cNvSpPr txBox="1"/>
          <p:nvPr/>
        </p:nvSpPr>
        <p:spPr>
          <a:xfrm>
            <a:off x="10329698" y="4223343"/>
            <a:ext cx="115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>
                <a:solidFill>
                  <a:srgbClr val="000000"/>
                </a:solidFill>
              </a:rPr>
              <a:t>Antenna</a:t>
            </a:r>
            <a:r>
              <a:rPr lang="hu-HU" sz="2000" b="0" i="0" u="none" strike="noStrike" baseline="0" dirty="0">
                <a:solidFill>
                  <a:srgbClr val="000000"/>
                </a:solidFill>
              </a:rPr>
              <a:t> </a:t>
            </a:r>
            <a:endParaRPr lang="hu-HU" sz="2000" dirty="0"/>
          </a:p>
        </p:txBody>
      </p:sp>
      <p:pic>
        <p:nvPicPr>
          <p:cNvPr id="17" name="Kép 16">
            <a:extLst>
              <a:ext uri="{FF2B5EF4-FFF2-40B4-BE49-F238E27FC236}">
                <a16:creationId xmlns:a16="http://schemas.microsoft.com/office/drawing/2014/main" id="{F91B4F6C-E9D2-B00C-12BC-5F565D50E3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71" y="4118827"/>
            <a:ext cx="2424253" cy="2424253"/>
          </a:xfrm>
          <a:prstGeom prst="rect">
            <a:avLst/>
          </a:prstGeom>
        </p:spPr>
      </p:pic>
      <p:pic>
        <p:nvPicPr>
          <p:cNvPr id="19" name="Kép 18">
            <a:extLst>
              <a:ext uri="{FF2B5EF4-FFF2-40B4-BE49-F238E27FC236}">
                <a16:creationId xmlns:a16="http://schemas.microsoft.com/office/drawing/2014/main" id="{15325706-92DA-2BA7-D69D-384400437E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481" y="3775641"/>
            <a:ext cx="2340772" cy="1555312"/>
          </a:xfrm>
          <a:prstGeom prst="rect">
            <a:avLst/>
          </a:prstGeom>
        </p:spPr>
      </p:pic>
      <p:pic>
        <p:nvPicPr>
          <p:cNvPr id="21" name="Kép 20">
            <a:extLst>
              <a:ext uri="{FF2B5EF4-FFF2-40B4-BE49-F238E27FC236}">
                <a16:creationId xmlns:a16="http://schemas.microsoft.com/office/drawing/2014/main" id="{9CB47159-1E01-A73E-770C-E1B3BEDCE3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7387" y="4987768"/>
            <a:ext cx="1431424" cy="1431424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6238F8DF-B1C3-BA56-A845-1430AB73DDA4}"/>
              </a:ext>
            </a:extLst>
          </p:cNvPr>
          <p:cNvSpPr txBox="1"/>
          <p:nvPr/>
        </p:nvSpPr>
        <p:spPr>
          <a:xfrm>
            <a:off x="939165" y="314919"/>
            <a:ext cx="3733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b="1" dirty="0">
                <a:solidFill>
                  <a:schemeClr val="bg2">
                    <a:lumMod val="25000"/>
                  </a:schemeClr>
                </a:solidFill>
                <a:latin typeface="Aptos (Szövegtörzs)"/>
                <a:cs typeface="Times New Roman" panose="02020603050405020304" pitchFamily="18" charset="0"/>
              </a:rPr>
              <a:t>Kodolányi János Egyetem</a:t>
            </a:r>
          </a:p>
          <a:p>
            <a:r>
              <a:rPr lang="hu-HU" b="1" dirty="0">
                <a:solidFill>
                  <a:schemeClr val="bg2">
                    <a:lumMod val="25000"/>
                  </a:schemeClr>
                </a:solidFill>
                <a:latin typeface="Aptos (Szövegtörzs)"/>
                <a:cs typeface="Times New Roman" panose="02020603050405020304" pitchFamily="18" charset="0"/>
              </a:rPr>
              <a:t>Informatika Tanszék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929BDFDD-3893-D6EB-82F0-E900454344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25" y="312600"/>
            <a:ext cx="648650" cy="648650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0C68E90D-1941-2617-305C-0C79F8262521}"/>
              </a:ext>
            </a:extLst>
          </p:cNvPr>
          <p:cNvSpPr txBox="1"/>
          <p:nvPr/>
        </p:nvSpPr>
        <p:spPr>
          <a:xfrm rot="10800000" flipV="1">
            <a:off x="1188000" y="1368000"/>
            <a:ext cx="5560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>
                <a:latin typeface="Aptos (Szövegtörzs)"/>
                <a:cs typeface="Times New Roman" panose="02020603050405020304" pitchFamily="18" charset="0"/>
              </a:rPr>
              <a:t>Alkalmazott</a:t>
            </a:r>
            <a:r>
              <a:rPr lang="hu-HU" sz="3600" b="1" dirty="0">
                <a:latin typeface="+mj-lt"/>
                <a:cs typeface="Times New Roman" panose="02020603050405020304" pitchFamily="18" charset="0"/>
              </a:rPr>
              <a:t> eszközök III.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66CF6FB8-AC1C-0EFB-F09A-5E17E822BB9A}"/>
              </a:ext>
            </a:extLst>
          </p:cNvPr>
          <p:cNvSpPr txBox="1"/>
          <p:nvPr/>
        </p:nvSpPr>
        <p:spPr>
          <a:xfrm>
            <a:off x="390186" y="2067138"/>
            <a:ext cx="7448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000" dirty="0">
                <a:latin typeface="Aptos (Szövegtörzs)"/>
                <a:cs typeface="Times New Roman" panose="02020603050405020304" pitchFamily="18" charset="0"/>
              </a:rPr>
              <a:t>A projekt két darab ESP32-WROOM mikrovezérlőből áll. </a:t>
            </a:r>
          </a:p>
          <a:p>
            <a:pPr algn="just"/>
            <a:r>
              <a:rPr lang="hu-HU" sz="2000" dirty="0">
                <a:latin typeface="Aptos (Szövegtörzs)"/>
                <a:cs typeface="Times New Roman" panose="02020603050405020304" pitchFamily="18" charset="0"/>
              </a:rPr>
              <a:t>A </a:t>
            </a:r>
            <a:r>
              <a:rPr lang="hu-HU" sz="2000" b="1" dirty="0">
                <a:latin typeface="Aptos (Szövegtörzs)"/>
                <a:cs typeface="Times New Roman" panose="02020603050405020304" pitchFamily="18" charset="0"/>
              </a:rPr>
              <a:t>második</a:t>
            </a:r>
            <a:r>
              <a:rPr lang="hu-HU" sz="2000" dirty="0">
                <a:latin typeface="Aptos (Szövegtörzs)"/>
                <a:cs typeface="Times New Roman" panose="02020603050405020304" pitchFamily="18" charset="0"/>
              </a:rPr>
              <a:t> eszköz </a:t>
            </a:r>
            <a:r>
              <a:rPr lang="hu-HU" sz="2000" dirty="0">
                <a:solidFill>
                  <a:srgbClr val="000000"/>
                </a:solidFill>
              </a:rPr>
              <a:t>kizárólag </a:t>
            </a:r>
            <a:r>
              <a:rPr lang="hu-HU" sz="2000">
                <a:solidFill>
                  <a:srgbClr val="000000"/>
                </a:solidFill>
              </a:rPr>
              <a:t>a </a:t>
            </a:r>
            <a:r>
              <a:rPr lang="hu-HU" sz="2000" b="1">
                <a:solidFill>
                  <a:srgbClr val="000000"/>
                </a:solidFill>
              </a:rPr>
              <a:t>vízhőmérsékletet</a:t>
            </a:r>
            <a:r>
              <a:rPr lang="hu-HU" sz="2000">
                <a:solidFill>
                  <a:srgbClr val="000000"/>
                </a:solidFill>
              </a:rPr>
              <a:t> </a:t>
            </a:r>
            <a:r>
              <a:rPr lang="hu-HU" sz="2000" dirty="0">
                <a:solidFill>
                  <a:srgbClr val="000000"/>
                </a:solidFill>
              </a:rPr>
              <a:t>méri és továbbítja.</a:t>
            </a:r>
            <a:r>
              <a:rPr lang="hu-HU" sz="2000" dirty="0">
                <a:latin typeface="Aptos (Szövegtörzs)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AE219071-8266-1FA7-CC0C-550A2DFB253D}"/>
              </a:ext>
            </a:extLst>
          </p:cNvPr>
          <p:cNvSpPr txBox="1"/>
          <p:nvPr/>
        </p:nvSpPr>
        <p:spPr>
          <a:xfrm>
            <a:off x="4148980" y="2959653"/>
            <a:ext cx="2599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0" i="0" u="none" strike="noStrike" baseline="0" dirty="0">
                <a:solidFill>
                  <a:srgbClr val="000000"/>
                </a:solidFill>
              </a:rPr>
              <a:t>ESP32-WROOM-32U</a:t>
            </a:r>
            <a:endParaRPr lang="hu-HU" sz="1600" dirty="0"/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id="{BE73238A-3F78-3AE3-3632-5A3E791DB6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081" y="3305672"/>
            <a:ext cx="3304580" cy="3304580"/>
          </a:xfrm>
          <a:prstGeom prst="rect">
            <a:avLst/>
          </a:prstGeom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14E2E64A-66BD-8C80-6839-6D31FD35C30B}"/>
              </a:ext>
            </a:extLst>
          </p:cNvPr>
          <p:cNvSpPr txBox="1"/>
          <p:nvPr/>
        </p:nvSpPr>
        <p:spPr>
          <a:xfrm>
            <a:off x="0" y="6470654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>
                <a:solidFill>
                  <a:schemeClr val="bg2">
                    <a:lumMod val="50000"/>
                  </a:schemeClr>
                </a:solidFill>
              </a:rPr>
              <a:t>7/15</a:t>
            </a:r>
            <a:endParaRPr lang="hu-H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221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zövegdoboz 10">
            <a:extLst>
              <a:ext uri="{FF2B5EF4-FFF2-40B4-BE49-F238E27FC236}">
                <a16:creationId xmlns:a16="http://schemas.microsoft.com/office/drawing/2014/main" id="{D05AB752-02E7-A966-A1CB-17EE65199BBC}"/>
              </a:ext>
            </a:extLst>
          </p:cNvPr>
          <p:cNvSpPr txBox="1"/>
          <p:nvPr/>
        </p:nvSpPr>
        <p:spPr>
          <a:xfrm>
            <a:off x="866775" y="2014332"/>
            <a:ext cx="68558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000" dirty="0">
                <a:latin typeface="Aptos (Szövegtörzs)"/>
              </a:rPr>
              <a:t>A weboldal felhasználói felületén jelenleg két menüpontot különböztetünk meg: az </a:t>
            </a:r>
            <a:r>
              <a:rPr lang="hu-HU" sz="2000" b="1" dirty="0">
                <a:latin typeface="Aptos (Szövegtörzs)"/>
              </a:rPr>
              <a:t>egyiken</a:t>
            </a:r>
            <a:r>
              <a:rPr lang="hu-HU" sz="2000" dirty="0">
                <a:latin typeface="Aptos (Szövegtörzs)"/>
              </a:rPr>
              <a:t> a 30 percenként frissülő legfrissebb adatokat, a </a:t>
            </a:r>
            <a:r>
              <a:rPr lang="hu-HU" sz="2000" b="1" dirty="0">
                <a:latin typeface="Aptos (Szövegtörzs)"/>
              </a:rPr>
              <a:t>másikon</a:t>
            </a:r>
            <a:r>
              <a:rPr lang="hu-HU" sz="2000" dirty="0">
                <a:latin typeface="Aptos (Szövegtörzs)"/>
              </a:rPr>
              <a:t> pedig az eddig mért összes adatot láthatjuk.</a:t>
            </a:r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3DF56F92-55B0-1066-C3B5-A1DEEE9F35F5}"/>
              </a:ext>
            </a:extLst>
          </p:cNvPr>
          <p:cNvSpPr txBox="1"/>
          <p:nvPr/>
        </p:nvSpPr>
        <p:spPr>
          <a:xfrm>
            <a:off x="939165" y="314919"/>
            <a:ext cx="3733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b="1" dirty="0">
                <a:solidFill>
                  <a:schemeClr val="bg2">
                    <a:lumMod val="25000"/>
                  </a:schemeClr>
                </a:solidFill>
                <a:latin typeface="Aptos (Szövegtörzs)"/>
                <a:cs typeface="Times New Roman" panose="02020603050405020304" pitchFamily="18" charset="0"/>
              </a:rPr>
              <a:t>Kodolányi János Egyetem</a:t>
            </a:r>
          </a:p>
          <a:p>
            <a:r>
              <a:rPr lang="hu-HU" b="1" dirty="0">
                <a:solidFill>
                  <a:schemeClr val="bg2">
                    <a:lumMod val="25000"/>
                  </a:schemeClr>
                </a:solidFill>
                <a:latin typeface="Aptos (Szövegtörzs)"/>
                <a:cs typeface="Times New Roman" panose="02020603050405020304" pitchFamily="18" charset="0"/>
              </a:rPr>
              <a:t>Informatika Tanszék</a:t>
            </a:r>
          </a:p>
        </p:txBody>
      </p:sp>
      <p:pic>
        <p:nvPicPr>
          <p:cNvPr id="20" name="Kép 19">
            <a:extLst>
              <a:ext uri="{FF2B5EF4-FFF2-40B4-BE49-F238E27FC236}">
                <a16:creationId xmlns:a16="http://schemas.microsoft.com/office/drawing/2014/main" id="{78E62483-D17E-F56E-DA70-7738A22C4A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25" y="312600"/>
            <a:ext cx="648650" cy="648650"/>
          </a:xfrm>
          <a:prstGeom prst="rect">
            <a:avLst/>
          </a:prstGeom>
        </p:spPr>
      </p:pic>
      <p:sp>
        <p:nvSpPr>
          <p:cNvPr id="23" name="Szövegdoboz 22">
            <a:extLst>
              <a:ext uri="{FF2B5EF4-FFF2-40B4-BE49-F238E27FC236}">
                <a16:creationId xmlns:a16="http://schemas.microsoft.com/office/drawing/2014/main" id="{6E96294E-AAB3-C5CB-ECA9-ED20B09D45A9}"/>
              </a:ext>
            </a:extLst>
          </p:cNvPr>
          <p:cNvSpPr txBox="1"/>
          <p:nvPr/>
        </p:nvSpPr>
        <p:spPr>
          <a:xfrm rot="10800000" flipV="1">
            <a:off x="1188000" y="1368000"/>
            <a:ext cx="4943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>
                <a:latin typeface="Aptos (Szövegtörzs)"/>
                <a:cs typeface="Times New Roman" panose="02020603050405020304" pitchFamily="18" charset="0"/>
              </a:rPr>
              <a:t>Felhasználói felület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592D4CB5-3647-FC04-FE0D-16BEF456E2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0648" y="3196432"/>
            <a:ext cx="6855832" cy="3194028"/>
          </a:xfrm>
          <a:prstGeom prst="rect">
            <a:avLst/>
          </a:prstGeom>
        </p:spPr>
      </p:pic>
      <p:sp>
        <p:nvSpPr>
          <p:cNvPr id="8" name="Téglalap 7">
            <a:extLst>
              <a:ext uri="{FF2B5EF4-FFF2-40B4-BE49-F238E27FC236}">
                <a16:creationId xmlns:a16="http://schemas.microsoft.com/office/drawing/2014/main" id="{D632E183-D013-A53C-63D8-53F4E68ED003}"/>
              </a:ext>
            </a:extLst>
          </p:cNvPr>
          <p:cNvSpPr/>
          <p:nvPr/>
        </p:nvSpPr>
        <p:spPr>
          <a:xfrm>
            <a:off x="6350924" y="4085062"/>
            <a:ext cx="4016268" cy="2580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715685B4-B918-8C74-5F7B-92F71ADBFF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165" y="3290501"/>
            <a:ext cx="2739340" cy="3180153"/>
          </a:xfrm>
          <a:prstGeom prst="rect">
            <a:avLst/>
          </a:prstGeom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CE63A0A7-0D25-7046-CF70-A78E50D545CB}"/>
              </a:ext>
            </a:extLst>
          </p:cNvPr>
          <p:cNvSpPr/>
          <p:nvPr/>
        </p:nvSpPr>
        <p:spPr>
          <a:xfrm>
            <a:off x="2151308" y="4141701"/>
            <a:ext cx="1331618" cy="21685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7C99F597-F5DA-A556-FA63-F133093ECB4E}"/>
              </a:ext>
            </a:extLst>
          </p:cNvPr>
          <p:cNvSpPr txBox="1"/>
          <p:nvPr/>
        </p:nvSpPr>
        <p:spPr>
          <a:xfrm>
            <a:off x="0" y="6470654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>
                <a:solidFill>
                  <a:schemeClr val="bg2">
                    <a:lumMod val="50000"/>
                  </a:schemeClr>
                </a:solidFill>
              </a:rPr>
              <a:t>8/15</a:t>
            </a:r>
            <a:endParaRPr lang="hu-H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809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zövegdoboz 10">
            <a:extLst>
              <a:ext uri="{FF2B5EF4-FFF2-40B4-BE49-F238E27FC236}">
                <a16:creationId xmlns:a16="http://schemas.microsoft.com/office/drawing/2014/main" id="{D05AB752-02E7-A966-A1CB-17EE65199BBC}"/>
              </a:ext>
            </a:extLst>
          </p:cNvPr>
          <p:cNvSpPr txBox="1"/>
          <p:nvPr/>
        </p:nvSpPr>
        <p:spPr>
          <a:xfrm>
            <a:off x="1152525" y="2259571"/>
            <a:ext cx="988695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000" dirty="0"/>
              <a:t>Az általam létrehozott rendszer </a:t>
            </a:r>
            <a:r>
              <a:rPr lang="hu-HU" sz="2000" b="1" dirty="0"/>
              <a:t>jelenlegi</a:t>
            </a:r>
            <a:r>
              <a:rPr lang="hu-HU" sz="2000" dirty="0"/>
              <a:t> formájában is</a:t>
            </a:r>
          </a:p>
          <a:p>
            <a:pPr algn="just"/>
            <a:r>
              <a:rPr lang="hu-HU" sz="2000" b="1" dirty="0"/>
              <a:t>jelentős előnyöket </a:t>
            </a:r>
            <a:r>
              <a:rPr lang="hu-HU" sz="2000" dirty="0"/>
              <a:t>biztosít a horgászok számára. A fejlesztés nem állhat meg!</a:t>
            </a:r>
          </a:p>
          <a:p>
            <a:pPr algn="just"/>
            <a:endParaRPr lang="hu-HU" sz="2000" dirty="0"/>
          </a:p>
          <a:p>
            <a:pPr algn="just"/>
            <a:r>
              <a:rPr lang="hu-HU" sz="2000" dirty="0"/>
              <a:t>A </a:t>
            </a:r>
            <a:r>
              <a:rPr lang="hu-HU" sz="2000" b="1" dirty="0"/>
              <a:t>jövőbeli elképzeléseim </a:t>
            </a:r>
            <a:r>
              <a:rPr lang="hu-HU" sz="2000" dirty="0"/>
              <a:t>magukba foglalják: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dirty="0"/>
              <a:t>telefonos </a:t>
            </a:r>
            <a:r>
              <a:rPr lang="hu-HU" sz="2000" b="1" dirty="0"/>
              <a:t>applikáció</a:t>
            </a:r>
            <a:r>
              <a:rPr lang="hu-HU" sz="2000" dirty="0"/>
              <a:t> kialakítását, ezen belül:</a:t>
            </a:r>
          </a:p>
          <a:p>
            <a:pPr marL="800100" lvl="1" indent="-342900" algn="just">
              <a:buSzPct val="60000"/>
              <a:buFont typeface="Courier New" panose="02070309020205020404" pitchFamily="49" charset="0"/>
              <a:buChar char="o"/>
            </a:pPr>
            <a:r>
              <a:rPr lang="hu-HU" sz="2000" dirty="0"/>
              <a:t>környezeti adatok applikáción keresztüli </a:t>
            </a:r>
            <a:r>
              <a:rPr lang="hu-HU" sz="2000" b="1" dirty="0"/>
              <a:t>megjelenítését</a:t>
            </a:r>
            <a:r>
              <a:rPr lang="hu-HU" sz="2000" dirty="0"/>
              <a:t>,</a:t>
            </a:r>
          </a:p>
          <a:p>
            <a:pPr marL="800100" lvl="1" indent="-342900" algn="just">
              <a:buSzPct val="60000"/>
              <a:buFont typeface="Courier New" panose="02070309020205020404" pitchFamily="49" charset="0"/>
              <a:buChar char="o"/>
            </a:pPr>
            <a:r>
              <a:rPr lang="hu-HU" sz="2000" b="1" dirty="0"/>
              <a:t>fogások</a:t>
            </a:r>
            <a:r>
              <a:rPr lang="hu-HU" sz="2000" dirty="0"/>
              <a:t> és felhasznált </a:t>
            </a:r>
            <a:r>
              <a:rPr lang="hu-HU" sz="2000" b="1" dirty="0"/>
              <a:t>taktikák</a:t>
            </a:r>
            <a:r>
              <a:rPr lang="hu-HU" sz="2000" dirty="0"/>
              <a:t> feljegyzését,</a:t>
            </a:r>
          </a:p>
          <a:p>
            <a:pPr marL="800100" lvl="1" indent="-342900" algn="just">
              <a:buSzPct val="60000"/>
              <a:buFont typeface="Courier New" panose="02070309020205020404" pitchFamily="49" charset="0"/>
              <a:buChar char="o"/>
            </a:pPr>
            <a:r>
              <a:rPr lang="hu-HU" sz="2000" dirty="0"/>
              <a:t>mesterséges intelligencián alapuló </a:t>
            </a:r>
            <a:r>
              <a:rPr lang="hu-HU" sz="2000" b="1" dirty="0"/>
              <a:t>stratégiai ajánlat</a:t>
            </a:r>
            <a:r>
              <a:rPr lang="hu-HU" sz="2000" dirty="0"/>
              <a:t> levezetését,</a:t>
            </a:r>
          </a:p>
          <a:p>
            <a:pPr marL="800100" lvl="1" indent="-342900" algn="just">
              <a:buSzPct val="60000"/>
              <a:buFont typeface="Courier New" panose="02070309020205020404" pitchFamily="49" charset="0"/>
              <a:buChar char="o"/>
            </a:pPr>
            <a:r>
              <a:rPr lang="hu-HU" sz="2000" dirty="0"/>
              <a:t>és még sok más a horgász érdeklődésének fenntartására szolgáló funkciót</a:t>
            </a:r>
          </a:p>
          <a:p>
            <a:pPr marL="795600" lvl="1" algn="just">
              <a:buSzPct val="60000"/>
            </a:pPr>
            <a:r>
              <a:rPr lang="hu-HU" sz="2000" dirty="0"/>
              <a:t>pl. rekordok, képek feltöltését stb.,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b="1" dirty="0"/>
              <a:t>új</a:t>
            </a:r>
            <a:r>
              <a:rPr lang="hu-HU" sz="2000" dirty="0"/>
              <a:t> </a:t>
            </a:r>
            <a:r>
              <a:rPr lang="hu-HU" sz="2000" b="1" dirty="0"/>
              <a:t>szenzorok</a:t>
            </a:r>
            <a:r>
              <a:rPr lang="hu-HU" sz="2000" dirty="0"/>
              <a:t> applikálását (PH-szenzor és vízoxigén-szintmérő),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b="1" dirty="0" err="1"/>
              <a:t>LoRa</a:t>
            </a:r>
            <a:r>
              <a:rPr lang="hu-HU" sz="2000" dirty="0"/>
              <a:t> kommunikáció megvalósítását,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b="1" dirty="0"/>
              <a:t>tápellátás</a:t>
            </a:r>
            <a:r>
              <a:rPr lang="hu-HU" sz="2000" dirty="0"/>
              <a:t> fejlesztését.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4BF978A6-0D11-966B-3538-E1A6F5992D34}"/>
              </a:ext>
            </a:extLst>
          </p:cNvPr>
          <p:cNvSpPr txBox="1"/>
          <p:nvPr/>
        </p:nvSpPr>
        <p:spPr>
          <a:xfrm>
            <a:off x="939165" y="314919"/>
            <a:ext cx="3733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b="1" dirty="0">
                <a:solidFill>
                  <a:schemeClr val="bg2">
                    <a:lumMod val="25000"/>
                  </a:schemeClr>
                </a:solidFill>
                <a:latin typeface="Aptos (Szövegtörzs)"/>
                <a:cs typeface="Times New Roman" panose="02020603050405020304" pitchFamily="18" charset="0"/>
              </a:rPr>
              <a:t>Kodolányi János Egyetem</a:t>
            </a:r>
          </a:p>
          <a:p>
            <a:r>
              <a:rPr lang="hu-HU" b="1" dirty="0">
                <a:solidFill>
                  <a:schemeClr val="bg2">
                    <a:lumMod val="25000"/>
                  </a:schemeClr>
                </a:solidFill>
                <a:latin typeface="Aptos (Szövegtörzs)"/>
                <a:cs typeface="Times New Roman" panose="02020603050405020304" pitchFamily="18" charset="0"/>
              </a:rPr>
              <a:t>Informatika Tanszék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AD985FAD-0775-A6E6-FA5A-F6175D7F4E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25" y="312600"/>
            <a:ext cx="648650" cy="64865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3FDF527B-E3E6-7ABA-ABA7-D5216189C7C7}"/>
              </a:ext>
            </a:extLst>
          </p:cNvPr>
          <p:cNvSpPr txBox="1"/>
          <p:nvPr/>
        </p:nvSpPr>
        <p:spPr>
          <a:xfrm rot="10800000" flipV="1">
            <a:off x="1188000" y="1368000"/>
            <a:ext cx="4943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>
                <a:latin typeface="Aptos (Szövegtörzs)"/>
                <a:cs typeface="Times New Roman" panose="02020603050405020304" pitchFamily="18" charset="0"/>
              </a:rPr>
              <a:t>Jövőkép I.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B9A0C87-33BD-FEFC-0715-76A120FC5549}"/>
              </a:ext>
            </a:extLst>
          </p:cNvPr>
          <p:cNvSpPr txBox="1"/>
          <p:nvPr/>
        </p:nvSpPr>
        <p:spPr>
          <a:xfrm>
            <a:off x="0" y="6470654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>
                <a:solidFill>
                  <a:schemeClr val="bg2">
                    <a:lumMod val="50000"/>
                  </a:schemeClr>
                </a:solidFill>
              </a:rPr>
              <a:t>9/15</a:t>
            </a:r>
            <a:endParaRPr lang="hu-H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8655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1599</TotalTime>
  <Words>1174</Words>
  <Application>Microsoft Office PowerPoint</Application>
  <PresentationFormat>Szélesvásznú</PresentationFormat>
  <Paragraphs>164</Paragraphs>
  <Slides>15</Slides>
  <Notes>9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23" baseType="lpstr">
      <vt:lpstr>Aptos</vt:lpstr>
      <vt:lpstr>Aptos (Szövegtörzs)</vt:lpstr>
      <vt:lpstr>Aptos Display</vt:lpstr>
      <vt:lpstr>Arial</vt:lpstr>
      <vt:lpstr>Calibri</vt:lpstr>
      <vt:lpstr>Cambria Math</vt:lpstr>
      <vt:lpstr>Courier New</vt:lpstr>
      <vt:lpstr>Office-téma</vt:lpstr>
      <vt:lpstr>Nyílt területi időjárás állomás építése és  adatok publikálása mikrovezérlő segítségével 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Nyílt területi időjárás állomás építése és  adatok publikálása mikrovezérlő segítségével </dc:title>
  <dc:creator>FIXED-TERM Major Levente (HtvP/MFD-TRC)</dc:creator>
  <cp:lastModifiedBy>User</cp:lastModifiedBy>
  <cp:revision>67</cp:revision>
  <dcterms:created xsi:type="dcterms:W3CDTF">2025-05-14T08:44:21Z</dcterms:created>
  <dcterms:modified xsi:type="dcterms:W3CDTF">2025-06-10T16:30:14Z</dcterms:modified>
</cp:coreProperties>
</file>