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70" r:id="rId5"/>
    <p:sldId id="269" r:id="rId6"/>
    <p:sldId id="282" r:id="rId7"/>
    <p:sldId id="276" r:id="rId8"/>
    <p:sldId id="271" r:id="rId9"/>
    <p:sldId id="275" r:id="rId10"/>
    <p:sldId id="272" r:id="rId11"/>
    <p:sldId id="279" r:id="rId12"/>
    <p:sldId id="283" r:id="rId13"/>
    <p:sldId id="280" r:id="rId14"/>
    <p:sldId id="273" r:id="rId15"/>
    <p:sldId id="28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5FCCD6-7BE4-699A-1AD3-96A0A93444F1}" name="Tamás Major" initials="TM" userId="0803d0e23948dba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E7737-739B-495D-937B-522F50F8A19B}" v="4" dt="2025-06-05T17:21:13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lik László" userId="15e79039-7579-4d2f-afe1-71e5c567d826" providerId="ADAL" clId="{FC0E7737-739B-495D-937B-522F50F8A19B}"/>
    <pc:docChg chg="custSel modSld">
      <pc:chgData name="Pitlik László" userId="15e79039-7579-4d2f-afe1-71e5c567d826" providerId="ADAL" clId="{FC0E7737-739B-495D-937B-522F50F8A19B}" dt="2025-06-05T17:21:13.293" v="286" actId="20577"/>
      <pc:docMkLst>
        <pc:docMk/>
      </pc:docMkLst>
      <pc:sldChg chg="modSp mod">
        <pc:chgData name="Pitlik László" userId="15e79039-7579-4d2f-afe1-71e5c567d826" providerId="ADAL" clId="{FC0E7737-739B-495D-937B-522F50F8A19B}" dt="2025-06-05T17:08:02.837" v="8" actId="20577"/>
        <pc:sldMkLst>
          <pc:docMk/>
          <pc:sldMk cId="888233847" sldId="256"/>
        </pc:sldMkLst>
        <pc:spChg chg="mod">
          <ac:chgData name="Pitlik László" userId="15e79039-7579-4d2f-afe1-71e5c567d826" providerId="ADAL" clId="{FC0E7737-739B-495D-937B-522F50F8A19B}" dt="2025-06-05T17:08:02.837" v="8" actId="20577"/>
          <ac:spMkLst>
            <pc:docMk/>
            <pc:sldMk cId="888233847" sldId="256"/>
            <ac:spMk id="5" creationId="{AD0FD518-DEA5-3B13-D72C-D118598967DC}"/>
          </ac:spMkLst>
        </pc:spChg>
      </pc:sldChg>
      <pc:sldChg chg="modSp mod">
        <pc:chgData name="Pitlik László" userId="15e79039-7579-4d2f-afe1-71e5c567d826" providerId="ADAL" clId="{FC0E7737-739B-495D-937B-522F50F8A19B}" dt="2025-06-05T17:09:59.479" v="53" actId="6549"/>
        <pc:sldMkLst>
          <pc:docMk/>
          <pc:sldMk cId="1162576973" sldId="258"/>
        </pc:sldMkLst>
        <pc:spChg chg="mod">
          <ac:chgData name="Pitlik László" userId="15e79039-7579-4d2f-afe1-71e5c567d826" providerId="ADAL" clId="{FC0E7737-739B-495D-937B-522F50F8A19B}" dt="2025-06-05T17:09:59.479" v="53" actId="6549"/>
          <ac:spMkLst>
            <pc:docMk/>
            <pc:sldMk cId="1162576973" sldId="258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09:30.225" v="40" actId="20577"/>
        <pc:sldMkLst>
          <pc:docMk/>
          <pc:sldMk cId="2409109798" sldId="259"/>
        </pc:sldMkLst>
        <pc:spChg chg="mod">
          <ac:chgData name="Pitlik László" userId="15e79039-7579-4d2f-afe1-71e5c567d826" providerId="ADAL" clId="{FC0E7737-739B-495D-937B-522F50F8A19B}" dt="2025-06-05T17:09:30.225" v="40" actId="20577"/>
          <ac:spMkLst>
            <pc:docMk/>
            <pc:sldMk cId="2409109798" sldId="259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12:45.604" v="110" actId="14100"/>
        <pc:sldMkLst>
          <pc:docMk/>
          <pc:sldMk cId="708588348" sldId="269"/>
        </pc:sldMkLst>
        <pc:spChg chg="mod">
          <ac:chgData name="Pitlik László" userId="15e79039-7579-4d2f-afe1-71e5c567d826" providerId="ADAL" clId="{FC0E7737-739B-495D-937B-522F50F8A19B}" dt="2025-06-05T17:12:45.604" v="110" actId="14100"/>
          <ac:spMkLst>
            <pc:docMk/>
            <pc:sldMk cId="708588348" sldId="269"/>
            <ac:spMk id="11" creationId="{D05AB752-02E7-A966-A1CB-17EE65199BBC}"/>
          </ac:spMkLst>
        </pc:spChg>
        <pc:spChg chg="mod">
          <ac:chgData name="Pitlik László" userId="15e79039-7579-4d2f-afe1-71e5c567d826" providerId="ADAL" clId="{FC0E7737-739B-495D-937B-522F50F8A19B}" dt="2025-06-05T17:10:15.402" v="56" actId="20577"/>
          <ac:spMkLst>
            <pc:docMk/>
            <pc:sldMk cId="708588348" sldId="269"/>
            <ac:spMk id="13" creationId="{3CEFB17C-1FCA-2D5D-9C28-C0B9ED831208}"/>
          </ac:spMkLst>
        </pc:spChg>
      </pc:sldChg>
      <pc:sldChg chg="modSp mod">
        <pc:chgData name="Pitlik László" userId="15e79039-7579-4d2f-afe1-71e5c567d826" providerId="ADAL" clId="{FC0E7737-739B-495D-937B-522F50F8A19B}" dt="2025-06-05T17:09:54.716" v="49" actId="6549"/>
        <pc:sldMkLst>
          <pc:docMk/>
          <pc:sldMk cId="1739993777" sldId="270"/>
        </pc:sldMkLst>
        <pc:spChg chg="mod">
          <ac:chgData name="Pitlik László" userId="15e79039-7579-4d2f-afe1-71e5c567d826" providerId="ADAL" clId="{FC0E7737-739B-495D-937B-522F50F8A19B}" dt="2025-06-05T17:09:54.716" v="49" actId="6549"/>
          <ac:spMkLst>
            <pc:docMk/>
            <pc:sldMk cId="1739993777" sldId="270"/>
            <ac:spMk id="5" creationId="{E2199D72-D3F4-7775-2D72-A5FEDCF49A1A}"/>
          </ac:spMkLst>
        </pc:spChg>
      </pc:sldChg>
      <pc:sldChg chg="addSp modSp mod">
        <pc:chgData name="Pitlik László" userId="15e79039-7579-4d2f-afe1-71e5c567d826" providerId="ADAL" clId="{FC0E7737-739B-495D-937B-522F50F8A19B}" dt="2025-06-05T17:14:03.478" v="123" actId="20577"/>
        <pc:sldMkLst>
          <pc:docMk/>
          <pc:sldMk cId="1804809608" sldId="271"/>
        </pc:sldMkLst>
        <pc:spChg chg="add mod">
          <ac:chgData name="Pitlik László" userId="15e79039-7579-4d2f-afe1-71e5c567d826" providerId="ADAL" clId="{FC0E7737-739B-495D-937B-522F50F8A19B}" dt="2025-06-05T17:13:43.078" v="115" actId="14100"/>
          <ac:spMkLst>
            <pc:docMk/>
            <pc:sldMk cId="1804809608" sldId="271"/>
            <ac:spMk id="2" creationId="{CE63A0A7-0D25-7046-CF70-A78E50D545CB}"/>
          </ac:spMkLst>
        </pc:spChg>
        <pc:spChg chg="mod">
          <ac:chgData name="Pitlik László" userId="15e79039-7579-4d2f-afe1-71e5c567d826" providerId="ADAL" clId="{FC0E7737-739B-495D-937B-522F50F8A19B}" dt="2025-06-05T17:14:03.478" v="123" actId="20577"/>
          <ac:spMkLst>
            <pc:docMk/>
            <pc:sldMk cId="1804809608" sldId="271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15:44.093" v="138" actId="20577"/>
        <pc:sldMkLst>
          <pc:docMk/>
          <pc:sldMk cId="501165146" sldId="272"/>
        </pc:sldMkLst>
        <pc:spChg chg="mod">
          <ac:chgData name="Pitlik László" userId="15e79039-7579-4d2f-afe1-71e5c567d826" providerId="ADAL" clId="{FC0E7737-739B-495D-937B-522F50F8A19B}" dt="2025-06-05T17:15:44.093" v="138" actId="20577"/>
          <ac:spMkLst>
            <pc:docMk/>
            <pc:sldMk cId="501165146" sldId="272"/>
            <ac:spMk id="4" creationId="{28E9CAAC-9B2E-A9A2-4C1B-F63F99C06BD3}"/>
          </ac:spMkLst>
        </pc:spChg>
      </pc:sldChg>
      <pc:sldChg chg="modSp mod">
        <pc:chgData name="Pitlik László" userId="15e79039-7579-4d2f-afe1-71e5c567d826" providerId="ADAL" clId="{FC0E7737-739B-495D-937B-522F50F8A19B}" dt="2025-06-05T17:20:07.581" v="272" actId="20577"/>
        <pc:sldMkLst>
          <pc:docMk/>
          <pc:sldMk cId="4252855484" sldId="273"/>
        </pc:sldMkLst>
        <pc:spChg chg="mod">
          <ac:chgData name="Pitlik László" userId="15e79039-7579-4d2f-afe1-71e5c567d826" providerId="ADAL" clId="{FC0E7737-739B-495D-937B-522F50F8A19B}" dt="2025-06-05T17:20:07.581" v="272" actId="20577"/>
          <ac:spMkLst>
            <pc:docMk/>
            <pc:sldMk cId="4252855484" sldId="273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15:39.998" v="134" actId="20577"/>
        <pc:sldMkLst>
          <pc:docMk/>
          <pc:sldMk cId="1882865566" sldId="275"/>
        </pc:sldMkLst>
        <pc:spChg chg="mod">
          <ac:chgData name="Pitlik László" userId="15e79039-7579-4d2f-afe1-71e5c567d826" providerId="ADAL" clId="{FC0E7737-739B-495D-937B-522F50F8A19B}" dt="2025-06-05T17:15:39.998" v="134" actId="20577"/>
          <ac:spMkLst>
            <pc:docMk/>
            <pc:sldMk cId="1882865566" sldId="275"/>
            <ac:spMk id="4" creationId="{3FDF527B-E3E6-7ABA-ABA7-D5216189C7C7}"/>
          </ac:spMkLst>
        </pc:spChg>
        <pc:spChg chg="mod">
          <ac:chgData name="Pitlik László" userId="15e79039-7579-4d2f-afe1-71e5c567d826" providerId="ADAL" clId="{FC0E7737-739B-495D-937B-522F50F8A19B}" dt="2025-06-05T17:15:05.750" v="131" actId="20577"/>
          <ac:spMkLst>
            <pc:docMk/>
            <pc:sldMk cId="1882865566" sldId="275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12:55.265" v="112" actId="1076"/>
        <pc:sldMkLst>
          <pc:docMk/>
          <pc:sldMk cId="2359221863" sldId="276"/>
        </pc:sldMkLst>
        <pc:spChg chg="mod">
          <ac:chgData name="Pitlik László" userId="15e79039-7579-4d2f-afe1-71e5c567d826" providerId="ADAL" clId="{FC0E7737-739B-495D-937B-522F50F8A19B}" dt="2025-06-05T17:10:36.561" v="69" actId="20577"/>
          <ac:spMkLst>
            <pc:docMk/>
            <pc:sldMk cId="2359221863" sldId="276"/>
            <ac:spMk id="2" creationId="{0C68E90D-1941-2617-305C-0C79F8262521}"/>
          </ac:spMkLst>
        </pc:spChg>
        <pc:spChg chg="mod">
          <ac:chgData name="Pitlik László" userId="15e79039-7579-4d2f-afe1-71e5c567d826" providerId="ADAL" clId="{FC0E7737-739B-495D-937B-522F50F8A19B}" dt="2025-06-05T17:12:55.265" v="112" actId="1076"/>
          <ac:spMkLst>
            <pc:docMk/>
            <pc:sldMk cId="2359221863" sldId="276"/>
            <ac:spMk id="6" creationId="{66CF6FB8-AC1C-0EFB-F09A-5E17E822BB9A}"/>
          </ac:spMkLst>
        </pc:spChg>
      </pc:sldChg>
      <pc:sldChg chg="modSp mod">
        <pc:chgData name="Pitlik László" userId="15e79039-7579-4d2f-afe1-71e5c567d826" providerId="ADAL" clId="{FC0E7737-739B-495D-937B-522F50F8A19B}" dt="2025-06-05T17:16:54.108" v="183" actId="20577"/>
        <pc:sldMkLst>
          <pc:docMk/>
          <pc:sldMk cId="4033337205" sldId="279"/>
        </pc:sldMkLst>
        <pc:spChg chg="mod">
          <ac:chgData name="Pitlik László" userId="15e79039-7579-4d2f-afe1-71e5c567d826" providerId="ADAL" clId="{FC0E7737-739B-495D-937B-522F50F8A19B}" dt="2025-06-05T17:15:57.271" v="141" actId="20577"/>
          <ac:spMkLst>
            <pc:docMk/>
            <pc:sldMk cId="4033337205" sldId="279"/>
            <ac:spMk id="4" creationId="{4108F592-53A1-9D62-6182-9C09E46CC285}"/>
          </ac:spMkLst>
        </pc:spChg>
        <pc:spChg chg="mod">
          <ac:chgData name="Pitlik László" userId="15e79039-7579-4d2f-afe1-71e5c567d826" providerId="ADAL" clId="{FC0E7737-739B-495D-937B-522F50F8A19B}" dt="2025-06-05T17:16:54.108" v="183" actId="20577"/>
          <ac:spMkLst>
            <pc:docMk/>
            <pc:sldMk cId="4033337205" sldId="279"/>
            <ac:spMk id="11" creationId="{A11BEE2F-2A79-2363-5161-3C3EC2733AA1}"/>
          </ac:spMkLst>
        </pc:spChg>
      </pc:sldChg>
      <pc:sldChg chg="modSp mod">
        <pc:chgData name="Pitlik László" userId="15e79039-7579-4d2f-afe1-71e5c567d826" providerId="ADAL" clId="{FC0E7737-739B-495D-937B-522F50F8A19B}" dt="2025-06-05T17:19:23.757" v="261" actId="20577"/>
        <pc:sldMkLst>
          <pc:docMk/>
          <pc:sldMk cId="3102108775" sldId="280"/>
        </pc:sldMkLst>
        <pc:spChg chg="mod">
          <ac:chgData name="Pitlik László" userId="15e79039-7579-4d2f-afe1-71e5c567d826" providerId="ADAL" clId="{FC0E7737-739B-495D-937B-522F50F8A19B}" dt="2025-06-05T17:16:07.020" v="146" actId="20577"/>
          <ac:spMkLst>
            <pc:docMk/>
            <pc:sldMk cId="3102108775" sldId="280"/>
            <ac:spMk id="4" creationId="{CB635C6E-4808-40D8-A4A4-CDCEC2A81DFE}"/>
          </ac:spMkLst>
        </pc:spChg>
        <pc:spChg chg="mod">
          <ac:chgData name="Pitlik László" userId="15e79039-7579-4d2f-afe1-71e5c567d826" providerId="ADAL" clId="{FC0E7737-739B-495D-937B-522F50F8A19B}" dt="2025-06-05T17:19:23.757" v="261" actId="20577"/>
          <ac:spMkLst>
            <pc:docMk/>
            <pc:sldMk cId="3102108775" sldId="280"/>
            <ac:spMk id="11" creationId="{D05AB752-02E7-A966-A1CB-17EE65199BBC}"/>
          </ac:spMkLst>
        </pc:spChg>
      </pc:sldChg>
      <pc:sldChg chg="modSp mod">
        <pc:chgData name="Pitlik László" userId="15e79039-7579-4d2f-afe1-71e5c567d826" providerId="ADAL" clId="{FC0E7737-739B-495D-937B-522F50F8A19B}" dt="2025-06-05T17:21:13.293" v="286" actId="20577"/>
        <pc:sldMkLst>
          <pc:docMk/>
          <pc:sldMk cId="3067890838" sldId="281"/>
        </pc:sldMkLst>
        <pc:spChg chg="mod">
          <ac:chgData name="Pitlik László" userId="15e79039-7579-4d2f-afe1-71e5c567d826" providerId="ADAL" clId="{FC0E7737-739B-495D-937B-522F50F8A19B}" dt="2025-06-05T17:21:13.293" v="286" actId="20577"/>
          <ac:spMkLst>
            <pc:docMk/>
            <pc:sldMk cId="3067890838" sldId="281"/>
            <ac:spMk id="4" creationId="{520A066D-F8C6-C7FB-18A2-AE0636BFF067}"/>
          </ac:spMkLst>
        </pc:spChg>
        <pc:picChg chg="mod">
          <ac:chgData name="Pitlik László" userId="15e79039-7579-4d2f-afe1-71e5c567d826" providerId="ADAL" clId="{FC0E7737-739B-495D-937B-522F50F8A19B}" dt="2025-06-05T17:20:24.640" v="274" actId="14100"/>
          <ac:picMkLst>
            <pc:docMk/>
            <pc:sldMk cId="3067890838" sldId="281"/>
            <ac:picMk id="10" creationId="{937209AB-64B4-F38E-79B3-B784CEC585E4}"/>
          </ac:picMkLst>
        </pc:picChg>
        <pc:picChg chg="mod">
          <ac:chgData name="Pitlik László" userId="15e79039-7579-4d2f-afe1-71e5c567d826" providerId="ADAL" clId="{FC0E7737-739B-495D-937B-522F50F8A19B}" dt="2025-06-05T17:20:19.982" v="273" actId="14100"/>
          <ac:picMkLst>
            <pc:docMk/>
            <pc:sldMk cId="3067890838" sldId="281"/>
            <ac:picMk id="14" creationId="{25E81A65-3BD6-4985-1348-3BD3AE1C5E83}"/>
          </ac:picMkLst>
        </pc:picChg>
      </pc:sldChg>
      <pc:sldChg chg="modSp mod">
        <pc:chgData name="Pitlik László" userId="15e79039-7579-4d2f-afe1-71e5c567d826" providerId="ADAL" clId="{FC0E7737-739B-495D-937B-522F50F8A19B}" dt="2025-06-05T17:12:00.220" v="106" actId="113"/>
        <pc:sldMkLst>
          <pc:docMk/>
          <pc:sldMk cId="2477073999" sldId="282"/>
        </pc:sldMkLst>
        <pc:spChg chg="mod">
          <ac:chgData name="Pitlik László" userId="15e79039-7579-4d2f-afe1-71e5c567d826" providerId="ADAL" clId="{FC0E7737-739B-495D-937B-522F50F8A19B}" dt="2025-06-05T17:12:00.220" v="106" actId="113"/>
          <ac:spMkLst>
            <pc:docMk/>
            <pc:sldMk cId="2477073999" sldId="282"/>
            <ac:spMk id="7" creationId="{51AFC801-E36D-4C95-F4F7-1227938FCEC4}"/>
          </ac:spMkLst>
        </pc:spChg>
        <pc:spChg chg="mod">
          <ac:chgData name="Pitlik László" userId="15e79039-7579-4d2f-afe1-71e5c567d826" providerId="ADAL" clId="{FC0E7737-739B-495D-937B-522F50F8A19B}" dt="2025-06-05T17:11:23.459" v="75" actId="113"/>
          <ac:spMkLst>
            <pc:docMk/>
            <pc:sldMk cId="2477073999" sldId="282"/>
            <ac:spMk id="8" creationId="{B135B5AB-B176-F119-A0AE-B958DD3574E1}"/>
          </ac:spMkLst>
        </pc:spChg>
        <pc:spChg chg="mod">
          <ac:chgData name="Pitlik László" userId="15e79039-7579-4d2f-afe1-71e5c567d826" providerId="ADAL" clId="{FC0E7737-739B-495D-937B-522F50F8A19B}" dt="2025-06-05T17:10:26.543" v="63" actId="14100"/>
          <ac:spMkLst>
            <pc:docMk/>
            <pc:sldMk cId="2477073999" sldId="282"/>
            <ac:spMk id="13" creationId="{3CEFB17C-1FCA-2D5D-9C28-C0B9ED831208}"/>
          </ac:spMkLst>
        </pc:spChg>
      </pc:sldChg>
      <pc:sldChg chg="modSp mod">
        <pc:chgData name="Pitlik László" userId="15e79039-7579-4d2f-afe1-71e5c567d826" providerId="ADAL" clId="{FC0E7737-739B-495D-937B-522F50F8A19B}" dt="2025-06-05T17:17:34.327" v="187" actId="5793"/>
        <pc:sldMkLst>
          <pc:docMk/>
          <pc:sldMk cId="227758046" sldId="283"/>
        </pc:sldMkLst>
        <pc:spChg chg="mod">
          <ac:chgData name="Pitlik László" userId="15e79039-7579-4d2f-afe1-71e5c567d826" providerId="ADAL" clId="{FC0E7737-739B-495D-937B-522F50F8A19B}" dt="2025-06-05T17:16:11.906" v="150" actId="20577"/>
          <ac:spMkLst>
            <pc:docMk/>
            <pc:sldMk cId="227758046" sldId="283"/>
            <ac:spMk id="4" creationId="{374FCF46-C6D3-B8B7-A32A-E2187C05A501}"/>
          </ac:spMkLst>
        </pc:spChg>
        <pc:spChg chg="mod">
          <ac:chgData name="Pitlik László" userId="15e79039-7579-4d2f-afe1-71e5c567d826" providerId="ADAL" clId="{FC0E7737-739B-495D-937B-522F50F8A19B}" dt="2025-06-05T17:17:34.327" v="187" actId="5793"/>
          <ac:spMkLst>
            <pc:docMk/>
            <pc:sldMk cId="227758046" sldId="283"/>
            <ac:spMk id="11" creationId="{A96F8CCC-1C96-8040-1BFB-5778B1B760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D6C5-CF48-4B41-B38E-A8AF6B7055AF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6F95-62B2-401D-9D7B-8C8D146F07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9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Bírálók kérdései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65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>
                <a:latin typeface="Aptos (Szövegtörzs)"/>
                <a:cs typeface="Times New Roman" panose="02020603050405020304" pitchFamily="18" charset="0"/>
              </a:rPr>
              <a:t>műszaki felépítése 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6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baseline="0" dirty="0">
                <a:solidFill>
                  <a:srgbClr val="000000"/>
                </a:solidFill>
              </a:rPr>
              <a:t>BME280: Léghőmérséklet, páratartalom, légnyomás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70m/s = 252km/h   </a:t>
            </a:r>
          </a:p>
          <a:p>
            <a:r>
              <a:rPr lang="hu-HU" dirty="0"/>
              <a:t>Feszültségosztó </a:t>
            </a:r>
          </a:p>
          <a:p>
            <a:r>
              <a:rPr lang="hu-HU" dirty="0"/>
              <a:t>Károsodás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56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Nyílt terepen 135m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54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LoRa</a:t>
            </a:r>
            <a:r>
              <a:rPr lang="hu-HU" dirty="0"/>
              <a:t> olyan kommunikációs megoldás ami a jelenleginél nagyobb távolságok áthidalására alkalmas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1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Bírálói kérdések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8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3225-9D58-E775-DB4F-353F65AD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20D36D2-3BC4-AFB4-22EE-471DEF3B1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2A3FBF5-786F-AE50-2983-73E9E22A8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(felügyeleti tanulás); </a:t>
            </a:r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(Nem felügyelt tanulás); </a:t>
            </a:r>
            <a:r>
              <a:rPr lang="hu-HU" dirty="0" err="1"/>
              <a:t>Reinforcement</a:t>
            </a:r>
            <a:r>
              <a:rPr lang="hu-HU" dirty="0"/>
              <a:t> (Megerősítő tanulás)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CF58C0-67B2-F784-F61B-C0D2367AF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46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Bírálói kérdések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0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C0420-8331-7053-68DE-FEC62F8A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591F6C-8F12-06A9-69EB-6E5B2FB63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7A6CCF-A386-76ED-8152-7F2BD1E4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98D230-261E-4BC9-7E8F-7BC10603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94BF70-A8F9-300A-1B66-75292932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19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26221-3A33-E88A-4C40-45E4659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C99E71F-2019-626A-CE34-87C779870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CFAF1C-E006-B8A0-FC51-AE24327C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5E36EB-EB8D-A007-0C2F-30646593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5AAE9E-5FA2-60D6-DEAB-4FAB4A04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4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2085DE-4764-48D5-AFB0-E30258AD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824A722-2CDF-E801-6A7F-57D5A808B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F5AFE8-F696-8B4F-01F7-CB319FD4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539E9B-CEBE-F882-73DC-6494C84B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FDE347-8B12-51EC-AF6C-ADEDB748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5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AE3A5F-1B60-59F1-85B9-D0F918CE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5F612-7874-2D6E-029E-6868411C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4C3AD9-3A30-1A28-FCB4-E5F1BEEC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BF1D53-FA0D-B480-9D3E-B9EC8317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0D0456-6B86-4B3B-DD23-86A4C73F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7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80EB48-7624-697F-B3D7-8ECA13CE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C78040-272A-7F68-C7ED-60D9EB6D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FA540F-5537-DC13-6ED6-90EE790D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4D6655-0679-69AC-6637-088B6BDD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DD33B0-184C-460C-C7CA-7F2120CC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42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3C01E6-7C36-7707-7B12-4D566DD4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B23EC3-BE87-EBB5-3E2E-AC2D743E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EF0FD4E-FE68-9171-053A-5F374BA63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56BF74-6F31-AA2E-5E52-26A4D444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95B918-A749-4D27-D3A3-F0E31DB5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993079-8425-9C04-D99E-74E922C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50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3982D4-2975-25F9-BBF3-EC0114AC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D4BCED-F9C4-073C-EB37-012071854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EB35AF-1C02-7B01-5CF6-983DAE931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414C1B1-5508-F1B4-A526-E2207D29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60D44C8-4CD8-5A5C-5CB4-93924E679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942169-586F-0D5F-34A0-BE14E6EB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967A8A5-6FAA-BF95-2582-EE099261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D66617A-43C2-0FDE-A348-B4E16A12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04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175C5-8A18-FCF9-B587-04765B0D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382016-1D1D-C39C-21AA-F475AEC7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5484C95-55DA-65A4-D349-18FA8714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59A472-BF43-D0DB-BB64-ADA12A7C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48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D2AFAC6-3FD3-E044-B985-B850A58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A21FB79-0CB5-BBBE-C8B4-5AD7EF21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B39671-45F7-2FC0-DD5B-1F6ACD44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86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94952-A162-ADE5-C355-E41C21C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B46FBF-779E-4F49-27E4-E25E6709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5EE1FFD-9AC0-490E-EAAB-0B09E791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BD69B0-7F83-B337-8700-752E2F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38ACEB-26D3-420A-4159-8C274D7E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7409F5-A784-0A80-1854-92823A66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5A77FB-2821-0127-0516-A1874CB4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1C33EE2-24DB-251F-BCBA-84E623AC2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5B2FE5-E4D0-1A07-2FDF-3DF87398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7F9737-C398-0C7F-8A37-C8F53470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DCBE83-48D2-4BCD-1EF4-E7B01F08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4068B7-3469-6636-CC33-15E7D02F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44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C101303-AB08-58FF-F6F1-67576496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95D30C-7074-8413-1347-A793C4FE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9F1F82-1743-CB01-E661-0626ECCC8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3F119-7BFC-42CA-8A05-CBF147004F15}" type="datetimeFigureOut">
              <a:rPr lang="hu-HU" smtClean="0"/>
              <a:t>2025. 06. 05.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7EC456-9AC1-AFB3-02E4-3A5CA25AB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D066BF-F6F8-F089-599E-457B7ACDE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jorlevi100@gmail.com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614261-2240-E605-9D0C-A54037B6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2966531"/>
            <a:ext cx="11468572" cy="1212056"/>
          </a:xfrm>
        </p:spPr>
        <p:txBody>
          <a:bodyPr>
            <a:normAutofit fontScale="90000"/>
          </a:bodyPr>
          <a:lstStyle/>
          <a:p>
            <a:r>
              <a:rPr lang="hu-HU" sz="4400" b="1" i="0" u="none" strike="noStrike" baseline="0" dirty="0">
                <a:latin typeface="Aptos (Szövegtörzs)"/>
              </a:rPr>
              <a:t>Nyílt területi időjárás állomás építése és </a:t>
            </a:r>
            <a:br>
              <a:rPr lang="hu-HU" sz="4400" b="1" i="0" u="none" strike="noStrike" baseline="0" dirty="0">
                <a:latin typeface="Aptos (Szövegtörzs)"/>
              </a:rPr>
            </a:br>
            <a:r>
              <a:rPr lang="hu-HU" sz="4400" b="1" i="0" u="none" strike="noStrike" baseline="0" dirty="0">
                <a:latin typeface="Aptos (Szövegtörzs)"/>
              </a:rPr>
              <a:t>adatok publikálása mikrovezérlő segítségével </a:t>
            </a:r>
            <a:endParaRPr lang="hu-HU" sz="4400" dirty="0">
              <a:latin typeface="Aptos (Szövegtörzs)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865986-F0BE-B6BC-8FEA-76FFF88F4AD0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5BB62F8-13E8-1031-CF1D-FC4AEF69616B}"/>
              </a:ext>
            </a:extLst>
          </p:cNvPr>
          <p:cNvSpPr txBox="1"/>
          <p:nvPr/>
        </p:nvSpPr>
        <p:spPr>
          <a:xfrm>
            <a:off x="8537417" y="6062872"/>
            <a:ext cx="3654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Előadó:  Major Levente</a:t>
            </a:r>
          </a:p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Konzulens: Dr. Pitlik László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35BBE13-14DE-4DF8-B5DD-6A84D595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D0FD518-DEA5-3B13-D72C-D118598967DC}"/>
              </a:ext>
            </a:extLst>
          </p:cNvPr>
          <p:cNvSpPr txBox="1"/>
          <p:nvPr/>
        </p:nvSpPr>
        <p:spPr>
          <a:xfrm>
            <a:off x="0" y="40754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Szakdolgozat-védést támogató prezentáció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FD3ED52-F5EC-558D-C180-B9497543AD9F}"/>
              </a:ext>
            </a:extLst>
          </p:cNvPr>
          <p:cNvSpPr txBox="1"/>
          <p:nvPr/>
        </p:nvSpPr>
        <p:spPr>
          <a:xfrm>
            <a:off x="-1" y="6479614"/>
            <a:ext cx="5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 H-1117 Budapest,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Prielle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Kornélia 47-49. - 2025.06.11. </a:t>
            </a:r>
          </a:p>
        </p:txBody>
      </p:sp>
    </p:spTree>
    <p:extLst>
      <p:ext uri="{BB962C8B-B14F-4D97-AF65-F5344CB8AC3E}">
        <p14:creationId xmlns:p14="http://schemas.microsoft.com/office/powerpoint/2010/main" val="88823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188000" y="2694354"/>
            <a:ext cx="98869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Hosszú távú cél a fejlesztések véghezvitele után a piaci bevezetés és értékesítés.</a:t>
            </a:r>
          </a:p>
          <a:p>
            <a:pPr algn="just"/>
            <a:r>
              <a:rPr lang="hu-HU" sz="2000" dirty="0"/>
              <a:t>Az </a:t>
            </a:r>
            <a:r>
              <a:rPr lang="hu-HU" sz="2000" b="1" dirty="0"/>
              <a:t>elsődleges</a:t>
            </a:r>
            <a:r>
              <a:rPr lang="hu-HU" sz="2000" dirty="0"/>
              <a:t> célközösség a tógazdák és a fenntartók, a </a:t>
            </a:r>
            <a:r>
              <a:rPr lang="hu-HU" sz="2000" b="1" dirty="0"/>
              <a:t>másodlagos</a:t>
            </a:r>
            <a:r>
              <a:rPr lang="hu-HU" sz="2000" dirty="0"/>
              <a:t> pedig a horgászok maguk. </a:t>
            </a:r>
          </a:p>
          <a:p>
            <a:endParaRPr lang="hu-HU" sz="2000" dirty="0"/>
          </a:p>
          <a:p>
            <a:pPr>
              <a:spcAft>
                <a:spcPts val="600"/>
              </a:spcAft>
            </a:pPr>
            <a:r>
              <a:rPr lang="hu-HU" sz="2000" b="1" dirty="0"/>
              <a:t>Gazdasági aspektusokról </a:t>
            </a:r>
            <a:r>
              <a:rPr lang="hu-HU" sz="2000" dirty="0"/>
              <a:t>röviden: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tógazda</a:t>
            </a:r>
            <a:r>
              <a:rPr lang="hu-HU" sz="2000" dirty="0"/>
              <a:t> fizet a készülékek kiépítéséért, üzemeltetéséért és karbantartásáért. 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tó felügyelői </a:t>
            </a:r>
            <a:r>
              <a:rPr lang="hu-HU" sz="2000" dirty="0"/>
              <a:t>ingyenesen hozzáférnek a környezeti adatokhoz és a „predikció” funkcióhoz. 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felhasználó</a:t>
            </a:r>
            <a:r>
              <a:rPr lang="hu-HU" sz="2000" dirty="0"/>
              <a:t> ingyenesen láthatja a környezeti adatokat pl. 2 napig visszamenőleg, ugyanakkor a „predikció” és a többi funkció csak havi előfizetéssel lehetséges.</a:t>
            </a: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9D9FA59-157D-EDCF-3A50-350CE52FD4CA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9CA96E0-D539-4E4B-DB33-900E04E7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E9CAAC-9B2E-A9A2-4C1B-F63F99C06BD3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Jövőkép II.</a:t>
            </a:r>
          </a:p>
        </p:txBody>
      </p:sp>
    </p:spTree>
    <p:extLst>
      <p:ext uri="{BB962C8B-B14F-4D97-AF65-F5344CB8AC3E}">
        <p14:creationId xmlns:p14="http://schemas.microsoft.com/office/powerpoint/2010/main" val="50116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3EBC-6CCA-A03C-5E67-107075704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A11BEE2F-2A79-2363-5161-3C3EC2733AA1}"/>
              </a:ext>
            </a:extLst>
          </p:cNvPr>
          <p:cNvSpPr txBox="1"/>
          <p:nvPr/>
        </p:nvSpPr>
        <p:spPr>
          <a:xfrm>
            <a:off x="1152000" y="2556000"/>
            <a:ext cx="982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b="1" dirty="0"/>
              <a:t>Opponensi </a:t>
            </a:r>
            <a:r>
              <a:rPr lang="hu-HU" sz="2000" dirty="0"/>
              <a:t>kérdés:</a:t>
            </a:r>
          </a:p>
          <a:p>
            <a:pPr algn="just">
              <a:buNone/>
            </a:pPr>
            <a:endParaRPr lang="hu-HU" sz="2000" dirty="0"/>
          </a:p>
          <a:p>
            <a:pPr algn="just">
              <a:buNone/>
            </a:pPr>
            <a:r>
              <a:rPr lang="hu-HU" sz="2000" b="1" i="1" dirty="0"/>
              <a:t>I: </a:t>
            </a:r>
            <a:r>
              <a:rPr lang="hu-HU" sz="2000" i="1" dirty="0"/>
              <a:t>„A dolgozatban többször említed a mesterséges intelligencia jövőbeli szerepét. Milyen konkrét MI-algoritmust vagy megközelítést tartanál a legalkalmasabbnak a fogási esélyek </a:t>
            </a:r>
            <a:r>
              <a:rPr lang="hu-HU" sz="2000" i="1" dirty="0" err="1"/>
              <a:t>predikciójához</a:t>
            </a:r>
            <a:r>
              <a:rPr lang="hu-HU" sz="2000" i="1" dirty="0"/>
              <a:t>?”</a:t>
            </a:r>
          </a:p>
          <a:p>
            <a:pPr algn="just">
              <a:buNone/>
            </a:pPr>
            <a:endParaRPr lang="hu-HU" sz="2000" i="1" dirty="0"/>
          </a:p>
          <a:p>
            <a:pPr algn="just">
              <a:buNone/>
            </a:pPr>
            <a:r>
              <a:rPr lang="hu-HU" sz="2000" b="1" i="1" dirty="0"/>
              <a:t>I: </a:t>
            </a:r>
            <a:r>
              <a:rPr lang="hu-HU" sz="2000" dirty="0" err="1"/>
              <a:t>Supervised</a:t>
            </a:r>
            <a:r>
              <a:rPr lang="hu-HU" sz="2000" dirty="0"/>
              <a:t> </a:t>
            </a:r>
            <a:r>
              <a:rPr lang="hu-HU" sz="2000" dirty="0" err="1"/>
              <a:t>Learninget</a:t>
            </a:r>
            <a:r>
              <a:rPr lang="hu-HU" sz="2000" dirty="0"/>
              <a:t> (felügyelt gépi tanulási) azon belül is a jól interpretálható (</a:t>
            </a:r>
            <a:r>
              <a:rPr lang="hu-HU" sz="2000" dirty="0" err="1"/>
              <a:t>szablyelvű</a:t>
            </a:r>
            <a:r>
              <a:rPr lang="hu-HU" sz="2000" dirty="0"/>
              <a:t>) </a:t>
            </a:r>
            <a:r>
              <a:rPr lang="hu-HU" sz="2000" b="1" dirty="0"/>
              <a:t>Random Forest </a:t>
            </a:r>
            <a:r>
              <a:rPr lang="hu-HU" sz="2000" dirty="0"/>
              <a:t>struktúrát. A rendszer az adataimból megtanulja az összefüggéseket (rendelkezésre álló inputokból, várható outputokat), majd később új adatok alapján előre tudja jelezni a várható fogást.</a:t>
            </a:r>
          </a:p>
          <a:p>
            <a:pPr algn="just">
              <a:buNone/>
            </a:pPr>
            <a:r>
              <a:rPr lang="hu-HU" sz="2000" b="1" dirty="0"/>
              <a:t>M</a:t>
            </a:r>
            <a:r>
              <a:rPr lang="hu-HU" b="1" dirty="0"/>
              <a:t>egtanítjuk</a:t>
            </a:r>
            <a:r>
              <a:rPr lang="hu-HU" dirty="0"/>
              <a:t> a gépet, milyen körülmények mellett milyen fogás született.</a:t>
            </a:r>
            <a:br>
              <a:rPr lang="hu-HU" dirty="0"/>
            </a:br>
            <a:r>
              <a:rPr lang="hu-HU" dirty="0"/>
              <a:t>A Random Forest sok kicsi döntési fát épít, mindegyik egy kicsit más mintát lát, majd a fák „</a:t>
            </a:r>
            <a:r>
              <a:rPr lang="hu-HU" b="1" i="1" dirty="0"/>
              <a:t>szavaznak</a:t>
            </a:r>
            <a:r>
              <a:rPr lang="hu-HU" dirty="0"/>
              <a:t>”.</a:t>
            </a:r>
            <a:endParaRPr lang="hu-HU" sz="20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D635C99-CDCA-4D99-92D1-39B02225E53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9B9C2EE-94F2-164D-2344-3220B165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108F592-53A1-9D62-6182-9C09E46CC285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I.</a:t>
            </a:r>
          </a:p>
        </p:txBody>
      </p:sp>
    </p:spTree>
    <p:extLst>
      <p:ext uri="{BB962C8B-B14F-4D97-AF65-F5344CB8AC3E}">
        <p14:creationId xmlns:p14="http://schemas.microsoft.com/office/powerpoint/2010/main" val="403333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F81C-8062-9438-458B-E8BFAF5F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A96F8CCC-1C96-8040-1BFB-5778B1B760D2}"/>
              </a:ext>
            </a:extLst>
          </p:cNvPr>
          <p:cNvSpPr txBox="1"/>
          <p:nvPr/>
        </p:nvSpPr>
        <p:spPr>
          <a:xfrm>
            <a:off x="1152000" y="2556000"/>
            <a:ext cx="9829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Miért a </a:t>
            </a:r>
            <a:r>
              <a:rPr lang="hu-HU" b="1" dirty="0"/>
              <a:t>Random Forest: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jól kezeli az összetett, nem lineáris összefüggéseket,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nem igényel hatalmas adatbázist,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és megmutatja, mely tényezők (például vízhőmérséklet vagy légnyomás-változás) befolyásolják leginkább a fogást…</a:t>
            </a:r>
          </a:p>
          <a:p>
            <a:endParaRPr lang="hu-HU" sz="2000" dirty="0"/>
          </a:p>
          <a:p>
            <a:pPr algn="just"/>
            <a:r>
              <a:rPr lang="hu-HU" sz="2000" b="1" i="1" dirty="0"/>
              <a:t>II: </a:t>
            </a:r>
            <a:r>
              <a:rPr lang="hu-HU" sz="2000" i="1" dirty="0"/>
              <a:t>„Tervezed-e a prototípus rendszered tényleges telepítését és tesztelését egy valós </a:t>
            </a:r>
            <a:r>
              <a:rPr lang="hu-HU" sz="2000" i="1" dirty="0" err="1"/>
              <a:t>horgásztavon</a:t>
            </a:r>
            <a:r>
              <a:rPr lang="hu-HU" sz="2000" i="1" dirty="0"/>
              <a:t>, esetleg üzleti partner bevonásával?”</a:t>
            </a:r>
          </a:p>
          <a:p>
            <a:pPr marL="45720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Igen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0F5652C-9B92-5999-99E4-1862FA90DAFF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6DBC371-3951-FA1D-8758-326C0E33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4FCF46-C6D3-B8B7-A32A-E2187C05A501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II.</a:t>
            </a:r>
          </a:p>
        </p:txBody>
      </p:sp>
    </p:spTree>
    <p:extLst>
      <p:ext uri="{BB962C8B-B14F-4D97-AF65-F5344CB8AC3E}">
        <p14:creationId xmlns:p14="http://schemas.microsoft.com/office/powerpoint/2010/main" val="22775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939165" y="2270136"/>
            <a:ext cx="107384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b="1" dirty="0"/>
              <a:t>Konzulensi</a:t>
            </a:r>
            <a:r>
              <a:rPr lang="hu-HU" sz="2000" dirty="0"/>
              <a:t> kérdések(I/II):</a:t>
            </a:r>
          </a:p>
          <a:p>
            <a:pPr algn="just">
              <a:buNone/>
            </a:pPr>
            <a:r>
              <a:rPr lang="hu-HU" sz="2000" i="1" dirty="0"/>
              <a:t>„Ha a fogott halak száma/tömege SOK alternatív modell alapján becslésre kerül a mindenkor adott környezeti feltételek függvényében, akkor 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hu-HU" sz="2000" b="1" i="1" dirty="0"/>
              <a:t>I: </a:t>
            </a:r>
            <a:r>
              <a:rPr lang="hu-HU" sz="2000" i="1" dirty="0"/>
              <a:t>egy emberhorgász és 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hu-HU" sz="2000" b="1" i="1" dirty="0"/>
              <a:t>II:</a:t>
            </a:r>
            <a:r>
              <a:rPr lang="hu-HU" sz="2000" i="1" dirty="0"/>
              <a:t> egy robothorgász milyen alapon, milyen logika mentén fog tudni választani ezen alternatívák közül?”</a:t>
            </a:r>
          </a:p>
          <a:p>
            <a:pPr algn="just"/>
            <a:endParaRPr lang="hu-HU" sz="2000" i="1" dirty="0"/>
          </a:p>
          <a:p>
            <a:pPr algn="just">
              <a:spcAft>
                <a:spcPts val="600"/>
              </a:spcAft>
            </a:pPr>
            <a:r>
              <a:rPr lang="hu-HU" sz="2000" dirty="0"/>
              <a:t>I: Az ember </a:t>
            </a:r>
            <a:r>
              <a:rPr lang="hu-HU" sz="2000" b="1" dirty="0"/>
              <a:t>szubjektív</a:t>
            </a:r>
            <a:r>
              <a:rPr lang="hu-HU" sz="2000" dirty="0"/>
              <a:t> szempontok alapján választ az alternatív modellek (predikciók) közül.</a:t>
            </a:r>
          </a:p>
          <a:p>
            <a:pPr algn="just"/>
            <a:r>
              <a:rPr lang="hu-HU" sz="2000" dirty="0"/>
              <a:t>II: A robothorgász egy </a:t>
            </a:r>
            <a:r>
              <a:rPr lang="hu-HU" sz="2000" b="1" dirty="0"/>
              <a:t>objektív</a:t>
            </a:r>
            <a:r>
              <a:rPr lang="hu-HU" sz="2000" dirty="0"/>
              <a:t> döntési logika vagy optimalizálási algoritmus alapján választ.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Összességében a célok ugyanazok: a profi horgász a </a:t>
            </a:r>
            <a:r>
              <a:rPr lang="hu-HU" sz="2000" b="1" dirty="0"/>
              <a:t>tapasztalatára, logikájára</a:t>
            </a:r>
            <a:r>
              <a:rPr lang="hu-HU" sz="2000" dirty="0"/>
              <a:t> és az általa valósnak vélt adatokra tud alapozni az esélyek meghatározásánál (emberi intuíció alapján), míg a robothorgásznak </a:t>
            </a:r>
            <a:r>
              <a:rPr lang="hu-HU" sz="2000" dirty="0" err="1"/>
              <a:t>quasi</a:t>
            </a:r>
            <a:r>
              <a:rPr lang="hu-HU" sz="2000" dirty="0"/>
              <a:t> </a:t>
            </a:r>
            <a:r>
              <a:rPr lang="hu-HU" sz="2000" b="1" dirty="0"/>
              <a:t>nincsenek</a:t>
            </a:r>
            <a:r>
              <a:rPr lang="hu-HU" sz="2000" dirty="0"/>
              <a:t> </a:t>
            </a:r>
            <a:r>
              <a:rPr lang="hu-HU" sz="2000" b="1" dirty="0"/>
              <a:t>memória-</a:t>
            </a:r>
            <a:r>
              <a:rPr lang="hu-HU" sz="2000" dirty="0" err="1"/>
              <a:t>korlátai</a:t>
            </a:r>
            <a:r>
              <a:rPr lang="hu-HU" sz="2000" dirty="0"/>
              <a:t>, a rendelkezésre álló adathalmaz „</a:t>
            </a:r>
            <a:r>
              <a:rPr lang="hu-HU" sz="2000" b="1" dirty="0"/>
              <a:t>észben tartásával</a:t>
            </a:r>
            <a:r>
              <a:rPr lang="hu-HU" sz="2000" dirty="0"/>
              <a:t>”, </a:t>
            </a:r>
            <a:r>
              <a:rPr lang="hu-HU" sz="2000" b="1" dirty="0"/>
              <a:t>algoritmus</a:t>
            </a:r>
            <a:r>
              <a:rPr lang="hu-HU" sz="2000" dirty="0"/>
              <a:t> segítségével tud esélyeket számolni (gépi intuíció alapján).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228C359-2B56-D4A8-5182-14943F354273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8900F3-B52C-4099-0864-62E3F4F53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B635C6E-4808-40D8-A4A4-CDCEC2A81DFE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III.</a:t>
            </a:r>
          </a:p>
        </p:txBody>
      </p:sp>
    </p:spTree>
    <p:extLst>
      <p:ext uri="{BB962C8B-B14F-4D97-AF65-F5344CB8AC3E}">
        <p14:creationId xmlns:p14="http://schemas.microsoft.com/office/powerpoint/2010/main" val="31021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939165" y="2809497"/>
            <a:ext cx="10042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dirty="0"/>
              <a:t>Összességében a szakdolgozat elkészítése közben rengeteg </a:t>
            </a:r>
            <a:r>
              <a:rPr lang="hu-HU" sz="2000" b="1" dirty="0"/>
              <a:t>szakmai tapasztalattal </a:t>
            </a:r>
            <a:r>
              <a:rPr lang="hu-HU" sz="2000" dirty="0"/>
              <a:t>gazdagodtam: Új kihívást jelentettek a megfelelő eszközök beszerzése, összeszerelése, életre keltesé és működőképessé tétele, a </a:t>
            </a:r>
            <a:r>
              <a:rPr lang="hu-HU" sz="2000" b="1" dirty="0"/>
              <a:t>próbapaneltől</a:t>
            </a:r>
            <a:r>
              <a:rPr lang="hu-HU" sz="2000" dirty="0"/>
              <a:t> kezdve a </a:t>
            </a:r>
            <a:r>
              <a:rPr lang="hu-HU" sz="2000" b="1" dirty="0"/>
              <a:t>kivitelezésig</a:t>
            </a:r>
            <a:r>
              <a:rPr lang="hu-HU" sz="2000" dirty="0"/>
              <a:t>. Bár a projekt során akadtak </a:t>
            </a:r>
            <a:r>
              <a:rPr lang="hu-HU" sz="2000" b="1" dirty="0"/>
              <a:t>nehézségek</a:t>
            </a:r>
            <a:r>
              <a:rPr lang="hu-HU" sz="2000" dirty="0"/>
              <a:t>, hibakeresések és néha technikai akadály is, ennek ellenére élvezettel dolgoztam rajta, különösen a fizikai eszközök összeszerelése közben.</a:t>
            </a:r>
          </a:p>
          <a:p>
            <a:pPr algn="l">
              <a:buNone/>
            </a:pPr>
            <a:endParaRPr lang="hu-HU" sz="2000" dirty="0"/>
          </a:p>
          <a:p>
            <a:pPr algn="just"/>
            <a:r>
              <a:rPr lang="hu-HU" sz="2000" dirty="0"/>
              <a:t>Véleményem szerint a megvalósított rendszer nemcsak egy „iskolai” feladat, hanem valóban egy hasznos fejlesztés, amelyből akár </a:t>
            </a:r>
            <a:r>
              <a:rPr lang="hu-HU" sz="2000" b="1" dirty="0"/>
              <a:t>vállalkozás</a:t>
            </a:r>
            <a:r>
              <a:rPr lang="hu-HU" sz="2000" dirty="0"/>
              <a:t> is lehet. A környezeti adatgyűjtés és annak horgászati alkalmazása egyre </a:t>
            </a:r>
            <a:r>
              <a:rPr lang="hu-HU" sz="2000" b="1" dirty="0"/>
              <a:t>fontosabb</a:t>
            </a:r>
            <a:r>
              <a:rPr lang="hu-HU" sz="2000" dirty="0"/>
              <a:t> szerepet kap, és örülök, hogy ehhez én is hozzájárulhatok!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713F16D-61A5-A0EC-67F2-742F5416206C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0D8DC9-638B-6EBA-9AA9-DB5F7E8B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20A066D-F8C6-C7FB-18A2-AE0636BFF067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Összefoglaló </a:t>
            </a:r>
          </a:p>
        </p:txBody>
      </p:sp>
    </p:spTree>
    <p:extLst>
      <p:ext uri="{BB962C8B-B14F-4D97-AF65-F5344CB8AC3E}">
        <p14:creationId xmlns:p14="http://schemas.microsoft.com/office/powerpoint/2010/main" val="425285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713F16D-61A5-A0EC-67F2-742F5416206C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0D8DC9-638B-6EBA-9AA9-DB5F7E8B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20A066D-F8C6-C7FB-18A2-AE0636BFF067}"/>
              </a:ext>
            </a:extLst>
          </p:cNvPr>
          <p:cNvSpPr txBox="1"/>
          <p:nvPr/>
        </p:nvSpPr>
        <p:spPr>
          <a:xfrm rot="10800000" flipV="1">
            <a:off x="0" y="30055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Köszönöm a figyelmet!</a:t>
            </a:r>
          </a:p>
          <a:p>
            <a:pPr algn="ctr"/>
            <a:r>
              <a:rPr lang="hu-HU" sz="2400" b="1" dirty="0">
                <a:latin typeface="Aptos (Szövegtörzs)"/>
                <a:cs typeface="Times New Roman" panose="02020603050405020304" pitchFamily="18" charset="0"/>
              </a:rPr>
              <a:t>(</a:t>
            </a:r>
            <a:r>
              <a:rPr lang="hu-HU" sz="2400" b="1" dirty="0">
                <a:latin typeface="Aptos (Szövegtörzs)"/>
                <a:cs typeface="Times New Roman" panose="02020603050405020304" pitchFamily="18" charset="0"/>
                <a:hlinkClick r:id="rId3"/>
              </a:rPr>
              <a:t>majorlevi100@gmail.</a:t>
            </a:r>
            <a:r>
              <a:rPr lang="hu-HU" sz="2400" b="1">
                <a:latin typeface="Aptos (Szövegtörzs)"/>
                <a:cs typeface="Times New Roman" panose="02020603050405020304" pitchFamily="18" charset="0"/>
                <a:hlinkClick r:id="rId3"/>
              </a:rPr>
              <a:t>com</a:t>
            </a:r>
            <a:r>
              <a:rPr lang="hu-HU" sz="2400" b="1">
                <a:latin typeface="Aptos (Szövegtörzs)"/>
                <a:cs typeface="Times New Roman" panose="02020603050405020304" pitchFamily="18" charset="0"/>
              </a:rPr>
              <a:t>) </a:t>
            </a:r>
            <a:endParaRPr lang="hu-HU" sz="3600" b="1" dirty="0">
              <a:latin typeface="Aptos (Szövegtörzs)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FAD28D3-5F08-9E69-E290-0F4857FC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645920"/>
            <a:ext cx="2273426" cy="4041648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5942487-E95D-496E-766C-8BE144293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2980944"/>
            <a:ext cx="2029968" cy="2706624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7209AB-64B4-F38E-79B3-B784CEC58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4393" y="3744756"/>
            <a:ext cx="2327554" cy="3103405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5E81A65-3BD6-4985-1348-3BD3AE1C5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5230" y="302535"/>
            <a:ext cx="2221323" cy="2961764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89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214437" y="2717157"/>
            <a:ext cx="976312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/>
              <a:t>A projektem a sporthorgászok </a:t>
            </a:r>
            <a:r>
              <a:rPr lang="hu-HU" sz="2000" b="1" dirty="0"/>
              <a:t>sikerélményének növelésén </a:t>
            </a:r>
            <a:r>
              <a:rPr lang="hu-HU" sz="2000" dirty="0"/>
              <a:t>az érdekét szolgálja. Köztudott tény a profi horgászok világában, hogy a időjárási tényezők nagy ráhatással bírnak a halak vonulási útvonalaira és kapókedvükre… 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A </a:t>
            </a:r>
            <a:r>
              <a:rPr lang="hu-HU" sz="2000" b="1" dirty="0"/>
              <a:t>cél</a:t>
            </a:r>
            <a:r>
              <a:rPr lang="hu-HU" sz="2000" dirty="0"/>
              <a:t> olyan </a:t>
            </a:r>
            <a:r>
              <a:rPr lang="hu-HU" sz="2000" b="1" dirty="0"/>
              <a:t>hardver eszköz </a:t>
            </a:r>
            <a:r>
              <a:rPr lang="hu-HU" sz="2000" dirty="0"/>
              <a:t>és</a:t>
            </a:r>
            <a:r>
              <a:rPr lang="hu-HU" sz="2000" b="1" dirty="0"/>
              <a:t> </a:t>
            </a:r>
            <a:r>
              <a:rPr lang="hu-HU" sz="2000" dirty="0"/>
              <a:t>olyan </a:t>
            </a:r>
            <a:r>
              <a:rPr lang="hu-HU" sz="2000" b="1" dirty="0"/>
              <a:t>adatelemző rendszer</a:t>
            </a:r>
            <a:r>
              <a:rPr lang="hu-HU" sz="2000" dirty="0"/>
              <a:t> alapjainak a kialakítása, mely széles körű adatgyűjtésre alkalmas a horgásztavaknál. A megoldás internetes kapcsolaton keresztül webszerverre tölti, majd eltárolja a méréseket egy adatbázisban.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Működés lépései: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mérése,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küldése,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tárolása,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vizuális megjelenítése.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2FB17FE-729E-04E0-0A74-B98BDCB708BD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68050F-234C-CCB7-5C81-E300A091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364AC26-DB9E-7808-0BC9-39E2280C93D2}"/>
              </a:ext>
            </a:extLst>
          </p:cNvPr>
          <p:cNvSpPr txBox="1"/>
          <p:nvPr/>
        </p:nvSpPr>
        <p:spPr>
          <a:xfrm rot="10800000" flipV="1">
            <a:off x="1188000" y="1368000"/>
            <a:ext cx="5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Bevezetés és célkitűzés</a:t>
            </a:r>
          </a:p>
        </p:txBody>
      </p:sp>
    </p:spTree>
    <p:extLst>
      <p:ext uri="{BB962C8B-B14F-4D97-AF65-F5344CB8AC3E}">
        <p14:creationId xmlns:p14="http://schemas.microsoft.com/office/powerpoint/2010/main" val="24091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8EE01698-C2AF-B0A2-F951-A9CADA648A19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Miről lesz szó?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614271" y="2319901"/>
            <a:ext cx="7800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Cím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Bevezetés és célkitűzés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Tartalomjegyzék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rendszer felépítése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Alkalmazott eszközök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Felhasználói felület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Jövőkép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Kérdések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Összefoglalás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Záró dia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Összesen (15 dia)</a:t>
            </a:r>
          </a:p>
          <a:p>
            <a:r>
              <a:rPr lang="hu-HU" dirty="0">
                <a:latin typeface="Aptos (Szövegtörzs)"/>
              </a:rPr>
              <a:t>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F3B305F-0885-33B4-170C-0186E8E4EB48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C3C305A-E764-6BAB-D60A-32741AF51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860C41C-B8B3-1AD5-56BF-A7CD459460E3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DC76FD-260B-0E7F-4303-D21DED1C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2199D72-D3F4-7775-2D72-A5FEDCF49A1A}"/>
              </a:ext>
            </a:extLst>
          </p:cNvPr>
          <p:cNvSpPr txBox="1"/>
          <p:nvPr/>
        </p:nvSpPr>
        <p:spPr>
          <a:xfrm rot="10800000" flipV="1">
            <a:off x="1368000" y="1188000"/>
            <a:ext cx="49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 rendszer felépítése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3C2F9B5-6684-F622-769C-B34EFB05F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89" y="2679826"/>
            <a:ext cx="7766221" cy="4061394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99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424237" y="2044394"/>
            <a:ext cx="727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00000"/>
                </a:solidFill>
              </a:rPr>
              <a:t>A projekt két darab ESP32-WROOM mikrovezérlőből áll: 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Az </a:t>
            </a:r>
            <a:r>
              <a:rPr lang="hu-HU" sz="2000" b="1" dirty="0"/>
              <a:t>első</a:t>
            </a:r>
            <a:r>
              <a:rPr lang="hu-HU" sz="2000" dirty="0"/>
              <a:t> eszközt 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környezeti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tényező mérésre és </a:t>
            </a:r>
          </a:p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az adatok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webszerverre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való továbbítására specializáltam.</a:t>
            </a:r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FCDD99-018B-CA7B-E94A-039BEA7056EF}"/>
              </a:ext>
            </a:extLst>
          </p:cNvPr>
          <p:cNvSpPr txBox="1"/>
          <p:nvPr/>
        </p:nvSpPr>
        <p:spPr>
          <a:xfrm>
            <a:off x="4664058" y="3107988"/>
            <a:ext cx="251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ESP32-WROOM-32U</a:t>
            </a:r>
            <a:endParaRPr lang="hu-HU" sz="16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DE821A3-AE6A-E605-056B-537EB50B436D}"/>
              </a:ext>
            </a:extLst>
          </p:cNvPr>
          <p:cNvSpPr txBox="1"/>
          <p:nvPr/>
        </p:nvSpPr>
        <p:spPr>
          <a:xfrm>
            <a:off x="7448806" y="5262807"/>
            <a:ext cx="335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BME280 (barométer)szenzor </a:t>
            </a:r>
            <a:endParaRPr lang="hu-HU" sz="2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1AFC801-E36D-4C95-F4F7-1227938FCEC4}"/>
              </a:ext>
            </a:extLst>
          </p:cNvPr>
          <p:cNvSpPr txBox="1"/>
          <p:nvPr/>
        </p:nvSpPr>
        <p:spPr>
          <a:xfrm>
            <a:off x="8291394" y="3109661"/>
            <a:ext cx="328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RS-FXJT-N01 szélirány mérő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35B5AB-B176-F119-A0AE-B958DD3574E1}"/>
              </a:ext>
            </a:extLst>
          </p:cNvPr>
          <p:cNvSpPr txBox="1"/>
          <p:nvPr/>
        </p:nvSpPr>
        <p:spPr>
          <a:xfrm>
            <a:off x="424237" y="3371864"/>
            <a:ext cx="3803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RS-FSJT-N01 szélsebesség mérő 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AEA98AF5-6D9E-5EC7-02A5-C6A0A9DB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69" y="3276002"/>
            <a:ext cx="3573462" cy="357346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447444B-4A98-62C9-0794-68629EBE6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41" y="3428421"/>
            <a:ext cx="2633547" cy="2019053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F279476-3EAB-B4D4-BFD2-295E2A5A4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8" y="3737113"/>
            <a:ext cx="2518245" cy="201905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9B7BDA1-EBB1-2172-BCA7-DEE9E5412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54" y="5756166"/>
            <a:ext cx="891626" cy="70206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E0F1DA3-987B-D682-9FA4-CAA73FECEE5B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4388ED8-F54F-38FC-FEEB-307FC21B8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CEFB17C-1FCA-2D5D-9C28-C0B9ED831208}"/>
              </a:ext>
            </a:extLst>
          </p:cNvPr>
          <p:cNvSpPr txBox="1"/>
          <p:nvPr/>
        </p:nvSpPr>
        <p:spPr>
          <a:xfrm rot="10800000" flipV="1">
            <a:off x="1188000" y="1368000"/>
            <a:ext cx="49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I.</a:t>
            </a:r>
          </a:p>
        </p:txBody>
      </p:sp>
    </p:spTree>
    <p:extLst>
      <p:ext uri="{BB962C8B-B14F-4D97-AF65-F5344CB8AC3E}">
        <p14:creationId xmlns:p14="http://schemas.microsoft.com/office/powerpoint/2010/main" val="7085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51AFC801-E36D-4C95-F4F7-1227938FCEC4}"/>
              </a:ext>
            </a:extLst>
          </p:cNvPr>
          <p:cNvSpPr txBox="1"/>
          <p:nvPr/>
        </p:nvSpPr>
        <p:spPr>
          <a:xfrm>
            <a:off x="6627277" y="4160134"/>
            <a:ext cx="393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000000"/>
                </a:solidFill>
              </a:rPr>
              <a:t>RS-FXJT-N01 szélirány-mérő: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 szélirány-mérő 0 és 5 volt közötti ismét csak </a:t>
            </a:r>
            <a:r>
              <a:rPr lang="hu-HU" sz="2000" b="1" dirty="0">
                <a:solidFill>
                  <a:srgbClr val="000000"/>
                </a:solidFill>
              </a:rPr>
              <a:t>analóg </a:t>
            </a:r>
            <a:r>
              <a:rPr lang="hu-HU" sz="2000" dirty="0">
                <a:solidFill>
                  <a:srgbClr val="000000"/>
                </a:solidFill>
              </a:rPr>
              <a:t>feszültségjelet ad, ami a 0–360 fokos iránynak felel meg. Az irányt a mikrovezérlő ebből számolja ki szoftveresen.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35B5AB-B176-F119-A0AE-B958DD3574E1}"/>
              </a:ext>
            </a:extLst>
          </p:cNvPr>
          <p:cNvSpPr txBox="1"/>
          <p:nvPr/>
        </p:nvSpPr>
        <p:spPr>
          <a:xfrm>
            <a:off x="617672" y="4160134"/>
            <a:ext cx="5156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000000"/>
                </a:solidFill>
              </a:rPr>
              <a:t>RS-FSJT-N01 szélsebesség-mérő: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 szélsebesség-mérő </a:t>
            </a:r>
            <a:r>
              <a:rPr lang="hu-HU" sz="2000" b="1" dirty="0">
                <a:solidFill>
                  <a:srgbClr val="000000"/>
                </a:solidFill>
              </a:rPr>
              <a:t>analóg</a:t>
            </a:r>
            <a:r>
              <a:rPr lang="hu-HU" sz="2000" dirty="0">
                <a:solidFill>
                  <a:srgbClr val="000000"/>
                </a:solidFill>
              </a:rPr>
              <a:t> feszültségjelet ad, ami a forgási sebességgel arányos. Minél gyorsabban forog, annál nagyobb a kimeneti feszültség, amit 0 és 5 volt (0-70m/s) közötti lehet. A tényleges szélsebesség értékét a program számolja ki a gyártói adatok alapján.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6447444B-4A98-62C9-0794-68629EBE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35" y="2313097"/>
            <a:ext cx="2633547" cy="2019053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F279476-3EAB-B4D4-BFD2-295E2A5A4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5" y="2118383"/>
            <a:ext cx="2518245" cy="201905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E0F1DA3-987B-D682-9FA4-CAA73FECEE5B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4388ED8-F54F-38FC-FEEB-307FC21B8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CEFB17C-1FCA-2D5D-9C28-C0B9ED831208}"/>
              </a:ext>
            </a:extLst>
          </p:cNvPr>
          <p:cNvSpPr txBox="1"/>
          <p:nvPr/>
        </p:nvSpPr>
        <p:spPr>
          <a:xfrm rot="10800000" flipV="1">
            <a:off x="1187999" y="1368000"/>
            <a:ext cx="524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II.</a:t>
            </a:r>
          </a:p>
        </p:txBody>
      </p:sp>
    </p:spTree>
    <p:extLst>
      <p:ext uri="{BB962C8B-B14F-4D97-AF65-F5344CB8AC3E}">
        <p14:creationId xmlns:p14="http://schemas.microsoft.com/office/powerpoint/2010/main" val="247707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E0FD5D3-D51D-0FA1-5869-A3E5FD74E736}"/>
              </a:ext>
            </a:extLst>
          </p:cNvPr>
          <p:cNvSpPr txBox="1"/>
          <p:nvPr/>
        </p:nvSpPr>
        <p:spPr>
          <a:xfrm>
            <a:off x="6857630" y="3151143"/>
            <a:ext cx="363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</a:rPr>
              <a:t>DS18B20 hőmérséklet </a:t>
            </a:r>
          </a:p>
          <a:p>
            <a:pPr algn="ctr"/>
            <a:r>
              <a:rPr lang="hu-HU" sz="2000" dirty="0">
                <a:solidFill>
                  <a:srgbClr val="000000"/>
                </a:solidFill>
              </a:rPr>
              <a:t>szenzor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857E74-47CF-A9BF-9E14-FAC192736FB3}"/>
              </a:ext>
            </a:extLst>
          </p:cNvPr>
          <p:cNvSpPr txBox="1"/>
          <p:nvPr/>
        </p:nvSpPr>
        <p:spPr>
          <a:xfrm>
            <a:off x="257091" y="3552328"/>
            <a:ext cx="351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</a:rPr>
              <a:t>18650 Lítium akkumulátor V3 bővítőmodul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734E2E-1DC2-9857-33D2-AD83A543A240}"/>
              </a:ext>
            </a:extLst>
          </p:cNvPr>
          <p:cNvSpPr txBox="1"/>
          <p:nvPr/>
        </p:nvSpPr>
        <p:spPr>
          <a:xfrm>
            <a:off x="10329698" y="4223343"/>
            <a:ext cx="115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Antenna</a:t>
            </a:r>
            <a:r>
              <a:rPr lang="hu-HU" sz="2000" b="0" i="0" u="none" strike="noStrike" baseline="0" dirty="0">
                <a:solidFill>
                  <a:srgbClr val="000000"/>
                </a:solidFill>
              </a:rPr>
              <a:t> </a:t>
            </a:r>
            <a:endParaRPr lang="hu-HU" sz="20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F91B4F6C-E9D2-B00C-12BC-5F565D50E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" y="4118827"/>
            <a:ext cx="2424253" cy="242425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5325706-92DA-2BA7-D69D-384400437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81" y="3775641"/>
            <a:ext cx="2340772" cy="1555312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9CB47159-1E01-A73E-770C-E1B3BEDCE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87" y="4987768"/>
            <a:ext cx="1431424" cy="143142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238F8DF-B1C3-BA56-A845-1430AB73DDA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29BDFDD-3893-D6EB-82F0-E90045434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C68E90D-1941-2617-305C-0C79F8262521}"/>
              </a:ext>
            </a:extLst>
          </p:cNvPr>
          <p:cNvSpPr txBox="1"/>
          <p:nvPr/>
        </p:nvSpPr>
        <p:spPr>
          <a:xfrm rot="10800000" flipV="1">
            <a:off x="1188000" y="1368000"/>
            <a:ext cx="556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III.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CF6FB8-AC1C-0EFB-F09A-5E17E822BB9A}"/>
              </a:ext>
            </a:extLst>
          </p:cNvPr>
          <p:cNvSpPr txBox="1"/>
          <p:nvPr/>
        </p:nvSpPr>
        <p:spPr>
          <a:xfrm>
            <a:off x="390186" y="2067138"/>
            <a:ext cx="744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projekt két darab ESP32-WROOM mikrovezérlőből áll. </a:t>
            </a:r>
          </a:p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második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eszköz </a:t>
            </a:r>
            <a:r>
              <a:rPr lang="hu-HU" sz="2000" dirty="0">
                <a:solidFill>
                  <a:srgbClr val="000000"/>
                </a:solidFill>
              </a:rPr>
              <a:t>kizárólag a </a:t>
            </a:r>
            <a:r>
              <a:rPr lang="hu-HU" sz="2000" b="1" dirty="0">
                <a:solidFill>
                  <a:srgbClr val="000000"/>
                </a:solidFill>
              </a:rPr>
              <a:t>vízhőmérséklet</a:t>
            </a:r>
            <a:r>
              <a:rPr lang="hu-HU" sz="2000" dirty="0">
                <a:solidFill>
                  <a:srgbClr val="000000"/>
                </a:solidFill>
              </a:rPr>
              <a:t> méri és továbbítja.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E219071-8266-1FA7-CC0C-550A2DFB253D}"/>
              </a:ext>
            </a:extLst>
          </p:cNvPr>
          <p:cNvSpPr txBox="1"/>
          <p:nvPr/>
        </p:nvSpPr>
        <p:spPr>
          <a:xfrm>
            <a:off x="4148980" y="2959653"/>
            <a:ext cx="259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ESP32-WROOM-32U</a:t>
            </a:r>
            <a:endParaRPr lang="hu-HU" sz="16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E73238A-3F78-3AE3-3632-5A3E791DB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1" y="3305672"/>
            <a:ext cx="3304580" cy="33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866775" y="2014332"/>
            <a:ext cx="685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Aptos (Szövegtörzs)"/>
              </a:rPr>
              <a:t>A weboldal felhasználói felületén jelenleg két menüpontot különböztetünk meg: az </a:t>
            </a:r>
            <a:r>
              <a:rPr lang="hu-HU" sz="2000" b="1" dirty="0">
                <a:latin typeface="Aptos (Szövegtörzs)"/>
              </a:rPr>
              <a:t>egyiken</a:t>
            </a:r>
            <a:r>
              <a:rPr lang="hu-HU" sz="2000" dirty="0">
                <a:latin typeface="Aptos (Szövegtörzs)"/>
              </a:rPr>
              <a:t> a 30 percenként frissülő legfrissebb adatokat, a </a:t>
            </a:r>
            <a:r>
              <a:rPr lang="hu-HU" sz="2000" b="1" dirty="0">
                <a:latin typeface="Aptos (Szövegtörzs)"/>
              </a:rPr>
              <a:t>másikon</a:t>
            </a:r>
            <a:r>
              <a:rPr lang="hu-HU" sz="2000" dirty="0">
                <a:latin typeface="Aptos (Szövegtörzs)"/>
              </a:rPr>
              <a:t> pedig az eddig mért összes adatot láthatjuk.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DF56F92-55B0-1066-C3B5-A1DEEE9F35F5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8E62483-D17E-F56E-DA70-7738A22C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6E96294E-AAB3-C5CB-ECA9-ED20B09D45A9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Felhasználói felület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385274D-A103-F1F7-EC6A-2EC1088BF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" y="3429000"/>
            <a:ext cx="2858733" cy="32788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92D4CB5-3647-FC04-FE0D-16BEF456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43" y="3409071"/>
            <a:ext cx="7101974" cy="330870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D632E183-D013-A53C-63D8-53F4E68ED003}"/>
              </a:ext>
            </a:extLst>
          </p:cNvPr>
          <p:cNvSpPr/>
          <p:nvPr/>
        </p:nvSpPr>
        <p:spPr>
          <a:xfrm>
            <a:off x="6169687" y="4340888"/>
            <a:ext cx="4160017" cy="26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5685B4-B918-8C74-5F7B-92F71ADBF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" y="3429000"/>
            <a:ext cx="2858733" cy="331875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E63A0A7-0D25-7046-CF70-A78E50D545CB}"/>
              </a:ext>
            </a:extLst>
          </p:cNvPr>
          <p:cNvSpPr/>
          <p:nvPr/>
        </p:nvSpPr>
        <p:spPr>
          <a:xfrm>
            <a:off x="2214681" y="4340887"/>
            <a:ext cx="1442919" cy="2202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8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152525" y="2259571"/>
            <a:ext cx="9886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Az általam létrehozott rendszer </a:t>
            </a:r>
            <a:r>
              <a:rPr lang="hu-HU" sz="2000" b="1" dirty="0"/>
              <a:t>jelenlegi</a:t>
            </a:r>
            <a:r>
              <a:rPr lang="hu-HU" sz="2000" dirty="0"/>
              <a:t> formájában is</a:t>
            </a:r>
          </a:p>
          <a:p>
            <a:pPr algn="just"/>
            <a:r>
              <a:rPr lang="hu-HU" sz="2000" b="1" dirty="0"/>
              <a:t>jelentős előnyöket </a:t>
            </a:r>
            <a:r>
              <a:rPr lang="hu-HU" sz="2000" dirty="0"/>
              <a:t>biztosít a horgászok számára: A fejlesztés nem állhat meg!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jövőbeli elképzeléseim </a:t>
            </a:r>
            <a:r>
              <a:rPr lang="hu-HU" sz="2000" dirty="0"/>
              <a:t>magukba foglalják: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telefonos </a:t>
            </a:r>
            <a:r>
              <a:rPr lang="hu-HU" sz="2000" b="1" dirty="0"/>
              <a:t>applikáció</a:t>
            </a:r>
            <a:r>
              <a:rPr lang="hu-HU" sz="2000" dirty="0"/>
              <a:t> kialakítását, ezen belül: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környezeti adatok applikáción keresztüli </a:t>
            </a:r>
            <a:r>
              <a:rPr lang="hu-HU" sz="2000" b="1" dirty="0"/>
              <a:t>megjelenítését</a:t>
            </a:r>
            <a:r>
              <a:rPr lang="hu-HU" sz="2000" dirty="0"/>
              <a:t>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mesterséges intelligencián alapuló </a:t>
            </a:r>
            <a:r>
              <a:rPr lang="hu-HU" sz="2000" b="1" dirty="0"/>
              <a:t>stratégiai ajánlat</a:t>
            </a:r>
            <a:r>
              <a:rPr lang="hu-HU" sz="2000" dirty="0"/>
              <a:t> levezetését,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b="1" dirty="0"/>
              <a:t>fogások</a:t>
            </a:r>
            <a:r>
              <a:rPr lang="hu-HU" sz="2000" dirty="0"/>
              <a:t> és felhasznált </a:t>
            </a:r>
            <a:r>
              <a:rPr lang="hu-HU" sz="2000" b="1" dirty="0"/>
              <a:t>taktikák</a:t>
            </a:r>
            <a:r>
              <a:rPr lang="hu-HU" sz="2000" dirty="0"/>
              <a:t> feljegyzését,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és még sok más a horgász érdeklődésének fenntartására szolgáló funkciót</a:t>
            </a:r>
          </a:p>
          <a:p>
            <a:pPr marL="795600" lvl="1" algn="just">
              <a:buSzPct val="60000"/>
            </a:pPr>
            <a:r>
              <a:rPr lang="hu-HU" sz="2000" dirty="0"/>
              <a:t>pl. rekordok, képek feltöltését stb.,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/>
              <a:t>új</a:t>
            </a:r>
            <a:r>
              <a:rPr lang="hu-HU" sz="2000" dirty="0"/>
              <a:t> </a:t>
            </a:r>
            <a:r>
              <a:rPr lang="hu-HU" sz="2000" b="1" dirty="0"/>
              <a:t>szenzorok</a:t>
            </a:r>
            <a:r>
              <a:rPr lang="hu-HU" sz="2000" dirty="0"/>
              <a:t> applikálását (PH-szenzor és vízoxigén-szintmérő),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err="1"/>
              <a:t>LoRa</a:t>
            </a:r>
            <a:r>
              <a:rPr lang="hu-HU" sz="2000" dirty="0"/>
              <a:t> kommunikáció megvalósítását,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/>
              <a:t>tápellátás</a:t>
            </a:r>
            <a:r>
              <a:rPr lang="hu-HU" sz="2000" dirty="0"/>
              <a:t> fejlesztését.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BF978A6-0D11-966B-3538-E1A6F5992D3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D985FAD-0775-A6E6-FA5A-F6175D7F4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FDF527B-E3E6-7ABA-ABA7-D5216189C7C7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Jövőkép I.</a:t>
            </a:r>
          </a:p>
        </p:txBody>
      </p:sp>
    </p:spTree>
    <p:extLst>
      <p:ext uri="{BB962C8B-B14F-4D97-AF65-F5344CB8AC3E}">
        <p14:creationId xmlns:p14="http://schemas.microsoft.com/office/powerpoint/2010/main" val="188286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1115</Words>
  <Application>Microsoft Office PowerPoint</Application>
  <PresentationFormat>Szélesvásznú</PresentationFormat>
  <Paragraphs>138</Paragraphs>
  <Slides>15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Aptos</vt:lpstr>
      <vt:lpstr>Aptos (Szövegtörzs)</vt:lpstr>
      <vt:lpstr>Aptos Display</vt:lpstr>
      <vt:lpstr>Arial</vt:lpstr>
      <vt:lpstr>Calibri</vt:lpstr>
      <vt:lpstr>Courier New</vt:lpstr>
      <vt:lpstr>Office-téma</vt:lpstr>
      <vt:lpstr>Nyílt területi időjárás állomás építése és  adatok publikálása mikrovezérlő segítségével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FIXED-TERM Major Levente (HtvP/MFD-TRC)</dc:creator>
  <cp:lastModifiedBy>Lttd</cp:lastModifiedBy>
  <cp:revision>57</cp:revision>
  <dcterms:created xsi:type="dcterms:W3CDTF">2025-05-14T08:44:21Z</dcterms:created>
  <dcterms:modified xsi:type="dcterms:W3CDTF">2025-06-05T17:21:15Z</dcterms:modified>
</cp:coreProperties>
</file>