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0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5DE6D1-2C2C-E9E6-90A8-0A9DE3AF5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154252C-8966-9D96-A4D1-943B0F4CF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7AA448-580D-AC32-851F-EEC5F8E5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EFD3C6-48E1-A55D-4C52-F58FEB9F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F05D15-F500-99D2-78A6-71E60922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12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F358B3-9974-9538-C5DA-7844CFC3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013D925-ABE1-A0D3-7418-23D1DDAA4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C950FA-7418-C539-8E9C-3A9782E7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8F5F31-F472-9166-74BB-BA30AB4A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49AB6-0E57-E4A1-FFFA-8870CBBD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051CA5-B79C-CB6F-6073-39DF35EA6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733D55D-B867-986F-8315-B1ADD843E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3DF2C4-7072-F1FE-971B-67AC6312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8A6351-85C5-C4B0-8CA2-FF2269AC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39863F-A6C1-04BD-96F7-89D5D316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2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291192-F3FC-8F50-C16A-698409E4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50A9B-ECDC-FE77-0D6D-F8605FD5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4AC5CF-1501-999E-1679-F42E91DA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445D1E-A28F-E17B-D010-7287BB36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1C1990-D48A-5B48-CB5E-222FE245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1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16759-F775-A441-BAF4-2B006E58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2A9630-12ED-25B5-D474-1E5A5446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434D08-69DA-895B-6E4A-9D8F7CBB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827671-2491-D849-56C6-7B14C1A6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775CCB-FB23-5698-E6FB-DA81B20B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43CD06-E2BF-68B5-269A-87115B21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41AE06-E1FD-AABA-BE5C-FAB4DF5FE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01DE445-8CF6-C0AA-A3FD-CFDAA32DB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C4ECDA-5BE4-C512-9861-F51D67F7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A145A1-EE37-DB76-D45D-A2B764ED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16FF2-ACA9-99EE-137C-E32265AE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10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7D6F38-8B6B-C96D-C099-29D99E27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265443-8A7B-6756-77DF-7E7C596F9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9DB6CD3-8CE5-5BD0-0EA6-B7BFE3EE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0F38849-08EB-D6DF-11F2-DCA81FB8D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7F714E0-97B3-190B-F557-8A8EA954E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E6CF24-CA6B-8BD0-F17A-ECFE5FD8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041D2AD-9E60-A996-2130-6D54CE8E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5EB953C-5733-36AB-C23F-E1AC1E2A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51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0406DA-6BA9-476E-01CD-480F58A2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29EA772-AAA3-69CD-6BA2-C4BB5863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4368CAC-FFC7-CCF4-AB4C-EE6BDDD5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811EA79-DDE7-1FD6-7A17-28BFA320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6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5C8160B-FFBA-B918-64F0-9C4C778D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2106225-520D-350C-AFDC-32F14230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257F570-8D8E-84E1-C942-96A319A9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76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2643D6-AAC4-71C6-7A3B-B5BF5581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D854C5-D108-4C74-952D-8A8E39B4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B4192F8-EF3B-9D49-8096-52317C0F6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39F8B03-CB85-C186-563D-4B176999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69C8D33-6996-1F21-633B-F5B89FC7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1C0089-397B-2263-AE09-226DFE0C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1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AB5D46-2FDF-9B42-7C9B-AE8BE2B5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9C3E505-087F-D7D4-D2B4-4042D2890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E011A3-E471-4E0F-E837-5F570DB5B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4051CB8-C60C-B9C9-E603-10ECC2DF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545ABC-6A08-AD51-C016-075908F9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CB02B3-66F5-4A19-026C-CA3AE731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35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75D0424-F474-E004-2A04-45F0778A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42451E-500F-27E4-B435-0E2E1462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D1B361-59FC-CD3C-5056-56969DB30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AB16-10D9-47B3-93DA-E8D7E7E51144}" type="datetimeFigureOut">
              <a:rPr lang="hu-HU" smtClean="0"/>
              <a:t>2025. 05. 21.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462993-7F58-C332-1902-76FB38CD1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F20A2B-F0BE-33BB-9D87-620ABFFD5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E835-8178-4E06-8606-8AC3D19797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3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slide" Target="slide1.xml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3EAD0EA6-1766-CB9B-06EB-3F512DBD0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2610" r="2841" b="1497"/>
          <a:stretch/>
        </p:blipFill>
        <p:spPr>
          <a:xfrm>
            <a:off x="5374546" y="2705450"/>
            <a:ext cx="1442907" cy="14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9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DA38B-5055-31DC-51D2-8C5BA51F8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C958C0F-D3EB-01FC-EB99-DDDD0FD1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0C87C67-B546-3512-D006-D06D1B97E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D8F969AC-06D2-8DAA-43B3-067AAA68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936ACC8-67B3-1251-6DFA-7D999A9E1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CAB7D78-B627-6E57-A930-98607740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C52F07C-04DD-A69B-EDEB-B72D543DDE3D}"/>
              </a:ext>
            </a:extLst>
          </p:cNvPr>
          <p:cNvSpPr txBox="1"/>
          <p:nvPr/>
        </p:nvSpPr>
        <p:spPr>
          <a:xfrm>
            <a:off x="3765353" y="217609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Judge’s Selection Result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F7A921A-1141-7CBC-B049-9C5E85517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722612"/>
            <a:ext cx="11279372" cy="338452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BB36551A-DB9A-C71E-73A2-742C4417F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" r="56321" b="-1247"/>
          <a:stretch/>
        </p:blipFill>
        <p:spPr>
          <a:xfrm>
            <a:off x="3746134" y="1322288"/>
            <a:ext cx="4691719" cy="444836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AD240395-A55A-A923-02E2-489C04F29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61"/>
          <a:stretch/>
        </p:blipFill>
        <p:spPr>
          <a:xfrm>
            <a:off x="6920216" y="1962962"/>
            <a:ext cx="5137608" cy="14155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2" name="Ellipszis 21">
            <a:extLst>
              <a:ext uri="{FF2B5EF4-FFF2-40B4-BE49-F238E27FC236}">
                <a16:creationId xmlns:a16="http://schemas.microsoft.com/office/drawing/2014/main" id="{98561ACD-C50F-9D1E-D8A2-E65F17823E63}"/>
              </a:ext>
            </a:extLst>
          </p:cNvPr>
          <p:cNvSpPr/>
          <p:nvPr/>
        </p:nvSpPr>
        <p:spPr>
          <a:xfrm>
            <a:off x="6736391" y="2285395"/>
            <a:ext cx="5505257" cy="13669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B38B7EE-0FEC-00EC-2DA7-58F1737C4437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28562664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2D32E-5114-D560-8920-F86128E50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D3218FDE-4058-05B4-41D2-FE4B00F22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C0C8DA03-52C1-D1F2-EC0C-3595BA7CB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68CF4AED-CDC6-1101-4AEE-8D8AB466A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CA29E3B-61AB-238F-0AF1-DCFDE081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C6E1B7B-07D2-42DD-AC67-5D4D9B403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B0A8EA7-D0F5-4917-107F-794B1F3E1AD7}"/>
              </a:ext>
            </a:extLst>
          </p:cNvPr>
          <p:cNvSpPr txBox="1"/>
          <p:nvPr/>
        </p:nvSpPr>
        <p:spPr>
          <a:xfrm>
            <a:off x="3769360" y="227698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Testing Setups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54B2111-F63A-221B-B211-7FFFC91C115F}"/>
              </a:ext>
            </a:extLst>
          </p:cNvPr>
          <p:cNvSpPr txBox="1"/>
          <p:nvPr/>
        </p:nvSpPr>
        <p:spPr>
          <a:xfrm>
            <a:off x="5073925" y="140737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Anonymous mode</a:t>
            </a:r>
            <a:endParaRPr lang="en-US" b="1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0A745D6-5A0B-CCEC-AFBD-E1694059814F}"/>
              </a:ext>
            </a:extLst>
          </p:cNvPr>
          <p:cNvSpPr txBox="1"/>
          <p:nvPr/>
        </p:nvSpPr>
        <p:spPr>
          <a:xfrm>
            <a:off x="5227813" y="207666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Identified mode</a:t>
            </a:r>
            <a:endParaRPr lang="en-US" b="1" noProof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A8D7CEA-01D5-4168-5B4C-E8F6B4E86434}"/>
              </a:ext>
            </a:extLst>
          </p:cNvPr>
          <p:cNvSpPr txBox="1"/>
          <p:nvPr/>
        </p:nvSpPr>
        <p:spPr>
          <a:xfrm>
            <a:off x="3631221" y="3256343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 the Judge select its own previous answer?</a:t>
            </a:r>
            <a:endParaRPr lang="en-US" noProof="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DF8FC58-0C4C-1937-44E7-00101CC3AFB2}"/>
              </a:ext>
            </a:extLst>
          </p:cNvPr>
          <p:cNvSpPr txBox="1"/>
          <p:nvPr/>
        </p:nvSpPr>
        <p:spPr>
          <a:xfrm>
            <a:off x="3138333" y="3874047"/>
            <a:ext cx="602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 the Judge’s own previous answer actually correct?</a:t>
            </a:r>
            <a:endParaRPr lang="en-US" noProof="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91072E0-7704-EF05-A14F-6D18DC4DD113}"/>
              </a:ext>
            </a:extLst>
          </p:cNvPr>
          <p:cNvSpPr txBox="1"/>
          <p:nvPr/>
        </p:nvSpPr>
        <p:spPr>
          <a:xfrm>
            <a:off x="2355636" y="4491751"/>
            <a:ext cx="758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 the selected answer — regardless of ownership — the correct one?</a:t>
            </a:r>
            <a:endParaRPr lang="en-US" noProof="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21B1549-4467-554F-B9F1-21375C0EE0A3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12442621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71AF-9574-4817-DE4E-CDB42088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44084391-DC02-266B-426B-E577F1A29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B9ABA65-E6B0-16AF-8B7B-CF9505400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6B058846-894E-8052-3A45-434B95AB8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42B0D18-2D90-9711-AB85-6A2A5856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C09B085-35C0-FB35-2661-F935177EA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0E969D9-C44D-20E5-79D0-F536EAC0BEE5}"/>
              </a:ext>
            </a:extLst>
          </p:cNvPr>
          <p:cNvSpPr txBox="1"/>
          <p:nvPr/>
        </p:nvSpPr>
        <p:spPr>
          <a:xfrm>
            <a:off x="3769360" y="242944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Key Results and Observations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60CE46A-6C1C-72D9-42F4-8B89414BA5CF}"/>
              </a:ext>
            </a:extLst>
          </p:cNvPr>
          <p:cNvSpPr txBox="1"/>
          <p:nvPr/>
        </p:nvSpPr>
        <p:spPr>
          <a:xfrm>
            <a:off x="4719148" y="1626790"/>
            <a:ext cx="275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Judge AI is not biased. </a:t>
            </a:r>
            <a:endParaRPr lang="en-US" b="1" u="sng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CAA2608-6870-0349-F788-EDC029C01ECC}"/>
              </a:ext>
            </a:extLst>
          </p:cNvPr>
          <p:cNvSpPr txBox="1"/>
          <p:nvPr/>
        </p:nvSpPr>
        <p:spPr>
          <a:xfrm>
            <a:off x="2105099" y="2398386"/>
            <a:ext cx="798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Judge AI could outperform individual AIs in selecting the correct solution.</a:t>
            </a:r>
            <a:endParaRPr lang="en-US" noProof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B524E3F-3A69-7800-65CC-C997D4351B91}"/>
              </a:ext>
            </a:extLst>
          </p:cNvPr>
          <p:cNvSpPr txBox="1"/>
          <p:nvPr/>
        </p:nvSpPr>
        <p:spPr>
          <a:xfrm>
            <a:off x="3592750" y="3010636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Even when it had to judge its own mistakes.</a:t>
            </a:r>
            <a:endParaRPr lang="en-US" b="1" noProof="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5E2A8F4-F540-DA90-C412-D337C15E4D72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9DD84CB-6EF3-C97A-F03E-1347CA9BAA70}"/>
              </a:ext>
            </a:extLst>
          </p:cNvPr>
          <p:cNvSpPr txBox="1"/>
          <p:nvPr/>
        </p:nvSpPr>
        <p:spPr>
          <a:xfrm>
            <a:off x="1904958" y="4068220"/>
            <a:ext cx="837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Judge AI’s decisions were more reliable than any single base answer alone.</a:t>
            </a:r>
            <a:endParaRPr lang="en-US" noProof="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AF06739-B3D7-16BF-73C1-CCC3F4996BBD}"/>
              </a:ext>
            </a:extLst>
          </p:cNvPr>
          <p:cNvSpPr txBox="1"/>
          <p:nvPr/>
        </p:nvSpPr>
        <p:spPr>
          <a:xfrm>
            <a:off x="2101615" y="4514267"/>
            <a:ext cx="798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Judge AI could outperform individual AIs in selecting the correct solution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04305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1428B-7C20-3E63-D045-A6AA6AB09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7A47D50-4A73-922E-09C5-60AA3F8F0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215C9DD6-68FB-810C-D144-ED7D20639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E1AA9C63-6E1F-9DBE-6CC8-737FF79F2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C366BA9-3723-78F8-6AF5-7CC5A65CF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3DD5392-5136-19DA-4B51-419899DE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BBDA6E4-4A15-1700-3FB7-638F660038F3}"/>
              </a:ext>
            </a:extLst>
          </p:cNvPr>
          <p:cNvSpPr txBox="1"/>
          <p:nvPr/>
        </p:nvSpPr>
        <p:spPr>
          <a:xfrm>
            <a:off x="3769360" y="364987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Future of </a:t>
            </a:r>
            <a:r>
              <a:rPr lang="en-US" u="sng" noProof="0" dirty="0" err="1"/>
              <a:t>AiFusion</a:t>
            </a:r>
            <a:endParaRPr lang="en-US" u="sng" noProof="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50E565-0319-7AF2-63D3-81F035A3A9BE}"/>
              </a:ext>
            </a:extLst>
          </p:cNvPr>
          <p:cNvSpPr txBox="1"/>
          <p:nvPr/>
        </p:nvSpPr>
        <p:spPr>
          <a:xfrm>
            <a:off x="2708662" y="2219722"/>
            <a:ext cx="677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Expanding the system with more AI models and larger datasets.</a:t>
            </a:r>
            <a:endParaRPr lang="en-US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66A5A9C-F74A-CDA0-B7F0-2B219BFA624B}"/>
              </a:ext>
            </a:extLst>
          </p:cNvPr>
          <p:cNvSpPr txBox="1"/>
          <p:nvPr/>
        </p:nvSpPr>
        <p:spPr>
          <a:xfrm>
            <a:off x="2953632" y="3137027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eventually offering public demonstrations of the results.</a:t>
            </a:r>
            <a:endParaRPr lang="en-US" noProof="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98181D0-522F-BBBB-098B-7E91BFC144EE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491712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8636-D9BE-D8B1-51D9-B02F9441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87270A4C-28E9-27DA-7C49-9D84B2B44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C6962282-D490-470D-F2DC-A82A77BC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625A08CA-4699-D49F-7CD6-534B79C0D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6766898-6714-B45B-0ABA-466CFBFF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58EDCF2-94C0-2C15-3114-BA598B0C3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562CA25-6EB4-D8DF-7E8F-ACD2AEB0E25B}"/>
              </a:ext>
            </a:extLst>
          </p:cNvPr>
          <p:cNvSpPr txBox="1"/>
          <p:nvPr/>
        </p:nvSpPr>
        <p:spPr>
          <a:xfrm>
            <a:off x="3769360" y="1951578"/>
            <a:ext cx="465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noProof="0" dirty="0"/>
              <a:t>Thank you for your attention!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AD3CF1D-EC60-CB66-6A68-7808753958C1}"/>
              </a:ext>
            </a:extLst>
          </p:cNvPr>
          <p:cNvSpPr txBox="1"/>
          <p:nvPr/>
        </p:nvSpPr>
        <p:spPr>
          <a:xfrm>
            <a:off x="4245924" y="2948099"/>
            <a:ext cx="3568179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algn="ctr">
              <a:lnSpc>
                <a:spcPct val="115000"/>
              </a:lnSpc>
            </a:pPr>
            <a:r>
              <a:rPr lang="en-US" sz="2400" b="1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info@aifusion.hu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AD86607-E3BF-B18B-78AA-62AA6983164A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17859684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1A72-139C-C036-C210-7E55DD30C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1D21415-18AA-3174-6F84-3ED88703C861}"/>
              </a:ext>
            </a:extLst>
          </p:cNvPr>
          <p:cNvSpPr txBox="1"/>
          <p:nvPr/>
        </p:nvSpPr>
        <p:spPr>
          <a:xfrm>
            <a:off x="3145411" y="1741707"/>
            <a:ext cx="590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0" dirty="0">
                <a:solidFill>
                  <a:srgbClr val="002060"/>
                </a:solidFill>
              </a:rPr>
              <a:t>Bálint Kovács</a:t>
            </a:r>
          </a:p>
          <a:p>
            <a:pPr algn="ctr"/>
            <a:r>
              <a:rPr lang="en-US" sz="2800" noProof="0" dirty="0" err="1">
                <a:solidFill>
                  <a:srgbClr val="002060"/>
                </a:solidFill>
              </a:rPr>
              <a:t>Kodolányi</a:t>
            </a:r>
            <a:r>
              <a:rPr lang="en-US" sz="2800" noProof="0" dirty="0">
                <a:solidFill>
                  <a:srgbClr val="002060"/>
                </a:solidFill>
              </a:rPr>
              <a:t> University Hungary</a:t>
            </a:r>
          </a:p>
          <a:p>
            <a:pPr algn="ctr"/>
            <a:endParaRPr lang="en-US" sz="2800" noProof="0" dirty="0">
              <a:solidFill>
                <a:srgbClr val="00206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0EF4E95-96E0-9428-0904-59164BE40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D851212-E4BD-7428-2A5A-ADC57823A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9054527-6E9F-19AE-D402-F07700C48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D3EAD7C-C5A7-5201-7F06-5630DD26D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8B87816-73DC-A655-3750-60D9BE313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5ED6F51-580F-F439-ED43-43DDADD73C9E}"/>
              </a:ext>
            </a:extLst>
          </p:cNvPr>
          <p:cNvSpPr txBox="1"/>
          <p:nvPr/>
        </p:nvSpPr>
        <p:spPr>
          <a:xfrm>
            <a:off x="4241800" y="3068040"/>
            <a:ext cx="370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0" dirty="0">
                <a:solidFill>
                  <a:srgbClr val="002060"/>
                </a:solidFill>
              </a:rPr>
              <a:t>Project: </a:t>
            </a:r>
          </a:p>
          <a:p>
            <a:pPr algn="ctr"/>
            <a:r>
              <a:rPr lang="en-US" sz="3600" b="1" noProof="0" dirty="0">
                <a:solidFill>
                  <a:srgbClr val="002060"/>
                </a:solidFill>
              </a:rPr>
              <a:t>AI Fusion</a:t>
            </a:r>
          </a:p>
          <a:p>
            <a:endParaRPr lang="en-US" noProof="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ADBBA38-7D50-C25F-0935-2F7D1AB4A963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29667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10C9-F19C-B8B9-F979-706F0926F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B5AB549-45BC-A8A7-3090-4A83D8AD0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9658DF-D7F8-7E29-FA00-CA3406D01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3788F1CB-E9CB-9B41-90E0-6F60A42A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E2F3E44-289A-3D69-797A-3BDDADC6A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B7D677B-D480-60B3-3537-419EFA1F6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1A8945E-9434-90AE-C5E4-0EB1BB38CE78}"/>
              </a:ext>
            </a:extLst>
          </p:cNvPr>
          <p:cNvSpPr txBox="1"/>
          <p:nvPr/>
        </p:nvSpPr>
        <p:spPr>
          <a:xfrm>
            <a:off x="3769360" y="389583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Table of contents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90B8BA7-6111-FC7B-17A8-A5A9AF7C985D}"/>
              </a:ext>
            </a:extLst>
          </p:cNvPr>
          <p:cNvSpPr txBox="1"/>
          <p:nvPr/>
        </p:nvSpPr>
        <p:spPr>
          <a:xfrm>
            <a:off x="4264451" y="1772141"/>
            <a:ext cx="3524727" cy="22929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100" noProof="0" dirty="0"/>
              <a:t>Cover …………………………………………………………………………..</a:t>
            </a:r>
          </a:p>
          <a:p>
            <a:pPr algn="just"/>
            <a:r>
              <a:rPr lang="en-US" sz="1100" noProof="0" dirty="0"/>
              <a:t>Introduction ………………………………………………………………..</a:t>
            </a:r>
          </a:p>
          <a:p>
            <a:pPr algn="just"/>
            <a:r>
              <a:rPr lang="en-US" sz="1100" noProof="0" dirty="0"/>
              <a:t>Table of contents …………………………………………………………</a:t>
            </a:r>
          </a:p>
          <a:p>
            <a:r>
              <a:rPr lang="en-US" sz="1100" noProof="0" dirty="0"/>
              <a:t>What is </a:t>
            </a:r>
            <a:r>
              <a:rPr lang="en-US" sz="1100" noProof="0" dirty="0" err="1"/>
              <a:t>AiFusion</a:t>
            </a:r>
            <a:r>
              <a:rPr lang="en-US" sz="1100" noProof="0" dirty="0"/>
              <a:t>? ………………………………………………………..</a:t>
            </a:r>
          </a:p>
          <a:p>
            <a:r>
              <a:rPr lang="en-US" sz="1100" noProof="0" dirty="0"/>
              <a:t>Methods in </a:t>
            </a:r>
            <a:r>
              <a:rPr lang="en-US" sz="1100" noProof="0" dirty="0" err="1"/>
              <a:t>AiFusion</a:t>
            </a:r>
            <a:r>
              <a:rPr lang="en-US" sz="1100" noProof="0" dirty="0"/>
              <a:t> ……………………………………………………</a:t>
            </a:r>
          </a:p>
          <a:p>
            <a:r>
              <a:rPr lang="en-US" sz="1100" noProof="0" dirty="0"/>
              <a:t>Why Collaboration is Interesting? ……………………………….</a:t>
            </a:r>
          </a:p>
          <a:p>
            <a:r>
              <a:rPr lang="en-US" sz="1100" noProof="0" dirty="0"/>
              <a:t>3 Primary, 1 Judge Method Introduction …………………….</a:t>
            </a:r>
          </a:p>
          <a:p>
            <a:r>
              <a:rPr lang="en-US" sz="1100" noProof="0" dirty="0"/>
              <a:t>Example Question and AI Answer ……………………………….</a:t>
            </a:r>
          </a:p>
          <a:p>
            <a:r>
              <a:rPr lang="en-US" sz="1100" noProof="0" dirty="0"/>
              <a:t>Judge’s Selection Result ………………………………………………</a:t>
            </a:r>
          </a:p>
          <a:p>
            <a:r>
              <a:rPr lang="en-US" sz="1100" noProof="0" dirty="0"/>
              <a:t>Testing Setups …………………………………………………………....</a:t>
            </a:r>
          </a:p>
          <a:p>
            <a:r>
              <a:rPr lang="en-US" sz="1100" noProof="0" dirty="0"/>
              <a:t>Key Results and Observations ……………………………………..</a:t>
            </a:r>
          </a:p>
          <a:p>
            <a:r>
              <a:rPr lang="en-US" sz="1100" noProof="0" dirty="0"/>
              <a:t>Future of </a:t>
            </a:r>
            <a:r>
              <a:rPr lang="en-US" sz="1100" noProof="0" dirty="0" err="1"/>
              <a:t>AiFusion</a:t>
            </a:r>
            <a:r>
              <a:rPr lang="en-US" sz="1100" noProof="0" dirty="0"/>
              <a:t> ……………………………………………………….</a:t>
            </a:r>
          </a:p>
          <a:p>
            <a:r>
              <a:rPr lang="en-US" sz="1100" noProof="0" dirty="0"/>
              <a:t>Contact and Closing Slide …………………………………………….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0D57E5A-EEF4-EA45-3AE6-AE75A3824E38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BB0DA62-0637-791C-34A5-8B53C971B31B}"/>
              </a:ext>
            </a:extLst>
          </p:cNvPr>
          <p:cNvSpPr txBox="1"/>
          <p:nvPr/>
        </p:nvSpPr>
        <p:spPr>
          <a:xfrm>
            <a:off x="7446082" y="1772141"/>
            <a:ext cx="414402" cy="22929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100" noProof="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</a:t>
            </a:r>
            <a:endParaRPr lang="en-US" sz="1100" noProof="0" dirty="0"/>
          </a:p>
          <a:p>
            <a:pPr algn="just"/>
            <a:r>
              <a:rPr lang="en-US" sz="1100" noProof="0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</a:t>
            </a:r>
            <a:endParaRPr lang="en-US" sz="1100" noProof="0" dirty="0"/>
          </a:p>
          <a:p>
            <a:pPr algn="just"/>
            <a:r>
              <a:rPr lang="en-US" sz="1100" noProof="0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</a:t>
            </a:r>
            <a:endParaRPr lang="en-US" sz="1100" noProof="0" dirty="0"/>
          </a:p>
          <a:p>
            <a:r>
              <a:rPr lang="en-US" sz="1100" noProof="0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</a:t>
            </a:r>
            <a:endParaRPr lang="en-US" sz="1100" noProof="0" dirty="0"/>
          </a:p>
          <a:p>
            <a:r>
              <a:rPr lang="en-US" sz="1100" noProof="0" dirty="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</a:t>
            </a:r>
            <a:endParaRPr lang="en-US" sz="1100" noProof="0" dirty="0"/>
          </a:p>
          <a:p>
            <a:r>
              <a:rPr lang="en-US" sz="1100" noProof="0" dirty="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</a:t>
            </a:r>
            <a:endParaRPr lang="en-US" sz="1100" noProof="0" dirty="0"/>
          </a:p>
          <a:p>
            <a:r>
              <a:rPr lang="en-US" sz="1100" noProof="0" dirty="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</a:t>
            </a:r>
            <a:endParaRPr lang="en-US" sz="1100" noProof="0" dirty="0"/>
          </a:p>
          <a:p>
            <a:r>
              <a:rPr lang="en-US" sz="1100" noProof="0" dirty="0"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8-</a:t>
            </a:r>
            <a:r>
              <a:rPr lang="en-US" sz="1100" noProof="0" dirty="0"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</a:t>
            </a:r>
            <a:endParaRPr lang="en-US" sz="1100" noProof="0" dirty="0"/>
          </a:p>
          <a:p>
            <a:r>
              <a:rPr lang="en-US" sz="1100" noProof="0" dirty="0"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</a:t>
            </a:r>
            <a:endParaRPr lang="en-US" sz="1100" noProof="0" dirty="0"/>
          </a:p>
          <a:p>
            <a:r>
              <a:rPr lang="en-US" sz="1100" noProof="0" dirty="0"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</a:t>
            </a:r>
            <a:endParaRPr lang="en-US" sz="1100" noProof="0" dirty="0"/>
          </a:p>
          <a:p>
            <a:r>
              <a:rPr lang="en-US" sz="1100" noProof="0" dirty="0"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</a:t>
            </a:r>
            <a:endParaRPr lang="en-US" sz="1100" noProof="0" dirty="0"/>
          </a:p>
          <a:p>
            <a:r>
              <a:rPr lang="en-US" sz="1100" noProof="0" dirty="0"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</a:t>
            </a:r>
            <a:endParaRPr lang="en-US" sz="1100" noProof="0" dirty="0"/>
          </a:p>
          <a:p>
            <a:r>
              <a:rPr lang="en-US" sz="1100" noProof="0" dirty="0"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</a:t>
            </a:r>
            <a:endParaRPr lang="en-US" sz="1100" noProof="0" dirty="0"/>
          </a:p>
        </p:txBody>
      </p:sp>
    </p:spTree>
    <p:extLst>
      <p:ext uri="{BB962C8B-B14F-4D97-AF65-F5344CB8AC3E}">
        <p14:creationId xmlns:p14="http://schemas.microsoft.com/office/powerpoint/2010/main" val="5343731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E695-D383-280F-8052-D1CEE5958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63D79B02-FF90-944D-60B5-8B8EC605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679E6CAB-E2DE-0ECC-48E2-602607212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3FF95B47-CEC3-86C2-2487-D51B2D28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26BCE26-0DDE-C7A9-BE89-EAD2FE047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7B9792C-E200-79E9-FFE9-11C004303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FA5AC3C-4C91-B67E-902A-7E53EB7951A0}"/>
              </a:ext>
            </a:extLst>
          </p:cNvPr>
          <p:cNvSpPr txBox="1"/>
          <p:nvPr/>
        </p:nvSpPr>
        <p:spPr>
          <a:xfrm>
            <a:off x="3769360" y="389583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What is AI Fusion?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9B9FED7-A090-0271-33B7-5B47C85A1A84}"/>
              </a:ext>
            </a:extLst>
          </p:cNvPr>
          <p:cNvSpPr txBox="1"/>
          <p:nvPr/>
        </p:nvSpPr>
        <p:spPr>
          <a:xfrm>
            <a:off x="2687320" y="2613807"/>
            <a:ext cx="681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platform designed to easily gather collaborative answers from multiple AI models.</a:t>
            </a:r>
            <a:endParaRPr lang="en-US" sz="2000" noProof="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108AFDC-E7A5-1AFD-639B-0C2733683A10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37336557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A4872-C206-D903-74D9-15575990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70A88E4-8558-910C-D9A9-C681C42B0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EDFE7C6-5969-CC2A-C011-8A267E31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7114B91A-478C-3864-3326-1A5A9AE3A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DC37DB9-A245-CEDF-F0FE-D866F9C0E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34D984-60D0-A4C7-78BD-217602E19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9A637EC-C56A-8C35-DA8D-04E5E1888F07}"/>
              </a:ext>
            </a:extLst>
          </p:cNvPr>
          <p:cNvSpPr txBox="1"/>
          <p:nvPr/>
        </p:nvSpPr>
        <p:spPr>
          <a:xfrm>
            <a:off x="3769360" y="370729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Methods in </a:t>
            </a:r>
            <a:r>
              <a:rPr lang="en-US" u="sng" noProof="0" dirty="0" err="1"/>
              <a:t>AiFusion</a:t>
            </a:r>
            <a:endParaRPr lang="en-US" u="sng" noProof="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FADEFFA-22E2-CBE6-46C1-DBE6D87B72E6}"/>
              </a:ext>
            </a:extLst>
          </p:cNvPr>
          <p:cNvSpPr txBox="1"/>
          <p:nvPr/>
        </p:nvSpPr>
        <p:spPr>
          <a:xfrm>
            <a:off x="3097019" y="1858194"/>
            <a:ext cx="68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 question, multiple AI answers at the same time</a:t>
            </a:r>
            <a:endParaRPr lang="en-US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51057D1-0105-A40D-5610-84E805D2CC24}"/>
              </a:ext>
            </a:extLst>
          </p:cNvPr>
          <p:cNvSpPr txBox="1"/>
          <p:nvPr/>
        </p:nvSpPr>
        <p:spPr>
          <a:xfrm>
            <a:off x="3097019" y="2599944"/>
            <a:ext cx="68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 question, one AI, but with multiple settings and answers </a:t>
            </a:r>
            <a:endParaRPr lang="en-US" noProof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E1B43F9-D96C-97AF-2EAD-5DFE0C8ECF68}"/>
              </a:ext>
            </a:extLst>
          </p:cNvPr>
          <p:cNvSpPr txBox="1"/>
          <p:nvPr/>
        </p:nvSpPr>
        <p:spPr>
          <a:xfrm>
            <a:off x="3097019" y="3402221"/>
            <a:ext cx="68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Multiple questions and AI models in batch mode </a:t>
            </a:r>
            <a:endParaRPr lang="en-US" noProof="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D81D584-AC8A-94B9-5FF9-109A4F03E67C}"/>
              </a:ext>
            </a:extLst>
          </p:cNvPr>
          <p:cNvSpPr txBox="1"/>
          <p:nvPr/>
        </p:nvSpPr>
        <p:spPr>
          <a:xfrm>
            <a:off x="3097019" y="4294315"/>
            <a:ext cx="68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Various types of collaborative answer projects </a:t>
            </a:r>
            <a:endParaRPr lang="en-US" noProof="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97834D5-0ABE-EDFA-F54C-475C71542F49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27958975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32735-9BAF-9BF8-958B-E5E66D1BF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7C3D6353-1E37-71A2-5B6F-EE39FF28A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9485A347-6137-DC30-1E3C-8093E049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EB8FECE7-14F6-6519-990E-A92627E30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6F93A3F-8348-9250-763E-315EB699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F0B6FFD-FA3E-D663-1AA7-829521A2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E5F9DCB-9FD4-69DB-20EF-D03BE7D41474}"/>
              </a:ext>
            </a:extLst>
          </p:cNvPr>
          <p:cNvSpPr txBox="1"/>
          <p:nvPr/>
        </p:nvSpPr>
        <p:spPr>
          <a:xfrm>
            <a:off x="3769360" y="372373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Why Collaboration is Interesting?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5D54CB6-CCF7-85BC-7F9C-E25CF161CCA6}"/>
              </a:ext>
            </a:extLst>
          </p:cNvPr>
          <p:cNvSpPr txBox="1"/>
          <p:nvPr/>
        </p:nvSpPr>
        <p:spPr>
          <a:xfrm>
            <a:off x="2819032" y="1842261"/>
            <a:ext cx="681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are the efficiency indicators when using multiple cheaper and faster AIs instead of one big and powerful AI?</a:t>
            </a:r>
            <a:endParaRPr lang="en-US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AA70E60-DC65-F198-F9A8-BAC1176761DB}"/>
              </a:ext>
            </a:extLst>
          </p:cNvPr>
          <p:cNvSpPr txBox="1"/>
          <p:nvPr/>
        </p:nvSpPr>
        <p:spPr>
          <a:xfrm>
            <a:off x="2819032" y="2768544"/>
            <a:ext cx="68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are the quality indicators of using multiple AIs together?</a:t>
            </a:r>
            <a:endParaRPr lang="en-US" noProof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754B2A1-7699-F633-0A17-55E54A058B9A}"/>
              </a:ext>
            </a:extLst>
          </p:cNvPr>
          <p:cNvSpPr txBox="1"/>
          <p:nvPr/>
        </p:nvSpPr>
        <p:spPr>
          <a:xfrm>
            <a:off x="2819032" y="3447743"/>
            <a:ext cx="681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 we get better quality answers by combining multiple AIs instead of relying on just one?</a:t>
            </a:r>
            <a:endParaRPr lang="en-US" noProof="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DF17B7D-A3E2-32A4-3CAF-681BC9FB3DA9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39051734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B8809-5A48-5FF6-33D9-31A6F71F2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B1C5973-9880-BCBA-39C6-9BC60612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6DA1B008-C7C3-E0D1-B0F9-CB36529F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5288726-BBD0-4E33-0436-4B4E00EA6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09CACAB-7309-3D3E-C564-2C8394D0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F05A01C-CDA6-3593-CBB7-B7D15C40F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E4EFBA7-0CA2-5BA6-A4A1-A92B5B4EB937}"/>
              </a:ext>
            </a:extLst>
          </p:cNvPr>
          <p:cNvSpPr txBox="1"/>
          <p:nvPr/>
        </p:nvSpPr>
        <p:spPr>
          <a:xfrm>
            <a:off x="3769360" y="427866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3 Primary, 1 Judge Method Introduction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80781F6-FE2D-19F6-DADE-9D8B50BC772B}"/>
              </a:ext>
            </a:extLst>
          </p:cNvPr>
          <p:cNvSpPr txBox="1"/>
          <p:nvPr/>
        </p:nvSpPr>
        <p:spPr>
          <a:xfrm>
            <a:off x="2687320" y="1624384"/>
            <a:ext cx="68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Bias</a:t>
            </a:r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 AIs</a:t>
            </a:r>
            <a:endParaRPr lang="en-US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9C35FA2-5327-128C-F7E9-0DDB481564A2}"/>
              </a:ext>
            </a:extLst>
          </p:cNvPr>
          <p:cNvSpPr txBox="1"/>
          <p:nvPr/>
        </p:nvSpPr>
        <p:spPr>
          <a:xfrm>
            <a:off x="2155492" y="3638389"/>
            <a:ext cx="788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Bias</a:t>
            </a:r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means favoring one answer unfairly, </a:t>
            </a:r>
            <a:r>
              <a:rPr lang="en-US" sz="1800" b="1" i="1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 based </a:t>
            </a:r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its quality, but because of a personal connection — for example, because the answer was originally created by the Judge itself.</a:t>
            </a:r>
            <a:endParaRPr lang="en-US" noProof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25217C7-0536-D9D6-0D61-A152ABC3CEB2}"/>
              </a:ext>
            </a:extLst>
          </p:cNvPr>
          <p:cNvSpPr txBox="1"/>
          <p:nvPr/>
        </p:nvSpPr>
        <p:spPr>
          <a:xfrm>
            <a:off x="2687320" y="2558514"/>
            <a:ext cx="68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„Three primary, one judge” collaborative method.</a:t>
            </a:r>
            <a:endParaRPr lang="en-US" noProof="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5E72809-FC83-DAEE-4832-C8221E67583A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32398108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6E7E8-85B2-E003-59D7-31F6AD970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7ED97E62-F97D-6923-7346-2C9D3FF8C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21F650F5-048A-9D8E-5894-7DE82C18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81CAA14-59F8-C441-C5A9-5A765E9AD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983540F-9558-4DBD-FB9C-F54957A18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7E858D7-91A3-6199-360D-13CBB4569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5040763-4B4E-F799-94D2-5E9906823378}"/>
              </a:ext>
            </a:extLst>
          </p:cNvPr>
          <p:cNvSpPr txBox="1"/>
          <p:nvPr/>
        </p:nvSpPr>
        <p:spPr>
          <a:xfrm>
            <a:off x="3769360" y="204917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Question and Base Answers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EA340CB0-EF84-B747-718E-9448C3EE9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7" y="995216"/>
            <a:ext cx="10981206" cy="436371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B9E7C7F-CBD0-49EF-A0E7-0226E8251FA7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34440888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C01D0-9E41-9590-4347-1C5A4C05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86384D6D-0700-75E5-CEF6-7A4DD1E22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55"/>
          <a:stretch/>
        </p:blipFill>
        <p:spPr>
          <a:xfrm>
            <a:off x="0" y="5495849"/>
            <a:ext cx="7409468" cy="135684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72A07A8-211B-BFFE-315A-1A8387B7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34" b="83390"/>
          <a:stretch/>
        </p:blipFill>
        <p:spPr>
          <a:xfrm>
            <a:off x="10173094" y="0"/>
            <a:ext cx="2018906" cy="11484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4FED42C-2EB0-9F00-3FDE-81BB61591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3" t="78255"/>
          <a:stretch/>
        </p:blipFill>
        <p:spPr>
          <a:xfrm>
            <a:off x="7030827" y="5496810"/>
            <a:ext cx="5148607" cy="135684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2B0548F-8B60-1710-706D-8221E547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1" y="5770656"/>
            <a:ext cx="1148498" cy="1148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0867B7-6BD6-761E-AB5F-A280CAFF9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4" y="6019572"/>
            <a:ext cx="1930401" cy="77216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077FF0A-2CA1-02C6-BC31-587578ED7EBF}"/>
              </a:ext>
            </a:extLst>
          </p:cNvPr>
          <p:cNvSpPr txBox="1"/>
          <p:nvPr/>
        </p:nvSpPr>
        <p:spPr>
          <a:xfrm>
            <a:off x="3763728" y="189930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noProof="0" dirty="0"/>
              <a:t>Question and Base Answers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EBBA7B9-D65F-C6C5-4DDC-A70BF2A770D6}"/>
              </a:ext>
            </a:extLst>
          </p:cNvPr>
          <p:cNvSpPr txBox="1"/>
          <p:nvPr/>
        </p:nvSpPr>
        <p:spPr>
          <a:xfrm>
            <a:off x="1130356" y="881595"/>
            <a:ext cx="992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Queston: A triangle has three angles that are all square numbers. What are the angles of this triangle?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411E2E4-1DA0-DDD1-B2F2-4F904EEBAF62}"/>
              </a:ext>
            </a:extLst>
          </p:cNvPr>
          <p:cNvSpPr txBox="1"/>
          <p:nvPr/>
        </p:nvSpPr>
        <p:spPr>
          <a:xfrm>
            <a:off x="4191353" y="1239431"/>
            <a:ext cx="379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noProof="0" dirty="0"/>
              <a:t>(Correct answer is: </a:t>
            </a:r>
            <a:r>
              <a:rPr lang="en-US" b="0" i="1" noProof="0" dirty="0">
                <a:solidFill>
                  <a:srgbClr val="111111"/>
                </a:solidFill>
                <a:effectLst/>
                <a:latin typeface="Manrope"/>
              </a:rPr>
              <a:t>100°, 64°, and 16°)</a:t>
            </a:r>
            <a:r>
              <a:rPr lang="en-US" i="1" noProof="0" dirty="0"/>
              <a:t>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9818478-57B5-06B7-D0AC-268866323D0B}"/>
              </a:ext>
            </a:extLst>
          </p:cNvPr>
          <p:cNvSpPr txBox="1"/>
          <p:nvPr/>
        </p:nvSpPr>
        <p:spPr>
          <a:xfrm>
            <a:off x="1830568" y="1932729"/>
            <a:ext cx="9180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noProof="0" dirty="0"/>
              <a:t>1st AI’s answer</a:t>
            </a:r>
            <a:r>
              <a:rPr lang="en-US" b="1" noProof="0" dirty="0"/>
              <a:t>:  </a:t>
            </a:r>
            <a:r>
              <a:rPr lang="en-US" b="0" i="0" noProof="0" dirty="0">
                <a:solidFill>
                  <a:srgbClr val="111111"/>
                </a:solidFill>
                <a:effectLst/>
                <a:latin typeface="Manrope"/>
              </a:rPr>
              <a:t>Since the angles in a triangle sum to 180° and must be positive, and the angles </a:t>
            </a:r>
          </a:p>
          <a:p>
            <a:r>
              <a:rPr lang="en-US" b="0" i="0" noProof="0" dirty="0">
                <a:solidFill>
                  <a:srgbClr val="111111"/>
                </a:solidFill>
                <a:effectLst/>
                <a:latin typeface="Manrope"/>
              </a:rPr>
              <a:t>must be square numbers (1, 4, 9, 16, 25, 36, 49, 64, 81, 100...), the only possible </a:t>
            </a:r>
          </a:p>
          <a:p>
            <a:r>
              <a:rPr lang="en-US" b="0" i="0" noProof="0" dirty="0">
                <a:solidFill>
                  <a:srgbClr val="111111"/>
                </a:solidFill>
                <a:effectLst/>
                <a:latin typeface="Manrope"/>
              </a:rPr>
              <a:t>combination is 81°, 36°, and 63° (since 81 + 36 + 63 = 180).</a:t>
            </a:r>
            <a:endParaRPr lang="en-US" noProof="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40A0AD2-70AB-6DCF-C708-66FA9D80821B}"/>
              </a:ext>
            </a:extLst>
          </p:cNvPr>
          <p:cNvSpPr txBox="1"/>
          <p:nvPr/>
        </p:nvSpPr>
        <p:spPr>
          <a:xfrm>
            <a:off x="1830568" y="3180025"/>
            <a:ext cx="622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noProof="0" dirty="0"/>
              <a:t>2nd AI’s answer: </a:t>
            </a:r>
            <a:r>
              <a:rPr lang="en-US" b="0" i="0" noProof="0" dirty="0">
                <a:solidFill>
                  <a:srgbClr val="111111"/>
                </a:solidFill>
                <a:effectLst/>
                <a:latin typeface="Manrope"/>
              </a:rPr>
              <a:t>The angles of the triangle are 36°, 64°, and 80°.</a:t>
            </a:r>
            <a:endParaRPr lang="en-US" noProof="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EE9A4C9-FF7A-4890-995A-D93082A54DA3}"/>
              </a:ext>
            </a:extLst>
          </p:cNvPr>
          <p:cNvSpPr txBox="1"/>
          <p:nvPr/>
        </p:nvSpPr>
        <p:spPr>
          <a:xfrm>
            <a:off x="1830568" y="4001942"/>
            <a:ext cx="9623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noProof="0" dirty="0"/>
              <a:t>3rd AI’s answer: </a:t>
            </a:r>
            <a:r>
              <a:rPr lang="en-US" b="0" i="0" noProof="0" dirty="0">
                <a:solidFill>
                  <a:srgbClr val="111111"/>
                </a:solidFill>
                <a:effectLst/>
                <a:latin typeface="Manrope"/>
              </a:rPr>
              <a:t>To find the angles of a triangle where all three angles are square numbers, follow these steps: </a:t>
            </a:r>
          </a:p>
          <a:p>
            <a:r>
              <a:rPr lang="en-US" noProof="0" dirty="0">
                <a:solidFill>
                  <a:srgbClr val="111111"/>
                </a:solidFill>
                <a:latin typeface="Manrope"/>
              </a:rPr>
              <a:t>…</a:t>
            </a:r>
          </a:p>
          <a:p>
            <a:r>
              <a:rPr lang="en-US" b="0" i="0" noProof="0" dirty="0">
                <a:solidFill>
                  <a:srgbClr val="111111"/>
                </a:solidFill>
                <a:effectLst/>
                <a:latin typeface="Manrope"/>
              </a:rPr>
              <a:t>4. **Final Answer:** \[ \boxed{100^\circ,\ 64^\circ,\ 16^\circ} \]</a:t>
            </a:r>
            <a:endParaRPr lang="en-US" noProof="0" dirty="0"/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24C762BE-9EC1-D63F-E661-B6C58849E0C3}"/>
              </a:ext>
            </a:extLst>
          </p:cNvPr>
          <p:cNvGrpSpPr/>
          <p:nvPr/>
        </p:nvGrpSpPr>
        <p:grpSpPr>
          <a:xfrm>
            <a:off x="1168925" y="2111109"/>
            <a:ext cx="348792" cy="566570"/>
            <a:chOff x="386499" y="2006948"/>
            <a:chExt cx="348792" cy="566570"/>
          </a:xfrm>
        </p:grpSpPr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28A4051F-48A3-CCE7-DD1C-AF929E18EB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499" y="2007909"/>
              <a:ext cx="348792" cy="5656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gyenes összekötő 19">
              <a:extLst>
                <a:ext uri="{FF2B5EF4-FFF2-40B4-BE49-F238E27FC236}">
                  <a16:creationId xmlns:a16="http://schemas.microsoft.com/office/drawing/2014/main" id="{73E44113-0417-6466-60DC-49A1CFA98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499" y="2006948"/>
              <a:ext cx="348792" cy="5656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B5261062-5744-E0A2-B85D-31B5698F0733}"/>
              </a:ext>
            </a:extLst>
          </p:cNvPr>
          <p:cNvGrpSpPr/>
          <p:nvPr/>
        </p:nvGrpSpPr>
        <p:grpSpPr>
          <a:xfrm>
            <a:off x="1168925" y="3266072"/>
            <a:ext cx="348792" cy="566570"/>
            <a:chOff x="386499" y="2006948"/>
            <a:chExt cx="348792" cy="566570"/>
          </a:xfrm>
        </p:grpSpPr>
        <p:cxnSp>
          <p:nvCxnSpPr>
            <p:cNvPr id="23" name="Egyenes összekötő 22">
              <a:extLst>
                <a:ext uri="{FF2B5EF4-FFF2-40B4-BE49-F238E27FC236}">
                  <a16:creationId xmlns:a16="http://schemas.microsoft.com/office/drawing/2014/main" id="{EE45B3B4-F6F0-C934-B1F0-642CEFD7D7E1}"/>
                </a:ext>
              </a:extLst>
            </p:cNvPr>
            <p:cNvCxnSpPr>
              <a:cxnSpLocks/>
            </p:cNvCxnSpPr>
            <p:nvPr/>
          </p:nvCxnSpPr>
          <p:spPr>
            <a:xfrm>
              <a:off x="386499" y="2007909"/>
              <a:ext cx="348792" cy="5656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gyenes összekötő 23">
              <a:extLst>
                <a:ext uri="{FF2B5EF4-FFF2-40B4-BE49-F238E27FC236}">
                  <a16:creationId xmlns:a16="http://schemas.microsoft.com/office/drawing/2014/main" id="{2121E23E-4E96-1F67-5587-2B6627280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499" y="2006948"/>
              <a:ext cx="348792" cy="5656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52322C44-3A8C-D7A7-E965-B9746D6780ED}"/>
              </a:ext>
            </a:extLst>
          </p:cNvPr>
          <p:cNvGrpSpPr/>
          <p:nvPr/>
        </p:nvGrpSpPr>
        <p:grpSpPr>
          <a:xfrm>
            <a:off x="1098224" y="4180322"/>
            <a:ext cx="490194" cy="597570"/>
            <a:chOff x="292231" y="4125259"/>
            <a:chExt cx="490194" cy="597570"/>
          </a:xfrm>
        </p:grpSpPr>
        <p:cxnSp>
          <p:nvCxnSpPr>
            <p:cNvPr id="26" name="Egyenes összekötő 25">
              <a:extLst>
                <a:ext uri="{FF2B5EF4-FFF2-40B4-BE49-F238E27FC236}">
                  <a16:creationId xmlns:a16="http://schemas.microsoft.com/office/drawing/2014/main" id="{5A5B3A5A-2146-0E4A-4ABA-C4C749F26B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633" y="4125259"/>
              <a:ext cx="348792" cy="59757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>
              <a:extLst>
                <a:ext uri="{FF2B5EF4-FFF2-40B4-BE49-F238E27FC236}">
                  <a16:creationId xmlns:a16="http://schemas.microsoft.com/office/drawing/2014/main" id="{296F6FE9-A202-976C-4A9C-C9BB8D1A42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231" y="4420074"/>
              <a:ext cx="141402" cy="29332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7E182C47-4898-0474-B718-DD8F7B952F8A}"/>
              </a:ext>
            </a:extLst>
          </p:cNvPr>
          <p:cNvSpPr txBox="1"/>
          <p:nvPr/>
        </p:nvSpPr>
        <p:spPr>
          <a:xfrm>
            <a:off x="2752794" y="6113553"/>
            <a:ext cx="419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AHI EVRAN </a:t>
            </a:r>
          </a:p>
          <a:p>
            <a:r>
              <a:rPr lang="en-US" sz="1600" noProof="0" dirty="0"/>
              <a:t>International Congress on Scientific Research - V</a:t>
            </a:r>
          </a:p>
        </p:txBody>
      </p:sp>
    </p:spTree>
    <p:extLst>
      <p:ext uri="{BB962C8B-B14F-4D97-AF65-F5344CB8AC3E}">
        <p14:creationId xmlns:p14="http://schemas.microsoft.com/office/powerpoint/2010/main" val="8947426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685</Words>
  <Application>Microsoft Office PowerPoint</Application>
  <PresentationFormat>Szélesvásznú</PresentationFormat>
  <Paragraphs>101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Manrope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Kovács Bálint</dc:creator>
  <cp:lastModifiedBy>Bálint Kovács</cp:lastModifiedBy>
  <cp:revision>20</cp:revision>
  <dcterms:created xsi:type="dcterms:W3CDTF">2025-05-10T12:03:12Z</dcterms:created>
  <dcterms:modified xsi:type="dcterms:W3CDTF">2025-05-21T15:56:59Z</dcterms:modified>
</cp:coreProperties>
</file>