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8" r:id="rId4"/>
    <p:sldId id="257" r:id="rId5"/>
    <p:sldId id="260" r:id="rId6"/>
    <p:sldId id="261" r:id="rId7"/>
    <p:sldId id="265" r:id="rId8"/>
    <p:sldId id="262" r:id="rId9"/>
    <p:sldId id="266" r:id="rId10"/>
    <p:sldId id="268" r:id="rId11"/>
    <p:sldId id="263" r:id="rId12"/>
    <p:sldId id="270" r:id="rId13"/>
    <p:sldId id="264" r:id="rId14"/>
    <p:sldId id="267"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FA044C-0D07-4BA7-84BB-503DF4D7942F}" v="17" dt="2025-06-07T18:46:43.942"/>
    <p1510:client id="{2B2FF7DB-4084-479C-A16B-A757881BA97D}" v="8" dt="2025-06-09T09:58:56.979"/>
    <p1510:client id="{3D3582D9-DB39-418F-9DFA-F3C5FCA141C1}" v="137" dt="2025-06-08T15:39:09.075"/>
    <p1510:client id="{5F1D51E6-8102-4036-B7B1-C6B3DA0574AD}" v="44" dt="2025-06-07T17:59:16.395"/>
    <p1510:client id="{CCEDD3CE-17DA-4D2D-9E91-04ECF2BCFEE7}" v="3" dt="2025-06-07T18:41:26.4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3B5D3-6EFA-468C-8FE0-4099D486B36D}"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000864C4-B30E-4717-B352-FC232BD0211D}">
      <dgm:prSet/>
      <dgm:spPr/>
      <dgm:t>
        <a:bodyPr/>
        <a:lstStyle/>
        <a:p>
          <a:r>
            <a:rPr lang="en-US"/>
            <a:t>Introduction</a:t>
          </a:r>
        </a:p>
      </dgm:t>
    </dgm:pt>
    <dgm:pt modelId="{EE042B12-0C4C-4F4D-A1C8-89A99F020657}" type="parTrans" cxnId="{3E824378-E198-4934-B81F-7B454E2F8371}">
      <dgm:prSet/>
      <dgm:spPr/>
      <dgm:t>
        <a:bodyPr/>
        <a:lstStyle/>
        <a:p>
          <a:endParaRPr lang="en-US"/>
        </a:p>
      </dgm:t>
    </dgm:pt>
    <dgm:pt modelId="{2B8CFC6F-FE63-4670-91B6-E487F70CA65C}" type="sibTrans" cxnId="{3E824378-E198-4934-B81F-7B454E2F8371}">
      <dgm:prSet/>
      <dgm:spPr/>
      <dgm:t>
        <a:bodyPr/>
        <a:lstStyle/>
        <a:p>
          <a:endParaRPr lang="en-US"/>
        </a:p>
      </dgm:t>
    </dgm:pt>
    <dgm:pt modelId="{78CAE868-AF7E-4CFB-8EB9-A20BCA6B6C50}">
      <dgm:prSet/>
      <dgm:spPr/>
      <dgm:t>
        <a:bodyPr/>
        <a:lstStyle/>
        <a:p>
          <a:r>
            <a:rPr lang="en-US"/>
            <a:t>Need Analysis and My own Experience</a:t>
          </a:r>
        </a:p>
      </dgm:t>
    </dgm:pt>
    <dgm:pt modelId="{392EF8FA-3A75-4777-A7B9-994397D2408F}" type="parTrans" cxnId="{DF49C17B-DB1E-4598-A723-966AB86B4615}">
      <dgm:prSet/>
      <dgm:spPr/>
      <dgm:t>
        <a:bodyPr/>
        <a:lstStyle/>
        <a:p>
          <a:endParaRPr lang="en-US"/>
        </a:p>
      </dgm:t>
    </dgm:pt>
    <dgm:pt modelId="{EB608898-BAE9-4B9F-87D4-0BDBE3BD9DF4}" type="sibTrans" cxnId="{DF49C17B-DB1E-4598-A723-966AB86B4615}">
      <dgm:prSet/>
      <dgm:spPr/>
      <dgm:t>
        <a:bodyPr/>
        <a:lstStyle/>
        <a:p>
          <a:endParaRPr lang="en-US"/>
        </a:p>
      </dgm:t>
    </dgm:pt>
    <dgm:pt modelId="{2BBEFCC4-F5EB-4279-BA49-CB969F4925C2}">
      <dgm:prSet/>
      <dgm:spPr/>
      <dgm:t>
        <a:bodyPr/>
        <a:lstStyle/>
        <a:p>
          <a:r>
            <a:rPr lang="en-US"/>
            <a:t>Methodology of Research, Implementation</a:t>
          </a:r>
        </a:p>
      </dgm:t>
    </dgm:pt>
    <dgm:pt modelId="{892AC165-ACEE-4896-84A1-133469C58D07}" type="parTrans" cxnId="{DB671EBB-B24B-406C-9302-497F71ABC8A0}">
      <dgm:prSet/>
      <dgm:spPr/>
      <dgm:t>
        <a:bodyPr/>
        <a:lstStyle/>
        <a:p>
          <a:endParaRPr lang="en-US"/>
        </a:p>
      </dgm:t>
    </dgm:pt>
    <dgm:pt modelId="{3C2BA682-A223-423A-8FB5-E151EC2113A0}" type="sibTrans" cxnId="{DB671EBB-B24B-406C-9302-497F71ABC8A0}">
      <dgm:prSet/>
      <dgm:spPr/>
      <dgm:t>
        <a:bodyPr/>
        <a:lstStyle/>
        <a:p>
          <a:endParaRPr lang="en-US"/>
        </a:p>
      </dgm:t>
    </dgm:pt>
    <dgm:pt modelId="{9A67666C-F127-4357-8024-2EB610C54F4B}">
      <dgm:prSet/>
      <dgm:spPr/>
      <dgm:t>
        <a:bodyPr/>
        <a:lstStyle/>
        <a:p>
          <a:r>
            <a:rPr lang="en-US"/>
            <a:t>Attribute Selection</a:t>
          </a:r>
        </a:p>
      </dgm:t>
    </dgm:pt>
    <dgm:pt modelId="{C2AB7CA4-E1C2-41C6-A695-0AA97DC619B8}" type="parTrans" cxnId="{9C323652-04A3-4A67-B315-5CBCB015057E}">
      <dgm:prSet/>
      <dgm:spPr/>
      <dgm:t>
        <a:bodyPr/>
        <a:lstStyle/>
        <a:p>
          <a:endParaRPr lang="en-US"/>
        </a:p>
      </dgm:t>
    </dgm:pt>
    <dgm:pt modelId="{D07A2FAA-6AF5-4C01-BC68-8FCCEF3E66F8}" type="sibTrans" cxnId="{9C323652-04A3-4A67-B315-5CBCB015057E}">
      <dgm:prSet/>
      <dgm:spPr/>
      <dgm:t>
        <a:bodyPr/>
        <a:lstStyle/>
        <a:p>
          <a:endParaRPr lang="en-US"/>
        </a:p>
      </dgm:t>
    </dgm:pt>
    <dgm:pt modelId="{4E5EE462-09BC-4B66-B3BE-7214CEE67A1A}">
      <dgm:prSet/>
      <dgm:spPr/>
      <dgm:t>
        <a:bodyPr/>
        <a:lstStyle/>
        <a:p>
          <a:r>
            <a:rPr lang="en-US"/>
            <a:t>Data collection, COCO Analysis and Results</a:t>
          </a:r>
        </a:p>
      </dgm:t>
    </dgm:pt>
    <dgm:pt modelId="{268234F3-E3ED-4E16-8941-8D5B461603B2}" type="parTrans" cxnId="{1A13E611-4DC1-408A-B1F4-38DDDC1257ED}">
      <dgm:prSet/>
      <dgm:spPr/>
      <dgm:t>
        <a:bodyPr/>
        <a:lstStyle/>
        <a:p>
          <a:endParaRPr lang="en-US"/>
        </a:p>
      </dgm:t>
    </dgm:pt>
    <dgm:pt modelId="{9534AFEE-B7DC-4050-8AF0-62EB4AEFAA59}" type="sibTrans" cxnId="{1A13E611-4DC1-408A-B1F4-38DDDC1257ED}">
      <dgm:prSet/>
      <dgm:spPr/>
      <dgm:t>
        <a:bodyPr/>
        <a:lstStyle/>
        <a:p>
          <a:endParaRPr lang="en-US"/>
        </a:p>
      </dgm:t>
    </dgm:pt>
    <dgm:pt modelId="{ABFB174D-7E63-4419-B3A0-D5905EF2D69E}">
      <dgm:prSet/>
      <dgm:spPr/>
      <dgm:t>
        <a:bodyPr/>
        <a:lstStyle/>
        <a:p>
          <a:r>
            <a:rPr lang="en-US"/>
            <a:t>Challenges and Further opportunities</a:t>
          </a:r>
        </a:p>
      </dgm:t>
    </dgm:pt>
    <dgm:pt modelId="{B7D426B8-1809-4D5A-931F-96EEC3FC7B8B}" type="parTrans" cxnId="{8CA3281C-E453-4677-9FBF-F5FD36E7795B}">
      <dgm:prSet/>
      <dgm:spPr/>
      <dgm:t>
        <a:bodyPr/>
        <a:lstStyle/>
        <a:p>
          <a:endParaRPr lang="en-US"/>
        </a:p>
      </dgm:t>
    </dgm:pt>
    <dgm:pt modelId="{F92117F4-7234-4F37-AB54-9F162EDE7B7F}" type="sibTrans" cxnId="{8CA3281C-E453-4677-9FBF-F5FD36E7795B}">
      <dgm:prSet/>
      <dgm:spPr/>
      <dgm:t>
        <a:bodyPr/>
        <a:lstStyle/>
        <a:p>
          <a:endParaRPr lang="en-US"/>
        </a:p>
      </dgm:t>
    </dgm:pt>
    <dgm:pt modelId="{64FA9356-CD51-4DE9-82C1-AA894930DA1E}">
      <dgm:prSet/>
      <dgm:spPr/>
      <dgm:t>
        <a:bodyPr/>
        <a:lstStyle/>
        <a:p>
          <a:r>
            <a:rPr lang="en-US"/>
            <a:t>Proposed Questions from Thesis Review</a:t>
          </a:r>
        </a:p>
      </dgm:t>
    </dgm:pt>
    <dgm:pt modelId="{104F884C-E4F0-4C33-B3F0-72E07B5A5A8E}" type="parTrans" cxnId="{D07BCA3F-94CD-4F86-93FC-8A35FFBC3A1D}">
      <dgm:prSet/>
      <dgm:spPr/>
      <dgm:t>
        <a:bodyPr/>
        <a:lstStyle/>
        <a:p>
          <a:endParaRPr lang="en-US"/>
        </a:p>
      </dgm:t>
    </dgm:pt>
    <dgm:pt modelId="{E6C4BE37-EF58-4F0A-9953-B2E48F69C91B}" type="sibTrans" cxnId="{D07BCA3F-94CD-4F86-93FC-8A35FFBC3A1D}">
      <dgm:prSet/>
      <dgm:spPr/>
      <dgm:t>
        <a:bodyPr/>
        <a:lstStyle/>
        <a:p>
          <a:endParaRPr lang="en-US"/>
        </a:p>
      </dgm:t>
    </dgm:pt>
    <dgm:pt modelId="{CA510F43-D2B4-435B-A3D5-21F6ED134455}">
      <dgm:prSet/>
      <dgm:spPr/>
      <dgm:t>
        <a:bodyPr/>
        <a:lstStyle/>
        <a:p>
          <a:r>
            <a:rPr lang="en-US"/>
            <a:t>Conclusion</a:t>
          </a:r>
        </a:p>
      </dgm:t>
    </dgm:pt>
    <dgm:pt modelId="{03C28AC1-D6E9-41ED-A127-93D7EA9E70AB}" type="parTrans" cxnId="{A85916D9-A37A-4EEB-9F91-61065DDBD4A6}">
      <dgm:prSet/>
      <dgm:spPr/>
      <dgm:t>
        <a:bodyPr/>
        <a:lstStyle/>
        <a:p>
          <a:endParaRPr lang="en-US"/>
        </a:p>
      </dgm:t>
    </dgm:pt>
    <dgm:pt modelId="{B62D1C30-77AA-4471-9552-395B670CDD3B}" type="sibTrans" cxnId="{A85916D9-A37A-4EEB-9F91-61065DDBD4A6}">
      <dgm:prSet/>
      <dgm:spPr/>
      <dgm:t>
        <a:bodyPr/>
        <a:lstStyle/>
        <a:p>
          <a:endParaRPr lang="en-US"/>
        </a:p>
      </dgm:t>
    </dgm:pt>
    <dgm:pt modelId="{8B3156EE-8465-45E1-BAF7-D89ED5007F63}">
      <dgm:prSet/>
      <dgm:spPr/>
      <dgm:t>
        <a:bodyPr/>
        <a:lstStyle/>
        <a:p>
          <a:r>
            <a:rPr lang="en-US"/>
            <a:t>Discussions</a:t>
          </a:r>
        </a:p>
      </dgm:t>
    </dgm:pt>
    <dgm:pt modelId="{53B545DC-23A8-4E64-9ECA-3B0E20882247}" type="parTrans" cxnId="{7442B145-AE6C-4151-AF08-F9E36B0620FE}">
      <dgm:prSet/>
      <dgm:spPr/>
      <dgm:t>
        <a:bodyPr/>
        <a:lstStyle/>
        <a:p>
          <a:endParaRPr lang="en-US"/>
        </a:p>
      </dgm:t>
    </dgm:pt>
    <dgm:pt modelId="{D35BFE77-4092-40BD-B8A4-BAEC12BD3AD2}" type="sibTrans" cxnId="{7442B145-AE6C-4151-AF08-F9E36B0620FE}">
      <dgm:prSet/>
      <dgm:spPr/>
      <dgm:t>
        <a:bodyPr/>
        <a:lstStyle/>
        <a:p>
          <a:endParaRPr lang="en-US"/>
        </a:p>
      </dgm:t>
    </dgm:pt>
    <dgm:pt modelId="{EAD2C88F-A3DC-4248-B64E-8F52EB095C3C}" type="pres">
      <dgm:prSet presAssocID="{3BE3B5D3-6EFA-468C-8FE0-4099D486B36D}" presName="linear" presStyleCnt="0">
        <dgm:presLayoutVars>
          <dgm:animLvl val="lvl"/>
          <dgm:resizeHandles val="exact"/>
        </dgm:presLayoutVars>
      </dgm:prSet>
      <dgm:spPr/>
    </dgm:pt>
    <dgm:pt modelId="{0C23A952-EC41-4FC4-AE16-A5AFCB4BB692}" type="pres">
      <dgm:prSet presAssocID="{000864C4-B30E-4717-B352-FC232BD0211D}" presName="parentText" presStyleLbl="node1" presStyleIdx="0" presStyleCnt="9">
        <dgm:presLayoutVars>
          <dgm:chMax val="0"/>
          <dgm:bulletEnabled val="1"/>
        </dgm:presLayoutVars>
      </dgm:prSet>
      <dgm:spPr/>
    </dgm:pt>
    <dgm:pt modelId="{BA7151DB-8A55-4220-A433-4B8EDAA88524}" type="pres">
      <dgm:prSet presAssocID="{2B8CFC6F-FE63-4670-91B6-E487F70CA65C}" presName="spacer" presStyleCnt="0"/>
      <dgm:spPr/>
    </dgm:pt>
    <dgm:pt modelId="{8925559A-9F7B-4B5C-975B-6E1A860C4309}" type="pres">
      <dgm:prSet presAssocID="{78CAE868-AF7E-4CFB-8EB9-A20BCA6B6C50}" presName="parentText" presStyleLbl="node1" presStyleIdx="1" presStyleCnt="9">
        <dgm:presLayoutVars>
          <dgm:chMax val="0"/>
          <dgm:bulletEnabled val="1"/>
        </dgm:presLayoutVars>
      </dgm:prSet>
      <dgm:spPr/>
    </dgm:pt>
    <dgm:pt modelId="{5D5C8A20-6270-47F1-A470-9F3FC315930B}" type="pres">
      <dgm:prSet presAssocID="{EB608898-BAE9-4B9F-87D4-0BDBE3BD9DF4}" presName="spacer" presStyleCnt="0"/>
      <dgm:spPr/>
    </dgm:pt>
    <dgm:pt modelId="{22B9FA0B-28B4-43F0-BEA1-722615B1F3C8}" type="pres">
      <dgm:prSet presAssocID="{2BBEFCC4-F5EB-4279-BA49-CB969F4925C2}" presName="parentText" presStyleLbl="node1" presStyleIdx="2" presStyleCnt="9">
        <dgm:presLayoutVars>
          <dgm:chMax val="0"/>
          <dgm:bulletEnabled val="1"/>
        </dgm:presLayoutVars>
      </dgm:prSet>
      <dgm:spPr/>
    </dgm:pt>
    <dgm:pt modelId="{CA4CA1E8-3A35-430B-BE03-E84D4040034C}" type="pres">
      <dgm:prSet presAssocID="{3C2BA682-A223-423A-8FB5-E151EC2113A0}" presName="spacer" presStyleCnt="0"/>
      <dgm:spPr/>
    </dgm:pt>
    <dgm:pt modelId="{71590DB6-7507-4424-B843-DCD44E47CD83}" type="pres">
      <dgm:prSet presAssocID="{9A67666C-F127-4357-8024-2EB610C54F4B}" presName="parentText" presStyleLbl="node1" presStyleIdx="3" presStyleCnt="9">
        <dgm:presLayoutVars>
          <dgm:chMax val="0"/>
          <dgm:bulletEnabled val="1"/>
        </dgm:presLayoutVars>
      </dgm:prSet>
      <dgm:spPr/>
    </dgm:pt>
    <dgm:pt modelId="{67CA862B-ADAF-44C7-A49A-7A9612AE8B48}" type="pres">
      <dgm:prSet presAssocID="{D07A2FAA-6AF5-4C01-BC68-8FCCEF3E66F8}" presName="spacer" presStyleCnt="0"/>
      <dgm:spPr/>
    </dgm:pt>
    <dgm:pt modelId="{25D3E1FB-4869-43D8-87D6-B1032911E1B3}" type="pres">
      <dgm:prSet presAssocID="{4E5EE462-09BC-4B66-B3BE-7214CEE67A1A}" presName="parentText" presStyleLbl="node1" presStyleIdx="4" presStyleCnt="9">
        <dgm:presLayoutVars>
          <dgm:chMax val="0"/>
          <dgm:bulletEnabled val="1"/>
        </dgm:presLayoutVars>
      </dgm:prSet>
      <dgm:spPr/>
    </dgm:pt>
    <dgm:pt modelId="{01B2986E-35F7-4B94-84EE-6DB8539B0A89}" type="pres">
      <dgm:prSet presAssocID="{9534AFEE-B7DC-4050-8AF0-62EB4AEFAA59}" presName="spacer" presStyleCnt="0"/>
      <dgm:spPr/>
    </dgm:pt>
    <dgm:pt modelId="{8F49CA64-F02F-45EF-851A-EEA2FA28D649}" type="pres">
      <dgm:prSet presAssocID="{ABFB174D-7E63-4419-B3A0-D5905EF2D69E}" presName="parentText" presStyleLbl="node1" presStyleIdx="5" presStyleCnt="9">
        <dgm:presLayoutVars>
          <dgm:chMax val="0"/>
          <dgm:bulletEnabled val="1"/>
        </dgm:presLayoutVars>
      </dgm:prSet>
      <dgm:spPr/>
    </dgm:pt>
    <dgm:pt modelId="{0B077CB8-E8B6-44B2-AD44-D472BBBBC301}" type="pres">
      <dgm:prSet presAssocID="{F92117F4-7234-4F37-AB54-9F162EDE7B7F}" presName="spacer" presStyleCnt="0"/>
      <dgm:spPr/>
    </dgm:pt>
    <dgm:pt modelId="{F47E7ED0-43F1-4ED1-B100-BFCA638FFE0E}" type="pres">
      <dgm:prSet presAssocID="{64FA9356-CD51-4DE9-82C1-AA894930DA1E}" presName="parentText" presStyleLbl="node1" presStyleIdx="6" presStyleCnt="9">
        <dgm:presLayoutVars>
          <dgm:chMax val="0"/>
          <dgm:bulletEnabled val="1"/>
        </dgm:presLayoutVars>
      </dgm:prSet>
      <dgm:spPr/>
    </dgm:pt>
    <dgm:pt modelId="{E611F1B5-2E3E-45D8-93A4-7727ECDD594A}" type="pres">
      <dgm:prSet presAssocID="{E6C4BE37-EF58-4F0A-9953-B2E48F69C91B}" presName="spacer" presStyleCnt="0"/>
      <dgm:spPr/>
    </dgm:pt>
    <dgm:pt modelId="{79C4DF6E-D3E5-4BF2-ACE4-461B9F6AA48E}" type="pres">
      <dgm:prSet presAssocID="{CA510F43-D2B4-435B-A3D5-21F6ED134455}" presName="parentText" presStyleLbl="node1" presStyleIdx="7" presStyleCnt="9">
        <dgm:presLayoutVars>
          <dgm:chMax val="0"/>
          <dgm:bulletEnabled val="1"/>
        </dgm:presLayoutVars>
      </dgm:prSet>
      <dgm:spPr/>
    </dgm:pt>
    <dgm:pt modelId="{366D8B68-9EED-4533-8781-A4E209166D29}" type="pres">
      <dgm:prSet presAssocID="{B62D1C30-77AA-4471-9552-395B670CDD3B}" presName="spacer" presStyleCnt="0"/>
      <dgm:spPr/>
    </dgm:pt>
    <dgm:pt modelId="{F6971D1D-2592-44DB-978A-B3429A8AD18C}" type="pres">
      <dgm:prSet presAssocID="{8B3156EE-8465-45E1-BAF7-D89ED5007F63}" presName="parentText" presStyleLbl="node1" presStyleIdx="8" presStyleCnt="9">
        <dgm:presLayoutVars>
          <dgm:chMax val="0"/>
          <dgm:bulletEnabled val="1"/>
        </dgm:presLayoutVars>
      </dgm:prSet>
      <dgm:spPr/>
    </dgm:pt>
  </dgm:ptLst>
  <dgm:cxnLst>
    <dgm:cxn modelId="{81012E0A-8A06-4125-AAB8-6A8BA5693725}" type="presOf" srcId="{64FA9356-CD51-4DE9-82C1-AA894930DA1E}" destId="{F47E7ED0-43F1-4ED1-B100-BFCA638FFE0E}" srcOrd="0" destOrd="0" presId="urn:microsoft.com/office/officeart/2005/8/layout/vList2"/>
    <dgm:cxn modelId="{10FD3510-3CF6-484B-9997-5A3FFD461E26}" type="presOf" srcId="{000864C4-B30E-4717-B352-FC232BD0211D}" destId="{0C23A952-EC41-4FC4-AE16-A5AFCB4BB692}" srcOrd="0" destOrd="0" presId="urn:microsoft.com/office/officeart/2005/8/layout/vList2"/>
    <dgm:cxn modelId="{1A13E611-4DC1-408A-B1F4-38DDDC1257ED}" srcId="{3BE3B5D3-6EFA-468C-8FE0-4099D486B36D}" destId="{4E5EE462-09BC-4B66-B3BE-7214CEE67A1A}" srcOrd="4" destOrd="0" parTransId="{268234F3-E3ED-4E16-8941-8D5B461603B2}" sibTransId="{9534AFEE-B7DC-4050-8AF0-62EB4AEFAA59}"/>
    <dgm:cxn modelId="{8CA3281C-E453-4677-9FBF-F5FD36E7795B}" srcId="{3BE3B5D3-6EFA-468C-8FE0-4099D486B36D}" destId="{ABFB174D-7E63-4419-B3A0-D5905EF2D69E}" srcOrd="5" destOrd="0" parTransId="{B7D426B8-1809-4D5A-931F-96EEC3FC7B8B}" sibTransId="{F92117F4-7234-4F37-AB54-9F162EDE7B7F}"/>
    <dgm:cxn modelId="{4DB3141F-7A93-42C7-96BA-0DD2DA507B1E}" type="presOf" srcId="{3BE3B5D3-6EFA-468C-8FE0-4099D486B36D}" destId="{EAD2C88F-A3DC-4248-B64E-8F52EB095C3C}" srcOrd="0" destOrd="0" presId="urn:microsoft.com/office/officeart/2005/8/layout/vList2"/>
    <dgm:cxn modelId="{373DC633-0BA6-47B2-9ADD-7C4744E2140C}" type="presOf" srcId="{2BBEFCC4-F5EB-4279-BA49-CB969F4925C2}" destId="{22B9FA0B-28B4-43F0-BEA1-722615B1F3C8}" srcOrd="0" destOrd="0" presId="urn:microsoft.com/office/officeart/2005/8/layout/vList2"/>
    <dgm:cxn modelId="{D07BCA3F-94CD-4F86-93FC-8A35FFBC3A1D}" srcId="{3BE3B5D3-6EFA-468C-8FE0-4099D486B36D}" destId="{64FA9356-CD51-4DE9-82C1-AA894930DA1E}" srcOrd="6" destOrd="0" parTransId="{104F884C-E4F0-4C33-B3F0-72E07B5A5A8E}" sibTransId="{E6C4BE37-EF58-4F0A-9953-B2E48F69C91B}"/>
    <dgm:cxn modelId="{C19C0565-E218-4125-81D3-14283A8EE3D0}" type="presOf" srcId="{78CAE868-AF7E-4CFB-8EB9-A20BCA6B6C50}" destId="{8925559A-9F7B-4B5C-975B-6E1A860C4309}" srcOrd="0" destOrd="0" presId="urn:microsoft.com/office/officeart/2005/8/layout/vList2"/>
    <dgm:cxn modelId="{7442B145-AE6C-4151-AF08-F9E36B0620FE}" srcId="{3BE3B5D3-6EFA-468C-8FE0-4099D486B36D}" destId="{8B3156EE-8465-45E1-BAF7-D89ED5007F63}" srcOrd="8" destOrd="0" parTransId="{53B545DC-23A8-4E64-9ECA-3B0E20882247}" sibTransId="{D35BFE77-4092-40BD-B8A4-BAEC12BD3AD2}"/>
    <dgm:cxn modelId="{9C323652-04A3-4A67-B315-5CBCB015057E}" srcId="{3BE3B5D3-6EFA-468C-8FE0-4099D486B36D}" destId="{9A67666C-F127-4357-8024-2EB610C54F4B}" srcOrd="3" destOrd="0" parTransId="{C2AB7CA4-E1C2-41C6-A695-0AA97DC619B8}" sibTransId="{D07A2FAA-6AF5-4C01-BC68-8FCCEF3E66F8}"/>
    <dgm:cxn modelId="{3E824378-E198-4934-B81F-7B454E2F8371}" srcId="{3BE3B5D3-6EFA-468C-8FE0-4099D486B36D}" destId="{000864C4-B30E-4717-B352-FC232BD0211D}" srcOrd="0" destOrd="0" parTransId="{EE042B12-0C4C-4F4D-A1C8-89A99F020657}" sibTransId="{2B8CFC6F-FE63-4670-91B6-E487F70CA65C}"/>
    <dgm:cxn modelId="{AF7CAE79-C038-4797-B03C-7FD273422F79}" type="presOf" srcId="{4E5EE462-09BC-4B66-B3BE-7214CEE67A1A}" destId="{25D3E1FB-4869-43D8-87D6-B1032911E1B3}" srcOrd="0" destOrd="0" presId="urn:microsoft.com/office/officeart/2005/8/layout/vList2"/>
    <dgm:cxn modelId="{DF49C17B-DB1E-4598-A723-966AB86B4615}" srcId="{3BE3B5D3-6EFA-468C-8FE0-4099D486B36D}" destId="{78CAE868-AF7E-4CFB-8EB9-A20BCA6B6C50}" srcOrd="1" destOrd="0" parTransId="{392EF8FA-3A75-4777-A7B9-994397D2408F}" sibTransId="{EB608898-BAE9-4B9F-87D4-0BDBE3BD9DF4}"/>
    <dgm:cxn modelId="{89599287-3821-4222-9BA0-108CC2DFB3F1}" type="presOf" srcId="{8B3156EE-8465-45E1-BAF7-D89ED5007F63}" destId="{F6971D1D-2592-44DB-978A-B3429A8AD18C}" srcOrd="0" destOrd="0" presId="urn:microsoft.com/office/officeart/2005/8/layout/vList2"/>
    <dgm:cxn modelId="{DE622D8A-4E7D-4E0C-AE19-A8D03A3E9D57}" type="presOf" srcId="{ABFB174D-7E63-4419-B3A0-D5905EF2D69E}" destId="{8F49CA64-F02F-45EF-851A-EEA2FA28D649}" srcOrd="0" destOrd="0" presId="urn:microsoft.com/office/officeart/2005/8/layout/vList2"/>
    <dgm:cxn modelId="{DB671EBB-B24B-406C-9302-497F71ABC8A0}" srcId="{3BE3B5D3-6EFA-468C-8FE0-4099D486B36D}" destId="{2BBEFCC4-F5EB-4279-BA49-CB969F4925C2}" srcOrd="2" destOrd="0" parTransId="{892AC165-ACEE-4896-84A1-133469C58D07}" sibTransId="{3C2BA682-A223-423A-8FB5-E151EC2113A0}"/>
    <dgm:cxn modelId="{90C127C6-E646-4B57-A5A9-E684BCDB4669}" type="presOf" srcId="{9A67666C-F127-4357-8024-2EB610C54F4B}" destId="{71590DB6-7507-4424-B843-DCD44E47CD83}" srcOrd="0" destOrd="0" presId="urn:microsoft.com/office/officeart/2005/8/layout/vList2"/>
    <dgm:cxn modelId="{A85916D9-A37A-4EEB-9F91-61065DDBD4A6}" srcId="{3BE3B5D3-6EFA-468C-8FE0-4099D486B36D}" destId="{CA510F43-D2B4-435B-A3D5-21F6ED134455}" srcOrd="7" destOrd="0" parTransId="{03C28AC1-D6E9-41ED-A127-93D7EA9E70AB}" sibTransId="{B62D1C30-77AA-4471-9552-395B670CDD3B}"/>
    <dgm:cxn modelId="{4498AEFA-4F66-4702-88E1-EB0DFD9F65BD}" type="presOf" srcId="{CA510F43-D2B4-435B-A3D5-21F6ED134455}" destId="{79C4DF6E-D3E5-4BF2-ACE4-461B9F6AA48E}" srcOrd="0" destOrd="0" presId="urn:microsoft.com/office/officeart/2005/8/layout/vList2"/>
    <dgm:cxn modelId="{0408BD27-40E9-42E3-9949-24438F30641A}" type="presParOf" srcId="{EAD2C88F-A3DC-4248-B64E-8F52EB095C3C}" destId="{0C23A952-EC41-4FC4-AE16-A5AFCB4BB692}" srcOrd="0" destOrd="0" presId="urn:microsoft.com/office/officeart/2005/8/layout/vList2"/>
    <dgm:cxn modelId="{0A9A5E03-9EA9-4C45-B558-D24FDD3D2D35}" type="presParOf" srcId="{EAD2C88F-A3DC-4248-B64E-8F52EB095C3C}" destId="{BA7151DB-8A55-4220-A433-4B8EDAA88524}" srcOrd="1" destOrd="0" presId="urn:microsoft.com/office/officeart/2005/8/layout/vList2"/>
    <dgm:cxn modelId="{03C7C61F-BD28-46CD-AABF-6F05C659251E}" type="presParOf" srcId="{EAD2C88F-A3DC-4248-B64E-8F52EB095C3C}" destId="{8925559A-9F7B-4B5C-975B-6E1A860C4309}" srcOrd="2" destOrd="0" presId="urn:microsoft.com/office/officeart/2005/8/layout/vList2"/>
    <dgm:cxn modelId="{59CAAFCB-942E-4791-804F-F1F428905970}" type="presParOf" srcId="{EAD2C88F-A3DC-4248-B64E-8F52EB095C3C}" destId="{5D5C8A20-6270-47F1-A470-9F3FC315930B}" srcOrd="3" destOrd="0" presId="urn:microsoft.com/office/officeart/2005/8/layout/vList2"/>
    <dgm:cxn modelId="{45C35E52-07FA-4E53-821C-38F49EF806FD}" type="presParOf" srcId="{EAD2C88F-A3DC-4248-B64E-8F52EB095C3C}" destId="{22B9FA0B-28B4-43F0-BEA1-722615B1F3C8}" srcOrd="4" destOrd="0" presId="urn:microsoft.com/office/officeart/2005/8/layout/vList2"/>
    <dgm:cxn modelId="{3E0EF9A6-8DB1-40DA-B852-5D2815ACFA33}" type="presParOf" srcId="{EAD2C88F-A3DC-4248-B64E-8F52EB095C3C}" destId="{CA4CA1E8-3A35-430B-BE03-E84D4040034C}" srcOrd="5" destOrd="0" presId="urn:microsoft.com/office/officeart/2005/8/layout/vList2"/>
    <dgm:cxn modelId="{55279280-C7A6-4D44-B456-9A441BE0CDD7}" type="presParOf" srcId="{EAD2C88F-A3DC-4248-B64E-8F52EB095C3C}" destId="{71590DB6-7507-4424-B843-DCD44E47CD83}" srcOrd="6" destOrd="0" presId="urn:microsoft.com/office/officeart/2005/8/layout/vList2"/>
    <dgm:cxn modelId="{C209CD24-8DA0-4EF7-B435-EFF078962D8B}" type="presParOf" srcId="{EAD2C88F-A3DC-4248-B64E-8F52EB095C3C}" destId="{67CA862B-ADAF-44C7-A49A-7A9612AE8B48}" srcOrd="7" destOrd="0" presId="urn:microsoft.com/office/officeart/2005/8/layout/vList2"/>
    <dgm:cxn modelId="{DB6D5B71-C039-48E8-A460-84E8DFE76BFF}" type="presParOf" srcId="{EAD2C88F-A3DC-4248-B64E-8F52EB095C3C}" destId="{25D3E1FB-4869-43D8-87D6-B1032911E1B3}" srcOrd="8" destOrd="0" presId="urn:microsoft.com/office/officeart/2005/8/layout/vList2"/>
    <dgm:cxn modelId="{3498352F-BE56-45E2-8913-A7423FA19AD6}" type="presParOf" srcId="{EAD2C88F-A3DC-4248-B64E-8F52EB095C3C}" destId="{01B2986E-35F7-4B94-84EE-6DB8539B0A89}" srcOrd="9" destOrd="0" presId="urn:microsoft.com/office/officeart/2005/8/layout/vList2"/>
    <dgm:cxn modelId="{9081CC22-B9A1-4AE7-BA1B-7103B275C5E4}" type="presParOf" srcId="{EAD2C88F-A3DC-4248-B64E-8F52EB095C3C}" destId="{8F49CA64-F02F-45EF-851A-EEA2FA28D649}" srcOrd="10" destOrd="0" presId="urn:microsoft.com/office/officeart/2005/8/layout/vList2"/>
    <dgm:cxn modelId="{846E88D2-9857-4311-AD8E-872F04DD8AB6}" type="presParOf" srcId="{EAD2C88F-A3DC-4248-B64E-8F52EB095C3C}" destId="{0B077CB8-E8B6-44B2-AD44-D472BBBBC301}" srcOrd="11" destOrd="0" presId="urn:microsoft.com/office/officeart/2005/8/layout/vList2"/>
    <dgm:cxn modelId="{1DD0DB32-EA84-41FA-A4ED-1D7F5D1E21D4}" type="presParOf" srcId="{EAD2C88F-A3DC-4248-B64E-8F52EB095C3C}" destId="{F47E7ED0-43F1-4ED1-B100-BFCA638FFE0E}" srcOrd="12" destOrd="0" presId="urn:microsoft.com/office/officeart/2005/8/layout/vList2"/>
    <dgm:cxn modelId="{1AB5C522-05DD-4D67-9FAB-BE7C388C221A}" type="presParOf" srcId="{EAD2C88F-A3DC-4248-B64E-8F52EB095C3C}" destId="{E611F1B5-2E3E-45D8-93A4-7727ECDD594A}" srcOrd="13" destOrd="0" presId="urn:microsoft.com/office/officeart/2005/8/layout/vList2"/>
    <dgm:cxn modelId="{7BF86486-CE99-4AEB-A5DB-C66F0A637B5E}" type="presParOf" srcId="{EAD2C88F-A3DC-4248-B64E-8F52EB095C3C}" destId="{79C4DF6E-D3E5-4BF2-ACE4-461B9F6AA48E}" srcOrd="14" destOrd="0" presId="urn:microsoft.com/office/officeart/2005/8/layout/vList2"/>
    <dgm:cxn modelId="{F0218D8F-67F3-45C7-80D1-5C6E44A1893D}" type="presParOf" srcId="{EAD2C88F-A3DC-4248-B64E-8F52EB095C3C}" destId="{366D8B68-9EED-4533-8781-A4E209166D29}" srcOrd="15" destOrd="0" presId="urn:microsoft.com/office/officeart/2005/8/layout/vList2"/>
    <dgm:cxn modelId="{6351325C-413E-44BB-AB7D-B686C4D29FA6}" type="presParOf" srcId="{EAD2C88F-A3DC-4248-B64E-8F52EB095C3C}" destId="{F6971D1D-2592-44DB-978A-B3429A8AD18C}"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68862E-4C3F-4B28-B0E3-29FD3434A6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F9C01E7-DF68-4689-A38E-F4BC8564F83D}">
      <dgm:prSet/>
      <dgm:spPr/>
      <dgm:t>
        <a:bodyPr/>
        <a:lstStyle/>
        <a:p>
          <a:r>
            <a:rPr lang="en-US" dirty="0"/>
            <a:t>Cybersecurity has become a </a:t>
          </a:r>
          <a:r>
            <a:rPr lang="en-US" b="1" dirty="0"/>
            <a:t>major challenge</a:t>
          </a:r>
          <a:r>
            <a:rPr lang="en-US" dirty="0"/>
            <a:t> for companies around the world. While larger and mid-sized firms have built strong cybersecurity systems, </a:t>
          </a:r>
          <a:r>
            <a:rPr lang="en-US" b="1" dirty="0"/>
            <a:t>smaller companies often remain vulnerable</a:t>
          </a:r>
          <a:r>
            <a:rPr lang="en-US" dirty="0"/>
            <a:t> due to limited funding, a lack of trained professionals, and outdated policies. In my thesis, I aim to explore past, present, and potential future cybersecurity risks, focusing on how small businesses can </a:t>
          </a:r>
          <a:r>
            <a:rPr lang="en-US" b="1" dirty="0"/>
            <a:t>overcome these challenges and develop effective policies and capabilities</a:t>
          </a:r>
          <a:r>
            <a:rPr lang="en-US" dirty="0"/>
            <a:t> to defend against cyberattacks.</a:t>
          </a:r>
        </a:p>
      </dgm:t>
    </dgm:pt>
    <dgm:pt modelId="{343BE395-2AAB-47B9-A11C-8EB8206FDE8D}" type="parTrans" cxnId="{8032D889-7793-475A-8DC9-CA7615290ABF}">
      <dgm:prSet/>
      <dgm:spPr/>
      <dgm:t>
        <a:bodyPr/>
        <a:lstStyle/>
        <a:p>
          <a:endParaRPr lang="en-US"/>
        </a:p>
      </dgm:t>
    </dgm:pt>
    <dgm:pt modelId="{25555B8B-207A-430F-8F0B-5E5A0B15BCFE}" type="sibTrans" cxnId="{8032D889-7793-475A-8DC9-CA7615290ABF}">
      <dgm:prSet/>
      <dgm:spPr/>
      <dgm:t>
        <a:bodyPr/>
        <a:lstStyle/>
        <a:p>
          <a:endParaRPr lang="en-US"/>
        </a:p>
      </dgm:t>
    </dgm:pt>
    <dgm:pt modelId="{B9E0B55A-3E20-4057-A7EC-AE567B968933}">
      <dgm:prSet/>
      <dgm:spPr/>
      <dgm:t>
        <a:bodyPr/>
        <a:lstStyle/>
        <a:p>
          <a:r>
            <a:rPr lang="en-US" dirty="0"/>
            <a:t>As part of my Bachelor’s project in cybersecurity, I proposed a</a:t>
          </a:r>
          <a:r>
            <a:rPr lang="en-US" b="1" dirty="0"/>
            <a:t> risk-parameter matrix </a:t>
          </a:r>
          <a:r>
            <a:rPr lang="en-US" dirty="0"/>
            <a:t>and outline strategies for using AI to build a </a:t>
          </a:r>
          <a:r>
            <a:rPr lang="en-US" b="1" dirty="0"/>
            <a:t>secure, reliable cybersecurity tool</a:t>
          </a:r>
          <a:r>
            <a:rPr lang="en-US" dirty="0"/>
            <a:t> tailored for small companies. This will include a software demonstration using C#, AI tools like coco-analysis, and automated log APIs to develop a practical working model.</a:t>
          </a:r>
        </a:p>
      </dgm:t>
    </dgm:pt>
    <dgm:pt modelId="{555A9056-8BF7-48BC-8553-FA207F07B8CA}" type="parTrans" cxnId="{41CF409C-583E-44AF-9C2D-FD3984EF5B1C}">
      <dgm:prSet/>
      <dgm:spPr/>
      <dgm:t>
        <a:bodyPr/>
        <a:lstStyle/>
        <a:p>
          <a:endParaRPr lang="en-US"/>
        </a:p>
      </dgm:t>
    </dgm:pt>
    <dgm:pt modelId="{877B87F0-3E18-4BC2-8788-F62747237F60}" type="sibTrans" cxnId="{41CF409C-583E-44AF-9C2D-FD3984EF5B1C}">
      <dgm:prSet/>
      <dgm:spPr/>
      <dgm:t>
        <a:bodyPr/>
        <a:lstStyle/>
        <a:p>
          <a:endParaRPr lang="en-US"/>
        </a:p>
      </dgm:t>
    </dgm:pt>
    <dgm:pt modelId="{0D028811-FBEC-47A5-9009-79A8FC819422}" type="pres">
      <dgm:prSet presAssocID="{BE68862E-4C3F-4B28-B0E3-29FD3434A67A}" presName="hierChild1" presStyleCnt="0">
        <dgm:presLayoutVars>
          <dgm:chPref val="1"/>
          <dgm:dir/>
          <dgm:animOne val="branch"/>
          <dgm:animLvl val="lvl"/>
          <dgm:resizeHandles/>
        </dgm:presLayoutVars>
      </dgm:prSet>
      <dgm:spPr/>
    </dgm:pt>
    <dgm:pt modelId="{593408EC-808D-45B1-94B1-0F505BB2A579}" type="pres">
      <dgm:prSet presAssocID="{7F9C01E7-DF68-4689-A38E-F4BC8564F83D}" presName="hierRoot1" presStyleCnt="0"/>
      <dgm:spPr/>
    </dgm:pt>
    <dgm:pt modelId="{4D1CEFC5-ADD3-4992-B280-A2D8D892599C}" type="pres">
      <dgm:prSet presAssocID="{7F9C01E7-DF68-4689-A38E-F4BC8564F83D}" presName="composite" presStyleCnt="0"/>
      <dgm:spPr/>
    </dgm:pt>
    <dgm:pt modelId="{710E6D6F-57D2-4587-9826-6B6476D5A748}" type="pres">
      <dgm:prSet presAssocID="{7F9C01E7-DF68-4689-A38E-F4BC8564F83D}" presName="background" presStyleLbl="node0" presStyleIdx="0" presStyleCnt="2"/>
      <dgm:spPr/>
    </dgm:pt>
    <dgm:pt modelId="{7164943C-A06F-4E04-8A64-A6B5AB55DA61}" type="pres">
      <dgm:prSet presAssocID="{7F9C01E7-DF68-4689-A38E-F4BC8564F83D}" presName="text" presStyleLbl="fgAcc0" presStyleIdx="0" presStyleCnt="2">
        <dgm:presLayoutVars>
          <dgm:chPref val="3"/>
        </dgm:presLayoutVars>
      </dgm:prSet>
      <dgm:spPr/>
    </dgm:pt>
    <dgm:pt modelId="{883D17B3-4069-4551-9590-9CABD444B0C8}" type="pres">
      <dgm:prSet presAssocID="{7F9C01E7-DF68-4689-A38E-F4BC8564F83D}" presName="hierChild2" presStyleCnt="0"/>
      <dgm:spPr/>
    </dgm:pt>
    <dgm:pt modelId="{1339146D-A885-4CF0-A9DB-2C930B0CB902}" type="pres">
      <dgm:prSet presAssocID="{B9E0B55A-3E20-4057-A7EC-AE567B968933}" presName="hierRoot1" presStyleCnt="0"/>
      <dgm:spPr/>
    </dgm:pt>
    <dgm:pt modelId="{11EADCC0-5233-4AB4-A67C-79E7CAE48F89}" type="pres">
      <dgm:prSet presAssocID="{B9E0B55A-3E20-4057-A7EC-AE567B968933}" presName="composite" presStyleCnt="0"/>
      <dgm:spPr/>
    </dgm:pt>
    <dgm:pt modelId="{1080F79F-9FF3-497E-95F6-DF6D31ECE3AC}" type="pres">
      <dgm:prSet presAssocID="{B9E0B55A-3E20-4057-A7EC-AE567B968933}" presName="background" presStyleLbl="node0" presStyleIdx="1" presStyleCnt="2"/>
      <dgm:spPr/>
    </dgm:pt>
    <dgm:pt modelId="{44021847-7D84-4CA7-9364-65093D5D0993}" type="pres">
      <dgm:prSet presAssocID="{B9E0B55A-3E20-4057-A7EC-AE567B968933}" presName="text" presStyleLbl="fgAcc0" presStyleIdx="1" presStyleCnt="2">
        <dgm:presLayoutVars>
          <dgm:chPref val="3"/>
        </dgm:presLayoutVars>
      </dgm:prSet>
      <dgm:spPr/>
    </dgm:pt>
    <dgm:pt modelId="{9DAAC21C-AE78-4051-A1F1-4A19CEE00B7E}" type="pres">
      <dgm:prSet presAssocID="{B9E0B55A-3E20-4057-A7EC-AE567B968933}" presName="hierChild2" presStyleCnt="0"/>
      <dgm:spPr/>
    </dgm:pt>
  </dgm:ptLst>
  <dgm:cxnLst>
    <dgm:cxn modelId="{8B05B308-44C1-47AF-BE06-EB0B2EA4C266}" type="presOf" srcId="{BE68862E-4C3F-4B28-B0E3-29FD3434A67A}" destId="{0D028811-FBEC-47A5-9009-79A8FC819422}" srcOrd="0" destOrd="0" presId="urn:microsoft.com/office/officeart/2005/8/layout/hierarchy1"/>
    <dgm:cxn modelId="{AAD95F40-B1EA-48F9-AA5A-DA5132EB30DC}" type="presOf" srcId="{7F9C01E7-DF68-4689-A38E-F4BC8564F83D}" destId="{7164943C-A06F-4E04-8A64-A6B5AB55DA61}" srcOrd="0" destOrd="0" presId="urn:microsoft.com/office/officeart/2005/8/layout/hierarchy1"/>
    <dgm:cxn modelId="{5D53E95E-9A40-410A-94D4-AB4B4B72D147}" type="presOf" srcId="{B9E0B55A-3E20-4057-A7EC-AE567B968933}" destId="{44021847-7D84-4CA7-9364-65093D5D0993}" srcOrd="0" destOrd="0" presId="urn:microsoft.com/office/officeart/2005/8/layout/hierarchy1"/>
    <dgm:cxn modelId="{8032D889-7793-475A-8DC9-CA7615290ABF}" srcId="{BE68862E-4C3F-4B28-B0E3-29FD3434A67A}" destId="{7F9C01E7-DF68-4689-A38E-F4BC8564F83D}" srcOrd="0" destOrd="0" parTransId="{343BE395-2AAB-47B9-A11C-8EB8206FDE8D}" sibTransId="{25555B8B-207A-430F-8F0B-5E5A0B15BCFE}"/>
    <dgm:cxn modelId="{41CF409C-583E-44AF-9C2D-FD3984EF5B1C}" srcId="{BE68862E-4C3F-4B28-B0E3-29FD3434A67A}" destId="{B9E0B55A-3E20-4057-A7EC-AE567B968933}" srcOrd="1" destOrd="0" parTransId="{555A9056-8BF7-48BC-8553-FA207F07B8CA}" sibTransId="{877B87F0-3E18-4BC2-8788-F62747237F60}"/>
    <dgm:cxn modelId="{B3A8C52E-DCA7-488E-872A-F53F6A45EA10}" type="presParOf" srcId="{0D028811-FBEC-47A5-9009-79A8FC819422}" destId="{593408EC-808D-45B1-94B1-0F505BB2A579}" srcOrd="0" destOrd="0" presId="urn:microsoft.com/office/officeart/2005/8/layout/hierarchy1"/>
    <dgm:cxn modelId="{A84850B3-F28E-40B2-B37E-01D56267FD0A}" type="presParOf" srcId="{593408EC-808D-45B1-94B1-0F505BB2A579}" destId="{4D1CEFC5-ADD3-4992-B280-A2D8D892599C}" srcOrd="0" destOrd="0" presId="urn:microsoft.com/office/officeart/2005/8/layout/hierarchy1"/>
    <dgm:cxn modelId="{FC945B13-ADF6-4BAA-BDF0-4AB8FAB6C2D9}" type="presParOf" srcId="{4D1CEFC5-ADD3-4992-B280-A2D8D892599C}" destId="{710E6D6F-57D2-4587-9826-6B6476D5A748}" srcOrd="0" destOrd="0" presId="urn:microsoft.com/office/officeart/2005/8/layout/hierarchy1"/>
    <dgm:cxn modelId="{8A8D7D48-6DB0-4FC0-A365-80D98CDE2838}" type="presParOf" srcId="{4D1CEFC5-ADD3-4992-B280-A2D8D892599C}" destId="{7164943C-A06F-4E04-8A64-A6B5AB55DA61}" srcOrd="1" destOrd="0" presId="urn:microsoft.com/office/officeart/2005/8/layout/hierarchy1"/>
    <dgm:cxn modelId="{B7143702-5297-4819-B773-3D608AD10F8F}" type="presParOf" srcId="{593408EC-808D-45B1-94B1-0F505BB2A579}" destId="{883D17B3-4069-4551-9590-9CABD444B0C8}" srcOrd="1" destOrd="0" presId="urn:microsoft.com/office/officeart/2005/8/layout/hierarchy1"/>
    <dgm:cxn modelId="{A6EFB189-C175-4A8A-9169-DD91859474F1}" type="presParOf" srcId="{0D028811-FBEC-47A5-9009-79A8FC819422}" destId="{1339146D-A885-4CF0-A9DB-2C930B0CB902}" srcOrd="1" destOrd="0" presId="urn:microsoft.com/office/officeart/2005/8/layout/hierarchy1"/>
    <dgm:cxn modelId="{D0A5B66D-228A-45D7-80B9-2D72D41F22C0}" type="presParOf" srcId="{1339146D-A885-4CF0-A9DB-2C930B0CB902}" destId="{11EADCC0-5233-4AB4-A67C-79E7CAE48F89}" srcOrd="0" destOrd="0" presId="urn:microsoft.com/office/officeart/2005/8/layout/hierarchy1"/>
    <dgm:cxn modelId="{127A5AAF-6E46-449B-9402-691B007CE970}" type="presParOf" srcId="{11EADCC0-5233-4AB4-A67C-79E7CAE48F89}" destId="{1080F79F-9FF3-497E-95F6-DF6D31ECE3AC}" srcOrd="0" destOrd="0" presId="urn:microsoft.com/office/officeart/2005/8/layout/hierarchy1"/>
    <dgm:cxn modelId="{40EDBD4E-20D1-4BBF-9469-DADFE2C936A5}" type="presParOf" srcId="{11EADCC0-5233-4AB4-A67C-79E7CAE48F89}" destId="{44021847-7D84-4CA7-9364-65093D5D0993}" srcOrd="1" destOrd="0" presId="urn:microsoft.com/office/officeart/2005/8/layout/hierarchy1"/>
    <dgm:cxn modelId="{0B8C59AA-868F-49C2-A64D-B30772664E96}" type="presParOf" srcId="{1339146D-A885-4CF0-A9DB-2C930B0CB902}" destId="{9DAAC21C-AE78-4051-A1F1-4A19CEE00B7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118DC3-EB0A-4F18-8B5C-2D79473FBE63}"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D7894E8-2CBB-4FBC-B561-965A93E51791}">
      <dgm:prSet/>
      <dgm:spPr/>
      <dgm:t>
        <a:bodyPr/>
        <a:lstStyle/>
        <a:p>
          <a:r>
            <a:rPr lang="en-US" b="1"/>
            <a:t>1. How will be possible in future to adapt the derivation of the risk-index-values in case of different users even they have the same attribute set? Is it possible at all?</a:t>
          </a:r>
          <a:endParaRPr lang="en-US"/>
        </a:p>
      </dgm:t>
    </dgm:pt>
    <dgm:pt modelId="{60C97887-7C69-47D5-B839-3434AD0BA712}" type="parTrans" cxnId="{E67B4452-63AF-4F8E-97D8-D9F5CA51DD2A}">
      <dgm:prSet/>
      <dgm:spPr/>
      <dgm:t>
        <a:bodyPr/>
        <a:lstStyle/>
        <a:p>
          <a:endParaRPr lang="en-US"/>
        </a:p>
      </dgm:t>
    </dgm:pt>
    <dgm:pt modelId="{28B9326A-763C-4026-AFB5-25DD80B9D0DE}" type="sibTrans" cxnId="{E67B4452-63AF-4F8E-97D8-D9F5CA51DD2A}">
      <dgm:prSet/>
      <dgm:spPr/>
      <dgm:t>
        <a:bodyPr/>
        <a:lstStyle/>
        <a:p>
          <a:endParaRPr lang="en-US"/>
        </a:p>
      </dgm:t>
    </dgm:pt>
    <dgm:pt modelId="{EA74622D-04F3-4E90-BD0C-5DEA9F5BC83E}">
      <dgm:prSet/>
      <dgm:spPr/>
      <dgm:t>
        <a:bodyPr/>
        <a:lstStyle/>
        <a:p>
          <a:r>
            <a:rPr lang="en-US" b="1"/>
            <a:t>2. How can the user derive in an automated way the values of the attributes based on log-data?</a:t>
          </a:r>
          <a:endParaRPr lang="en-US"/>
        </a:p>
      </dgm:t>
    </dgm:pt>
    <dgm:pt modelId="{441CC06F-C207-4749-8E8C-138A3E0430EC}" type="parTrans" cxnId="{189CA63D-2AC7-4C58-8639-A6B7FFDDC4F5}">
      <dgm:prSet/>
      <dgm:spPr/>
      <dgm:t>
        <a:bodyPr/>
        <a:lstStyle/>
        <a:p>
          <a:endParaRPr lang="en-US"/>
        </a:p>
      </dgm:t>
    </dgm:pt>
    <dgm:pt modelId="{BD6FB905-5EEC-49AB-A7C7-829ECDD9571B}" type="sibTrans" cxnId="{189CA63D-2AC7-4C58-8639-A6B7FFDDC4F5}">
      <dgm:prSet/>
      <dgm:spPr/>
      <dgm:t>
        <a:bodyPr/>
        <a:lstStyle/>
        <a:p>
          <a:endParaRPr lang="en-US"/>
        </a:p>
      </dgm:t>
    </dgm:pt>
    <dgm:pt modelId="{E859ACDC-F3C6-4AC1-85DD-BB9007E9ADCC}">
      <dgm:prSet/>
      <dgm:spPr/>
      <dgm:t>
        <a:bodyPr/>
        <a:lstStyle/>
        <a:p>
          <a:r>
            <a:rPr lang="en-US" b="1"/>
            <a:t>3.You mention the integration of AI tools like COCO YO analysis in the project. Could you elaborate on how these tools technically function in your risk assessment system? Are they based on rule-based logic or machine learning models?</a:t>
          </a:r>
          <a:endParaRPr lang="en-US"/>
        </a:p>
      </dgm:t>
    </dgm:pt>
    <dgm:pt modelId="{3ADB0815-5524-4434-98BF-FD383EE6D150}" type="parTrans" cxnId="{497170FA-6D4B-40D4-8703-6C317A990888}">
      <dgm:prSet/>
      <dgm:spPr/>
      <dgm:t>
        <a:bodyPr/>
        <a:lstStyle/>
        <a:p>
          <a:endParaRPr lang="en-US"/>
        </a:p>
      </dgm:t>
    </dgm:pt>
    <dgm:pt modelId="{74D0309B-BF4E-423F-929A-766110984DFA}" type="sibTrans" cxnId="{497170FA-6D4B-40D4-8703-6C317A990888}">
      <dgm:prSet/>
      <dgm:spPr/>
      <dgm:t>
        <a:bodyPr/>
        <a:lstStyle/>
        <a:p>
          <a:endParaRPr lang="en-US"/>
        </a:p>
      </dgm:t>
    </dgm:pt>
    <dgm:pt modelId="{CB09CBED-2099-448E-B72B-2EAE16F5C686}">
      <dgm:prSet/>
      <dgm:spPr/>
      <dgm:t>
        <a:bodyPr/>
        <a:lstStyle/>
        <a:p>
          <a:r>
            <a:rPr lang="en-US" b="1"/>
            <a:t>4.Have you conducted any pilot testing of your prototype with real users or small businesses? If not, how would you envision its deployment and validation in a real-world scenario?</a:t>
          </a:r>
          <a:endParaRPr lang="en-US"/>
        </a:p>
      </dgm:t>
    </dgm:pt>
    <dgm:pt modelId="{BDC33976-97A3-40AB-94C3-3FBB868C3277}" type="parTrans" cxnId="{62598ACD-4890-46A8-8853-D1ED193BC35D}">
      <dgm:prSet/>
      <dgm:spPr/>
      <dgm:t>
        <a:bodyPr/>
        <a:lstStyle/>
        <a:p>
          <a:endParaRPr lang="en-US"/>
        </a:p>
      </dgm:t>
    </dgm:pt>
    <dgm:pt modelId="{26620598-2C5C-4DA1-9B5E-70EC89C1C46F}" type="sibTrans" cxnId="{62598ACD-4890-46A8-8853-D1ED193BC35D}">
      <dgm:prSet/>
      <dgm:spPr/>
      <dgm:t>
        <a:bodyPr/>
        <a:lstStyle/>
        <a:p>
          <a:endParaRPr lang="en-US"/>
        </a:p>
      </dgm:t>
    </dgm:pt>
    <dgm:pt modelId="{59C90A94-9324-4320-8685-C8C739963636}" type="pres">
      <dgm:prSet presAssocID="{A6118DC3-EB0A-4F18-8B5C-2D79473FBE63}" presName="linear" presStyleCnt="0">
        <dgm:presLayoutVars>
          <dgm:animLvl val="lvl"/>
          <dgm:resizeHandles val="exact"/>
        </dgm:presLayoutVars>
      </dgm:prSet>
      <dgm:spPr/>
    </dgm:pt>
    <dgm:pt modelId="{B065833C-1DDE-46A4-B22F-5F1EF12EED46}" type="pres">
      <dgm:prSet presAssocID="{FD7894E8-2CBB-4FBC-B561-965A93E51791}" presName="parentText" presStyleLbl="node1" presStyleIdx="0" presStyleCnt="4">
        <dgm:presLayoutVars>
          <dgm:chMax val="0"/>
          <dgm:bulletEnabled val="1"/>
        </dgm:presLayoutVars>
      </dgm:prSet>
      <dgm:spPr/>
    </dgm:pt>
    <dgm:pt modelId="{AF026A99-2F65-409A-B3EA-506C01D30632}" type="pres">
      <dgm:prSet presAssocID="{28B9326A-763C-4026-AFB5-25DD80B9D0DE}" presName="spacer" presStyleCnt="0"/>
      <dgm:spPr/>
    </dgm:pt>
    <dgm:pt modelId="{A5F75846-2533-4B19-BE3F-7E5AF5A3DA1F}" type="pres">
      <dgm:prSet presAssocID="{EA74622D-04F3-4E90-BD0C-5DEA9F5BC83E}" presName="parentText" presStyleLbl="node1" presStyleIdx="1" presStyleCnt="4">
        <dgm:presLayoutVars>
          <dgm:chMax val="0"/>
          <dgm:bulletEnabled val="1"/>
        </dgm:presLayoutVars>
      </dgm:prSet>
      <dgm:spPr/>
    </dgm:pt>
    <dgm:pt modelId="{81A1F5BD-068A-4E67-8574-6FEE31C0DBB1}" type="pres">
      <dgm:prSet presAssocID="{BD6FB905-5EEC-49AB-A7C7-829ECDD9571B}" presName="spacer" presStyleCnt="0"/>
      <dgm:spPr/>
    </dgm:pt>
    <dgm:pt modelId="{E44D7129-386A-46F5-ACBC-913CFE8FBF5C}" type="pres">
      <dgm:prSet presAssocID="{E859ACDC-F3C6-4AC1-85DD-BB9007E9ADCC}" presName="parentText" presStyleLbl="node1" presStyleIdx="2" presStyleCnt="4">
        <dgm:presLayoutVars>
          <dgm:chMax val="0"/>
          <dgm:bulletEnabled val="1"/>
        </dgm:presLayoutVars>
      </dgm:prSet>
      <dgm:spPr/>
    </dgm:pt>
    <dgm:pt modelId="{1F6C400C-6D2F-47A7-A667-9AD0D17FAF80}" type="pres">
      <dgm:prSet presAssocID="{74D0309B-BF4E-423F-929A-766110984DFA}" presName="spacer" presStyleCnt="0"/>
      <dgm:spPr/>
    </dgm:pt>
    <dgm:pt modelId="{AFBC963E-3CE2-4AF0-B6E7-1B50EDDE282D}" type="pres">
      <dgm:prSet presAssocID="{CB09CBED-2099-448E-B72B-2EAE16F5C686}" presName="parentText" presStyleLbl="node1" presStyleIdx="3" presStyleCnt="4">
        <dgm:presLayoutVars>
          <dgm:chMax val="0"/>
          <dgm:bulletEnabled val="1"/>
        </dgm:presLayoutVars>
      </dgm:prSet>
      <dgm:spPr/>
    </dgm:pt>
  </dgm:ptLst>
  <dgm:cxnLst>
    <dgm:cxn modelId="{2E373226-B645-48D9-8DFC-0BCFE991CEA8}" type="presOf" srcId="{FD7894E8-2CBB-4FBC-B561-965A93E51791}" destId="{B065833C-1DDE-46A4-B22F-5F1EF12EED46}" srcOrd="0" destOrd="0" presId="urn:microsoft.com/office/officeart/2005/8/layout/vList2"/>
    <dgm:cxn modelId="{189CA63D-2AC7-4C58-8639-A6B7FFDDC4F5}" srcId="{A6118DC3-EB0A-4F18-8B5C-2D79473FBE63}" destId="{EA74622D-04F3-4E90-BD0C-5DEA9F5BC83E}" srcOrd="1" destOrd="0" parTransId="{441CC06F-C207-4749-8E8C-138A3E0430EC}" sibTransId="{BD6FB905-5EEC-49AB-A7C7-829ECDD9571B}"/>
    <dgm:cxn modelId="{B4BC7567-9E55-492E-B453-E9911A5F98C2}" type="presOf" srcId="{E859ACDC-F3C6-4AC1-85DD-BB9007E9ADCC}" destId="{E44D7129-386A-46F5-ACBC-913CFE8FBF5C}" srcOrd="0" destOrd="0" presId="urn:microsoft.com/office/officeart/2005/8/layout/vList2"/>
    <dgm:cxn modelId="{E67B4452-63AF-4F8E-97D8-D9F5CA51DD2A}" srcId="{A6118DC3-EB0A-4F18-8B5C-2D79473FBE63}" destId="{FD7894E8-2CBB-4FBC-B561-965A93E51791}" srcOrd="0" destOrd="0" parTransId="{60C97887-7C69-47D5-B839-3434AD0BA712}" sibTransId="{28B9326A-763C-4026-AFB5-25DD80B9D0DE}"/>
    <dgm:cxn modelId="{4C529959-A980-470D-AD67-6CC0D2EC554C}" type="presOf" srcId="{A6118DC3-EB0A-4F18-8B5C-2D79473FBE63}" destId="{59C90A94-9324-4320-8685-C8C739963636}" srcOrd="0" destOrd="0" presId="urn:microsoft.com/office/officeart/2005/8/layout/vList2"/>
    <dgm:cxn modelId="{C4FA4CB9-97CD-4595-A506-6F4F4B929998}" type="presOf" srcId="{EA74622D-04F3-4E90-BD0C-5DEA9F5BC83E}" destId="{A5F75846-2533-4B19-BE3F-7E5AF5A3DA1F}" srcOrd="0" destOrd="0" presId="urn:microsoft.com/office/officeart/2005/8/layout/vList2"/>
    <dgm:cxn modelId="{62598ACD-4890-46A8-8853-D1ED193BC35D}" srcId="{A6118DC3-EB0A-4F18-8B5C-2D79473FBE63}" destId="{CB09CBED-2099-448E-B72B-2EAE16F5C686}" srcOrd="3" destOrd="0" parTransId="{BDC33976-97A3-40AB-94C3-3FBB868C3277}" sibTransId="{26620598-2C5C-4DA1-9B5E-70EC89C1C46F}"/>
    <dgm:cxn modelId="{C914D9F5-0674-470F-85BB-0F605B56D1AE}" type="presOf" srcId="{CB09CBED-2099-448E-B72B-2EAE16F5C686}" destId="{AFBC963E-3CE2-4AF0-B6E7-1B50EDDE282D}" srcOrd="0" destOrd="0" presId="urn:microsoft.com/office/officeart/2005/8/layout/vList2"/>
    <dgm:cxn modelId="{497170FA-6D4B-40D4-8703-6C317A990888}" srcId="{A6118DC3-EB0A-4F18-8B5C-2D79473FBE63}" destId="{E859ACDC-F3C6-4AC1-85DD-BB9007E9ADCC}" srcOrd="2" destOrd="0" parTransId="{3ADB0815-5524-4434-98BF-FD383EE6D150}" sibTransId="{74D0309B-BF4E-423F-929A-766110984DFA}"/>
    <dgm:cxn modelId="{59B9ABA1-3B33-48F8-B261-0610A6D6C10A}" type="presParOf" srcId="{59C90A94-9324-4320-8685-C8C739963636}" destId="{B065833C-1DDE-46A4-B22F-5F1EF12EED46}" srcOrd="0" destOrd="0" presId="urn:microsoft.com/office/officeart/2005/8/layout/vList2"/>
    <dgm:cxn modelId="{DA82CD1E-7A51-4CC0-90D6-866D4B27DEE8}" type="presParOf" srcId="{59C90A94-9324-4320-8685-C8C739963636}" destId="{AF026A99-2F65-409A-B3EA-506C01D30632}" srcOrd="1" destOrd="0" presId="urn:microsoft.com/office/officeart/2005/8/layout/vList2"/>
    <dgm:cxn modelId="{7C9ECBEF-9C48-4AAF-965B-98ECCC8E1A01}" type="presParOf" srcId="{59C90A94-9324-4320-8685-C8C739963636}" destId="{A5F75846-2533-4B19-BE3F-7E5AF5A3DA1F}" srcOrd="2" destOrd="0" presId="urn:microsoft.com/office/officeart/2005/8/layout/vList2"/>
    <dgm:cxn modelId="{51F91961-303A-46A6-AF42-8D5F66C66902}" type="presParOf" srcId="{59C90A94-9324-4320-8685-C8C739963636}" destId="{81A1F5BD-068A-4E67-8574-6FEE31C0DBB1}" srcOrd="3" destOrd="0" presId="urn:microsoft.com/office/officeart/2005/8/layout/vList2"/>
    <dgm:cxn modelId="{CA13BCFB-4F81-487A-9745-AB523BA9DEED}" type="presParOf" srcId="{59C90A94-9324-4320-8685-C8C739963636}" destId="{E44D7129-386A-46F5-ACBC-913CFE8FBF5C}" srcOrd="4" destOrd="0" presId="urn:microsoft.com/office/officeart/2005/8/layout/vList2"/>
    <dgm:cxn modelId="{F5E166DC-24EC-43DD-B054-28C969BB786D}" type="presParOf" srcId="{59C90A94-9324-4320-8685-C8C739963636}" destId="{1F6C400C-6D2F-47A7-A667-9AD0D17FAF80}" srcOrd="5" destOrd="0" presId="urn:microsoft.com/office/officeart/2005/8/layout/vList2"/>
    <dgm:cxn modelId="{9D6186A7-FC7A-41BD-9236-16B95561107F}" type="presParOf" srcId="{59C90A94-9324-4320-8685-C8C739963636}" destId="{AFBC963E-3CE2-4AF0-B6E7-1B50EDDE282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3A952-EC41-4FC4-AE16-A5AFCB4BB692}">
      <dsp:nvSpPr>
        <dsp:cNvPr id="0" name=""/>
        <dsp:cNvSpPr/>
      </dsp:nvSpPr>
      <dsp:spPr>
        <a:xfrm>
          <a:off x="0" y="41089"/>
          <a:ext cx="6666833" cy="54054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Introduction</a:t>
          </a:r>
        </a:p>
      </dsp:txBody>
      <dsp:txXfrm>
        <a:off x="26387" y="67476"/>
        <a:ext cx="6614059" cy="487766"/>
      </dsp:txXfrm>
    </dsp:sp>
    <dsp:sp modelId="{8925559A-9F7B-4B5C-975B-6E1A860C4309}">
      <dsp:nvSpPr>
        <dsp:cNvPr id="0" name=""/>
        <dsp:cNvSpPr/>
      </dsp:nvSpPr>
      <dsp:spPr>
        <a:xfrm>
          <a:off x="0" y="644989"/>
          <a:ext cx="6666833" cy="540540"/>
        </a:xfrm>
        <a:prstGeom prst="roundRect">
          <a:avLst/>
        </a:prstGeom>
        <a:gradFill rotWithShape="0">
          <a:gsLst>
            <a:gs pos="0">
              <a:schemeClr val="accent5">
                <a:hueOff val="-1519019"/>
                <a:satOff val="-103"/>
                <a:lumOff val="245"/>
                <a:alphaOff val="0"/>
                <a:satMod val="103000"/>
                <a:lumMod val="102000"/>
                <a:tint val="94000"/>
              </a:schemeClr>
            </a:gs>
            <a:gs pos="50000">
              <a:schemeClr val="accent5">
                <a:hueOff val="-1519019"/>
                <a:satOff val="-103"/>
                <a:lumOff val="245"/>
                <a:alphaOff val="0"/>
                <a:satMod val="110000"/>
                <a:lumMod val="100000"/>
                <a:shade val="100000"/>
              </a:schemeClr>
            </a:gs>
            <a:gs pos="100000">
              <a:schemeClr val="accent5">
                <a:hueOff val="-1519019"/>
                <a:satOff val="-103"/>
                <a:lumOff val="24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Need Analysis and My own Experience</a:t>
          </a:r>
        </a:p>
      </dsp:txBody>
      <dsp:txXfrm>
        <a:off x="26387" y="671376"/>
        <a:ext cx="6614059" cy="487766"/>
      </dsp:txXfrm>
    </dsp:sp>
    <dsp:sp modelId="{22B9FA0B-28B4-43F0-BEA1-722615B1F3C8}">
      <dsp:nvSpPr>
        <dsp:cNvPr id="0" name=""/>
        <dsp:cNvSpPr/>
      </dsp:nvSpPr>
      <dsp:spPr>
        <a:xfrm>
          <a:off x="0" y="1248889"/>
          <a:ext cx="6666833" cy="540540"/>
        </a:xfrm>
        <a:prstGeom prst="roundRect">
          <a:avLst/>
        </a:prstGeom>
        <a:gradFill rotWithShape="0">
          <a:gsLst>
            <a:gs pos="0">
              <a:schemeClr val="accent5">
                <a:hueOff val="-3038037"/>
                <a:satOff val="-207"/>
                <a:lumOff val="490"/>
                <a:alphaOff val="0"/>
                <a:satMod val="103000"/>
                <a:lumMod val="102000"/>
                <a:tint val="94000"/>
              </a:schemeClr>
            </a:gs>
            <a:gs pos="50000">
              <a:schemeClr val="accent5">
                <a:hueOff val="-3038037"/>
                <a:satOff val="-207"/>
                <a:lumOff val="490"/>
                <a:alphaOff val="0"/>
                <a:satMod val="110000"/>
                <a:lumMod val="100000"/>
                <a:shade val="100000"/>
              </a:schemeClr>
            </a:gs>
            <a:gs pos="100000">
              <a:schemeClr val="accent5">
                <a:hueOff val="-3038037"/>
                <a:satOff val="-207"/>
                <a:lumOff val="49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Methodology of Research, Implementation</a:t>
          </a:r>
        </a:p>
      </dsp:txBody>
      <dsp:txXfrm>
        <a:off x="26387" y="1275276"/>
        <a:ext cx="6614059" cy="487766"/>
      </dsp:txXfrm>
    </dsp:sp>
    <dsp:sp modelId="{71590DB6-7507-4424-B843-DCD44E47CD83}">
      <dsp:nvSpPr>
        <dsp:cNvPr id="0" name=""/>
        <dsp:cNvSpPr/>
      </dsp:nvSpPr>
      <dsp:spPr>
        <a:xfrm>
          <a:off x="0" y="1852789"/>
          <a:ext cx="6666833" cy="540540"/>
        </a:xfrm>
        <a:prstGeom prst="roundRect">
          <a:avLst/>
        </a:prstGeom>
        <a:gradFill rotWithShape="0">
          <a:gsLst>
            <a:gs pos="0">
              <a:schemeClr val="accent5">
                <a:hueOff val="-4557056"/>
                <a:satOff val="-310"/>
                <a:lumOff val="735"/>
                <a:alphaOff val="0"/>
                <a:satMod val="103000"/>
                <a:lumMod val="102000"/>
                <a:tint val="94000"/>
              </a:schemeClr>
            </a:gs>
            <a:gs pos="50000">
              <a:schemeClr val="accent5">
                <a:hueOff val="-4557056"/>
                <a:satOff val="-310"/>
                <a:lumOff val="735"/>
                <a:alphaOff val="0"/>
                <a:satMod val="110000"/>
                <a:lumMod val="100000"/>
                <a:shade val="100000"/>
              </a:schemeClr>
            </a:gs>
            <a:gs pos="100000">
              <a:schemeClr val="accent5">
                <a:hueOff val="-4557056"/>
                <a:satOff val="-310"/>
                <a:lumOff val="73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Attribute Selection</a:t>
          </a:r>
        </a:p>
      </dsp:txBody>
      <dsp:txXfrm>
        <a:off x="26387" y="1879176"/>
        <a:ext cx="6614059" cy="487766"/>
      </dsp:txXfrm>
    </dsp:sp>
    <dsp:sp modelId="{25D3E1FB-4869-43D8-87D6-B1032911E1B3}">
      <dsp:nvSpPr>
        <dsp:cNvPr id="0" name=""/>
        <dsp:cNvSpPr/>
      </dsp:nvSpPr>
      <dsp:spPr>
        <a:xfrm>
          <a:off x="0" y="2456689"/>
          <a:ext cx="6666833" cy="540540"/>
        </a:xfrm>
        <a:prstGeom prst="roundRect">
          <a:avLst/>
        </a:prstGeom>
        <a:gradFill rotWithShape="0">
          <a:gsLst>
            <a:gs pos="0">
              <a:schemeClr val="accent5">
                <a:hueOff val="-6076075"/>
                <a:satOff val="-413"/>
                <a:lumOff val="981"/>
                <a:alphaOff val="0"/>
                <a:satMod val="103000"/>
                <a:lumMod val="102000"/>
                <a:tint val="94000"/>
              </a:schemeClr>
            </a:gs>
            <a:gs pos="50000">
              <a:schemeClr val="accent5">
                <a:hueOff val="-6076075"/>
                <a:satOff val="-413"/>
                <a:lumOff val="981"/>
                <a:alphaOff val="0"/>
                <a:satMod val="110000"/>
                <a:lumMod val="100000"/>
                <a:shade val="100000"/>
              </a:schemeClr>
            </a:gs>
            <a:gs pos="100000">
              <a:schemeClr val="accent5">
                <a:hueOff val="-6076075"/>
                <a:satOff val="-413"/>
                <a:lumOff val="9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Data collection, COCO Analysis and Results</a:t>
          </a:r>
        </a:p>
      </dsp:txBody>
      <dsp:txXfrm>
        <a:off x="26387" y="2483076"/>
        <a:ext cx="6614059" cy="487766"/>
      </dsp:txXfrm>
    </dsp:sp>
    <dsp:sp modelId="{8F49CA64-F02F-45EF-851A-EEA2FA28D649}">
      <dsp:nvSpPr>
        <dsp:cNvPr id="0" name=""/>
        <dsp:cNvSpPr/>
      </dsp:nvSpPr>
      <dsp:spPr>
        <a:xfrm>
          <a:off x="0" y="3060589"/>
          <a:ext cx="6666833" cy="540540"/>
        </a:xfrm>
        <a:prstGeom prst="roundRect">
          <a:avLst/>
        </a:prstGeom>
        <a:gradFill rotWithShape="0">
          <a:gsLst>
            <a:gs pos="0">
              <a:schemeClr val="accent5">
                <a:hueOff val="-7595094"/>
                <a:satOff val="-516"/>
                <a:lumOff val="1226"/>
                <a:alphaOff val="0"/>
                <a:satMod val="103000"/>
                <a:lumMod val="102000"/>
                <a:tint val="94000"/>
              </a:schemeClr>
            </a:gs>
            <a:gs pos="50000">
              <a:schemeClr val="accent5">
                <a:hueOff val="-7595094"/>
                <a:satOff val="-516"/>
                <a:lumOff val="1226"/>
                <a:alphaOff val="0"/>
                <a:satMod val="110000"/>
                <a:lumMod val="100000"/>
                <a:shade val="100000"/>
              </a:schemeClr>
            </a:gs>
            <a:gs pos="100000">
              <a:schemeClr val="accent5">
                <a:hueOff val="-7595094"/>
                <a:satOff val="-516"/>
                <a:lumOff val="122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Challenges and Further opportunities</a:t>
          </a:r>
        </a:p>
      </dsp:txBody>
      <dsp:txXfrm>
        <a:off x="26387" y="3086976"/>
        <a:ext cx="6614059" cy="487766"/>
      </dsp:txXfrm>
    </dsp:sp>
    <dsp:sp modelId="{F47E7ED0-43F1-4ED1-B100-BFCA638FFE0E}">
      <dsp:nvSpPr>
        <dsp:cNvPr id="0" name=""/>
        <dsp:cNvSpPr/>
      </dsp:nvSpPr>
      <dsp:spPr>
        <a:xfrm>
          <a:off x="0" y="3664490"/>
          <a:ext cx="6666833" cy="540540"/>
        </a:xfrm>
        <a:prstGeom prst="roundRect">
          <a:avLst/>
        </a:prstGeom>
        <a:gradFill rotWithShape="0">
          <a:gsLst>
            <a:gs pos="0">
              <a:schemeClr val="accent5">
                <a:hueOff val="-9114112"/>
                <a:satOff val="-620"/>
                <a:lumOff val="1471"/>
                <a:alphaOff val="0"/>
                <a:satMod val="103000"/>
                <a:lumMod val="102000"/>
                <a:tint val="94000"/>
              </a:schemeClr>
            </a:gs>
            <a:gs pos="50000">
              <a:schemeClr val="accent5">
                <a:hueOff val="-9114112"/>
                <a:satOff val="-620"/>
                <a:lumOff val="1471"/>
                <a:alphaOff val="0"/>
                <a:satMod val="110000"/>
                <a:lumMod val="100000"/>
                <a:shade val="100000"/>
              </a:schemeClr>
            </a:gs>
            <a:gs pos="100000">
              <a:schemeClr val="accent5">
                <a:hueOff val="-9114112"/>
                <a:satOff val="-620"/>
                <a:lumOff val="14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Proposed Questions from Thesis Review</a:t>
          </a:r>
        </a:p>
      </dsp:txBody>
      <dsp:txXfrm>
        <a:off x="26387" y="3690877"/>
        <a:ext cx="6614059" cy="487766"/>
      </dsp:txXfrm>
    </dsp:sp>
    <dsp:sp modelId="{79C4DF6E-D3E5-4BF2-ACE4-461B9F6AA48E}">
      <dsp:nvSpPr>
        <dsp:cNvPr id="0" name=""/>
        <dsp:cNvSpPr/>
      </dsp:nvSpPr>
      <dsp:spPr>
        <a:xfrm>
          <a:off x="0" y="4268390"/>
          <a:ext cx="6666833" cy="540540"/>
        </a:xfrm>
        <a:prstGeom prst="roundRect">
          <a:avLst/>
        </a:prstGeom>
        <a:gradFill rotWithShape="0">
          <a:gsLst>
            <a:gs pos="0">
              <a:schemeClr val="accent5">
                <a:hueOff val="-10633130"/>
                <a:satOff val="-723"/>
                <a:lumOff val="1716"/>
                <a:alphaOff val="0"/>
                <a:satMod val="103000"/>
                <a:lumMod val="102000"/>
                <a:tint val="94000"/>
              </a:schemeClr>
            </a:gs>
            <a:gs pos="50000">
              <a:schemeClr val="accent5">
                <a:hueOff val="-10633130"/>
                <a:satOff val="-723"/>
                <a:lumOff val="1716"/>
                <a:alphaOff val="0"/>
                <a:satMod val="110000"/>
                <a:lumMod val="100000"/>
                <a:shade val="100000"/>
              </a:schemeClr>
            </a:gs>
            <a:gs pos="100000">
              <a:schemeClr val="accent5">
                <a:hueOff val="-10633130"/>
                <a:satOff val="-723"/>
                <a:lumOff val="171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Conclusion</a:t>
          </a:r>
        </a:p>
      </dsp:txBody>
      <dsp:txXfrm>
        <a:off x="26387" y="4294777"/>
        <a:ext cx="6614059" cy="487766"/>
      </dsp:txXfrm>
    </dsp:sp>
    <dsp:sp modelId="{F6971D1D-2592-44DB-978A-B3429A8AD18C}">
      <dsp:nvSpPr>
        <dsp:cNvPr id="0" name=""/>
        <dsp:cNvSpPr/>
      </dsp:nvSpPr>
      <dsp:spPr>
        <a:xfrm>
          <a:off x="0" y="4872290"/>
          <a:ext cx="6666833" cy="54054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Discussions</a:t>
          </a:r>
        </a:p>
      </dsp:txBody>
      <dsp:txXfrm>
        <a:off x="26387" y="4898677"/>
        <a:ext cx="6614059" cy="487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E6D6F-57D2-4587-9826-6B6476D5A748}">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64943C-A06F-4E04-8A64-A6B5AB55DA61}">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Cybersecurity has become a </a:t>
          </a:r>
          <a:r>
            <a:rPr lang="en-US" sz="1600" b="1" kern="1200" dirty="0"/>
            <a:t>major challenge</a:t>
          </a:r>
          <a:r>
            <a:rPr lang="en-US" sz="1600" kern="1200" dirty="0"/>
            <a:t> for companies around the world. While larger and mid-sized firms have built strong cybersecurity systems, </a:t>
          </a:r>
          <a:r>
            <a:rPr lang="en-US" sz="1600" b="1" kern="1200" dirty="0"/>
            <a:t>smaller companies often remain vulnerable</a:t>
          </a:r>
          <a:r>
            <a:rPr lang="en-US" sz="1600" kern="1200" dirty="0"/>
            <a:t> due to limited funding, a lack of trained professionals, and outdated policies. In my thesis, I aim to explore past, present, and potential future cybersecurity risks, focusing on how small businesses can </a:t>
          </a:r>
          <a:r>
            <a:rPr lang="en-US" sz="1600" b="1" kern="1200" dirty="0"/>
            <a:t>overcome these challenges and develop effective policies and capabilities</a:t>
          </a:r>
          <a:r>
            <a:rPr lang="en-US" sz="1600" kern="1200" dirty="0"/>
            <a:t> to defend against cyberattacks.</a:t>
          </a:r>
        </a:p>
      </dsp:txBody>
      <dsp:txXfrm>
        <a:off x="608661" y="692298"/>
        <a:ext cx="4508047" cy="2799040"/>
      </dsp:txXfrm>
    </dsp:sp>
    <dsp:sp modelId="{1080F79F-9FF3-497E-95F6-DF6D31ECE3AC}">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021847-7D84-4CA7-9364-65093D5D0993}">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As part of my Bachelor’s project in cybersecurity, I proposed a</a:t>
          </a:r>
          <a:r>
            <a:rPr lang="en-US" sz="1600" b="1" kern="1200" dirty="0"/>
            <a:t> risk-parameter matrix </a:t>
          </a:r>
          <a:r>
            <a:rPr lang="en-US" sz="1600" kern="1200" dirty="0"/>
            <a:t>and outline strategies for using AI to build a </a:t>
          </a:r>
          <a:r>
            <a:rPr lang="en-US" sz="1600" b="1" kern="1200" dirty="0"/>
            <a:t>secure, reliable cybersecurity tool</a:t>
          </a:r>
          <a:r>
            <a:rPr lang="en-US" sz="1600" kern="1200" dirty="0"/>
            <a:t> tailored for small companies. This will include a software demonstration using C#, AI tools like coco-analysis, and automated log APIs to develop a practical working model.</a:t>
          </a:r>
        </a:p>
      </dsp:txBody>
      <dsp:txXfrm>
        <a:off x="6331365" y="692298"/>
        <a:ext cx="4508047" cy="2799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5833C-1DDE-46A4-B22F-5F1EF12EED46}">
      <dsp:nvSpPr>
        <dsp:cNvPr id="0" name=""/>
        <dsp:cNvSpPr/>
      </dsp:nvSpPr>
      <dsp:spPr>
        <a:xfrm>
          <a:off x="0" y="258018"/>
          <a:ext cx="6666833" cy="119775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1. How will be possible in future to adapt the derivation of the risk-index-values in case of different users even they have the same attribute set? Is it possible at all?</a:t>
          </a:r>
          <a:endParaRPr lang="en-US" sz="1700" kern="1200"/>
        </a:p>
      </dsp:txBody>
      <dsp:txXfrm>
        <a:off x="58469" y="316487"/>
        <a:ext cx="6549895" cy="1080812"/>
      </dsp:txXfrm>
    </dsp:sp>
    <dsp:sp modelId="{A5F75846-2533-4B19-BE3F-7E5AF5A3DA1F}">
      <dsp:nvSpPr>
        <dsp:cNvPr id="0" name=""/>
        <dsp:cNvSpPr/>
      </dsp:nvSpPr>
      <dsp:spPr>
        <a:xfrm>
          <a:off x="0" y="1504729"/>
          <a:ext cx="6666833" cy="1197750"/>
        </a:xfrm>
        <a:prstGeom prst="round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2. How can the user derive in an automated way the values of the attributes based on log-data?</a:t>
          </a:r>
          <a:endParaRPr lang="en-US" sz="1700" kern="1200"/>
        </a:p>
      </dsp:txBody>
      <dsp:txXfrm>
        <a:off x="58469" y="1563198"/>
        <a:ext cx="6549895" cy="1080812"/>
      </dsp:txXfrm>
    </dsp:sp>
    <dsp:sp modelId="{E44D7129-386A-46F5-ACBC-913CFE8FBF5C}">
      <dsp:nvSpPr>
        <dsp:cNvPr id="0" name=""/>
        <dsp:cNvSpPr/>
      </dsp:nvSpPr>
      <dsp:spPr>
        <a:xfrm>
          <a:off x="0" y="2751440"/>
          <a:ext cx="6666833" cy="1197750"/>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3.You mention the integration of AI tools like COCO YO analysis in the project. Could you elaborate on how these tools technically function in your risk assessment system? Are they based on rule-based logic or machine learning models?</a:t>
          </a:r>
          <a:endParaRPr lang="en-US" sz="1700" kern="1200"/>
        </a:p>
      </dsp:txBody>
      <dsp:txXfrm>
        <a:off x="58469" y="2809909"/>
        <a:ext cx="6549895" cy="1080812"/>
      </dsp:txXfrm>
    </dsp:sp>
    <dsp:sp modelId="{AFBC963E-3CE2-4AF0-B6E7-1B50EDDE282D}">
      <dsp:nvSpPr>
        <dsp:cNvPr id="0" name=""/>
        <dsp:cNvSpPr/>
      </dsp:nvSpPr>
      <dsp:spPr>
        <a:xfrm>
          <a:off x="0" y="3998150"/>
          <a:ext cx="6666833" cy="119775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kern="1200"/>
            <a:t>4.Have you conducted any pilot testing of your prototype with real users or small businesses? If not, how would you envision its deployment and validation in a real-world scenario?</a:t>
          </a:r>
          <a:endParaRPr lang="en-US" sz="1700" kern="1200"/>
        </a:p>
      </dsp:txBody>
      <dsp:txXfrm>
        <a:off x="58469" y="4056619"/>
        <a:ext cx="6549895" cy="10808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6" name="Graphic 38">
            <a:extLst>
              <a:ext uri="{FF2B5EF4-FFF2-40B4-BE49-F238E27FC236}">
                <a16:creationId xmlns:a16="http://schemas.microsoft.com/office/drawing/2014/main" id="{F0E417D8-88AA-4184-A08D-DEF97C6C9E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85795" y="1690979"/>
            <a:ext cx="1910252" cy="709660"/>
            <a:chOff x="2267504" y="2540250"/>
            <a:chExt cx="1990951" cy="739640"/>
          </a:xfrm>
          <a:solidFill>
            <a:schemeClr val="bg1"/>
          </a:solidFill>
        </p:grpSpPr>
        <p:sp>
          <p:nvSpPr>
            <p:cNvPr id="77" name="Freeform: Shape 76">
              <a:extLst>
                <a:ext uri="{FF2B5EF4-FFF2-40B4-BE49-F238E27FC236}">
                  <a16:creationId xmlns:a16="http://schemas.microsoft.com/office/drawing/2014/main" id="{FCB4E045-9FB0-41C4-AC74-479EA20D85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D21C7A48-09EB-4AF0-84CB-7EE408C2CA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80" name="Rectangle 79">
            <a:extLst>
              <a:ext uri="{FF2B5EF4-FFF2-40B4-BE49-F238E27FC236}">
                <a16:creationId xmlns:a16="http://schemas.microsoft.com/office/drawing/2014/main" id="{FDDE3270-A872-4E10-80BC-B93D6F0E3F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42953" y="1187311"/>
            <a:ext cx="5089552"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3B6E5F32-B5B2-45E3-9C18-BBC9005C4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42953" y="1187311"/>
            <a:ext cx="5089552"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9545E68B-E61B-4EAE-9672-3A52AEC2B8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6263" y="1119679"/>
            <a:ext cx="5039475"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893831" y="2214216"/>
            <a:ext cx="4568301" cy="1815702"/>
          </a:xfrm>
        </p:spPr>
        <p:txBody>
          <a:bodyPr>
            <a:normAutofit fontScale="90000"/>
          </a:bodyPr>
          <a:lstStyle/>
          <a:p>
            <a:r>
              <a:rPr lang="en-US" sz="3600" dirty="0">
                <a:solidFill>
                  <a:schemeClr val="bg1"/>
                </a:solidFill>
              </a:rPr>
              <a:t>BPROF Final Exam Presentation</a:t>
            </a:r>
            <a:br>
              <a:rPr lang="en-US" sz="3600" dirty="0">
                <a:solidFill>
                  <a:schemeClr val="bg1"/>
                </a:solidFill>
              </a:rPr>
            </a:br>
            <a:br>
              <a:rPr lang="en-US" sz="3600" dirty="0"/>
            </a:br>
            <a:r>
              <a:rPr lang="en-US" sz="2000" dirty="0">
                <a:solidFill>
                  <a:schemeClr val="bg1"/>
                </a:solidFill>
              </a:rPr>
              <a:t>2025.06.11</a:t>
            </a:r>
          </a:p>
        </p:txBody>
      </p:sp>
      <p:sp>
        <p:nvSpPr>
          <p:cNvPr id="3" name="Subtitle 2"/>
          <p:cNvSpPr>
            <a:spLocks noGrp="1"/>
          </p:cNvSpPr>
          <p:nvPr>
            <p:ph type="subTitle" idx="1"/>
          </p:nvPr>
        </p:nvSpPr>
        <p:spPr>
          <a:xfrm>
            <a:off x="4518210" y="4409125"/>
            <a:ext cx="3304211" cy="888908"/>
          </a:xfrm>
        </p:spPr>
        <p:txBody>
          <a:bodyPr vert="horz" lIns="91440" tIns="45720" rIns="91440" bIns="45720" rtlCol="0" anchor="t">
            <a:normAutofit fontScale="92500"/>
          </a:bodyPr>
          <a:lstStyle/>
          <a:p>
            <a:r>
              <a:rPr lang="en-US" sz="2000" dirty="0">
                <a:solidFill>
                  <a:schemeClr val="bg1"/>
                </a:solidFill>
              </a:rPr>
              <a:t>Aadi Rajesh</a:t>
            </a:r>
          </a:p>
          <a:p>
            <a:r>
              <a:rPr lang="en-US" sz="2000" dirty="0">
                <a:solidFill>
                  <a:schemeClr val="bg1"/>
                </a:solidFill>
              </a:rPr>
              <a:t> </a:t>
            </a:r>
            <a:r>
              <a:rPr lang="en-US" sz="2000" dirty="0" err="1">
                <a:solidFill>
                  <a:schemeClr val="bg1"/>
                </a:solidFill>
              </a:rPr>
              <a:t>Kodolányi</a:t>
            </a:r>
            <a:r>
              <a:rPr lang="en-US" sz="2000" dirty="0">
                <a:solidFill>
                  <a:schemeClr val="bg1"/>
                </a:solidFill>
              </a:rPr>
              <a:t> János University</a:t>
            </a:r>
          </a:p>
          <a:p>
            <a:endParaRPr lang="en-US" sz="2000">
              <a:solidFill>
                <a:schemeClr val="bg1"/>
              </a:solidFill>
            </a:endParaRPr>
          </a:p>
        </p:txBody>
      </p:sp>
      <p:sp>
        <p:nvSpPr>
          <p:cNvPr id="86" name="Graphic 212">
            <a:extLst>
              <a:ext uri="{FF2B5EF4-FFF2-40B4-BE49-F238E27FC236}">
                <a16:creationId xmlns:a16="http://schemas.microsoft.com/office/drawing/2014/main" id="{63DD1BD1-81FE-4F15-A934-E9AE94AE9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11689" y="823301"/>
            <a:ext cx="760800" cy="7608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88" name="Graphic 212">
            <a:extLst>
              <a:ext uri="{FF2B5EF4-FFF2-40B4-BE49-F238E27FC236}">
                <a16:creationId xmlns:a16="http://schemas.microsoft.com/office/drawing/2014/main" id="{120AB9A0-C0C4-43DA-9A34-FA3A4079D6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11689" y="823301"/>
            <a:ext cx="760800" cy="7608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90" name="Oval 89">
            <a:extLst>
              <a:ext uri="{FF2B5EF4-FFF2-40B4-BE49-F238E27FC236}">
                <a16:creationId xmlns:a16="http://schemas.microsoft.com/office/drawing/2014/main" id="{98815DD1-EC9D-4BE1-846B-8BEF57D398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6352" y="3643495"/>
            <a:ext cx="584612" cy="584612"/>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2" name="Oval 91">
            <a:extLst>
              <a:ext uri="{FF2B5EF4-FFF2-40B4-BE49-F238E27FC236}">
                <a16:creationId xmlns:a16="http://schemas.microsoft.com/office/drawing/2014/main" id="{CB78D2B9-C9C4-4A37-A12C-A09FC11581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6352" y="3643495"/>
            <a:ext cx="584612" cy="584612"/>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94" name="Graphic 4">
            <a:extLst>
              <a:ext uri="{FF2B5EF4-FFF2-40B4-BE49-F238E27FC236}">
                <a16:creationId xmlns:a16="http://schemas.microsoft.com/office/drawing/2014/main" id="{DFC7EBB5-848C-4B1C-BE84-4CF07E905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59707" y="3876466"/>
            <a:ext cx="1056155" cy="1056156"/>
            <a:chOff x="5829300" y="3162300"/>
            <a:chExt cx="532256" cy="532257"/>
          </a:xfrm>
          <a:solidFill>
            <a:schemeClr val="bg1"/>
          </a:solidFill>
        </p:grpSpPr>
        <p:sp>
          <p:nvSpPr>
            <p:cNvPr id="95" name="Freeform: Shape 94">
              <a:extLst>
                <a:ext uri="{FF2B5EF4-FFF2-40B4-BE49-F238E27FC236}">
                  <a16:creationId xmlns:a16="http://schemas.microsoft.com/office/drawing/2014/main" id="{0F8315F3-A078-427A-92BE-34EC9E574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3DFAF5C-63B0-43FB-80BE-CC45D99F51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6AD937F2-A44A-479C-A7EB-4EE7686A9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87834CC3-9461-418F-A593-FC09CD79B9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DD68AA1C-0667-46EE-A8BE-CAAA3EAF9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C0F403B5-430A-450F-97C1-73160966C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AB38EBB0-5161-46F3-83D7-D9F478B1A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347EDFA5-AD01-40BE-91A2-A0C178622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6E0C47E-FE2F-4A8C-942E-1026D02D3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4A309DA7-4C25-40F5-AC21-DA06D9C98F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A290F5FA-D4BF-4264-A8E9-365566EC7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A47FD6B5-9B47-4500-9D65-7BD2173015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8CA06612-80DE-4467-A50C-0CB390D67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A95263-AB1D-7757-64D8-69314FE04D21}"/>
              </a:ext>
            </a:extLst>
          </p:cNvPr>
          <p:cNvSpPr>
            <a:spLocks noGrp="1"/>
          </p:cNvSpPr>
          <p:nvPr>
            <p:ph type="title"/>
          </p:nvPr>
        </p:nvSpPr>
        <p:spPr>
          <a:xfrm>
            <a:off x="699714" y="5490971"/>
            <a:ext cx="10105321" cy="1159200"/>
          </a:xfrm>
        </p:spPr>
        <p:txBody>
          <a:bodyPr vert="horz" lIns="91440" tIns="45720" rIns="91440" bIns="45720" rtlCol="0" anchor="ctr">
            <a:normAutofit/>
          </a:bodyPr>
          <a:lstStyle/>
          <a:p>
            <a:r>
              <a:rPr lang="en-US" sz="1900" b="1" kern="1200" dirty="0">
                <a:solidFill>
                  <a:srgbClr val="FFFFFF"/>
                </a:solidFill>
                <a:latin typeface="+mj-lt"/>
                <a:ea typeface="+mj-ea"/>
                <a:cs typeface="+mj-cs"/>
              </a:rPr>
              <a:t>Figure 2</a:t>
            </a:r>
            <a:r>
              <a:rPr lang="en-US" sz="1900" kern="1200" dirty="0">
                <a:solidFill>
                  <a:srgbClr val="FFFFFF"/>
                </a:solidFill>
                <a:latin typeface="+mj-lt"/>
                <a:ea typeface="+mj-ea"/>
                <a:cs typeface="+mj-cs"/>
              </a:rPr>
              <a:t>: Here we see after filtering out and using the most import module, COCO Analysis gives</a:t>
            </a:r>
            <a:endParaRPr lang="en-US" dirty="0">
              <a:ea typeface="+mj-ea"/>
              <a:cs typeface="+mj-cs"/>
            </a:endParaRPr>
          </a:p>
          <a:p>
            <a:r>
              <a:rPr lang="en-US" sz="1900" kern="1200" dirty="0">
                <a:solidFill>
                  <a:srgbClr val="FFFFFF"/>
                </a:solidFill>
                <a:latin typeface="+mj-lt"/>
                <a:ea typeface="+mj-ea"/>
                <a:cs typeface="+mj-cs"/>
              </a:rPr>
              <a:t>us a ranked module and ranks all test subjects according to their individual attribute score.</a:t>
            </a:r>
            <a:endParaRPr lang="en-US" sz="1900" kern="1200" dirty="0">
              <a:solidFill>
                <a:srgbClr val="FFFFFF"/>
              </a:solidFill>
              <a:latin typeface="+mj-lt"/>
            </a:endParaRPr>
          </a:p>
        </p:txBody>
      </p:sp>
      <p:pic>
        <p:nvPicPr>
          <p:cNvPr id="6" name="Content Placeholder 5" descr="A table with numbers and a black and green text&#10;&#10;AI-generated content may be incorrect.">
            <a:extLst>
              <a:ext uri="{FF2B5EF4-FFF2-40B4-BE49-F238E27FC236}">
                <a16:creationId xmlns:a16="http://schemas.microsoft.com/office/drawing/2014/main" id="{F660E44E-3A28-3ED2-E711-440536B513C0}"/>
              </a:ext>
            </a:extLst>
          </p:cNvPr>
          <p:cNvPicPr>
            <a:picLocks noGrp="1" noChangeAspect="1"/>
          </p:cNvPicPr>
          <p:nvPr>
            <p:ph idx="1"/>
          </p:nvPr>
        </p:nvPicPr>
        <p:blipFill>
          <a:blip r:embed="rId2"/>
          <a:srcRect l="2344" t="6289" r="24" b="-254"/>
          <a:stretch>
            <a:fillRect/>
          </a:stretch>
        </p:blipFill>
        <p:spPr>
          <a:xfrm>
            <a:off x="2285" y="840"/>
            <a:ext cx="12187235" cy="4512695"/>
          </a:xfrm>
          <a:prstGeom prst="rect">
            <a:avLst/>
          </a:prstGeom>
        </p:spPr>
      </p:pic>
    </p:spTree>
    <p:extLst>
      <p:ext uri="{BB962C8B-B14F-4D97-AF65-F5344CB8AC3E}">
        <p14:creationId xmlns:p14="http://schemas.microsoft.com/office/powerpoint/2010/main" val="1780642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882863-B64A-0D1B-E7CA-DFD123245C4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Aptos"/>
              </a:rPr>
              <a:t>Challenges and Further opportunities</a:t>
            </a:r>
            <a:endParaRPr lang="en-US" sz="4000">
              <a:solidFill>
                <a:srgbClr val="FFFFFF"/>
              </a:solidFill>
            </a:endParaRPr>
          </a:p>
        </p:txBody>
      </p:sp>
      <p:sp>
        <p:nvSpPr>
          <p:cNvPr id="3" name="Content Placeholder 2">
            <a:extLst>
              <a:ext uri="{FF2B5EF4-FFF2-40B4-BE49-F238E27FC236}">
                <a16:creationId xmlns:a16="http://schemas.microsoft.com/office/drawing/2014/main" id="{2EBB92FF-39B0-6E02-7888-AD750BD60985}"/>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endParaRPr lang="en-US" sz="1600"/>
          </a:p>
          <a:p>
            <a:r>
              <a:rPr lang="en-US" sz="1600" b="1"/>
              <a:t>Software Challenges &amp; Future Improvements</a:t>
            </a:r>
            <a:endParaRPr lang="en-US" sz="1600"/>
          </a:p>
          <a:p>
            <a:r>
              <a:rPr lang="en-US" sz="1600" b="1">
                <a:ea typeface="+mn-lt"/>
                <a:cs typeface="+mn-lt"/>
              </a:rPr>
              <a:t>Key Challenge</a:t>
            </a:r>
            <a:r>
              <a:rPr lang="en-US" sz="1600">
                <a:ea typeface="+mn-lt"/>
                <a:cs typeface="+mn-lt"/>
              </a:rPr>
              <a:t>:</a:t>
            </a:r>
            <a:endParaRPr lang="en-US" sz="1600"/>
          </a:p>
          <a:p>
            <a:pPr lvl="1"/>
            <a:r>
              <a:rPr lang="en-US" sz="1600" b="1">
                <a:ea typeface="+mn-lt"/>
                <a:cs typeface="+mn-lt"/>
              </a:rPr>
              <a:t>Data Collection &amp; Compliance</a:t>
            </a:r>
            <a:endParaRPr lang="en-US" sz="1600"/>
          </a:p>
          <a:p>
            <a:pPr lvl="2"/>
            <a:r>
              <a:rPr lang="en-US" sz="1600">
                <a:ea typeface="+mn-lt"/>
                <a:cs typeface="+mn-lt"/>
              </a:rPr>
              <a:t>Must comply with </a:t>
            </a:r>
            <a:r>
              <a:rPr lang="en-US" sz="1600" b="1">
                <a:ea typeface="+mn-lt"/>
                <a:cs typeface="+mn-lt"/>
              </a:rPr>
              <a:t>GDPR</a:t>
            </a:r>
            <a:r>
              <a:rPr lang="en-US" sz="1600">
                <a:ea typeface="+mn-lt"/>
                <a:cs typeface="+mn-lt"/>
              </a:rPr>
              <a:t> and similar regulations</a:t>
            </a:r>
            <a:endParaRPr lang="en-US" sz="1600"/>
          </a:p>
          <a:p>
            <a:pPr lvl="2"/>
            <a:r>
              <a:rPr lang="en-US" sz="1600">
                <a:ea typeface="+mn-lt"/>
                <a:cs typeface="+mn-lt"/>
              </a:rPr>
              <a:t>Requires employee awareness of </a:t>
            </a:r>
            <a:r>
              <a:rPr lang="en-US" sz="1600" b="1">
                <a:ea typeface="+mn-lt"/>
                <a:cs typeface="+mn-lt"/>
              </a:rPr>
              <a:t>digital rights &amp; responsibilities</a:t>
            </a:r>
            <a:endParaRPr lang="en-US" sz="1600"/>
          </a:p>
          <a:p>
            <a:r>
              <a:rPr lang="en-US" sz="1600" b="1">
                <a:ea typeface="+mn-lt"/>
                <a:cs typeface="+mn-lt"/>
              </a:rPr>
              <a:t>Future Improvement Areas</a:t>
            </a:r>
            <a:r>
              <a:rPr lang="en-US" sz="1600">
                <a:ea typeface="+mn-lt"/>
                <a:cs typeface="+mn-lt"/>
              </a:rPr>
              <a:t>:</a:t>
            </a:r>
            <a:endParaRPr lang="en-US" sz="1600"/>
          </a:p>
          <a:p>
            <a:pPr lvl="1"/>
            <a:r>
              <a:rPr lang="en-US" sz="1600" b="1">
                <a:ea typeface="+mn-lt"/>
                <a:cs typeface="+mn-lt"/>
              </a:rPr>
              <a:t>Client Feedback Level</a:t>
            </a:r>
            <a:endParaRPr lang="en-US" sz="1600"/>
          </a:p>
          <a:p>
            <a:pPr lvl="2"/>
            <a:r>
              <a:rPr lang="en-US" sz="1600">
                <a:ea typeface="+mn-lt"/>
                <a:cs typeface="+mn-lt"/>
              </a:rPr>
              <a:t>Use real-world input to enhance </a:t>
            </a:r>
            <a:r>
              <a:rPr lang="en-US" sz="1600" b="1">
                <a:ea typeface="+mn-lt"/>
                <a:cs typeface="+mn-lt"/>
              </a:rPr>
              <a:t>functionality &amp; accessibility</a:t>
            </a:r>
            <a:endParaRPr lang="en-US" sz="1600"/>
          </a:p>
          <a:p>
            <a:pPr lvl="1"/>
            <a:r>
              <a:rPr lang="en-US" sz="1600" b="1">
                <a:ea typeface="+mn-lt"/>
                <a:cs typeface="+mn-lt"/>
              </a:rPr>
              <a:t>Market Needs Level</a:t>
            </a:r>
            <a:endParaRPr lang="en-US" sz="1600"/>
          </a:p>
          <a:p>
            <a:pPr lvl="2"/>
            <a:r>
              <a:rPr lang="en-US" sz="1600">
                <a:ea typeface="+mn-lt"/>
                <a:cs typeface="+mn-lt"/>
              </a:rPr>
              <a:t>Adapt to </a:t>
            </a:r>
            <a:r>
              <a:rPr lang="en-US" sz="1600" b="1">
                <a:ea typeface="+mn-lt"/>
                <a:cs typeface="+mn-lt"/>
              </a:rPr>
              <a:t>new market demands, risks, and opportunities</a:t>
            </a:r>
            <a:endParaRPr lang="en-US" sz="1600"/>
          </a:p>
          <a:p>
            <a:pPr lvl="1"/>
            <a:r>
              <a:rPr lang="en-US" sz="1600" b="1">
                <a:ea typeface="+mn-lt"/>
                <a:cs typeface="+mn-lt"/>
              </a:rPr>
              <a:t>Cybersecurity Threat Level</a:t>
            </a:r>
            <a:endParaRPr lang="en-US" sz="1600"/>
          </a:p>
          <a:p>
            <a:pPr lvl="2"/>
            <a:r>
              <a:rPr lang="en-US" sz="1600">
                <a:ea typeface="+mn-lt"/>
                <a:cs typeface="+mn-lt"/>
              </a:rPr>
              <a:t>Integrate </a:t>
            </a:r>
            <a:r>
              <a:rPr lang="en-US" sz="1600" b="1">
                <a:ea typeface="+mn-lt"/>
                <a:cs typeface="+mn-lt"/>
              </a:rPr>
              <a:t>AI, big data, and advanced cryptography</a:t>
            </a:r>
            <a:endParaRPr lang="en-US" sz="1600"/>
          </a:p>
          <a:p>
            <a:pPr lvl="2"/>
            <a:r>
              <a:rPr lang="en-US" sz="1600">
                <a:ea typeface="+mn-lt"/>
                <a:cs typeface="+mn-lt"/>
              </a:rPr>
              <a:t>Evolve with emerging </a:t>
            </a:r>
            <a:r>
              <a:rPr lang="en-US" sz="1600" b="1">
                <a:ea typeface="+mn-lt"/>
                <a:cs typeface="+mn-lt"/>
              </a:rPr>
              <a:t>cyber threats &amp; technologies</a:t>
            </a:r>
            <a:endParaRPr lang="en-US" sz="1600"/>
          </a:p>
          <a:p>
            <a:r>
              <a:rPr lang="en-US" sz="1600" b="1">
                <a:ea typeface="+mn-lt"/>
                <a:cs typeface="+mn-lt"/>
              </a:rPr>
              <a:t>Vision</a:t>
            </a:r>
            <a:r>
              <a:rPr lang="en-US" sz="1600">
                <a:ea typeface="+mn-lt"/>
                <a:cs typeface="+mn-lt"/>
              </a:rPr>
              <a:t>:</a:t>
            </a:r>
            <a:endParaRPr lang="en-US" sz="1600"/>
          </a:p>
          <a:p>
            <a:pPr lvl="1"/>
            <a:r>
              <a:rPr lang="en-US" sz="1600">
                <a:ea typeface="+mn-lt"/>
                <a:cs typeface="+mn-lt"/>
              </a:rPr>
              <a:t>Upgrade </a:t>
            </a:r>
            <a:r>
              <a:rPr lang="en-US" sz="1600" b="1">
                <a:ea typeface="+mn-lt"/>
                <a:cs typeface="+mn-lt"/>
              </a:rPr>
              <a:t>risk-attribute matrix</a:t>
            </a:r>
            <a:r>
              <a:rPr lang="en-US" sz="1600">
                <a:ea typeface="+mn-lt"/>
                <a:cs typeface="+mn-lt"/>
              </a:rPr>
              <a:t> into an automated software</a:t>
            </a:r>
            <a:endParaRPr lang="en-US" sz="1600"/>
          </a:p>
          <a:p>
            <a:pPr lvl="1"/>
            <a:r>
              <a:rPr lang="en-US" sz="1600">
                <a:ea typeface="+mn-lt"/>
                <a:cs typeface="+mn-lt"/>
              </a:rPr>
              <a:t>Enable </a:t>
            </a:r>
            <a:r>
              <a:rPr lang="en-US" sz="1600" b="1">
                <a:ea typeface="+mn-lt"/>
                <a:cs typeface="+mn-lt"/>
              </a:rPr>
              <a:t>real-time data gathering</a:t>
            </a:r>
            <a:r>
              <a:rPr lang="en-US" sz="1600">
                <a:ea typeface="+mn-lt"/>
                <a:cs typeface="+mn-lt"/>
              </a:rPr>
              <a:t> with minimal manual input</a:t>
            </a:r>
            <a:endParaRPr lang="en-US" sz="1600"/>
          </a:p>
          <a:p>
            <a:endParaRPr lang="en-US" sz="1600"/>
          </a:p>
        </p:txBody>
      </p:sp>
    </p:spTree>
    <p:extLst>
      <p:ext uri="{BB962C8B-B14F-4D97-AF65-F5344CB8AC3E}">
        <p14:creationId xmlns:p14="http://schemas.microsoft.com/office/powerpoint/2010/main" val="3138903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C9AA23-888A-E230-C513-2B3E8A5ECE54}"/>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latin typeface="Aptos"/>
              </a:rPr>
              <a:t>Proposed Questions from Thesis Review</a:t>
            </a:r>
            <a:endParaRPr lang="en-US" sz="4000">
              <a:solidFill>
                <a:srgbClr val="FFFFFF"/>
              </a:solidFill>
            </a:endParaRPr>
          </a:p>
        </p:txBody>
      </p:sp>
      <p:graphicFrame>
        <p:nvGraphicFramePr>
          <p:cNvPr id="5" name="Content Placeholder 2">
            <a:extLst>
              <a:ext uri="{FF2B5EF4-FFF2-40B4-BE49-F238E27FC236}">
                <a16:creationId xmlns:a16="http://schemas.microsoft.com/office/drawing/2014/main" id="{B2D214D4-4E4E-2281-668A-5F32B962E75C}"/>
              </a:ext>
            </a:extLst>
          </p:cNvPr>
          <p:cNvGraphicFramePr>
            <a:graphicFrameLocks noGrp="1"/>
          </p:cNvGraphicFramePr>
          <p:nvPr>
            <p:ph idx="1"/>
            <p:extLst>
              <p:ext uri="{D42A27DB-BD31-4B8C-83A1-F6EECF244321}">
                <p14:modId xmlns:p14="http://schemas.microsoft.com/office/powerpoint/2010/main" val="342383804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2059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5944C2-075C-F956-446D-E56119A0027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Aptos"/>
              </a:rPr>
              <a:t>Conclusion</a:t>
            </a:r>
            <a:endParaRPr lang="en-US" sz="4000">
              <a:solidFill>
                <a:srgbClr val="FFFFFF"/>
              </a:solidFill>
            </a:endParaRPr>
          </a:p>
        </p:txBody>
      </p:sp>
      <p:sp>
        <p:nvSpPr>
          <p:cNvPr id="3" name="Content Placeholder 2">
            <a:extLst>
              <a:ext uri="{FF2B5EF4-FFF2-40B4-BE49-F238E27FC236}">
                <a16:creationId xmlns:a16="http://schemas.microsoft.com/office/drawing/2014/main" id="{9CEBB85B-BB02-9A6F-30E5-D16696CDAAE6}"/>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endParaRPr lang="en-US" sz="1600"/>
          </a:p>
          <a:p>
            <a:r>
              <a:rPr lang="en-US" sz="1600" b="1" dirty="0"/>
              <a:t>Conclusion – Human-AI Integration in Cybersecurity</a:t>
            </a:r>
            <a:endParaRPr lang="en-US" sz="1600" dirty="0"/>
          </a:p>
          <a:p>
            <a:r>
              <a:rPr lang="en-US" sz="1600" b="1" dirty="0">
                <a:ea typeface="+mn-lt"/>
                <a:cs typeface="+mn-lt"/>
              </a:rPr>
              <a:t>Core Philosophy</a:t>
            </a:r>
            <a:r>
              <a:rPr lang="en-US" sz="1600" dirty="0">
                <a:ea typeface="+mn-lt"/>
                <a:cs typeface="+mn-lt"/>
              </a:rPr>
              <a:t>:</a:t>
            </a:r>
            <a:endParaRPr lang="en-US" sz="1600" dirty="0"/>
          </a:p>
          <a:p>
            <a:r>
              <a:rPr lang="en-US" sz="1600" dirty="0">
                <a:ea typeface="+mn-lt"/>
                <a:cs typeface="+mn-lt"/>
              </a:rPr>
              <a:t> </a:t>
            </a:r>
            <a:r>
              <a:rPr lang="en-US" sz="1600" i="1" dirty="0">
                <a:ea typeface="+mn-lt"/>
                <a:cs typeface="+mn-lt"/>
              </a:rPr>
              <a:t>“The best defense is a good offense”</a:t>
            </a:r>
            <a:r>
              <a:rPr lang="en-US" sz="1600" dirty="0">
                <a:ea typeface="+mn-lt"/>
                <a:cs typeface="+mn-lt"/>
              </a:rPr>
              <a:t> – Proactive cybersecurity is essential for all organizations and individuals.</a:t>
            </a:r>
            <a:endParaRPr lang="en-US" sz="1600" dirty="0"/>
          </a:p>
          <a:p>
            <a:r>
              <a:rPr lang="en-US" sz="1600" b="1" dirty="0">
                <a:ea typeface="+mn-lt"/>
                <a:cs typeface="+mn-lt"/>
              </a:rPr>
              <a:t>Key Analytical Tools</a:t>
            </a:r>
            <a:r>
              <a:rPr lang="en-US" sz="1600" dirty="0">
                <a:ea typeface="+mn-lt"/>
                <a:cs typeface="+mn-lt"/>
              </a:rPr>
              <a:t>:</a:t>
            </a:r>
            <a:endParaRPr lang="en-US" sz="1600" dirty="0"/>
          </a:p>
          <a:p>
            <a:pPr lvl="1"/>
            <a:r>
              <a:rPr lang="en-US" sz="1600" b="1" dirty="0">
                <a:ea typeface="+mn-lt"/>
                <a:cs typeface="+mn-lt"/>
              </a:rPr>
              <a:t>OAM Matrix</a:t>
            </a:r>
            <a:r>
              <a:rPr lang="en-US" sz="1600" dirty="0">
                <a:ea typeface="+mn-lt"/>
                <a:cs typeface="+mn-lt"/>
              </a:rPr>
              <a:t>: Foundation for structured threat analysis</a:t>
            </a:r>
            <a:endParaRPr lang="en-US" sz="1600" dirty="0"/>
          </a:p>
          <a:p>
            <a:pPr lvl="1"/>
            <a:r>
              <a:rPr lang="en-US" sz="1600" b="1" dirty="0">
                <a:ea typeface="+mn-lt"/>
                <a:cs typeface="+mn-lt"/>
              </a:rPr>
              <a:t>AI &amp; COCO Analysis</a:t>
            </a:r>
            <a:r>
              <a:rPr lang="en-US" sz="1600" dirty="0">
                <a:ea typeface="+mn-lt"/>
                <a:cs typeface="+mn-lt"/>
              </a:rPr>
              <a:t>: Processed complex data and predicted risk outcomes</a:t>
            </a:r>
            <a:endParaRPr lang="en-US" sz="1600" dirty="0"/>
          </a:p>
          <a:p>
            <a:r>
              <a:rPr lang="en-US" sz="1600" b="1" dirty="0">
                <a:ea typeface="+mn-lt"/>
                <a:cs typeface="+mn-lt"/>
              </a:rPr>
              <a:t>Main Takeaway</a:t>
            </a:r>
            <a:r>
              <a:rPr lang="en-US" sz="1600" dirty="0">
                <a:ea typeface="+mn-lt"/>
                <a:cs typeface="+mn-lt"/>
              </a:rPr>
              <a:t>:</a:t>
            </a:r>
            <a:endParaRPr lang="en-US" sz="1600" dirty="0"/>
          </a:p>
          <a:p>
            <a:pPr lvl="1"/>
            <a:r>
              <a:rPr lang="en-US" sz="1600" b="1" dirty="0">
                <a:ea typeface="+mn-lt"/>
                <a:cs typeface="+mn-lt"/>
              </a:rPr>
              <a:t>Human-AI Collaboration</a:t>
            </a:r>
            <a:r>
              <a:rPr lang="en-US" sz="1600" dirty="0">
                <a:ea typeface="+mn-lt"/>
                <a:cs typeface="+mn-lt"/>
              </a:rPr>
              <a:t> is the future</a:t>
            </a:r>
            <a:endParaRPr lang="en-US" sz="1600" dirty="0"/>
          </a:p>
          <a:p>
            <a:pPr lvl="2"/>
            <a:r>
              <a:rPr lang="en-US" sz="1600" dirty="0">
                <a:ea typeface="+mn-lt"/>
                <a:cs typeface="+mn-lt"/>
              </a:rPr>
              <a:t>Humans define the problem and design the structure</a:t>
            </a:r>
            <a:endParaRPr lang="en-US" sz="1600" dirty="0"/>
          </a:p>
          <a:p>
            <a:pPr lvl="2"/>
            <a:r>
              <a:rPr lang="en-US" sz="1600" b="1" dirty="0">
                <a:ea typeface="+mn-lt"/>
                <a:cs typeface="+mn-lt"/>
              </a:rPr>
              <a:t>AI enhances analysis, speed, and precision</a:t>
            </a:r>
            <a:endParaRPr lang="en-US" sz="1600" dirty="0"/>
          </a:p>
          <a:p>
            <a:pPr lvl="2"/>
            <a:r>
              <a:rPr lang="en-US" sz="1600" dirty="0">
                <a:ea typeface="+mn-lt"/>
                <a:cs typeface="+mn-lt"/>
              </a:rPr>
              <a:t>Results in </a:t>
            </a:r>
            <a:r>
              <a:rPr lang="en-US" sz="1600" b="1" dirty="0">
                <a:ea typeface="+mn-lt"/>
                <a:cs typeface="+mn-lt"/>
              </a:rPr>
              <a:t>more efficient, reliable, and scalable</a:t>
            </a:r>
            <a:r>
              <a:rPr lang="en-US" sz="1600" dirty="0">
                <a:ea typeface="+mn-lt"/>
                <a:cs typeface="+mn-lt"/>
              </a:rPr>
              <a:t> solutions</a:t>
            </a:r>
            <a:endParaRPr lang="en-US" sz="1600" dirty="0"/>
          </a:p>
          <a:p>
            <a:r>
              <a:rPr lang="en-US" sz="1600" b="1" dirty="0">
                <a:ea typeface="+mn-lt"/>
                <a:cs typeface="+mn-lt"/>
              </a:rPr>
              <a:t>Project Insight</a:t>
            </a:r>
            <a:r>
              <a:rPr lang="en-US" sz="1600" dirty="0">
                <a:ea typeface="+mn-lt"/>
                <a:cs typeface="+mn-lt"/>
              </a:rPr>
              <a:t>:</a:t>
            </a:r>
            <a:endParaRPr lang="en-US" sz="1600" dirty="0"/>
          </a:p>
          <a:p>
            <a:pPr lvl="1"/>
            <a:r>
              <a:rPr lang="en-US" sz="1600" dirty="0">
                <a:ea typeface="+mn-lt"/>
                <a:cs typeface="+mn-lt"/>
              </a:rPr>
              <a:t>Real-world issue addressed through </a:t>
            </a:r>
            <a:r>
              <a:rPr lang="en-US" sz="1600" b="1" dirty="0">
                <a:ea typeface="+mn-lt"/>
                <a:cs typeface="+mn-lt"/>
              </a:rPr>
              <a:t>human logic</a:t>
            </a:r>
            <a:endParaRPr lang="en-US" sz="1600" dirty="0"/>
          </a:p>
          <a:p>
            <a:pPr lvl="1"/>
            <a:r>
              <a:rPr lang="en-US" sz="1600" dirty="0">
                <a:ea typeface="+mn-lt"/>
                <a:cs typeface="+mn-lt"/>
              </a:rPr>
              <a:t>Solved using </a:t>
            </a:r>
            <a:r>
              <a:rPr lang="en-US" sz="1600" b="1" dirty="0">
                <a:ea typeface="+mn-lt"/>
                <a:cs typeface="+mn-lt"/>
              </a:rPr>
              <a:t>AI-driven data interpretation and analysis</a:t>
            </a:r>
            <a:endParaRPr lang="en-US" sz="1600" dirty="0"/>
          </a:p>
          <a:p>
            <a:pPr lvl="1"/>
            <a:endParaRPr lang="en-US" sz="1600"/>
          </a:p>
          <a:p>
            <a:pPr lvl="1"/>
            <a:endParaRPr lang="en-US" sz="1600"/>
          </a:p>
          <a:p>
            <a:pPr marL="457200" lvl="1" indent="0">
              <a:buNone/>
            </a:pPr>
            <a:endParaRPr lang="en-US" sz="1600"/>
          </a:p>
          <a:p>
            <a:endParaRPr lang="en-US" sz="1600"/>
          </a:p>
        </p:txBody>
      </p:sp>
    </p:spTree>
    <p:extLst>
      <p:ext uri="{BB962C8B-B14F-4D97-AF65-F5344CB8AC3E}">
        <p14:creationId xmlns:p14="http://schemas.microsoft.com/office/powerpoint/2010/main" val="905534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BD310D-2524-99C5-C64C-B7FD025FCD9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Discussions</a:t>
            </a:r>
          </a:p>
        </p:txBody>
      </p:sp>
      <p:sp>
        <p:nvSpPr>
          <p:cNvPr id="3" name="Content Placeholder 2">
            <a:extLst>
              <a:ext uri="{FF2B5EF4-FFF2-40B4-BE49-F238E27FC236}">
                <a16:creationId xmlns:a16="http://schemas.microsoft.com/office/drawing/2014/main" id="{2CFE55A6-94CD-1129-3CA7-80FA8C997145}"/>
              </a:ext>
            </a:extLst>
          </p:cNvPr>
          <p:cNvSpPr>
            <a:spLocks noGrp="1"/>
          </p:cNvSpPr>
          <p:nvPr>
            <p:ph idx="1"/>
          </p:nvPr>
        </p:nvSpPr>
        <p:spPr>
          <a:xfrm>
            <a:off x="4810259" y="649480"/>
            <a:ext cx="6555347" cy="5546047"/>
          </a:xfrm>
        </p:spPr>
        <p:txBody>
          <a:bodyPr vert="horz" lIns="91440" tIns="45720" rIns="91440" bIns="45720" rtlCol="0" anchor="ctr">
            <a:normAutofit/>
          </a:bodyPr>
          <a:lstStyle/>
          <a:p>
            <a:endParaRPr lang="en-US" sz="1600"/>
          </a:p>
          <a:p>
            <a:r>
              <a:rPr lang="en-US" sz="1600" b="1"/>
              <a:t>Opportunities &amp; Key Discussions from the Project</a:t>
            </a:r>
            <a:endParaRPr lang="en-US" sz="1600"/>
          </a:p>
          <a:p>
            <a:r>
              <a:rPr lang="en-US" sz="1600" b="1">
                <a:ea typeface="+mn-lt"/>
                <a:cs typeface="+mn-lt"/>
              </a:rPr>
              <a:t>Opportunities for Small Businesses</a:t>
            </a:r>
            <a:r>
              <a:rPr lang="en-US" sz="1600">
                <a:ea typeface="+mn-lt"/>
                <a:cs typeface="+mn-lt"/>
              </a:rPr>
              <a:t>:</a:t>
            </a:r>
            <a:endParaRPr lang="en-US" sz="1600"/>
          </a:p>
          <a:p>
            <a:pPr lvl="1"/>
            <a:r>
              <a:rPr lang="en-US" sz="1600">
                <a:ea typeface="+mn-lt"/>
                <a:cs typeface="+mn-lt"/>
              </a:rPr>
              <a:t>Upgrade </a:t>
            </a:r>
            <a:r>
              <a:rPr lang="en-US" sz="1600" b="1">
                <a:ea typeface="+mn-lt"/>
                <a:cs typeface="+mn-lt"/>
              </a:rPr>
              <a:t>cybersecurity infrastructure</a:t>
            </a:r>
            <a:endParaRPr lang="en-US" sz="1600"/>
          </a:p>
          <a:p>
            <a:pPr lvl="1"/>
            <a:r>
              <a:rPr lang="en-US" sz="1600">
                <a:ea typeface="+mn-lt"/>
                <a:cs typeface="+mn-lt"/>
              </a:rPr>
              <a:t>Enable </a:t>
            </a:r>
            <a:r>
              <a:rPr lang="en-US" sz="1600" b="1">
                <a:ea typeface="+mn-lt"/>
                <a:cs typeface="+mn-lt"/>
              </a:rPr>
              <a:t>continuous risk analysis</a:t>
            </a:r>
            <a:r>
              <a:rPr lang="en-US" sz="1600">
                <a:ea typeface="+mn-lt"/>
                <a:cs typeface="+mn-lt"/>
              </a:rPr>
              <a:t> of employees &amp; IT systems</a:t>
            </a:r>
            <a:endParaRPr lang="en-US" sz="1600"/>
          </a:p>
          <a:p>
            <a:pPr lvl="1"/>
            <a:r>
              <a:rPr lang="en-US" sz="1600">
                <a:ea typeface="+mn-lt"/>
                <a:cs typeface="+mn-lt"/>
              </a:rPr>
              <a:t>Strengthen </a:t>
            </a:r>
            <a:r>
              <a:rPr lang="en-US" sz="1600" b="1">
                <a:ea typeface="+mn-lt"/>
                <a:cs typeface="+mn-lt"/>
              </a:rPr>
              <a:t>business continuity planning</a:t>
            </a:r>
            <a:endParaRPr lang="en-US" sz="1600"/>
          </a:p>
          <a:p>
            <a:r>
              <a:rPr lang="en-US" sz="1600" b="1">
                <a:ea typeface="+mn-lt"/>
                <a:cs typeface="+mn-lt"/>
              </a:rPr>
              <a:t>Key Discussion Points</a:t>
            </a:r>
            <a:r>
              <a:rPr lang="en-US" sz="1600">
                <a:ea typeface="+mn-lt"/>
                <a:cs typeface="+mn-lt"/>
              </a:rPr>
              <a:t>:</a:t>
            </a:r>
            <a:endParaRPr lang="en-US" sz="1600"/>
          </a:p>
          <a:p>
            <a:pPr lvl="1"/>
            <a:r>
              <a:rPr lang="en-US" sz="1600" b="1">
                <a:ea typeface="+mn-lt"/>
                <a:cs typeface="+mn-lt"/>
              </a:rPr>
              <a:t>AI in Training</a:t>
            </a:r>
            <a:r>
              <a:rPr lang="en-US" sz="1600">
                <a:ea typeface="+mn-lt"/>
                <a:cs typeface="+mn-lt"/>
              </a:rPr>
              <a:t>:</a:t>
            </a:r>
            <a:endParaRPr lang="en-US" sz="1600"/>
          </a:p>
          <a:p>
            <a:pPr lvl="2"/>
            <a:r>
              <a:rPr lang="en-US" sz="1600">
                <a:ea typeface="+mn-lt"/>
                <a:cs typeface="+mn-lt"/>
              </a:rPr>
              <a:t>How AI can improve </a:t>
            </a:r>
            <a:r>
              <a:rPr lang="en-US" sz="1600" b="1">
                <a:ea typeface="+mn-lt"/>
                <a:cs typeface="+mn-lt"/>
              </a:rPr>
              <a:t>employee awareness &amp; compliance</a:t>
            </a:r>
            <a:endParaRPr lang="en-US" sz="1600"/>
          </a:p>
          <a:p>
            <a:pPr lvl="1"/>
            <a:r>
              <a:rPr lang="en-US" sz="1600" b="1">
                <a:ea typeface="+mn-lt"/>
                <a:cs typeface="+mn-lt"/>
              </a:rPr>
              <a:t>Business Continuity Challenges</a:t>
            </a:r>
            <a:r>
              <a:rPr lang="en-US" sz="1600">
                <a:ea typeface="+mn-lt"/>
                <a:cs typeface="+mn-lt"/>
              </a:rPr>
              <a:t>:</a:t>
            </a:r>
            <a:endParaRPr lang="en-US" sz="1600"/>
          </a:p>
          <a:p>
            <a:pPr lvl="2"/>
            <a:r>
              <a:rPr lang="en-US" sz="1600">
                <a:ea typeface="+mn-lt"/>
                <a:cs typeface="+mn-lt"/>
              </a:rPr>
              <a:t>Coping with internet disruptions from </a:t>
            </a:r>
            <a:r>
              <a:rPr lang="en-US" sz="1600" b="1">
                <a:ea typeface="+mn-lt"/>
                <a:cs typeface="+mn-lt"/>
              </a:rPr>
              <a:t>weather, war, or sabotage</a:t>
            </a:r>
            <a:endParaRPr lang="en-US" sz="1600"/>
          </a:p>
          <a:p>
            <a:pPr lvl="1"/>
            <a:r>
              <a:rPr lang="en-US" sz="1600" b="1">
                <a:ea typeface="+mn-lt"/>
                <a:cs typeface="+mn-lt"/>
              </a:rPr>
              <a:t>Emerging Risks in Developing Countries</a:t>
            </a:r>
            <a:r>
              <a:rPr lang="en-US" sz="1600">
                <a:ea typeface="+mn-lt"/>
                <a:cs typeface="+mn-lt"/>
              </a:rPr>
              <a:t>:</a:t>
            </a:r>
            <a:endParaRPr lang="en-US" sz="1600"/>
          </a:p>
          <a:p>
            <a:pPr lvl="2"/>
            <a:r>
              <a:rPr lang="en-US" sz="1600">
                <a:ea typeface="+mn-lt"/>
                <a:cs typeface="+mn-lt"/>
              </a:rPr>
              <a:t>Risks from </a:t>
            </a:r>
            <a:r>
              <a:rPr lang="en-US" sz="1600" b="1">
                <a:ea typeface="+mn-lt"/>
                <a:cs typeface="+mn-lt"/>
              </a:rPr>
              <a:t>poor infrastructure</a:t>
            </a:r>
            <a:r>
              <a:rPr lang="en-US" sz="1600">
                <a:ea typeface="+mn-lt"/>
                <a:cs typeface="+mn-lt"/>
              </a:rPr>
              <a:t> and </a:t>
            </a:r>
            <a:r>
              <a:rPr lang="en-US" sz="1600" b="1">
                <a:ea typeface="+mn-lt"/>
                <a:cs typeface="+mn-lt"/>
              </a:rPr>
              <a:t>infrequent software updates</a:t>
            </a:r>
            <a:endParaRPr lang="en-US" sz="1600"/>
          </a:p>
          <a:p>
            <a:pPr lvl="1"/>
            <a:r>
              <a:rPr lang="en-US" sz="1600" b="1">
                <a:ea typeface="+mn-lt"/>
                <a:cs typeface="+mn-lt"/>
              </a:rPr>
              <a:t>Global Cybersecurity &amp; Data Localization</a:t>
            </a:r>
            <a:r>
              <a:rPr lang="en-US" sz="1600">
                <a:ea typeface="+mn-lt"/>
                <a:cs typeface="+mn-lt"/>
              </a:rPr>
              <a:t>:</a:t>
            </a:r>
            <a:endParaRPr lang="en-US" sz="1600"/>
          </a:p>
          <a:p>
            <a:pPr lvl="2"/>
            <a:r>
              <a:rPr lang="en-US" sz="1600">
                <a:ea typeface="+mn-lt"/>
                <a:cs typeface="+mn-lt"/>
              </a:rPr>
              <a:t>Will </a:t>
            </a:r>
            <a:r>
              <a:rPr lang="en-US" sz="1600" b="1">
                <a:ea typeface="+mn-lt"/>
                <a:cs typeface="+mn-lt"/>
              </a:rPr>
              <a:t>data localization</a:t>
            </a:r>
            <a:r>
              <a:rPr lang="en-US" sz="1600">
                <a:ea typeface="+mn-lt"/>
                <a:cs typeface="+mn-lt"/>
              </a:rPr>
              <a:t> trends expand globally (e.g., EU, US)?</a:t>
            </a:r>
            <a:endParaRPr lang="en-US" sz="1600"/>
          </a:p>
          <a:p>
            <a:pPr lvl="2"/>
            <a:endParaRPr lang="en-US" sz="1600"/>
          </a:p>
          <a:p>
            <a:pPr lvl="2"/>
            <a:endParaRPr lang="en-US" sz="1600"/>
          </a:p>
          <a:p>
            <a:pPr marL="0" indent="0">
              <a:buNone/>
            </a:pPr>
            <a:endParaRPr lang="en-US" sz="1600"/>
          </a:p>
        </p:txBody>
      </p:sp>
    </p:spTree>
    <p:extLst>
      <p:ext uri="{BB962C8B-B14F-4D97-AF65-F5344CB8AC3E}">
        <p14:creationId xmlns:p14="http://schemas.microsoft.com/office/powerpoint/2010/main" val="935271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2105E8-F3DC-9C38-F851-BB35400AEC7B}"/>
              </a:ext>
            </a:extLst>
          </p:cNvPr>
          <p:cNvSpPr>
            <a:spLocks noGrp="1"/>
          </p:cNvSpPr>
          <p:nvPr>
            <p:ph type="title"/>
          </p:nvPr>
        </p:nvSpPr>
        <p:spPr>
          <a:xfrm>
            <a:off x="2197101" y="735283"/>
            <a:ext cx="4978399" cy="3165045"/>
          </a:xfrm>
        </p:spPr>
        <p:txBody>
          <a:bodyPr vert="horz" lIns="91440" tIns="45720" rIns="91440" bIns="45720" rtlCol="0" anchor="b">
            <a:normAutofit/>
          </a:bodyPr>
          <a:lstStyle/>
          <a:p>
            <a:r>
              <a:rPr lang="en-US" sz="5200" kern="1200">
                <a:solidFill>
                  <a:schemeClr val="tx1"/>
                </a:solidFill>
                <a:latin typeface="+mj-lt"/>
                <a:ea typeface="+mj-ea"/>
                <a:cs typeface="+mj-cs"/>
              </a:rPr>
              <a:t>Thank You</a:t>
            </a:r>
          </a:p>
        </p:txBody>
      </p:sp>
      <p:pic>
        <p:nvPicPr>
          <p:cNvPr id="7" name="Graphic 6" descr="Smiling Face with No Fill">
            <a:extLst>
              <a:ext uri="{FF2B5EF4-FFF2-40B4-BE49-F238E27FC236}">
                <a16:creationId xmlns:a16="http://schemas.microsoft.com/office/drawing/2014/main" id="{6AE81A23-1272-CDA2-8B61-B38176B585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9" name="Graphic 8" descr="Smiling Face with No Fill">
            <a:extLst>
              <a:ext uri="{FF2B5EF4-FFF2-40B4-BE49-F238E27FC236}">
                <a16:creationId xmlns:a16="http://schemas.microsoft.com/office/drawing/2014/main" id="{90C2B40D-2D8C-4E7F-8462-8D3EE70006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165807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2D65EA3-78E7-99F9-874A-72690287216A}"/>
              </a:ext>
            </a:extLst>
          </p:cNvPr>
          <p:cNvSpPr>
            <a:spLocks noGrp="1"/>
          </p:cNvSpPr>
          <p:nvPr>
            <p:ph type="title"/>
          </p:nvPr>
        </p:nvSpPr>
        <p:spPr>
          <a:xfrm>
            <a:off x="1331929" y="1030406"/>
            <a:ext cx="9638094" cy="3081242"/>
          </a:xfrm>
        </p:spPr>
        <p:txBody>
          <a:bodyPr vert="horz" lIns="91440" tIns="45720" rIns="91440" bIns="45720" rtlCol="0" anchor="ctr">
            <a:normAutofit/>
          </a:bodyPr>
          <a:lstStyle/>
          <a:p>
            <a:pPr algn="ctr"/>
            <a:r>
              <a:rPr lang="en-US" sz="4800" kern="1200">
                <a:solidFill>
                  <a:srgbClr val="FFFFFF"/>
                </a:solidFill>
                <a:latin typeface="+mj-lt"/>
                <a:ea typeface="+mj-ea"/>
                <a:cs typeface="+mj-cs"/>
              </a:rPr>
              <a:t>Risk-evaluation possibilities concerning IT-activities in homeoffice</a:t>
            </a:r>
          </a:p>
        </p:txBody>
      </p:sp>
      <p:sp>
        <p:nvSpPr>
          <p:cNvPr id="3" name="Content Placeholder 2">
            <a:extLst>
              <a:ext uri="{FF2B5EF4-FFF2-40B4-BE49-F238E27FC236}">
                <a16:creationId xmlns:a16="http://schemas.microsoft.com/office/drawing/2014/main" id="{AD7B767A-4126-A1FA-7720-B847A1497E74}"/>
              </a:ext>
            </a:extLst>
          </p:cNvPr>
          <p:cNvSpPr>
            <a:spLocks noGrp="1"/>
          </p:cNvSpPr>
          <p:nvPr>
            <p:ph idx="1"/>
          </p:nvPr>
        </p:nvSpPr>
        <p:spPr>
          <a:xfrm>
            <a:off x="1559943" y="5171093"/>
            <a:ext cx="9078628" cy="860620"/>
          </a:xfrm>
        </p:spPr>
        <p:txBody>
          <a:bodyPr vert="horz" lIns="91440" tIns="45720" rIns="91440" bIns="45720" rtlCol="0" anchor="ctr">
            <a:normAutofit/>
          </a:bodyPr>
          <a:lstStyle/>
          <a:p>
            <a:pPr marL="0" indent="0" algn="ctr">
              <a:buNone/>
            </a:pPr>
            <a:r>
              <a:rPr lang="en-US" sz="2400" kern="1200">
                <a:solidFill>
                  <a:srgbClr val="FFFFFF"/>
                </a:solidFill>
                <a:latin typeface="+mn-lt"/>
                <a:ea typeface="+mn-ea"/>
                <a:cs typeface="+mn-cs"/>
              </a:rPr>
              <a:t>Supervisors: László Pitlik &amp; László Pitlik, PhD</a:t>
            </a:r>
          </a:p>
        </p:txBody>
      </p:sp>
    </p:spTree>
    <p:extLst>
      <p:ext uri="{BB962C8B-B14F-4D97-AF65-F5344CB8AC3E}">
        <p14:creationId xmlns:p14="http://schemas.microsoft.com/office/powerpoint/2010/main" val="1231020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A71A31-66EF-F069-01D7-96F9E80836A5}"/>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Table of Contents</a:t>
            </a:r>
          </a:p>
        </p:txBody>
      </p:sp>
      <p:graphicFrame>
        <p:nvGraphicFramePr>
          <p:cNvPr id="5" name="Content Placeholder 2">
            <a:extLst>
              <a:ext uri="{FF2B5EF4-FFF2-40B4-BE49-F238E27FC236}">
                <a16:creationId xmlns:a16="http://schemas.microsoft.com/office/drawing/2014/main" id="{5E805B37-4F5C-9802-F63C-285C37D97872}"/>
              </a:ext>
            </a:extLst>
          </p:cNvPr>
          <p:cNvGraphicFramePr>
            <a:graphicFrameLocks noGrp="1"/>
          </p:cNvGraphicFramePr>
          <p:nvPr>
            <p:ph idx="1"/>
            <p:extLst>
              <p:ext uri="{D42A27DB-BD31-4B8C-83A1-F6EECF244321}">
                <p14:modId xmlns:p14="http://schemas.microsoft.com/office/powerpoint/2010/main" val="204983525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9182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D16F6E5-CE87-6B41-C23E-ED5A2D44C26C}"/>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Introduction</a:t>
            </a:r>
          </a:p>
        </p:txBody>
      </p:sp>
      <p:graphicFrame>
        <p:nvGraphicFramePr>
          <p:cNvPr id="5" name="Content Placeholder 2">
            <a:extLst>
              <a:ext uri="{FF2B5EF4-FFF2-40B4-BE49-F238E27FC236}">
                <a16:creationId xmlns:a16="http://schemas.microsoft.com/office/drawing/2014/main" id="{9D57F754-F505-8C28-EC3B-99E74A9745DB}"/>
              </a:ext>
            </a:extLst>
          </p:cNvPr>
          <p:cNvGraphicFramePr>
            <a:graphicFrameLocks noGrp="1"/>
          </p:cNvGraphicFramePr>
          <p:nvPr>
            <p:ph idx="1"/>
            <p:extLst>
              <p:ext uri="{D42A27DB-BD31-4B8C-83A1-F6EECF244321}">
                <p14:modId xmlns:p14="http://schemas.microsoft.com/office/powerpoint/2010/main" val="278328408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9825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308B70-1FFC-F64E-03DD-47288744CA70}"/>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latin typeface="Aptos"/>
              </a:rPr>
              <a:t>Need Analysis and My own Experience</a:t>
            </a:r>
            <a:endParaRPr lang="en-US" sz="4000">
              <a:solidFill>
                <a:srgbClr val="FFFFFF"/>
              </a:solidFill>
            </a:endParaRPr>
          </a:p>
        </p:txBody>
      </p:sp>
      <p:sp>
        <p:nvSpPr>
          <p:cNvPr id="3" name="Content Placeholder 2">
            <a:extLst>
              <a:ext uri="{FF2B5EF4-FFF2-40B4-BE49-F238E27FC236}">
                <a16:creationId xmlns:a16="http://schemas.microsoft.com/office/drawing/2014/main" id="{4BBB3B36-7B01-DA9E-2C9C-E5F97D859318}"/>
              </a:ext>
            </a:extLst>
          </p:cNvPr>
          <p:cNvSpPr>
            <a:spLocks noGrp="1"/>
          </p:cNvSpPr>
          <p:nvPr>
            <p:ph idx="1"/>
          </p:nvPr>
        </p:nvSpPr>
        <p:spPr>
          <a:xfrm>
            <a:off x="4810259" y="649480"/>
            <a:ext cx="6555347" cy="5546047"/>
          </a:xfrm>
        </p:spPr>
        <p:txBody>
          <a:bodyPr vert="horz" lIns="91440" tIns="45720" rIns="91440" bIns="45720" rtlCol="0" anchor="ctr">
            <a:normAutofit/>
          </a:bodyPr>
          <a:lstStyle/>
          <a:p>
            <a:pPr>
              <a:buFont typeface="Calibri" panose="020B0604020202020204" pitchFamily="34" charset="0"/>
              <a:buChar char="-"/>
            </a:pPr>
            <a:r>
              <a:rPr lang="en-US" sz="2000" b="1" dirty="0"/>
              <a:t>Own experiences</a:t>
            </a:r>
            <a:r>
              <a:rPr lang="en-US" sz="2000" dirty="0"/>
              <a:t> working for a small company in Budapest</a:t>
            </a:r>
          </a:p>
          <a:p>
            <a:pPr>
              <a:buFont typeface="Calibri" panose="020B0604020202020204" pitchFamily="34" charset="0"/>
              <a:buChar char="-"/>
            </a:pPr>
            <a:r>
              <a:rPr lang="en-US" sz="2000" dirty="0"/>
              <a:t>Challenges with </a:t>
            </a:r>
            <a:r>
              <a:rPr lang="en-US" sz="2000" b="1" dirty="0"/>
              <a:t>knowledge, technology and expertise</a:t>
            </a:r>
            <a:r>
              <a:rPr lang="en-US" sz="2000" dirty="0"/>
              <a:t> access</a:t>
            </a:r>
          </a:p>
          <a:p>
            <a:pPr>
              <a:buFont typeface="Calibri" panose="020B0604020202020204" pitchFamily="34" charset="0"/>
              <a:buChar char="-"/>
            </a:pPr>
            <a:r>
              <a:rPr lang="en-US" sz="2000" b="1" dirty="0"/>
              <a:t>Low budgets</a:t>
            </a:r>
            <a:r>
              <a:rPr lang="en-US" sz="2000" dirty="0"/>
              <a:t> for trainings</a:t>
            </a:r>
          </a:p>
          <a:p>
            <a:pPr>
              <a:buFont typeface="Calibri" panose="020B0604020202020204" pitchFamily="34" charset="0"/>
              <a:buChar char="-"/>
            </a:pPr>
            <a:r>
              <a:rPr lang="en-US" sz="2000" b="1" dirty="0"/>
              <a:t>High Stress </a:t>
            </a:r>
            <a:r>
              <a:rPr lang="en-US" sz="2000" dirty="0"/>
              <a:t>environment, due to multitasking requirements</a:t>
            </a:r>
          </a:p>
          <a:p>
            <a:pPr>
              <a:buFont typeface="Calibri" panose="020B0604020202020204" pitchFamily="34" charset="0"/>
              <a:buChar char="-"/>
            </a:pPr>
            <a:r>
              <a:rPr lang="en-US" sz="2000" dirty="0"/>
              <a:t>My own company was a victim of cyberattack. Due to </a:t>
            </a:r>
            <a:r>
              <a:rPr lang="en-US" sz="2000" b="1" dirty="0"/>
              <a:t>Human error</a:t>
            </a:r>
          </a:p>
          <a:p>
            <a:pPr>
              <a:buFont typeface="Calibri" panose="020B0604020202020204" pitchFamily="34" charset="0"/>
              <a:buChar char="-"/>
            </a:pPr>
            <a:endParaRPr lang="en-US" sz="2000"/>
          </a:p>
          <a:p>
            <a:pPr marL="0" indent="0">
              <a:buNone/>
            </a:pPr>
            <a:r>
              <a:rPr lang="en-US" sz="2000" dirty="0"/>
              <a:t>Therefore, this project focuses on small companies with limited budgets and access to latest technologies and expertise</a:t>
            </a:r>
          </a:p>
          <a:p>
            <a:pPr>
              <a:buFont typeface="Calibri" panose="020B0604020202020204" pitchFamily="34" charset="0"/>
              <a:buChar char="-"/>
            </a:pPr>
            <a:r>
              <a:rPr lang="en-US" sz="2000" dirty="0"/>
              <a:t>The project, can be scaled up to a medium or large enterprise </a:t>
            </a:r>
            <a:r>
              <a:rPr lang="en-US" sz="2000" dirty="0" err="1"/>
              <a:t>aswell</a:t>
            </a:r>
          </a:p>
        </p:txBody>
      </p:sp>
    </p:spTree>
    <p:extLst>
      <p:ext uri="{BB962C8B-B14F-4D97-AF65-F5344CB8AC3E}">
        <p14:creationId xmlns:p14="http://schemas.microsoft.com/office/powerpoint/2010/main" val="316565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05C414-D7AF-757C-6CBD-6D26B0963AFD}"/>
              </a:ext>
            </a:extLst>
          </p:cNvPr>
          <p:cNvSpPr>
            <a:spLocks noGrp="1"/>
          </p:cNvSpPr>
          <p:nvPr>
            <p:ph type="title"/>
          </p:nvPr>
        </p:nvSpPr>
        <p:spPr>
          <a:xfrm>
            <a:off x="466722" y="586855"/>
            <a:ext cx="3201366" cy="3387497"/>
          </a:xfrm>
        </p:spPr>
        <p:txBody>
          <a:bodyPr anchor="b">
            <a:normAutofit/>
          </a:bodyPr>
          <a:lstStyle/>
          <a:p>
            <a:pPr algn="r"/>
            <a:r>
              <a:rPr lang="en-US" sz="3400">
                <a:solidFill>
                  <a:srgbClr val="FFFFFF"/>
                </a:solidFill>
                <a:latin typeface="Aptos"/>
              </a:rPr>
              <a:t>Methodology of Research, Implementation</a:t>
            </a:r>
            <a:endParaRPr lang="en-US" sz="3400">
              <a:solidFill>
                <a:srgbClr val="FFFFFF"/>
              </a:solidFill>
            </a:endParaRPr>
          </a:p>
        </p:txBody>
      </p:sp>
      <p:sp>
        <p:nvSpPr>
          <p:cNvPr id="3" name="Content Placeholder 2">
            <a:extLst>
              <a:ext uri="{FF2B5EF4-FFF2-40B4-BE49-F238E27FC236}">
                <a16:creationId xmlns:a16="http://schemas.microsoft.com/office/drawing/2014/main" id="{4E7167CB-8050-5F4E-1ECF-54173092A78E}"/>
              </a:ext>
            </a:extLst>
          </p:cNvPr>
          <p:cNvSpPr>
            <a:spLocks noGrp="1"/>
          </p:cNvSpPr>
          <p:nvPr>
            <p:ph idx="1"/>
          </p:nvPr>
        </p:nvSpPr>
        <p:spPr>
          <a:xfrm>
            <a:off x="4339612" y="156422"/>
            <a:ext cx="7025994" cy="6039105"/>
          </a:xfrm>
        </p:spPr>
        <p:txBody>
          <a:bodyPr vert="horz" lIns="91440" tIns="45720" rIns="91440" bIns="45720" rtlCol="0" anchor="ctr">
            <a:normAutofit/>
          </a:bodyPr>
          <a:lstStyle/>
          <a:p>
            <a:r>
              <a:rPr lang="en-US" sz="1600" b="1" dirty="0">
                <a:ea typeface="+mn-lt"/>
                <a:cs typeface="+mn-lt"/>
              </a:rPr>
              <a:t>Qualitative Research Methodology</a:t>
            </a:r>
            <a:r>
              <a:rPr lang="en-US" sz="1600" dirty="0">
                <a:ea typeface="+mn-lt"/>
                <a:cs typeface="+mn-lt"/>
              </a:rPr>
              <a:t> ( Thesis: Chapter 1.3)</a:t>
            </a:r>
            <a:endParaRPr lang="en-US" sz="1600" dirty="0"/>
          </a:p>
          <a:p>
            <a:r>
              <a:rPr lang="en-US" sz="1600" dirty="0">
                <a:ea typeface="+mn-lt"/>
                <a:cs typeface="+mn-lt"/>
              </a:rPr>
              <a:t>Literature-based approach</a:t>
            </a:r>
            <a:endParaRPr lang="en-US" sz="1600" dirty="0"/>
          </a:p>
          <a:p>
            <a:r>
              <a:rPr lang="en-US" sz="1600" dirty="0">
                <a:ea typeface="+mn-lt"/>
                <a:cs typeface="+mn-lt"/>
              </a:rPr>
              <a:t>Analysis of primary and secondary sources: academic papers, auditing firm reports, and industry data</a:t>
            </a:r>
            <a:endParaRPr lang="en-US" sz="1600" dirty="0"/>
          </a:p>
          <a:p>
            <a:r>
              <a:rPr lang="en-US" sz="1600" b="1" dirty="0">
                <a:ea typeface="+mn-lt"/>
                <a:cs typeface="+mn-lt"/>
              </a:rPr>
              <a:t>Real-Life Needs Analysis</a:t>
            </a:r>
            <a:r>
              <a:rPr lang="en-US" sz="1600" dirty="0">
                <a:ea typeface="+mn-lt"/>
                <a:cs typeface="+mn-lt"/>
              </a:rPr>
              <a:t> (Thesis: Chapter 2.10)</a:t>
            </a:r>
            <a:endParaRPr lang="en-US" sz="1600" dirty="0"/>
          </a:p>
          <a:p>
            <a:r>
              <a:rPr lang="en-US" sz="1600" dirty="0">
                <a:ea typeface="+mn-lt"/>
                <a:cs typeface="+mn-lt"/>
              </a:rPr>
              <a:t>Investigated cybersecurity challenges faced by small companies</a:t>
            </a:r>
            <a:endParaRPr lang="en-US" sz="1600" dirty="0"/>
          </a:p>
          <a:p>
            <a:r>
              <a:rPr lang="en-US" sz="1600" dirty="0">
                <a:ea typeface="+mn-lt"/>
                <a:cs typeface="+mn-lt"/>
              </a:rPr>
              <a:t>Focus on budget constraints, technical gaps, and lack of skilled professionals</a:t>
            </a:r>
            <a:endParaRPr lang="en-US" sz="1600" dirty="0"/>
          </a:p>
          <a:p>
            <a:r>
              <a:rPr lang="en-US" sz="1600" b="1" dirty="0">
                <a:ea typeface="+mn-lt"/>
                <a:cs typeface="+mn-lt"/>
              </a:rPr>
              <a:t>Technical Approach</a:t>
            </a:r>
            <a:r>
              <a:rPr lang="en-US" sz="1600" dirty="0">
                <a:ea typeface="+mn-lt"/>
                <a:cs typeface="+mn-lt"/>
              </a:rPr>
              <a:t> ( Thesis: Chapter 3.1)</a:t>
            </a:r>
            <a:endParaRPr lang="en-US" sz="1600" dirty="0"/>
          </a:p>
          <a:p>
            <a:r>
              <a:rPr lang="en-US" sz="1600" dirty="0">
                <a:ea typeface="+mn-lt"/>
                <a:cs typeface="+mn-lt"/>
              </a:rPr>
              <a:t>Developed a risk-attribute matrix</a:t>
            </a:r>
            <a:endParaRPr lang="en-US" sz="1600" dirty="0"/>
          </a:p>
          <a:p>
            <a:r>
              <a:rPr lang="en-US" sz="1600" dirty="0">
                <a:ea typeface="+mn-lt"/>
                <a:cs typeface="+mn-lt"/>
              </a:rPr>
              <a:t>Selected measurable parameters for analyzing cybersecurity attributes</a:t>
            </a:r>
            <a:endParaRPr lang="en-US" sz="1600" dirty="0"/>
          </a:p>
          <a:p>
            <a:r>
              <a:rPr lang="en-US" sz="1600" dirty="0">
                <a:ea typeface="+mn-lt"/>
                <a:cs typeface="+mn-lt"/>
              </a:rPr>
              <a:t>Enabled customized risk profiling per user</a:t>
            </a:r>
            <a:endParaRPr lang="en-US" sz="1600" dirty="0"/>
          </a:p>
          <a:p>
            <a:r>
              <a:rPr lang="en-US" sz="1600" b="1" dirty="0">
                <a:ea typeface="+mn-lt"/>
                <a:cs typeface="+mn-lt"/>
              </a:rPr>
              <a:t>Software Development</a:t>
            </a:r>
            <a:r>
              <a:rPr lang="en-US" sz="1600" dirty="0">
                <a:ea typeface="+mn-lt"/>
                <a:cs typeface="+mn-lt"/>
              </a:rPr>
              <a:t> ( Thesis: Annexes 8.5–8.7)</a:t>
            </a:r>
            <a:endParaRPr lang="en-US" sz="1600" dirty="0"/>
          </a:p>
          <a:p>
            <a:r>
              <a:rPr lang="en-US" sz="1600" dirty="0">
                <a:ea typeface="+mn-lt"/>
                <a:cs typeface="+mn-lt"/>
              </a:rPr>
              <a:t>Built a scalable, customizable cybersecurity tool</a:t>
            </a:r>
            <a:endParaRPr lang="en-US" sz="1600" dirty="0"/>
          </a:p>
          <a:p>
            <a:r>
              <a:rPr lang="en-US" sz="1600" dirty="0">
                <a:ea typeface="+mn-lt"/>
                <a:cs typeface="+mn-lt"/>
              </a:rPr>
              <a:t>Tailored for small businesses using practical needs and research-based parameters</a:t>
            </a:r>
            <a:endParaRPr lang="en-US" sz="1600" dirty="0"/>
          </a:p>
          <a:p>
            <a:r>
              <a:rPr lang="en-US" sz="1600" dirty="0">
                <a:ea typeface="+mn-lt"/>
                <a:cs typeface="+mn-lt"/>
              </a:rPr>
              <a:t>Generated reports to support policy decisions</a:t>
            </a:r>
            <a:endParaRPr lang="en-US" sz="1600" dirty="0"/>
          </a:p>
          <a:p>
            <a:endParaRPr lang="en-US" sz="1400"/>
          </a:p>
        </p:txBody>
      </p:sp>
    </p:spTree>
    <p:extLst>
      <p:ext uri="{BB962C8B-B14F-4D97-AF65-F5344CB8AC3E}">
        <p14:creationId xmlns:p14="http://schemas.microsoft.com/office/powerpoint/2010/main" val="182809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79AA21-016A-4BB8-BF46-4B60E561C787}"/>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Attribute Selection</a:t>
            </a:r>
          </a:p>
        </p:txBody>
      </p:sp>
      <p:sp>
        <p:nvSpPr>
          <p:cNvPr id="3" name="Content Placeholder 2">
            <a:extLst>
              <a:ext uri="{FF2B5EF4-FFF2-40B4-BE49-F238E27FC236}">
                <a16:creationId xmlns:a16="http://schemas.microsoft.com/office/drawing/2014/main" id="{5C6E5F15-1FFB-5D86-0BD0-11A13428238E}"/>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1400">
                <a:ea typeface="+mn-lt"/>
                <a:cs typeface="+mn-lt"/>
              </a:rPr>
              <a:t> A1: Layers of the Firewall</a:t>
            </a:r>
            <a:endParaRPr lang="en-US" sz="1400"/>
          </a:p>
          <a:p>
            <a:r>
              <a:rPr lang="en-US" sz="1400">
                <a:ea typeface="+mn-lt"/>
                <a:cs typeface="+mn-lt"/>
              </a:rPr>
              <a:t> A2: No. of Devices connected to the Wi-Fi network</a:t>
            </a:r>
            <a:endParaRPr lang="en-US" sz="1400"/>
          </a:p>
          <a:p>
            <a:r>
              <a:rPr lang="en-US" sz="1400">
                <a:ea typeface="+mn-lt"/>
                <a:cs typeface="+mn-lt"/>
              </a:rPr>
              <a:t>A3: How many times is the Wi-Fi password changed in a month</a:t>
            </a:r>
            <a:endParaRPr lang="en-US" sz="1400"/>
          </a:p>
          <a:p>
            <a:r>
              <a:rPr lang="en-US" sz="1400">
                <a:ea typeface="+mn-lt"/>
                <a:cs typeface="+mn-lt"/>
              </a:rPr>
              <a:t>A4: Length of Wi-Fi encryption Key</a:t>
            </a:r>
            <a:endParaRPr lang="en-US" sz="1400"/>
          </a:p>
          <a:p>
            <a:r>
              <a:rPr lang="en-US" sz="1400">
                <a:ea typeface="+mn-lt"/>
                <a:cs typeface="+mn-lt"/>
              </a:rPr>
              <a:t> A5: Year of the Router</a:t>
            </a:r>
            <a:endParaRPr lang="en-US" sz="1400"/>
          </a:p>
          <a:p>
            <a:r>
              <a:rPr lang="en-US" sz="1400">
                <a:ea typeface="+mn-lt"/>
                <a:cs typeface="+mn-lt"/>
              </a:rPr>
              <a:t> A6: Year of the User Device</a:t>
            </a:r>
            <a:endParaRPr lang="en-US" sz="1400"/>
          </a:p>
          <a:p>
            <a:r>
              <a:rPr lang="en-US" sz="1400">
                <a:ea typeface="+mn-lt"/>
                <a:cs typeface="+mn-lt"/>
              </a:rPr>
              <a:t>A7: Number of Days since the last Software Update</a:t>
            </a:r>
            <a:endParaRPr lang="en-US" sz="1400"/>
          </a:p>
          <a:p>
            <a:r>
              <a:rPr lang="en-US" sz="1400">
                <a:ea typeface="+mn-lt"/>
                <a:cs typeface="+mn-lt"/>
              </a:rPr>
              <a:t> A8: How many Threats Detected by the Antivirus software in the last month</a:t>
            </a:r>
            <a:endParaRPr lang="en-US" sz="1400"/>
          </a:p>
          <a:p>
            <a:r>
              <a:rPr lang="en-US" sz="1400">
                <a:ea typeface="+mn-lt"/>
                <a:cs typeface="+mn-lt"/>
              </a:rPr>
              <a:t>A9: How many Threats Detected by the Antivirus software in the last month</a:t>
            </a:r>
            <a:endParaRPr lang="en-US" sz="1400"/>
          </a:p>
          <a:p>
            <a:r>
              <a:rPr lang="en-US" sz="1400">
                <a:ea typeface="+mn-lt"/>
                <a:cs typeface="+mn-lt"/>
              </a:rPr>
              <a:t>A10: Intrusion Detection System</a:t>
            </a:r>
            <a:endParaRPr lang="en-US" sz="1400"/>
          </a:p>
          <a:p>
            <a:r>
              <a:rPr lang="en-US" sz="1400">
                <a:ea typeface="+mn-lt"/>
                <a:cs typeface="+mn-lt"/>
              </a:rPr>
              <a:t> A11: Total Amount of downloaded Data in Last week</a:t>
            </a:r>
            <a:endParaRPr lang="en-US" sz="1400"/>
          </a:p>
          <a:p>
            <a:r>
              <a:rPr lang="en-US" sz="1400">
                <a:ea typeface="+mn-lt"/>
                <a:cs typeface="+mn-lt"/>
              </a:rPr>
              <a:t> A12: Total Number of Files Downloaded in Last Week</a:t>
            </a:r>
            <a:endParaRPr lang="en-US" sz="1400"/>
          </a:p>
          <a:p>
            <a:r>
              <a:rPr lang="en-US" sz="1400">
                <a:ea typeface="+mn-lt"/>
                <a:cs typeface="+mn-lt"/>
              </a:rPr>
              <a:t>A13: Percent of total Logins hours when VPN was used</a:t>
            </a:r>
            <a:endParaRPr lang="en-US" sz="1400"/>
          </a:p>
          <a:p>
            <a:r>
              <a:rPr lang="en-US" sz="1400">
                <a:ea typeface="+mn-lt"/>
                <a:cs typeface="+mn-lt"/>
              </a:rPr>
              <a:t> A14: How many times user visited Blacklisted websites by company Last week</a:t>
            </a:r>
            <a:endParaRPr lang="en-US" sz="1400"/>
          </a:p>
          <a:p>
            <a:r>
              <a:rPr lang="en-US" sz="1400">
                <a:ea typeface="+mn-lt"/>
                <a:cs typeface="+mn-lt"/>
              </a:rPr>
              <a:t>A15: How many times Personal Accounts were used to Login in the last week</a:t>
            </a:r>
            <a:endParaRPr lang="en-US" sz="1400"/>
          </a:p>
          <a:p>
            <a:r>
              <a:rPr lang="en-US" sz="1400">
                <a:ea typeface="+mn-lt"/>
                <a:cs typeface="+mn-lt"/>
              </a:rPr>
              <a:t>A16: How many days beyond 12 hours per day were worked in the last week</a:t>
            </a:r>
            <a:endParaRPr lang="en-US" sz="1400"/>
          </a:p>
          <a:p>
            <a:r>
              <a:rPr lang="en-US" sz="1400">
                <a:ea typeface="+mn-lt"/>
                <a:cs typeface="+mn-lt"/>
              </a:rPr>
              <a:t>A17: How many times the user downloaded company Unauthorized Software</a:t>
            </a:r>
            <a:endParaRPr lang="en-US" sz="1400"/>
          </a:p>
        </p:txBody>
      </p:sp>
    </p:spTree>
    <p:extLst>
      <p:ext uri="{BB962C8B-B14F-4D97-AF65-F5344CB8AC3E}">
        <p14:creationId xmlns:p14="http://schemas.microsoft.com/office/powerpoint/2010/main" val="291164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56575C-60C4-E0EA-4B2A-6E650A5DB3C0}"/>
              </a:ext>
            </a:extLst>
          </p:cNvPr>
          <p:cNvSpPr>
            <a:spLocks noGrp="1"/>
          </p:cNvSpPr>
          <p:nvPr>
            <p:ph type="title"/>
          </p:nvPr>
        </p:nvSpPr>
        <p:spPr>
          <a:xfrm>
            <a:off x="466722" y="586855"/>
            <a:ext cx="3201366" cy="3387497"/>
          </a:xfrm>
        </p:spPr>
        <p:txBody>
          <a:bodyPr anchor="b">
            <a:normAutofit/>
          </a:bodyPr>
          <a:lstStyle/>
          <a:p>
            <a:pPr algn="r"/>
            <a:r>
              <a:rPr lang="en-US" sz="3400">
                <a:solidFill>
                  <a:srgbClr val="FFFFFF"/>
                </a:solidFill>
                <a:latin typeface="Aptos"/>
              </a:rPr>
              <a:t>Data collection, COCO Analysis and Results</a:t>
            </a:r>
            <a:endParaRPr lang="en-US" sz="3400">
              <a:solidFill>
                <a:srgbClr val="FFFFFF"/>
              </a:solidFill>
            </a:endParaRPr>
          </a:p>
        </p:txBody>
      </p:sp>
      <p:sp>
        <p:nvSpPr>
          <p:cNvPr id="3" name="Content Placeholder 2">
            <a:extLst>
              <a:ext uri="{FF2B5EF4-FFF2-40B4-BE49-F238E27FC236}">
                <a16:creationId xmlns:a16="http://schemas.microsoft.com/office/drawing/2014/main" id="{E61C9510-8D17-FC06-B3F2-03F77024C20C}"/>
              </a:ext>
            </a:extLst>
          </p:cNvPr>
          <p:cNvSpPr>
            <a:spLocks noGrp="1"/>
          </p:cNvSpPr>
          <p:nvPr>
            <p:ph idx="1"/>
          </p:nvPr>
        </p:nvSpPr>
        <p:spPr>
          <a:xfrm>
            <a:off x="4489998" y="329220"/>
            <a:ext cx="7140651" cy="6009872"/>
          </a:xfrm>
        </p:spPr>
        <p:txBody>
          <a:bodyPr vert="horz" lIns="91440" tIns="45720" rIns="91440" bIns="45720" rtlCol="0" anchor="ctr">
            <a:noAutofit/>
          </a:bodyPr>
          <a:lstStyle/>
          <a:p>
            <a:pPr marL="0" indent="0">
              <a:buNone/>
            </a:pPr>
            <a:endParaRPr lang="en-US" sz="1400" b="1"/>
          </a:p>
          <a:p>
            <a:r>
              <a:rPr lang="en-US" sz="1600" b="1" dirty="0"/>
              <a:t>Data Collection</a:t>
            </a:r>
            <a:r>
              <a:rPr lang="en-US" sz="1600" dirty="0"/>
              <a:t>: </a:t>
            </a:r>
            <a:r>
              <a:rPr lang="en-US" sz="1600" dirty="0">
                <a:ea typeface="+mn-lt"/>
                <a:cs typeface="+mn-lt"/>
              </a:rPr>
              <a:t>Anonymized</a:t>
            </a:r>
            <a:r>
              <a:rPr lang="en-US" sz="1600" dirty="0"/>
              <a:t> real user data from office co-workers and university students</a:t>
            </a:r>
          </a:p>
          <a:p>
            <a:r>
              <a:rPr lang="en-US" sz="1600" b="1" dirty="0"/>
              <a:t>Risk Analysis &amp; COCO Evaluation – Summary</a:t>
            </a:r>
            <a:endParaRPr lang="en-US" sz="1600" dirty="0"/>
          </a:p>
          <a:p>
            <a:r>
              <a:rPr lang="en-US" sz="1600" b="1" dirty="0">
                <a:ea typeface="+mn-lt"/>
                <a:cs typeface="+mn-lt"/>
              </a:rPr>
              <a:t>Analytical Tools Used</a:t>
            </a:r>
            <a:r>
              <a:rPr lang="en-US" sz="1600" dirty="0">
                <a:ea typeface="+mn-lt"/>
                <a:cs typeface="+mn-lt"/>
              </a:rPr>
              <a:t>:</a:t>
            </a:r>
            <a:endParaRPr lang="en-US" sz="1600" dirty="0"/>
          </a:p>
          <a:p>
            <a:pPr lvl="1"/>
            <a:r>
              <a:rPr lang="en-US" sz="1600" dirty="0">
                <a:ea typeface="+mn-lt"/>
                <a:cs typeface="+mn-lt"/>
              </a:rPr>
              <a:t>OAM (Operational Attribute Mapping)</a:t>
            </a:r>
            <a:endParaRPr lang="en-US" sz="1600" dirty="0"/>
          </a:p>
          <a:p>
            <a:pPr lvl="1"/>
            <a:r>
              <a:rPr lang="en-US" sz="1600" dirty="0">
                <a:ea typeface="+mn-lt"/>
                <a:cs typeface="+mn-lt"/>
              </a:rPr>
              <a:t>Data Analysis</a:t>
            </a:r>
            <a:endParaRPr lang="en-US" sz="1600" dirty="0"/>
          </a:p>
          <a:p>
            <a:pPr lvl="1"/>
            <a:r>
              <a:rPr lang="en-US" sz="1600" dirty="0">
                <a:ea typeface="+mn-lt"/>
                <a:cs typeface="+mn-lt"/>
              </a:rPr>
              <a:t>COCO Y0 Analysis</a:t>
            </a:r>
            <a:r>
              <a:rPr lang="en-US" sz="1600" b="1" dirty="0">
                <a:ea typeface="+mn-lt"/>
                <a:cs typeface="+mn-lt"/>
              </a:rPr>
              <a:t> </a:t>
            </a:r>
            <a:endParaRPr lang="en-US" sz="1600" dirty="0"/>
          </a:p>
          <a:p>
            <a:r>
              <a:rPr lang="en-US" sz="1600" b="1" dirty="0">
                <a:ea typeface="+mn-lt"/>
                <a:cs typeface="+mn-lt"/>
              </a:rPr>
              <a:t>Key Outcomes</a:t>
            </a:r>
            <a:r>
              <a:rPr lang="en-US" sz="1600" dirty="0">
                <a:ea typeface="+mn-lt"/>
                <a:cs typeface="+mn-lt"/>
              </a:rPr>
              <a:t>:</a:t>
            </a:r>
            <a:endParaRPr lang="en-US" sz="1600" dirty="0"/>
          </a:p>
          <a:p>
            <a:pPr lvl="1"/>
            <a:r>
              <a:rPr lang="en-US" sz="1600" dirty="0">
                <a:ea typeface="+mn-lt"/>
                <a:cs typeface="+mn-lt"/>
              </a:rPr>
              <a:t>Identified </a:t>
            </a:r>
            <a:r>
              <a:rPr lang="en-US" sz="1600" b="1" dirty="0">
                <a:ea typeface="+mn-lt"/>
                <a:cs typeface="+mn-lt"/>
              </a:rPr>
              <a:t>high-risk users</a:t>
            </a:r>
            <a:r>
              <a:rPr lang="en-US" sz="1600" dirty="0">
                <a:ea typeface="+mn-lt"/>
                <a:cs typeface="+mn-lt"/>
              </a:rPr>
              <a:t> based on risk-point scores across cybersecurity attributes</a:t>
            </a:r>
            <a:endParaRPr lang="en-US" sz="1600" dirty="0"/>
          </a:p>
          <a:p>
            <a:pPr lvl="1"/>
            <a:r>
              <a:rPr lang="en-US" sz="1600" dirty="0">
                <a:ea typeface="+mn-lt"/>
                <a:cs typeface="+mn-lt"/>
              </a:rPr>
              <a:t>COCO analysis enabled </a:t>
            </a:r>
            <a:r>
              <a:rPr lang="en-US" sz="1600" b="1" dirty="0">
                <a:ea typeface="+mn-lt"/>
                <a:cs typeface="+mn-lt"/>
              </a:rPr>
              <a:t>attribute-wise vulnerability detection</a:t>
            </a:r>
            <a:r>
              <a:rPr lang="en-US" sz="1600" dirty="0">
                <a:ea typeface="+mn-lt"/>
                <a:cs typeface="+mn-lt"/>
              </a:rPr>
              <a:t> per user</a:t>
            </a:r>
            <a:endParaRPr lang="en-US" sz="1600" dirty="0"/>
          </a:p>
          <a:p>
            <a:r>
              <a:rPr lang="en-US" sz="1600" b="1" dirty="0">
                <a:ea typeface="+mn-lt"/>
                <a:cs typeface="+mn-lt"/>
              </a:rPr>
              <a:t>Results</a:t>
            </a:r>
            <a:r>
              <a:rPr lang="en-US" sz="1600" dirty="0">
                <a:ea typeface="+mn-lt"/>
                <a:cs typeface="+mn-lt"/>
              </a:rPr>
              <a:t>:</a:t>
            </a:r>
            <a:endParaRPr lang="en-US" sz="1600" dirty="0"/>
          </a:p>
          <a:p>
            <a:pPr lvl="1"/>
            <a:r>
              <a:rPr lang="en-US" sz="1600" dirty="0">
                <a:ea typeface="+mn-lt"/>
                <a:cs typeface="+mn-lt"/>
              </a:rPr>
              <a:t>Enables </a:t>
            </a:r>
            <a:r>
              <a:rPr lang="en-US" sz="1600" b="1" dirty="0">
                <a:ea typeface="+mn-lt"/>
                <a:cs typeface="+mn-lt"/>
              </a:rPr>
              <a:t>targeted training and resource allocation</a:t>
            </a:r>
            <a:r>
              <a:rPr lang="en-US" sz="1600" dirty="0">
                <a:ea typeface="+mn-lt"/>
                <a:cs typeface="+mn-lt"/>
              </a:rPr>
              <a:t> to high-risk individuals</a:t>
            </a:r>
            <a:endParaRPr lang="en-US" sz="1600" dirty="0"/>
          </a:p>
          <a:p>
            <a:pPr lvl="1"/>
            <a:r>
              <a:rPr lang="en-US" sz="1600" dirty="0">
                <a:ea typeface="+mn-lt"/>
                <a:cs typeface="+mn-lt"/>
              </a:rPr>
              <a:t>Improves </a:t>
            </a:r>
            <a:r>
              <a:rPr lang="en-US" sz="1600" b="1" dirty="0">
                <a:ea typeface="+mn-lt"/>
                <a:cs typeface="+mn-lt"/>
              </a:rPr>
              <a:t>overall cybersecurity posture</a:t>
            </a:r>
            <a:r>
              <a:rPr lang="en-US" sz="1600" dirty="0">
                <a:ea typeface="+mn-lt"/>
                <a:cs typeface="+mn-lt"/>
              </a:rPr>
              <a:t>, leading to:</a:t>
            </a:r>
            <a:endParaRPr lang="en-US" sz="1600" dirty="0"/>
          </a:p>
          <a:p>
            <a:pPr lvl="2"/>
            <a:r>
              <a:rPr lang="en-US" sz="1600" dirty="0">
                <a:ea typeface="+mn-lt"/>
                <a:cs typeface="+mn-lt"/>
              </a:rPr>
              <a:t>Enhanced efficiency</a:t>
            </a:r>
            <a:endParaRPr lang="en-US" sz="1600" dirty="0"/>
          </a:p>
          <a:p>
            <a:pPr lvl="2"/>
            <a:r>
              <a:rPr lang="en-US" sz="1600" dirty="0">
                <a:ea typeface="+mn-lt"/>
                <a:cs typeface="+mn-lt"/>
              </a:rPr>
              <a:t>Better compliance + Protects company reputation</a:t>
            </a:r>
            <a:endParaRPr lang="en-US" sz="1600" dirty="0"/>
          </a:p>
          <a:p>
            <a:pPr lvl="2"/>
            <a:r>
              <a:rPr lang="en-US" sz="1600" dirty="0">
                <a:ea typeface="+mn-lt"/>
                <a:cs typeface="+mn-lt"/>
              </a:rPr>
              <a:t>Reduced vulnerabilities</a:t>
            </a:r>
            <a:endParaRPr lang="en-US" sz="1600" dirty="0"/>
          </a:p>
          <a:p>
            <a:pPr lvl="2"/>
            <a:r>
              <a:rPr lang="en-US" sz="1600" dirty="0">
                <a:ea typeface="+mn-lt"/>
                <a:cs typeface="+mn-lt"/>
              </a:rPr>
              <a:t>Increased profit margins</a:t>
            </a:r>
            <a:endParaRPr lang="en-US" sz="1600" dirty="0"/>
          </a:p>
          <a:p>
            <a:pPr lvl="2"/>
            <a:endParaRPr lang="en-US" sz="1400"/>
          </a:p>
          <a:p>
            <a:endParaRPr lang="en-US" sz="1400"/>
          </a:p>
        </p:txBody>
      </p:sp>
    </p:spTree>
    <p:extLst>
      <p:ext uri="{BB962C8B-B14F-4D97-AF65-F5344CB8AC3E}">
        <p14:creationId xmlns:p14="http://schemas.microsoft.com/office/powerpoint/2010/main" val="1011475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A460F0D-EADA-023D-66A3-468E2C19B14D}"/>
              </a:ext>
            </a:extLst>
          </p:cNvPr>
          <p:cNvSpPr txBox="1"/>
          <p:nvPr/>
        </p:nvSpPr>
        <p:spPr>
          <a:xfrm>
            <a:off x="746698" y="5500074"/>
            <a:ext cx="10486304" cy="1119982"/>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Autofit/>
          </a:bodyPr>
          <a:lstStyle/>
          <a:p>
            <a:pPr>
              <a:lnSpc>
                <a:spcPct val="90000"/>
              </a:lnSpc>
              <a:spcAft>
                <a:spcPts val="600"/>
              </a:spcAft>
            </a:pPr>
            <a:r>
              <a:rPr lang="en-US" b="1" dirty="0">
                <a:solidFill>
                  <a:schemeClr val="bg1"/>
                </a:solidFill>
              </a:rPr>
              <a:t>Figure 1:</a:t>
            </a:r>
            <a:r>
              <a:rPr lang="en-US" dirty="0">
                <a:solidFill>
                  <a:schemeClr val="bg1"/>
                </a:solidFill>
              </a:rPr>
              <a:t> Raw data for various test subjects, collected from real life subjects </a:t>
            </a:r>
          </a:p>
        </p:txBody>
      </p:sp>
      <p:pic>
        <p:nvPicPr>
          <p:cNvPr id="7" name="Content Placeholder 6" descr="A table with numbers and text&#10;&#10;AI-generated content may be incorrect.">
            <a:extLst>
              <a:ext uri="{FF2B5EF4-FFF2-40B4-BE49-F238E27FC236}">
                <a16:creationId xmlns:a16="http://schemas.microsoft.com/office/drawing/2014/main" id="{67B8283E-F57F-1212-7ADD-F605ED73CBAF}"/>
              </a:ext>
            </a:extLst>
          </p:cNvPr>
          <p:cNvPicPr>
            <a:picLocks noGrp="1" noChangeAspect="1"/>
          </p:cNvPicPr>
          <p:nvPr>
            <p:ph idx="1"/>
          </p:nvPr>
        </p:nvPicPr>
        <p:blipFill>
          <a:blip r:embed="rId2"/>
          <a:stretch>
            <a:fillRect/>
          </a:stretch>
        </p:blipFill>
        <p:spPr>
          <a:xfrm>
            <a:off x="-19050" y="4327"/>
            <a:ext cx="12182474" cy="4481588"/>
          </a:xfrm>
        </p:spPr>
      </p:pic>
    </p:spTree>
    <p:extLst>
      <p:ext uri="{BB962C8B-B14F-4D97-AF65-F5344CB8AC3E}">
        <p14:creationId xmlns:p14="http://schemas.microsoft.com/office/powerpoint/2010/main" val="3099814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BPROF Final Exam Presentation  2025.06.11</vt:lpstr>
      <vt:lpstr>Risk-evaluation possibilities concerning IT-activities in homeoffice</vt:lpstr>
      <vt:lpstr>Table of Contents</vt:lpstr>
      <vt:lpstr>Introduction</vt:lpstr>
      <vt:lpstr>Need Analysis and My own Experience</vt:lpstr>
      <vt:lpstr>Methodology of Research, Implementation</vt:lpstr>
      <vt:lpstr>Attribute Selection</vt:lpstr>
      <vt:lpstr>Data collection, COCO Analysis and Results</vt:lpstr>
      <vt:lpstr>PowerPoint Presentation</vt:lpstr>
      <vt:lpstr>Figure 2: Here we see after filtering out and using the most import module, COCO Analysis gives us a ranked module and ranks all test subjects according to their individual attribute score.</vt:lpstr>
      <vt:lpstr>Challenges and Further opportunities</vt:lpstr>
      <vt:lpstr>Proposed Questions from Thesis Review</vt:lpstr>
      <vt:lpstr>Conclusion</vt:lpstr>
      <vt:lpstr>Discussions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332</cp:revision>
  <dcterms:created xsi:type="dcterms:W3CDTF">2025-06-05T09:06:59Z</dcterms:created>
  <dcterms:modified xsi:type="dcterms:W3CDTF">2025-06-09T10:00:27Z</dcterms:modified>
</cp:coreProperties>
</file>