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slideLayouts/slideLayout4.xml" ContentType="application/vnd.openxmlformats-officedocument.presentationml.slideLayout+xml"/>
  <Override PartName="/ppt/theme/theme4.xml" ContentType="application/vnd.openxmlformats-officedocument.theme+xml"/>
  <Override PartName="/ppt/slideLayouts/slideLayout5.xml" ContentType="application/vnd.openxmlformats-officedocument.presentationml.slideLayout+xml"/>
  <Override PartName="/ppt/theme/theme5.xml" ContentType="application/vnd.openxmlformats-officedocument.theme+xml"/>
  <Override PartName="/ppt/slideLayouts/slideLayout6.xml" ContentType="application/vnd.openxmlformats-officedocument.presentationml.slideLayout+xml"/>
  <Override PartName="/ppt/theme/theme6.xml" ContentType="application/vnd.openxmlformats-officedocument.theme+xml"/>
  <Override PartName="/ppt/slideLayouts/slideLayout7.xml" ContentType="application/vnd.openxmlformats-officedocument.presentationml.slideLayout+xml"/>
  <Override PartName="/ppt/theme/theme7.xml" ContentType="application/vnd.openxmlformats-officedocument.theme+xml"/>
  <Override PartName="/ppt/slideLayouts/slideLayout8.xml" ContentType="application/vnd.openxmlformats-officedocument.presentationml.slideLayout+xml"/>
  <Override PartName="/ppt/theme/theme8.xml" ContentType="application/vnd.openxmlformats-officedocument.theme+xml"/>
  <Override PartName="/ppt/slideLayouts/slideLayout9.xml" ContentType="application/vnd.openxmlformats-officedocument.presentationml.slideLayout+xml"/>
  <Override PartName="/ppt/theme/theme9.xml" ContentType="application/vnd.openxmlformats-officedocument.theme+xml"/>
  <Override PartName="/ppt/slideLayouts/slideLayout10.xml" ContentType="application/vnd.openxmlformats-officedocument.presentationml.slideLayout+xml"/>
  <Override PartName="/ppt/theme/theme10.xml" ContentType="application/vnd.openxmlformats-officedocument.theme+xml"/>
  <Override PartName="/ppt/theme/theme11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59" r:id="rId1"/>
    <p:sldMasterId id="2147483661" r:id="rId2"/>
    <p:sldMasterId id="2147483662" r:id="rId3"/>
    <p:sldMasterId id="2147483663" r:id="rId4"/>
    <p:sldMasterId id="2147483664" r:id="rId5"/>
    <p:sldMasterId id="2147483665" r:id="rId6"/>
    <p:sldMasterId id="2147483666" r:id="rId7"/>
    <p:sldMasterId id="2147483667" r:id="rId8"/>
    <p:sldMasterId id="2147483668" r:id="rId9"/>
    <p:sldMasterId id="2147483669" r:id="rId10"/>
  </p:sldMasterIdLst>
  <p:notesMasterIdLst>
    <p:notesMasterId r:id="rId24"/>
  </p:notesMasterIdLst>
  <p:sldIdLst>
    <p:sldId id="271" r:id="rId11"/>
    <p:sldId id="325" r:id="rId12"/>
    <p:sldId id="257" r:id="rId13"/>
    <p:sldId id="326" r:id="rId14"/>
    <p:sldId id="294" r:id="rId15"/>
    <p:sldId id="327" r:id="rId16"/>
    <p:sldId id="262" r:id="rId17"/>
    <p:sldId id="288" r:id="rId18"/>
    <p:sldId id="286" r:id="rId19"/>
    <p:sldId id="319" r:id="rId20"/>
    <p:sldId id="328" r:id="rId21"/>
    <p:sldId id="270" r:id="rId22"/>
    <p:sldId id="329" r:id="rId23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5033" autoAdjust="0"/>
  </p:normalViewPr>
  <p:slideViewPr>
    <p:cSldViewPr snapToGrid="0">
      <p:cViewPr varScale="1">
        <p:scale>
          <a:sx n="78" d="100"/>
          <a:sy n="78" d="100"/>
        </p:scale>
        <p:origin x="159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" Target="slides/slide3.xml"/><Relationship Id="rId18" Type="http://schemas.openxmlformats.org/officeDocument/2006/relationships/slide" Target="slides/slide8.xml"/><Relationship Id="rId26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1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2.xml"/><Relationship Id="rId17" Type="http://schemas.openxmlformats.org/officeDocument/2006/relationships/slide" Target="slides/slide7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6.xml"/><Relationship Id="rId20" Type="http://schemas.openxmlformats.org/officeDocument/2006/relationships/slide" Target="slides/slide10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1.xml"/><Relationship Id="rId24" Type="http://schemas.openxmlformats.org/officeDocument/2006/relationships/notesMaster" Target="notesMasters/notesMaster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5.xml"/><Relationship Id="rId23" Type="http://schemas.openxmlformats.org/officeDocument/2006/relationships/slide" Target="slides/slide13.xml"/><Relationship Id="rId28" Type="http://schemas.openxmlformats.org/officeDocument/2006/relationships/tableStyles" Target="tableStyles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9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" Target="slides/slide4.xml"/><Relationship Id="rId22" Type="http://schemas.openxmlformats.org/officeDocument/2006/relationships/slide" Target="slides/slide12.xml"/><Relationship Id="rId27" Type="http://schemas.openxmlformats.org/officeDocument/2006/relationships/theme" Target="theme/theme1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06T05:26:37.384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0 0 24119,'2284'0'0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06T05:26:42.914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0 46 23839,'2209'-46'0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06T05:26:50.014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1 61 24575,'429'0'0,"-326"-8"0,4 1 0,33 8 0,162-2 0,-202-6 0,53-1 0,678 8 0,-819-1 0,0 0 0,22-5 0,4-1 0,-16 4 0,26-3 0,56 0 0,136 6-1365,-227 0-5461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06T05:27:05.117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0 93 24575,'5'-1'0,"-1"0"0,0 0 0,0 0 0,0-1 0,0 0 0,0 0 0,0 0 0,0 0 0,0 0 0,6-6 0,16-9 0,-14 13 0,-1 0 0,0 0 0,1 1 0,0 1 0,-1 0 0,16-1 0,1 3 0,43 3 0,-67-2 0,1 0 0,-1 0 0,0 0 0,1 1 0,-1 0 0,0 0 0,0 0 0,0 0 0,0 0 0,5 5 0,37 34 0,-23-19 0,-17-18 0,0 1 0,0-1 0,1 0 0,0-1 0,0 1 0,0-1 0,0-1 0,0 1 0,1-1 0,-1 0 0,1-1 0,-1 0 0,1 0 0,0-1 0,-1 0 0,1 0 0,0-1 0,11-2 0,-7 1 0,-1-1 0,0 0 0,1-1 0,-2 0 0,1 0 0,0-1 0,-1-1 0,0 0 0,0 0 0,-1-1 0,14-13 0,-18 16 0,-1 0 0,1 1 0,0-1 0,0 1 0,1 0 0,-1 1 0,0-1 0,1 1 0,0 0 0,-1 0 0,1 1 0,8-1 0,0 0 0,1 1 0,-1 0 0,29 4 0,-34-1 0,1 1 0,-1 0 0,0 0 0,0 1 0,-1 0 0,1 0 0,-1 1 0,11 8 0,20 10 0,-36-21 0,0-1 0,0 0 0,0 1 0,1-1 0,-1 1 0,0 0 0,-1 0 0,1 0 0,0 1 0,0-1 0,-1 1 0,0-1 0,1 1 0,-1 0 0,0 0 0,0 0 0,1 4 0,-1-4 0,-1-1 0,1 1 0,-1 0 0,1-1 0,0 1 0,0-1 0,0 0 0,0 1 0,1-1 0,-1 0 0,1 0 0,-1 0 0,1-1 0,0 1 0,-1-1 0,1 1 0,0-1 0,0 0 0,0 0 0,0 0 0,0 0 0,4 0 0,5 0 0,0 0 0,0-1 0,0 0 0,17-3 0,-23 2 0,0-1 0,-1 0 0,1 0 0,-1-1 0,1 0 0,-1 0 0,0 0 0,0 0 0,0-1 0,-1 0 0,7-6 0,14-11 0,-10 10 0,-1-1 0,0-1 0,12-15 0,-12 13 0,32-28 0,-44 42 0,1-1 0,-1 0 0,1 1 0,-1-1 0,1 1 0,-1 0 0,1 0 0,0 0 0,0 0 0,0 1 0,0-1 0,-1 1 0,1-1 0,0 1 0,0 0 0,0 0 0,0 1 0,0-1 0,0 0 0,0 1 0,-1 0 0,1 0 0,0 0 0,5 2 0,2 3 0,0 0 0,0 1 0,0 0 0,15 16 0,-4-4 0,-2-6-195,1 0 0,1-2 0,0 0 0,0-1 0,1-1 0,43 11 0,-52-17-6631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06T05:27:25.476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0 29 24575,'99'-1'0,"104"3"0,-106 13 0,-69-10 0,0 0 0,47 1 0,239-7 0,-297 0 0,-1 0 0,18-5 0,-17 3 0,33-2 0,85-7 0,-105 9 0,-20 1 34,-1 0-1,1-1 1,11-4-1,19-5-1532,-28 9-5327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" name="Shape 4"/>
          <p:cNvSpPr txBox="1">
            <a:spLocks noGrp="1"/>
          </p:cNvSpPr>
          <p:nvPr>
            <p:ph type="dt" idx="10"/>
          </p:nvPr>
        </p:nvSpPr>
        <p:spPr>
          <a:xfrm>
            <a:off x="3884612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" name="Shape 5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med" len="med"/>
            <a:tailEnd type="none" w="med" len="med"/>
          </a:ln>
        </p:spPr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Char char="●"/>
              <a:defRPr sz="1800" b="0" i="0" u="none" strike="noStrike" cap="none"/>
            </a:lvl1pPr>
            <a:lvl2pPr marL="0" marR="0" lvl="1" indent="0" algn="l" rtl="0">
              <a:spcBef>
                <a:spcPts val="0"/>
              </a:spcBef>
              <a:buChar char="○"/>
              <a:defRPr sz="1800" b="0" i="0" u="none" strike="noStrike" cap="none"/>
            </a:lvl2pPr>
            <a:lvl3pPr marL="0" marR="0" lvl="2" indent="0" algn="l" rtl="0">
              <a:spcBef>
                <a:spcPts val="0"/>
              </a:spcBef>
              <a:buChar char="■"/>
              <a:defRPr sz="1800" b="0" i="0" u="none" strike="noStrike" cap="none"/>
            </a:lvl3pPr>
            <a:lvl4pPr marL="0" marR="0" lvl="3" indent="0" algn="l" rtl="0">
              <a:spcBef>
                <a:spcPts val="0"/>
              </a:spcBef>
              <a:buChar char="●"/>
              <a:defRPr sz="1800" b="0" i="0" u="none" strike="noStrike" cap="none"/>
            </a:lvl4pPr>
            <a:lvl5pPr marL="0" marR="0" lvl="4" indent="0" algn="l" rtl="0">
              <a:spcBef>
                <a:spcPts val="0"/>
              </a:spcBef>
              <a:buChar char="○"/>
              <a:defRPr sz="1800" b="0" i="0" u="none" strike="noStrike" cap="none"/>
            </a:lvl5pPr>
            <a:lvl6pPr marL="0" marR="0" lvl="5" indent="0" algn="l" rtl="0">
              <a:spcBef>
                <a:spcPts val="0"/>
              </a:spcBef>
              <a:buChar char="■"/>
              <a:defRPr sz="1800" b="0" i="0" u="none" strike="noStrike" cap="none"/>
            </a:lvl6pPr>
            <a:lvl7pPr marL="0" marR="0" lvl="6" indent="0" algn="l" rtl="0">
              <a:spcBef>
                <a:spcPts val="0"/>
              </a:spcBef>
              <a:buChar char="●"/>
              <a:defRPr sz="1800" b="0" i="0" u="none" strike="noStrike" cap="none"/>
            </a:lvl7pPr>
            <a:lvl8pPr marL="0" marR="0" lvl="7" indent="0" algn="l" rtl="0">
              <a:spcBef>
                <a:spcPts val="0"/>
              </a:spcBef>
              <a:buChar char="○"/>
              <a:defRPr sz="1800" b="0" i="0" u="none" strike="noStrike" cap="none"/>
            </a:lvl8pPr>
            <a:lvl9pPr marL="0" marR="0" lvl="8" indent="0" algn="l" rtl="0">
              <a:spcBef>
                <a:spcPts val="0"/>
              </a:spcBef>
              <a:buChar char="■"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ftr" idx="11"/>
          </p:nvPr>
        </p:nvSpPr>
        <p:spPr>
          <a:xfrm>
            <a:off x="0" y="8685211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b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3884612" y="8685211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 sz="1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lang="en-US" sz="12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 sz="1200" b="0" i="0" u="none" strike="noStrike" cap="none" smtClea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</a:t>
            </a:fld>
            <a:endParaRPr lang="en-US" sz="12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0727191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Shape 151"/>
          <p:cNvSpPr txBox="1"/>
          <p:nvPr/>
        </p:nvSpPr>
        <p:spPr>
          <a:xfrm>
            <a:off x="3884612" y="8685211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 sz="1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3</a:t>
            </a:fld>
            <a:endParaRPr lang="en-US"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2" name="Shape 15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53" name="Shape 15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800" b="0" i="0" u="none" strike="noStrike" cap="none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Shape 151"/>
          <p:cNvSpPr txBox="1"/>
          <p:nvPr/>
        </p:nvSpPr>
        <p:spPr>
          <a:xfrm>
            <a:off x="3884612" y="8685211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 sz="1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5</a:t>
            </a:fld>
            <a:endParaRPr lang="en-US"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2" name="Shape 15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53" name="Shape 15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800" b="0" i="0" u="none" strike="noStrike" cap="none" dirty="0"/>
          </a:p>
        </p:txBody>
      </p:sp>
    </p:spTree>
    <p:extLst>
      <p:ext uri="{BB962C8B-B14F-4D97-AF65-F5344CB8AC3E}">
        <p14:creationId xmlns:p14="http://schemas.microsoft.com/office/powerpoint/2010/main" val="52530732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195" name="Shape 195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Shape 16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161" name="Shape 16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80947278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195" name="Shape 195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70980471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3">
          <a:extLst>
            <a:ext uri="{FF2B5EF4-FFF2-40B4-BE49-F238E27FC236}">
              <a16:creationId xmlns:a16="http://schemas.microsoft.com/office/drawing/2014/main" id="{FC3FBE42-9258-E6AF-3FB6-A71ECC2858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>
            <a:extLst>
              <a:ext uri="{FF2B5EF4-FFF2-40B4-BE49-F238E27FC236}">
                <a16:creationId xmlns:a16="http://schemas.microsoft.com/office/drawing/2014/main" id="{301E6A00-E0F1-8F3A-9F16-3CF1454062F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195" name="Shape 195">
            <a:extLst>
              <a:ext uri="{FF2B5EF4-FFF2-40B4-BE49-F238E27FC236}">
                <a16:creationId xmlns:a16="http://schemas.microsoft.com/office/drawing/2014/main" id="{23CB915F-FEDE-9AAE-219A-D5497C39D49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0753409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3">
          <a:extLst>
            <a:ext uri="{FF2B5EF4-FFF2-40B4-BE49-F238E27FC236}">
              <a16:creationId xmlns:a16="http://schemas.microsoft.com/office/drawing/2014/main" id="{FD6A055D-3392-7F7E-AFC3-F714A899C2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>
            <a:extLst>
              <a:ext uri="{FF2B5EF4-FFF2-40B4-BE49-F238E27FC236}">
                <a16:creationId xmlns:a16="http://schemas.microsoft.com/office/drawing/2014/main" id="{CB4796BF-A30F-5710-E526-B0B1B6CCA41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195" name="Shape 195">
            <a:extLst>
              <a:ext uri="{FF2B5EF4-FFF2-40B4-BE49-F238E27FC236}">
                <a16:creationId xmlns:a16="http://schemas.microsoft.com/office/drawing/2014/main" id="{638578B0-2DAD-28A7-CF37-21FB93127D2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73785604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Shape 26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66" name="Shape 266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Címdia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4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7" name="Shape 17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799" cy="17526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0" marR="0" lvl="0" indent="0" algn="ctr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ctr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ctr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ctr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ctr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ctr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ctr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ctr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ctr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599" cy="476249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49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0" name="Shape 20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599" cy="476249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fld id="{00000000-1234-1234-1234-123412341234}" type="slidenum">
              <a:rPr lang="en-US"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lang="en-US"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Függőleges cím és szöveg"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Shape 139"/>
          <p:cNvSpPr txBox="1">
            <a:spLocks noGrp="1"/>
          </p:cNvSpPr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40" name="Shape 140"/>
          <p:cNvSpPr txBox="1">
            <a:spLocks noGrp="1"/>
          </p:cNvSpPr>
          <p:nvPr>
            <p:ph type="body" idx="1"/>
          </p:nvPr>
        </p:nvSpPr>
        <p:spPr>
          <a:xfrm rot="5400000">
            <a:off x="541337" y="190500"/>
            <a:ext cx="5851525" cy="6019799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742950" marR="0" lvl="1" indent="-10795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143000" marR="0" lvl="2" indent="-762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600200" marR="0" lvl="3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057400" marR="0" lvl="4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514600" marR="0" lvl="5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971800" marR="0" lvl="6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429000" marR="0" lvl="7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886200" marR="0" lvl="8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41" name="Shape 141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599" cy="476249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42" name="Shape 142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49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43" name="Shape 143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599" cy="476249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fld id="{00000000-1234-1234-1234-123412341234}" type="slidenum">
              <a:rPr lang="en-US"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lang="en-US" sz="14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zakaszfejléc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Shape 40"/>
          <p:cNvSpPr txBox="1">
            <a:spLocks noGrp="1"/>
          </p:cNvSpPr>
          <p:nvPr>
            <p:ph type="title"/>
          </p:nvPr>
        </p:nvSpPr>
        <p:spPr>
          <a:xfrm>
            <a:off x="722312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40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1" name="Shape 41"/>
          <p:cNvSpPr txBox="1">
            <a:spLocks noGrp="1"/>
          </p:cNvSpPr>
          <p:nvPr>
            <p:ph type="body" idx="1"/>
          </p:nvPr>
        </p:nvSpPr>
        <p:spPr>
          <a:xfrm>
            <a:off x="722312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b" anchorCtr="0"/>
          <a:lstStyle>
            <a:lvl1pPr marL="0" marR="0" lvl="0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599" cy="476249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49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4" name="Shape 44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599" cy="476249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fld id="{00000000-1234-1234-1234-123412341234}" type="slidenum">
              <a:rPr lang="en-US"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lang="en-US" sz="14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2 tartalomrész"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hape 52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3" name="Shape 5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742950" marR="0" lvl="1" indent="-13335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143000" marR="0" lvl="2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600200" marR="0" lvl="3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057400" marR="0" lvl="4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514600" marR="0" lvl="5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971800" marR="0" lvl="6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429000" marR="0" lvl="7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886200" marR="0" lvl="8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4" name="Shape 54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742950" marR="0" lvl="1" indent="-13335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143000" marR="0" lvl="2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600200" marR="0" lvl="3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057400" marR="0" lvl="4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514600" marR="0" lvl="5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971800" marR="0" lvl="6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429000" marR="0" lvl="7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886200" marR="0" lvl="8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5" name="Shape 55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599" cy="476249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6" name="Shape 56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49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7" name="Shape 57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599" cy="476249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fld id="{00000000-1234-1234-1234-123412341234}" type="slidenum">
              <a:rPr lang="en-US"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lang="en-US" sz="14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Összehasonlítás"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hape 65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6" name="Shape 66"/>
          <p:cNvSpPr txBox="1">
            <a:spLocks noGrp="1"/>
          </p:cNvSpPr>
          <p:nvPr>
            <p:ph type="body" idx="1"/>
          </p:nvPr>
        </p:nvSpPr>
        <p:spPr>
          <a:xfrm>
            <a:off x="457200" y="1535112"/>
            <a:ext cx="4040187" cy="639762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7" name="Shape 67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7" cy="3951287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742950" marR="0" lvl="1" indent="-15875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143000" marR="0" lvl="2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600200" marR="0" lvl="3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057400" marR="0" lvl="4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514600" marR="0" lvl="5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971800" marR="0" lvl="6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429000" marR="0" lvl="7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886200" marR="0" lvl="8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8" name="Shape 68"/>
          <p:cNvSpPr txBox="1">
            <a:spLocks noGrp="1"/>
          </p:cNvSpPr>
          <p:nvPr>
            <p:ph type="body" idx="3"/>
          </p:nvPr>
        </p:nvSpPr>
        <p:spPr>
          <a:xfrm>
            <a:off x="4645025" y="1535112"/>
            <a:ext cx="4041774" cy="639762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9" name="Shape 69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4" cy="3951287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742950" marR="0" lvl="1" indent="-15875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143000" marR="0" lvl="2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600200" marR="0" lvl="3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057400" marR="0" lvl="4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514600" marR="0" lvl="5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971800" marR="0" lvl="6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429000" marR="0" lvl="7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886200" marR="0" lvl="8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0" name="Shape 70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599" cy="476249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1" name="Shape 71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49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2" name="Shape 72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599" cy="476249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fld id="{00000000-1234-1234-1234-123412341234}" type="slidenum">
              <a:rPr lang="en-US"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lang="en-US" sz="14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Csak cím"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Shape 80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1" name="Shape 81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599" cy="476249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2" name="Shape 82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49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3" name="Shape 83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599" cy="476249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fld id="{00000000-1234-1234-1234-123412341234}" type="slidenum">
              <a:rPr lang="en-US"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lang="en-US" sz="14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Üres"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599" cy="476249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2" name="Shape 92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49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3" name="Shape 93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599" cy="476249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fld id="{00000000-1234-1234-1234-123412341234}" type="slidenum">
              <a:rPr lang="en-US"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lang="en-US" sz="14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Tartalomrész képaláírással"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Shape 101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49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0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2" name="Shape 102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2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742950" marR="0" lvl="1" indent="-10795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143000" marR="0" lvl="2" indent="-762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600200" marR="0" lvl="3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057400" marR="0" lvl="4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514600" marR="0" lvl="5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971800" marR="0" lvl="6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429000" marR="0" lvl="7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886200" marR="0" lvl="8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3" name="Shape 103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4" name="Shape 104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599" cy="476249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5" name="Shape 105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49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6" name="Shape 106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599" cy="476249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fld id="{00000000-1234-1234-1234-123412341234}" type="slidenum">
              <a:rPr lang="en-US"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lang="en-US" sz="14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Kép képaláírással"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Shape 114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399" cy="566737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0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5" name="Shape 115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0" marR="0" lvl="0" indent="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6" name="Shape 116"/>
          <p:cNvSpPr txBox="1">
            <a:spLocks noGrp="1"/>
          </p:cNvSpPr>
          <p:nvPr>
            <p:ph type="body" idx="1"/>
          </p:nvPr>
        </p:nvSpPr>
        <p:spPr>
          <a:xfrm>
            <a:off x="1792288" y="5367337"/>
            <a:ext cx="5486399" cy="804861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7" name="Shape 117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599" cy="476249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8" name="Shape 118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49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9" name="Shape 119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599" cy="476249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fld id="{00000000-1234-1234-1234-123412341234}" type="slidenum">
              <a:rPr lang="en-US"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lang="en-US" sz="14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Cím és függőleges szöveg"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Shape 127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8" name="Shape 128"/>
          <p:cNvSpPr txBox="1">
            <a:spLocks noGrp="1"/>
          </p:cNvSpPr>
          <p:nvPr>
            <p:ph type="body" idx="1"/>
          </p:nvPr>
        </p:nvSpPr>
        <p:spPr>
          <a:xfrm rot="5400000">
            <a:off x="2309018" y="-251619"/>
            <a:ext cx="4525961" cy="82296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742950" marR="0" lvl="1" indent="-10795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143000" marR="0" lvl="2" indent="-762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600200" marR="0" lvl="3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057400" marR="0" lvl="4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514600" marR="0" lvl="5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971800" marR="0" lvl="6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429000" marR="0" lvl="7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886200" marR="0" lvl="8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9" name="Shape 129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599" cy="476249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0" name="Shape 130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49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1" name="Shape 131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599" cy="476249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fld id="{00000000-1234-1234-1234-123412341234}" type="slidenum">
              <a:rPr lang="en-US"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lang="en-US" sz="14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10.xml.rels><?xml version="1.0" encoding="UTF-8" standalone="yes"?>
<Relationships xmlns="http://schemas.openxmlformats.org/package/2006/relationships"><Relationship Id="rId2" Type="http://schemas.openxmlformats.org/officeDocument/2006/relationships/theme" Target="../theme/theme10.xml"/><Relationship Id="rId1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4.xml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5.xml"/></Relationships>
</file>

<file path=ppt/slideMasters/_rels/slideMaster6.xml.rels><?xml version="1.0" encoding="UTF-8" standalone="yes"?>
<Relationships xmlns="http://schemas.openxmlformats.org/package/2006/relationships"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6.xml"/></Relationships>
</file>

<file path=ppt/slideMasters/_rels/slideMaster7.xml.rels><?xml version="1.0" encoding="UTF-8" standalone="yes"?>
<Relationships xmlns="http://schemas.openxmlformats.org/package/2006/relationships"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7.xml"/></Relationships>
</file>

<file path=ppt/slideMasters/_rels/slideMaster8.xml.rels><?xml version="1.0" encoding="UTF-8" standalone="yes"?>
<Relationships xmlns="http://schemas.openxmlformats.org/package/2006/relationships"><Relationship Id="rId2" Type="http://schemas.openxmlformats.org/officeDocument/2006/relationships/theme" Target="../theme/theme8.xml"/><Relationship Id="rId1" Type="http://schemas.openxmlformats.org/officeDocument/2006/relationships/slideLayout" Target="../slideLayouts/slideLayout8.xml"/></Relationships>
</file>

<file path=ppt/slideMasters/_rels/slideMaster9.xml.rels><?xml version="1.0" encoding="UTF-8" standalone="yes"?>
<Relationships xmlns="http://schemas.openxmlformats.org/package/2006/relationships"><Relationship Id="rId2" Type="http://schemas.openxmlformats.org/officeDocument/2006/relationships/theme" Target="../theme/theme9.xml"/><Relationship Id="rId1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1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742950" marR="0" lvl="1" indent="-10795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143000" marR="0" lvl="2" indent="-762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600200" marR="0" lvl="3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057400" marR="0" lvl="4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514600" marR="0" lvl="5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971800" marR="0" lvl="6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429000" marR="0" lvl="7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886200" marR="0" lvl="8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599" cy="476249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49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4" name="Shape 14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599" cy="476249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fld id="{00000000-1234-1234-1234-123412341234}" type="slidenum">
              <a:rPr lang="en-US"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lang="en-US"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Shape 133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4" name="Shape 134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1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742950" marR="0" lvl="1" indent="-10795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143000" marR="0" lvl="2" indent="-762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600200" marR="0" lvl="3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057400" marR="0" lvl="4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514600" marR="0" lvl="5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971800" marR="0" lvl="6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429000" marR="0" lvl="7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886200" marR="0" lvl="8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5" name="Shape 135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599" cy="476249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6" name="Shape 136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49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7" name="Shape 137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599" cy="476249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fld id="{00000000-1234-1234-1234-123412341234}" type="slidenum">
              <a:rPr lang="en-US"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lang="en-US" sz="14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8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hape 34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5" name="Shape 3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1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742950" marR="0" lvl="1" indent="-10795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143000" marR="0" lvl="2" indent="-762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600200" marR="0" lvl="3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057400" marR="0" lvl="4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514600" marR="0" lvl="5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971800" marR="0" lvl="6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429000" marR="0" lvl="7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886200" marR="0" lvl="8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6" name="Shape 36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599" cy="476249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49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599" cy="476249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fld id="{00000000-1234-1234-1234-123412341234}" type="slidenum">
              <a:rPr lang="en-US"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lang="en-US" sz="14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0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hape 46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1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742950" marR="0" lvl="1" indent="-10795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143000" marR="0" lvl="2" indent="-762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600200" marR="0" lvl="3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057400" marR="0" lvl="4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514600" marR="0" lvl="5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971800" marR="0" lvl="6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429000" marR="0" lvl="7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886200" marR="0" lvl="8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8" name="Shape 48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599" cy="476249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49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0" name="Shape 50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599" cy="476249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fld id="{00000000-1234-1234-1234-123412341234}" type="slidenum">
              <a:rPr lang="en-US"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lang="en-US" sz="14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1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Shape 59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0" name="Shape 6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1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742950" marR="0" lvl="1" indent="-10795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143000" marR="0" lvl="2" indent="-762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600200" marR="0" lvl="3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057400" marR="0" lvl="4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514600" marR="0" lvl="5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971800" marR="0" lvl="6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429000" marR="0" lvl="7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886200" marR="0" lvl="8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1" name="Shape 61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599" cy="476249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2" name="Shape 62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49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3" name="Shape 63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599" cy="476249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fld id="{00000000-1234-1234-1234-123412341234}" type="slidenum">
              <a:rPr lang="en-US"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lang="en-US" sz="14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2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Shape 74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5" name="Shape 7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1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742950" marR="0" lvl="1" indent="-10795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143000" marR="0" lvl="2" indent="-762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600200" marR="0" lvl="3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057400" marR="0" lvl="4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514600" marR="0" lvl="5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971800" marR="0" lvl="6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429000" marR="0" lvl="7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886200" marR="0" lvl="8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6" name="Shape 76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599" cy="476249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7" name="Shape 77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49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8" name="Shape 78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599" cy="476249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fld id="{00000000-1234-1234-1234-123412341234}" type="slidenum">
              <a:rPr lang="en-US"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lang="en-US" sz="14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3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1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742950" marR="0" lvl="1" indent="-10795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143000" marR="0" lvl="2" indent="-762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600200" marR="0" lvl="3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057400" marR="0" lvl="4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514600" marR="0" lvl="5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971800" marR="0" lvl="6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429000" marR="0" lvl="7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886200" marR="0" lvl="8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7" name="Shape 87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599" cy="476249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8" name="Shape 88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49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9" name="Shape 89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599" cy="476249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fld id="{00000000-1234-1234-1234-123412341234}" type="slidenum">
              <a:rPr lang="en-US"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lang="en-US" sz="14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4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Shape 95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6" name="Shape 96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1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742950" marR="0" lvl="1" indent="-10795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143000" marR="0" lvl="2" indent="-762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600200" marR="0" lvl="3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057400" marR="0" lvl="4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514600" marR="0" lvl="5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971800" marR="0" lvl="6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429000" marR="0" lvl="7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886200" marR="0" lvl="8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7" name="Shape 97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599" cy="476249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8" name="Shape 98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49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9" name="Shape 99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599" cy="476249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fld id="{00000000-1234-1234-1234-123412341234}" type="slidenum">
              <a:rPr lang="en-US"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lang="en-US" sz="14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5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Shape 108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9" name="Shape 10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1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742950" marR="0" lvl="1" indent="-10795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143000" marR="0" lvl="2" indent="-762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600200" marR="0" lvl="3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057400" marR="0" lvl="4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514600" marR="0" lvl="5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971800" marR="0" lvl="6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429000" marR="0" lvl="7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886200" marR="0" lvl="8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0" name="Shape 110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599" cy="476249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1" name="Shape 111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49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2" name="Shape 112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599" cy="476249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fld id="{00000000-1234-1234-1234-123412341234}" type="slidenum">
              <a:rPr lang="en-US"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lang="en-US" sz="14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6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Shape 121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2" name="Shape 12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1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742950" marR="0" lvl="1" indent="-10795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143000" marR="0" lvl="2" indent="-762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600200" marR="0" lvl="3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057400" marR="0" lvl="4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514600" marR="0" lvl="5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971800" marR="0" lvl="6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429000" marR="0" lvl="7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886200" marR="0" lvl="8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3" name="Shape 123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599" cy="476249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4" name="Shape 124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49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5" name="Shape 125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599" cy="476249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fld id="{00000000-1234-1234-1234-123412341234}" type="slidenum">
              <a:rPr lang="en-US"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lang="en-US" sz="14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7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5" Type="http://schemas.openxmlformats.org/officeDocument/2006/relationships/hyperlink" Target="https://miau.my-x.hu/miau/325/mta_gb_tm_copilot_pitlik.docx" TargetMode="External"/><Relationship Id="rId4" Type="http://schemas.openxmlformats.org/officeDocument/2006/relationships/hyperlink" Target="mailto:pitlik@my-x.hu" TargetMode="Externa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miau.my-x.hu/miau/325/copilot_filmhelyszin_ajanlo_robot_teszteles.docx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g"/><Relationship Id="rId4" Type="http://schemas.openxmlformats.org/officeDocument/2006/relationships/hyperlink" Target="https://miau.my-x.hu/miau/318/taylor_swift/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customXml" Target="../ink/ink1.xml"/><Relationship Id="rId7" Type="http://schemas.openxmlformats.org/officeDocument/2006/relationships/customXml" Target="../ink/ink3.xml"/><Relationship Id="rId12" Type="http://schemas.openxmlformats.org/officeDocument/2006/relationships/image" Target="../media/image1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11" Type="http://schemas.openxmlformats.org/officeDocument/2006/relationships/customXml" Target="../ink/ink5.xml"/><Relationship Id="rId5" Type="http://schemas.openxmlformats.org/officeDocument/2006/relationships/customXml" Target="../ink/ink2.xml"/><Relationship Id="rId10" Type="http://schemas.openxmlformats.org/officeDocument/2006/relationships/image" Target="../media/image10.png"/><Relationship Id="rId4" Type="http://schemas.openxmlformats.org/officeDocument/2006/relationships/image" Target="../media/image7.png"/><Relationship Id="rId9" Type="http://schemas.openxmlformats.org/officeDocument/2006/relationships/customXml" Target="../ink/ink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D77AF79D-DCAB-4B44-9C93-4A19AF5EBBA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E87F883F-D59D-43F6-B669-68AD670040D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u-HU" dirty="0"/>
          </a:p>
        </p:txBody>
      </p:sp>
      <p:pic>
        <p:nvPicPr>
          <p:cNvPr id="6" name="Kép 5">
            <a:extLst>
              <a:ext uri="{FF2B5EF4-FFF2-40B4-BE49-F238E27FC236}">
                <a16:creationId xmlns:a16="http://schemas.microsoft.com/office/drawing/2014/main" id="{E4A78709-4281-036F-D4BA-7F3510DF6CC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325114"/>
            <a:ext cx="9144000" cy="62077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45221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6">
          <a:extLst>
            <a:ext uri="{FF2B5EF4-FFF2-40B4-BE49-F238E27FC236}">
              <a16:creationId xmlns:a16="http://schemas.microsoft.com/office/drawing/2014/main" id="{71D20334-7A57-A83A-2A13-A2531F1ACE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7" name="Shape 197" descr="centerback">
            <a:extLst>
              <a:ext uri="{FF2B5EF4-FFF2-40B4-BE49-F238E27FC236}">
                <a16:creationId xmlns:a16="http://schemas.microsoft.com/office/drawing/2014/main" id="{284FF9EE-E42B-ECE6-0536-F1BE950FDB8C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9113519" cy="6835139"/>
          </a:xfrm>
          <a:prstGeom prst="rect">
            <a:avLst/>
          </a:prstGeom>
          <a:noFill/>
          <a:ln>
            <a:noFill/>
          </a:ln>
        </p:spPr>
      </p:pic>
      <p:sp>
        <p:nvSpPr>
          <p:cNvPr id="198" name="Shape 198">
            <a:extLst>
              <a:ext uri="{FF2B5EF4-FFF2-40B4-BE49-F238E27FC236}">
                <a16:creationId xmlns:a16="http://schemas.microsoft.com/office/drawing/2014/main" id="{381ACBDC-21F1-2039-4E10-91496D8CB56F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30481" y="1844675"/>
            <a:ext cx="9083038" cy="4026736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 anchorCtr="0">
            <a:noAutofit/>
          </a:bodyPr>
          <a:lstStyle/>
          <a:p>
            <a:pPr lvl="0">
              <a:buClr>
                <a:schemeClr val="dk2"/>
              </a:buClr>
              <a:buSzPct val="25000"/>
            </a:pPr>
            <a:r>
              <a:rPr lang="hu-HU" sz="4000" b="1" u="sng" dirty="0"/>
              <a:t>Konklúziók</a:t>
            </a:r>
            <a:br>
              <a:rPr lang="hu-HU" sz="4000" b="1" dirty="0"/>
            </a:br>
            <a:br>
              <a:rPr lang="hu-HU" sz="4000" b="1" dirty="0"/>
            </a:br>
            <a:r>
              <a:rPr lang="hu-HU" sz="2400" b="1" dirty="0"/>
              <a:t>Például az önvezető autózás terjedésével olyan kulturális érzékenyítés történik napról napra </a:t>
            </a:r>
            <a:r>
              <a:rPr lang="hu-HU" sz="2400" b="1" dirty="0" err="1"/>
              <a:t>quasi</a:t>
            </a:r>
            <a:r>
              <a:rPr lang="hu-HU" sz="2400" b="1" dirty="0"/>
              <a:t> akaratlanul (is), mint azt már megtapasztaltuk pl. a néptánc-mozgalom, ill. pl. a környezetvédelem esetén…</a:t>
            </a:r>
            <a:br>
              <a:rPr lang="hu-HU" sz="2400" b="1" dirty="0"/>
            </a:br>
            <a:br>
              <a:rPr lang="hu-HU" sz="2400" b="1" dirty="0"/>
            </a:br>
            <a:r>
              <a:rPr lang="hu-HU" sz="2400" b="1" dirty="0"/>
              <a:t>Vajon új vallás lesz-e a robotbíráskodást preferálók és az ezt elutasítók </a:t>
            </a:r>
            <a:r>
              <a:rPr lang="hu-HU" sz="2400" b="1" dirty="0" err="1"/>
              <a:t>kasztosodása</a:t>
            </a:r>
            <a:r>
              <a:rPr lang="hu-HU" sz="2400" b="1" dirty="0"/>
              <a:t>?</a:t>
            </a:r>
            <a:br>
              <a:rPr lang="hu-HU" sz="2400" b="1" dirty="0"/>
            </a:br>
            <a:br>
              <a:rPr lang="hu-HU" sz="2400" b="1" dirty="0"/>
            </a:br>
            <a:r>
              <a:rPr lang="hu-HU" sz="2400" b="1" dirty="0"/>
              <a:t>Elegendő lesz-e a társadalmi békéhez, ha mindenkinek joga lesz választani robotorvost, robotbírót, robottanárt, stb. </a:t>
            </a:r>
            <a:r>
              <a:rPr lang="hu-HU" sz="2400" b="1" dirty="0" err="1"/>
              <a:t>vs</a:t>
            </a:r>
            <a:r>
              <a:rPr lang="hu-HU" sz="2400" b="1" dirty="0"/>
              <a:t>. e/E-</a:t>
            </a:r>
            <a:r>
              <a:rPr lang="hu-HU" sz="2400" b="1" dirty="0" err="1"/>
              <a:t>mber</a:t>
            </a:r>
            <a:r>
              <a:rPr lang="hu-HU" sz="2400" b="1" dirty="0"/>
              <a:t>-partnert?</a:t>
            </a:r>
            <a:endParaRPr lang="en-US" sz="3200" i="0" u="none" strike="noStrike" cap="none" dirty="0">
              <a:solidFill>
                <a:srgbClr val="FF0000"/>
              </a:solidFill>
              <a:sym typeface="Arial"/>
            </a:endParaRPr>
          </a:p>
        </p:txBody>
      </p:sp>
      <p:pic>
        <p:nvPicPr>
          <p:cNvPr id="199" name="Shape 199" descr="portal_top_de">
            <a:extLst>
              <a:ext uri="{FF2B5EF4-FFF2-40B4-BE49-F238E27FC236}">
                <a16:creationId xmlns:a16="http://schemas.microsoft.com/office/drawing/2014/main" id="{5B0571C4-6D60-4697-3E87-2AC44B678511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0" y="0"/>
            <a:ext cx="9144000" cy="116634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6656858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6">
          <a:extLst>
            <a:ext uri="{FF2B5EF4-FFF2-40B4-BE49-F238E27FC236}">
              <a16:creationId xmlns:a16="http://schemas.microsoft.com/office/drawing/2014/main" id="{62743B2F-525D-3D2F-011C-2A0C346598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7" name="Shape 197" descr="centerback">
            <a:extLst>
              <a:ext uri="{FF2B5EF4-FFF2-40B4-BE49-F238E27FC236}">
                <a16:creationId xmlns:a16="http://schemas.microsoft.com/office/drawing/2014/main" id="{BB7CC837-9540-5466-0C3E-CC8C712AB7A5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9113519" cy="6835139"/>
          </a:xfrm>
          <a:prstGeom prst="rect">
            <a:avLst/>
          </a:prstGeom>
          <a:noFill/>
          <a:ln>
            <a:noFill/>
          </a:ln>
        </p:spPr>
      </p:pic>
      <p:sp>
        <p:nvSpPr>
          <p:cNvPr id="198" name="Shape 198">
            <a:extLst>
              <a:ext uri="{FF2B5EF4-FFF2-40B4-BE49-F238E27FC236}">
                <a16:creationId xmlns:a16="http://schemas.microsoft.com/office/drawing/2014/main" id="{B4520E86-FE5C-BAB0-BE97-6B444EA8FBFC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30481" y="1844675"/>
            <a:ext cx="9083038" cy="4026736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 anchorCtr="0">
            <a:noAutofit/>
          </a:bodyPr>
          <a:lstStyle/>
          <a:p>
            <a:pPr lvl="0">
              <a:buClr>
                <a:schemeClr val="dk2"/>
              </a:buClr>
              <a:buSzPct val="25000"/>
            </a:pPr>
            <a:r>
              <a:rPr lang="hu-HU" sz="4000" b="1" u="sng" dirty="0"/>
              <a:t>Jelen/Jövőkép</a:t>
            </a:r>
            <a:br>
              <a:rPr lang="hu-HU" sz="4000" b="1" dirty="0"/>
            </a:br>
            <a:br>
              <a:rPr lang="hu-HU" sz="4000" b="1" dirty="0"/>
            </a:br>
            <a:r>
              <a:rPr lang="hu-HU" sz="2400" b="1" dirty="0"/>
              <a:t>Már ma is felesleges jogászhoz fordulni?! (mert ingyenes és </a:t>
            </a:r>
            <a:r>
              <a:rPr lang="hu-HU" sz="2400" b="1" dirty="0" err="1"/>
              <a:t>rel</a:t>
            </a:r>
            <a:r>
              <a:rPr lang="hu-HU" sz="2400" b="1" dirty="0"/>
              <a:t>. garanciát jelent maga az </a:t>
            </a:r>
            <a:r>
              <a:rPr lang="hu-HU" sz="2400" b="1"/>
              <a:t>MI matematikája)</a:t>
            </a:r>
            <a:br>
              <a:rPr lang="hu-HU" sz="2400" b="1" dirty="0"/>
            </a:br>
            <a:br>
              <a:rPr lang="hu-HU" sz="2400" b="1" dirty="0"/>
            </a:br>
            <a:r>
              <a:rPr lang="hu-HU" sz="2400" b="1" dirty="0"/>
              <a:t>Az LLM-alapú komplexitás-kezelés eleve hasonlóság-alapú, így már ma is versenyképes az emberi szakértelemmel, mely bár lehet speciális minőségi érzékekkel megáldott, de a mennyiség fogalmával energetikailag nem tudhat evolúciósan mit kezdeni?!  (mennyiség átcsap minőségbe?!)</a:t>
            </a:r>
            <a:br>
              <a:rPr lang="hu-HU" sz="2400" b="1" dirty="0"/>
            </a:br>
            <a:endParaRPr lang="en-US" sz="3200" i="0" u="none" strike="noStrike" cap="none" dirty="0">
              <a:solidFill>
                <a:srgbClr val="FF0000"/>
              </a:solidFill>
              <a:sym typeface="Arial"/>
            </a:endParaRPr>
          </a:p>
        </p:txBody>
      </p:sp>
      <p:pic>
        <p:nvPicPr>
          <p:cNvPr id="199" name="Shape 199" descr="portal_top_de">
            <a:extLst>
              <a:ext uri="{FF2B5EF4-FFF2-40B4-BE49-F238E27FC236}">
                <a16:creationId xmlns:a16="http://schemas.microsoft.com/office/drawing/2014/main" id="{638B9B69-87D1-EF46-F3ED-04E5A3FAE2FE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0" y="0"/>
            <a:ext cx="9144000" cy="116634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52194470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8" name="Shape 268" descr="centerback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9113519" cy="6835139"/>
          </a:xfrm>
          <a:prstGeom prst="rect">
            <a:avLst/>
          </a:prstGeom>
          <a:noFill/>
          <a:ln>
            <a:noFill/>
          </a:ln>
        </p:spPr>
      </p:pic>
      <p:sp>
        <p:nvSpPr>
          <p:cNvPr id="269" name="Shape 269"/>
          <p:cNvSpPr txBox="1">
            <a:spLocks noGrp="1"/>
          </p:cNvSpPr>
          <p:nvPr>
            <p:ph type="ctrTitle"/>
          </p:nvPr>
        </p:nvSpPr>
        <p:spPr>
          <a:xfrm>
            <a:off x="179386" y="3141661"/>
            <a:ext cx="8713786" cy="1470024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 anchorCtr="0">
            <a:noAutofit/>
          </a:bodyPr>
          <a:lstStyle/>
          <a:p>
            <a:pPr lvl="0">
              <a:buClr>
                <a:schemeClr val="dk2"/>
              </a:buClr>
              <a:buSzPct val="25000"/>
            </a:pPr>
            <a:r>
              <a:rPr lang="hu-HU" sz="4800" b="1" i="0" u="none" strike="noStrike" cap="none" dirty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Köszönöm a figyelmet!</a:t>
            </a:r>
            <a:br>
              <a:rPr lang="en-US" sz="2800" b="1" i="0" u="none" strike="noStrike" cap="none" dirty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lang="hu-HU" sz="2800" b="1" i="0" u="none" strike="noStrike" cap="none" dirty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hu-HU" sz="2400" b="1" i="0" u="none" strike="noStrike" cap="none" dirty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Email: </a:t>
            </a:r>
            <a:br>
              <a:rPr lang="hu-HU" sz="2400" b="1" i="0" u="none" strike="noStrike" cap="none" dirty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hu-HU" sz="2400" b="1" i="0" u="none" strike="noStrike" cap="none" dirty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  <a:hlinkClick r:id="rId4"/>
              </a:rPr>
              <a:t>pitlik@my-x.hu</a:t>
            </a:r>
            <a:r>
              <a:rPr lang="hu-HU" sz="2400" b="1" i="0" u="none" strike="noStrike" cap="none" dirty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br>
              <a:rPr lang="hu-HU" sz="2400" b="1" i="0" u="none" strike="noStrike" cap="none" dirty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lang="hu-HU" sz="2400" b="1" i="0" u="none" strike="noStrike" cap="none" dirty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lang="hu-HU" sz="2400" b="1" i="0" u="none" strike="noStrike" cap="none" dirty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lang="hu-HU" sz="2400" b="1" i="0" u="none" strike="noStrike" cap="none" dirty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lang="hu-HU" sz="2400" b="1" i="0" u="none" strike="noStrike" cap="none" dirty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lang="hu-HU" sz="2400" b="1" i="0" u="none" strike="noStrike" cap="none" dirty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hu-HU" sz="2400" b="1" i="0" u="none" strike="noStrike" cap="none" dirty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Részletek:</a:t>
            </a:r>
            <a:br>
              <a:rPr lang="hu-HU" sz="2400" b="1" dirty="0"/>
            </a:br>
            <a:r>
              <a:rPr lang="hu-HU" sz="2400" b="1" dirty="0">
                <a:hlinkClick r:id="rId5"/>
              </a:rPr>
              <a:t>https://miau.my-x.hu/miau/325/mta_gb_tm_copilot_pitlik.docx</a:t>
            </a:r>
            <a:br>
              <a:rPr lang="hu-HU" sz="2400" b="1" dirty="0"/>
            </a:br>
            <a:br>
              <a:rPr lang="hu-HU" sz="2800" b="1" dirty="0"/>
            </a:br>
            <a:endParaRPr lang="en-US" sz="2400" b="1" dirty="0"/>
          </a:p>
        </p:txBody>
      </p:sp>
      <p:sp>
        <p:nvSpPr>
          <p:cNvPr id="270" name="Shape 270"/>
          <p:cNvSpPr txBox="1">
            <a:spLocks noGrp="1"/>
          </p:cNvSpPr>
          <p:nvPr>
            <p:ph type="subTitle" idx="1"/>
          </p:nvPr>
        </p:nvSpPr>
        <p:spPr>
          <a:xfrm>
            <a:off x="1461920" y="5331661"/>
            <a:ext cx="6400799" cy="1348210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br>
              <a:rPr lang="en-US" sz="2400" b="1" dirty="0">
                <a:solidFill>
                  <a:schemeClr val="dk2"/>
                </a:solidFill>
              </a:rPr>
            </a:br>
            <a:endParaRPr lang="en-US" sz="2400" b="1" dirty="0">
              <a:solidFill>
                <a:schemeClr val="dk2"/>
              </a:solidFill>
            </a:endParaRPr>
          </a:p>
        </p:txBody>
      </p:sp>
      <p:pic>
        <p:nvPicPr>
          <p:cNvPr id="271" name="Shape 271" descr="portal_top_de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0" y="0"/>
            <a:ext cx="9144000" cy="1166345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Kép 1">
            <a:extLst>
              <a:ext uri="{FF2B5EF4-FFF2-40B4-BE49-F238E27FC236}">
                <a16:creationId xmlns:a16="http://schemas.microsoft.com/office/drawing/2014/main" id="{0CA16435-B1ED-5511-CA18-0C07D1B3B9A0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3972" y="2828108"/>
            <a:ext cx="2122296" cy="2097130"/>
          </a:xfrm>
          <a:prstGeom prst="rect">
            <a:avLst/>
          </a:prstGeom>
        </p:spPr>
      </p:pic>
      <p:pic>
        <p:nvPicPr>
          <p:cNvPr id="3" name="Kép 2">
            <a:extLst>
              <a:ext uri="{FF2B5EF4-FFF2-40B4-BE49-F238E27FC236}">
                <a16:creationId xmlns:a16="http://schemas.microsoft.com/office/drawing/2014/main" id="{93597A1E-8AA6-D573-18D6-469A1A19DD4B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505239" y="2828108"/>
            <a:ext cx="2122296" cy="2097130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C51F292A-3A7C-EBD5-F0F6-E0A7DB8493A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dirty="0"/>
              <a:t>Melléklet:</a:t>
            </a:r>
            <a:br>
              <a:rPr lang="hu-HU" dirty="0"/>
            </a:br>
            <a:r>
              <a:rPr lang="hu-HU" sz="4000" b="1" dirty="0"/>
              <a:t>Egy konkrét munkakör/feladat kiváltását célzó kísérlet:</a:t>
            </a:r>
            <a:endParaRPr lang="de-DE" sz="4000" b="1" dirty="0"/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AA58F918-FEA4-927B-AEAC-8BB46135E6C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DE" dirty="0">
                <a:hlinkClick r:id="rId2"/>
              </a:rPr>
              <a:t>https://miau.my-x.hu/miau/325/copilot_filmhelyszin_ajanlo_robot_teszteles.docx</a:t>
            </a:r>
            <a:r>
              <a:rPr lang="hu-HU" dirty="0"/>
              <a:t> 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998093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071CDCA0-81A6-5E23-1DD2-33C2E40F77D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7B03B72E-D52D-4B21-3CBF-B10A6DEE07A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u-HU"/>
          </a:p>
        </p:txBody>
      </p:sp>
      <p:pic>
        <p:nvPicPr>
          <p:cNvPr id="5" name="Kép 4">
            <a:extLst>
              <a:ext uri="{FF2B5EF4-FFF2-40B4-BE49-F238E27FC236}">
                <a16:creationId xmlns:a16="http://schemas.microsoft.com/office/drawing/2014/main" id="{C005861E-AF9C-910C-0720-5296E64170C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5976" y="0"/>
            <a:ext cx="7472047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29362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5" name="Shape 155" descr="centerback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-4761" y="0"/>
            <a:ext cx="9113519" cy="6835139"/>
          </a:xfrm>
          <a:prstGeom prst="rect">
            <a:avLst/>
          </a:prstGeom>
          <a:noFill/>
          <a:ln>
            <a:noFill/>
          </a:ln>
        </p:spPr>
      </p:pic>
      <p:sp>
        <p:nvSpPr>
          <p:cNvPr id="156" name="Shape 156"/>
          <p:cNvSpPr txBox="1">
            <a:spLocks noGrp="1"/>
          </p:cNvSpPr>
          <p:nvPr>
            <p:ph type="ctrTitle"/>
          </p:nvPr>
        </p:nvSpPr>
        <p:spPr>
          <a:xfrm>
            <a:off x="17621" y="1618228"/>
            <a:ext cx="9108757" cy="2374800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 anchorCtr="0">
            <a:noAutofit/>
          </a:bodyPr>
          <a:lstStyle/>
          <a:p>
            <a:pPr>
              <a:buClr>
                <a:schemeClr val="dk2"/>
              </a:buClr>
              <a:buSzPct val="25000"/>
            </a:pPr>
            <a:br>
              <a:rPr lang="hu-HU" sz="3200" dirty="0">
                <a:solidFill>
                  <a:srgbClr val="000000"/>
                </a:solidFill>
                <a:effectLst/>
                <a:latin typeface="Algerian" panose="04020705040A02060702" pitchFamily="82" charset="0"/>
                <a:ea typeface="ADLaM Display" panose="020F0502020204030204" pitchFamily="2" charset="0"/>
                <a:cs typeface="ADLaM Display" panose="020F0502020204030204" pitchFamily="2" charset="0"/>
              </a:rPr>
            </a:br>
            <a:r>
              <a:rPr lang="hu-HU" sz="3200" b="1" dirty="0">
                <a:effectLst/>
                <a:latin typeface="+mj-lt"/>
                <a:ea typeface="ADLaM Display" panose="02010000000000000000" pitchFamily="2" charset="0"/>
                <a:cs typeface="Aharoni" panose="02010803020104030203" pitchFamily="2" charset="-79"/>
              </a:rPr>
              <a:t>A kontinentális jogrendszer </a:t>
            </a:r>
            <a:br>
              <a:rPr lang="hu-HU" sz="3200" b="1" dirty="0">
                <a:effectLst/>
                <a:latin typeface="+mj-lt"/>
                <a:ea typeface="ADLaM Display" panose="02010000000000000000" pitchFamily="2" charset="0"/>
                <a:cs typeface="Aharoni" panose="02010803020104030203" pitchFamily="2" charset="-79"/>
              </a:rPr>
            </a:br>
            <a:r>
              <a:rPr lang="hu-HU" sz="3200" b="1" dirty="0">
                <a:effectLst/>
                <a:latin typeface="+mj-lt"/>
                <a:ea typeface="ADLaM Display" panose="02010000000000000000" pitchFamily="2" charset="0"/>
                <a:cs typeface="Aharoni" panose="02010803020104030203" pitchFamily="2" charset="-79"/>
              </a:rPr>
              <a:t>elemi szintjeinek tesztelése </a:t>
            </a:r>
            <a:br>
              <a:rPr lang="hu-HU" sz="3200" b="1" dirty="0">
                <a:effectLst/>
                <a:latin typeface="+mj-lt"/>
                <a:ea typeface="ADLaM Display" panose="02010000000000000000" pitchFamily="2" charset="0"/>
                <a:cs typeface="Aharoni" panose="02010803020104030203" pitchFamily="2" charset="-79"/>
              </a:rPr>
            </a:br>
            <a:r>
              <a:rPr lang="hu-HU" sz="3200" b="1" dirty="0">
                <a:effectLst/>
                <a:latin typeface="+mj-lt"/>
                <a:ea typeface="ADLaM Display" panose="02010000000000000000" pitchFamily="2" charset="0"/>
                <a:cs typeface="Aharoni" panose="02010803020104030203" pitchFamily="2" charset="-79"/>
              </a:rPr>
              <a:t>COPILOT támogatással</a:t>
            </a:r>
            <a:br>
              <a:rPr lang="hu-HU" sz="8000" b="1" dirty="0">
                <a:latin typeface="+mj-lt"/>
                <a:ea typeface="ADLaM Display" panose="02010000000000000000" pitchFamily="2" charset="0"/>
                <a:cs typeface="Aharoni" panose="02010803020104030203" pitchFamily="2" charset="-79"/>
              </a:rPr>
            </a:br>
            <a:endParaRPr lang="en-US" sz="3600" b="1" i="0" u="none" strike="noStrike" cap="none" dirty="0">
              <a:solidFill>
                <a:schemeClr val="dk2"/>
              </a:solidFill>
              <a:latin typeface="+mj-lt"/>
              <a:ea typeface="ADLaM Display" panose="02010000000000000000" pitchFamily="2" charset="0"/>
              <a:cs typeface="Aharoni" panose="02010803020104030203" pitchFamily="2" charset="-79"/>
              <a:sym typeface="Arial"/>
            </a:endParaRPr>
          </a:p>
        </p:txBody>
      </p:sp>
      <p:sp>
        <p:nvSpPr>
          <p:cNvPr id="157" name="Shape 157"/>
          <p:cNvSpPr txBox="1">
            <a:spLocks noGrp="1"/>
          </p:cNvSpPr>
          <p:nvPr>
            <p:ph type="subTitle" idx="1"/>
          </p:nvPr>
        </p:nvSpPr>
        <p:spPr>
          <a:xfrm>
            <a:off x="0" y="4444912"/>
            <a:ext cx="9108758" cy="1752600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8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Pitlik</a:t>
            </a:r>
            <a:r>
              <a:rPr lang="hu-HU" sz="18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László</a:t>
            </a:r>
            <a:endParaRPr lang="hu-HU" sz="1800" dirty="0"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hu-HU" sz="1800" dirty="0"/>
              <a:t>Kodolányi János Egyetem, MY-X kutatócsoport </a:t>
            </a:r>
            <a:endParaRPr lang="en-US" sz="18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endParaRPr sz="18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hu-HU" sz="18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2025.X.07. – Veszprém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endParaRPr lang="hu-HU" sz="18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hu-HU" sz="1800" dirty="0"/>
              <a:t>Részletek: </a:t>
            </a:r>
            <a:r>
              <a:rPr lang="en-GB" sz="18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  <a:hlinkClick r:id="rId4"/>
              </a:rPr>
              <a:t>https://miau.my-x.hu/miau/318/taylor_swift/</a:t>
            </a:r>
            <a:r>
              <a:rPr lang="hu-HU" sz="18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sz="18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lvl="0">
              <a:spcBef>
                <a:spcPts val="280"/>
              </a:spcBef>
              <a:buSzPct val="25000"/>
            </a:pPr>
            <a:endParaRPr lang="en-US" sz="1400" dirty="0"/>
          </a:p>
          <a:p>
            <a:pPr lvl="0">
              <a:spcBef>
                <a:spcPts val="280"/>
              </a:spcBef>
              <a:buSzPct val="25000"/>
            </a:pPr>
            <a:r>
              <a:rPr lang="en-US" sz="14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                                                                             </a:t>
            </a:r>
          </a:p>
        </p:txBody>
      </p:sp>
      <p:pic>
        <p:nvPicPr>
          <p:cNvPr id="158" name="Shape 158" descr="portal_top_de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0" y="0"/>
            <a:ext cx="9144000" cy="116634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C7A76D6F-F157-C156-CE92-FED447E3016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798" y="4879036"/>
            <a:ext cx="7772400" cy="1470024"/>
          </a:xfrm>
        </p:spPr>
        <p:txBody>
          <a:bodyPr/>
          <a:lstStyle/>
          <a:p>
            <a:r>
              <a:rPr lang="hu-HU" dirty="0"/>
              <a:t>Esettanulmányok (</a:t>
            </a:r>
            <a:r>
              <a:rPr lang="hu-HU" dirty="0" err="1"/>
              <a:t>full</a:t>
            </a:r>
            <a:r>
              <a:rPr lang="hu-HU" dirty="0"/>
              <a:t> text) – </a:t>
            </a:r>
            <a:r>
              <a:rPr lang="hu-HU" sz="2800" dirty="0"/>
              <a:t>önmagukban itt és most előadásra méltatlan, de tanulságos tények </a:t>
            </a:r>
          </a:p>
        </p:txBody>
      </p:sp>
      <p:pic>
        <p:nvPicPr>
          <p:cNvPr id="5" name="Kép 4">
            <a:extLst>
              <a:ext uri="{FF2B5EF4-FFF2-40B4-BE49-F238E27FC236}">
                <a16:creationId xmlns:a16="http://schemas.microsoft.com/office/drawing/2014/main" id="{34066509-3A7F-4D5E-3B20-F7F27ED81FD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61837" y="41035"/>
            <a:ext cx="4820323" cy="46494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72296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5" name="Shape 155" descr="centerback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-4761" y="0"/>
            <a:ext cx="9113519" cy="6835139"/>
          </a:xfrm>
          <a:prstGeom prst="rect">
            <a:avLst/>
          </a:prstGeom>
          <a:noFill/>
          <a:ln>
            <a:noFill/>
          </a:ln>
        </p:spPr>
      </p:pic>
      <p:sp>
        <p:nvSpPr>
          <p:cNvPr id="156" name="Shape 156"/>
          <p:cNvSpPr txBox="1">
            <a:spLocks noGrp="1"/>
          </p:cNvSpPr>
          <p:nvPr>
            <p:ph type="ctrTitle"/>
          </p:nvPr>
        </p:nvSpPr>
        <p:spPr>
          <a:xfrm>
            <a:off x="35243" y="2538198"/>
            <a:ext cx="9108757" cy="2374800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 anchorCtr="0">
            <a:noAutofit/>
          </a:bodyPr>
          <a:lstStyle/>
          <a:p>
            <a:r>
              <a:rPr lang="hu-HU" sz="3600" b="1" u="sng" dirty="0"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Tartalomjegyzék</a:t>
            </a:r>
            <a:br>
              <a:rPr lang="hu-HU" sz="3600" b="1" dirty="0"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</a:br>
            <a:br>
              <a:rPr lang="hu-HU" sz="3600" b="1" dirty="0"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hu-HU" sz="2800" b="1" dirty="0"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Precedens-alapú jog </a:t>
            </a:r>
            <a:r>
              <a:rPr lang="hu-HU" sz="2800" b="1" dirty="0" err="1"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vs</a:t>
            </a:r>
            <a:r>
              <a:rPr lang="hu-HU" sz="2800" b="1" dirty="0"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. kontinentális jog</a:t>
            </a:r>
            <a:br>
              <a:rPr lang="hu-HU" sz="2800" b="1" dirty="0"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hu-HU" sz="2800" b="1" dirty="0"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A hasonlóságelemzés, mint a robotbíró matematikája</a:t>
            </a:r>
            <a:br>
              <a:rPr lang="hu-HU" sz="2800" b="1" dirty="0"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hu-HU" sz="2800" b="1" dirty="0"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Vita</a:t>
            </a:r>
            <a:br>
              <a:rPr lang="hu-HU" sz="2800" b="1" dirty="0"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hu-HU" sz="2800" b="1" dirty="0"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Következtetések</a:t>
            </a:r>
            <a:br>
              <a:rPr lang="hu-HU" sz="2800" b="1" dirty="0"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hu-HU" sz="2800" b="1" dirty="0"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Jelen/Jövőkép</a:t>
            </a:r>
            <a:br>
              <a:rPr lang="hu-HU" sz="3600" b="1" dirty="0"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</a:br>
            <a:endParaRPr lang="en-GB" sz="36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58" name="Shape 158" descr="portal_top_de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0" y="0"/>
            <a:ext cx="9144000" cy="116634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07044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368BA372-2522-90E7-3C65-BE25F8BDB5D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98BD5745-11AC-A8E1-2E4F-549750AB3BA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u-HU"/>
          </a:p>
        </p:txBody>
      </p:sp>
      <p:pic>
        <p:nvPicPr>
          <p:cNvPr id="5" name="Kép 4">
            <a:extLst>
              <a:ext uri="{FF2B5EF4-FFF2-40B4-BE49-F238E27FC236}">
                <a16:creationId xmlns:a16="http://schemas.microsoft.com/office/drawing/2014/main" id="{DEE8F511-5128-5F92-1A63-759376D7755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0073" y="0"/>
            <a:ext cx="6123854" cy="6858000"/>
          </a:xfrm>
          <a:prstGeom prst="rect">
            <a:avLst/>
          </a:prstGeom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7" name="Szabadkéz 6">
                <a:extLst>
                  <a:ext uri="{FF2B5EF4-FFF2-40B4-BE49-F238E27FC236}">
                    <a16:creationId xmlns:a16="http://schemas.microsoft.com/office/drawing/2014/main" id="{2B5A257E-21D1-FB54-546E-27D789550389}"/>
                  </a:ext>
                </a:extLst>
              </p14:cNvPr>
              <p14:cNvContentPartPr/>
              <p14:nvPr/>
            </p14:nvContentPartPr>
            <p14:xfrm>
              <a:off x="5075097" y="2277528"/>
              <a:ext cx="822600" cy="360"/>
            </p14:xfrm>
          </p:contentPart>
        </mc:Choice>
        <mc:Fallback xmlns="">
          <p:pic>
            <p:nvPicPr>
              <p:cNvPr id="7" name="Szabadkéz 6">
                <a:extLst>
                  <a:ext uri="{FF2B5EF4-FFF2-40B4-BE49-F238E27FC236}">
                    <a16:creationId xmlns:a16="http://schemas.microsoft.com/office/drawing/2014/main" id="{2B5A257E-21D1-FB54-546E-27D789550389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5068977" y="2271408"/>
                <a:ext cx="834840" cy="12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9" name="Szabadkéz 8">
                <a:extLst>
                  <a:ext uri="{FF2B5EF4-FFF2-40B4-BE49-F238E27FC236}">
                    <a16:creationId xmlns:a16="http://schemas.microsoft.com/office/drawing/2014/main" id="{E5F18A9D-E841-30C7-9E3A-F87792EA0152}"/>
                  </a:ext>
                </a:extLst>
              </p14:cNvPr>
              <p14:cNvContentPartPr/>
              <p14:nvPr/>
            </p14:nvContentPartPr>
            <p14:xfrm>
              <a:off x="4804377" y="2634648"/>
              <a:ext cx="795600" cy="16560"/>
            </p14:xfrm>
          </p:contentPart>
        </mc:Choice>
        <mc:Fallback xmlns="">
          <p:pic>
            <p:nvPicPr>
              <p:cNvPr id="9" name="Szabadkéz 8">
                <a:extLst>
                  <a:ext uri="{FF2B5EF4-FFF2-40B4-BE49-F238E27FC236}">
                    <a16:creationId xmlns:a16="http://schemas.microsoft.com/office/drawing/2014/main" id="{E5F18A9D-E841-30C7-9E3A-F87792EA0152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4798257" y="2628528"/>
                <a:ext cx="807840" cy="288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7">
            <p14:nvContentPartPr>
              <p14:cNvPr id="10" name="Szabadkéz 9">
                <a:extLst>
                  <a:ext uri="{FF2B5EF4-FFF2-40B4-BE49-F238E27FC236}">
                    <a16:creationId xmlns:a16="http://schemas.microsoft.com/office/drawing/2014/main" id="{E45A8BF1-DF3D-109D-8BD5-88C6FB02313A}"/>
                  </a:ext>
                </a:extLst>
              </p14:cNvPr>
              <p14:cNvContentPartPr/>
              <p14:nvPr/>
            </p14:nvContentPartPr>
            <p14:xfrm>
              <a:off x="5475417" y="3002568"/>
              <a:ext cx="968040" cy="21960"/>
            </p14:xfrm>
          </p:contentPart>
        </mc:Choice>
        <mc:Fallback xmlns="">
          <p:pic>
            <p:nvPicPr>
              <p:cNvPr id="10" name="Szabadkéz 9">
                <a:extLst>
                  <a:ext uri="{FF2B5EF4-FFF2-40B4-BE49-F238E27FC236}">
                    <a16:creationId xmlns:a16="http://schemas.microsoft.com/office/drawing/2014/main" id="{E45A8BF1-DF3D-109D-8BD5-88C6FB02313A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5469297" y="2996448"/>
                <a:ext cx="980280" cy="342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9">
            <p14:nvContentPartPr>
              <p14:cNvPr id="11" name="Szabadkéz 10">
                <a:extLst>
                  <a:ext uri="{FF2B5EF4-FFF2-40B4-BE49-F238E27FC236}">
                    <a16:creationId xmlns:a16="http://schemas.microsoft.com/office/drawing/2014/main" id="{C32B47B2-D1B2-13AF-755F-6E209FD4C2A1}"/>
                  </a:ext>
                </a:extLst>
              </p14:cNvPr>
              <p14:cNvContentPartPr/>
              <p14:nvPr/>
            </p14:nvContentPartPr>
            <p14:xfrm>
              <a:off x="6557577" y="2996448"/>
              <a:ext cx="627480" cy="72720"/>
            </p14:xfrm>
          </p:contentPart>
        </mc:Choice>
        <mc:Fallback xmlns="">
          <p:pic>
            <p:nvPicPr>
              <p:cNvPr id="11" name="Szabadkéz 10">
                <a:extLst>
                  <a:ext uri="{FF2B5EF4-FFF2-40B4-BE49-F238E27FC236}">
                    <a16:creationId xmlns:a16="http://schemas.microsoft.com/office/drawing/2014/main" id="{C32B47B2-D1B2-13AF-755F-6E209FD4C2A1}"/>
                  </a:ext>
                </a:extLst>
              </p:cNvPr>
              <p:cNvPicPr/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6551457" y="2990328"/>
                <a:ext cx="639720" cy="849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1">
            <p14:nvContentPartPr>
              <p14:cNvPr id="12" name="Szabadkéz 11">
                <a:extLst>
                  <a:ext uri="{FF2B5EF4-FFF2-40B4-BE49-F238E27FC236}">
                    <a16:creationId xmlns:a16="http://schemas.microsoft.com/office/drawing/2014/main" id="{B9A5DD82-0F94-9AEB-5591-655AE49119EB}"/>
                  </a:ext>
                </a:extLst>
              </p14:cNvPr>
              <p14:cNvContentPartPr/>
              <p14:nvPr/>
            </p14:nvContentPartPr>
            <p14:xfrm>
              <a:off x="4480017" y="5859888"/>
              <a:ext cx="448560" cy="22320"/>
            </p14:xfrm>
          </p:contentPart>
        </mc:Choice>
        <mc:Fallback xmlns="">
          <p:pic>
            <p:nvPicPr>
              <p:cNvPr id="12" name="Szabadkéz 11">
                <a:extLst>
                  <a:ext uri="{FF2B5EF4-FFF2-40B4-BE49-F238E27FC236}">
                    <a16:creationId xmlns:a16="http://schemas.microsoft.com/office/drawing/2014/main" id="{B9A5DD82-0F94-9AEB-5591-655AE49119EB}"/>
                  </a:ext>
                </a:extLst>
              </p:cNvPr>
              <p:cNvPicPr/>
              <p:nvPr/>
            </p:nvPicPr>
            <p:blipFill>
              <a:blip r:embed="rId12"/>
              <a:stretch>
                <a:fillRect/>
              </a:stretch>
            </p:blipFill>
            <p:spPr>
              <a:xfrm>
                <a:off x="4473897" y="5853768"/>
                <a:ext cx="460800" cy="345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7498227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7" name="Shape 197" descr="centerback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9113519" cy="6835139"/>
          </a:xfrm>
          <a:prstGeom prst="rect">
            <a:avLst/>
          </a:prstGeom>
          <a:noFill/>
          <a:ln>
            <a:noFill/>
          </a:ln>
        </p:spPr>
      </p:pic>
      <p:sp>
        <p:nvSpPr>
          <p:cNvPr id="198" name="Shape 198"/>
          <p:cNvSpPr txBox="1">
            <a:spLocks noGrp="1"/>
          </p:cNvSpPr>
          <p:nvPr>
            <p:ph type="ctrTitle"/>
          </p:nvPr>
        </p:nvSpPr>
        <p:spPr>
          <a:xfrm>
            <a:off x="0" y="1770960"/>
            <a:ext cx="9083038" cy="4748656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 anchorCtr="0">
            <a:noAutofit/>
          </a:bodyPr>
          <a:lstStyle/>
          <a:p>
            <a:pPr lvl="0">
              <a:buClr>
                <a:schemeClr val="dk2"/>
              </a:buClr>
              <a:buSzPct val="25000"/>
            </a:pPr>
            <a:r>
              <a:rPr lang="hu-HU" sz="3200" b="1" u="sng" dirty="0"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Precedens-alapú jog </a:t>
            </a:r>
            <a:r>
              <a:rPr lang="hu-HU" sz="3200" b="1" u="sng" dirty="0" err="1"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vs</a:t>
            </a:r>
            <a:r>
              <a:rPr lang="hu-HU" sz="3200" b="1" u="sng" dirty="0"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. kontinentális jog</a:t>
            </a:r>
            <a:br>
              <a:rPr lang="hu-HU" sz="3200" b="1" u="sng" dirty="0"/>
            </a:br>
            <a:br>
              <a:rPr lang="hu-HU" sz="3200" b="1" u="sng" dirty="0"/>
            </a:br>
            <a:r>
              <a:rPr lang="hu-HU" sz="2000" b="1" dirty="0"/>
              <a:t>Vélelmek:</a:t>
            </a:r>
            <a:br>
              <a:rPr lang="hu-HU" sz="2000" b="1" dirty="0"/>
            </a:br>
            <a:br>
              <a:rPr lang="hu-HU" sz="2000" b="1" dirty="0"/>
            </a:br>
            <a:r>
              <a:rPr lang="hu-HU" sz="2000" b="1" dirty="0"/>
              <a:t>A (kontinentális) jogszabály-alapú szómágia önkényes, hallucinogén – súlyosbítva a tények részlegességének megengedésével</a:t>
            </a:r>
            <a:br>
              <a:rPr lang="hu-HU" sz="2000" b="1" dirty="0"/>
            </a:br>
            <a:br>
              <a:rPr lang="hu-HU" sz="2000" b="1" dirty="0"/>
            </a:br>
            <a:r>
              <a:rPr lang="hu-HU" sz="2000" b="1" dirty="0"/>
              <a:t>A (precedens-alapú) hasonlóság matematikai jelenség – kevésbé önkényes, hallucinogén, mint az emberi intuíció</a:t>
            </a:r>
            <a:br>
              <a:rPr lang="hu-HU" sz="2000" b="1" dirty="0"/>
            </a:br>
            <a:br>
              <a:rPr lang="hu-HU" sz="2000" b="1" dirty="0"/>
            </a:br>
            <a:r>
              <a:rPr lang="hu-HU" sz="2000" b="1" dirty="0"/>
              <a:t>A (kontinentális) jogegységi határozatok a hasonlóság irányába tett (megkésett) lépések</a:t>
            </a:r>
            <a:br>
              <a:rPr lang="hu-HU" sz="2000" b="1" dirty="0"/>
            </a:br>
            <a:br>
              <a:rPr lang="hu-HU" sz="2000" b="1" dirty="0"/>
            </a:br>
            <a:r>
              <a:rPr lang="hu-HU" sz="2000" b="1" dirty="0"/>
              <a:t>Már egy racionális bírói ítélet alapjaiban javít a (precedens-alapú) hasonlósági erőtereken, míg minden szabály-elvű (kontinentális) ítélet ott és akkor maga az önkény tombolása…</a:t>
            </a:r>
            <a:br>
              <a:rPr lang="hu-HU" sz="2000" b="1" dirty="0"/>
            </a:br>
            <a:br>
              <a:rPr lang="hu-HU" sz="2000" b="1" dirty="0"/>
            </a:br>
            <a:br>
              <a:rPr lang="hu-HU" sz="1400" b="1" dirty="0"/>
            </a:br>
            <a:endParaRPr lang="en-US" sz="1800" b="1" i="0" strike="noStrike" cap="none" dirty="0">
              <a:solidFill>
                <a:srgbClr val="FF0000"/>
              </a:solidFill>
              <a:sym typeface="Arial"/>
            </a:endParaRPr>
          </a:p>
        </p:txBody>
      </p:sp>
      <p:pic>
        <p:nvPicPr>
          <p:cNvPr id="199" name="Shape 199" descr="portal_top_de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0" y="0"/>
            <a:ext cx="9144000" cy="116634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" name="Shape 163" descr="centerback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19878"/>
            <a:ext cx="9113519" cy="6835139"/>
          </a:xfrm>
          <a:prstGeom prst="rect">
            <a:avLst/>
          </a:prstGeom>
          <a:noFill/>
          <a:ln>
            <a:noFill/>
          </a:ln>
        </p:spPr>
      </p:pic>
      <p:sp>
        <p:nvSpPr>
          <p:cNvPr id="164" name="Shape 164"/>
          <p:cNvSpPr txBox="1">
            <a:spLocks noGrp="1"/>
          </p:cNvSpPr>
          <p:nvPr>
            <p:ph type="ctrTitle"/>
          </p:nvPr>
        </p:nvSpPr>
        <p:spPr>
          <a:xfrm>
            <a:off x="30481" y="1166345"/>
            <a:ext cx="9083038" cy="5320879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 anchorCtr="0">
            <a:noAutofit/>
          </a:bodyPr>
          <a:lstStyle/>
          <a:p>
            <a:pPr lvl="0">
              <a:buClr>
                <a:schemeClr val="dk2"/>
              </a:buClr>
              <a:buSzPct val="25000"/>
            </a:pPr>
            <a:r>
              <a:rPr lang="hu-HU" sz="2800" b="1" u="sng" dirty="0"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A hasonlóságelemzés, mint a robotbíró matematikája</a:t>
            </a:r>
            <a:br>
              <a:rPr lang="hu-HU" sz="4800" b="1" i="0" u="sng" strike="noStrike" cap="none" dirty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lang="hu-HU" sz="2800" b="1" i="0" u="sng" strike="noStrike" cap="none" dirty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hu-HU" sz="2000" b="1" i="0" strike="noStrike" cap="none" dirty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Kulcsszavak/jelenségek:</a:t>
            </a:r>
            <a:br>
              <a:rPr lang="hu-HU" sz="2000" b="1" i="0" strike="noStrike" cap="none" dirty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lang="hu-HU" sz="2000" b="1" i="0" strike="noStrike" cap="none" dirty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hu-HU" sz="2000" b="1" i="0" strike="noStrike" cap="none" dirty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OAM</a:t>
            </a:r>
            <a:br>
              <a:rPr lang="hu-HU" sz="2000" b="1" i="0" strike="noStrike" cap="none" dirty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hu-HU" sz="2000" b="1" i="0" strike="noStrike" cap="none" dirty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Lehet-e minden objektum másként egyforma?</a:t>
            </a:r>
            <a:br>
              <a:rPr lang="hu-HU" sz="2000" b="1" i="0" strike="noStrike" cap="none" dirty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hu-HU" sz="2000" b="1" i="0" strike="noStrike" cap="none" dirty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Anti-diszkriminatív optimalizálás</a:t>
            </a:r>
            <a:br>
              <a:rPr lang="hu-HU" sz="2000" b="1" i="0" strike="noStrike" cap="none" dirty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hu-HU" sz="2000" b="1" i="0" strike="noStrike" cap="none" dirty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Függvény-szimmetria-alapú önellenőrzés</a:t>
            </a:r>
            <a:br>
              <a:rPr lang="hu-HU" sz="2000" b="1" i="0" strike="noStrike" cap="none" dirty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hu-HU" sz="2000" b="1" i="0" strike="noStrike" cap="none" dirty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Hasonlóság-elemzés-láncok konzisztenciája</a:t>
            </a:r>
            <a:br>
              <a:rPr lang="hu-HU" sz="2000" b="1" i="0" strike="noStrike" cap="none" dirty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hu-HU" sz="2000" b="1" i="0" strike="noStrike" cap="none" dirty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OAM minőségbiztosítása (COCO MCM sor/oszlop/cella)</a:t>
            </a:r>
            <a:br>
              <a:rPr lang="hu-HU" sz="2000" b="1" i="0" strike="noStrike" cap="none" dirty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hu-HU" sz="2000" b="1" i="0" strike="noStrike" cap="none" dirty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Bizonyíték hiányában felmentve (minőségbiztosítása anomália esetén)</a:t>
            </a:r>
            <a:br>
              <a:rPr lang="hu-HU" sz="2000" b="1" i="0" strike="noStrike" cap="none" dirty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hu-HU" sz="2000" b="1" i="0" strike="noStrike" cap="none" dirty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…</a:t>
            </a:r>
            <a:endParaRPr lang="en-US" sz="2000" b="1" i="0" strike="noStrike" cap="none" dirty="0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66" name="Shape 166" descr="portal_top_de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0" y="0"/>
            <a:ext cx="9144000" cy="116634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0944601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7" name="Shape 197" descr="centerback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9113519" cy="6835139"/>
          </a:xfrm>
          <a:prstGeom prst="rect">
            <a:avLst/>
          </a:prstGeom>
          <a:noFill/>
          <a:ln>
            <a:noFill/>
          </a:ln>
        </p:spPr>
      </p:pic>
      <p:sp>
        <p:nvSpPr>
          <p:cNvPr id="198" name="Shape 198"/>
          <p:cNvSpPr txBox="1">
            <a:spLocks noGrp="1"/>
          </p:cNvSpPr>
          <p:nvPr>
            <p:ph type="ctrTitle"/>
          </p:nvPr>
        </p:nvSpPr>
        <p:spPr>
          <a:xfrm>
            <a:off x="30481" y="1844675"/>
            <a:ext cx="9083038" cy="4026736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 anchorCtr="0">
            <a:noAutofit/>
          </a:bodyPr>
          <a:lstStyle/>
          <a:p>
            <a:pPr lvl="0">
              <a:buClr>
                <a:schemeClr val="dk2"/>
              </a:buClr>
              <a:buSzPct val="25000"/>
            </a:pPr>
            <a:r>
              <a:rPr lang="hu-HU" sz="4000" b="1" u="sng" dirty="0"/>
              <a:t>Vita</a:t>
            </a:r>
            <a:br>
              <a:rPr lang="hu-HU" sz="4000" b="1" dirty="0"/>
            </a:br>
            <a:br>
              <a:rPr lang="hu-HU" sz="2400" b="1" dirty="0"/>
            </a:br>
            <a:r>
              <a:rPr lang="hu-HU" sz="2400" b="1" dirty="0"/>
              <a:t>Miért tűnik vajon egyes emberi </a:t>
            </a:r>
            <a:r>
              <a:rPr lang="hu-HU" sz="2400" b="1" dirty="0" err="1"/>
              <a:t>egyedeknek</a:t>
            </a:r>
            <a:r>
              <a:rPr lang="hu-HU" sz="2400" b="1" dirty="0"/>
              <a:t> szimpatikusabbnak, ha homo </a:t>
            </a:r>
            <a:r>
              <a:rPr lang="hu-HU" sz="2400" b="1" dirty="0" err="1"/>
              <a:t>homini</a:t>
            </a:r>
            <a:r>
              <a:rPr lang="hu-HU" sz="2400" b="1" dirty="0"/>
              <a:t> </a:t>
            </a:r>
            <a:r>
              <a:rPr lang="hu-HU" sz="2400" b="1" dirty="0" err="1"/>
              <a:t>lupus</a:t>
            </a:r>
            <a:r>
              <a:rPr lang="hu-HU" sz="2400" b="1" dirty="0"/>
              <a:t>, mint az, ha az emberi kultúra adott pillanatban legjavát jelentő robot értelmezi a tényeket?</a:t>
            </a:r>
            <a:br>
              <a:rPr lang="hu-HU" sz="2400" b="1" dirty="0"/>
            </a:br>
            <a:br>
              <a:rPr lang="hu-HU" sz="2400" b="1" dirty="0"/>
            </a:br>
            <a:r>
              <a:rPr lang="hu-HU" sz="2400" b="1" dirty="0"/>
              <a:t>Igaz lesz-e hosszútávon is, hogy az emberi szenzoros érzékelés (vö. az ún. sokadik érzék) mindenkor a robot által kezelhető (mérhető) valóságnál komplexebb marad?</a:t>
            </a:r>
            <a:br>
              <a:rPr lang="hu-HU" sz="2400" b="1" dirty="0"/>
            </a:br>
            <a:br>
              <a:rPr lang="hu-HU" sz="2400" b="1" dirty="0"/>
            </a:br>
            <a:br>
              <a:rPr lang="hu-HU" sz="2400" b="1" dirty="0"/>
            </a:br>
            <a:endParaRPr lang="en-US" sz="3200" b="1" i="0" u="none" strike="noStrike" cap="none" dirty="0">
              <a:solidFill>
                <a:srgbClr val="FF0000"/>
              </a:solidFill>
              <a:sym typeface="Arial"/>
            </a:endParaRPr>
          </a:p>
        </p:txBody>
      </p:sp>
      <p:pic>
        <p:nvPicPr>
          <p:cNvPr id="199" name="Shape 199" descr="portal_top_de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0" y="0"/>
            <a:ext cx="9144000" cy="116634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636870683"/>
      </p:ext>
    </p:extLst>
  </p:cSld>
  <p:clrMapOvr>
    <a:masterClrMapping/>
  </p:clrMapOvr>
</p:sld>
</file>

<file path=ppt/theme/theme1.xml><?xml version="1.0" encoding="utf-8"?>
<a:theme xmlns:a="http://schemas.openxmlformats.org/drawingml/2006/main" name="1_Alapértelmezett terv">
  <a:themeElements>
    <a:clrScheme name="Alapértelmezett terv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10_Alapértelmezett terv">
  <a:themeElements>
    <a:clrScheme name="Alapértelmezett terv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1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Alapértelmezett terv">
  <a:themeElements>
    <a:clrScheme name="Alapértelmezett terv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3_Alapértelmezett terv">
  <a:themeElements>
    <a:clrScheme name="Alapértelmezett terv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4_Alapértelmezett terv">
  <a:themeElements>
    <a:clrScheme name="Alapértelmezett terv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5_Alapértelmezett terv">
  <a:themeElements>
    <a:clrScheme name="Alapértelmezett terv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6_Alapértelmezett terv">
  <a:themeElements>
    <a:clrScheme name="Alapértelmezett terv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7_Alapértelmezett terv">
  <a:themeElements>
    <a:clrScheme name="Alapértelmezett terv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8_Alapértelmezett terv">
  <a:themeElements>
    <a:clrScheme name="Alapértelmezett terv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9.xml><?xml version="1.0" encoding="utf-8"?>
<a:theme xmlns:a="http://schemas.openxmlformats.org/drawingml/2006/main" name="9_Alapértelmezett terv">
  <a:themeElements>
    <a:clrScheme name="Alapértelmezett terv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1540</TotalTime>
  <Words>540</Words>
  <Application>Microsoft Office PowerPoint</Application>
  <PresentationFormat>Diavetítés a képernyőre (4:3 oldalarány)</PresentationFormat>
  <Paragraphs>23</Paragraphs>
  <Slides>13</Slides>
  <Notes>9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10</vt:i4>
      </vt:variant>
      <vt:variant>
        <vt:lpstr>Diacímek</vt:lpstr>
      </vt:variant>
      <vt:variant>
        <vt:i4>13</vt:i4>
      </vt:variant>
    </vt:vector>
  </HeadingPairs>
  <TitlesOfParts>
    <vt:vector size="26" baseType="lpstr">
      <vt:lpstr>Algerian</vt:lpstr>
      <vt:lpstr>Arial</vt:lpstr>
      <vt:lpstr>Times New Roman</vt:lpstr>
      <vt:lpstr>1_Alapértelmezett terv</vt:lpstr>
      <vt:lpstr>2_Alapértelmezett terv</vt:lpstr>
      <vt:lpstr>3_Alapértelmezett terv</vt:lpstr>
      <vt:lpstr>4_Alapértelmezett terv</vt:lpstr>
      <vt:lpstr>5_Alapértelmezett terv</vt:lpstr>
      <vt:lpstr>6_Alapértelmezett terv</vt:lpstr>
      <vt:lpstr>7_Alapértelmezett terv</vt:lpstr>
      <vt:lpstr>8_Alapértelmezett terv</vt:lpstr>
      <vt:lpstr>9_Alapértelmezett terv</vt:lpstr>
      <vt:lpstr>10_Alapértelmezett terv</vt:lpstr>
      <vt:lpstr>PowerPoint-bemutató</vt:lpstr>
      <vt:lpstr>PowerPoint-bemutató</vt:lpstr>
      <vt:lpstr> A kontinentális jogrendszer  elemi szintjeinek tesztelése  COPILOT támogatással </vt:lpstr>
      <vt:lpstr>Esettanulmányok (full text) – önmagukban itt és most előadásra méltatlan, de tanulságos tények </vt:lpstr>
      <vt:lpstr>Tartalomjegyzék  Precedens-alapú jog vs. kontinentális jog A hasonlóságelemzés, mint a robotbíró matematikája Vita Következtetések Jelen/Jövőkép </vt:lpstr>
      <vt:lpstr>PowerPoint-bemutató</vt:lpstr>
      <vt:lpstr>Precedens-alapú jog vs. kontinentális jog  Vélelmek:  A (kontinentális) jogszabály-alapú szómágia önkényes, hallucinogén – súlyosbítva a tények részlegességének megengedésével  A (precedens-alapú) hasonlóság matematikai jelenség – kevésbé önkényes, hallucinogén, mint az emberi intuíció  A (kontinentális) jogegységi határozatok a hasonlóság irányába tett (megkésett) lépések  Már egy racionális bírói ítélet alapjaiban javít a (precedens-alapú) hasonlósági erőtereken, míg minden szabály-elvű (kontinentális) ítélet ott és akkor maga az önkény tombolása…   </vt:lpstr>
      <vt:lpstr>A hasonlóságelemzés, mint a robotbíró matematikája  Kulcsszavak/jelenségek:  OAM Lehet-e minden objektum másként egyforma? Anti-diszkriminatív optimalizálás Függvény-szimmetria-alapú önellenőrzés Hasonlóság-elemzés-láncok konzisztenciája OAM minőségbiztosítása (COCO MCM sor/oszlop/cella) Bizonyíték hiányában felmentve (minőségbiztosítása anomália esetén) …</vt:lpstr>
      <vt:lpstr>Vita  Miért tűnik vajon egyes emberi egyedeknek szimpatikusabbnak, ha homo homini lupus, mint az, ha az emberi kultúra adott pillanatban legjavát jelentő robot értelmezi a tényeket?  Igaz lesz-e hosszútávon is, hogy az emberi szenzoros érzékelés (vö. az ún. sokadik érzék) mindenkor a robot által kezelhető (mérhető) valóságnál komplexebb marad?   </vt:lpstr>
      <vt:lpstr>Konklúziók  Például az önvezető autózás terjedésével olyan kulturális érzékenyítés történik napról napra quasi akaratlanul (is), mint azt már megtapasztaltuk pl. a néptánc-mozgalom, ill. pl. a környezetvédelem esetén…  Vajon új vallás lesz-e a robotbíráskodást preferálók és az ezt elutasítók kasztosodása?  Elegendő lesz-e a társadalmi békéhez, ha mindenkinek joga lesz választani robotorvost, robotbírót, robottanárt, stb. vs. e/E-mber-partnert?</vt:lpstr>
      <vt:lpstr>Jelen/Jövőkép  Már ma is felesleges jogászhoz fordulni?! (mert ingyenes és rel. garanciát jelent maga az MI matematikája)  Az LLM-alapú komplexitás-kezelés eleve hasonlóság-alapú, így már ma is versenyképes az emberi szakértelemmel, mely bár lehet speciális minőségi érzékekkel megáldott, de a mennyiség fogalmával energetikailag nem tudhat evolúciósan mit kezdeni?!  (mennyiség átcsap minőségbe?!) </vt:lpstr>
      <vt:lpstr>Köszönöm a figyelmet!  Email:  pitlik@my-x.hu       Részletek: https://miau.my-x.hu/miau/325/mta_gb_tm_copilot_pitlik.docx  </vt:lpstr>
      <vt:lpstr>Melléklet: Egy konkrét munkakör/feladat kiváltását célzó kísérlet: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PowerPoint-bemutató</dc:title>
  <dc:creator>Latitude</dc:creator>
  <cp:lastModifiedBy>Lttd</cp:lastModifiedBy>
  <cp:revision>156</cp:revision>
  <dcterms:modified xsi:type="dcterms:W3CDTF">2025-10-13T09:36:06Z</dcterms:modified>
</cp:coreProperties>
</file>