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93" r:id="rId3"/>
    <p:sldId id="282" r:id="rId4"/>
    <p:sldId id="283" r:id="rId5"/>
    <p:sldId id="284" r:id="rId6"/>
    <p:sldId id="285" r:id="rId7"/>
    <p:sldId id="286" r:id="rId8"/>
    <p:sldId id="287" r:id="rId9"/>
    <p:sldId id="288" r:id="rId10"/>
    <p:sldId id="289" r:id="rId11"/>
    <p:sldId id="290" r:id="rId12"/>
    <p:sldId id="280" r:id="rId13"/>
    <p:sldId id="294" r:id="rId14"/>
    <p:sldId id="292" r:id="rId15"/>
    <p:sldId id="268" r:id="rId1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A38"/>
    <a:srgbClr val="333333"/>
    <a:srgbClr val="DCC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842" autoAdjust="0"/>
  </p:normalViewPr>
  <p:slideViewPr>
    <p:cSldViewPr snapToGrid="0">
      <p:cViewPr>
        <p:scale>
          <a:sx n="66" d="100"/>
          <a:sy n="66" d="100"/>
        </p:scale>
        <p:origin x="900" y="3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ndi\Documents\egyetem\Bielefeld%20Conference\digitalisation_d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noProof="0" dirty="0">
                <a:solidFill>
                  <a:srgbClr val="191A38"/>
                </a:solidFill>
              </a:rPr>
              <a:t>Naive vs. optimized ranking correlations</a:t>
            </a:r>
          </a:p>
        </c:rich>
      </c:tx>
      <c:layout>
        <c:manualLayout>
          <c:xMode val="edge"/>
          <c:yMode val="edge"/>
          <c:x val="0.1889228325404942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tx>
            <c:strRef>
              <c:f>views!$B$103</c:f>
              <c:strCache>
                <c:ptCount val="1"/>
                <c:pt idx="0">
                  <c:v>Correlation</c:v>
                </c:pt>
              </c:strCache>
            </c:strRef>
          </c:tx>
          <c:spPr>
            <a:solidFill>
              <a:schemeClr val="accent1"/>
            </a:solidFill>
            <a:ln>
              <a:noFill/>
            </a:ln>
            <a:effectLst/>
          </c:spPr>
          <c:invertIfNegative val="0"/>
          <c:dLbls>
            <c:dLbl>
              <c:idx val="0"/>
              <c:tx>
                <c:rich>
                  <a:bodyPr/>
                  <a:lstStyle/>
                  <a:p>
                    <a:fld id="{75F48E7A-A8BB-4C4B-8E8B-4E83DFE2A187}" type="VALUE">
                      <a:rPr lang="en-US" smtClean="0"/>
                      <a:pPr/>
                      <a:t>[ÉRTÉK]</a:t>
                    </a:fld>
                    <a:endParaRPr lang="hu-HU"/>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8D-4A27-8577-C9481019DE4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views!$C$102:$F$102</c:f>
              <c:strCache>
                <c:ptCount val="4"/>
                <c:pt idx="0">
                  <c:v>B</c:v>
                </c:pt>
                <c:pt idx="1">
                  <c:v>T</c:v>
                </c:pt>
                <c:pt idx="2">
                  <c:v>D</c:v>
                </c:pt>
                <c:pt idx="3">
                  <c:v>A</c:v>
                </c:pt>
              </c:strCache>
            </c:strRef>
          </c:cat>
          <c:val>
            <c:numRef>
              <c:f>views!$C$103:$F$103</c:f>
              <c:numCache>
                <c:formatCode>General</c:formatCode>
                <c:ptCount val="4"/>
                <c:pt idx="0">
                  <c:v>0.99851114280315711</c:v>
                </c:pt>
                <c:pt idx="1">
                  <c:v>0.96137622815314461</c:v>
                </c:pt>
                <c:pt idx="2">
                  <c:v>0.49467759847125042</c:v>
                </c:pt>
                <c:pt idx="3">
                  <c:v>0.47873866373535834</c:v>
                </c:pt>
              </c:numCache>
            </c:numRef>
          </c:val>
          <c:extLst>
            <c:ext xmlns:c16="http://schemas.microsoft.com/office/drawing/2014/chart" uri="{C3380CC4-5D6E-409C-BE32-E72D297353CC}">
              <c16:uniqueId val="{00000000-C32D-40C5-97B3-7E650298617D}"/>
            </c:ext>
          </c:extLst>
        </c:ser>
        <c:dLbls>
          <c:dLblPos val="outEnd"/>
          <c:showLegendKey val="0"/>
          <c:showVal val="1"/>
          <c:showCatName val="0"/>
          <c:showSerName val="0"/>
          <c:showPercent val="0"/>
          <c:showBubbleSize val="0"/>
        </c:dLbls>
        <c:gapWidth val="219"/>
        <c:overlap val="-27"/>
        <c:axId val="1725225808"/>
        <c:axId val="1725228208"/>
      </c:barChart>
      <c:catAx>
        <c:axId val="1725225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noProof="0" dirty="0"/>
                  <a:t>Index version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hu-HU"/>
          </a:p>
        </c:txPr>
        <c:crossAx val="1725228208"/>
        <c:crosses val="autoZero"/>
        <c:auto val="1"/>
        <c:lblAlgn val="ctr"/>
        <c:lblOffset val="100"/>
        <c:noMultiLvlLbl val="0"/>
      </c:catAx>
      <c:valAx>
        <c:axId val="172522820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noProof="0" dirty="0"/>
                  <a:t>Correlation level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725225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E4FA24-52C1-4571-A998-125A143378AC}"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hu-HU"/>
        </a:p>
      </dgm:t>
    </dgm:pt>
    <dgm:pt modelId="{C4125877-3C3A-433C-9D7D-78DA500CBB4C}">
      <dgm:prSet phldrT="[Szöveg]" custT="1"/>
      <dgm:spPr/>
      <dgm:t>
        <a:bodyPr/>
        <a:lstStyle/>
        <a:p>
          <a:r>
            <a:rPr lang="en-US" sz="2000" b="1" noProof="0" dirty="0"/>
            <a:t>City level</a:t>
          </a:r>
        </a:p>
      </dgm:t>
    </dgm:pt>
    <dgm:pt modelId="{60FC501D-6CD4-40E3-8F20-8EC63E26D28E}" type="parTrans" cxnId="{C9D1209A-1B25-4B84-B5BE-AAC90D65E6D1}">
      <dgm:prSet/>
      <dgm:spPr/>
      <dgm:t>
        <a:bodyPr/>
        <a:lstStyle/>
        <a:p>
          <a:endParaRPr lang="hu-HU"/>
        </a:p>
      </dgm:t>
    </dgm:pt>
    <dgm:pt modelId="{29E6D75E-3DCB-462C-BC07-F1C2C0BDFC9D}" type="sibTrans" cxnId="{C9D1209A-1B25-4B84-B5BE-AAC90D65E6D1}">
      <dgm:prSet/>
      <dgm:spPr/>
      <dgm:t>
        <a:bodyPr/>
        <a:lstStyle/>
        <a:p>
          <a:endParaRPr lang="en-US" noProof="0" dirty="0"/>
        </a:p>
      </dgm:t>
    </dgm:pt>
    <dgm:pt modelId="{00FBA0E6-F08D-4CF8-8BF9-95207B32A3D6}">
      <dgm:prSet phldrT="[Szöveg]" custT="1"/>
      <dgm:spPr/>
      <dgm:t>
        <a:bodyPr/>
        <a:lstStyle/>
        <a:p>
          <a:r>
            <a:rPr lang="en-US" sz="1600" u="sng" noProof="0" dirty="0"/>
            <a:t>Budapest project </a:t>
          </a:r>
          <a:r>
            <a:rPr lang="en-US" sz="1600" noProof="0" dirty="0"/>
            <a:t>- AI redrew city boundaries with data</a:t>
          </a:r>
        </a:p>
      </dgm:t>
    </dgm:pt>
    <dgm:pt modelId="{CB17A358-F86E-411E-9F74-AAE76D2738AE}" type="parTrans" cxnId="{487EF1DB-6661-4D12-83CE-AB8E3ABBD4BB}">
      <dgm:prSet/>
      <dgm:spPr/>
      <dgm:t>
        <a:bodyPr/>
        <a:lstStyle/>
        <a:p>
          <a:endParaRPr lang="hu-HU"/>
        </a:p>
      </dgm:t>
    </dgm:pt>
    <dgm:pt modelId="{F6EE73F0-AD5E-4ECA-8C5E-7A92CBDF83AF}" type="sibTrans" cxnId="{487EF1DB-6661-4D12-83CE-AB8E3ABBD4BB}">
      <dgm:prSet/>
      <dgm:spPr/>
      <dgm:t>
        <a:bodyPr/>
        <a:lstStyle/>
        <a:p>
          <a:endParaRPr lang="hu-HU"/>
        </a:p>
      </dgm:t>
    </dgm:pt>
    <dgm:pt modelId="{05FBA887-7D99-4326-809A-A4098F864C49}">
      <dgm:prSet phldrT="[Szöveg]" custT="1"/>
      <dgm:spPr/>
      <dgm:t>
        <a:bodyPr/>
        <a:lstStyle/>
        <a:p>
          <a:r>
            <a:rPr lang="en-US" sz="2000" b="1" noProof="0" dirty="0"/>
            <a:t>Region level</a:t>
          </a:r>
        </a:p>
      </dgm:t>
    </dgm:pt>
    <dgm:pt modelId="{1642E089-2DB5-41FE-A8F1-5AF0D18393AB}" type="parTrans" cxnId="{707B82E3-8348-449F-BDF8-4C0433BB2134}">
      <dgm:prSet/>
      <dgm:spPr/>
      <dgm:t>
        <a:bodyPr/>
        <a:lstStyle/>
        <a:p>
          <a:endParaRPr lang="hu-HU"/>
        </a:p>
      </dgm:t>
    </dgm:pt>
    <dgm:pt modelId="{64D423E4-18E7-40AD-A924-9A21C947CBC9}" type="sibTrans" cxnId="{707B82E3-8348-449F-BDF8-4C0433BB2134}">
      <dgm:prSet/>
      <dgm:spPr/>
      <dgm:t>
        <a:bodyPr/>
        <a:lstStyle/>
        <a:p>
          <a:endParaRPr lang="en-US" noProof="0" dirty="0"/>
        </a:p>
      </dgm:t>
    </dgm:pt>
    <dgm:pt modelId="{236B93A4-DDCB-455C-B59F-C98A15A6982C}">
      <dgm:prSet phldrT="[Szöveg]" custT="1"/>
      <dgm:spPr/>
      <dgm:t>
        <a:bodyPr/>
        <a:lstStyle/>
        <a:p>
          <a:r>
            <a:rPr lang="en-US" sz="1600" u="sng" noProof="0" dirty="0" err="1"/>
            <a:t>Mezőföld</a:t>
          </a:r>
          <a:r>
            <a:rPr lang="en-US" sz="1600" u="sng" noProof="0" dirty="0"/>
            <a:t> project</a:t>
          </a:r>
          <a:r>
            <a:rPr lang="en-US" sz="1600" noProof="0" dirty="0"/>
            <a:t> - regional similarity index via AI</a:t>
          </a:r>
        </a:p>
      </dgm:t>
    </dgm:pt>
    <dgm:pt modelId="{ED18910A-AADE-4F20-9038-21A5E3EB8B54}" type="parTrans" cxnId="{28F321CB-DA72-4658-B310-6E472596BB34}">
      <dgm:prSet/>
      <dgm:spPr/>
      <dgm:t>
        <a:bodyPr/>
        <a:lstStyle/>
        <a:p>
          <a:endParaRPr lang="hu-HU"/>
        </a:p>
      </dgm:t>
    </dgm:pt>
    <dgm:pt modelId="{D3F7C19F-B2B3-4865-8D09-C27A425C4B76}" type="sibTrans" cxnId="{28F321CB-DA72-4658-B310-6E472596BB34}">
      <dgm:prSet/>
      <dgm:spPr/>
      <dgm:t>
        <a:bodyPr/>
        <a:lstStyle/>
        <a:p>
          <a:endParaRPr lang="hu-HU"/>
        </a:p>
      </dgm:t>
    </dgm:pt>
    <dgm:pt modelId="{CBFE231C-2C63-49BD-8D06-2E4C52B5EEBD}">
      <dgm:prSet phldrT="[Szöveg]" custT="1"/>
      <dgm:spPr/>
      <dgm:t>
        <a:bodyPr/>
        <a:lstStyle/>
        <a:p>
          <a:r>
            <a:rPr lang="en-US" sz="2000" b="1" noProof="0" dirty="0"/>
            <a:t>Country level</a:t>
          </a:r>
        </a:p>
      </dgm:t>
    </dgm:pt>
    <dgm:pt modelId="{155D91FC-9557-4882-9239-8D044E1A748C}" type="parTrans" cxnId="{D8F0BA98-95AB-49DA-BC59-6F135F60C50F}">
      <dgm:prSet/>
      <dgm:spPr/>
      <dgm:t>
        <a:bodyPr/>
        <a:lstStyle/>
        <a:p>
          <a:endParaRPr lang="hu-HU"/>
        </a:p>
      </dgm:t>
    </dgm:pt>
    <dgm:pt modelId="{68085134-C815-4F7B-B62A-66624DF0B746}" type="sibTrans" cxnId="{D8F0BA98-95AB-49DA-BC59-6F135F60C50F}">
      <dgm:prSet/>
      <dgm:spPr/>
      <dgm:t>
        <a:bodyPr/>
        <a:lstStyle/>
        <a:p>
          <a:endParaRPr lang="en-US" noProof="0" dirty="0"/>
        </a:p>
      </dgm:t>
    </dgm:pt>
    <dgm:pt modelId="{8834AC06-71A7-4154-B382-AB72C8D0E9AD}">
      <dgm:prSet phldrT="[Szöveg]" custT="1"/>
      <dgm:spPr/>
      <dgm:t>
        <a:bodyPr/>
        <a:lstStyle/>
        <a:p>
          <a:r>
            <a:rPr lang="en-US" sz="1600" u="sng" noProof="0" dirty="0"/>
            <a:t>EU Homogeneity</a:t>
          </a:r>
          <a:r>
            <a:rPr lang="en-US" sz="1600" u="none" noProof="0" dirty="0"/>
            <a:t> - measured homogeneity of countries based on diverse OECD data</a:t>
          </a:r>
        </a:p>
      </dgm:t>
    </dgm:pt>
    <dgm:pt modelId="{FC9F9E07-FA2F-4F20-ADF4-A5878B633D64}" type="parTrans" cxnId="{5EA8C1A6-C43E-4651-8F27-9F81FC227917}">
      <dgm:prSet/>
      <dgm:spPr/>
      <dgm:t>
        <a:bodyPr/>
        <a:lstStyle/>
        <a:p>
          <a:endParaRPr lang="hu-HU"/>
        </a:p>
      </dgm:t>
    </dgm:pt>
    <dgm:pt modelId="{020DEE0B-2DBD-4FCE-B6CE-85C8F0BB3C7A}" type="sibTrans" cxnId="{5EA8C1A6-C43E-4651-8F27-9F81FC227917}">
      <dgm:prSet/>
      <dgm:spPr/>
      <dgm:t>
        <a:bodyPr/>
        <a:lstStyle/>
        <a:p>
          <a:endParaRPr lang="hu-HU"/>
        </a:p>
      </dgm:t>
    </dgm:pt>
    <dgm:pt modelId="{77DE719F-B5F2-4CC6-9F30-77E5661DDFB6}">
      <dgm:prSet phldrT="[Szöveg]" custT="1"/>
      <dgm:spPr/>
      <dgm:t>
        <a:bodyPr/>
        <a:lstStyle/>
        <a:p>
          <a:r>
            <a:rPr lang="en-US" sz="2000" b="1" noProof="0" dirty="0"/>
            <a:t>Google trends</a:t>
          </a:r>
        </a:p>
      </dgm:t>
    </dgm:pt>
    <dgm:pt modelId="{B4D9EA35-5DA0-4104-B8D5-53E59E453690}" type="parTrans" cxnId="{908C2CF9-6507-42DE-9F73-C9681FBDDF75}">
      <dgm:prSet/>
      <dgm:spPr/>
      <dgm:t>
        <a:bodyPr/>
        <a:lstStyle/>
        <a:p>
          <a:endParaRPr lang="hu-HU"/>
        </a:p>
      </dgm:t>
    </dgm:pt>
    <dgm:pt modelId="{82780CBF-E34E-4162-BFCA-53A51582B041}" type="sibTrans" cxnId="{908C2CF9-6507-42DE-9F73-C9681FBDDF75}">
      <dgm:prSet/>
      <dgm:spPr/>
      <dgm:t>
        <a:bodyPr/>
        <a:lstStyle/>
        <a:p>
          <a:endParaRPr lang="hu-HU"/>
        </a:p>
      </dgm:t>
    </dgm:pt>
    <dgm:pt modelId="{3FB3A2AC-FF19-4F40-A90D-015167EC1BBA}">
      <dgm:prSet phldrT="[Szöveg]" custT="1"/>
      <dgm:spPr/>
      <dgm:t>
        <a:bodyPr/>
        <a:lstStyle/>
        <a:p>
          <a:r>
            <a:rPr lang="en-US" sz="1600" u="sng" noProof="0" dirty="0"/>
            <a:t>IT security</a:t>
          </a:r>
        </a:p>
      </dgm:t>
    </dgm:pt>
    <dgm:pt modelId="{04A67AAC-6D0B-4456-83EF-FE14025D6737}" type="parTrans" cxnId="{F00B941D-2C88-4682-B3AC-02E5DAA17327}">
      <dgm:prSet/>
      <dgm:spPr/>
      <dgm:t>
        <a:bodyPr/>
        <a:lstStyle/>
        <a:p>
          <a:endParaRPr lang="hu-HU"/>
        </a:p>
      </dgm:t>
    </dgm:pt>
    <dgm:pt modelId="{BE486636-47B8-4192-88B0-3505FED14FC9}" type="sibTrans" cxnId="{F00B941D-2C88-4682-B3AC-02E5DAA17327}">
      <dgm:prSet/>
      <dgm:spPr/>
      <dgm:t>
        <a:bodyPr/>
        <a:lstStyle/>
        <a:p>
          <a:endParaRPr lang="hu-HU"/>
        </a:p>
      </dgm:t>
    </dgm:pt>
    <dgm:pt modelId="{9C59FB97-9073-4137-B6AF-6493F1813BE3}">
      <dgm:prSet phldrT="[Szöveg]" custT="1"/>
      <dgm:spPr/>
      <dgm:t>
        <a:bodyPr/>
        <a:lstStyle/>
        <a:p>
          <a:r>
            <a:rPr lang="en-US" sz="1600" u="sng" noProof="0" dirty="0"/>
            <a:t>Taylor Swift</a:t>
          </a:r>
        </a:p>
      </dgm:t>
    </dgm:pt>
    <dgm:pt modelId="{BEF8146E-54C7-4722-AFA6-C5B45ABC13CE}" type="parTrans" cxnId="{B0C0A7B7-6271-41B0-BD4F-F4734E5FD95F}">
      <dgm:prSet/>
      <dgm:spPr/>
      <dgm:t>
        <a:bodyPr/>
        <a:lstStyle/>
        <a:p>
          <a:endParaRPr lang="hu-HU"/>
        </a:p>
      </dgm:t>
    </dgm:pt>
    <dgm:pt modelId="{DD9B8C28-BA7C-4C69-99D1-E6819CC37561}" type="sibTrans" cxnId="{B0C0A7B7-6271-41B0-BD4F-F4734E5FD95F}">
      <dgm:prSet/>
      <dgm:spPr/>
      <dgm:t>
        <a:bodyPr/>
        <a:lstStyle/>
        <a:p>
          <a:endParaRPr lang="hu-HU"/>
        </a:p>
      </dgm:t>
    </dgm:pt>
    <dgm:pt modelId="{4B0AB37B-CF6C-4CA8-BAD6-931DABB767B5}" type="pres">
      <dgm:prSet presAssocID="{F7E4FA24-52C1-4571-A998-125A143378AC}" presName="Name0" presStyleCnt="0">
        <dgm:presLayoutVars>
          <dgm:dir/>
          <dgm:resizeHandles val="exact"/>
        </dgm:presLayoutVars>
      </dgm:prSet>
      <dgm:spPr/>
    </dgm:pt>
    <dgm:pt modelId="{32675608-494F-4EB7-9209-B51A3E835A05}" type="pres">
      <dgm:prSet presAssocID="{C4125877-3C3A-433C-9D7D-78DA500CBB4C}" presName="node" presStyleLbl="node1" presStyleIdx="0" presStyleCnt="4">
        <dgm:presLayoutVars>
          <dgm:bulletEnabled val="1"/>
        </dgm:presLayoutVars>
      </dgm:prSet>
      <dgm:spPr/>
    </dgm:pt>
    <dgm:pt modelId="{FA108945-D270-43DC-B870-3AEDD28D8906}" type="pres">
      <dgm:prSet presAssocID="{29E6D75E-3DCB-462C-BC07-F1C2C0BDFC9D}" presName="sibTrans" presStyleLbl="sibTrans2D1" presStyleIdx="0" presStyleCnt="3"/>
      <dgm:spPr/>
    </dgm:pt>
    <dgm:pt modelId="{A08F2333-BA28-4F02-9A38-CE2A68EEB65B}" type="pres">
      <dgm:prSet presAssocID="{29E6D75E-3DCB-462C-BC07-F1C2C0BDFC9D}" presName="connectorText" presStyleLbl="sibTrans2D1" presStyleIdx="0" presStyleCnt="3"/>
      <dgm:spPr/>
    </dgm:pt>
    <dgm:pt modelId="{A28C1839-810F-4A60-B0CF-C9CCAC677160}" type="pres">
      <dgm:prSet presAssocID="{05FBA887-7D99-4326-809A-A4098F864C49}" presName="node" presStyleLbl="node1" presStyleIdx="1" presStyleCnt="4">
        <dgm:presLayoutVars>
          <dgm:bulletEnabled val="1"/>
        </dgm:presLayoutVars>
      </dgm:prSet>
      <dgm:spPr/>
    </dgm:pt>
    <dgm:pt modelId="{C5E42534-18D5-4625-8A64-5883836D72E6}" type="pres">
      <dgm:prSet presAssocID="{64D423E4-18E7-40AD-A924-9A21C947CBC9}" presName="sibTrans" presStyleLbl="sibTrans2D1" presStyleIdx="1" presStyleCnt="3"/>
      <dgm:spPr/>
    </dgm:pt>
    <dgm:pt modelId="{4F86B086-558E-40CF-8DA6-66777BFDB139}" type="pres">
      <dgm:prSet presAssocID="{64D423E4-18E7-40AD-A924-9A21C947CBC9}" presName="connectorText" presStyleLbl="sibTrans2D1" presStyleIdx="1" presStyleCnt="3"/>
      <dgm:spPr/>
    </dgm:pt>
    <dgm:pt modelId="{6311F1CA-B476-4F51-999B-48898E681E72}" type="pres">
      <dgm:prSet presAssocID="{CBFE231C-2C63-49BD-8D06-2E4C52B5EEBD}" presName="node" presStyleLbl="node1" presStyleIdx="2" presStyleCnt="4">
        <dgm:presLayoutVars>
          <dgm:bulletEnabled val="1"/>
        </dgm:presLayoutVars>
      </dgm:prSet>
      <dgm:spPr/>
    </dgm:pt>
    <dgm:pt modelId="{039E5F3C-A0BB-4E78-8DC3-A20FC232CB43}" type="pres">
      <dgm:prSet presAssocID="{68085134-C815-4F7B-B62A-66624DF0B746}" presName="sibTrans" presStyleLbl="sibTrans2D1" presStyleIdx="2" presStyleCnt="3"/>
      <dgm:spPr/>
    </dgm:pt>
    <dgm:pt modelId="{360688CA-78F3-4399-BC54-763CFE1CCCBB}" type="pres">
      <dgm:prSet presAssocID="{68085134-C815-4F7B-B62A-66624DF0B746}" presName="connectorText" presStyleLbl="sibTrans2D1" presStyleIdx="2" presStyleCnt="3"/>
      <dgm:spPr/>
    </dgm:pt>
    <dgm:pt modelId="{EDE4E0AE-770B-4F1D-96C8-ECBDBF01ACFF}" type="pres">
      <dgm:prSet presAssocID="{77DE719F-B5F2-4CC6-9F30-77E5661DDFB6}" presName="node" presStyleLbl="node1" presStyleIdx="3" presStyleCnt="4">
        <dgm:presLayoutVars>
          <dgm:bulletEnabled val="1"/>
        </dgm:presLayoutVars>
      </dgm:prSet>
      <dgm:spPr/>
    </dgm:pt>
  </dgm:ptLst>
  <dgm:cxnLst>
    <dgm:cxn modelId="{375AC906-CD20-4E58-BB7A-6D7D4C564931}" type="presOf" srcId="{77DE719F-B5F2-4CC6-9F30-77E5661DDFB6}" destId="{EDE4E0AE-770B-4F1D-96C8-ECBDBF01ACFF}" srcOrd="0" destOrd="0" presId="urn:microsoft.com/office/officeart/2005/8/layout/process1"/>
    <dgm:cxn modelId="{F00B941D-2C88-4682-B3AC-02E5DAA17327}" srcId="{77DE719F-B5F2-4CC6-9F30-77E5661DDFB6}" destId="{3FB3A2AC-FF19-4F40-A90D-015167EC1BBA}" srcOrd="0" destOrd="0" parTransId="{04A67AAC-6D0B-4456-83EF-FE14025D6737}" sibTransId="{BE486636-47B8-4192-88B0-3505FED14FC9}"/>
    <dgm:cxn modelId="{3BF8FA2A-64D5-4723-96FE-115D04702716}" type="presOf" srcId="{8834AC06-71A7-4154-B382-AB72C8D0E9AD}" destId="{6311F1CA-B476-4F51-999B-48898E681E72}" srcOrd="0" destOrd="1" presId="urn:microsoft.com/office/officeart/2005/8/layout/process1"/>
    <dgm:cxn modelId="{7533E53C-6648-471C-9BA3-323BA7BE557D}" type="presOf" srcId="{00FBA0E6-F08D-4CF8-8BF9-95207B32A3D6}" destId="{32675608-494F-4EB7-9209-B51A3E835A05}" srcOrd="0" destOrd="1" presId="urn:microsoft.com/office/officeart/2005/8/layout/process1"/>
    <dgm:cxn modelId="{042FEF70-E717-4BB4-9C6B-20D6A940EA40}" type="presOf" srcId="{F7E4FA24-52C1-4571-A998-125A143378AC}" destId="{4B0AB37B-CF6C-4CA8-BAD6-931DABB767B5}" srcOrd="0" destOrd="0" presId="urn:microsoft.com/office/officeart/2005/8/layout/process1"/>
    <dgm:cxn modelId="{065E1B56-B81B-4007-96A9-1372C548EC84}" type="presOf" srcId="{68085134-C815-4F7B-B62A-66624DF0B746}" destId="{039E5F3C-A0BB-4E78-8DC3-A20FC232CB43}" srcOrd="0" destOrd="0" presId="urn:microsoft.com/office/officeart/2005/8/layout/process1"/>
    <dgm:cxn modelId="{D8F0BA98-95AB-49DA-BC59-6F135F60C50F}" srcId="{F7E4FA24-52C1-4571-A998-125A143378AC}" destId="{CBFE231C-2C63-49BD-8D06-2E4C52B5EEBD}" srcOrd="2" destOrd="0" parTransId="{155D91FC-9557-4882-9239-8D044E1A748C}" sibTransId="{68085134-C815-4F7B-B62A-66624DF0B746}"/>
    <dgm:cxn modelId="{F7980899-1366-4813-AD1B-5C2EB3471D6E}" type="presOf" srcId="{29E6D75E-3DCB-462C-BC07-F1C2C0BDFC9D}" destId="{A08F2333-BA28-4F02-9A38-CE2A68EEB65B}" srcOrd="1" destOrd="0" presId="urn:microsoft.com/office/officeart/2005/8/layout/process1"/>
    <dgm:cxn modelId="{28952499-D1D4-4935-8B6E-114127BB08E6}" type="presOf" srcId="{CBFE231C-2C63-49BD-8D06-2E4C52B5EEBD}" destId="{6311F1CA-B476-4F51-999B-48898E681E72}" srcOrd="0" destOrd="0" presId="urn:microsoft.com/office/officeart/2005/8/layout/process1"/>
    <dgm:cxn modelId="{C9D1209A-1B25-4B84-B5BE-AAC90D65E6D1}" srcId="{F7E4FA24-52C1-4571-A998-125A143378AC}" destId="{C4125877-3C3A-433C-9D7D-78DA500CBB4C}" srcOrd="0" destOrd="0" parTransId="{60FC501D-6CD4-40E3-8F20-8EC63E26D28E}" sibTransId="{29E6D75E-3DCB-462C-BC07-F1C2C0BDFC9D}"/>
    <dgm:cxn modelId="{5EA8C1A6-C43E-4651-8F27-9F81FC227917}" srcId="{CBFE231C-2C63-49BD-8D06-2E4C52B5EEBD}" destId="{8834AC06-71A7-4154-B382-AB72C8D0E9AD}" srcOrd="0" destOrd="0" parTransId="{FC9F9E07-FA2F-4F20-ADF4-A5878B633D64}" sibTransId="{020DEE0B-2DBD-4FCE-B6CE-85C8F0BB3C7A}"/>
    <dgm:cxn modelId="{8B59B8A8-539A-479C-9F02-F5E51B96D57B}" type="presOf" srcId="{236B93A4-DDCB-455C-B59F-C98A15A6982C}" destId="{A28C1839-810F-4A60-B0CF-C9CCAC677160}" srcOrd="0" destOrd="1" presId="urn:microsoft.com/office/officeart/2005/8/layout/process1"/>
    <dgm:cxn modelId="{B0C0A7B7-6271-41B0-BD4F-F4734E5FD95F}" srcId="{77DE719F-B5F2-4CC6-9F30-77E5661DDFB6}" destId="{9C59FB97-9073-4137-B6AF-6493F1813BE3}" srcOrd="1" destOrd="0" parTransId="{BEF8146E-54C7-4722-AFA6-C5B45ABC13CE}" sibTransId="{DD9B8C28-BA7C-4C69-99D1-E6819CC37561}"/>
    <dgm:cxn modelId="{E85798C6-BD89-4B8C-834F-9A687517A62D}" type="presOf" srcId="{05FBA887-7D99-4326-809A-A4098F864C49}" destId="{A28C1839-810F-4A60-B0CF-C9CCAC677160}" srcOrd="0" destOrd="0" presId="urn:microsoft.com/office/officeart/2005/8/layout/process1"/>
    <dgm:cxn modelId="{9264FCC6-70E7-4425-8F2B-13FAE5269065}" type="presOf" srcId="{64D423E4-18E7-40AD-A924-9A21C947CBC9}" destId="{C5E42534-18D5-4625-8A64-5883836D72E6}" srcOrd="0" destOrd="0" presId="urn:microsoft.com/office/officeart/2005/8/layout/process1"/>
    <dgm:cxn modelId="{49A9A3CA-7D3E-4FBF-AE4C-F64264ECC6EA}" type="presOf" srcId="{3FB3A2AC-FF19-4F40-A90D-015167EC1BBA}" destId="{EDE4E0AE-770B-4F1D-96C8-ECBDBF01ACFF}" srcOrd="0" destOrd="1" presId="urn:microsoft.com/office/officeart/2005/8/layout/process1"/>
    <dgm:cxn modelId="{28F321CB-DA72-4658-B310-6E472596BB34}" srcId="{05FBA887-7D99-4326-809A-A4098F864C49}" destId="{236B93A4-DDCB-455C-B59F-C98A15A6982C}" srcOrd="0" destOrd="0" parTransId="{ED18910A-AADE-4F20-9038-21A5E3EB8B54}" sibTransId="{D3F7C19F-B2B3-4865-8D09-C27A425C4B76}"/>
    <dgm:cxn modelId="{487EF1DB-6661-4D12-83CE-AB8E3ABBD4BB}" srcId="{C4125877-3C3A-433C-9D7D-78DA500CBB4C}" destId="{00FBA0E6-F08D-4CF8-8BF9-95207B32A3D6}" srcOrd="0" destOrd="0" parTransId="{CB17A358-F86E-411E-9F74-AAE76D2738AE}" sibTransId="{F6EE73F0-AD5E-4ECA-8C5E-7A92CBDF83AF}"/>
    <dgm:cxn modelId="{FF9FFDDE-ED3A-480D-A480-5E1F483B8051}" type="presOf" srcId="{9C59FB97-9073-4137-B6AF-6493F1813BE3}" destId="{EDE4E0AE-770B-4F1D-96C8-ECBDBF01ACFF}" srcOrd="0" destOrd="2" presId="urn:microsoft.com/office/officeart/2005/8/layout/process1"/>
    <dgm:cxn modelId="{707B82E3-8348-449F-BDF8-4C0433BB2134}" srcId="{F7E4FA24-52C1-4571-A998-125A143378AC}" destId="{05FBA887-7D99-4326-809A-A4098F864C49}" srcOrd="1" destOrd="0" parTransId="{1642E089-2DB5-41FE-A8F1-5AF0D18393AB}" sibTransId="{64D423E4-18E7-40AD-A924-9A21C947CBC9}"/>
    <dgm:cxn modelId="{2563A2E9-40B4-40A5-9DE9-D445CB34314C}" type="presOf" srcId="{64D423E4-18E7-40AD-A924-9A21C947CBC9}" destId="{4F86B086-558E-40CF-8DA6-66777BFDB139}" srcOrd="1" destOrd="0" presId="urn:microsoft.com/office/officeart/2005/8/layout/process1"/>
    <dgm:cxn modelId="{807894ED-5753-425A-869E-7AF01B65DEE4}" type="presOf" srcId="{29E6D75E-3DCB-462C-BC07-F1C2C0BDFC9D}" destId="{FA108945-D270-43DC-B870-3AEDD28D8906}" srcOrd="0" destOrd="0" presId="urn:microsoft.com/office/officeart/2005/8/layout/process1"/>
    <dgm:cxn modelId="{2FF0C7F1-2259-4D17-B58E-2EDD08CFD0FA}" type="presOf" srcId="{C4125877-3C3A-433C-9D7D-78DA500CBB4C}" destId="{32675608-494F-4EB7-9209-B51A3E835A05}" srcOrd="0" destOrd="0" presId="urn:microsoft.com/office/officeart/2005/8/layout/process1"/>
    <dgm:cxn modelId="{908C2CF9-6507-42DE-9F73-C9681FBDDF75}" srcId="{F7E4FA24-52C1-4571-A998-125A143378AC}" destId="{77DE719F-B5F2-4CC6-9F30-77E5661DDFB6}" srcOrd="3" destOrd="0" parTransId="{B4D9EA35-5DA0-4104-B8D5-53E59E453690}" sibTransId="{82780CBF-E34E-4162-BFCA-53A51582B041}"/>
    <dgm:cxn modelId="{7C40A6FD-9523-4E2E-B908-641ED507B3AE}" type="presOf" srcId="{68085134-C815-4F7B-B62A-66624DF0B746}" destId="{360688CA-78F3-4399-BC54-763CFE1CCCBB}" srcOrd="1" destOrd="0" presId="urn:microsoft.com/office/officeart/2005/8/layout/process1"/>
    <dgm:cxn modelId="{5E2AD8A0-9DAE-406F-B796-730C63D7DF35}" type="presParOf" srcId="{4B0AB37B-CF6C-4CA8-BAD6-931DABB767B5}" destId="{32675608-494F-4EB7-9209-B51A3E835A05}" srcOrd="0" destOrd="0" presId="urn:microsoft.com/office/officeart/2005/8/layout/process1"/>
    <dgm:cxn modelId="{B1320729-214D-4279-B1EB-F499C1270808}" type="presParOf" srcId="{4B0AB37B-CF6C-4CA8-BAD6-931DABB767B5}" destId="{FA108945-D270-43DC-B870-3AEDD28D8906}" srcOrd="1" destOrd="0" presId="urn:microsoft.com/office/officeart/2005/8/layout/process1"/>
    <dgm:cxn modelId="{7E53B9C6-DEDE-4385-8BC0-0D89CB274695}" type="presParOf" srcId="{FA108945-D270-43DC-B870-3AEDD28D8906}" destId="{A08F2333-BA28-4F02-9A38-CE2A68EEB65B}" srcOrd="0" destOrd="0" presId="urn:microsoft.com/office/officeart/2005/8/layout/process1"/>
    <dgm:cxn modelId="{B21A2A25-C41D-42B0-AC0A-442E11028F94}" type="presParOf" srcId="{4B0AB37B-CF6C-4CA8-BAD6-931DABB767B5}" destId="{A28C1839-810F-4A60-B0CF-C9CCAC677160}" srcOrd="2" destOrd="0" presId="urn:microsoft.com/office/officeart/2005/8/layout/process1"/>
    <dgm:cxn modelId="{C440B4BA-12E6-4CE6-845B-34EF7CF02B1B}" type="presParOf" srcId="{4B0AB37B-CF6C-4CA8-BAD6-931DABB767B5}" destId="{C5E42534-18D5-4625-8A64-5883836D72E6}" srcOrd="3" destOrd="0" presId="urn:microsoft.com/office/officeart/2005/8/layout/process1"/>
    <dgm:cxn modelId="{E807C3E5-0D23-416C-8477-34A8ABBC6F84}" type="presParOf" srcId="{C5E42534-18D5-4625-8A64-5883836D72E6}" destId="{4F86B086-558E-40CF-8DA6-66777BFDB139}" srcOrd="0" destOrd="0" presId="urn:microsoft.com/office/officeart/2005/8/layout/process1"/>
    <dgm:cxn modelId="{97FDD4E2-76C6-4489-9271-FC4BBDB24D02}" type="presParOf" srcId="{4B0AB37B-CF6C-4CA8-BAD6-931DABB767B5}" destId="{6311F1CA-B476-4F51-999B-48898E681E72}" srcOrd="4" destOrd="0" presId="urn:microsoft.com/office/officeart/2005/8/layout/process1"/>
    <dgm:cxn modelId="{B36B7CD5-D835-451C-A240-329A4AD1F8E7}" type="presParOf" srcId="{4B0AB37B-CF6C-4CA8-BAD6-931DABB767B5}" destId="{039E5F3C-A0BB-4E78-8DC3-A20FC232CB43}" srcOrd="5" destOrd="0" presId="urn:microsoft.com/office/officeart/2005/8/layout/process1"/>
    <dgm:cxn modelId="{9069C811-6582-47B9-8FE4-699657A9816A}" type="presParOf" srcId="{039E5F3C-A0BB-4E78-8DC3-A20FC232CB43}" destId="{360688CA-78F3-4399-BC54-763CFE1CCCBB}" srcOrd="0" destOrd="0" presId="urn:microsoft.com/office/officeart/2005/8/layout/process1"/>
    <dgm:cxn modelId="{DF7563DA-7E25-47AC-A674-6CD26FF4780D}" type="presParOf" srcId="{4B0AB37B-CF6C-4CA8-BAD6-931DABB767B5}" destId="{EDE4E0AE-770B-4F1D-96C8-ECBDBF01ACFF}"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75608-494F-4EB7-9209-B51A3E835A05}">
      <dsp:nvSpPr>
        <dsp:cNvPr id="0" name=""/>
        <dsp:cNvSpPr/>
      </dsp:nvSpPr>
      <dsp:spPr>
        <a:xfrm>
          <a:off x="5160" y="681089"/>
          <a:ext cx="2256137" cy="16709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noProof="0" dirty="0"/>
            <a:t>City level</a:t>
          </a:r>
        </a:p>
        <a:p>
          <a:pPr marL="171450" lvl="1" indent="-171450" algn="l" defTabSz="711200">
            <a:lnSpc>
              <a:spcPct val="90000"/>
            </a:lnSpc>
            <a:spcBef>
              <a:spcPct val="0"/>
            </a:spcBef>
            <a:spcAft>
              <a:spcPct val="15000"/>
            </a:spcAft>
            <a:buChar char="•"/>
          </a:pPr>
          <a:r>
            <a:rPr lang="en-US" sz="1600" u="sng" kern="1200" noProof="0" dirty="0"/>
            <a:t>Budapest project </a:t>
          </a:r>
          <a:r>
            <a:rPr lang="en-US" sz="1600" kern="1200" noProof="0" dirty="0"/>
            <a:t>- AI redrew city boundaries with data</a:t>
          </a:r>
        </a:p>
      </dsp:txBody>
      <dsp:txXfrm>
        <a:off x="54100" y="730029"/>
        <a:ext cx="2158257" cy="1573071"/>
      </dsp:txXfrm>
    </dsp:sp>
    <dsp:sp modelId="{FA108945-D270-43DC-B870-3AEDD28D8906}">
      <dsp:nvSpPr>
        <dsp:cNvPr id="0" name=""/>
        <dsp:cNvSpPr/>
      </dsp:nvSpPr>
      <dsp:spPr>
        <a:xfrm>
          <a:off x="2486911" y="1236804"/>
          <a:ext cx="478301" cy="5595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noProof="0" dirty="0"/>
        </a:p>
      </dsp:txBody>
      <dsp:txXfrm>
        <a:off x="2486911" y="1348708"/>
        <a:ext cx="334811" cy="335714"/>
      </dsp:txXfrm>
    </dsp:sp>
    <dsp:sp modelId="{A28C1839-810F-4A60-B0CF-C9CCAC677160}">
      <dsp:nvSpPr>
        <dsp:cNvPr id="0" name=""/>
        <dsp:cNvSpPr/>
      </dsp:nvSpPr>
      <dsp:spPr>
        <a:xfrm>
          <a:off x="3163752" y="681089"/>
          <a:ext cx="2256137" cy="16709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noProof="0" dirty="0"/>
            <a:t>Region level</a:t>
          </a:r>
        </a:p>
        <a:p>
          <a:pPr marL="171450" lvl="1" indent="-171450" algn="l" defTabSz="711200">
            <a:lnSpc>
              <a:spcPct val="90000"/>
            </a:lnSpc>
            <a:spcBef>
              <a:spcPct val="0"/>
            </a:spcBef>
            <a:spcAft>
              <a:spcPct val="15000"/>
            </a:spcAft>
            <a:buChar char="•"/>
          </a:pPr>
          <a:r>
            <a:rPr lang="en-US" sz="1600" u="sng" kern="1200" noProof="0" dirty="0" err="1"/>
            <a:t>Mezőföld</a:t>
          </a:r>
          <a:r>
            <a:rPr lang="en-US" sz="1600" u="sng" kern="1200" noProof="0" dirty="0"/>
            <a:t> project</a:t>
          </a:r>
          <a:r>
            <a:rPr lang="en-US" sz="1600" kern="1200" noProof="0" dirty="0"/>
            <a:t> - regional similarity index via AI</a:t>
          </a:r>
        </a:p>
      </dsp:txBody>
      <dsp:txXfrm>
        <a:off x="3212692" y="730029"/>
        <a:ext cx="2158257" cy="1573071"/>
      </dsp:txXfrm>
    </dsp:sp>
    <dsp:sp modelId="{C5E42534-18D5-4625-8A64-5883836D72E6}">
      <dsp:nvSpPr>
        <dsp:cNvPr id="0" name=""/>
        <dsp:cNvSpPr/>
      </dsp:nvSpPr>
      <dsp:spPr>
        <a:xfrm>
          <a:off x="5645503" y="1236804"/>
          <a:ext cx="478301" cy="5595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noProof="0" dirty="0"/>
        </a:p>
      </dsp:txBody>
      <dsp:txXfrm>
        <a:off x="5645503" y="1348708"/>
        <a:ext cx="334811" cy="335714"/>
      </dsp:txXfrm>
    </dsp:sp>
    <dsp:sp modelId="{6311F1CA-B476-4F51-999B-48898E681E72}">
      <dsp:nvSpPr>
        <dsp:cNvPr id="0" name=""/>
        <dsp:cNvSpPr/>
      </dsp:nvSpPr>
      <dsp:spPr>
        <a:xfrm>
          <a:off x="6322344" y="681089"/>
          <a:ext cx="2256137" cy="16709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noProof="0" dirty="0"/>
            <a:t>Country level</a:t>
          </a:r>
        </a:p>
        <a:p>
          <a:pPr marL="171450" lvl="1" indent="-171450" algn="l" defTabSz="711200">
            <a:lnSpc>
              <a:spcPct val="90000"/>
            </a:lnSpc>
            <a:spcBef>
              <a:spcPct val="0"/>
            </a:spcBef>
            <a:spcAft>
              <a:spcPct val="15000"/>
            </a:spcAft>
            <a:buChar char="•"/>
          </a:pPr>
          <a:r>
            <a:rPr lang="en-US" sz="1600" u="sng" kern="1200" noProof="0" dirty="0"/>
            <a:t>EU Homogeneity</a:t>
          </a:r>
          <a:r>
            <a:rPr lang="en-US" sz="1600" u="none" kern="1200" noProof="0" dirty="0"/>
            <a:t> - measured homogeneity of countries based on diverse OECD data</a:t>
          </a:r>
        </a:p>
      </dsp:txBody>
      <dsp:txXfrm>
        <a:off x="6371284" y="730029"/>
        <a:ext cx="2158257" cy="1573071"/>
      </dsp:txXfrm>
    </dsp:sp>
    <dsp:sp modelId="{039E5F3C-A0BB-4E78-8DC3-A20FC232CB43}">
      <dsp:nvSpPr>
        <dsp:cNvPr id="0" name=""/>
        <dsp:cNvSpPr/>
      </dsp:nvSpPr>
      <dsp:spPr>
        <a:xfrm>
          <a:off x="8804095" y="1236804"/>
          <a:ext cx="478301" cy="5595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noProof="0" dirty="0"/>
        </a:p>
      </dsp:txBody>
      <dsp:txXfrm>
        <a:off x="8804095" y="1348708"/>
        <a:ext cx="334811" cy="335714"/>
      </dsp:txXfrm>
    </dsp:sp>
    <dsp:sp modelId="{EDE4E0AE-770B-4F1D-96C8-ECBDBF01ACFF}">
      <dsp:nvSpPr>
        <dsp:cNvPr id="0" name=""/>
        <dsp:cNvSpPr/>
      </dsp:nvSpPr>
      <dsp:spPr>
        <a:xfrm>
          <a:off x="9480936" y="681089"/>
          <a:ext cx="2256137" cy="16709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noProof="0" dirty="0"/>
            <a:t>Google trends</a:t>
          </a:r>
        </a:p>
        <a:p>
          <a:pPr marL="171450" lvl="1" indent="-171450" algn="l" defTabSz="711200">
            <a:lnSpc>
              <a:spcPct val="90000"/>
            </a:lnSpc>
            <a:spcBef>
              <a:spcPct val="0"/>
            </a:spcBef>
            <a:spcAft>
              <a:spcPct val="15000"/>
            </a:spcAft>
            <a:buChar char="•"/>
          </a:pPr>
          <a:r>
            <a:rPr lang="en-US" sz="1600" u="sng" kern="1200" noProof="0" dirty="0"/>
            <a:t>IT security</a:t>
          </a:r>
        </a:p>
        <a:p>
          <a:pPr marL="171450" lvl="1" indent="-171450" algn="l" defTabSz="711200">
            <a:lnSpc>
              <a:spcPct val="90000"/>
            </a:lnSpc>
            <a:spcBef>
              <a:spcPct val="0"/>
            </a:spcBef>
            <a:spcAft>
              <a:spcPct val="15000"/>
            </a:spcAft>
            <a:buChar char="•"/>
          </a:pPr>
          <a:r>
            <a:rPr lang="en-US" sz="1600" u="sng" kern="1200" noProof="0" dirty="0"/>
            <a:t>Taylor Swift</a:t>
          </a:r>
        </a:p>
      </dsp:txBody>
      <dsp:txXfrm>
        <a:off x="9529876" y="730029"/>
        <a:ext cx="2158257" cy="15730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6BAC5-FA8A-47CF-B619-CF99D1D0C019}" type="datetimeFigureOut">
              <a:rPr lang="hu-HU" smtClean="0"/>
              <a:t>2025. 08. 05.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356C6-1478-40F4-AC40-8A87985CE7B0}" type="slidenum">
              <a:rPr lang="hu-HU" smtClean="0"/>
              <a:t>‹#›</a:t>
            </a:fld>
            <a:endParaRPr lang="hu-HU"/>
          </a:p>
        </p:txBody>
      </p:sp>
    </p:spTree>
    <p:extLst>
      <p:ext uri="{BB962C8B-B14F-4D97-AF65-F5344CB8AC3E}">
        <p14:creationId xmlns:p14="http://schemas.microsoft.com/office/powerpoint/2010/main" val="322706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Good morning, everyone. Today I’m presenting our study ‘Regional and Dynamical Effects of the Digitalisation Phenomenon under an </a:t>
            </a:r>
            <a:r>
              <a:rPr lang="en-GB" dirty="0" err="1"/>
              <a:t>mAIcroscope</a:t>
            </a:r>
            <a:r>
              <a:rPr lang="en-GB" dirty="0"/>
              <a:t> (2004–2025)’. I’m &lt;Name&gt;, and this work is a collaboration at KJU, Hungary. We’re excited to share how we used an AI-driven approach to measure digitalisation awareness across 62 countries over the last two decades. This talk is part of the Digital Transformation panel, aligning with the conference’s focus on regional comparisons. Over the next 20 minutes, I’ll walk through our motivation, methods, key results, and why this objective approach matters.</a:t>
            </a:r>
            <a:endParaRPr lang="hu-HU" dirty="0"/>
          </a:p>
        </p:txBody>
      </p:sp>
      <p:sp>
        <p:nvSpPr>
          <p:cNvPr id="4" name="Dia számának helye 3"/>
          <p:cNvSpPr>
            <a:spLocks noGrp="1"/>
          </p:cNvSpPr>
          <p:nvPr>
            <p:ph type="sldNum" sz="quarter" idx="5"/>
          </p:nvPr>
        </p:nvSpPr>
        <p:spPr/>
        <p:txBody>
          <a:bodyPr/>
          <a:lstStyle/>
          <a:p>
            <a:fld id="{7EE356C6-1478-40F4-AC40-8A87985CE7B0}" type="slidenum">
              <a:rPr lang="hu-HU" smtClean="0"/>
              <a:t>1</a:t>
            </a:fld>
            <a:endParaRPr lang="hu-HU"/>
          </a:p>
        </p:txBody>
      </p:sp>
    </p:spTree>
    <p:extLst>
      <p:ext uri="{BB962C8B-B14F-4D97-AF65-F5344CB8AC3E}">
        <p14:creationId xmlns:p14="http://schemas.microsoft.com/office/powerpoint/2010/main" val="916525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Now let’s examine how countries’ group memberships (over-norm vs under-norm) changed across versions:</a:t>
            </a:r>
          </a:p>
          <a:p>
            <a:r>
              <a:rPr lang="en-GB" dirty="0"/>
              <a:t>In the </a:t>
            </a:r>
            <a:r>
              <a:rPr lang="en-GB" b="1" dirty="0"/>
              <a:t>Basic version</a:t>
            </a:r>
            <a:r>
              <a:rPr lang="en-GB" dirty="0"/>
              <a:t>, as noted, we have </a:t>
            </a:r>
            <a:r>
              <a:rPr lang="en-GB" b="1" dirty="0"/>
              <a:t>27 over-norm</a:t>
            </a:r>
            <a:r>
              <a:rPr lang="en-GB" dirty="0"/>
              <a:t> (above the norm threshold) and </a:t>
            </a:r>
            <a:r>
              <a:rPr lang="en-GB" b="1" dirty="0"/>
              <a:t>35 under-norm</a:t>
            </a:r>
            <a:r>
              <a:rPr lang="en-GB" dirty="0"/>
              <a:t> countries. There were no </a:t>
            </a:r>
            <a:r>
              <a:rPr lang="en-GB" b="1" dirty="0"/>
              <a:t>norm-like</a:t>
            </a:r>
            <a:r>
              <a:rPr lang="en-GB" dirty="0"/>
              <a:t> countries, meaning none sat exactly at the cutoff – the model cleanly split the groups.</a:t>
            </a:r>
          </a:p>
          <a:p>
            <a:r>
              <a:rPr lang="en-GB" dirty="0"/>
              <a:t>In the </a:t>
            </a:r>
            <a:r>
              <a:rPr lang="en-GB" b="1" dirty="0"/>
              <a:t>T-version</a:t>
            </a:r>
            <a:r>
              <a:rPr lang="en-GB" dirty="0"/>
              <a:t>, the count of over-norm countries rises to </a:t>
            </a:r>
            <a:r>
              <a:rPr lang="en-GB" b="1" dirty="0"/>
              <a:t>29</a:t>
            </a:r>
            <a:r>
              <a:rPr lang="en-GB" dirty="0"/>
              <a:t>. So two countries that were below average in the baseline moved up into above-average status once trend was considered.</a:t>
            </a:r>
          </a:p>
          <a:p>
            <a:r>
              <a:rPr lang="en-GB" dirty="0"/>
              <a:t>In the </a:t>
            </a:r>
            <a:r>
              <a:rPr lang="en-GB" b="1" dirty="0"/>
              <a:t>D-version</a:t>
            </a:r>
            <a:r>
              <a:rPr lang="en-GB" dirty="0"/>
              <a:t>, over-norm increases to </a:t>
            </a:r>
            <a:r>
              <a:rPr lang="en-GB" b="1" dirty="0"/>
              <a:t>30</a:t>
            </a:r>
            <a:r>
              <a:rPr lang="en-GB" dirty="0"/>
              <a:t>. One more country crosses the threshold relative to T. More interestingly, we get our first </a:t>
            </a:r>
            <a:r>
              <a:rPr lang="en-GB" b="1" dirty="0"/>
              <a:t>norm-like object</a:t>
            </a:r>
            <a:r>
              <a:rPr lang="en-GB" dirty="0"/>
              <a:t> here: Sweden basically scored so close to the norm that it’s effectively neutral. It means Sweden’s digitalisation interest is almost exactly average in D-version, providing a nice benchmark case.</a:t>
            </a:r>
          </a:p>
          <a:p>
            <a:r>
              <a:rPr lang="en-GB" dirty="0"/>
              <a:t>In the </a:t>
            </a:r>
            <a:r>
              <a:rPr lang="en-GB" b="1" dirty="0"/>
              <a:t>A-version</a:t>
            </a:r>
            <a:r>
              <a:rPr lang="en-GB" dirty="0"/>
              <a:t>, the over-norm group jumps to </a:t>
            </a:r>
            <a:r>
              <a:rPr lang="en-GB" b="1" dirty="0"/>
              <a:t>34</a:t>
            </a:r>
            <a:r>
              <a:rPr lang="en-GB" dirty="0"/>
              <a:t> countries. That’s a significant expansion – about 7 more countries above norm compared to the baseline. It reflects that when you account for all factors, many countries have at least one strong suit (either high average, strong trend, or stability) that can pull them above the line. Sweden remains the norm-like reference in A as well (though technically slightly under norm, but within tolerance).</a:t>
            </a:r>
          </a:p>
          <a:p>
            <a:r>
              <a:rPr lang="en-GB" dirty="0"/>
              <a:t>So, adding trend and volatility tends to enlarge the set of “leaders” (over-norm group). It suggests our composite measure recognizes different kinds of strength in digitalisation awareness – more countries get some credit in A-version.</a:t>
            </a:r>
          </a:p>
          <a:p>
            <a:r>
              <a:rPr lang="en-GB" dirty="0"/>
              <a:t>Importantly, </a:t>
            </a:r>
            <a:r>
              <a:rPr lang="en-GB" b="1" dirty="0"/>
              <a:t>some countries switched groups</a:t>
            </a:r>
            <a:r>
              <a:rPr lang="en-GB" dirty="0"/>
              <a:t> between versions, which is insightful. For instance, Mongolia, Malta, Cyprus – these were </a:t>
            </a:r>
            <a:r>
              <a:rPr lang="en-GB" b="1" dirty="0"/>
              <a:t>under-norm in B but move to over-norm in A</a:t>
            </a:r>
            <a:r>
              <a:rPr lang="en-GB" dirty="0"/>
              <a:t>. Likely because they had strong trends or stable interest that wasn’t reflected in the simple average. On the flip side, countries like Mexico, Germany, China went from </a:t>
            </a:r>
            <a:r>
              <a:rPr lang="en-GB" b="1" dirty="0"/>
              <a:t>over-norm in B to under-norm in A</a:t>
            </a:r>
            <a:r>
              <a:rPr lang="en-GB" dirty="0"/>
              <a:t>. Germany and China are notable: they had good baseline averages, but perhaps their trends were flat or negative and their interest volatile, so in the end they lost ground in the comprehensive index. </a:t>
            </a:r>
            <a:r>
              <a:rPr lang="hu-HU" dirty="0"/>
              <a:t>T</a:t>
            </a:r>
            <a:r>
              <a:rPr lang="en-GB" dirty="0" err="1"/>
              <a:t>hese</a:t>
            </a:r>
            <a:r>
              <a:rPr lang="en-GB" dirty="0"/>
              <a:t> flip cases (e.g., </a:t>
            </a:r>
            <a:r>
              <a:rPr lang="en-GB" i="1" dirty="0"/>
              <a:t>Malta and Mongolia rising</a:t>
            </a:r>
            <a:r>
              <a:rPr lang="en-GB" dirty="0"/>
              <a:t>, </a:t>
            </a:r>
            <a:r>
              <a:rPr lang="en-GB" i="1" dirty="0"/>
              <a:t>Germany and China falling</a:t>
            </a:r>
            <a:r>
              <a:rPr lang="en-GB" dirty="0"/>
              <a:t>) </a:t>
            </a:r>
            <a:r>
              <a:rPr lang="hu-HU" dirty="0" err="1"/>
              <a:t>are</a:t>
            </a:r>
            <a:r>
              <a:rPr lang="en-GB" dirty="0"/>
              <a:t> key interpretations – they show how an objective analysis can challenge our expectations. For example, one wouldn’t intuitively guess Mongolia could rank above Germany on any digital interest metric, but here under certain criteria, it does.</a:t>
            </a:r>
          </a:p>
          <a:p>
            <a:r>
              <a:rPr lang="en-GB" dirty="0"/>
              <a:t>All objects remained valid in each model – no country was an outlier that couldn’t be evaluated objectively. This group analysis basically provides another lens: </a:t>
            </a:r>
            <a:r>
              <a:rPr lang="en-GB" b="1" dirty="0"/>
              <a:t>who’s considered above average and who’s below, and how stable that classification is</a:t>
            </a:r>
            <a:r>
              <a:rPr lang="en-GB" dirty="0"/>
              <a:t>. The fact that some move from under to over (and vice versa) underscores that context matters – some countries excel in growth or consistency even if their raw level was low, and some with high raw scores might not be keeping pace.</a:t>
            </a:r>
          </a:p>
          <a:p>
            <a:endParaRPr lang="hu-HU" dirty="0"/>
          </a:p>
        </p:txBody>
      </p:sp>
      <p:sp>
        <p:nvSpPr>
          <p:cNvPr id="4" name="Dia számának helye 3"/>
          <p:cNvSpPr>
            <a:spLocks noGrp="1"/>
          </p:cNvSpPr>
          <p:nvPr>
            <p:ph type="sldNum" sz="quarter" idx="5"/>
          </p:nvPr>
        </p:nvSpPr>
        <p:spPr/>
        <p:txBody>
          <a:bodyPr/>
          <a:lstStyle/>
          <a:p>
            <a:fld id="{7EE356C6-1478-40F4-AC40-8A87985CE7B0}" type="slidenum">
              <a:rPr lang="hu-HU" smtClean="0"/>
              <a:t>11</a:t>
            </a:fld>
            <a:endParaRPr lang="hu-HU"/>
          </a:p>
        </p:txBody>
      </p:sp>
    </p:spTree>
    <p:extLst>
      <p:ext uri="{BB962C8B-B14F-4D97-AF65-F5344CB8AC3E}">
        <p14:creationId xmlns:p14="http://schemas.microsoft.com/office/powerpoint/2010/main" val="2418302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449D8-1FE9-88FA-F634-CF6E9E1E050E}"/>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7E9703FE-9D63-4A44-1716-5C1E43479FE1}"/>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1818F3D0-A280-024C-A0F0-593AE4983D0F}"/>
              </a:ext>
            </a:extLst>
          </p:cNvPr>
          <p:cNvSpPr>
            <a:spLocks noGrp="1"/>
          </p:cNvSpPr>
          <p:nvPr>
            <p:ph type="body" idx="1"/>
          </p:nvPr>
        </p:nvSpPr>
        <p:spPr/>
        <p:txBody>
          <a:bodyPr/>
          <a:lstStyle/>
          <a:p>
            <a:r>
              <a:rPr lang="en-GB" dirty="0"/>
              <a:t>In the A-version, we see the most differentiated country rankings — and some unexpected insights.</a:t>
            </a:r>
          </a:p>
          <a:p>
            <a:r>
              <a:rPr lang="en-GB" dirty="0"/>
              <a:t>France clearly tops the list, but Portugal emerges as the </a:t>
            </a:r>
            <a:r>
              <a:rPr lang="en-GB" b="1" dirty="0"/>
              <a:t>second-highest EU performer</a:t>
            </a:r>
            <a:r>
              <a:rPr lang="en-GB" dirty="0"/>
              <a:t>, ahead of even Germany or Italy. Poland, meanwhile, takes the lead among the Central and Eastern European countries — an important regional marker.</a:t>
            </a:r>
          </a:p>
          <a:p>
            <a:r>
              <a:rPr lang="en-GB" dirty="0"/>
              <a:t>The United States drops out of the top group in the T-version. While it performs better in the A-version, this drop in dynamic interest could be an early warning — a possible indicator of changing societal focus around digitalisation.</a:t>
            </a:r>
          </a:p>
          <a:p>
            <a:r>
              <a:rPr lang="en-GB" dirty="0"/>
              <a:t>On the other side of the spectrum, Hungary ranks </a:t>
            </a:r>
            <a:r>
              <a:rPr lang="en-GB" b="1" dirty="0"/>
              <a:t>last</a:t>
            </a:r>
            <a:r>
              <a:rPr lang="en-GB" dirty="0"/>
              <a:t> in the A-version, and Croatia isn’t far ahead. This highlights a significant </a:t>
            </a:r>
            <a:r>
              <a:rPr lang="en-GB" b="1" dirty="0"/>
              <a:t>internal EU divide</a:t>
            </a:r>
            <a:r>
              <a:rPr lang="en-GB" dirty="0"/>
              <a:t> in digital awareness.</a:t>
            </a:r>
          </a:p>
          <a:p>
            <a:r>
              <a:rPr lang="en-GB" dirty="0"/>
              <a:t>We also observed countries that changed groups entirely. Germany, Mexico, and China — traditionally strong digital players — shifted from over-norm to under-norm.</a:t>
            </a:r>
          </a:p>
          <a:p>
            <a:r>
              <a:rPr lang="en-GB" dirty="0"/>
              <a:t>In contrast, countries like </a:t>
            </a:r>
            <a:r>
              <a:rPr lang="en-GB" b="1" dirty="0"/>
              <a:t>Malta, Cyprus, Mongolia, and Libya</a:t>
            </a:r>
            <a:r>
              <a:rPr lang="en-GB" dirty="0"/>
              <a:t> moved from under-norm to over-norm. These changes suggest national digital focus can evolve rapidly, perhaps in response to political or economic developments.</a:t>
            </a:r>
          </a:p>
          <a:p>
            <a:r>
              <a:rPr lang="en-GB" dirty="0"/>
              <a:t>Sweden occupies a unique spot — it’s closest to the model’s norm, suggesting a kind of equilibrium point.</a:t>
            </a:r>
          </a:p>
          <a:p>
            <a:r>
              <a:rPr lang="en-GB" dirty="0"/>
              <a:t>Most strikingly, rank shifts reached up to </a:t>
            </a:r>
            <a:r>
              <a:rPr lang="en-GB" b="1" dirty="0"/>
              <a:t>+37 or –32</a:t>
            </a:r>
            <a:r>
              <a:rPr lang="en-GB" dirty="0"/>
              <a:t> compared to the naïve version — showing how important it is to use </a:t>
            </a:r>
            <a:r>
              <a:rPr lang="en-GB" b="1" dirty="0"/>
              <a:t>version-sensitive, data-driven approaches</a:t>
            </a:r>
            <a:r>
              <a:rPr lang="en-GB" dirty="0"/>
              <a:t> to build fair and realistic digitalisation indices.</a:t>
            </a:r>
          </a:p>
          <a:p>
            <a:endParaRPr lang="hu-HU" dirty="0"/>
          </a:p>
        </p:txBody>
      </p:sp>
      <p:sp>
        <p:nvSpPr>
          <p:cNvPr id="4" name="Dia számának helye 3">
            <a:extLst>
              <a:ext uri="{FF2B5EF4-FFF2-40B4-BE49-F238E27FC236}">
                <a16:creationId xmlns:a16="http://schemas.microsoft.com/office/drawing/2014/main" id="{46F86A00-4C8D-E333-EFFB-32B7E23B6688}"/>
              </a:ext>
            </a:extLst>
          </p:cNvPr>
          <p:cNvSpPr>
            <a:spLocks noGrp="1"/>
          </p:cNvSpPr>
          <p:nvPr>
            <p:ph type="sldNum" sz="quarter" idx="5"/>
          </p:nvPr>
        </p:nvSpPr>
        <p:spPr/>
        <p:txBody>
          <a:bodyPr/>
          <a:lstStyle/>
          <a:p>
            <a:fld id="{7EE356C6-1478-40F4-AC40-8A87985CE7B0}" type="slidenum">
              <a:rPr lang="hu-HU" smtClean="0"/>
              <a:t>12</a:t>
            </a:fld>
            <a:endParaRPr lang="hu-HU"/>
          </a:p>
        </p:txBody>
      </p:sp>
    </p:spTree>
    <p:extLst>
      <p:ext uri="{BB962C8B-B14F-4D97-AF65-F5344CB8AC3E}">
        <p14:creationId xmlns:p14="http://schemas.microsoft.com/office/powerpoint/2010/main" val="97035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b="0" dirty="0"/>
              <a:t>To wrap up, we successfully created a data-driven digitalisation index for countries, using AI to ensure objectivity. This allowed us to rank 62 countries’ “digitalisation consciousness” without bias – a novel contribution in how we measure such a broad concept.</a:t>
            </a:r>
          </a:p>
          <a:p>
            <a:r>
              <a:rPr lang="en-GB" b="0" dirty="0"/>
              <a:t>One key conclusion is that including dynamic and stability factors fundamentally changed the story. The naive approach (just averaging) would have told us one thing, but by adding trend and especially stability, we uncovered hidden patterns and re-ordered the rankings in important ways. Countries we might have overlooked turned out ahead, and some presumed leaders fell behind. So, relying on simple averages can be misleading; nuance matters when measuring complex phenomena like digital adoption or interest.</a:t>
            </a:r>
          </a:p>
          <a:p>
            <a:r>
              <a:rPr lang="en-GB" b="0" dirty="0"/>
              <a:t>We also demonstrated that AI can augment human insight in a meaningful way. Where human intuition might flounder – for example, juggling multiple factors consistently – the AI (through those parallel B/T/D/A versions) handled it and delivered consistent, optimized results. It shows that things like trend and volatility, which humans might recognize qualitatively, can be quantitatively integrated by AI to fine-tune our understanding. As one line in our paper alludes: not only human intuition can fine-tune these definitions; AI is </a:t>
            </a:r>
            <a:r>
              <a:rPr lang="en-GB" b="0" i="1" dirty="0"/>
              <a:t>already prepared</a:t>
            </a:r>
            <a:r>
              <a:rPr lang="en-GB" b="0" dirty="0"/>
              <a:t> to do it.</a:t>
            </a:r>
          </a:p>
          <a:p>
            <a:r>
              <a:rPr lang="en-GB" b="0" dirty="0"/>
              <a:t>On a broader philosophical note, this study supports the push in science toward objectivity and reproducibility. We echo the sentiment that </a:t>
            </a:r>
            <a:r>
              <a:rPr lang="en-GB" b="0" i="1" dirty="0"/>
              <a:t>science should be something we can explain to a computer</a:t>
            </a:r>
            <a:r>
              <a:rPr lang="en-GB" b="0" dirty="0"/>
              <a:t> – meaning our concepts need clear definitions. By translating “digitalisation” into code and data, we made it measurable. The methodology reflects a trend: moving away from subjective indices toward those grounded in transparent algorithms. In the conclusion of the paper, we even highlight the ultimate challenge for future science: to measure abstract concepts with complexity and consistency. We took a step in that direction here.</a:t>
            </a:r>
          </a:p>
          <a:p>
            <a:r>
              <a:rPr lang="en-GB" b="0" dirty="0"/>
              <a:t>In summary, we provided an objective benchmark for digitalisation awareness, revealed significant regional insights (like EU disparities, surprising leaders), and demonstrated the value of AI-driven analysis for policy and research. This approach can be extended further, and we hope it contributes to more unbiased discussions in socio-economic domains.</a:t>
            </a:r>
          </a:p>
        </p:txBody>
      </p:sp>
      <p:sp>
        <p:nvSpPr>
          <p:cNvPr id="4" name="Dia számának helye 3"/>
          <p:cNvSpPr>
            <a:spLocks noGrp="1"/>
          </p:cNvSpPr>
          <p:nvPr>
            <p:ph type="sldNum" sz="quarter" idx="5"/>
          </p:nvPr>
        </p:nvSpPr>
        <p:spPr/>
        <p:txBody>
          <a:bodyPr/>
          <a:lstStyle/>
          <a:p>
            <a:fld id="{7EE356C6-1478-40F4-AC40-8A87985CE7B0}" type="slidenum">
              <a:rPr lang="hu-HU" smtClean="0"/>
              <a:t>14</a:t>
            </a:fld>
            <a:endParaRPr lang="hu-HU"/>
          </a:p>
        </p:txBody>
      </p:sp>
    </p:spTree>
    <p:extLst>
      <p:ext uri="{BB962C8B-B14F-4D97-AF65-F5344CB8AC3E}">
        <p14:creationId xmlns:p14="http://schemas.microsoft.com/office/powerpoint/2010/main" val="3177644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B5D4C-E675-83A1-F63F-C3AAB395D138}"/>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CBFA9890-1E42-95F6-DACF-0EF22B639DB5}"/>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620EC022-AA86-81E6-0D18-01D5C214BEB8}"/>
              </a:ext>
            </a:extLst>
          </p:cNvPr>
          <p:cNvSpPr>
            <a:spLocks noGrp="1"/>
          </p:cNvSpPr>
          <p:nvPr>
            <p:ph type="body" idx="1"/>
          </p:nvPr>
        </p:nvSpPr>
        <p:spPr/>
        <p:txBody>
          <a:bodyPr/>
          <a:lstStyle/>
          <a:p>
            <a:r>
              <a:rPr lang="en-GB" dirty="0"/>
              <a:t>Thank you very much for listening. I hope this presentation has shed light on how an AI-driven similarity analysis can bring a fresh, objective perspective to measuring digitalisation and other complex phenomena. I’d be happy to take any questions or discuss any aspect in more detail. We’re also open to collaborations – this is very much an interdisciplinary tool, and we’d love to see it applied in new contexts. Feel free to reach out to us for the full paper or additional information on our previous projects. Thank you!</a:t>
            </a:r>
            <a:endParaRPr lang="hu-HU" dirty="0"/>
          </a:p>
        </p:txBody>
      </p:sp>
      <p:sp>
        <p:nvSpPr>
          <p:cNvPr id="4" name="Dia számának helye 3">
            <a:extLst>
              <a:ext uri="{FF2B5EF4-FFF2-40B4-BE49-F238E27FC236}">
                <a16:creationId xmlns:a16="http://schemas.microsoft.com/office/drawing/2014/main" id="{821727FB-1262-4AF0-3163-91C7F0813ABD}"/>
              </a:ext>
            </a:extLst>
          </p:cNvPr>
          <p:cNvSpPr>
            <a:spLocks noGrp="1"/>
          </p:cNvSpPr>
          <p:nvPr>
            <p:ph type="sldNum" sz="quarter" idx="5"/>
          </p:nvPr>
        </p:nvSpPr>
        <p:spPr/>
        <p:txBody>
          <a:bodyPr/>
          <a:lstStyle/>
          <a:p>
            <a:fld id="{7EE356C6-1478-40F4-AC40-8A87985CE7B0}" type="slidenum">
              <a:rPr lang="hu-HU" smtClean="0"/>
              <a:t>15</a:t>
            </a:fld>
            <a:endParaRPr lang="hu-HU"/>
          </a:p>
        </p:txBody>
      </p:sp>
    </p:spTree>
    <p:extLst>
      <p:ext uri="{BB962C8B-B14F-4D97-AF65-F5344CB8AC3E}">
        <p14:creationId xmlns:p14="http://schemas.microsoft.com/office/powerpoint/2010/main" val="313640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b="0" dirty="0"/>
              <a:t>First, our motivation: Traditional rankings (think of Moody’s or other index providers) often involve subjective steps and weights. This can introduce bias or ‘double standards’ in evaluating countries’ digital development. We hypothesized that an AI-driven, objective index could do better. Using our COCO similarity analysis AI engine, we aim to measure digitalisation in a way that’s free from human preconceptions. Essentially, we let a “robot eye” find patterns in Google Trends data to rank countries objectively. This matters because an unbiased index can reveal insights that might be overlooked—highlighting, for example, if some emerging economy is punching above its weight digitally. Ultimately, an objective digitalisation index provides a consistent baseline to inform policymakers and stakeholders with data-driven evidence instead of intuition.</a:t>
            </a:r>
            <a:endParaRPr lang="hu-HU" b="0" dirty="0"/>
          </a:p>
        </p:txBody>
      </p:sp>
      <p:sp>
        <p:nvSpPr>
          <p:cNvPr id="4" name="Dia számának helye 3"/>
          <p:cNvSpPr>
            <a:spLocks noGrp="1"/>
          </p:cNvSpPr>
          <p:nvPr>
            <p:ph type="sldNum" sz="quarter" idx="5"/>
          </p:nvPr>
        </p:nvSpPr>
        <p:spPr/>
        <p:txBody>
          <a:bodyPr/>
          <a:lstStyle/>
          <a:p>
            <a:fld id="{7EE356C6-1478-40F4-AC40-8A87985CE7B0}" type="slidenum">
              <a:rPr lang="hu-HU" smtClean="0"/>
              <a:t>3</a:t>
            </a:fld>
            <a:endParaRPr lang="hu-HU"/>
          </a:p>
        </p:txBody>
      </p:sp>
    </p:spTree>
    <p:extLst>
      <p:ext uri="{BB962C8B-B14F-4D97-AF65-F5344CB8AC3E}">
        <p14:creationId xmlns:p14="http://schemas.microsoft.com/office/powerpoint/2010/main" val="394909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“Our key research question was: Can we compute an objective digitalisation index for each country? We started with a bold hypothesis – essentially assuming that every country (and each year) could be considered ‘the same’ until proven otherwise. In other words, there is no inherent reason one country’s digital interest should be higher than another’s unless the data show it. This gave us a neutral starting point. From there, we use our methodology to detect which countries end up higher or lower on the index. We also look for ‘norm-like’ cases – countries that align so closely with the global average that they’re effectively baseline. To accomplish this, we applied an anti-discrimination oriented approach: the COCO similarity analysis. This AI algorithm lets us replace what might traditionally be a gut feeling or arbitrary weighting with a consistent data-driven process. The goal is clear: find out objectively who is ahead, who is behind, and who’s average in terms of digitalisation consciousness.”</a:t>
            </a:r>
            <a:endParaRPr lang="hu-HU" dirty="0"/>
          </a:p>
        </p:txBody>
      </p:sp>
      <p:sp>
        <p:nvSpPr>
          <p:cNvPr id="4" name="Dia számának helye 3"/>
          <p:cNvSpPr>
            <a:spLocks noGrp="1"/>
          </p:cNvSpPr>
          <p:nvPr>
            <p:ph type="sldNum" sz="quarter" idx="5"/>
          </p:nvPr>
        </p:nvSpPr>
        <p:spPr/>
        <p:txBody>
          <a:bodyPr/>
          <a:lstStyle/>
          <a:p>
            <a:fld id="{7EE356C6-1478-40F4-AC40-8A87985CE7B0}" type="slidenum">
              <a:rPr lang="hu-HU" smtClean="0"/>
              <a:t>4</a:t>
            </a:fld>
            <a:endParaRPr lang="hu-HU"/>
          </a:p>
        </p:txBody>
      </p:sp>
    </p:spTree>
    <p:extLst>
      <p:ext uri="{BB962C8B-B14F-4D97-AF65-F5344CB8AC3E}">
        <p14:creationId xmlns:p14="http://schemas.microsoft.com/office/powerpoint/2010/main" val="75868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This work didn’t start in a vacuum – it’s the latest in a series of AI-driven analyses we’ve done (what our team calls building ‘robot-experts’). Let me give a quick backdrop. Previously, we applied similar similarity analysis techniques at various geo-levels. At the city level, for example, we had the Budapest project, where the algorithm suggested which districts or suburbs might belong together based on data – essentially redrawing city boundaries objectively. Regionally, in the </a:t>
            </a:r>
            <a:r>
              <a:rPr lang="en-GB" dirty="0" err="1"/>
              <a:t>Mezőföld</a:t>
            </a:r>
            <a:r>
              <a:rPr lang="en-GB" dirty="0"/>
              <a:t> project, we identified an optimal region definition (not tied to administrative borders) using these AI comparisons. Then at the country level, we tackled some creative cases: an EU homogeneity index to see how similar EU countries are, a fun one </a:t>
            </a:r>
            <a:r>
              <a:rPr lang="en-GB" dirty="0" err="1"/>
              <a:t>analyzing</a:t>
            </a:r>
            <a:r>
              <a:rPr lang="en-GB" dirty="0"/>
              <a:t> “Taylor Swift” Google searches across 55 countries, and an IT-security awareness index to find where and when people cared more about cybersecurity. These projects proved that our AI method (COCO) is versatile – it can handle everything from city planning to pop culture trends. That gave us confidence to use it here for digitalisation, knowing it can objectively compare different kinds of patterns</a:t>
            </a:r>
            <a:endParaRPr lang="hu-HU" dirty="0"/>
          </a:p>
          <a:p>
            <a:endParaRPr lang="hu-HU" dirty="0"/>
          </a:p>
        </p:txBody>
      </p:sp>
      <p:sp>
        <p:nvSpPr>
          <p:cNvPr id="4" name="Dia számának helye 3"/>
          <p:cNvSpPr>
            <a:spLocks noGrp="1"/>
          </p:cNvSpPr>
          <p:nvPr>
            <p:ph type="sldNum" sz="quarter" idx="5"/>
          </p:nvPr>
        </p:nvSpPr>
        <p:spPr/>
        <p:txBody>
          <a:bodyPr/>
          <a:lstStyle/>
          <a:p>
            <a:fld id="{7EE356C6-1478-40F4-AC40-8A87985CE7B0}" type="slidenum">
              <a:rPr lang="hu-HU" smtClean="0"/>
              <a:t>5</a:t>
            </a:fld>
            <a:endParaRPr lang="hu-HU"/>
          </a:p>
        </p:txBody>
      </p:sp>
    </p:spTree>
    <p:extLst>
      <p:ext uri="{BB962C8B-B14F-4D97-AF65-F5344CB8AC3E}">
        <p14:creationId xmlns:p14="http://schemas.microsoft.com/office/powerpoint/2010/main" val="427229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The COCO Y0-model is a special configuration of the COCO similarity analysis, designed to simulate a monotonic Y-vector. This means it tests whether all objects – in our case, countries – could reach the same Y-output under optimal weighting of attributes. If this is possible, we have what’s called universal or purposeless similarity, meaning there is no measurable disadvantage between objects.</a:t>
            </a:r>
          </a:p>
          <a:p>
            <a:r>
              <a:rPr lang="en-GB" dirty="0"/>
              <a:t>The method works by modifying the Object–Attribute Matrix: often by duplicating it multiple times with a constant offset, so the model is forced to produce the same output value for each object. In online mode, the same can be achieved without matrix multiplication, by enforcing inequalities between adjacent steps. Step orientation in the optimization is free, allowing the algorithm to find the most balanced solution. The Y0 model can also be applied to a normal OAM with a constant offset to make results more interpretable.</a:t>
            </a:r>
          </a:p>
          <a:p>
            <a:r>
              <a:rPr lang="en-GB" dirty="0"/>
              <a:t>In our digitalisation study, the Y0 version provided stable, error-free evaluations for all 62 countries. This confirmed the robustness of the methodology before moving to the more detailed B, T, D, and A versions.</a:t>
            </a:r>
            <a:endParaRPr lang="hu-HU" dirty="0"/>
          </a:p>
        </p:txBody>
      </p:sp>
      <p:sp>
        <p:nvSpPr>
          <p:cNvPr id="4" name="Dia számának helye 3"/>
          <p:cNvSpPr>
            <a:spLocks noGrp="1"/>
          </p:cNvSpPr>
          <p:nvPr>
            <p:ph type="sldNum" sz="quarter" idx="5"/>
          </p:nvPr>
        </p:nvSpPr>
        <p:spPr/>
        <p:txBody>
          <a:bodyPr/>
          <a:lstStyle/>
          <a:p>
            <a:fld id="{7EE356C6-1478-40F4-AC40-8A87985CE7B0}" type="slidenum">
              <a:rPr lang="hu-HU" smtClean="0"/>
              <a:t>6</a:t>
            </a:fld>
            <a:endParaRPr lang="hu-HU"/>
          </a:p>
        </p:txBody>
      </p:sp>
    </p:spTree>
    <p:extLst>
      <p:ext uri="{BB962C8B-B14F-4D97-AF65-F5344CB8AC3E}">
        <p14:creationId xmlns:p14="http://schemas.microsoft.com/office/powerpoint/2010/main" val="277634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Let’s talk about the data feeding this analysis. We used Google Trends </a:t>
            </a:r>
            <a:r>
              <a:rPr lang="hu-HU" dirty="0" err="1"/>
              <a:t>to</a:t>
            </a:r>
            <a:r>
              <a:rPr lang="hu-HU" dirty="0"/>
              <a:t> </a:t>
            </a:r>
            <a:r>
              <a:rPr lang="hu-HU" dirty="0" err="1"/>
              <a:t>extract</a:t>
            </a:r>
            <a:r>
              <a:rPr lang="hu-HU" dirty="0"/>
              <a:t> </a:t>
            </a:r>
            <a:r>
              <a:rPr lang="hu-HU" dirty="0" err="1"/>
              <a:t>our</a:t>
            </a:r>
            <a:r>
              <a:rPr lang="hu-HU" dirty="0"/>
              <a:t> </a:t>
            </a:r>
            <a:r>
              <a:rPr lang="hu-HU" dirty="0" err="1"/>
              <a:t>row</a:t>
            </a:r>
            <a:r>
              <a:rPr lang="hu-HU" dirty="0"/>
              <a:t> </a:t>
            </a:r>
            <a:r>
              <a:rPr lang="hu-HU" dirty="0" err="1"/>
              <a:t>data</a:t>
            </a:r>
            <a:r>
              <a:rPr lang="hu-HU" dirty="0"/>
              <a:t>, </a:t>
            </a:r>
            <a:r>
              <a:rPr lang="en-GB" dirty="0"/>
              <a:t>focusing on the topic </a:t>
            </a:r>
            <a:r>
              <a:rPr lang="en-GB" b="1" dirty="0"/>
              <a:t>‘digitalisation’</a:t>
            </a:r>
            <a:r>
              <a:rPr lang="en-GB" dirty="0"/>
              <a:t> (as defined by Google </a:t>
            </a:r>
            <a:r>
              <a:rPr lang="hu-HU" dirty="0"/>
              <a:t>-</a:t>
            </a:r>
            <a:r>
              <a:rPr lang="en-GB" dirty="0"/>
              <a:t> it aggregates related search terms). For each of 62 countries, we pulled an annual time series from 2004 through 2025. So that’s 22 years of data per country. These 62 countries include a broad mix </a:t>
            </a:r>
            <a:r>
              <a:rPr lang="hu-HU" dirty="0"/>
              <a:t>-</a:t>
            </a:r>
            <a:r>
              <a:rPr lang="en-GB" dirty="0"/>
              <a:t> essentially all major economies and regions (55 specific countries we targeted, plus a few others Google bundled in). The Google Trends values are </a:t>
            </a:r>
            <a:r>
              <a:rPr lang="en-GB" b="1" dirty="0"/>
              <a:t>relative search interest</a:t>
            </a:r>
            <a:r>
              <a:rPr lang="en-GB" dirty="0"/>
              <a:t> on a 0–100 scale, where 100 is the peak popularity of “digitalisation” in that country over the period. This dataset has both a </a:t>
            </a:r>
            <a:r>
              <a:rPr lang="en-GB" b="1" dirty="0"/>
              <a:t>regional dimension</a:t>
            </a:r>
            <a:r>
              <a:rPr lang="en-GB" dirty="0"/>
              <a:t> (comparing countries) and a </a:t>
            </a:r>
            <a:r>
              <a:rPr lang="en-GB" b="1" dirty="0"/>
              <a:t>temporal dimension</a:t>
            </a:r>
            <a:r>
              <a:rPr lang="en-GB" dirty="0"/>
              <a:t> (trends over years). That richness is exactly why we chose it: it allows us to explore not just who’s ahead on average, but also how stable or dynamic the interest in digitalisation is in each country. As a note, using Google’s pre-normalized topic ensures comparability – we’re not worrying about language differences or synonyms, since Google Trends topic encapsulates that</a:t>
            </a:r>
            <a:endParaRPr lang="hu-HU" dirty="0"/>
          </a:p>
        </p:txBody>
      </p:sp>
      <p:sp>
        <p:nvSpPr>
          <p:cNvPr id="4" name="Dia számának helye 3"/>
          <p:cNvSpPr>
            <a:spLocks noGrp="1"/>
          </p:cNvSpPr>
          <p:nvPr>
            <p:ph type="sldNum" sz="quarter" idx="5"/>
          </p:nvPr>
        </p:nvSpPr>
        <p:spPr/>
        <p:txBody>
          <a:bodyPr/>
          <a:lstStyle/>
          <a:p>
            <a:fld id="{7EE356C6-1478-40F4-AC40-8A87985CE7B0}" type="slidenum">
              <a:rPr lang="hu-HU" smtClean="0"/>
              <a:t>7</a:t>
            </a:fld>
            <a:endParaRPr lang="hu-HU"/>
          </a:p>
        </p:txBody>
      </p:sp>
    </p:spTree>
    <p:extLst>
      <p:ext uri="{BB962C8B-B14F-4D97-AF65-F5344CB8AC3E}">
        <p14:creationId xmlns:p14="http://schemas.microsoft.com/office/powerpoint/2010/main" val="65030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To fully capture different aspects of ‘digitalisation consciousness’, we created </a:t>
            </a:r>
            <a:r>
              <a:rPr lang="en-GB" b="1" dirty="0"/>
              <a:t>four versions</a:t>
            </a:r>
            <a:r>
              <a:rPr lang="en-GB" dirty="0"/>
              <a:t> of the index, each adding a layer of information. Here’s the breakdown:</a:t>
            </a:r>
          </a:p>
          <a:p>
            <a:r>
              <a:rPr lang="en-GB" b="1" dirty="0"/>
              <a:t>B-version</a:t>
            </a:r>
            <a:r>
              <a:rPr lang="en-GB" dirty="0"/>
              <a:t> stands for </a:t>
            </a:r>
            <a:r>
              <a:rPr lang="en-GB" i="1" dirty="0"/>
              <a:t>Basic</a:t>
            </a:r>
            <a:r>
              <a:rPr lang="en-GB" dirty="0"/>
              <a:t>. This index is based purely on the static cumulative status – effectively it’s looking at the overall average level of digitalisation interest for each country. Think of B as answering, “On average, how interested has Country X been since 2004?”</a:t>
            </a:r>
            <a:r>
              <a:rPr lang="hu-HU" dirty="0"/>
              <a:t> THE YEARS AS ATTRIBUTES MUST NOT BE SORTED IN A CHRONOLOGICAL WAY…</a:t>
            </a:r>
            <a:endParaRPr lang="en-GB" dirty="0"/>
          </a:p>
          <a:p>
            <a:r>
              <a:rPr lang="en-GB" b="1" dirty="0"/>
              <a:t>T-version</a:t>
            </a:r>
            <a:r>
              <a:rPr lang="en-GB" dirty="0"/>
              <a:t> (Trend) adds a dynamic twist. It includes the </a:t>
            </a:r>
            <a:r>
              <a:rPr lang="en-GB" b="1" dirty="0"/>
              <a:t>trend effect</a:t>
            </a:r>
            <a:r>
              <a:rPr lang="en-GB" dirty="0"/>
              <a:t> – are those search interests rising, flat, or falling over time? This reflects momentum: a country with a growing interest in digitalisation might rank higher here even if its average is modest, because it’s on an upward trajectory.</a:t>
            </a:r>
            <a:r>
              <a:rPr lang="hu-HU" dirty="0"/>
              <a:t> THE YEARS ARE YEARS!</a:t>
            </a:r>
            <a:endParaRPr lang="en-GB" dirty="0"/>
          </a:p>
          <a:p>
            <a:r>
              <a:rPr lang="en-GB" b="1" dirty="0"/>
              <a:t>D-version</a:t>
            </a:r>
            <a:r>
              <a:rPr lang="en-GB" dirty="0"/>
              <a:t> (Std-Deviation) brings in stability or volatility. We factor in the </a:t>
            </a:r>
            <a:r>
              <a:rPr lang="en-GB" b="1" dirty="0"/>
              <a:t>standard deviation</a:t>
            </a:r>
            <a:r>
              <a:rPr lang="en-GB" dirty="0"/>
              <a:t> of the time series. Why? A country that’s consistently engaged (steady interest every year) might be more ‘reliably digitalised’ than one that fluctuates wildly. D-version rewards stability.</a:t>
            </a:r>
          </a:p>
          <a:p>
            <a:r>
              <a:rPr lang="en-GB" b="1" dirty="0"/>
              <a:t>A-version</a:t>
            </a:r>
            <a:r>
              <a:rPr lang="en-GB" dirty="0"/>
              <a:t> stands for </a:t>
            </a:r>
            <a:r>
              <a:rPr lang="en-GB" i="1" dirty="0"/>
              <a:t>All-effects</a:t>
            </a:r>
            <a:r>
              <a:rPr lang="en-GB" dirty="0"/>
              <a:t>. This one combines everything: mean, trend, and volatility together. It’s our most comprehensive index, attempting to balance both dynamic and stability factors.</a:t>
            </a:r>
          </a:p>
          <a:p>
            <a:r>
              <a:rPr lang="en-GB" dirty="0"/>
              <a:t>By comparing these versions, we can diagnose what drives differences. For instance, we’ll see that adding trend vs. adding volatility can change the rankings in very different ways. defining these versions clearly up front is important – it helps you interpret the results later on, especially noticing how the </a:t>
            </a:r>
            <a:r>
              <a:rPr lang="en-GB" b="1" dirty="0"/>
              <a:t>D-version’s distinct emphasis on stability</a:t>
            </a:r>
            <a:r>
              <a:rPr lang="en-GB" dirty="0"/>
              <a:t> sets it apart.</a:t>
            </a:r>
          </a:p>
        </p:txBody>
      </p:sp>
      <p:sp>
        <p:nvSpPr>
          <p:cNvPr id="4" name="Dia számának helye 3"/>
          <p:cNvSpPr>
            <a:spLocks noGrp="1"/>
          </p:cNvSpPr>
          <p:nvPr>
            <p:ph type="sldNum" sz="quarter" idx="5"/>
          </p:nvPr>
        </p:nvSpPr>
        <p:spPr/>
        <p:txBody>
          <a:bodyPr/>
          <a:lstStyle/>
          <a:p>
            <a:fld id="{7EE356C6-1478-40F4-AC40-8A87985CE7B0}" type="slidenum">
              <a:rPr lang="hu-HU" smtClean="0"/>
              <a:t>8</a:t>
            </a:fld>
            <a:endParaRPr lang="hu-HU"/>
          </a:p>
        </p:txBody>
      </p:sp>
    </p:spTree>
    <p:extLst>
      <p:ext uri="{BB962C8B-B14F-4D97-AF65-F5344CB8AC3E}">
        <p14:creationId xmlns:p14="http://schemas.microsoft.com/office/powerpoint/2010/main" val="362455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This slide sums up how each added factor affected the overall rankings in terms of correlation with the original naive approach. It’s another way to quantify what we’ve been discussing:</a:t>
            </a:r>
            <a:r>
              <a:rPr lang="hu-HU" dirty="0"/>
              <a:t> EACH VALUE OF THE CORRELATION MAY NOT HAVE MORE THAN 2 DIGITS! (SEE TOP OF THE COLUMNS)</a:t>
            </a:r>
            <a:endParaRPr lang="en-GB" dirty="0"/>
          </a:p>
          <a:p>
            <a:r>
              <a:rPr lang="en-GB" dirty="0"/>
              <a:t>Going from naive to </a:t>
            </a:r>
            <a:r>
              <a:rPr lang="en-GB" b="1" dirty="0"/>
              <a:t>B-version</a:t>
            </a:r>
            <a:r>
              <a:rPr lang="en-GB" dirty="0"/>
              <a:t>: </a:t>
            </a:r>
            <a:r>
              <a:rPr lang="en-GB" b="1" dirty="0"/>
              <a:t>r ~0.99</a:t>
            </a:r>
            <a:r>
              <a:rPr lang="en-GB" dirty="0"/>
              <a:t>. Essentially no change – which we saw, B was almost the same as the raw average ranking.</a:t>
            </a:r>
          </a:p>
          <a:p>
            <a:r>
              <a:rPr lang="en-GB" b="1" dirty="0"/>
              <a:t>Naive to T-version</a:t>
            </a:r>
            <a:r>
              <a:rPr lang="en-GB" dirty="0"/>
              <a:t>: </a:t>
            </a:r>
            <a:r>
              <a:rPr lang="en-GB" b="1" dirty="0"/>
              <a:t>r ~0.96</a:t>
            </a:r>
            <a:r>
              <a:rPr lang="en-GB" dirty="0"/>
              <a:t>. A slight dip in correlation. The trend factor introduced some differences, but by and large the ordering remained similar. So trend provides incremental nuance.</a:t>
            </a:r>
          </a:p>
          <a:p>
            <a:r>
              <a:rPr lang="en-GB" b="1" dirty="0"/>
              <a:t>Naive to D-version</a:t>
            </a:r>
            <a:r>
              <a:rPr lang="en-GB" dirty="0"/>
              <a:t>: </a:t>
            </a:r>
            <a:r>
              <a:rPr lang="en-GB" b="1" dirty="0"/>
              <a:t>r ~0.49</a:t>
            </a:r>
            <a:r>
              <a:rPr lang="en-GB" dirty="0"/>
              <a:t>. Here’s the major shock. Including the standard deviation chopped the correlation roughly in half. This is exactly that “correlation gap” our professor wanted to emphasize – it shows that </a:t>
            </a:r>
            <a:r>
              <a:rPr lang="en-GB" i="1" dirty="0"/>
              <a:t>volatility is an independent force field</a:t>
            </a:r>
            <a:r>
              <a:rPr lang="en-GB" dirty="0"/>
              <a:t> that really rearranged things. Essentially, the naive ranking failed to account for stability, so when we introduce it, we uncover very different relationships.</a:t>
            </a:r>
          </a:p>
          <a:p>
            <a:r>
              <a:rPr lang="en-GB" b="1" dirty="0"/>
              <a:t>Naive to A-version</a:t>
            </a:r>
            <a:r>
              <a:rPr lang="en-GB" dirty="0"/>
              <a:t>: </a:t>
            </a:r>
            <a:r>
              <a:rPr lang="en-GB" b="1" dirty="0"/>
              <a:t>r ~0.47</a:t>
            </a:r>
            <a:r>
              <a:rPr lang="en-GB" dirty="0"/>
              <a:t>. Almost the same low correlation as D. Not surprising, since A includes the volatility effect fully. Even adding trend along with it (and averaging effect) doesn’t bring the correlation up much. The naive logic simply did not capture those dynamics and volatility at all, hence it diverges strongly.</a:t>
            </a:r>
          </a:p>
          <a:p>
            <a:r>
              <a:rPr lang="en-GB" dirty="0"/>
              <a:t>What’s also interesting (though not on the bullets, worth noting) is that </a:t>
            </a:r>
            <a:r>
              <a:rPr lang="en-GB" b="1" dirty="0"/>
              <a:t>B vs T vs D vs A correlations among themselves</a:t>
            </a:r>
            <a:r>
              <a:rPr lang="en-GB" dirty="0"/>
              <a:t> were mostly high (often &gt;0.98 among the optimized versions) except where the factors conflict. This means our different versions (especially once trend and </a:t>
            </a:r>
            <a:r>
              <a:rPr lang="en-GB" dirty="0" err="1"/>
              <a:t>stdev</a:t>
            </a:r>
            <a:r>
              <a:rPr lang="en-GB" dirty="0"/>
              <a:t> are both included) still share an underlying ordering for many countries. The big instability lies in the naive baseline logic itself. In fact, as the paper notes, the source of volatility is in the naive logic, not in our added factors – meaning the naive approach arbitrarily distorted things by not considering these aspects.</a:t>
            </a:r>
          </a:p>
          <a:p>
            <a:r>
              <a:rPr lang="en-GB" dirty="0"/>
              <a:t>So, to highlight: </a:t>
            </a:r>
            <a:r>
              <a:rPr lang="en-GB" b="1" dirty="0"/>
              <a:t>Trend vs Basic</a:t>
            </a:r>
            <a:r>
              <a:rPr lang="en-GB" dirty="0"/>
              <a:t> – small effect, </a:t>
            </a:r>
            <a:r>
              <a:rPr lang="en-GB" b="1" dirty="0" err="1"/>
              <a:t>Stdev</a:t>
            </a:r>
            <a:r>
              <a:rPr lang="en-GB" b="1" dirty="0"/>
              <a:t> vs Basic</a:t>
            </a:r>
            <a:r>
              <a:rPr lang="en-GB" dirty="0"/>
              <a:t> – huge effect. Our professor specifically wanted us to convey this: the correlation gap of ~0.96 dropping to ~0.49 demonstrates why an objective, factor-aware analysis is necessary. If we ignored these factors, we’d be missing half the story.</a:t>
            </a:r>
          </a:p>
          <a:p>
            <a:endParaRPr lang="hu-HU" dirty="0"/>
          </a:p>
        </p:txBody>
      </p:sp>
      <p:sp>
        <p:nvSpPr>
          <p:cNvPr id="4" name="Dia számának helye 3"/>
          <p:cNvSpPr>
            <a:spLocks noGrp="1"/>
          </p:cNvSpPr>
          <p:nvPr>
            <p:ph type="sldNum" sz="quarter" idx="5"/>
          </p:nvPr>
        </p:nvSpPr>
        <p:spPr/>
        <p:txBody>
          <a:bodyPr/>
          <a:lstStyle/>
          <a:p>
            <a:fld id="{7EE356C6-1478-40F4-AC40-8A87985CE7B0}" type="slidenum">
              <a:rPr lang="hu-HU" smtClean="0"/>
              <a:t>9</a:t>
            </a:fld>
            <a:endParaRPr lang="hu-HU"/>
          </a:p>
        </p:txBody>
      </p:sp>
    </p:spTree>
    <p:extLst>
      <p:ext uri="{BB962C8B-B14F-4D97-AF65-F5344CB8AC3E}">
        <p14:creationId xmlns:p14="http://schemas.microsoft.com/office/powerpoint/2010/main" val="911975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Another way to appreciate the impact of each version is to look at </a:t>
            </a:r>
            <a:r>
              <a:rPr lang="en-GB" b="1" dirty="0"/>
              <a:t>how much countries’ ranks changed</a:t>
            </a:r>
            <a:r>
              <a:rPr lang="en-GB" dirty="0"/>
              <a:t> relative to the basic benchmark:</a:t>
            </a:r>
          </a:p>
          <a:p>
            <a:r>
              <a:rPr lang="en-GB" dirty="0"/>
              <a:t>In the </a:t>
            </a:r>
            <a:r>
              <a:rPr lang="en-GB" b="1" dirty="0"/>
              <a:t>Basic vs Naive</a:t>
            </a:r>
            <a:r>
              <a:rPr lang="en-GB" dirty="0"/>
              <a:t> comparison, as mentioned, hardly any movement. 47 countries didn’t move at all; the biggest jump was +5 places (Norway went from rank 16 naive to 11 optimized) and the biggest drop was –2. So, baseline optimization causes minimal shifts (that +5 outlier and a few –1, +1 adjustments). Essentially, </a:t>
            </a:r>
            <a:r>
              <a:rPr lang="en-GB" b="1" dirty="0"/>
              <a:t>the naive and basic rankings are almost superimposed</a:t>
            </a:r>
            <a:r>
              <a:rPr lang="en-GB" dirty="0"/>
              <a:t>.</a:t>
            </a:r>
          </a:p>
          <a:p>
            <a:r>
              <a:rPr lang="en-GB" dirty="0"/>
              <a:t>With the </a:t>
            </a:r>
            <a:r>
              <a:rPr lang="en-GB" b="1" dirty="0"/>
              <a:t>Trend-version</a:t>
            </a:r>
            <a:r>
              <a:rPr lang="en-GB" dirty="0"/>
              <a:t>, countries start moving more. We saw rank gains up to </a:t>
            </a:r>
            <a:r>
              <a:rPr lang="en-GB" b="1" dirty="0"/>
              <a:t>+10</a:t>
            </a:r>
            <a:r>
              <a:rPr lang="en-GB" dirty="0"/>
              <a:t> and drops to </a:t>
            </a:r>
            <a:r>
              <a:rPr lang="en-GB" b="1" dirty="0"/>
              <a:t>–15</a:t>
            </a:r>
            <a:r>
              <a:rPr lang="en-GB" dirty="0"/>
              <a:t> compared to the basic version. So a few countries got a notable bump for upward trends, and some fell significantly if their trend was downward.</a:t>
            </a:r>
          </a:p>
          <a:p>
            <a:r>
              <a:rPr lang="en-GB" dirty="0"/>
              <a:t>The </a:t>
            </a:r>
            <a:r>
              <a:rPr lang="en-GB" b="1" dirty="0"/>
              <a:t>D-version</a:t>
            </a:r>
            <a:r>
              <a:rPr lang="en-GB" dirty="0"/>
              <a:t> introduced by far the largest rank swings: some countries climbed </a:t>
            </a:r>
            <a:r>
              <a:rPr lang="en-GB" b="1" dirty="0"/>
              <a:t>+40</a:t>
            </a:r>
            <a:r>
              <a:rPr lang="en-GB" dirty="0"/>
              <a:t> positions, and others fell by </a:t>
            </a:r>
            <a:r>
              <a:rPr lang="en-GB" b="1" dirty="0"/>
              <a:t>–22</a:t>
            </a:r>
            <a:r>
              <a:rPr lang="en-GB" dirty="0"/>
              <a:t> positions. This is enormous – imagine jumping from middle of the pack to top tier solely because your interest was steady. Conversely, a volatile interest could knock a country from near the top to well below average. Our professor made sure we underscore this: </a:t>
            </a:r>
            <a:r>
              <a:rPr lang="en-GB" b="1" dirty="0"/>
              <a:t>D-version’s distinctiveness is seen in these huge rank deltas</a:t>
            </a:r>
            <a:r>
              <a:rPr lang="en-GB" dirty="0"/>
              <a:t>.</a:t>
            </a:r>
          </a:p>
          <a:p>
            <a:r>
              <a:rPr lang="en-GB" dirty="0"/>
              <a:t>The </a:t>
            </a:r>
            <a:r>
              <a:rPr lang="en-GB" b="1" dirty="0"/>
              <a:t>A-version</a:t>
            </a:r>
            <a:r>
              <a:rPr lang="en-GB" dirty="0"/>
              <a:t>, combining factors, showed similarly large shifts: up to </a:t>
            </a:r>
            <a:r>
              <a:rPr lang="en-GB" b="1" dirty="0"/>
              <a:t>+37</a:t>
            </a:r>
            <a:r>
              <a:rPr lang="en-GB" dirty="0"/>
              <a:t> and </a:t>
            </a:r>
            <a:r>
              <a:rPr lang="en-GB" b="1" dirty="0"/>
              <a:t>–32</a:t>
            </a:r>
            <a:r>
              <a:rPr lang="en-GB" dirty="0"/>
              <a:t> changes relative to the baseline. It’s almost as turbulent as D because the standard deviation effect is still in play (just tempered a bit by trend and averaging).</a:t>
            </a:r>
          </a:p>
          <a:p>
            <a:r>
              <a:rPr lang="en-GB" dirty="0"/>
              <a:t>One pattern to note: </a:t>
            </a:r>
            <a:r>
              <a:rPr lang="en-GB" b="1" dirty="0"/>
              <a:t>Top-ranked countries (the “good” positions) tended to be more stable</a:t>
            </a:r>
            <a:r>
              <a:rPr lang="en-GB" dirty="0"/>
              <a:t>, often shifting less in rank, whereas </a:t>
            </a:r>
            <a:r>
              <a:rPr lang="en-GB" b="1" dirty="0"/>
              <a:t>lower-ranked countries (those near the bottom in baseline) were more likely to see big swings</a:t>
            </a:r>
            <a:r>
              <a:rPr lang="en-GB" dirty="0"/>
              <a:t>. This makes sense – if you’re already doing well and have consistent interest, you stay on top across versions. But if you were lower, a strong trend or stable focus could either rescue you or if you lacked those, you could sink further relative to others. We must interpret these rank changes in proportion to 62 total countries – e.g., a +40 jump is huge (~two-thirds of the list!). And interestingly, even a tiny difference in correlation (like 0.99 vs 0.96) ended up corresponding to a big difference in rank outcomes (+5 vs +10/–15). So </a:t>
            </a:r>
            <a:r>
              <a:rPr lang="en-GB" b="1" dirty="0"/>
              <a:t>small metric differences can translate to big rank shifts</a:t>
            </a:r>
            <a:r>
              <a:rPr lang="en-GB" dirty="0"/>
              <a:t>, which is important when communicating results to stakeholders.</a:t>
            </a:r>
          </a:p>
          <a:p>
            <a:r>
              <a:rPr lang="en-GB" dirty="0"/>
              <a:t>Overall, this slide reinforces what our results have shown: Trend mattered a bit; Standard deviation mattered a lot. And when both are included, many countries do not end up where a naive analysis would have put them – especially those that were underperformers or overperformers in consistency.</a:t>
            </a:r>
          </a:p>
          <a:p>
            <a:endParaRPr lang="hu-HU" dirty="0"/>
          </a:p>
        </p:txBody>
      </p:sp>
      <p:sp>
        <p:nvSpPr>
          <p:cNvPr id="4" name="Dia számának helye 3"/>
          <p:cNvSpPr>
            <a:spLocks noGrp="1"/>
          </p:cNvSpPr>
          <p:nvPr>
            <p:ph type="sldNum" sz="quarter" idx="5"/>
          </p:nvPr>
        </p:nvSpPr>
        <p:spPr/>
        <p:txBody>
          <a:bodyPr/>
          <a:lstStyle/>
          <a:p>
            <a:fld id="{7EE356C6-1478-40F4-AC40-8A87985CE7B0}" type="slidenum">
              <a:rPr lang="hu-HU" smtClean="0"/>
              <a:t>10</a:t>
            </a:fld>
            <a:endParaRPr lang="hu-HU"/>
          </a:p>
        </p:txBody>
      </p:sp>
    </p:spTree>
    <p:extLst>
      <p:ext uri="{BB962C8B-B14F-4D97-AF65-F5344CB8AC3E}">
        <p14:creationId xmlns:p14="http://schemas.microsoft.com/office/powerpoint/2010/main" val="408848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3B94687-C9E9-F9C8-56A7-5E756A6FC81D}"/>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E69494FA-BD16-9107-8C47-415E713A7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40BC0585-18E2-77BF-5385-F0FAE7B62482}"/>
              </a:ext>
            </a:extLst>
          </p:cNvPr>
          <p:cNvSpPr>
            <a:spLocks noGrp="1"/>
          </p:cNvSpPr>
          <p:nvPr>
            <p:ph type="dt" sz="half" idx="10"/>
          </p:nvPr>
        </p:nvSpPr>
        <p:spPr/>
        <p:txBody>
          <a:bodyPr/>
          <a:lstStyle/>
          <a:p>
            <a:fld id="{39CD439D-12FD-40AE-A199-A5E8F425FA2F}" type="datetimeFigureOut">
              <a:rPr lang="hu-HU" smtClean="0"/>
              <a:t>2025. 08. 05.</a:t>
            </a:fld>
            <a:endParaRPr lang="hu-HU"/>
          </a:p>
        </p:txBody>
      </p:sp>
      <p:sp>
        <p:nvSpPr>
          <p:cNvPr id="5" name="Élőláb helye 4">
            <a:extLst>
              <a:ext uri="{FF2B5EF4-FFF2-40B4-BE49-F238E27FC236}">
                <a16:creationId xmlns:a16="http://schemas.microsoft.com/office/drawing/2014/main" id="{B06C6BD8-2AFF-8962-6793-49DB4B8CCC94}"/>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A89F966-9119-275D-4B82-074B827223BA}"/>
              </a:ext>
            </a:extLst>
          </p:cNvPr>
          <p:cNvSpPr>
            <a:spLocks noGrp="1"/>
          </p:cNvSpPr>
          <p:nvPr>
            <p:ph type="sldNum" sz="quarter" idx="12"/>
          </p:nvPr>
        </p:nvSpPr>
        <p:spPr/>
        <p:txBody>
          <a:bodyPr/>
          <a:lstStyle/>
          <a:p>
            <a:fld id="{22A4B8B3-E244-420C-8D27-83C12C495E70}" type="slidenum">
              <a:rPr lang="hu-HU" smtClean="0"/>
              <a:t>‹#›</a:t>
            </a:fld>
            <a:endParaRPr lang="hu-HU"/>
          </a:p>
        </p:txBody>
      </p:sp>
    </p:spTree>
    <p:extLst>
      <p:ext uri="{BB962C8B-B14F-4D97-AF65-F5344CB8AC3E}">
        <p14:creationId xmlns:p14="http://schemas.microsoft.com/office/powerpoint/2010/main" val="522581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4B64B96-ECB5-5D83-AC33-8EDA9FBD3E17}"/>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9B0A6DD0-AABC-9BCE-9850-F03C4061F650}"/>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5DB742C-7733-5B9E-9034-2136E639D5EF}"/>
              </a:ext>
            </a:extLst>
          </p:cNvPr>
          <p:cNvSpPr>
            <a:spLocks noGrp="1"/>
          </p:cNvSpPr>
          <p:nvPr>
            <p:ph type="dt" sz="half" idx="10"/>
          </p:nvPr>
        </p:nvSpPr>
        <p:spPr/>
        <p:txBody>
          <a:bodyPr/>
          <a:lstStyle/>
          <a:p>
            <a:fld id="{39CD439D-12FD-40AE-A199-A5E8F425FA2F}" type="datetimeFigureOut">
              <a:rPr lang="hu-HU" smtClean="0"/>
              <a:t>2025. 08. 05.</a:t>
            </a:fld>
            <a:endParaRPr lang="hu-HU"/>
          </a:p>
        </p:txBody>
      </p:sp>
      <p:sp>
        <p:nvSpPr>
          <p:cNvPr id="5" name="Élőláb helye 4">
            <a:extLst>
              <a:ext uri="{FF2B5EF4-FFF2-40B4-BE49-F238E27FC236}">
                <a16:creationId xmlns:a16="http://schemas.microsoft.com/office/drawing/2014/main" id="{3F05C2FB-D51F-D9CD-FD8D-3EB0DB5B926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6DC396F1-9522-3F95-DD67-49ACBBAB12C2}"/>
              </a:ext>
            </a:extLst>
          </p:cNvPr>
          <p:cNvSpPr>
            <a:spLocks noGrp="1"/>
          </p:cNvSpPr>
          <p:nvPr>
            <p:ph type="sldNum" sz="quarter" idx="12"/>
          </p:nvPr>
        </p:nvSpPr>
        <p:spPr/>
        <p:txBody>
          <a:bodyPr/>
          <a:lstStyle/>
          <a:p>
            <a:fld id="{22A4B8B3-E244-420C-8D27-83C12C495E70}" type="slidenum">
              <a:rPr lang="hu-HU" smtClean="0"/>
              <a:t>‹#›</a:t>
            </a:fld>
            <a:endParaRPr lang="hu-HU"/>
          </a:p>
        </p:txBody>
      </p:sp>
    </p:spTree>
    <p:extLst>
      <p:ext uri="{BB962C8B-B14F-4D97-AF65-F5344CB8AC3E}">
        <p14:creationId xmlns:p14="http://schemas.microsoft.com/office/powerpoint/2010/main" val="224442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5A888CCA-BF90-F145-F66B-A8509AD492A0}"/>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918BA02A-9CB4-86AF-2A44-24ABA2DD8E5B}"/>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F62EFCA-9DCD-8621-3856-F85AEF533736}"/>
              </a:ext>
            </a:extLst>
          </p:cNvPr>
          <p:cNvSpPr>
            <a:spLocks noGrp="1"/>
          </p:cNvSpPr>
          <p:nvPr>
            <p:ph type="dt" sz="half" idx="10"/>
          </p:nvPr>
        </p:nvSpPr>
        <p:spPr/>
        <p:txBody>
          <a:bodyPr/>
          <a:lstStyle/>
          <a:p>
            <a:fld id="{39CD439D-12FD-40AE-A199-A5E8F425FA2F}" type="datetimeFigureOut">
              <a:rPr lang="hu-HU" smtClean="0"/>
              <a:t>2025. 08. 05.</a:t>
            </a:fld>
            <a:endParaRPr lang="hu-HU"/>
          </a:p>
        </p:txBody>
      </p:sp>
      <p:sp>
        <p:nvSpPr>
          <p:cNvPr id="5" name="Élőláb helye 4">
            <a:extLst>
              <a:ext uri="{FF2B5EF4-FFF2-40B4-BE49-F238E27FC236}">
                <a16:creationId xmlns:a16="http://schemas.microsoft.com/office/drawing/2014/main" id="{D5A00C0C-B557-64CB-CABF-2B4C390DC81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98C451A-8A9E-D654-8939-046940DECC45}"/>
              </a:ext>
            </a:extLst>
          </p:cNvPr>
          <p:cNvSpPr>
            <a:spLocks noGrp="1"/>
          </p:cNvSpPr>
          <p:nvPr>
            <p:ph type="sldNum" sz="quarter" idx="12"/>
          </p:nvPr>
        </p:nvSpPr>
        <p:spPr/>
        <p:txBody>
          <a:bodyPr/>
          <a:lstStyle/>
          <a:p>
            <a:fld id="{22A4B8B3-E244-420C-8D27-83C12C495E70}" type="slidenum">
              <a:rPr lang="hu-HU" smtClean="0"/>
              <a:t>‹#›</a:t>
            </a:fld>
            <a:endParaRPr lang="hu-HU"/>
          </a:p>
        </p:txBody>
      </p:sp>
    </p:spTree>
    <p:extLst>
      <p:ext uri="{BB962C8B-B14F-4D97-AF65-F5344CB8AC3E}">
        <p14:creationId xmlns:p14="http://schemas.microsoft.com/office/powerpoint/2010/main" val="213210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94A7898-D6BE-EC2B-D0C5-75539C899F01}"/>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E5AD2BE-D5E9-CE56-140E-3E7AE7DDA218}"/>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FF1E8B9-EA57-36ED-094D-6B73422EA104}"/>
              </a:ext>
            </a:extLst>
          </p:cNvPr>
          <p:cNvSpPr>
            <a:spLocks noGrp="1"/>
          </p:cNvSpPr>
          <p:nvPr>
            <p:ph type="dt" sz="half" idx="10"/>
          </p:nvPr>
        </p:nvSpPr>
        <p:spPr/>
        <p:txBody>
          <a:bodyPr/>
          <a:lstStyle/>
          <a:p>
            <a:fld id="{39CD439D-12FD-40AE-A199-A5E8F425FA2F}" type="datetimeFigureOut">
              <a:rPr lang="hu-HU" smtClean="0"/>
              <a:t>2025. 08. 05.</a:t>
            </a:fld>
            <a:endParaRPr lang="hu-HU"/>
          </a:p>
        </p:txBody>
      </p:sp>
      <p:sp>
        <p:nvSpPr>
          <p:cNvPr id="5" name="Élőláb helye 4">
            <a:extLst>
              <a:ext uri="{FF2B5EF4-FFF2-40B4-BE49-F238E27FC236}">
                <a16:creationId xmlns:a16="http://schemas.microsoft.com/office/drawing/2014/main" id="{DA7C7BE7-7C3A-5BF0-14D6-10C419926A1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27A9961-3E3B-BCA2-E771-C44040CA71F9}"/>
              </a:ext>
            </a:extLst>
          </p:cNvPr>
          <p:cNvSpPr>
            <a:spLocks noGrp="1"/>
          </p:cNvSpPr>
          <p:nvPr>
            <p:ph type="sldNum" sz="quarter" idx="12"/>
          </p:nvPr>
        </p:nvSpPr>
        <p:spPr/>
        <p:txBody>
          <a:bodyPr/>
          <a:lstStyle/>
          <a:p>
            <a:fld id="{22A4B8B3-E244-420C-8D27-83C12C495E70}" type="slidenum">
              <a:rPr lang="hu-HU" smtClean="0"/>
              <a:t>‹#›</a:t>
            </a:fld>
            <a:endParaRPr lang="hu-HU"/>
          </a:p>
        </p:txBody>
      </p:sp>
    </p:spTree>
    <p:extLst>
      <p:ext uri="{BB962C8B-B14F-4D97-AF65-F5344CB8AC3E}">
        <p14:creationId xmlns:p14="http://schemas.microsoft.com/office/powerpoint/2010/main" val="161030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A2864B0-5DB0-5499-2CAE-8FEE51E2C249}"/>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7461D459-B762-5AFE-DC52-002974542E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261FBACA-DA93-D9E0-9846-F7C212E85EA2}"/>
              </a:ext>
            </a:extLst>
          </p:cNvPr>
          <p:cNvSpPr>
            <a:spLocks noGrp="1"/>
          </p:cNvSpPr>
          <p:nvPr>
            <p:ph type="dt" sz="half" idx="10"/>
          </p:nvPr>
        </p:nvSpPr>
        <p:spPr/>
        <p:txBody>
          <a:bodyPr/>
          <a:lstStyle/>
          <a:p>
            <a:fld id="{39CD439D-12FD-40AE-A199-A5E8F425FA2F}" type="datetimeFigureOut">
              <a:rPr lang="hu-HU" smtClean="0"/>
              <a:t>2025. 08. 05.</a:t>
            </a:fld>
            <a:endParaRPr lang="hu-HU"/>
          </a:p>
        </p:txBody>
      </p:sp>
      <p:sp>
        <p:nvSpPr>
          <p:cNvPr id="5" name="Élőláb helye 4">
            <a:extLst>
              <a:ext uri="{FF2B5EF4-FFF2-40B4-BE49-F238E27FC236}">
                <a16:creationId xmlns:a16="http://schemas.microsoft.com/office/drawing/2014/main" id="{04646D04-C64E-9504-6E8C-27B0AA5A451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4617116-48A8-FFF2-2F62-F9F4F6DACF04}"/>
              </a:ext>
            </a:extLst>
          </p:cNvPr>
          <p:cNvSpPr>
            <a:spLocks noGrp="1"/>
          </p:cNvSpPr>
          <p:nvPr>
            <p:ph type="sldNum" sz="quarter" idx="12"/>
          </p:nvPr>
        </p:nvSpPr>
        <p:spPr/>
        <p:txBody>
          <a:bodyPr/>
          <a:lstStyle/>
          <a:p>
            <a:fld id="{22A4B8B3-E244-420C-8D27-83C12C495E70}" type="slidenum">
              <a:rPr lang="hu-HU" smtClean="0"/>
              <a:t>‹#›</a:t>
            </a:fld>
            <a:endParaRPr lang="hu-HU"/>
          </a:p>
        </p:txBody>
      </p:sp>
    </p:spTree>
    <p:extLst>
      <p:ext uri="{BB962C8B-B14F-4D97-AF65-F5344CB8AC3E}">
        <p14:creationId xmlns:p14="http://schemas.microsoft.com/office/powerpoint/2010/main" val="420891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32ADB6-438E-67B7-04A1-4CA18C9D731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0DE9BB21-87DA-976A-98D3-DD61A536272C}"/>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448E0901-08D0-342E-D337-D49571B98C0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56ED5E42-BC6A-04DE-0CC2-67DA23DFE8F0}"/>
              </a:ext>
            </a:extLst>
          </p:cNvPr>
          <p:cNvSpPr>
            <a:spLocks noGrp="1"/>
          </p:cNvSpPr>
          <p:nvPr>
            <p:ph type="dt" sz="half" idx="10"/>
          </p:nvPr>
        </p:nvSpPr>
        <p:spPr/>
        <p:txBody>
          <a:bodyPr/>
          <a:lstStyle/>
          <a:p>
            <a:fld id="{39CD439D-12FD-40AE-A199-A5E8F425FA2F}" type="datetimeFigureOut">
              <a:rPr lang="hu-HU" smtClean="0"/>
              <a:t>2025. 08. 05.</a:t>
            </a:fld>
            <a:endParaRPr lang="hu-HU"/>
          </a:p>
        </p:txBody>
      </p:sp>
      <p:sp>
        <p:nvSpPr>
          <p:cNvPr id="6" name="Élőláb helye 5">
            <a:extLst>
              <a:ext uri="{FF2B5EF4-FFF2-40B4-BE49-F238E27FC236}">
                <a16:creationId xmlns:a16="http://schemas.microsoft.com/office/drawing/2014/main" id="{97E88F4A-7B62-EB13-FF12-A37039A82F42}"/>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0F78B555-B46F-3F88-2894-5AE1C3C0A31C}"/>
              </a:ext>
            </a:extLst>
          </p:cNvPr>
          <p:cNvSpPr>
            <a:spLocks noGrp="1"/>
          </p:cNvSpPr>
          <p:nvPr>
            <p:ph type="sldNum" sz="quarter" idx="12"/>
          </p:nvPr>
        </p:nvSpPr>
        <p:spPr/>
        <p:txBody>
          <a:bodyPr/>
          <a:lstStyle/>
          <a:p>
            <a:fld id="{22A4B8B3-E244-420C-8D27-83C12C495E70}" type="slidenum">
              <a:rPr lang="hu-HU" smtClean="0"/>
              <a:t>‹#›</a:t>
            </a:fld>
            <a:endParaRPr lang="hu-HU"/>
          </a:p>
        </p:txBody>
      </p:sp>
    </p:spTree>
    <p:extLst>
      <p:ext uri="{BB962C8B-B14F-4D97-AF65-F5344CB8AC3E}">
        <p14:creationId xmlns:p14="http://schemas.microsoft.com/office/powerpoint/2010/main" val="249209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73A15FD-208C-E2D1-4298-EE8D04F4ADFF}"/>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00553B58-5DAF-A95B-B321-093BFCB960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DF9EDB0D-9A46-07C7-7813-CBFB051D7670}"/>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027F715-1669-A83D-ABD8-5EAAEEC2D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04A469CE-FABC-75C0-6FE8-C3A2331ABC60}"/>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99F40792-FFBF-297B-826E-C0C33EA9C2D1}"/>
              </a:ext>
            </a:extLst>
          </p:cNvPr>
          <p:cNvSpPr>
            <a:spLocks noGrp="1"/>
          </p:cNvSpPr>
          <p:nvPr>
            <p:ph type="dt" sz="half" idx="10"/>
          </p:nvPr>
        </p:nvSpPr>
        <p:spPr/>
        <p:txBody>
          <a:bodyPr/>
          <a:lstStyle/>
          <a:p>
            <a:fld id="{39CD439D-12FD-40AE-A199-A5E8F425FA2F}" type="datetimeFigureOut">
              <a:rPr lang="hu-HU" smtClean="0"/>
              <a:t>2025. 08. 05.</a:t>
            </a:fld>
            <a:endParaRPr lang="hu-HU"/>
          </a:p>
        </p:txBody>
      </p:sp>
      <p:sp>
        <p:nvSpPr>
          <p:cNvPr id="8" name="Élőláb helye 7">
            <a:extLst>
              <a:ext uri="{FF2B5EF4-FFF2-40B4-BE49-F238E27FC236}">
                <a16:creationId xmlns:a16="http://schemas.microsoft.com/office/drawing/2014/main" id="{F7E030D6-654A-1410-49A7-3738A896386B}"/>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6F12BAAE-21FA-23DC-8E48-676FA9F2B0D6}"/>
              </a:ext>
            </a:extLst>
          </p:cNvPr>
          <p:cNvSpPr>
            <a:spLocks noGrp="1"/>
          </p:cNvSpPr>
          <p:nvPr>
            <p:ph type="sldNum" sz="quarter" idx="12"/>
          </p:nvPr>
        </p:nvSpPr>
        <p:spPr/>
        <p:txBody>
          <a:bodyPr/>
          <a:lstStyle/>
          <a:p>
            <a:fld id="{22A4B8B3-E244-420C-8D27-83C12C495E70}" type="slidenum">
              <a:rPr lang="hu-HU" smtClean="0"/>
              <a:t>‹#›</a:t>
            </a:fld>
            <a:endParaRPr lang="hu-HU"/>
          </a:p>
        </p:txBody>
      </p:sp>
    </p:spTree>
    <p:extLst>
      <p:ext uri="{BB962C8B-B14F-4D97-AF65-F5344CB8AC3E}">
        <p14:creationId xmlns:p14="http://schemas.microsoft.com/office/powerpoint/2010/main" val="286441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E6ADB8-8B0A-EC29-DF29-068DE97E8C15}"/>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0976D58E-3646-6939-F2E1-B234339398FB}"/>
              </a:ext>
            </a:extLst>
          </p:cNvPr>
          <p:cNvSpPr>
            <a:spLocks noGrp="1"/>
          </p:cNvSpPr>
          <p:nvPr>
            <p:ph type="dt" sz="half" idx="10"/>
          </p:nvPr>
        </p:nvSpPr>
        <p:spPr/>
        <p:txBody>
          <a:bodyPr/>
          <a:lstStyle/>
          <a:p>
            <a:fld id="{39CD439D-12FD-40AE-A199-A5E8F425FA2F}" type="datetimeFigureOut">
              <a:rPr lang="hu-HU" smtClean="0"/>
              <a:t>2025. 08. 05.</a:t>
            </a:fld>
            <a:endParaRPr lang="hu-HU"/>
          </a:p>
        </p:txBody>
      </p:sp>
      <p:sp>
        <p:nvSpPr>
          <p:cNvPr id="4" name="Élőláb helye 3">
            <a:extLst>
              <a:ext uri="{FF2B5EF4-FFF2-40B4-BE49-F238E27FC236}">
                <a16:creationId xmlns:a16="http://schemas.microsoft.com/office/drawing/2014/main" id="{95CC07DF-26F5-05BE-BBE6-2D76DC334CF0}"/>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A3173D66-E47B-C810-16D2-A34FD246537D}"/>
              </a:ext>
            </a:extLst>
          </p:cNvPr>
          <p:cNvSpPr>
            <a:spLocks noGrp="1"/>
          </p:cNvSpPr>
          <p:nvPr>
            <p:ph type="sldNum" sz="quarter" idx="12"/>
          </p:nvPr>
        </p:nvSpPr>
        <p:spPr/>
        <p:txBody>
          <a:bodyPr/>
          <a:lstStyle/>
          <a:p>
            <a:fld id="{22A4B8B3-E244-420C-8D27-83C12C495E70}" type="slidenum">
              <a:rPr lang="hu-HU" smtClean="0"/>
              <a:t>‹#›</a:t>
            </a:fld>
            <a:endParaRPr lang="hu-HU"/>
          </a:p>
        </p:txBody>
      </p:sp>
    </p:spTree>
    <p:extLst>
      <p:ext uri="{BB962C8B-B14F-4D97-AF65-F5344CB8AC3E}">
        <p14:creationId xmlns:p14="http://schemas.microsoft.com/office/powerpoint/2010/main" val="1746402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CC2E8B36-3775-74FF-5070-D0AB2719137D}"/>
              </a:ext>
            </a:extLst>
          </p:cNvPr>
          <p:cNvSpPr>
            <a:spLocks noGrp="1"/>
          </p:cNvSpPr>
          <p:nvPr>
            <p:ph type="dt" sz="half" idx="10"/>
          </p:nvPr>
        </p:nvSpPr>
        <p:spPr/>
        <p:txBody>
          <a:bodyPr/>
          <a:lstStyle/>
          <a:p>
            <a:fld id="{39CD439D-12FD-40AE-A199-A5E8F425FA2F}" type="datetimeFigureOut">
              <a:rPr lang="hu-HU" smtClean="0"/>
              <a:t>2025. 08. 05.</a:t>
            </a:fld>
            <a:endParaRPr lang="hu-HU"/>
          </a:p>
        </p:txBody>
      </p:sp>
      <p:sp>
        <p:nvSpPr>
          <p:cNvPr id="3" name="Élőláb helye 2">
            <a:extLst>
              <a:ext uri="{FF2B5EF4-FFF2-40B4-BE49-F238E27FC236}">
                <a16:creationId xmlns:a16="http://schemas.microsoft.com/office/drawing/2014/main" id="{71535E7E-9B80-B881-3287-4C6ADF6937FF}"/>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76608A60-AA45-0B2C-1C02-D066ED2CD404}"/>
              </a:ext>
            </a:extLst>
          </p:cNvPr>
          <p:cNvSpPr>
            <a:spLocks noGrp="1"/>
          </p:cNvSpPr>
          <p:nvPr>
            <p:ph type="sldNum" sz="quarter" idx="12"/>
          </p:nvPr>
        </p:nvSpPr>
        <p:spPr/>
        <p:txBody>
          <a:bodyPr/>
          <a:lstStyle/>
          <a:p>
            <a:fld id="{22A4B8B3-E244-420C-8D27-83C12C495E70}" type="slidenum">
              <a:rPr lang="hu-HU" smtClean="0"/>
              <a:t>‹#›</a:t>
            </a:fld>
            <a:endParaRPr lang="hu-HU"/>
          </a:p>
        </p:txBody>
      </p:sp>
    </p:spTree>
    <p:extLst>
      <p:ext uri="{BB962C8B-B14F-4D97-AF65-F5344CB8AC3E}">
        <p14:creationId xmlns:p14="http://schemas.microsoft.com/office/powerpoint/2010/main" val="263914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64679D8-E079-A2F9-903C-04A9A9B5F05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D1875B5B-2868-C58D-3A67-00A28BE552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7F66B32B-4B8B-61F4-C55D-ADE777209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54728AD9-A17E-CF3E-99BD-50B2B196D0A9}"/>
              </a:ext>
            </a:extLst>
          </p:cNvPr>
          <p:cNvSpPr>
            <a:spLocks noGrp="1"/>
          </p:cNvSpPr>
          <p:nvPr>
            <p:ph type="dt" sz="half" idx="10"/>
          </p:nvPr>
        </p:nvSpPr>
        <p:spPr/>
        <p:txBody>
          <a:bodyPr/>
          <a:lstStyle/>
          <a:p>
            <a:fld id="{39CD439D-12FD-40AE-A199-A5E8F425FA2F}" type="datetimeFigureOut">
              <a:rPr lang="hu-HU" smtClean="0"/>
              <a:t>2025. 08. 05.</a:t>
            </a:fld>
            <a:endParaRPr lang="hu-HU"/>
          </a:p>
        </p:txBody>
      </p:sp>
      <p:sp>
        <p:nvSpPr>
          <p:cNvPr id="6" name="Élőláb helye 5">
            <a:extLst>
              <a:ext uri="{FF2B5EF4-FFF2-40B4-BE49-F238E27FC236}">
                <a16:creationId xmlns:a16="http://schemas.microsoft.com/office/drawing/2014/main" id="{574039E7-B2F7-D9B2-F66F-9C914700C5C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01C60A3D-E44F-9FAF-F2CB-F93162E668C7}"/>
              </a:ext>
            </a:extLst>
          </p:cNvPr>
          <p:cNvSpPr>
            <a:spLocks noGrp="1"/>
          </p:cNvSpPr>
          <p:nvPr>
            <p:ph type="sldNum" sz="quarter" idx="12"/>
          </p:nvPr>
        </p:nvSpPr>
        <p:spPr/>
        <p:txBody>
          <a:bodyPr/>
          <a:lstStyle/>
          <a:p>
            <a:fld id="{22A4B8B3-E244-420C-8D27-83C12C495E70}" type="slidenum">
              <a:rPr lang="hu-HU" smtClean="0"/>
              <a:t>‹#›</a:t>
            </a:fld>
            <a:endParaRPr lang="hu-HU"/>
          </a:p>
        </p:txBody>
      </p:sp>
    </p:spTree>
    <p:extLst>
      <p:ext uri="{BB962C8B-B14F-4D97-AF65-F5344CB8AC3E}">
        <p14:creationId xmlns:p14="http://schemas.microsoft.com/office/powerpoint/2010/main" val="31087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FF475C8-D566-3BD8-ADC9-0320DAA0DCC9}"/>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47C6CDEC-8CA9-962B-A21C-ED6C5E76DE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Szöveg helye 3">
            <a:extLst>
              <a:ext uri="{FF2B5EF4-FFF2-40B4-BE49-F238E27FC236}">
                <a16:creationId xmlns:a16="http://schemas.microsoft.com/office/drawing/2014/main" id="{893CB743-1C84-CBD0-C380-1DACB2CA9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240B4A-56D6-05B0-AA7E-0153B1FC15D1}"/>
              </a:ext>
            </a:extLst>
          </p:cNvPr>
          <p:cNvSpPr>
            <a:spLocks noGrp="1"/>
          </p:cNvSpPr>
          <p:nvPr>
            <p:ph type="dt" sz="half" idx="10"/>
          </p:nvPr>
        </p:nvSpPr>
        <p:spPr/>
        <p:txBody>
          <a:bodyPr/>
          <a:lstStyle/>
          <a:p>
            <a:fld id="{39CD439D-12FD-40AE-A199-A5E8F425FA2F}" type="datetimeFigureOut">
              <a:rPr lang="hu-HU" smtClean="0"/>
              <a:t>2025. 08. 05.</a:t>
            </a:fld>
            <a:endParaRPr lang="hu-HU"/>
          </a:p>
        </p:txBody>
      </p:sp>
      <p:sp>
        <p:nvSpPr>
          <p:cNvPr id="6" name="Élőláb helye 5">
            <a:extLst>
              <a:ext uri="{FF2B5EF4-FFF2-40B4-BE49-F238E27FC236}">
                <a16:creationId xmlns:a16="http://schemas.microsoft.com/office/drawing/2014/main" id="{C7184AF0-BEF0-C9A0-9706-EBCE9771D8B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AE0A7D65-1A75-9586-458B-BC7551095948}"/>
              </a:ext>
            </a:extLst>
          </p:cNvPr>
          <p:cNvSpPr>
            <a:spLocks noGrp="1"/>
          </p:cNvSpPr>
          <p:nvPr>
            <p:ph type="sldNum" sz="quarter" idx="12"/>
          </p:nvPr>
        </p:nvSpPr>
        <p:spPr/>
        <p:txBody>
          <a:bodyPr/>
          <a:lstStyle/>
          <a:p>
            <a:fld id="{22A4B8B3-E244-420C-8D27-83C12C495E70}" type="slidenum">
              <a:rPr lang="hu-HU" smtClean="0"/>
              <a:t>‹#›</a:t>
            </a:fld>
            <a:endParaRPr lang="hu-HU"/>
          </a:p>
        </p:txBody>
      </p:sp>
    </p:spTree>
    <p:extLst>
      <p:ext uri="{BB962C8B-B14F-4D97-AF65-F5344CB8AC3E}">
        <p14:creationId xmlns:p14="http://schemas.microsoft.com/office/powerpoint/2010/main" val="1411255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tint val="95000"/>
            <a:satMod val="170000"/>
            <a:alpha val="40000"/>
          </a:schemeClr>
        </a:soli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1ED9BFA7-F7DC-AA6D-AFE9-6CBB7132D7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75EFCCB9-05E8-3CE4-2683-4A7B29CE7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557664E-D496-BB62-6546-F742425067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CD439D-12FD-40AE-A199-A5E8F425FA2F}" type="datetimeFigureOut">
              <a:rPr lang="hu-HU" smtClean="0"/>
              <a:t>2025. 08. 05.</a:t>
            </a:fld>
            <a:endParaRPr lang="hu-HU"/>
          </a:p>
        </p:txBody>
      </p:sp>
      <p:sp>
        <p:nvSpPr>
          <p:cNvPr id="5" name="Élőláb helye 4">
            <a:extLst>
              <a:ext uri="{FF2B5EF4-FFF2-40B4-BE49-F238E27FC236}">
                <a16:creationId xmlns:a16="http://schemas.microsoft.com/office/drawing/2014/main" id="{BBCC4B73-A64A-D88D-1250-E9723E631B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hu-HU"/>
          </a:p>
        </p:txBody>
      </p:sp>
      <p:sp>
        <p:nvSpPr>
          <p:cNvPr id="6" name="Dia számának helye 5">
            <a:extLst>
              <a:ext uri="{FF2B5EF4-FFF2-40B4-BE49-F238E27FC236}">
                <a16:creationId xmlns:a16="http://schemas.microsoft.com/office/drawing/2014/main" id="{92851785-362E-5B23-604F-30F3B1462D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A4B8B3-E244-420C-8D27-83C12C495E70}" type="slidenum">
              <a:rPr lang="hu-HU" smtClean="0"/>
              <a:t>‹#›</a:t>
            </a:fld>
            <a:endParaRPr lang="hu-HU"/>
          </a:p>
        </p:txBody>
      </p:sp>
    </p:spTree>
    <p:extLst>
      <p:ext uri="{BB962C8B-B14F-4D97-AF65-F5344CB8AC3E}">
        <p14:creationId xmlns:p14="http://schemas.microsoft.com/office/powerpoint/2010/main" val="3642101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s://creativecommons.org/licenses/by-sa/3.0/" TargetMode="External"/><Relationship Id="rId4" Type="http://schemas.openxmlformats.org/officeDocument/2006/relationships/hyperlink" Target="https://www.picpedia.org/chalkboard/b/bia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Telemedicine négy orvossal">
            <a:extLst>
              <a:ext uri="{FF2B5EF4-FFF2-40B4-BE49-F238E27FC236}">
                <a16:creationId xmlns:a16="http://schemas.microsoft.com/office/drawing/2014/main" id="{0E929DA0-2A85-65A7-644C-3A8D9C5B9EAB}"/>
              </a:ext>
            </a:extLst>
          </p:cNvPr>
          <p:cNvPicPr>
            <a:picLocks noChangeAspect="1"/>
          </p:cNvPicPr>
          <p:nvPr/>
        </p:nvPicPr>
        <p:blipFill>
          <a:blip r:embed="rId3">
            <a:extLst>
              <a:ext uri="{28A0092B-C50C-407E-A947-70E740481C1C}">
                <a14:useLocalDpi xmlns:a14="http://schemas.microsoft.com/office/drawing/2010/main" val="0"/>
              </a:ext>
            </a:extLst>
          </a:blip>
          <a:srcRect l="10569" r="10569"/>
          <a:stretch/>
        </p:blipFill>
        <p:spPr>
          <a:xfrm>
            <a:off x="4078357" y="0"/>
            <a:ext cx="8113643" cy="6858000"/>
          </a:xfrm>
          <a:prstGeom prst="rect">
            <a:avLst/>
          </a:prstGeom>
        </p:spPr>
      </p:pic>
      <p:sp>
        <p:nvSpPr>
          <p:cNvPr id="6" name="Téglalap 5">
            <a:extLst>
              <a:ext uri="{FF2B5EF4-FFF2-40B4-BE49-F238E27FC236}">
                <a16:creationId xmlns:a16="http://schemas.microsoft.com/office/drawing/2014/main" id="{DD6FCD40-8F1E-4775-4385-55951A3356FF}"/>
              </a:ext>
            </a:extLst>
          </p:cNvPr>
          <p:cNvSpPr/>
          <p:nvPr/>
        </p:nvSpPr>
        <p:spPr>
          <a:xfrm>
            <a:off x="0" y="9889"/>
            <a:ext cx="12192000" cy="6858000"/>
          </a:xfrm>
          <a:prstGeom prst="rect">
            <a:avLst/>
          </a:prstGeom>
          <a:gradFill flip="none" rotWithShape="1">
            <a:gsLst>
              <a:gs pos="53000">
                <a:srgbClr val="191A38"/>
              </a:gs>
              <a:gs pos="0">
                <a:srgbClr val="191A38"/>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9" name="Kép 8" descr="A képen szöveg, Betűtípus, embléma, poszter látható&#10;&#10;Előfordulhat, hogy a mesterséges intelligencia által létrehozott tartalom helytelen.">
            <a:extLst>
              <a:ext uri="{FF2B5EF4-FFF2-40B4-BE49-F238E27FC236}">
                <a16:creationId xmlns:a16="http://schemas.microsoft.com/office/drawing/2014/main" id="{97BAB4C7-DC8E-961C-24AE-C1F757D8B9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514" y="5814237"/>
            <a:ext cx="846666" cy="846666"/>
          </a:xfrm>
          <a:prstGeom prst="rect">
            <a:avLst/>
          </a:prstGeom>
        </p:spPr>
      </p:pic>
      <p:sp>
        <p:nvSpPr>
          <p:cNvPr id="10" name="Szövegdoboz 9">
            <a:extLst>
              <a:ext uri="{FF2B5EF4-FFF2-40B4-BE49-F238E27FC236}">
                <a16:creationId xmlns:a16="http://schemas.microsoft.com/office/drawing/2014/main" id="{FA2B4740-E634-4FDB-1BDA-106432435D6F}"/>
              </a:ext>
            </a:extLst>
          </p:cNvPr>
          <p:cNvSpPr txBox="1"/>
          <p:nvPr/>
        </p:nvSpPr>
        <p:spPr>
          <a:xfrm>
            <a:off x="152400" y="1672167"/>
            <a:ext cx="7915835" cy="1384995"/>
          </a:xfrm>
          <a:prstGeom prst="rect">
            <a:avLst/>
          </a:prstGeom>
          <a:noFill/>
        </p:spPr>
        <p:txBody>
          <a:bodyPr wrap="square" rtlCol="0">
            <a:spAutoFit/>
          </a:bodyPr>
          <a:lstStyle/>
          <a:p>
            <a:r>
              <a:rPr lang="en-US" sz="2800" b="1" noProof="0" dirty="0">
                <a:solidFill>
                  <a:srgbClr val="DCC575"/>
                </a:solidFill>
                <a:effectLst/>
                <a:latin typeface="Times New Roman" panose="02020603050405020304" pitchFamily="18" charset="0"/>
                <a:ea typeface="Aptos" panose="020B0004020202020204" pitchFamily="34" charset="0"/>
                <a:cs typeface="Times New Roman" panose="02020603050405020304" pitchFamily="18" charset="0"/>
              </a:rPr>
              <a:t>Regional and Dynamical Effects </a:t>
            </a:r>
          </a:p>
          <a:p>
            <a:r>
              <a:rPr lang="en-US" sz="2800" b="1" noProof="0" dirty="0">
                <a:solidFill>
                  <a:srgbClr val="DCC575"/>
                </a:solidFill>
                <a:effectLst/>
                <a:latin typeface="Times New Roman" panose="02020603050405020304" pitchFamily="18" charset="0"/>
                <a:ea typeface="Aptos" panose="020B0004020202020204" pitchFamily="34" charset="0"/>
                <a:cs typeface="Times New Roman" panose="02020603050405020304" pitchFamily="18" charset="0"/>
              </a:rPr>
              <a:t>of the "</a:t>
            </a:r>
            <a:r>
              <a:rPr lang="en-US" sz="2800" b="1" noProof="0" dirty="0" err="1">
                <a:solidFill>
                  <a:srgbClr val="DCC575"/>
                </a:solidFill>
                <a:effectLst/>
                <a:latin typeface="Times New Roman" panose="02020603050405020304" pitchFamily="18" charset="0"/>
                <a:ea typeface="Aptos" panose="020B0004020202020204" pitchFamily="34" charset="0"/>
                <a:cs typeface="Times New Roman" panose="02020603050405020304" pitchFamily="18" charset="0"/>
              </a:rPr>
              <a:t>Digitalisation</a:t>
            </a:r>
            <a:r>
              <a:rPr lang="en-US" sz="2800" b="1" noProof="0" dirty="0">
                <a:solidFill>
                  <a:srgbClr val="DCC575"/>
                </a:solidFill>
                <a:effectLst/>
                <a:latin typeface="Times New Roman" panose="02020603050405020304" pitchFamily="18" charset="0"/>
                <a:ea typeface="Aptos" panose="020B0004020202020204" pitchFamily="34" charset="0"/>
                <a:cs typeface="Times New Roman" panose="02020603050405020304" pitchFamily="18" charset="0"/>
              </a:rPr>
              <a:t>" Phenomenon </a:t>
            </a:r>
          </a:p>
          <a:p>
            <a:r>
              <a:rPr lang="en-US" sz="2800" b="1" noProof="0" dirty="0">
                <a:solidFill>
                  <a:srgbClr val="DCC575"/>
                </a:solidFill>
                <a:effectLst/>
                <a:latin typeface="Times New Roman" panose="02020603050405020304" pitchFamily="18" charset="0"/>
                <a:ea typeface="Aptos" panose="020B0004020202020204" pitchFamily="34" charset="0"/>
                <a:cs typeface="Times New Roman" panose="02020603050405020304" pitchFamily="18" charset="0"/>
              </a:rPr>
              <a:t>under an </a:t>
            </a:r>
            <a:r>
              <a:rPr lang="en-US" sz="2800" b="1" noProof="0" dirty="0" err="1">
                <a:solidFill>
                  <a:srgbClr val="DCC575"/>
                </a:solidFill>
                <a:effectLst/>
                <a:latin typeface="Times New Roman" panose="02020603050405020304" pitchFamily="18" charset="0"/>
                <a:ea typeface="Aptos" panose="020B0004020202020204" pitchFamily="34" charset="0"/>
                <a:cs typeface="Times New Roman" panose="02020603050405020304" pitchFamily="18" charset="0"/>
              </a:rPr>
              <a:t>mAIcroscope</a:t>
            </a:r>
            <a:endParaRPr lang="en-US" sz="2800" b="1" noProof="0" dirty="0">
              <a:solidFill>
                <a:srgbClr val="DCC575"/>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Szövegdoboz 10">
            <a:extLst>
              <a:ext uri="{FF2B5EF4-FFF2-40B4-BE49-F238E27FC236}">
                <a16:creationId xmlns:a16="http://schemas.microsoft.com/office/drawing/2014/main" id="{A6E37457-6118-D77D-5F6F-3805D24D6427}"/>
              </a:ext>
            </a:extLst>
          </p:cNvPr>
          <p:cNvSpPr txBox="1"/>
          <p:nvPr/>
        </p:nvSpPr>
        <p:spPr>
          <a:xfrm>
            <a:off x="320173" y="4069879"/>
            <a:ext cx="5844966" cy="646331"/>
          </a:xfrm>
          <a:prstGeom prst="rect">
            <a:avLst/>
          </a:prstGeom>
          <a:noFill/>
        </p:spPr>
        <p:txBody>
          <a:bodyPr wrap="square" rtlCol="0">
            <a:spAutoFit/>
          </a:bodyPr>
          <a:lstStyle/>
          <a:p>
            <a:r>
              <a:rPr lang="en-US" noProof="0" dirty="0">
                <a:solidFill>
                  <a:srgbClr val="DCC575"/>
                </a:solidFill>
              </a:rPr>
              <a:t>Authors: </a:t>
            </a:r>
          </a:p>
          <a:p>
            <a:r>
              <a:rPr lang="en-US" noProof="0" dirty="0">
                <a:solidFill>
                  <a:srgbClr val="DCC575"/>
                </a:solidFill>
              </a:rPr>
              <a:t>László Pitlik, László Pitlik Jr., Mátyás Pitlik, </a:t>
            </a:r>
            <a:r>
              <a:rPr lang="en-US" b="1" noProof="0" dirty="0">
                <a:solidFill>
                  <a:srgbClr val="DCC575"/>
                </a:solidFill>
              </a:rPr>
              <a:t>Dániel Váradi</a:t>
            </a:r>
          </a:p>
        </p:txBody>
      </p:sp>
      <p:sp>
        <p:nvSpPr>
          <p:cNvPr id="2" name="Szövegdoboz 1">
            <a:extLst>
              <a:ext uri="{FF2B5EF4-FFF2-40B4-BE49-F238E27FC236}">
                <a16:creationId xmlns:a16="http://schemas.microsoft.com/office/drawing/2014/main" id="{F04D39EC-A868-CEE6-E282-3B72163D6076}"/>
              </a:ext>
            </a:extLst>
          </p:cNvPr>
          <p:cNvSpPr txBox="1"/>
          <p:nvPr/>
        </p:nvSpPr>
        <p:spPr>
          <a:xfrm>
            <a:off x="320173" y="5222252"/>
            <a:ext cx="5844966" cy="338554"/>
          </a:xfrm>
          <a:prstGeom prst="rect">
            <a:avLst/>
          </a:prstGeom>
          <a:noFill/>
        </p:spPr>
        <p:txBody>
          <a:bodyPr wrap="square" rtlCol="0">
            <a:spAutoFit/>
          </a:bodyPr>
          <a:lstStyle/>
          <a:p>
            <a:r>
              <a:rPr lang="en-US" sz="1600" noProof="0" dirty="0">
                <a:solidFill>
                  <a:srgbClr val="DCC575"/>
                </a:solidFill>
              </a:rPr>
              <a:t>13th IIMS International Conference, 2025 – Paderborn / Germany</a:t>
            </a:r>
          </a:p>
        </p:txBody>
      </p:sp>
      <p:pic>
        <p:nvPicPr>
          <p:cNvPr id="4" name="Shape 199" descr="portal_top_de">
            <a:extLst>
              <a:ext uri="{FF2B5EF4-FFF2-40B4-BE49-F238E27FC236}">
                <a16:creationId xmlns:a16="http://schemas.microsoft.com/office/drawing/2014/main" id="{8AD5EB09-40EA-C2F9-F2F4-1CF3DA53ED2A}"/>
              </a:ext>
            </a:extLst>
          </p:cNvPr>
          <p:cNvPicPr preferRelativeResize="0"/>
          <p:nvPr/>
        </p:nvPicPr>
        <p:blipFill rotWithShape="1">
          <a:blip r:embed="rId5">
            <a:alphaModFix/>
          </a:blip>
          <a:srcRect l="22043" r="48172" b="18119"/>
          <a:stretch>
            <a:fillRect/>
          </a:stretch>
        </p:blipFill>
        <p:spPr>
          <a:xfrm>
            <a:off x="2659180" y="5957059"/>
            <a:ext cx="1641988" cy="561021"/>
          </a:xfrm>
          <a:prstGeom prst="rect">
            <a:avLst/>
          </a:prstGeom>
          <a:noFill/>
          <a:ln>
            <a:noFill/>
          </a:ln>
        </p:spPr>
      </p:pic>
    </p:spTree>
    <p:extLst>
      <p:ext uri="{BB962C8B-B14F-4D97-AF65-F5344CB8AC3E}">
        <p14:creationId xmlns:p14="http://schemas.microsoft.com/office/powerpoint/2010/main" val="1585812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3FDBA2-5D68-6F86-9801-D126E3D2A2A4}"/>
              </a:ext>
            </a:extLst>
          </p:cNvPr>
          <p:cNvSpPr>
            <a:spLocks noGrp="1"/>
          </p:cNvSpPr>
          <p:nvPr>
            <p:ph type="title"/>
          </p:nvPr>
        </p:nvSpPr>
        <p:spPr/>
        <p:txBody>
          <a:bodyPr/>
          <a:lstStyle/>
          <a:p>
            <a:r>
              <a:rPr lang="en-GB" b="1" dirty="0"/>
              <a:t>Rank</a:t>
            </a:r>
            <a:r>
              <a:rPr lang="en-GB" dirty="0"/>
              <a:t> </a:t>
            </a:r>
            <a:r>
              <a:rPr lang="en-GB" b="1" dirty="0"/>
              <a:t>Change by Version (vs. Baseline)</a:t>
            </a:r>
            <a:endParaRPr lang="hu-HU" b="1" dirty="0"/>
          </a:p>
        </p:txBody>
      </p:sp>
      <p:graphicFrame>
        <p:nvGraphicFramePr>
          <p:cNvPr id="5" name="Tartalom helye 5">
            <a:extLst>
              <a:ext uri="{FF2B5EF4-FFF2-40B4-BE49-F238E27FC236}">
                <a16:creationId xmlns:a16="http://schemas.microsoft.com/office/drawing/2014/main" id="{9BA1F0E7-2239-64D1-DC11-4593912CEA1A}"/>
              </a:ext>
            </a:extLst>
          </p:cNvPr>
          <p:cNvGraphicFramePr>
            <a:graphicFrameLocks/>
          </p:cNvGraphicFramePr>
          <p:nvPr>
            <p:extLst>
              <p:ext uri="{D42A27DB-BD31-4B8C-83A1-F6EECF244321}">
                <p14:modId xmlns:p14="http://schemas.microsoft.com/office/powerpoint/2010/main" val="4257527382"/>
              </p:ext>
            </p:extLst>
          </p:nvPr>
        </p:nvGraphicFramePr>
        <p:xfrm>
          <a:off x="3001536" y="1892597"/>
          <a:ext cx="6188927" cy="4016671"/>
        </p:xfrm>
        <a:graphic>
          <a:graphicData uri="http://schemas.openxmlformats.org/drawingml/2006/table">
            <a:tbl>
              <a:tblPr firstRow="1" bandRow="1">
                <a:tableStyleId>{5C22544A-7EE6-4342-B048-85BDC9FD1C3A}</a:tableStyleId>
              </a:tblPr>
              <a:tblGrid>
                <a:gridCol w="3325334">
                  <a:extLst>
                    <a:ext uri="{9D8B030D-6E8A-4147-A177-3AD203B41FA5}">
                      <a16:colId xmlns:a16="http://schemas.microsoft.com/office/drawing/2014/main" val="253224366"/>
                    </a:ext>
                  </a:extLst>
                </a:gridCol>
                <a:gridCol w="1513280">
                  <a:extLst>
                    <a:ext uri="{9D8B030D-6E8A-4147-A177-3AD203B41FA5}">
                      <a16:colId xmlns:a16="http://schemas.microsoft.com/office/drawing/2014/main" val="1550616616"/>
                    </a:ext>
                  </a:extLst>
                </a:gridCol>
                <a:gridCol w="1350313">
                  <a:extLst>
                    <a:ext uri="{9D8B030D-6E8A-4147-A177-3AD203B41FA5}">
                      <a16:colId xmlns:a16="http://schemas.microsoft.com/office/drawing/2014/main" val="1892256390"/>
                    </a:ext>
                  </a:extLst>
                </a:gridCol>
              </a:tblGrid>
              <a:tr h="667104">
                <a:tc gridSpan="3">
                  <a:txBody>
                    <a:bodyPr/>
                    <a:lstStyle/>
                    <a:p>
                      <a:pPr algn="ctr"/>
                      <a:r>
                        <a:rPr lang="en-US" sz="2800" noProof="0" dirty="0"/>
                        <a:t>Shift range in ranking</a:t>
                      </a:r>
                    </a:p>
                  </a:txBody>
                  <a:tcPr anchor="ctr"/>
                </a:tc>
                <a:tc hMerge="1">
                  <a:txBody>
                    <a:bodyPr/>
                    <a:lstStyle/>
                    <a:p>
                      <a:endParaRPr lang="hu-HU" dirty="0"/>
                    </a:p>
                  </a:txBody>
                  <a:tcPr/>
                </a:tc>
                <a:tc hMerge="1">
                  <a:txBody>
                    <a:bodyPr/>
                    <a:lstStyle/>
                    <a:p>
                      <a:endParaRPr lang="hu-HU" dirty="0"/>
                    </a:p>
                  </a:txBody>
                  <a:tcPr/>
                </a:tc>
                <a:extLst>
                  <a:ext uri="{0D108BD9-81ED-4DB2-BD59-A6C34878D82A}">
                    <a16:rowId xmlns:a16="http://schemas.microsoft.com/office/drawing/2014/main" val="2893582443"/>
                  </a:ext>
                </a:extLst>
              </a:tr>
              <a:tr h="681151">
                <a:tc>
                  <a:txBody>
                    <a:bodyPr/>
                    <a:lstStyle/>
                    <a:p>
                      <a:pPr algn="ctr"/>
                      <a:r>
                        <a:rPr lang="en-US" sz="2800" b="1" noProof="0" dirty="0"/>
                        <a:t>Index version</a:t>
                      </a:r>
                    </a:p>
                  </a:txBody>
                  <a:tcPr anchor="ctr"/>
                </a:tc>
                <a:tc>
                  <a:txBody>
                    <a:bodyPr/>
                    <a:lstStyle/>
                    <a:p>
                      <a:pPr algn="ctr"/>
                      <a:r>
                        <a:rPr lang="en-US" sz="2800" b="1" noProof="0" dirty="0"/>
                        <a:t>Max</a:t>
                      </a:r>
                    </a:p>
                  </a:txBody>
                  <a:tcPr anchor="ctr"/>
                </a:tc>
                <a:tc>
                  <a:txBody>
                    <a:bodyPr/>
                    <a:lstStyle/>
                    <a:p>
                      <a:pPr algn="ctr"/>
                      <a:r>
                        <a:rPr lang="en-US" sz="2800" b="1" noProof="0" dirty="0"/>
                        <a:t>Min</a:t>
                      </a:r>
                    </a:p>
                  </a:txBody>
                  <a:tcPr anchor="ctr"/>
                </a:tc>
                <a:extLst>
                  <a:ext uri="{0D108BD9-81ED-4DB2-BD59-A6C34878D82A}">
                    <a16:rowId xmlns:a16="http://schemas.microsoft.com/office/drawing/2014/main" val="3276643983"/>
                  </a:ext>
                </a:extLst>
              </a:tr>
              <a:tr h="667104">
                <a:tc>
                  <a:txBody>
                    <a:bodyPr/>
                    <a:lstStyle/>
                    <a:p>
                      <a:pPr algn="ctr"/>
                      <a:r>
                        <a:rPr lang="en-US" sz="2800" noProof="0" dirty="0"/>
                        <a:t>B</a:t>
                      </a:r>
                    </a:p>
                  </a:txBody>
                  <a:tcPr anchor="ctr"/>
                </a:tc>
                <a:tc>
                  <a:txBody>
                    <a:bodyPr/>
                    <a:lstStyle/>
                    <a:p>
                      <a:pPr algn="ctr"/>
                      <a:r>
                        <a:rPr lang="en-US" sz="2800" noProof="0" dirty="0"/>
                        <a:t>+5</a:t>
                      </a:r>
                    </a:p>
                  </a:txBody>
                  <a:tcPr anchor="ctr"/>
                </a:tc>
                <a:tc>
                  <a:txBody>
                    <a:bodyPr/>
                    <a:lstStyle/>
                    <a:p>
                      <a:pPr algn="ctr"/>
                      <a:r>
                        <a:rPr lang="en-US" sz="2800" noProof="0" dirty="0"/>
                        <a:t>-</a:t>
                      </a:r>
                      <a:r>
                        <a:rPr lang="hu-HU" sz="2800" noProof="0" dirty="0"/>
                        <a:t>1</a:t>
                      </a:r>
                      <a:endParaRPr lang="en-US" sz="2800" noProof="0" dirty="0"/>
                    </a:p>
                  </a:txBody>
                  <a:tcPr anchor="ctr"/>
                </a:tc>
                <a:extLst>
                  <a:ext uri="{0D108BD9-81ED-4DB2-BD59-A6C34878D82A}">
                    <a16:rowId xmlns:a16="http://schemas.microsoft.com/office/drawing/2014/main" val="1574971402"/>
                  </a:ext>
                </a:extLst>
              </a:tr>
              <a:tr h="667104">
                <a:tc>
                  <a:txBody>
                    <a:bodyPr/>
                    <a:lstStyle/>
                    <a:p>
                      <a:pPr algn="ctr"/>
                      <a:r>
                        <a:rPr lang="en-US" sz="2800" noProof="0" dirty="0"/>
                        <a:t>T</a:t>
                      </a:r>
                    </a:p>
                  </a:txBody>
                  <a:tcPr anchor="ctr"/>
                </a:tc>
                <a:tc>
                  <a:txBody>
                    <a:bodyPr/>
                    <a:lstStyle/>
                    <a:p>
                      <a:pPr algn="ctr"/>
                      <a:r>
                        <a:rPr lang="en-US" sz="2800" noProof="0" dirty="0"/>
                        <a:t>+10</a:t>
                      </a:r>
                    </a:p>
                  </a:txBody>
                  <a:tcPr anchor="ctr"/>
                </a:tc>
                <a:tc>
                  <a:txBody>
                    <a:bodyPr/>
                    <a:lstStyle/>
                    <a:p>
                      <a:pPr algn="ctr"/>
                      <a:r>
                        <a:rPr lang="en-US" sz="2800" noProof="0" dirty="0"/>
                        <a:t>-15</a:t>
                      </a:r>
                    </a:p>
                  </a:txBody>
                  <a:tcPr anchor="ctr"/>
                </a:tc>
                <a:extLst>
                  <a:ext uri="{0D108BD9-81ED-4DB2-BD59-A6C34878D82A}">
                    <a16:rowId xmlns:a16="http://schemas.microsoft.com/office/drawing/2014/main" val="392990967"/>
                  </a:ext>
                </a:extLst>
              </a:tr>
              <a:tr h="667104">
                <a:tc>
                  <a:txBody>
                    <a:bodyPr/>
                    <a:lstStyle/>
                    <a:p>
                      <a:pPr algn="ctr"/>
                      <a:r>
                        <a:rPr lang="en-US" sz="2800" noProof="0" dirty="0"/>
                        <a:t>D</a:t>
                      </a:r>
                    </a:p>
                  </a:txBody>
                  <a:tcPr anchor="ctr"/>
                </a:tc>
                <a:tc>
                  <a:txBody>
                    <a:bodyPr/>
                    <a:lstStyle/>
                    <a:p>
                      <a:pPr algn="ctr"/>
                      <a:r>
                        <a:rPr lang="en-US" sz="2800" noProof="0" dirty="0"/>
                        <a:t>+40</a:t>
                      </a:r>
                    </a:p>
                  </a:txBody>
                  <a:tcPr anchor="ctr"/>
                </a:tc>
                <a:tc>
                  <a:txBody>
                    <a:bodyPr/>
                    <a:lstStyle/>
                    <a:p>
                      <a:pPr algn="ctr"/>
                      <a:r>
                        <a:rPr lang="en-US" sz="2800" noProof="0" dirty="0"/>
                        <a:t>-22</a:t>
                      </a:r>
                    </a:p>
                  </a:txBody>
                  <a:tcPr anchor="ctr"/>
                </a:tc>
                <a:extLst>
                  <a:ext uri="{0D108BD9-81ED-4DB2-BD59-A6C34878D82A}">
                    <a16:rowId xmlns:a16="http://schemas.microsoft.com/office/drawing/2014/main" val="4125320113"/>
                  </a:ext>
                </a:extLst>
              </a:tr>
              <a:tr h="667104">
                <a:tc>
                  <a:txBody>
                    <a:bodyPr/>
                    <a:lstStyle/>
                    <a:p>
                      <a:pPr algn="ctr"/>
                      <a:r>
                        <a:rPr lang="en-US" sz="2800" noProof="0" dirty="0"/>
                        <a:t>A</a:t>
                      </a:r>
                    </a:p>
                  </a:txBody>
                  <a:tcPr anchor="ctr"/>
                </a:tc>
                <a:tc>
                  <a:txBody>
                    <a:bodyPr/>
                    <a:lstStyle/>
                    <a:p>
                      <a:pPr algn="ctr"/>
                      <a:r>
                        <a:rPr lang="en-US" sz="2800" noProof="0" dirty="0"/>
                        <a:t>+37</a:t>
                      </a:r>
                    </a:p>
                  </a:txBody>
                  <a:tcPr anchor="ctr"/>
                </a:tc>
                <a:tc>
                  <a:txBody>
                    <a:bodyPr/>
                    <a:lstStyle/>
                    <a:p>
                      <a:pPr algn="ctr"/>
                      <a:r>
                        <a:rPr lang="en-US" sz="2800" noProof="0" dirty="0"/>
                        <a:t>-32</a:t>
                      </a:r>
                    </a:p>
                  </a:txBody>
                  <a:tcPr anchor="ctr"/>
                </a:tc>
                <a:extLst>
                  <a:ext uri="{0D108BD9-81ED-4DB2-BD59-A6C34878D82A}">
                    <a16:rowId xmlns:a16="http://schemas.microsoft.com/office/drawing/2014/main" val="2611165631"/>
                  </a:ext>
                </a:extLst>
              </a:tr>
            </a:tbl>
          </a:graphicData>
        </a:graphic>
      </p:graphicFrame>
      <p:pic>
        <p:nvPicPr>
          <p:cNvPr id="6" name="Picture 3" descr="Kodolányi Egyetem">
            <a:extLst>
              <a:ext uri="{FF2B5EF4-FFF2-40B4-BE49-F238E27FC236}">
                <a16:creationId xmlns:a16="http://schemas.microsoft.com/office/drawing/2014/main" id="{0E8335B7-C87F-EA0C-143F-F3FCE3BEF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800" y="5981456"/>
            <a:ext cx="838200" cy="85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90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descr="Kodolányi Egyetem">
            <a:extLst>
              <a:ext uri="{FF2B5EF4-FFF2-40B4-BE49-F238E27FC236}">
                <a16:creationId xmlns:a16="http://schemas.microsoft.com/office/drawing/2014/main" id="{AF1DE070-0347-BEDE-FE27-3329ED7F1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800" y="5981456"/>
            <a:ext cx="838200" cy="85393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684DB906-3438-F95D-B08D-CC277A304A1B}"/>
              </a:ext>
            </a:extLst>
          </p:cNvPr>
          <p:cNvSpPr>
            <a:spLocks noGrp="1"/>
          </p:cNvSpPr>
          <p:nvPr>
            <p:ph type="title"/>
          </p:nvPr>
        </p:nvSpPr>
        <p:spPr>
          <a:xfrm>
            <a:off x="838200" y="365125"/>
            <a:ext cx="10515600" cy="1325563"/>
          </a:xfrm>
        </p:spPr>
        <p:txBody>
          <a:bodyPr/>
          <a:lstStyle/>
          <a:p>
            <a:r>
              <a:rPr lang="hu-HU" b="1" dirty="0">
                <a:solidFill>
                  <a:srgbClr val="333333"/>
                </a:solidFill>
                <a:latin typeface="+mn-lt"/>
              </a:rPr>
              <a:t>Group</a:t>
            </a:r>
            <a:r>
              <a:rPr lang="hu-HU" dirty="0">
                <a:solidFill>
                  <a:srgbClr val="333333"/>
                </a:solidFill>
                <a:latin typeface="+mn-lt"/>
              </a:rPr>
              <a:t> </a:t>
            </a:r>
            <a:r>
              <a:rPr lang="hu-HU" b="1" dirty="0" err="1">
                <a:solidFill>
                  <a:srgbClr val="333333"/>
                </a:solidFill>
                <a:latin typeface="+mn-lt"/>
              </a:rPr>
              <a:t>Classification</a:t>
            </a:r>
            <a:r>
              <a:rPr lang="hu-HU" b="1" dirty="0">
                <a:solidFill>
                  <a:srgbClr val="333333"/>
                </a:solidFill>
                <a:latin typeface="+mn-lt"/>
              </a:rPr>
              <a:t> </a:t>
            </a:r>
            <a:r>
              <a:rPr lang="hu-HU" b="1" dirty="0" err="1">
                <a:solidFill>
                  <a:srgbClr val="333333"/>
                </a:solidFill>
                <a:latin typeface="+mn-lt"/>
              </a:rPr>
              <a:t>Shifts</a:t>
            </a:r>
            <a:endParaRPr lang="en-US" b="1" dirty="0">
              <a:solidFill>
                <a:srgbClr val="333333"/>
              </a:solidFill>
              <a:latin typeface="+mn-lt"/>
            </a:endParaRPr>
          </a:p>
        </p:txBody>
      </p:sp>
      <p:pic>
        <p:nvPicPr>
          <p:cNvPr id="5" name="Tartalom helye 5" descr="A képen minta, képernyőkép, Téglalap, Színesség látható&#10;&#10;Előfordulhat, hogy az AI által létrehozott tartalom helytelen.">
            <a:extLst>
              <a:ext uri="{FF2B5EF4-FFF2-40B4-BE49-F238E27FC236}">
                <a16:creationId xmlns:a16="http://schemas.microsoft.com/office/drawing/2014/main" id="{20009C31-34D1-617C-41C3-6F5C9F92B3C8}"/>
              </a:ext>
            </a:extLst>
          </p:cNvPr>
          <p:cNvPicPr>
            <a:picLocks noGrp="1" noChangeAspect="1"/>
          </p:cNvPicPr>
          <p:nvPr>
            <p:ph idx="1"/>
          </p:nvPr>
        </p:nvPicPr>
        <p:blipFill>
          <a:blip r:embed="rId4">
            <a:alphaModFix amt="61000"/>
          </a:blip>
          <a:srcRect b="27721"/>
          <a:stretch>
            <a:fillRect/>
          </a:stretch>
        </p:blipFill>
        <p:spPr>
          <a:xfrm>
            <a:off x="838200" y="1798211"/>
            <a:ext cx="10515600" cy="4694664"/>
          </a:xfrm>
          <a:prstGeom prst="rect">
            <a:avLst/>
          </a:prstGeom>
          <a:noFill/>
        </p:spPr>
      </p:pic>
      <p:sp>
        <p:nvSpPr>
          <p:cNvPr id="6" name="Szövegdoboz 5">
            <a:extLst>
              <a:ext uri="{FF2B5EF4-FFF2-40B4-BE49-F238E27FC236}">
                <a16:creationId xmlns:a16="http://schemas.microsoft.com/office/drawing/2014/main" id="{854CC6AD-4F62-3C49-C51D-5B61032A5A60}"/>
              </a:ext>
            </a:extLst>
          </p:cNvPr>
          <p:cNvSpPr txBox="1"/>
          <p:nvPr/>
        </p:nvSpPr>
        <p:spPr>
          <a:xfrm>
            <a:off x="995248" y="1421106"/>
            <a:ext cx="1982129" cy="369332"/>
          </a:xfrm>
          <a:prstGeom prst="rect">
            <a:avLst/>
          </a:prstGeom>
          <a:noFill/>
        </p:spPr>
        <p:txBody>
          <a:bodyPr wrap="square">
            <a:spAutoFit/>
          </a:bodyPr>
          <a:lstStyle/>
          <a:p>
            <a:r>
              <a:rPr lang="en-GB" b="1" dirty="0">
                <a:solidFill>
                  <a:srgbClr val="333333"/>
                </a:solidFill>
              </a:rPr>
              <a:t>B-version (Basic)</a:t>
            </a:r>
            <a:r>
              <a:rPr lang="en-GB" dirty="0">
                <a:solidFill>
                  <a:srgbClr val="333333"/>
                </a:solidFill>
              </a:rPr>
              <a:t> </a:t>
            </a:r>
            <a:endParaRPr lang="hu-HU" dirty="0">
              <a:solidFill>
                <a:srgbClr val="333333"/>
              </a:solidFill>
            </a:endParaRPr>
          </a:p>
        </p:txBody>
      </p:sp>
      <p:sp>
        <p:nvSpPr>
          <p:cNvPr id="7" name="Szövegdoboz 6">
            <a:extLst>
              <a:ext uri="{FF2B5EF4-FFF2-40B4-BE49-F238E27FC236}">
                <a16:creationId xmlns:a16="http://schemas.microsoft.com/office/drawing/2014/main" id="{E22B465E-368F-3DFD-BF31-04B272A56FB4}"/>
              </a:ext>
            </a:extLst>
          </p:cNvPr>
          <p:cNvSpPr txBox="1"/>
          <p:nvPr/>
        </p:nvSpPr>
        <p:spPr>
          <a:xfrm>
            <a:off x="3593482" y="1421106"/>
            <a:ext cx="1982129" cy="369332"/>
          </a:xfrm>
          <a:prstGeom prst="rect">
            <a:avLst/>
          </a:prstGeom>
          <a:noFill/>
        </p:spPr>
        <p:txBody>
          <a:bodyPr wrap="square">
            <a:spAutoFit/>
          </a:bodyPr>
          <a:lstStyle/>
          <a:p>
            <a:r>
              <a:rPr lang="en-GB" b="1" dirty="0">
                <a:solidFill>
                  <a:srgbClr val="333333"/>
                </a:solidFill>
              </a:rPr>
              <a:t>T-version (Trend)</a:t>
            </a:r>
            <a:r>
              <a:rPr lang="en-GB" dirty="0">
                <a:solidFill>
                  <a:srgbClr val="333333"/>
                </a:solidFill>
              </a:rPr>
              <a:t> </a:t>
            </a:r>
            <a:endParaRPr lang="hu-HU" dirty="0">
              <a:solidFill>
                <a:srgbClr val="333333"/>
              </a:solidFill>
            </a:endParaRPr>
          </a:p>
        </p:txBody>
      </p:sp>
      <p:sp>
        <p:nvSpPr>
          <p:cNvPr id="8" name="Szövegdoboz 7">
            <a:extLst>
              <a:ext uri="{FF2B5EF4-FFF2-40B4-BE49-F238E27FC236}">
                <a16:creationId xmlns:a16="http://schemas.microsoft.com/office/drawing/2014/main" id="{AE405B3C-FF2F-262E-F146-C02270F7FD69}"/>
              </a:ext>
            </a:extLst>
          </p:cNvPr>
          <p:cNvSpPr txBox="1"/>
          <p:nvPr/>
        </p:nvSpPr>
        <p:spPr>
          <a:xfrm>
            <a:off x="6191716" y="1421106"/>
            <a:ext cx="2260909" cy="369332"/>
          </a:xfrm>
          <a:prstGeom prst="rect">
            <a:avLst/>
          </a:prstGeom>
          <a:noFill/>
        </p:spPr>
        <p:txBody>
          <a:bodyPr wrap="square">
            <a:spAutoFit/>
          </a:bodyPr>
          <a:lstStyle/>
          <a:p>
            <a:r>
              <a:rPr lang="en-GB" b="1" dirty="0">
                <a:solidFill>
                  <a:srgbClr val="333333"/>
                </a:solidFill>
              </a:rPr>
              <a:t>D-version (Std-Dev)</a:t>
            </a:r>
            <a:endParaRPr lang="hu-HU" dirty="0">
              <a:solidFill>
                <a:srgbClr val="333333"/>
              </a:solidFill>
            </a:endParaRPr>
          </a:p>
        </p:txBody>
      </p:sp>
      <p:sp>
        <p:nvSpPr>
          <p:cNvPr id="9" name="Szövegdoboz 8">
            <a:extLst>
              <a:ext uri="{FF2B5EF4-FFF2-40B4-BE49-F238E27FC236}">
                <a16:creationId xmlns:a16="http://schemas.microsoft.com/office/drawing/2014/main" id="{825D85B2-A226-3871-E5CD-EBA7C90CDE1D}"/>
              </a:ext>
            </a:extLst>
          </p:cNvPr>
          <p:cNvSpPr txBox="1"/>
          <p:nvPr/>
        </p:nvSpPr>
        <p:spPr>
          <a:xfrm>
            <a:off x="9170950" y="1421106"/>
            <a:ext cx="1660602" cy="369332"/>
          </a:xfrm>
          <a:prstGeom prst="rect">
            <a:avLst/>
          </a:prstGeom>
          <a:noFill/>
        </p:spPr>
        <p:txBody>
          <a:bodyPr wrap="square">
            <a:spAutoFit/>
          </a:bodyPr>
          <a:lstStyle/>
          <a:p>
            <a:r>
              <a:rPr lang="en-GB" b="1" dirty="0">
                <a:solidFill>
                  <a:srgbClr val="333333"/>
                </a:solidFill>
              </a:rPr>
              <a:t>A-version (All)</a:t>
            </a:r>
            <a:endParaRPr lang="hu-HU" dirty="0">
              <a:solidFill>
                <a:srgbClr val="333333"/>
              </a:solidFill>
            </a:endParaRPr>
          </a:p>
        </p:txBody>
      </p:sp>
      <p:sp>
        <p:nvSpPr>
          <p:cNvPr id="12" name="Szövegdoboz 11">
            <a:extLst>
              <a:ext uri="{FF2B5EF4-FFF2-40B4-BE49-F238E27FC236}">
                <a16:creationId xmlns:a16="http://schemas.microsoft.com/office/drawing/2014/main" id="{2FFA42DF-42FE-7BD5-1F87-221C716BF06F}"/>
              </a:ext>
            </a:extLst>
          </p:cNvPr>
          <p:cNvSpPr txBox="1"/>
          <p:nvPr/>
        </p:nvSpPr>
        <p:spPr>
          <a:xfrm>
            <a:off x="838200" y="4939636"/>
            <a:ext cx="1862919" cy="830997"/>
          </a:xfrm>
          <a:prstGeom prst="rect">
            <a:avLst/>
          </a:prstGeom>
          <a:noFill/>
        </p:spPr>
        <p:txBody>
          <a:bodyPr wrap="square">
            <a:spAutoFit/>
          </a:bodyPr>
          <a:lstStyle/>
          <a:p>
            <a:pPr algn="ctr"/>
            <a:r>
              <a:rPr lang="en-GB" sz="2400" b="1" dirty="0">
                <a:solidFill>
                  <a:srgbClr val="333333"/>
                </a:solidFill>
              </a:rPr>
              <a:t>27 over-norm</a:t>
            </a:r>
            <a:r>
              <a:rPr lang="en-GB" sz="2400" dirty="0">
                <a:solidFill>
                  <a:srgbClr val="333333"/>
                </a:solidFill>
              </a:rPr>
              <a:t> </a:t>
            </a:r>
            <a:endParaRPr lang="hu-HU" sz="2400" dirty="0">
              <a:solidFill>
                <a:srgbClr val="333333"/>
              </a:solidFill>
            </a:endParaRPr>
          </a:p>
        </p:txBody>
      </p:sp>
      <p:sp>
        <p:nvSpPr>
          <p:cNvPr id="14" name="Szövegdoboz 13">
            <a:extLst>
              <a:ext uri="{FF2B5EF4-FFF2-40B4-BE49-F238E27FC236}">
                <a16:creationId xmlns:a16="http://schemas.microsoft.com/office/drawing/2014/main" id="{30D2774C-63F7-A697-C205-8297BB783DCF}"/>
              </a:ext>
            </a:extLst>
          </p:cNvPr>
          <p:cNvSpPr txBox="1"/>
          <p:nvPr/>
        </p:nvSpPr>
        <p:spPr>
          <a:xfrm>
            <a:off x="838201" y="2935629"/>
            <a:ext cx="2082489" cy="830997"/>
          </a:xfrm>
          <a:prstGeom prst="rect">
            <a:avLst/>
          </a:prstGeom>
          <a:noFill/>
        </p:spPr>
        <p:txBody>
          <a:bodyPr wrap="square">
            <a:spAutoFit/>
          </a:bodyPr>
          <a:lstStyle/>
          <a:p>
            <a:pPr algn="ctr"/>
            <a:r>
              <a:rPr lang="en-GB" sz="2400" b="1" dirty="0">
                <a:solidFill>
                  <a:srgbClr val="333333"/>
                </a:solidFill>
              </a:rPr>
              <a:t>35 under-norm</a:t>
            </a:r>
            <a:endParaRPr lang="hu-HU" sz="2400" dirty="0">
              <a:solidFill>
                <a:srgbClr val="333333"/>
              </a:solidFill>
            </a:endParaRPr>
          </a:p>
        </p:txBody>
      </p:sp>
      <p:sp>
        <p:nvSpPr>
          <p:cNvPr id="15" name="Szövegdoboz 14">
            <a:extLst>
              <a:ext uri="{FF2B5EF4-FFF2-40B4-BE49-F238E27FC236}">
                <a16:creationId xmlns:a16="http://schemas.microsoft.com/office/drawing/2014/main" id="{03442802-6560-4822-6736-D12ACFC1921E}"/>
              </a:ext>
            </a:extLst>
          </p:cNvPr>
          <p:cNvSpPr txBox="1"/>
          <p:nvPr/>
        </p:nvSpPr>
        <p:spPr>
          <a:xfrm>
            <a:off x="3670609" y="4939636"/>
            <a:ext cx="1862919" cy="830997"/>
          </a:xfrm>
          <a:prstGeom prst="rect">
            <a:avLst/>
          </a:prstGeom>
          <a:noFill/>
        </p:spPr>
        <p:txBody>
          <a:bodyPr wrap="square">
            <a:spAutoFit/>
          </a:bodyPr>
          <a:lstStyle/>
          <a:p>
            <a:pPr algn="ctr"/>
            <a:r>
              <a:rPr lang="en-GB" sz="2400" b="1" dirty="0">
                <a:solidFill>
                  <a:srgbClr val="333333"/>
                </a:solidFill>
              </a:rPr>
              <a:t>2</a:t>
            </a:r>
            <a:r>
              <a:rPr lang="hu-HU" sz="2400" b="1" dirty="0">
                <a:solidFill>
                  <a:srgbClr val="333333"/>
                </a:solidFill>
              </a:rPr>
              <a:t>9</a:t>
            </a:r>
            <a:r>
              <a:rPr lang="en-GB" sz="2400" b="1" dirty="0">
                <a:solidFill>
                  <a:srgbClr val="333333"/>
                </a:solidFill>
              </a:rPr>
              <a:t> over-norm</a:t>
            </a:r>
            <a:r>
              <a:rPr lang="en-GB" sz="2400" dirty="0">
                <a:solidFill>
                  <a:srgbClr val="333333"/>
                </a:solidFill>
              </a:rPr>
              <a:t> </a:t>
            </a:r>
            <a:endParaRPr lang="hu-HU" sz="2400" dirty="0">
              <a:solidFill>
                <a:srgbClr val="333333"/>
              </a:solidFill>
            </a:endParaRPr>
          </a:p>
        </p:txBody>
      </p:sp>
      <p:sp>
        <p:nvSpPr>
          <p:cNvPr id="16" name="Szövegdoboz 15">
            <a:extLst>
              <a:ext uri="{FF2B5EF4-FFF2-40B4-BE49-F238E27FC236}">
                <a16:creationId xmlns:a16="http://schemas.microsoft.com/office/drawing/2014/main" id="{D8215FF4-75F2-2163-EFB1-0C363F945A6A}"/>
              </a:ext>
            </a:extLst>
          </p:cNvPr>
          <p:cNvSpPr txBox="1"/>
          <p:nvPr/>
        </p:nvSpPr>
        <p:spPr>
          <a:xfrm>
            <a:off x="3670610" y="2931742"/>
            <a:ext cx="2082489" cy="830997"/>
          </a:xfrm>
          <a:prstGeom prst="rect">
            <a:avLst/>
          </a:prstGeom>
          <a:noFill/>
        </p:spPr>
        <p:txBody>
          <a:bodyPr wrap="square">
            <a:spAutoFit/>
          </a:bodyPr>
          <a:lstStyle/>
          <a:p>
            <a:pPr algn="ctr"/>
            <a:r>
              <a:rPr lang="en-GB" sz="2400" b="1" dirty="0">
                <a:solidFill>
                  <a:srgbClr val="333333"/>
                </a:solidFill>
              </a:rPr>
              <a:t>3</a:t>
            </a:r>
            <a:r>
              <a:rPr lang="hu-HU" sz="2400" b="1" dirty="0">
                <a:solidFill>
                  <a:srgbClr val="333333"/>
                </a:solidFill>
              </a:rPr>
              <a:t>3</a:t>
            </a:r>
            <a:r>
              <a:rPr lang="en-GB" sz="2400" b="1" dirty="0">
                <a:solidFill>
                  <a:srgbClr val="333333"/>
                </a:solidFill>
              </a:rPr>
              <a:t> under-norm</a:t>
            </a:r>
            <a:endParaRPr lang="hu-HU" sz="2400" dirty="0">
              <a:solidFill>
                <a:srgbClr val="333333"/>
              </a:solidFill>
            </a:endParaRPr>
          </a:p>
        </p:txBody>
      </p:sp>
      <p:sp>
        <p:nvSpPr>
          <p:cNvPr id="17" name="Szövegdoboz 16">
            <a:extLst>
              <a:ext uri="{FF2B5EF4-FFF2-40B4-BE49-F238E27FC236}">
                <a16:creationId xmlns:a16="http://schemas.microsoft.com/office/drawing/2014/main" id="{154D9E58-E4CF-33BF-B3AC-7C123D3EE801}"/>
              </a:ext>
            </a:extLst>
          </p:cNvPr>
          <p:cNvSpPr txBox="1"/>
          <p:nvPr/>
        </p:nvSpPr>
        <p:spPr>
          <a:xfrm>
            <a:off x="6408233" y="4939636"/>
            <a:ext cx="1862919" cy="830997"/>
          </a:xfrm>
          <a:prstGeom prst="rect">
            <a:avLst/>
          </a:prstGeom>
          <a:noFill/>
        </p:spPr>
        <p:txBody>
          <a:bodyPr wrap="square">
            <a:spAutoFit/>
          </a:bodyPr>
          <a:lstStyle/>
          <a:p>
            <a:pPr algn="ctr"/>
            <a:r>
              <a:rPr lang="hu-HU" sz="2400" b="1" dirty="0">
                <a:solidFill>
                  <a:srgbClr val="333333"/>
                </a:solidFill>
              </a:rPr>
              <a:t>30</a:t>
            </a:r>
            <a:r>
              <a:rPr lang="en-GB" sz="2400" b="1" dirty="0">
                <a:solidFill>
                  <a:srgbClr val="333333"/>
                </a:solidFill>
              </a:rPr>
              <a:t> over-norm</a:t>
            </a:r>
            <a:r>
              <a:rPr lang="en-GB" sz="2400" dirty="0">
                <a:solidFill>
                  <a:srgbClr val="333333"/>
                </a:solidFill>
              </a:rPr>
              <a:t> </a:t>
            </a:r>
            <a:endParaRPr lang="hu-HU" sz="2400" dirty="0">
              <a:solidFill>
                <a:srgbClr val="333333"/>
              </a:solidFill>
            </a:endParaRPr>
          </a:p>
        </p:txBody>
      </p:sp>
      <p:sp>
        <p:nvSpPr>
          <p:cNvPr id="18" name="Szövegdoboz 17">
            <a:extLst>
              <a:ext uri="{FF2B5EF4-FFF2-40B4-BE49-F238E27FC236}">
                <a16:creationId xmlns:a16="http://schemas.microsoft.com/office/drawing/2014/main" id="{A32EE8B8-453B-C912-FCE4-95EA66E5C3D1}"/>
              </a:ext>
            </a:extLst>
          </p:cNvPr>
          <p:cNvSpPr txBox="1"/>
          <p:nvPr/>
        </p:nvSpPr>
        <p:spPr>
          <a:xfrm>
            <a:off x="6408233" y="3832951"/>
            <a:ext cx="1862919" cy="461665"/>
          </a:xfrm>
          <a:prstGeom prst="rect">
            <a:avLst/>
          </a:prstGeom>
          <a:noFill/>
        </p:spPr>
        <p:txBody>
          <a:bodyPr wrap="square">
            <a:spAutoFit/>
          </a:bodyPr>
          <a:lstStyle/>
          <a:p>
            <a:pPr algn="ctr"/>
            <a:r>
              <a:rPr lang="hu-HU" sz="2400" b="1" dirty="0">
                <a:solidFill>
                  <a:srgbClr val="333333"/>
                </a:solidFill>
              </a:rPr>
              <a:t>1</a:t>
            </a:r>
            <a:r>
              <a:rPr lang="en-GB" sz="2400" b="1" dirty="0">
                <a:solidFill>
                  <a:srgbClr val="333333"/>
                </a:solidFill>
              </a:rPr>
              <a:t> </a:t>
            </a:r>
            <a:r>
              <a:rPr lang="hu-HU" sz="2400" b="1" dirty="0" err="1">
                <a:solidFill>
                  <a:srgbClr val="333333"/>
                </a:solidFill>
              </a:rPr>
              <a:t>norm</a:t>
            </a:r>
            <a:r>
              <a:rPr lang="hu-HU" sz="2400" b="1" dirty="0">
                <a:solidFill>
                  <a:srgbClr val="333333"/>
                </a:solidFill>
              </a:rPr>
              <a:t> like</a:t>
            </a:r>
            <a:r>
              <a:rPr lang="en-GB" sz="2400" dirty="0">
                <a:solidFill>
                  <a:srgbClr val="333333"/>
                </a:solidFill>
              </a:rPr>
              <a:t> </a:t>
            </a:r>
            <a:endParaRPr lang="hu-HU" sz="2400" dirty="0">
              <a:solidFill>
                <a:srgbClr val="333333"/>
              </a:solidFill>
            </a:endParaRPr>
          </a:p>
        </p:txBody>
      </p:sp>
      <p:sp>
        <p:nvSpPr>
          <p:cNvPr id="19" name="Szövegdoboz 18">
            <a:extLst>
              <a:ext uri="{FF2B5EF4-FFF2-40B4-BE49-F238E27FC236}">
                <a16:creationId xmlns:a16="http://schemas.microsoft.com/office/drawing/2014/main" id="{9565D1D9-6FA9-2A2B-6E05-0E968C4FE18A}"/>
              </a:ext>
            </a:extLst>
          </p:cNvPr>
          <p:cNvSpPr txBox="1"/>
          <p:nvPr/>
        </p:nvSpPr>
        <p:spPr>
          <a:xfrm>
            <a:off x="6408234" y="2931742"/>
            <a:ext cx="2082489" cy="830997"/>
          </a:xfrm>
          <a:prstGeom prst="rect">
            <a:avLst/>
          </a:prstGeom>
          <a:noFill/>
        </p:spPr>
        <p:txBody>
          <a:bodyPr wrap="square">
            <a:spAutoFit/>
          </a:bodyPr>
          <a:lstStyle/>
          <a:p>
            <a:pPr algn="ctr"/>
            <a:r>
              <a:rPr lang="en-GB" sz="2400" b="1" dirty="0">
                <a:solidFill>
                  <a:srgbClr val="333333"/>
                </a:solidFill>
              </a:rPr>
              <a:t>3</a:t>
            </a:r>
            <a:r>
              <a:rPr lang="hu-HU" sz="2400" b="1" dirty="0">
                <a:solidFill>
                  <a:srgbClr val="333333"/>
                </a:solidFill>
              </a:rPr>
              <a:t>1</a:t>
            </a:r>
            <a:r>
              <a:rPr lang="en-GB" sz="2400" b="1" dirty="0">
                <a:solidFill>
                  <a:srgbClr val="333333"/>
                </a:solidFill>
              </a:rPr>
              <a:t> under-norm</a:t>
            </a:r>
            <a:endParaRPr lang="hu-HU" sz="2400" dirty="0">
              <a:solidFill>
                <a:srgbClr val="333333"/>
              </a:solidFill>
            </a:endParaRPr>
          </a:p>
        </p:txBody>
      </p:sp>
      <p:sp>
        <p:nvSpPr>
          <p:cNvPr id="20" name="Szövegdoboz 19">
            <a:extLst>
              <a:ext uri="{FF2B5EF4-FFF2-40B4-BE49-F238E27FC236}">
                <a16:creationId xmlns:a16="http://schemas.microsoft.com/office/drawing/2014/main" id="{B2342621-1332-3AF4-ACC6-F96AF2CE4030}"/>
              </a:ext>
            </a:extLst>
          </p:cNvPr>
          <p:cNvSpPr txBox="1"/>
          <p:nvPr/>
        </p:nvSpPr>
        <p:spPr>
          <a:xfrm>
            <a:off x="9207189" y="4939636"/>
            <a:ext cx="1862919" cy="830997"/>
          </a:xfrm>
          <a:prstGeom prst="rect">
            <a:avLst/>
          </a:prstGeom>
          <a:noFill/>
        </p:spPr>
        <p:txBody>
          <a:bodyPr wrap="square">
            <a:spAutoFit/>
          </a:bodyPr>
          <a:lstStyle/>
          <a:p>
            <a:pPr algn="ctr"/>
            <a:r>
              <a:rPr lang="hu-HU" sz="2400" b="1" dirty="0">
                <a:solidFill>
                  <a:srgbClr val="333333"/>
                </a:solidFill>
              </a:rPr>
              <a:t>34</a:t>
            </a:r>
            <a:r>
              <a:rPr lang="en-GB" sz="2400" b="1" dirty="0">
                <a:solidFill>
                  <a:srgbClr val="333333"/>
                </a:solidFill>
              </a:rPr>
              <a:t> over-norm</a:t>
            </a:r>
            <a:r>
              <a:rPr lang="en-GB" sz="2400" dirty="0">
                <a:solidFill>
                  <a:srgbClr val="333333"/>
                </a:solidFill>
              </a:rPr>
              <a:t> </a:t>
            </a:r>
            <a:endParaRPr lang="hu-HU" sz="2400" dirty="0">
              <a:solidFill>
                <a:srgbClr val="333333"/>
              </a:solidFill>
            </a:endParaRPr>
          </a:p>
        </p:txBody>
      </p:sp>
      <p:sp>
        <p:nvSpPr>
          <p:cNvPr id="21" name="Szövegdoboz 20">
            <a:extLst>
              <a:ext uri="{FF2B5EF4-FFF2-40B4-BE49-F238E27FC236}">
                <a16:creationId xmlns:a16="http://schemas.microsoft.com/office/drawing/2014/main" id="{770564C0-EB9C-E685-5D7F-E6F41CCC5EA8}"/>
              </a:ext>
            </a:extLst>
          </p:cNvPr>
          <p:cNvSpPr txBox="1"/>
          <p:nvPr/>
        </p:nvSpPr>
        <p:spPr>
          <a:xfrm>
            <a:off x="9316974" y="3636205"/>
            <a:ext cx="1862919" cy="461665"/>
          </a:xfrm>
          <a:prstGeom prst="rect">
            <a:avLst/>
          </a:prstGeom>
          <a:noFill/>
        </p:spPr>
        <p:txBody>
          <a:bodyPr wrap="square">
            <a:spAutoFit/>
          </a:bodyPr>
          <a:lstStyle/>
          <a:p>
            <a:pPr algn="ctr"/>
            <a:r>
              <a:rPr lang="hu-HU" sz="2400" b="1" dirty="0">
                <a:solidFill>
                  <a:srgbClr val="333333"/>
                </a:solidFill>
              </a:rPr>
              <a:t>1</a:t>
            </a:r>
            <a:r>
              <a:rPr lang="en-GB" sz="2400" b="1" dirty="0">
                <a:solidFill>
                  <a:srgbClr val="333333"/>
                </a:solidFill>
              </a:rPr>
              <a:t> </a:t>
            </a:r>
            <a:r>
              <a:rPr lang="hu-HU" sz="2400" b="1" dirty="0" err="1">
                <a:solidFill>
                  <a:srgbClr val="333333"/>
                </a:solidFill>
              </a:rPr>
              <a:t>norm</a:t>
            </a:r>
            <a:r>
              <a:rPr lang="hu-HU" sz="2400" b="1" dirty="0">
                <a:solidFill>
                  <a:srgbClr val="333333"/>
                </a:solidFill>
              </a:rPr>
              <a:t> like</a:t>
            </a:r>
            <a:r>
              <a:rPr lang="en-GB" sz="2400" dirty="0">
                <a:solidFill>
                  <a:srgbClr val="333333"/>
                </a:solidFill>
              </a:rPr>
              <a:t> </a:t>
            </a:r>
            <a:endParaRPr lang="hu-HU" sz="2400" dirty="0">
              <a:solidFill>
                <a:srgbClr val="333333"/>
              </a:solidFill>
            </a:endParaRPr>
          </a:p>
        </p:txBody>
      </p:sp>
      <p:sp>
        <p:nvSpPr>
          <p:cNvPr id="22" name="Szövegdoboz 21">
            <a:extLst>
              <a:ext uri="{FF2B5EF4-FFF2-40B4-BE49-F238E27FC236}">
                <a16:creationId xmlns:a16="http://schemas.microsoft.com/office/drawing/2014/main" id="{11840076-221B-3FA7-6A34-78FE362B6E0B}"/>
              </a:ext>
            </a:extLst>
          </p:cNvPr>
          <p:cNvSpPr txBox="1"/>
          <p:nvPr/>
        </p:nvSpPr>
        <p:spPr>
          <a:xfrm>
            <a:off x="9207190" y="2928890"/>
            <a:ext cx="2082489" cy="830997"/>
          </a:xfrm>
          <a:prstGeom prst="rect">
            <a:avLst/>
          </a:prstGeom>
          <a:noFill/>
        </p:spPr>
        <p:txBody>
          <a:bodyPr wrap="square">
            <a:spAutoFit/>
          </a:bodyPr>
          <a:lstStyle/>
          <a:p>
            <a:pPr algn="ctr"/>
            <a:r>
              <a:rPr lang="hu-HU" sz="2400" b="1" dirty="0">
                <a:solidFill>
                  <a:srgbClr val="333333"/>
                </a:solidFill>
              </a:rPr>
              <a:t>27</a:t>
            </a:r>
            <a:r>
              <a:rPr lang="en-GB" sz="2400" b="1" dirty="0">
                <a:solidFill>
                  <a:srgbClr val="333333"/>
                </a:solidFill>
              </a:rPr>
              <a:t> under-norm</a:t>
            </a:r>
            <a:endParaRPr lang="hu-HU" sz="2400" dirty="0">
              <a:solidFill>
                <a:srgbClr val="333333"/>
              </a:solidFill>
            </a:endParaRPr>
          </a:p>
        </p:txBody>
      </p:sp>
      <p:sp>
        <p:nvSpPr>
          <p:cNvPr id="24" name="Szövegdoboz 23">
            <a:extLst>
              <a:ext uri="{FF2B5EF4-FFF2-40B4-BE49-F238E27FC236}">
                <a16:creationId xmlns:a16="http://schemas.microsoft.com/office/drawing/2014/main" id="{B7A900A9-8927-5880-5E55-DD49957E59A0}"/>
              </a:ext>
            </a:extLst>
          </p:cNvPr>
          <p:cNvSpPr txBox="1"/>
          <p:nvPr/>
        </p:nvSpPr>
        <p:spPr>
          <a:xfrm>
            <a:off x="486174" y="6329356"/>
            <a:ext cx="11411083" cy="461665"/>
          </a:xfrm>
          <a:prstGeom prst="rect">
            <a:avLst/>
          </a:prstGeom>
          <a:noFill/>
        </p:spPr>
        <p:txBody>
          <a:bodyPr wrap="square">
            <a:spAutoFit/>
          </a:bodyPr>
          <a:lstStyle/>
          <a:p>
            <a:r>
              <a:rPr lang="hu-HU" sz="2400" b="1" dirty="0">
                <a:solidFill>
                  <a:srgbClr val="333333"/>
                </a:solidFill>
              </a:rPr>
              <a:t>Flip </a:t>
            </a:r>
            <a:r>
              <a:rPr lang="hu-HU" sz="2400" b="1" dirty="0" err="1">
                <a:solidFill>
                  <a:srgbClr val="333333"/>
                </a:solidFill>
              </a:rPr>
              <a:t>examples</a:t>
            </a:r>
            <a:r>
              <a:rPr lang="hu-HU" sz="2400" b="1" dirty="0">
                <a:solidFill>
                  <a:srgbClr val="333333"/>
                </a:solidFill>
              </a:rPr>
              <a:t>:</a:t>
            </a:r>
            <a:r>
              <a:rPr lang="hu-HU" sz="2400" dirty="0">
                <a:solidFill>
                  <a:srgbClr val="333333"/>
                </a:solidFill>
              </a:rPr>
              <a:t> </a:t>
            </a:r>
            <a:r>
              <a:rPr lang="hu-HU" sz="2400" dirty="0" err="1">
                <a:solidFill>
                  <a:srgbClr val="333333"/>
                </a:solidFill>
              </a:rPr>
              <a:t>e.g</a:t>
            </a:r>
            <a:r>
              <a:rPr lang="hu-HU" sz="2400" dirty="0">
                <a:solidFill>
                  <a:srgbClr val="333333"/>
                </a:solidFill>
              </a:rPr>
              <a:t>. </a:t>
            </a:r>
            <a:r>
              <a:rPr lang="hu-HU" sz="2400" dirty="0" err="1">
                <a:solidFill>
                  <a:srgbClr val="333333"/>
                </a:solidFill>
              </a:rPr>
              <a:t>Malta</a:t>
            </a:r>
            <a:r>
              <a:rPr lang="hu-HU" sz="2400" dirty="0">
                <a:solidFill>
                  <a:srgbClr val="333333"/>
                </a:solidFill>
              </a:rPr>
              <a:t>, </a:t>
            </a:r>
            <a:r>
              <a:rPr lang="hu-HU" sz="2400" dirty="0" err="1">
                <a:solidFill>
                  <a:srgbClr val="333333"/>
                </a:solidFill>
              </a:rPr>
              <a:t>Mongolia</a:t>
            </a:r>
            <a:r>
              <a:rPr lang="hu-HU" sz="2400" dirty="0">
                <a:solidFill>
                  <a:srgbClr val="333333"/>
                </a:solidFill>
              </a:rPr>
              <a:t> </a:t>
            </a:r>
            <a:r>
              <a:rPr lang="hu-HU" sz="2400" dirty="0" err="1">
                <a:solidFill>
                  <a:srgbClr val="333333"/>
                </a:solidFill>
              </a:rPr>
              <a:t>from</a:t>
            </a:r>
            <a:r>
              <a:rPr lang="hu-HU" sz="2400" dirty="0">
                <a:solidFill>
                  <a:srgbClr val="333333"/>
                </a:solidFill>
              </a:rPr>
              <a:t> </a:t>
            </a:r>
            <a:r>
              <a:rPr lang="hu-HU" sz="2400" dirty="0" err="1">
                <a:solidFill>
                  <a:srgbClr val="333333"/>
                </a:solidFill>
              </a:rPr>
              <a:t>under→over</a:t>
            </a:r>
            <a:r>
              <a:rPr lang="hu-HU" sz="2400" dirty="0">
                <a:solidFill>
                  <a:srgbClr val="333333"/>
                </a:solidFill>
              </a:rPr>
              <a:t>; </a:t>
            </a:r>
            <a:r>
              <a:rPr lang="hu-HU" sz="2400" dirty="0" err="1">
                <a:solidFill>
                  <a:srgbClr val="333333"/>
                </a:solidFill>
              </a:rPr>
              <a:t>Mexico</a:t>
            </a:r>
            <a:r>
              <a:rPr lang="hu-HU" sz="2400" dirty="0">
                <a:solidFill>
                  <a:srgbClr val="333333"/>
                </a:solidFill>
              </a:rPr>
              <a:t>, </a:t>
            </a:r>
            <a:r>
              <a:rPr lang="hu-HU" sz="2400" dirty="0" err="1">
                <a:solidFill>
                  <a:srgbClr val="333333"/>
                </a:solidFill>
              </a:rPr>
              <a:t>Germany</a:t>
            </a:r>
            <a:r>
              <a:rPr lang="hu-HU" sz="2400" dirty="0">
                <a:solidFill>
                  <a:srgbClr val="333333"/>
                </a:solidFill>
              </a:rPr>
              <a:t> </a:t>
            </a:r>
            <a:r>
              <a:rPr lang="hu-HU" sz="2400" dirty="0" err="1">
                <a:solidFill>
                  <a:srgbClr val="333333"/>
                </a:solidFill>
              </a:rPr>
              <a:t>over→under</a:t>
            </a:r>
            <a:endParaRPr lang="hu-HU" sz="2400" dirty="0">
              <a:solidFill>
                <a:srgbClr val="333333"/>
              </a:solidFill>
            </a:endParaRPr>
          </a:p>
        </p:txBody>
      </p:sp>
    </p:spTree>
    <p:extLst>
      <p:ext uri="{BB962C8B-B14F-4D97-AF65-F5344CB8AC3E}">
        <p14:creationId xmlns:p14="http://schemas.microsoft.com/office/powerpoint/2010/main" val="62132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14D03-9A05-96B2-933B-6338B7A401ED}"/>
            </a:ext>
          </a:extLst>
        </p:cNvPr>
        <p:cNvGrpSpPr/>
        <p:nvPr/>
      </p:nvGrpSpPr>
      <p:grpSpPr>
        <a:xfrm>
          <a:off x="0" y="0"/>
          <a:ext cx="0" cy="0"/>
          <a:chOff x="0" y="0"/>
          <a:chExt cx="0" cy="0"/>
        </a:xfrm>
      </p:grpSpPr>
      <p:pic>
        <p:nvPicPr>
          <p:cNvPr id="43" name="Picture 3" descr="Kodolányi Egyetem">
            <a:extLst>
              <a:ext uri="{FF2B5EF4-FFF2-40B4-BE49-F238E27FC236}">
                <a16:creationId xmlns:a16="http://schemas.microsoft.com/office/drawing/2014/main" id="{0A71034D-7E8D-9E7B-D421-AE0B63AB9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800" y="5981456"/>
            <a:ext cx="838200" cy="853930"/>
          </a:xfrm>
          <a:prstGeom prst="rect">
            <a:avLst/>
          </a:prstGeom>
          <a:noFill/>
          <a:extLst>
            <a:ext uri="{909E8E84-426E-40DD-AFC4-6F175D3DCCD1}">
              <a14:hiddenFill xmlns:a14="http://schemas.microsoft.com/office/drawing/2010/main">
                <a:solidFill>
                  <a:srgbClr val="FFFFFF"/>
                </a:solidFill>
              </a14:hiddenFill>
            </a:ext>
          </a:extLst>
        </p:spPr>
      </p:pic>
      <p:sp>
        <p:nvSpPr>
          <p:cNvPr id="2" name="Text 0">
            <a:extLst>
              <a:ext uri="{FF2B5EF4-FFF2-40B4-BE49-F238E27FC236}">
                <a16:creationId xmlns:a16="http://schemas.microsoft.com/office/drawing/2014/main" id="{BC956686-2A27-CD96-61D0-B7231B05931C}"/>
              </a:ext>
            </a:extLst>
          </p:cNvPr>
          <p:cNvSpPr/>
          <p:nvPr/>
        </p:nvSpPr>
        <p:spPr>
          <a:xfrm>
            <a:off x="125783" y="191749"/>
            <a:ext cx="12280637" cy="615553"/>
          </a:xfrm>
          <a:prstGeom prst="rect">
            <a:avLst/>
          </a:prstGeom>
          <a:noFill/>
          <a:ln/>
        </p:spPr>
        <p:txBody>
          <a:bodyPr wrap="square" lIns="0" tIns="0" rIns="0" bIns="0" rtlCol="0" anchor="t">
            <a:spAutoFit/>
          </a:bodyPr>
          <a:lstStyle/>
          <a:p>
            <a:pPr marL="0" indent="0" algn="l">
              <a:buNone/>
            </a:pPr>
            <a:r>
              <a:rPr lang="en-US" sz="4000" b="1" noProof="0" dirty="0">
                <a:solidFill>
                  <a:srgbClr val="0E2841">
                    <a:hueOff val="0"/>
                    <a:satOff val="0"/>
                    <a:lumOff val="0"/>
                    <a:alphaOff val="0"/>
                  </a:srgbClr>
                </a:solidFill>
                <a:latin typeface="Times New Roman" panose="02020603050405020304" pitchFamily="18" charset="0"/>
                <a:cs typeface="Times New Roman" panose="02020603050405020304" pitchFamily="18" charset="0"/>
              </a:rPr>
              <a:t>Key Insights and Surprises from the Index</a:t>
            </a:r>
            <a:r>
              <a:rPr lang="hu-HU" sz="4000" b="1" noProof="0" dirty="0">
                <a:solidFill>
                  <a:srgbClr val="0E2841">
                    <a:hueOff val="0"/>
                    <a:satOff val="0"/>
                    <a:lumOff val="0"/>
                    <a:alphaOff val="0"/>
                  </a:srgbClr>
                </a:solidFill>
                <a:latin typeface="Times New Roman" panose="02020603050405020304" pitchFamily="18" charset="0"/>
                <a:cs typeface="Times New Roman" panose="02020603050405020304" pitchFamily="18" charset="0"/>
              </a:rPr>
              <a:t> (A-version)</a:t>
            </a:r>
            <a:endParaRPr lang="en-US" sz="4000" b="1" noProof="0" dirty="0">
              <a:solidFill>
                <a:srgbClr val="0E2841">
                  <a:hueOff val="0"/>
                  <a:satOff val="0"/>
                  <a:lumOff val="0"/>
                  <a:alphaOff val="0"/>
                </a:srgbClr>
              </a:solidFill>
              <a:latin typeface="Times New Roman" panose="02020603050405020304" pitchFamily="18" charset="0"/>
              <a:cs typeface="Times New Roman" panose="02020603050405020304" pitchFamily="18" charset="0"/>
            </a:endParaRPr>
          </a:p>
        </p:txBody>
      </p:sp>
      <p:pic>
        <p:nvPicPr>
          <p:cNvPr id="8" name="Kép 7">
            <a:extLst>
              <a:ext uri="{FF2B5EF4-FFF2-40B4-BE49-F238E27FC236}">
                <a16:creationId xmlns:a16="http://schemas.microsoft.com/office/drawing/2014/main" id="{098FC8E0-5F61-ECE1-754B-6C68CCBC1BF1}"/>
              </a:ext>
            </a:extLst>
          </p:cNvPr>
          <p:cNvPicPr>
            <a:picLocks noChangeAspect="1"/>
          </p:cNvPicPr>
          <p:nvPr/>
        </p:nvPicPr>
        <p:blipFill>
          <a:blip r:embed="rId4"/>
          <a:stretch>
            <a:fillRect/>
          </a:stretch>
        </p:blipFill>
        <p:spPr>
          <a:xfrm>
            <a:off x="4236187" y="4265616"/>
            <a:ext cx="7928893" cy="2454579"/>
          </a:xfrm>
          <a:prstGeom prst="rect">
            <a:avLst/>
          </a:prstGeom>
        </p:spPr>
      </p:pic>
      <p:pic>
        <p:nvPicPr>
          <p:cNvPr id="12" name="Kép 11">
            <a:extLst>
              <a:ext uri="{FF2B5EF4-FFF2-40B4-BE49-F238E27FC236}">
                <a16:creationId xmlns:a16="http://schemas.microsoft.com/office/drawing/2014/main" id="{0F78567A-6DA5-322A-3216-38D9567D974C}"/>
              </a:ext>
            </a:extLst>
          </p:cNvPr>
          <p:cNvPicPr>
            <a:picLocks noChangeAspect="1"/>
          </p:cNvPicPr>
          <p:nvPr/>
        </p:nvPicPr>
        <p:blipFill>
          <a:blip r:embed="rId5"/>
          <a:stretch>
            <a:fillRect/>
          </a:stretch>
        </p:blipFill>
        <p:spPr>
          <a:xfrm>
            <a:off x="4236188" y="920036"/>
            <a:ext cx="7928893" cy="3428296"/>
          </a:xfrm>
          <a:prstGeom prst="rect">
            <a:avLst/>
          </a:prstGeom>
        </p:spPr>
      </p:pic>
      <p:sp>
        <p:nvSpPr>
          <p:cNvPr id="16" name="Szövegdoboz 15">
            <a:extLst>
              <a:ext uri="{FF2B5EF4-FFF2-40B4-BE49-F238E27FC236}">
                <a16:creationId xmlns:a16="http://schemas.microsoft.com/office/drawing/2014/main" id="{3D0FB476-D3FF-A96F-9116-88180A70E2F9}"/>
              </a:ext>
            </a:extLst>
          </p:cNvPr>
          <p:cNvSpPr txBox="1"/>
          <p:nvPr/>
        </p:nvSpPr>
        <p:spPr>
          <a:xfrm>
            <a:off x="125783" y="973858"/>
            <a:ext cx="4052773" cy="1569660"/>
          </a:xfrm>
          <a:prstGeom prst="rect">
            <a:avLst/>
          </a:prstGeom>
          <a:noFill/>
        </p:spPr>
        <p:txBody>
          <a:bodyPr wrap="square">
            <a:spAutoFit/>
          </a:bodyPr>
          <a:lstStyle/>
          <a:p>
            <a:r>
              <a:rPr lang="en-GB" sz="2400" b="1" dirty="0">
                <a:solidFill>
                  <a:srgbClr val="333333"/>
                </a:solidFill>
              </a:rPr>
              <a:t>France’s Leadership</a:t>
            </a:r>
            <a:endParaRPr lang="hu-HU" sz="2400" b="1" dirty="0">
              <a:solidFill>
                <a:srgbClr val="333333"/>
              </a:solidFill>
            </a:endParaRPr>
          </a:p>
          <a:p>
            <a:pPr algn="just"/>
            <a:r>
              <a:rPr lang="en-GB" sz="2400" dirty="0">
                <a:solidFill>
                  <a:srgbClr val="333333"/>
                </a:solidFill>
              </a:rPr>
              <a:t>France ranked 1st globally, confirming its prominent role in shaping digital discourse</a:t>
            </a:r>
            <a:endParaRPr lang="hu-HU" sz="2400" dirty="0">
              <a:solidFill>
                <a:srgbClr val="333333"/>
              </a:solidFill>
            </a:endParaRPr>
          </a:p>
        </p:txBody>
      </p:sp>
      <p:sp>
        <p:nvSpPr>
          <p:cNvPr id="24" name="Szövegdoboz 23">
            <a:extLst>
              <a:ext uri="{FF2B5EF4-FFF2-40B4-BE49-F238E27FC236}">
                <a16:creationId xmlns:a16="http://schemas.microsoft.com/office/drawing/2014/main" id="{A6B09CBC-9F21-9631-2757-10437C3AB8DB}"/>
              </a:ext>
            </a:extLst>
          </p:cNvPr>
          <p:cNvSpPr txBox="1"/>
          <p:nvPr/>
        </p:nvSpPr>
        <p:spPr>
          <a:xfrm>
            <a:off x="125783" y="2676243"/>
            <a:ext cx="4131018" cy="1200329"/>
          </a:xfrm>
          <a:prstGeom prst="rect">
            <a:avLst/>
          </a:prstGeom>
          <a:noFill/>
        </p:spPr>
        <p:txBody>
          <a:bodyPr wrap="square">
            <a:spAutoFit/>
          </a:bodyPr>
          <a:lstStyle/>
          <a:p>
            <a:r>
              <a:rPr lang="en-GB" sz="2400" b="1" dirty="0">
                <a:solidFill>
                  <a:srgbClr val="333333"/>
                </a:solidFill>
              </a:rPr>
              <a:t>U.S. drops in T-version </a:t>
            </a:r>
            <a:endParaRPr lang="hu-HU" sz="2400" b="1" dirty="0">
              <a:solidFill>
                <a:srgbClr val="333333"/>
              </a:solidFill>
            </a:endParaRPr>
          </a:p>
          <a:p>
            <a:r>
              <a:rPr lang="en-GB" sz="2400" dirty="0">
                <a:solidFill>
                  <a:srgbClr val="333333"/>
                </a:solidFill>
              </a:rPr>
              <a:t>a possible early signal of declining public digital focus</a:t>
            </a:r>
            <a:endParaRPr lang="hu-HU" sz="2400" dirty="0">
              <a:solidFill>
                <a:srgbClr val="333333"/>
              </a:solidFill>
            </a:endParaRPr>
          </a:p>
        </p:txBody>
      </p:sp>
      <p:sp>
        <p:nvSpPr>
          <p:cNvPr id="32" name="Szövegdoboz 31">
            <a:extLst>
              <a:ext uri="{FF2B5EF4-FFF2-40B4-BE49-F238E27FC236}">
                <a16:creationId xmlns:a16="http://schemas.microsoft.com/office/drawing/2014/main" id="{3BDB801B-E086-A11C-4B79-2BEF4DD5992B}"/>
              </a:ext>
            </a:extLst>
          </p:cNvPr>
          <p:cNvSpPr txBox="1"/>
          <p:nvPr/>
        </p:nvSpPr>
        <p:spPr>
          <a:xfrm>
            <a:off x="96967" y="4098054"/>
            <a:ext cx="4110403" cy="1200329"/>
          </a:xfrm>
          <a:prstGeom prst="rect">
            <a:avLst/>
          </a:prstGeom>
          <a:noFill/>
        </p:spPr>
        <p:txBody>
          <a:bodyPr wrap="square">
            <a:spAutoFit/>
          </a:bodyPr>
          <a:lstStyle/>
          <a:p>
            <a:r>
              <a:rPr lang="en-GB" sz="2400" b="1" dirty="0">
                <a:solidFill>
                  <a:srgbClr val="333333"/>
                </a:solidFill>
              </a:rPr>
              <a:t>Hungary ranks last; Croatia near bottom </a:t>
            </a:r>
            <a:endParaRPr lang="hu-HU" sz="2400" b="1" dirty="0">
              <a:solidFill>
                <a:srgbClr val="333333"/>
              </a:solidFill>
            </a:endParaRPr>
          </a:p>
          <a:p>
            <a:r>
              <a:rPr lang="en-GB" sz="2400" dirty="0">
                <a:solidFill>
                  <a:srgbClr val="333333"/>
                </a:solidFill>
              </a:rPr>
              <a:t>widest EU internal gap</a:t>
            </a:r>
            <a:endParaRPr lang="hu-HU" sz="2400" dirty="0">
              <a:solidFill>
                <a:srgbClr val="333333"/>
              </a:solidFill>
            </a:endParaRPr>
          </a:p>
        </p:txBody>
      </p:sp>
      <p:sp>
        <p:nvSpPr>
          <p:cNvPr id="42" name="Szövegdoboz 41">
            <a:extLst>
              <a:ext uri="{FF2B5EF4-FFF2-40B4-BE49-F238E27FC236}">
                <a16:creationId xmlns:a16="http://schemas.microsoft.com/office/drawing/2014/main" id="{2105589A-36A0-7B98-82CE-47B4A84D69AB}"/>
              </a:ext>
            </a:extLst>
          </p:cNvPr>
          <p:cNvSpPr txBox="1"/>
          <p:nvPr/>
        </p:nvSpPr>
        <p:spPr>
          <a:xfrm>
            <a:off x="125783" y="5519866"/>
            <a:ext cx="3865583" cy="1200329"/>
          </a:xfrm>
          <a:prstGeom prst="rect">
            <a:avLst/>
          </a:prstGeom>
          <a:noFill/>
        </p:spPr>
        <p:txBody>
          <a:bodyPr wrap="square">
            <a:spAutoFit/>
          </a:bodyPr>
          <a:lstStyle/>
          <a:p>
            <a:r>
              <a:rPr lang="en-GB" sz="2400" b="1" dirty="0">
                <a:solidFill>
                  <a:srgbClr val="333333"/>
                </a:solidFill>
              </a:rPr>
              <a:t>Portugal emerges as 2nd </a:t>
            </a:r>
            <a:endParaRPr lang="hu-HU" sz="2400" b="1" dirty="0">
              <a:solidFill>
                <a:srgbClr val="333333"/>
              </a:solidFill>
            </a:endParaRPr>
          </a:p>
          <a:p>
            <a:r>
              <a:rPr lang="en-GB" sz="2400" dirty="0">
                <a:solidFill>
                  <a:srgbClr val="333333"/>
                </a:solidFill>
              </a:rPr>
              <a:t>among EU countries, ahead of Germany</a:t>
            </a:r>
            <a:endParaRPr lang="hu-HU" sz="2400" dirty="0">
              <a:solidFill>
                <a:srgbClr val="333333"/>
              </a:solidFill>
            </a:endParaRPr>
          </a:p>
        </p:txBody>
      </p:sp>
    </p:spTree>
    <p:extLst>
      <p:ext uri="{BB962C8B-B14F-4D97-AF65-F5344CB8AC3E}">
        <p14:creationId xmlns:p14="http://schemas.microsoft.com/office/powerpoint/2010/main" val="157363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F7367AF-34FF-80C9-B4A1-D36481C3ABAF}"/>
              </a:ext>
            </a:extLst>
          </p:cNvPr>
          <p:cNvSpPr>
            <a:spLocks noGrp="1"/>
          </p:cNvSpPr>
          <p:nvPr>
            <p:ph type="title"/>
          </p:nvPr>
        </p:nvSpPr>
        <p:spPr>
          <a:xfrm>
            <a:off x="770823" y="2328679"/>
            <a:ext cx="10515600" cy="1325563"/>
          </a:xfrm>
        </p:spPr>
        <p:txBody>
          <a:bodyPr>
            <a:normAutofit fontScale="90000"/>
          </a:bodyPr>
          <a:lstStyle/>
          <a:p>
            <a:r>
              <a:rPr lang="hu-HU" dirty="0"/>
              <a:t>Minden szervező országnak egy-egy külön dia, ahonnan azonnal leolvashatók a releváns részletek egy-egy országról… DIPLOMÁCIAI kötelezettség!!! </a:t>
            </a:r>
            <a:r>
              <a:rPr lang="hu-HU" dirty="0">
                <a:sym typeface="Wingdings" panose="05000000000000000000" pitchFamily="2" charset="2"/>
              </a:rPr>
              <a:t></a:t>
            </a:r>
            <a:endParaRPr lang="hu-HU" dirty="0"/>
          </a:p>
        </p:txBody>
      </p:sp>
    </p:spTree>
    <p:extLst>
      <p:ext uri="{BB962C8B-B14F-4D97-AF65-F5344CB8AC3E}">
        <p14:creationId xmlns:p14="http://schemas.microsoft.com/office/powerpoint/2010/main" val="117029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EAD8782-9F37-D372-52F1-8110C86E187C}"/>
              </a:ext>
            </a:extLst>
          </p:cNvPr>
          <p:cNvSpPr>
            <a:spLocks noGrp="1"/>
          </p:cNvSpPr>
          <p:nvPr>
            <p:ph type="title"/>
          </p:nvPr>
        </p:nvSpPr>
        <p:spPr/>
        <p:txBody>
          <a:bodyPr/>
          <a:lstStyle/>
          <a:p>
            <a:r>
              <a:rPr lang="hu-HU" sz="4000" b="1" dirty="0" err="1">
                <a:solidFill>
                  <a:srgbClr val="0E2841">
                    <a:hueOff val="0"/>
                    <a:satOff val="0"/>
                    <a:lumOff val="0"/>
                    <a:alphaOff val="0"/>
                  </a:srgbClr>
                </a:solidFill>
                <a:latin typeface="Times New Roman" panose="02020603050405020304" pitchFamily="18" charset="0"/>
                <a:ea typeface="+mn-ea"/>
                <a:cs typeface="Times New Roman" panose="02020603050405020304" pitchFamily="18" charset="0"/>
              </a:rPr>
              <a:t>Conclusions</a:t>
            </a:r>
            <a:endParaRPr lang="hu-HU" sz="4000" b="1" dirty="0">
              <a:solidFill>
                <a:srgbClr val="0E2841">
                  <a:hueOff val="0"/>
                  <a:satOff val="0"/>
                  <a:lumOff val="0"/>
                  <a:alphaOff val="0"/>
                </a:srgbClr>
              </a:solidFill>
              <a:latin typeface="Times New Roman" panose="02020603050405020304" pitchFamily="18" charset="0"/>
              <a:ea typeface="+mn-ea"/>
              <a:cs typeface="Times New Roman" panose="02020603050405020304" pitchFamily="18" charset="0"/>
            </a:endParaRPr>
          </a:p>
        </p:txBody>
      </p:sp>
      <p:sp>
        <p:nvSpPr>
          <p:cNvPr id="3" name="Tartalom helye 2">
            <a:extLst>
              <a:ext uri="{FF2B5EF4-FFF2-40B4-BE49-F238E27FC236}">
                <a16:creationId xmlns:a16="http://schemas.microsoft.com/office/drawing/2014/main" id="{3C686376-874F-137C-23E5-5D88B8539378}"/>
              </a:ext>
            </a:extLst>
          </p:cNvPr>
          <p:cNvSpPr>
            <a:spLocks noGrp="1"/>
          </p:cNvSpPr>
          <p:nvPr>
            <p:ph idx="1"/>
          </p:nvPr>
        </p:nvSpPr>
        <p:spPr>
          <a:xfrm>
            <a:off x="838200" y="1732658"/>
            <a:ext cx="10515600" cy="4351338"/>
          </a:xfrm>
        </p:spPr>
        <p:txBody>
          <a:bodyPr/>
          <a:lstStyle/>
          <a:p>
            <a:pPr>
              <a:lnSpc>
                <a:spcPct val="100000"/>
              </a:lnSpc>
              <a:buFont typeface="Wingdings" panose="05000000000000000000" pitchFamily="2" charset="2"/>
              <a:buChar char="ü"/>
            </a:pPr>
            <a:r>
              <a:rPr lang="en-GB" b="1" dirty="0">
                <a:solidFill>
                  <a:srgbClr val="333333"/>
                </a:solidFill>
              </a:rPr>
              <a:t>Digitalisation Index achieved:</a:t>
            </a:r>
            <a:r>
              <a:rPr lang="en-GB" dirty="0">
                <a:solidFill>
                  <a:srgbClr val="333333"/>
                </a:solidFill>
              </a:rPr>
              <a:t> AI-driven, unbiased ranking of 62 countries (objective “consciousness” measure)</a:t>
            </a:r>
            <a:endParaRPr lang="hu-HU" dirty="0">
              <a:solidFill>
                <a:srgbClr val="333333"/>
              </a:solidFill>
            </a:endParaRPr>
          </a:p>
          <a:p>
            <a:pPr>
              <a:lnSpc>
                <a:spcPct val="100000"/>
              </a:lnSpc>
              <a:buFont typeface="Wingdings" panose="05000000000000000000" pitchFamily="2" charset="2"/>
              <a:buChar char="ü"/>
            </a:pPr>
            <a:r>
              <a:rPr lang="en-GB" b="1" dirty="0">
                <a:solidFill>
                  <a:srgbClr val="333333"/>
                </a:solidFill>
              </a:rPr>
              <a:t>Key finding: </a:t>
            </a:r>
            <a:r>
              <a:rPr lang="en-GB" dirty="0">
                <a:solidFill>
                  <a:srgbClr val="333333"/>
                </a:solidFill>
              </a:rPr>
              <a:t>Adding trend and especially stability reveals hidden patterns – simple averages were misleading</a:t>
            </a:r>
            <a:endParaRPr lang="hu-HU" dirty="0">
              <a:solidFill>
                <a:srgbClr val="333333"/>
              </a:solidFill>
            </a:endParaRPr>
          </a:p>
          <a:p>
            <a:pPr>
              <a:lnSpc>
                <a:spcPct val="100000"/>
              </a:lnSpc>
              <a:buFont typeface="Wingdings" panose="05000000000000000000" pitchFamily="2" charset="2"/>
              <a:buChar char="ü"/>
            </a:pPr>
            <a:r>
              <a:rPr lang="en-GB" b="1" dirty="0">
                <a:solidFill>
                  <a:srgbClr val="333333"/>
                </a:solidFill>
              </a:rPr>
              <a:t>AI augments insight: </a:t>
            </a:r>
            <a:r>
              <a:rPr lang="en-GB" dirty="0">
                <a:solidFill>
                  <a:srgbClr val="333333"/>
                </a:solidFill>
              </a:rPr>
              <a:t>Parallel versions show AI can refine human intuition, handling nuance in data</a:t>
            </a:r>
            <a:endParaRPr lang="hu-HU" dirty="0">
              <a:solidFill>
                <a:srgbClr val="333333"/>
              </a:solidFill>
            </a:endParaRPr>
          </a:p>
          <a:p>
            <a:pPr>
              <a:lnSpc>
                <a:spcPct val="100000"/>
              </a:lnSpc>
              <a:buFont typeface="Wingdings" panose="05000000000000000000" pitchFamily="2" charset="2"/>
              <a:buChar char="ü"/>
            </a:pPr>
            <a:r>
              <a:rPr lang="en-GB" b="1" dirty="0">
                <a:solidFill>
                  <a:srgbClr val="333333"/>
                </a:solidFill>
              </a:rPr>
              <a:t>Science &amp; objectivity: </a:t>
            </a:r>
            <a:r>
              <a:rPr lang="hu-HU" dirty="0" err="1">
                <a:solidFill>
                  <a:srgbClr val="333333"/>
                </a:solidFill>
              </a:rPr>
              <a:t>Our</a:t>
            </a:r>
            <a:r>
              <a:rPr lang="hu-HU" dirty="0">
                <a:solidFill>
                  <a:srgbClr val="333333"/>
                </a:solidFill>
              </a:rPr>
              <a:t> s</a:t>
            </a:r>
            <a:r>
              <a:rPr lang="en-GB" dirty="0" err="1">
                <a:solidFill>
                  <a:srgbClr val="333333"/>
                </a:solidFill>
              </a:rPr>
              <a:t>tudy</a:t>
            </a:r>
            <a:r>
              <a:rPr lang="en-GB" dirty="0">
                <a:solidFill>
                  <a:srgbClr val="333333"/>
                </a:solidFill>
              </a:rPr>
              <a:t> underscores push toward measurable, code-based definitions of complex concepts</a:t>
            </a:r>
            <a:endParaRPr lang="hu-HU" dirty="0">
              <a:solidFill>
                <a:srgbClr val="333333"/>
              </a:solidFill>
            </a:endParaRPr>
          </a:p>
        </p:txBody>
      </p:sp>
      <p:sp>
        <p:nvSpPr>
          <p:cNvPr id="8" name="Szövegdoboz 7">
            <a:extLst>
              <a:ext uri="{FF2B5EF4-FFF2-40B4-BE49-F238E27FC236}">
                <a16:creationId xmlns:a16="http://schemas.microsoft.com/office/drawing/2014/main" id="{773325AA-6779-7178-5F55-6B6327738ACD}"/>
              </a:ext>
            </a:extLst>
          </p:cNvPr>
          <p:cNvSpPr txBox="1"/>
          <p:nvPr/>
        </p:nvSpPr>
        <p:spPr>
          <a:xfrm>
            <a:off x="1514607" y="6262042"/>
            <a:ext cx="10142951" cy="461665"/>
          </a:xfrm>
          <a:prstGeom prst="rect">
            <a:avLst/>
          </a:prstGeom>
          <a:noFill/>
        </p:spPr>
        <p:txBody>
          <a:bodyPr wrap="square">
            <a:spAutoFit/>
          </a:bodyPr>
          <a:lstStyle/>
          <a:p>
            <a:r>
              <a:rPr lang="en-GB" sz="2400" i="1" dirty="0">
                <a:solidFill>
                  <a:srgbClr val="333333"/>
                </a:solidFill>
              </a:rPr>
              <a:t>Knuth: “Science is what we understand well enough to explain to a computer...”</a:t>
            </a:r>
            <a:endParaRPr lang="hu-HU" sz="2400" i="1" dirty="0">
              <a:solidFill>
                <a:srgbClr val="333333"/>
              </a:solidFill>
            </a:endParaRPr>
          </a:p>
        </p:txBody>
      </p:sp>
      <p:pic>
        <p:nvPicPr>
          <p:cNvPr id="9" name="Picture 3" descr="Kodolányi Egyetem">
            <a:extLst>
              <a:ext uri="{FF2B5EF4-FFF2-40B4-BE49-F238E27FC236}">
                <a16:creationId xmlns:a16="http://schemas.microsoft.com/office/drawing/2014/main" id="{D4D2878D-82C3-337D-B026-789B53E6E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800" y="5981456"/>
            <a:ext cx="838200" cy="85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962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45547-402F-FF10-747E-AEA51FD8DD82}"/>
            </a:ext>
          </a:extLst>
        </p:cNvPr>
        <p:cNvGrpSpPr/>
        <p:nvPr/>
      </p:nvGrpSpPr>
      <p:grpSpPr>
        <a:xfrm>
          <a:off x="0" y="0"/>
          <a:ext cx="0" cy="0"/>
          <a:chOff x="0" y="0"/>
          <a:chExt cx="0" cy="0"/>
        </a:xfrm>
      </p:grpSpPr>
      <p:sp>
        <p:nvSpPr>
          <p:cNvPr id="6" name="Téglalap 5">
            <a:extLst>
              <a:ext uri="{FF2B5EF4-FFF2-40B4-BE49-F238E27FC236}">
                <a16:creationId xmlns:a16="http://schemas.microsoft.com/office/drawing/2014/main" id="{AC315306-53C9-8BF5-3988-66F9B8EB881C}"/>
              </a:ext>
            </a:extLst>
          </p:cNvPr>
          <p:cNvSpPr/>
          <p:nvPr/>
        </p:nvSpPr>
        <p:spPr>
          <a:xfrm>
            <a:off x="0" y="-2507"/>
            <a:ext cx="12192000" cy="6858000"/>
          </a:xfrm>
          <a:prstGeom prst="rect">
            <a:avLst/>
          </a:prstGeom>
          <a:solidFill>
            <a:srgbClr val="191A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9" name="Kép 8" descr="A képen szöveg, Betűtípus, embléma, poszter látható&#10;&#10;Előfordulhat, hogy a mesterséges intelligencia által létrehozott tartalom helytelen.">
            <a:extLst>
              <a:ext uri="{FF2B5EF4-FFF2-40B4-BE49-F238E27FC236}">
                <a16:creationId xmlns:a16="http://schemas.microsoft.com/office/drawing/2014/main" id="{30A7B333-932A-794F-D213-350D3275C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258" y="4087675"/>
            <a:ext cx="846666" cy="846666"/>
          </a:xfrm>
          <a:prstGeom prst="rect">
            <a:avLst/>
          </a:prstGeom>
        </p:spPr>
      </p:pic>
      <p:sp>
        <p:nvSpPr>
          <p:cNvPr id="10" name="Szövegdoboz 9">
            <a:extLst>
              <a:ext uri="{FF2B5EF4-FFF2-40B4-BE49-F238E27FC236}">
                <a16:creationId xmlns:a16="http://schemas.microsoft.com/office/drawing/2014/main" id="{23E0F8D9-5017-2E30-F5AA-A72D49C22B71}"/>
              </a:ext>
            </a:extLst>
          </p:cNvPr>
          <p:cNvSpPr txBox="1"/>
          <p:nvPr/>
        </p:nvSpPr>
        <p:spPr>
          <a:xfrm>
            <a:off x="1754040" y="2547649"/>
            <a:ext cx="8683917" cy="830997"/>
          </a:xfrm>
          <a:prstGeom prst="rect">
            <a:avLst/>
          </a:prstGeom>
          <a:noFill/>
        </p:spPr>
        <p:txBody>
          <a:bodyPr wrap="square" rtlCol="0">
            <a:spAutoFit/>
          </a:bodyPr>
          <a:lstStyle/>
          <a:p>
            <a:pPr algn="ctr"/>
            <a:r>
              <a:rPr lang="en-US" sz="4800" b="1" noProof="0" dirty="0">
                <a:solidFill>
                  <a:srgbClr val="DCC575"/>
                </a:solidFill>
                <a:effectLst/>
                <a:latin typeface="Times New Roman" panose="02020603050405020304" pitchFamily="18" charset="0"/>
                <a:ea typeface="Aptos" panose="020B0004020202020204" pitchFamily="34" charset="0"/>
                <a:cs typeface="Times New Roman" panose="02020603050405020304" pitchFamily="18" charset="0"/>
              </a:rPr>
              <a:t>Thank you for your attention!</a:t>
            </a:r>
            <a:endParaRPr lang="en-US" sz="4800" noProof="0" dirty="0">
              <a:solidFill>
                <a:srgbClr val="DCC575"/>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Kép 2">
            <a:extLst>
              <a:ext uri="{FF2B5EF4-FFF2-40B4-BE49-F238E27FC236}">
                <a16:creationId xmlns:a16="http://schemas.microsoft.com/office/drawing/2014/main" id="{54D489B9-A55E-577C-8E0A-2D7DBE914474}"/>
              </a:ext>
            </a:extLst>
          </p:cNvPr>
          <p:cNvPicPr>
            <a:picLocks noChangeAspect="1"/>
          </p:cNvPicPr>
          <p:nvPr/>
        </p:nvPicPr>
        <p:blipFill>
          <a:blip r:embed="rId4"/>
          <a:stretch>
            <a:fillRect/>
          </a:stretch>
        </p:blipFill>
        <p:spPr>
          <a:xfrm>
            <a:off x="9742714" y="4458873"/>
            <a:ext cx="2253343" cy="2253343"/>
          </a:xfrm>
          <a:prstGeom prst="rect">
            <a:avLst/>
          </a:prstGeom>
        </p:spPr>
      </p:pic>
      <p:pic>
        <p:nvPicPr>
          <p:cNvPr id="4" name="Shape 199" descr="portal_top_de">
            <a:extLst>
              <a:ext uri="{FF2B5EF4-FFF2-40B4-BE49-F238E27FC236}">
                <a16:creationId xmlns:a16="http://schemas.microsoft.com/office/drawing/2014/main" id="{2E68BA43-CF8D-9051-FB4F-EE6C29953E20}"/>
              </a:ext>
            </a:extLst>
          </p:cNvPr>
          <p:cNvPicPr preferRelativeResize="0"/>
          <p:nvPr/>
        </p:nvPicPr>
        <p:blipFill rotWithShape="1">
          <a:blip r:embed="rId5">
            <a:alphaModFix/>
          </a:blip>
          <a:srcRect l="22043" r="48172" b="18119"/>
          <a:stretch>
            <a:fillRect/>
          </a:stretch>
        </p:blipFill>
        <p:spPr>
          <a:xfrm>
            <a:off x="4117865" y="4230497"/>
            <a:ext cx="1641988" cy="561021"/>
          </a:xfrm>
          <a:prstGeom prst="rect">
            <a:avLst/>
          </a:prstGeom>
          <a:noFill/>
          <a:ln>
            <a:noFill/>
          </a:ln>
        </p:spPr>
      </p:pic>
    </p:spTree>
    <p:extLst>
      <p:ext uri="{BB962C8B-B14F-4D97-AF65-F5344CB8AC3E}">
        <p14:creationId xmlns:p14="http://schemas.microsoft.com/office/powerpoint/2010/main" val="135399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DCBD6EE-0924-98CB-8FAC-8C3F2A78C12E}"/>
              </a:ext>
            </a:extLst>
          </p:cNvPr>
          <p:cNvSpPr>
            <a:spLocks noGrp="1"/>
          </p:cNvSpPr>
          <p:nvPr>
            <p:ph type="title"/>
          </p:nvPr>
        </p:nvSpPr>
        <p:spPr/>
        <p:txBody>
          <a:bodyPr/>
          <a:lstStyle/>
          <a:p>
            <a:r>
              <a:rPr lang="hu-HU" dirty="0" err="1"/>
              <a:t>Content</a:t>
            </a:r>
            <a:endParaRPr lang="hu-HU" dirty="0"/>
          </a:p>
        </p:txBody>
      </p:sp>
      <p:sp>
        <p:nvSpPr>
          <p:cNvPr id="3" name="Tartalom helye 2">
            <a:extLst>
              <a:ext uri="{FF2B5EF4-FFF2-40B4-BE49-F238E27FC236}">
                <a16:creationId xmlns:a16="http://schemas.microsoft.com/office/drawing/2014/main" id="{21F1FC6E-6FBA-95E4-837D-05F7C7775F15}"/>
              </a:ext>
            </a:extLst>
          </p:cNvPr>
          <p:cNvSpPr>
            <a:spLocks noGrp="1"/>
          </p:cNvSpPr>
          <p:nvPr>
            <p:ph idx="1"/>
          </p:nvPr>
        </p:nvSpPr>
        <p:spPr/>
        <p:txBody>
          <a:bodyPr/>
          <a:lstStyle/>
          <a:p>
            <a:endParaRPr lang="hu-HU"/>
          </a:p>
        </p:txBody>
      </p:sp>
    </p:spTree>
    <p:extLst>
      <p:ext uri="{BB962C8B-B14F-4D97-AF65-F5344CB8AC3E}">
        <p14:creationId xmlns:p14="http://schemas.microsoft.com/office/powerpoint/2010/main" val="283477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2ACD9E7-2E0F-18D2-6A22-5F481B156BAE}"/>
              </a:ext>
            </a:extLst>
          </p:cNvPr>
          <p:cNvSpPr>
            <a:spLocks noGrp="1"/>
          </p:cNvSpPr>
          <p:nvPr>
            <p:ph type="title"/>
          </p:nvPr>
        </p:nvSpPr>
        <p:spPr>
          <a:xfrm>
            <a:off x="838200" y="365125"/>
            <a:ext cx="10515600" cy="1325563"/>
          </a:xfrm>
        </p:spPr>
        <p:txBody>
          <a:bodyPr anchor="ctr">
            <a:normAutofit/>
          </a:bodyPr>
          <a:lstStyle/>
          <a:p>
            <a:r>
              <a:rPr lang="en-US" b="1" noProof="0" dirty="0"/>
              <a:t>Why an Objective </a:t>
            </a:r>
            <a:r>
              <a:rPr lang="en-US" b="1" noProof="0" dirty="0" err="1"/>
              <a:t>Digitalisation</a:t>
            </a:r>
            <a:r>
              <a:rPr lang="en-US" b="1" noProof="0" dirty="0"/>
              <a:t> Index?</a:t>
            </a:r>
          </a:p>
        </p:txBody>
      </p:sp>
      <p:sp>
        <p:nvSpPr>
          <p:cNvPr id="3" name="Tartalom helye 2">
            <a:extLst>
              <a:ext uri="{FF2B5EF4-FFF2-40B4-BE49-F238E27FC236}">
                <a16:creationId xmlns:a16="http://schemas.microsoft.com/office/drawing/2014/main" id="{59ACD844-0154-2D8B-266E-A05B1BF15125}"/>
              </a:ext>
            </a:extLst>
          </p:cNvPr>
          <p:cNvSpPr>
            <a:spLocks noGrp="1"/>
          </p:cNvSpPr>
          <p:nvPr>
            <p:ph sz="half" idx="1"/>
          </p:nvPr>
        </p:nvSpPr>
        <p:spPr>
          <a:xfrm>
            <a:off x="838201" y="2097891"/>
            <a:ext cx="5181600" cy="2945033"/>
          </a:xfrm>
        </p:spPr>
        <p:txBody>
          <a:bodyPr>
            <a:noAutofit/>
          </a:bodyPr>
          <a:lstStyle/>
          <a:p>
            <a:pPr marL="0" indent="0">
              <a:lnSpc>
                <a:spcPct val="160000"/>
              </a:lnSpc>
              <a:buNone/>
            </a:pPr>
            <a:r>
              <a:rPr lang="en-US" sz="2000" b="1" noProof="0" dirty="0"/>
              <a:t>Hypothesis: </a:t>
            </a:r>
            <a:r>
              <a:rPr lang="en-US" sz="2000" noProof="0" dirty="0"/>
              <a:t>We can use AI (COCO similarity analysis) for unbiased country comparisons</a:t>
            </a:r>
          </a:p>
          <a:p>
            <a:pPr marL="0" indent="0">
              <a:lnSpc>
                <a:spcPct val="160000"/>
              </a:lnSpc>
              <a:buNone/>
            </a:pPr>
            <a:r>
              <a:rPr lang="en-US" sz="2000" b="1" noProof="0" dirty="0"/>
              <a:t>Relevance: </a:t>
            </a:r>
            <a:r>
              <a:rPr lang="en-US" sz="2000" noProof="0" dirty="0"/>
              <a:t>Provides a “robot-eye” view to avoid double standards in socio-economic indices</a:t>
            </a:r>
          </a:p>
          <a:p>
            <a:pPr marL="0" indent="0">
              <a:lnSpc>
                <a:spcPct val="160000"/>
              </a:lnSpc>
              <a:buNone/>
            </a:pPr>
            <a:r>
              <a:rPr lang="en-US" sz="2000" b="1" noProof="0" dirty="0"/>
              <a:t>Benefit: </a:t>
            </a:r>
            <a:r>
              <a:rPr lang="en-US" sz="2000" noProof="0" dirty="0"/>
              <a:t>Informs policy with data-driven insights, complementing human expertise</a:t>
            </a:r>
          </a:p>
        </p:txBody>
      </p:sp>
      <p:pic>
        <p:nvPicPr>
          <p:cNvPr id="6" name="Kép 5" descr="A képen kézírás, irodaszerek, toll, szöveg látható&#10;&#10;Előfordulhat, hogy az AI által létrehozott tartalom helytelen.">
            <a:extLst>
              <a:ext uri="{FF2B5EF4-FFF2-40B4-BE49-F238E27FC236}">
                <a16:creationId xmlns:a16="http://schemas.microsoft.com/office/drawing/2014/main" id="{AF69AA91-0123-5C42-B0E9-E3B54B4B383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0" y="2284889"/>
            <a:ext cx="5181600" cy="3432810"/>
          </a:xfrm>
          <a:prstGeom prst="rect">
            <a:avLst/>
          </a:prstGeom>
          <a:noFill/>
        </p:spPr>
      </p:pic>
      <p:sp>
        <p:nvSpPr>
          <p:cNvPr id="7" name="Szövegdoboz 6">
            <a:extLst>
              <a:ext uri="{FF2B5EF4-FFF2-40B4-BE49-F238E27FC236}">
                <a16:creationId xmlns:a16="http://schemas.microsoft.com/office/drawing/2014/main" id="{BB404F39-6D19-3616-B665-EF505E4AD7C4}"/>
              </a:ext>
            </a:extLst>
          </p:cNvPr>
          <p:cNvSpPr txBox="1"/>
          <p:nvPr/>
        </p:nvSpPr>
        <p:spPr>
          <a:xfrm>
            <a:off x="9615654" y="6870700"/>
            <a:ext cx="2576346" cy="200055"/>
          </a:xfrm>
          <a:prstGeom prst="rect">
            <a:avLst/>
          </a:prstGeom>
          <a:solidFill>
            <a:srgbClr val="000000"/>
          </a:solidFill>
        </p:spPr>
        <p:txBody>
          <a:bodyPr wrap="none" rtlCol="0">
            <a:spAutoFit/>
          </a:bodyPr>
          <a:lstStyle/>
          <a:p>
            <a:pPr algn="r">
              <a:spcAft>
                <a:spcPts val="600"/>
              </a:spcAft>
            </a:pPr>
            <a:r>
              <a:rPr lang="en-US" sz="700" noProof="0" dirty="0" err="1">
                <a:solidFill>
                  <a:srgbClr val="FFFFFF"/>
                </a:solidFill>
              </a:rPr>
              <a:t>Cím</a:t>
            </a:r>
            <a:r>
              <a:rPr lang="en-US" sz="700" noProof="0" dirty="0">
                <a:solidFill>
                  <a:srgbClr val="FFFFFF"/>
                </a:solidFill>
              </a:rPr>
              <a:t>: </a:t>
            </a:r>
            <a:r>
              <a:rPr lang="en-US" sz="700" noProof="0" dirty="0" err="1">
                <a:solidFill>
                  <a:srgbClr val="FFFFFF"/>
                </a:solidFill>
                <a:hlinkClick r:id="rId4" tooltip="https://www.picpedia.org/chalkboard/b/bias.html">
                  <a:extLst>
                    <a:ext uri="{A12FA001-AC4F-418D-AE19-62706E023703}">
                      <ahyp:hlinkClr xmlns:ahyp="http://schemas.microsoft.com/office/drawing/2018/hyperlinkcolor" val="tx"/>
                    </a:ext>
                  </a:extLst>
                </a:hlinkClick>
              </a:rPr>
              <a:t>Fénykép</a:t>
            </a:r>
            <a:r>
              <a:rPr lang="en-US" sz="700" noProof="0" dirty="0">
                <a:solidFill>
                  <a:srgbClr val="FFFFFF"/>
                </a:solidFill>
              </a:rPr>
              <a:t>, </a:t>
            </a:r>
            <a:r>
              <a:rPr lang="en-US" sz="700" noProof="0" dirty="0" err="1">
                <a:solidFill>
                  <a:srgbClr val="FFFFFF"/>
                </a:solidFill>
              </a:rPr>
              <a:t>készítette</a:t>
            </a:r>
            <a:r>
              <a:rPr lang="en-US" sz="700" noProof="0" dirty="0">
                <a:solidFill>
                  <a:srgbClr val="FFFFFF"/>
                </a:solidFill>
              </a:rPr>
              <a:t>: </a:t>
            </a:r>
            <a:r>
              <a:rPr lang="en-US" sz="700" noProof="0" dirty="0" err="1">
                <a:solidFill>
                  <a:srgbClr val="FFFFFF"/>
                </a:solidFill>
              </a:rPr>
              <a:t>Ismeretlen</a:t>
            </a:r>
            <a:r>
              <a:rPr lang="en-US" sz="700" noProof="0" dirty="0">
                <a:solidFill>
                  <a:srgbClr val="FFFFFF"/>
                </a:solidFill>
              </a:rPr>
              <a:t> a </a:t>
            </a:r>
            <a:r>
              <a:rPr lang="en-US" sz="700" noProof="0" dirty="0" err="1">
                <a:solidFill>
                  <a:srgbClr val="FFFFFF"/>
                </a:solidFill>
              </a:rPr>
              <a:t>készítő</a:t>
            </a:r>
            <a:r>
              <a:rPr lang="en-US" sz="700" noProof="0" dirty="0">
                <a:solidFill>
                  <a:srgbClr val="FFFFFF"/>
                </a:solidFill>
              </a:rPr>
              <a:t>, </a:t>
            </a:r>
            <a:r>
              <a:rPr lang="en-US" sz="700" noProof="0" dirty="0" err="1">
                <a:solidFill>
                  <a:srgbClr val="FFFFFF"/>
                </a:solidFill>
              </a:rPr>
              <a:t>licenc</a:t>
            </a:r>
            <a:r>
              <a:rPr lang="en-US" sz="700" noProof="0" dirty="0">
                <a:solidFill>
                  <a:srgbClr val="FFFFFF"/>
                </a:solidFill>
              </a:rPr>
              <a:t>: </a:t>
            </a:r>
            <a:r>
              <a:rPr lang="en-US" sz="700" noProof="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noProof="0" dirty="0">
              <a:solidFill>
                <a:srgbClr val="FFFFFF"/>
              </a:solidFill>
            </a:endParaRPr>
          </a:p>
        </p:txBody>
      </p:sp>
      <p:sp>
        <p:nvSpPr>
          <p:cNvPr id="8" name="Szövegdoboz 7">
            <a:extLst>
              <a:ext uri="{FF2B5EF4-FFF2-40B4-BE49-F238E27FC236}">
                <a16:creationId xmlns:a16="http://schemas.microsoft.com/office/drawing/2014/main" id="{A8C46120-8B36-8723-30AD-12FA6C0C04D2}"/>
              </a:ext>
            </a:extLst>
          </p:cNvPr>
          <p:cNvSpPr txBox="1"/>
          <p:nvPr/>
        </p:nvSpPr>
        <p:spPr>
          <a:xfrm>
            <a:off x="838200" y="1384190"/>
            <a:ext cx="8916795" cy="430887"/>
          </a:xfrm>
          <a:prstGeom prst="rect">
            <a:avLst/>
          </a:prstGeom>
          <a:noFill/>
        </p:spPr>
        <p:txBody>
          <a:bodyPr wrap="square" rtlCol="0">
            <a:spAutoFit/>
          </a:bodyPr>
          <a:lstStyle/>
          <a:p>
            <a:pPr algn="ctr"/>
            <a:r>
              <a:rPr lang="en-US" sz="2200" noProof="0" dirty="0" err="1"/>
              <a:t>Digitalisation</a:t>
            </a:r>
            <a:r>
              <a:rPr lang="en-US" sz="2200" noProof="0" dirty="0"/>
              <a:t> metrics often rely on subjective weights (e.g., ratings agencies)</a:t>
            </a:r>
          </a:p>
        </p:txBody>
      </p:sp>
      <p:pic>
        <p:nvPicPr>
          <p:cNvPr id="1027" name="Picture 3" descr="Kodolányi Egyetem">
            <a:extLst>
              <a:ext uri="{FF2B5EF4-FFF2-40B4-BE49-F238E27FC236}">
                <a16:creationId xmlns:a16="http://schemas.microsoft.com/office/drawing/2014/main" id="{2C54C5EF-0A13-5180-588D-47369DB5F0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3800" y="5981456"/>
            <a:ext cx="838200" cy="85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2DE5D4C-F853-2DA5-874D-330BA5080C1A}"/>
              </a:ext>
            </a:extLst>
          </p:cNvPr>
          <p:cNvSpPr>
            <a:spLocks noGrp="1"/>
          </p:cNvSpPr>
          <p:nvPr>
            <p:ph type="title"/>
          </p:nvPr>
        </p:nvSpPr>
        <p:spPr>
          <a:xfrm>
            <a:off x="838200" y="365125"/>
            <a:ext cx="10515600" cy="1325563"/>
          </a:xfrm>
        </p:spPr>
        <p:txBody>
          <a:bodyPr anchor="ctr">
            <a:normAutofit/>
          </a:bodyPr>
          <a:lstStyle/>
          <a:p>
            <a:r>
              <a:rPr lang="en-US" b="1" noProof="0" dirty="0"/>
              <a:t>Defining the Question</a:t>
            </a:r>
          </a:p>
        </p:txBody>
      </p:sp>
      <p:sp>
        <p:nvSpPr>
          <p:cNvPr id="3" name="Tartalom helye 2">
            <a:extLst>
              <a:ext uri="{FF2B5EF4-FFF2-40B4-BE49-F238E27FC236}">
                <a16:creationId xmlns:a16="http://schemas.microsoft.com/office/drawing/2014/main" id="{F701078D-E219-7A67-A56C-CA05925DA9AB}"/>
              </a:ext>
            </a:extLst>
          </p:cNvPr>
          <p:cNvSpPr>
            <a:spLocks noGrp="1"/>
          </p:cNvSpPr>
          <p:nvPr>
            <p:ph sz="half" idx="1"/>
          </p:nvPr>
        </p:nvSpPr>
        <p:spPr>
          <a:xfrm>
            <a:off x="838200" y="1773912"/>
            <a:ext cx="7547517" cy="4351338"/>
          </a:xfrm>
        </p:spPr>
        <p:txBody>
          <a:bodyPr>
            <a:normAutofit fontScale="92500" lnSpcReduction="10000"/>
          </a:bodyPr>
          <a:lstStyle/>
          <a:p>
            <a:pPr marL="0" indent="0">
              <a:lnSpc>
                <a:spcPct val="150000"/>
              </a:lnSpc>
              <a:buNone/>
            </a:pPr>
            <a:r>
              <a:rPr lang="en-US" sz="2400" b="1" noProof="0" dirty="0"/>
              <a:t>Objective: </a:t>
            </a:r>
            <a:r>
              <a:rPr lang="en-US" sz="2400" noProof="0" dirty="0"/>
              <a:t>Derive a </a:t>
            </a:r>
            <a:r>
              <a:rPr lang="en-US" sz="2400" noProof="0" dirty="0" err="1"/>
              <a:t>Digitalisation</a:t>
            </a:r>
            <a:r>
              <a:rPr lang="en-US" sz="2400" noProof="0" dirty="0"/>
              <a:t> Index for each country (2004–2025)</a:t>
            </a:r>
          </a:p>
          <a:p>
            <a:pPr marL="0" indent="0">
              <a:lnSpc>
                <a:spcPct val="150000"/>
              </a:lnSpc>
              <a:buNone/>
            </a:pPr>
            <a:r>
              <a:rPr lang="en-US" sz="2400" b="1" noProof="0" dirty="0"/>
              <a:t>Hypothesis: </a:t>
            </a:r>
            <a:r>
              <a:rPr lang="en-US" sz="2400" noProof="0" dirty="0"/>
              <a:t>All countries initially assumed equal </a:t>
            </a:r>
            <a:r>
              <a:rPr lang="en-US" sz="2400" noProof="0" dirty="0" err="1"/>
              <a:t>digitalisation</a:t>
            </a:r>
            <a:r>
              <a:rPr lang="en-US" sz="2400" noProof="0" dirty="0"/>
              <a:t> – test for differences</a:t>
            </a:r>
          </a:p>
          <a:p>
            <a:pPr marL="0" indent="0">
              <a:lnSpc>
                <a:spcPct val="150000"/>
              </a:lnSpc>
              <a:buNone/>
            </a:pPr>
            <a:r>
              <a:rPr lang="en-US" sz="2400" noProof="0" dirty="0"/>
              <a:t>Identify high vs. low </a:t>
            </a:r>
            <a:r>
              <a:rPr lang="en-US" sz="2400" noProof="0" dirty="0" err="1"/>
              <a:t>digitalisation</a:t>
            </a:r>
            <a:r>
              <a:rPr lang="en-US" sz="2400" noProof="0" dirty="0"/>
              <a:t> levels and “norm-like” cases objectively</a:t>
            </a:r>
          </a:p>
          <a:p>
            <a:pPr marL="0" indent="0">
              <a:lnSpc>
                <a:spcPct val="150000"/>
              </a:lnSpc>
              <a:buNone/>
            </a:pPr>
            <a:r>
              <a:rPr lang="en-US" sz="2400" noProof="0" dirty="0"/>
              <a:t>Use anti-discrimination COCO analysis to replace human intuition with data</a:t>
            </a:r>
          </a:p>
        </p:txBody>
      </p:sp>
      <p:pic>
        <p:nvPicPr>
          <p:cNvPr id="9" name="Kép 8" descr="Öt villanykörte közül egy világít">
            <a:extLst>
              <a:ext uri="{FF2B5EF4-FFF2-40B4-BE49-F238E27FC236}">
                <a16:creationId xmlns:a16="http://schemas.microsoft.com/office/drawing/2014/main" id="{4D9C0C95-A4C7-0BF3-C457-59E309F413B3}"/>
              </a:ext>
            </a:extLst>
          </p:cNvPr>
          <p:cNvPicPr>
            <a:picLocks noChangeAspect="1"/>
          </p:cNvPicPr>
          <p:nvPr/>
        </p:nvPicPr>
        <p:blipFill>
          <a:blip r:embed="rId3">
            <a:extLst>
              <a:ext uri="{28A0092B-C50C-407E-A947-70E740481C1C}">
                <a14:useLocalDpi xmlns:a14="http://schemas.microsoft.com/office/drawing/2010/main" val="0"/>
              </a:ext>
            </a:extLst>
          </a:blip>
          <a:srcRect l="9892" r="10621" b="-1"/>
          <a:stretch>
            <a:fillRect/>
          </a:stretch>
        </p:blipFill>
        <p:spPr>
          <a:xfrm>
            <a:off x="8736981" y="2106274"/>
            <a:ext cx="3150219" cy="2645451"/>
          </a:xfrm>
          <a:prstGeom prst="rect">
            <a:avLst/>
          </a:prstGeom>
          <a:ln>
            <a:noFill/>
          </a:ln>
          <a:effectLst>
            <a:softEdge rad="112500"/>
          </a:effectLst>
        </p:spPr>
      </p:pic>
      <p:pic>
        <p:nvPicPr>
          <p:cNvPr id="10" name="Picture 3" descr="Kodolányi Egyetem">
            <a:extLst>
              <a:ext uri="{FF2B5EF4-FFF2-40B4-BE49-F238E27FC236}">
                <a16:creationId xmlns:a16="http://schemas.microsoft.com/office/drawing/2014/main" id="{88163C8C-9471-E751-2A19-6C94C9C7E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800" y="5981456"/>
            <a:ext cx="838200" cy="85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00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Kodolányi Egyetem">
            <a:extLst>
              <a:ext uri="{FF2B5EF4-FFF2-40B4-BE49-F238E27FC236}">
                <a16:creationId xmlns:a16="http://schemas.microsoft.com/office/drawing/2014/main" id="{595AF836-4B6E-2A18-295A-02A72081A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800" y="5981456"/>
            <a:ext cx="838200" cy="85393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a:extLst>
              <a:ext uri="{FF2B5EF4-FFF2-40B4-BE49-F238E27FC236}">
                <a16:creationId xmlns:a16="http://schemas.microsoft.com/office/drawing/2014/main" id="{B8C64B00-656E-CFD4-58F5-063A58CC0C4E}"/>
              </a:ext>
            </a:extLst>
          </p:cNvPr>
          <p:cNvSpPr>
            <a:spLocks noGrp="1"/>
          </p:cNvSpPr>
          <p:nvPr>
            <p:ph type="title"/>
          </p:nvPr>
        </p:nvSpPr>
        <p:spPr/>
        <p:txBody>
          <a:bodyPr/>
          <a:lstStyle/>
          <a:p>
            <a:r>
              <a:rPr lang="en-US" b="1" noProof="0" dirty="0"/>
              <a:t>Building on Previous AI Projects</a:t>
            </a:r>
          </a:p>
        </p:txBody>
      </p:sp>
      <p:graphicFrame>
        <p:nvGraphicFramePr>
          <p:cNvPr id="5" name="Tartalom helye 4">
            <a:extLst>
              <a:ext uri="{FF2B5EF4-FFF2-40B4-BE49-F238E27FC236}">
                <a16:creationId xmlns:a16="http://schemas.microsoft.com/office/drawing/2014/main" id="{AFB883EF-06FE-BD32-A72C-5D24A5A06F76}"/>
              </a:ext>
            </a:extLst>
          </p:cNvPr>
          <p:cNvGraphicFramePr>
            <a:graphicFrameLocks noGrp="1"/>
          </p:cNvGraphicFramePr>
          <p:nvPr>
            <p:ph sz="half" idx="1"/>
            <p:extLst>
              <p:ext uri="{D42A27DB-BD31-4B8C-83A1-F6EECF244321}">
                <p14:modId xmlns:p14="http://schemas.microsoft.com/office/powerpoint/2010/main" val="3231590939"/>
              </p:ext>
            </p:extLst>
          </p:nvPr>
        </p:nvGraphicFramePr>
        <p:xfrm>
          <a:off x="228253" y="3713359"/>
          <a:ext cx="11742234" cy="3033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Kép 5">
            <a:extLst>
              <a:ext uri="{FF2B5EF4-FFF2-40B4-BE49-F238E27FC236}">
                <a16:creationId xmlns:a16="http://schemas.microsoft.com/office/drawing/2014/main" id="{D9B02FEF-6791-F95A-ECFB-9EFF63264E1A}"/>
              </a:ext>
            </a:extLst>
          </p:cNvPr>
          <p:cNvPicPr>
            <a:picLocks noChangeAspect="1"/>
          </p:cNvPicPr>
          <p:nvPr/>
        </p:nvPicPr>
        <p:blipFill>
          <a:blip r:embed="rId9"/>
          <a:stretch>
            <a:fillRect/>
          </a:stretch>
        </p:blipFill>
        <p:spPr>
          <a:xfrm>
            <a:off x="339765" y="2192904"/>
            <a:ext cx="2026151" cy="2026151"/>
          </a:xfrm>
          <a:prstGeom prst="rect">
            <a:avLst/>
          </a:prstGeom>
        </p:spPr>
      </p:pic>
      <p:pic>
        <p:nvPicPr>
          <p:cNvPr id="7" name="Kép 6">
            <a:extLst>
              <a:ext uri="{FF2B5EF4-FFF2-40B4-BE49-F238E27FC236}">
                <a16:creationId xmlns:a16="http://schemas.microsoft.com/office/drawing/2014/main" id="{3AC0F5B5-3885-DE8E-6FC5-2C851C071E95}"/>
              </a:ext>
            </a:extLst>
          </p:cNvPr>
          <p:cNvPicPr>
            <a:picLocks noChangeAspect="1"/>
          </p:cNvPicPr>
          <p:nvPr/>
        </p:nvPicPr>
        <p:blipFill>
          <a:blip r:embed="rId10"/>
          <a:stretch>
            <a:fillRect/>
          </a:stretch>
        </p:blipFill>
        <p:spPr>
          <a:xfrm>
            <a:off x="3021981" y="2192904"/>
            <a:ext cx="2960208" cy="2026151"/>
          </a:xfrm>
          <a:prstGeom prst="rect">
            <a:avLst/>
          </a:prstGeom>
        </p:spPr>
      </p:pic>
      <p:pic>
        <p:nvPicPr>
          <p:cNvPr id="3074" name="Picture 2">
            <a:extLst>
              <a:ext uri="{FF2B5EF4-FFF2-40B4-BE49-F238E27FC236}">
                <a16:creationId xmlns:a16="http://schemas.microsoft.com/office/drawing/2014/main" id="{39311692-4182-D1FB-6B87-D498DEECC1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7751" y="2192904"/>
            <a:ext cx="2437470" cy="20261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go Google Trends Royalty Free Png - SimilarPNG">
            <a:extLst>
              <a:ext uri="{FF2B5EF4-FFF2-40B4-BE49-F238E27FC236}">
                <a16:creationId xmlns:a16="http://schemas.microsoft.com/office/drawing/2014/main" id="{B45B5FC9-0D6E-34AA-0628-C6DDED3BFE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10783" y="2881575"/>
            <a:ext cx="2832410" cy="720273"/>
          </a:xfrm>
          <a:prstGeom prst="rect">
            <a:avLst/>
          </a:prstGeom>
          <a:noFill/>
          <a:extLst>
            <a:ext uri="{909E8E84-426E-40DD-AFC4-6F175D3DCCD1}">
              <a14:hiddenFill xmlns:a14="http://schemas.microsoft.com/office/drawing/2010/main">
                <a:solidFill>
                  <a:srgbClr val="FFFFFF"/>
                </a:solidFill>
              </a14:hiddenFill>
            </a:ext>
          </a:extLst>
        </p:spPr>
      </p:pic>
      <p:sp>
        <p:nvSpPr>
          <p:cNvPr id="11" name="Szövegdoboz 10">
            <a:extLst>
              <a:ext uri="{FF2B5EF4-FFF2-40B4-BE49-F238E27FC236}">
                <a16:creationId xmlns:a16="http://schemas.microsoft.com/office/drawing/2014/main" id="{11CE7F5A-771B-6506-AF6F-3FBDC7BAF15B}"/>
              </a:ext>
            </a:extLst>
          </p:cNvPr>
          <p:cNvSpPr txBox="1"/>
          <p:nvPr/>
        </p:nvSpPr>
        <p:spPr>
          <a:xfrm>
            <a:off x="838199" y="1303766"/>
            <a:ext cx="10723323" cy="430887"/>
          </a:xfrm>
          <a:prstGeom prst="rect">
            <a:avLst/>
          </a:prstGeom>
          <a:noFill/>
        </p:spPr>
        <p:txBody>
          <a:bodyPr wrap="square">
            <a:spAutoFit/>
          </a:bodyPr>
          <a:lstStyle/>
          <a:p>
            <a:r>
              <a:rPr lang="en-US" sz="2200" noProof="0" dirty="0"/>
              <a:t>We leveraged prior “robot-expert” studies on geographic patterns and Google Trends</a:t>
            </a:r>
          </a:p>
        </p:txBody>
      </p:sp>
    </p:spTree>
    <p:extLst>
      <p:ext uri="{BB962C8B-B14F-4D97-AF65-F5344CB8AC3E}">
        <p14:creationId xmlns:p14="http://schemas.microsoft.com/office/powerpoint/2010/main" val="16725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Ai Brain PNGs for Free Download">
            <a:extLst>
              <a:ext uri="{FF2B5EF4-FFF2-40B4-BE49-F238E27FC236}">
                <a16:creationId xmlns:a16="http://schemas.microsoft.com/office/drawing/2014/main" id="{4E1B43FE-A90B-7E25-D8E7-200FB09A6E8C}"/>
              </a:ext>
            </a:extLst>
          </p:cNvPr>
          <p:cNvPicPr>
            <a:picLocks noChangeAspect="1" noChangeArrowheads="1"/>
          </p:cNvPicPr>
          <p:nvPr/>
        </p:nvPicPr>
        <p:blipFill>
          <a:blip r:embed="rId3">
            <a:alphaModFix amt="16000"/>
            <a:extLst>
              <a:ext uri="{28A0092B-C50C-407E-A947-70E740481C1C}">
                <a14:useLocalDpi xmlns:a14="http://schemas.microsoft.com/office/drawing/2010/main" val="0"/>
              </a:ext>
            </a:extLst>
          </a:blip>
          <a:srcRect/>
          <a:stretch>
            <a:fillRect/>
          </a:stretch>
        </p:blipFill>
        <p:spPr bwMode="auto">
          <a:xfrm rot="475122">
            <a:off x="3261689" y="2350114"/>
            <a:ext cx="5328184" cy="3116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ím 1">
            <a:extLst>
              <a:ext uri="{FF2B5EF4-FFF2-40B4-BE49-F238E27FC236}">
                <a16:creationId xmlns:a16="http://schemas.microsoft.com/office/drawing/2014/main" id="{9F1604CE-B912-F76B-F68F-25B263C2F03E}"/>
              </a:ext>
            </a:extLst>
          </p:cNvPr>
          <p:cNvSpPr>
            <a:spLocks noGrp="1"/>
          </p:cNvSpPr>
          <p:nvPr>
            <p:ph type="title"/>
          </p:nvPr>
        </p:nvSpPr>
        <p:spPr/>
        <p:txBody>
          <a:bodyPr/>
          <a:lstStyle/>
          <a:p>
            <a:r>
              <a:rPr lang="en-US" b="1" noProof="0" dirty="0"/>
              <a:t>AI-Powered Similarity Analysis (COCO)</a:t>
            </a:r>
          </a:p>
        </p:txBody>
      </p:sp>
      <p:pic>
        <p:nvPicPr>
          <p:cNvPr id="9" name="Ábra 8" descr="Harvey-korongok 100% körvonalas">
            <a:extLst>
              <a:ext uri="{FF2B5EF4-FFF2-40B4-BE49-F238E27FC236}">
                <a16:creationId xmlns:a16="http://schemas.microsoft.com/office/drawing/2014/main" id="{F8F226F5-5D3C-637A-3663-47E9CB0A3D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210" y="2477197"/>
            <a:ext cx="2617284" cy="2617284"/>
          </a:xfrm>
          <a:prstGeom prst="rect">
            <a:avLst/>
          </a:prstGeom>
        </p:spPr>
      </p:pic>
      <p:sp>
        <p:nvSpPr>
          <p:cNvPr id="11" name="Szövegdoboz 10">
            <a:extLst>
              <a:ext uri="{FF2B5EF4-FFF2-40B4-BE49-F238E27FC236}">
                <a16:creationId xmlns:a16="http://schemas.microsoft.com/office/drawing/2014/main" id="{1C68B551-7AE7-808D-C64F-D48476FBE538}"/>
              </a:ext>
            </a:extLst>
          </p:cNvPr>
          <p:cNvSpPr txBox="1"/>
          <p:nvPr/>
        </p:nvSpPr>
        <p:spPr>
          <a:xfrm>
            <a:off x="834207" y="3429000"/>
            <a:ext cx="1750514" cy="707886"/>
          </a:xfrm>
          <a:prstGeom prst="rect">
            <a:avLst/>
          </a:prstGeom>
          <a:noFill/>
        </p:spPr>
        <p:txBody>
          <a:bodyPr wrap="square" rtlCol="0">
            <a:spAutoFit/>
          </a:bodyPr>
          <a:lstStyle/>
          <a:p>
            <a:pPr algn="ctr"/>
            <a:r>
              <a:rPr lang="en-US" sz="2000" noProof="0" dirty="0">
                <a:solidFill>
                  <a:srgbClr val="333333"/>
                </a:solidFill>
              </a:rPr>
              <a:t>Raw data ranking input</a:t>
            </a:r>
          </a:p>
        </p:txBody>
      </p:sp>
      <p:pic>
        <p:nvPicPr>
          <p:cNvPr id="12" name="Ábra 11" descr="Harvey-korongok 100% körvonalas">
            <a:extLst>
              <a:ext uri="{FF2B5EF4-FFF2-40B4-BE49-F238E27FC236}">
                <a16:creationId xmlns:a16="http://schemas.microsoft.com/office/drawing/2014/main" id="{6D84B437-D9DB-6953-7195-B9293FBB4C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20199" y="2568730"/>
            <a:ext cx="2617284" cy="2617284"/>
          </a:xfrm>
          <a:prstGeom prst="rect">
            <a:avLst/>
          </a:prstGeom>
        </p:spPr>
      </p:pic>
      <p:sp>
        <p:nvSpPr>
          <p:cNvPr id="14" name="Nyíl: jobbra mutató 13">
            <a:extLst>
              <a:ext uri="{FF2B5EF4-FFF2-40B4-BE49-F238E27FC236}">
                <a16:creationId xmlns:a16="http://schemas.microsoft.com/office/drawing/2014/main" id="{9AAA9DD8-EE48-D7AB-EC57-7AE31E5FD6F9}"/>
              </a:ext>
            </a:extLst>
          </p:cNvPr>
          <p:cNvSpPr/>
          <p:nvPr/>
        </p:nvSpPr>
        <p:spPr>
          <a:xfrm>
            <a:off x="8198236" y="3517745"/>
            <a:ext cx="1021963" cy="7192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rgbClr val="333333"/>
              </a:solidFill>
            </a:endParaRPr>
          </a:p>
        </p:txBody>
      </p:sp>
      <p:sp>
        <p:nvSpPr>
          <p:cNvPr id="23" name="Szövegdoboz 22">
            <a:extLst>
              <a:ext uri="{FF2B5EF4-FFF2-40B4-BE49-F238E27FC236}">
                <a16:creationId xmlns:a16="http://schemas.microsoft.com/office/drawing/2014/main" id="{F94658CB-E77C-0062-EB05-DB2AB8CA5AC7}"/>
              </a:ext>
            </a:extLst>
          </p:cNvPr>
          <p:cNvSpPr txBox="1"/>
          <p:nvPr/>
        </p:nvSpPr>
        <p:spPr>
          <a:xfrm>
            <a:off x="4203314" y="1690688"/>
            <a:ext cx="3994922" cy="4524315"/>
          </a:xfrm>
          <a:prstGeom prst="rect">
            <a:avLst/>
          </a:prstGeom>
          <a:noFill/>
        </p:spPr>
        <p:txBody>
          <a:bodyPr wrap="square">
            <a:spAutoFit/>
          </a:bodyPr>
          <a:lstStyle/>
          <a:p>
            <a:pPr algn="ctr"/>
            <a:r>
              <a:rPr lang="en-US" sz="2400" b="1" noProof="0" dirty="0">
                <a:solidFill>
                  <a:srgbClr val="333333"/>
                </a:solidFill>
              </a:rPr>
              <a:t>COCO AI engine</a:t>
            </a:r>
            <a:endParaRPr lang="en-US" sz="2400" i="1" noProof="0" dirty="0">
              <a:solidFill>
                <a:srgbClr val="333333"/>
              </a:solidFill>
            </a:endParaRPr>
          </a:p>
          <a:p>
            <a:endParaRPr lang="hu-HU" sz="2400" noProof="0" dirty="0">
              <a:solidFill>
                <a:srgbClr val="333333"/>
              </a:solidFill>
            </a:endParaRPr>
          </a:p>
          <a:p>
            <a:r>
              <a:rPr lang="hu-HU" sz="2400" noProof="0" dirty="0">
                <a:solidFill>
                  <a:srgbClr val="333333"/>
                </a:solidFill>
              </a:rPr>
              <a:t>O</a:t>
            </a:r>
            <a:r>
              <a:rPr lang="en-US" sz="2400" noProof="0" dirty="0" err="1">
                <a:solidFill>
                  <a:srgbClr val="333333"/>
                </a:solidFill>
              </a:rPr>
              <a:t>ptimizes</a:t>
            </a:r>
            <a:r>
              <a:rPr lang="en-US" sz="2400" noProof="0" dirty="0">
                <a:solidFill>
                  <a:srgbClr val="333333"/>
                </a:solidFill>
              </a:rPr>
              <a:t> “object–attribute” patterns</a:t>
            </a:r>
          </a:p>
          <a:p>
            <a:endParaRPr lang="en-US" sz="2400" noProof="0" dirty="0">
              <a:solidFill>
                <a:srgbClr val="333333"/>
              </a:solidFill>
            </a:endParaRPr>
          </a:p>
          <a:p>
            <a:r>
              <a:rPr lang="en-US" sz="2400" noProof="0" dirty="0">
                <a:solidFill>
                  <a:srgbClr val="333333"/>
                </a:solidFill>
              </a:rPr>
              <a:t>Ensures </a:t>
            </a:r>
            <a:r>
              <a:rPr lang="en-US" sz="2400" b="1" noProof="0" dirty="0">
                <a:solidFill>
                  <a:srgbClr val="333333"/>
                </a:solidFill>
              </a:rPr>
              <a:t>anti-discrimination</a:t>
            </a:r>
            <a:r>
              <a:rPr lang="en-US" sz="2400" noProof="0" dirty="0">
                <a:solidFill>
                  <a:srgbClr val="333333"/>
                </a:solidFill>
              </a:rPr>
              <a:t>: all countries treated equally a priori</a:t>
            </a:r>
          </a:p>
          <a:p>
            <a:endParaRPr lang="en-US" sz="2400" noProof="0" dirty="0">
              <a:solidFill>
                <a:srgbClr val="333333"/>
              </a:solidFill>
            </a:endParaRPr>
          </a:p>
          <a:p>
            <a:r>
              <a:rPr lang="en-US" sz="2400" noProof="0" dirty="0">
                <a:solidFill>
                  <a:srgbClr val="333333"/>
                </a:solidFill>
              </a:rPr>
              <a:t>Produces </a:t>
            </a:r>
            <a:r>
              <a:rPr lang="en-US" sz="2400" b="1" noProof="0" dirty="0">
                <a:solidFill>
                  <a:srgbClr val="333333"/>
                </a:solidFill>
              </a:rPr>
              <a:t>optimized indices</a:t>
            </a:r>
            <a:r>
              <a:rPr lang="en-US" sz="2400" noProof="0" dirty="0">
                <a:solidFill>
                  <a:srgbClr val="333333"/>
                </a:solidFill>
              </a:rPr>
              <a:t> (error-free comparisons for every country)</a:t>
            </a:r>
          </a:p>
        </p:txBody>
      </p:sp>
      <p:sp>
        <p:nvSpPr>
          <p:cNvPr id="24" name="Szövegdoboz 23">
            <a:extLst>
              <a:ext uri="{FF2B5EF4-FFF2-40B4-BE49-F238E27FC236}">
                <a16:creationId xmlns:a16="http://schemas.microsoft.com/office/drawing/2014/main" id="{A6B951B8-0BF9-2A9E-E005-6EB4129A5ABE}"/>
              </a:ext>
            </a:extLst>
          </p:cNvPr>
          <p:cNvSpPr txBox="1"/>
          <p:nvPr/>
        </p:nvSpPr>
        <p:spPr>
          <a:xfrm>
            <a:off x="9661233" y="3677317"/>
            <a:ext cx="1789170" cy="400110"/>
          </a:xfrm>
          <a:prstGeom prst="rect">
            <a:avLst/>
          </a:prstGeom>
          <a:noFill/>
        </p:spPr>
        <p:txBody>
          <a:bodyPr wrap="square" rtlCol="0">
            <a:spAutoFit/>
          </a:bodyPr>
          <a:lstStyle/>
          <a:p>
            <a:r>
              <a:rPr lang="en-US" sz="2000" noProof="0" dirty="0">
                <a:solidFill>
                  <a:srgbClr val="333333"/>
                </a:solidFill>
              </a:rPr>
              <a:t>Output ranking</a:t>
            </a:r>
          </a:p>
        </p:txBody>
      </p:sp>
      <p:sp>
        <p:nvSpPr>
          <p:cNvPr id="25" name="Nyíl: jobbra mutató 24">
            <a:extLst>
              <a:ext uri="{FF2B5EF4-FFF2-40B4-BE49-F238E27FC236}">
                <a16:creationId xmlns:a16="http://schemas.microsoft.com/office/drawing/2014/main" id="{EA8F1705-40A0-269B-AED7-18CCD44F7ADD}"/>
              </a:ext>
            </a:extLst>
          </p:cNvPr>
          <p:cNvSpPr/>
          <p:nvPr/>
        </p:nvSpPr>
        <p:spPr>
          <a:xfrm>
            <a:off x="2971801" y="3517745"/>
            <a:ext cx="1021963" cy="7192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rgbClr val="333333"/>
              </a:solidFill>
            </a:endParaRPr>
          </a:p>
        </p:txBody>
      </p:sp>
      <p:pic>
        <p:nvPicPr>
          <p:cNvPr id="26" name="Picture 3" descr="Kodolányi Egyetem">
            <a:extLst>
              <a:ext uri="{FF2B5EF4-FFF2-40B4-BE49-F238E27FC236}">
                <a16:creationId xmlns:a16="http://schemas.microsoft.com/office/drawing/2014/main" id="{16C03059-7D42-4F7C-9355-10995CAC01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3800" y="5981456"/>
            <a:ext cx="838200" cy="85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48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Kodolányi Egyetem">
            <a:extLst>
              <a:ext uri="{FF2B5EF4-FFF2-40B4-BE49-F238E27FC236}">
                <a16:creationId xmlns:a16="http://schemas.microsoft.com/office/drawing/2014/main" id="{3D0E1B88-F337-8AE4-FA68-D1084A765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800" y="5981456"/>
            <a:ext cx="838200" cy="85393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a:extLst>
              <a:ext uri="{FF2B5EF4-FFF2-40B4-BE49-F238E27FC236}">
                <a16:creationId xmlns:a16="http://schemas.microsoft.com/office/drawing/2014/main" id="{A9EFE008-D7EE-A948-87E0-C03C30D2E435}"/>
              </a:ext>
            </a:extLst>
          </p:cNvPr>
          <p:cNvSpPr>
            <a:spLocks noGrp="1"/>
          </p:cNvSpPr>
          <p:nvPr>
            <p:ph type="title"/>
          </p:nvPr>
        </p:nvSpPr>
        <p:spPr>
          <a:xfrm>
            <a:off x="838200" y="365125"/>
            <a:ext cx="10515600" cy="1325563"/>
          </a:xfrm>
        </p:spPr>
        <p:txBody>
          <a:bodyPr anchor="ctr">
            <a:normAutofit/>
          </a:bodyPr>
          <a:lstStyle/>
          <a:p>
            <a:r>
              <a:rPr lang="hu-HU" b="1" dirty="0">
                <a:solidFill>
                  <a:srgbClr val="333333"/>
                </a:solidFill>
              </a:rPr>
              <a:t>Data</a:t>
            </a:r>
            <a:r>
              <a:rPr lang="hu-HU" dirty="0">
                <a:solidFill>
                  <a:srgbClr val="333333"/>
                </a:solidFill>
              </a:rPr>
              <a:t> </a:t>
            </a:r>
            <a:r>
              <a:rPr lang="hu-HU" b="1" dirty="0" err="1">
                <a:solidFill>
                  <a:srgbClr val="333333"/>
                </a:solidFill>
              </a:rPr>
              <a:t>Source</a:t>
            </a:r>
            <a:r>
              <a:rPr lang="hu-HU" b="1" dirty="0">
                <a:solidFill>
                  <a:srgbClr val="333333"/>
                </a:solidFill>
              </a:rPr>
              <a:t> &amp; </a:t>
            </a:r>
            <a:r>
              <a:rPr lang="hu-HU" b="1" dirty="0" err="1">
                <a:solidFill>
                  <a:srgbClr val="333333"/>
                </a:solidFill>
              </a:rPr>
              <a:t>Scope</a:t>
            </a:r>
            <a:endParaRPr lang="hu-HU" b="1" dirty="0">
              <a:solidFill>
                <a:srgbClr val="333333"/>
              </a:solidFill>
            </a:endParaRPr>
          </a:p>
        </p:txBody>
      </p:sp>
      <p:sp>
        <p:nvSpPr>
          <p:cNvPr id="3" name="Tartalom helye 2">
            <a:extLst>
              <a:ext uri="{FF2B5EF4-FFF2-40B4-BE49-F238E27FC236}">
                <a16:creationId xmlns:a16="http://schemas.microsoft.com/office/drawing/2014/main" id="{5598F9E8-A7CB-8E54-96B2-26F154220B80}"/>
              </a:ext>
            </a:extLst>
          </p:cNvPr>
          <p:cNvSpPr>
            <a:spLocks noGrp="1"/>
          </p:cNvSpPr>
          <p:nvPr>
            <p:ph sz="half" idx="1"/>
          </p:nvPr>
        </p:nvSpPr>
        <p:spPr>
          <a:xfrm>
            <a:off x="763857" y="2283640"/>
            <a:ext cx="5181600" cy="3435307"/>
          </a:xfrm>
        </p:spPr>
        <p:txBody>
          <a:bodyPr>
            <a:normAutofit/>
          </a:bodyPr>
          <a:lstStyle/>
          <a:p>
            <a:pPr marL="0" indent="0">
              <a:lnSpc>
                <a:spcPct val="100000"/>
              </a:lnSpc>
              <a:buNone/>
            </a:pPr>
            <a:r>
              <a:rPr lang="en-GB" sz="2200" b="1" dirty="0">
                <a:solidFill>
                  <a:srgbClr val="333333"/>
                </a:solidFill>
              </a:rPr>
              <a:t>Keyword: </a:t>
            </a:r>
            <a:r>
              <a:rPr lang="en-GB" sz="2200" dirty="0">
                <a:solidFill>
                  <a:srgbClr val="333333"/>
                </a:solidFill>
              </a:rPr>
              <a:t>“</a:t>
            </a:r>
            <a:r>
              <a:rPr lang="en-GB" sz="2200" i="1" dirty="0" err="1">
                <a:solidFill>
                  <a:srgbClr val="333333"/>
                </a:solidFill>
              </a:rPr>
              <a:t>Digitali</a:t>
            </a:r>
            <a:r>
              <a:rPr lang="hu-HU" sz="2200" i="1" dirty="0">
                <a:solidFill>
                  <a:srgbClr val="333333"/>
                </a:solidFill>
              </a:rPr>
              <a:t>z</a:t>
            </a:r>
            <a:r>
              <a:rPr lang="en-GB" sz="2200" i="1" dirty="0" err="1">
                <a:solidFill>
                  <a:srgbClr val="333333"/>
                </a:solidFill>
              </a:rPr>
              <a:t>ation</a:t>
            </a:r>
            <a:r>
              <a:rPr lang="en-GB" sz="2200" dirty="0">
                <a:solidFill>
                  <a:srgbClr val="333333"/>
                </a:solidFill>
              </a:rPr>
              <a:t>” (Google Trends Topic) – globally normalized interest</a:t>
            </a:r>
            <a:endParaRPr lang="hu-HU" sz="2200" dirty="0">
              <a:solidFill>
                <a:srgbClr val="333333"/>
              </a:solidFill>
            </a:endParaRPr>
          </a:p>
          <a:p>
            <a:pPr marL="0" indent="0">
              <a:lnSpc>
                <a:spcPct val="100000"/>
              </a:lnSpc>
              <a:buNone/>
            </a:pPr>
            <a:r>
              <a:rPr lang="en-GB" sz="2200" b="1" dirty="0">
                <a:solidFill>
                  <a:srgbClr val="333333"/>
                </a:solidFill>
              </a:rPr>
              <a:t>Timeframe: </a:t>
            </a:r>
            <a:r>
              <a:rPr lang="en-GB" sz="2200" dirty="0">
                <a:solidFill>
                  <a:srgbClr val="333333"/>
                </a:solidFill>
              </a:rPr>
              <a:t>2004–2025 (annual data points per country)</a:t>
            </a:r>
            <a:endParaRPr lang="hu-HU" sz="2200" dirty="0">
              <a:solidFill>
                <a:srgbClr val="333333"/>
              </a:solidFill>
            </a:endParaRPr>
          </a:p>
          <a:p>
            <a:pPr marL="0" indent="0">
              <a:lnSpc>
                <a:spcPct val="100000"/>
              </a:lnSpc>
              <a:buNone/>
            </a:pPr>
            <a:r>
              <a:rPr lang="en-GB" sz="2200" b="1" dirty="0">
                <a:solidFill>
                  <a:srgbClr val="333333"/>
                </a:solidFill>
              </a:rPr>
              <a:t>Sample</a:t>
            </a:r>
            <a:r>
              <a:rPr lang="hu-HU" sz="2200" b="1" dirty="0">
                <a:solidFill>
                  <a:srgbClr val="333333"/>
                </a:solidFill>
              </a:rPr>
              <a:t> </a:t>
            </a:r>
            <a:r>
              <a:rPr lang="hu-HU" sz="2200" b="1" dirty="0" err="1">
                <a:solidFill>
                  <a:srgbClr val="333333"/>
                </a:solidFill>
              </a:rPr>
              <a:t>database</a:t>
            </a:r>
            <a:r>
              <a:rPr lang="en-GB" sz="2200" b="1" dirty="0">
                <a:solidFill>
                  <a:srgbClr val="333333"/>
                </a:solidFill>
              </a:rPr>
              <a:t>: </a:t>
            </a:r>
            <a:r>
              <a:rPr lang="en-GB" sz="2200" dirty="0">
                <a:solidFill>
                  <a:srgbClr val="333333"/>
                </a:solidFill>
              </a:rPr>
              <a:t>62 countries (55 focal + 7 </a:t>
            </a:r>
            <a:r>
              <a:rPr lang="en-GB" sz="2200" dirty="0" err="1">
                <a:solidFill>
                  <a:srgbClr val="333333"/>
                </a:solidFill>
              </a:rPr>
              <a:t>add’l</a:t>
            </a:r>
            <a:r>
              <a:rPr lang="en-GB" sz="2200" dirty="0">
                <a:solidFill>
                  <a:srgbClr val="333333"/>
                </a:solidFill>
              </a:rPr>
              <a:t>) across all continents</a:t>
            </a:r>
            <a:endParaRPr lang="hu-HU" sz="2200" dirty="0">
              <a:solidFill>
                <a:srgbClr val="333333"/>
              </a:solidFill>
            </a:endParaRPr>
          </a:p>
          <a:p>
            <a:pPr marL="0" indent="0">
              <a:lnSpc>
                <a:spcPct val="100000"/>
              </a:lnSpc>
              <a:buNone/>
            </a:pPr>
            <a:r>
              <a:rPr lang="en-GB" sz="2200" b="1" dirty="0">
                <a:solidFill>
                  <a:srgbClr val="333333"/>
                </a:solidFill>
              </a:rPr>
              <a:t>Data Nature: </a:t>
            </a:r>
            <a:r>
              <a:rPr lang="en-GB" sz="2200" dirty="0">
                <a:solidFill>
                  <a:srgbClr val="333333"/>
                </a:solidFill>
              </a:rPr>
              <a:t>Each country has a time-series (relative search intensity 0–100</a:t>
            </a:r>
            <a:r>
              <a:rPr lang="hu-HU" sz="2200" dirty="0">
                <a:solidFill>
                  <a:srgbClr val="333333"/>
                </a:solidFill>
              </a:rPr>
              <a:t>%</a:t>
            </a:r>
            <a:r>
              <a:rPr lang="en-GB" sz="2200" dirty="0">
                <a:solidFill>
                  <a:srgbClr val="333333"/>
                </a:solidFill>
              </a:rPr>
              <a:t>)</a:t>
            </a:r>
            <a:endParaRPr lang="hu-HU" sz="2200" dirty="0">
              <a:solidFill>
                <a:srgbClr val="333333"/>
              </a:solidFill>
            </a:endParaRPr>
          </a:p>
        </p:txBody>
      </p:sp>
      <p:pic>
        <p:nvPicPr>
          <p:cNvPr id="7" name="Tartalom helye 6">
            <a:extLst>
              <a:ext uri="{FF2B5EF4-FFF2-40B4-BE49-F238E27FC236}">
                <a16:creationId xmlns:a16="http://schemas.microsoft.com/office/drawing/2014/main" id="{B485733C-552F-69AD-4855-19C0A8058B2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l="2548" r="2548"/>
          <a:stretch/>
        </p:blipFill>
        <p:spPr>
          <a:xfrm>
            <a:off x="6172199" y="1825625"/>
            <a:ext cx="5793059" cy="4351338"/>
          </a:xfrm>
          <a:prstGeom prst="rect">
            <a:avLst/>
          </a:prstGeom>
          <a:noFill/>
        </p:spPr>
      </p:pic>
    </p:spTree>
    <p:extLst>
      <p:ext uri="{BB962C8B-B14F-4D97-AF65-F5344CB8AC3E}">
        <p14:creationId xmlns:p14="http://schemas.microsoft.com/office/powerpoint/2010/main" val="353263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54CA665-4198-1781-3D39-DF73C5E83CD7}"/>
              </a:ext>
            </a:extLst>
          </p:cNvPr>
          <p:cNvSpPr>
            <a:spLocks noGrp="1"/>
          </p:cNvSpPr>
          <p:nvPr>
            <p:ph type="title"/>
          </p:nvPr>
        </p:nvSpPr>
        <p:spPr/>
        <p:txBody>
          <a:bodyPr/>
          <a:lstStyle/>
          <a:p>
            <a:r>
              <a:rPr lang="en-GB" b="1" dirty="0"/>
              <a:t>Multiple</a:t>
            </a:r>
            <a:r>
              <a:rPr lang="en-GB" dirty="0"/>
              <a:t> </a:t>
            </a:r>
            <a:r>
              <a:rPr lang="en-GB" b="1" dirty="0"/>
              <a:t>Index Versions </a:t>
            </a:r>
            <a:r>
              <a:rPr lang="hu-HU" b="1" dirty="0"/>
              <a:t>-</a:t>
            </a:r>
            <a:r>
              <a:rPr lang="en-GB" b="1" dirty="0"/>
              <a:t> What’s Different?</a:t>
            </a:r>
            <a:endParaRPr lang="hu-HU" b="1" dirty="0"/>
          </a:p>
        </p:txBody>
      </p:sp>
      <p:pic>
        <p:nvPicPr>
          <p:cNvPr id="6" name="Tartalom helye 5">
            <a:extLst>
              <a:ext uri="{FF2B5EF4-FFF2-40B4-BE49-F238E27FC236}">
                <a16:creationId xmlns:a16="http://schemas.microsoft.com/office/drawing/2014/main" id="{3B10601D-9E9A-E367-5E6B-B9A45FB560FC}"/>
              </a:ext>
            </a:extLst>
          </p:cNvPr>
          <p:cNvPicPr>
            <a:picLocks noGrp="1" noChangeAspect="1"/>
          </p:cNvPicPr>
          <p:nvPr>
            <p:ph sz="half" idx="2"/>
          </p:nvPr>
        </p:nvPicPr>
        <p:blipFill>
          <a:blip r:embed="rId3"/>
          <a:srcRect b="29070"/>
          <a:stretch>
            <a:fillRect/>
          </a:stretch>
        </p:blipFill>
        <p:spPr>
          <a:xfrm>
            <a:off x="1005692" y="1823339"/>
            <a:ext cx="10180616" cy="4131527"/>
          </a:xfrm>
          <a:prstGeom prst="rect">
            <a:avLst/>
          </a:prstGeom>
        </p:spPr>
      </p:pic>
      <p:sp>
        <p:nvSpPr>
          <p:cNvPr id="9" name="Szövegdoboz 8">
            <a:extLst>
              <a:ext uri="{FF2B5EF4-FFF2-40B4-BE49-F238E27FC236}">
                <a16:creationId xmlns:a16="http://schemas.microsoft.com/office/drawing/2014/main" id="{271946D3-F501-CB18-A81C-AE327F88D3AB}"/>
              </a:ext>
            </a:extLst>
          </p:cNvPr>
          <p:cNvSpPr txBox="1"/>
          <p:nvPr/>
        </p:nvSpPr>
        <p:spPr>
          <a:xfrm>
            <a:off x="899346" y="5954866"/>
            <a:ext cx="2161665" cy="646331"/>
          </a:xfrm>
          <a:prstGeom prst="rect">
            <a:avLst/>
          </a:prstGeom>
          <a:noFill/>
        </p:spPr>
        <p:txBody>
          <a:bodyPr wrap="square">
            <a:spAutoFit/>
          </a:bodyPr>
          <a:lstStyle/>
          <a:p>
            <a:r>
              <a:rPr lang="en-GB" dirty="0">
                <a:solidFill>
                  <a:srgbClr val="333333"/>
                </a:solidFill>
              </a:rPr>
              <a:t>Uses only the </a:t>
            </a:r>
            <a:r>
              <a:rPr lang="hu-HU" b="1" dirty="0" err="1">
                <a:solidFill>
                  <a:srgbClr val="333333"/>
                </a:solidFill>
              </a:rPr>
              <a:t>years</a:t>
            </a:r>
            <a:r>
              <a:rPr lang="en-GB" dirty="0">
                <a:solidFill>
                  <a:srgbClr val="333333"/>
                </a:solidFill>
              </a:rPr>
              <a:t> (static overall level)</a:t>
            </a:r>
          </a:p>
        </p:txBody>
      </p:sp>
      <p:sp>
        <p:nvSpPr>
          <p:cNvPr id="11" name="Szövegdoboz 10">
            <a:extLst>
              <a:ext uri="{FF2B5EF4-FFF2-40B4-BE49-F238E27FC236}">
                <a16:creationId xmlns:a16="http://schemas.microsoft.com/office/drawing/2014/main" id="{2C06214D-5E28-C370-0666-EE543594671A}"/>
              </a:ext>
            </a:extLst>
          </p:cNvPr>
          <p:cNvSpPr txBox="1"/>
          <p:nvPr/>
        </p:nvSpPr>
        <p:spPr>
          <a:xfrm>
            <a:off x="3649237" y="5882949"/>
            <a:ext cx="2093641" cy="923330"/>
          </a:xfrm>
          <a:prstGeom prst="rect">
            <a:avLst/>
          </a:prstGeom>
          <a:noFill/>
        </p:spPr>
        <p:txBody>
          <a:bodyPr wrap="square">
            <a:spAutoFit/>
          </a:bodyPr>
          <a:lstStyle/>
          <a:p>
            <a:r>
              <a:rPr lang="en-GB" dirty="0">
                <a:solidFill>
                  <a:srgbClr val="333333"/>
                </a:solidFill>
              </a:rPr>
              <a:t>Incorporates </a:t>
            </a:r>
            <a:r>
              <a:rPr lang="en-GB" b="1" dirty="0">
                <a:solidFill>
                  <a:srgbClr val="333333"/>
                </a:solidFill>
              </a:rPr>
              <a:t>trend</a:t>
            </a:r>
            <a:r>
              <a:rPr lang="en-GB" dirty="0">
                <a:solidFill>
                  <a:srgbClr val="333333"/>
                </a:solidFill>
              </a:rPr>
              <a:t> direction of the time-series</a:t>
            </a:r>
          </a:p>
        </p:txBody>
      </p:sp>
      <p:sp>
        <p:nvSpPr>
          <p:cNvPr id="13" name="Szövegdoboz 12">
            <a:extLst>
              <a:ext uri="{FF2B5EF4-FFF2-40B4-BE49-F238E27FC236}">
                <a16:creationId xmlns:a16="http://schemas.microsoft.com/office/drawing/2014/main" id="{2993E234-E3B9-CAA0-3A8A-78097546FC64}"/>
              </a:ext>
            </a:extLst>
          </p:cNvPr>
          <p:cNvSpPr txBox="1"/>
          <p:nvPr/>
        </p:nvSpPr>
        <p:spPr>
          <a:xfrm>
            <a:off x="6331104" y="5882949"/>
            <a:ext cx="2093641" cy="923330"/>
          </a:xfrm>
          <a:prstGeom prst="rect">
            <a:avLst/>
          </a:prstGeom>
          <a:noFill/>
        </p:spPr>
        <p:txBody>
          <a:bodyPr wrap="square">
            <a:spAutoFit/>
          </a:bodyPr>
          <a:lstStyle/>
          <a:p>
            <a:r>
              <a:rPr lang="en-GB" dirty="0">
                <a:solidFill>
                  <a:srgbClr val="333333"/>
                </a:solidFill>
              </a:rPr>
              <a:t>Incorporates </a:t>
            </a:r>
            <a:r>
              <a:rPr lang="en-GB" b="1" dirty="0">
                <a:solidFill>
                  <a:srgbClr val="333333"/>
                </a:solidFill>
              </a:rPr>
              <a:t>volatility</a:t>
            </a:r>
            <a:r>
              <a:rPr lang="en-GB" dirty="0">
                <a:solidFill>
                  <a:srgbClr val="333333"/>
                </a:solidFill>
              </a:rPr>
              <a:t> (standard deviation)</a:t>
            </a:r>
          </a:p>
        </p:txBody>
      </p:sp>
      <p:sp>
        <p:nvSpPr>
          <p:cNvPr id="15" name="Szövegdoboz 14">
            <a:extLst>
              <a:ext uri="{FF2B5EF4-FFF2-40B4-BE49-F238E27FC236}">
                <a16:creationId xmlns:a16="http://schemas.microsoft.com/office/drawing/2014/main" id="{919AA143-86A3-E701-3BB2-0A858E6DB44B}"/>
              </a:ext>
            </a:extLst>
          </p:cNvPr>
          <p:cNvSpPr txBox="1"/>
          <p:nvPr/>
        </p:nvSpPr>
        <p:spPr>
          <a:xfrm>
            <a:off x="8852209" y="5882949"/>
            <a:ext cx="2205153" cy="923330"/>
          </a:xfrm>
          <a:prstGeom prst="rect">
            <a:avLst/>
          </a:prstGeom>
          <a:noFill/>
        </p:spPr>
        <p:txBody>
          <a:bodyPr wrap="square">
            <a:spAutoFit/>
          </a:bodyPr>
          <a:lstStyle/>
          <a:p>
            <a:r>
              <a:rPr lang="en-GB" dirty="0">
                <a:solidFill>
                  <a:srgbClr val="333333"/>
                </a:solidFill>
              </a:rPr>
              <a:t>Combines </a:t>
            </a:r>
            <a:r>
              <a:rPr lang="en-GB" b="1" dirty="0">
                <a:solidFill>
                  <a:srgbClr val="333333"/>
                </a:solidFill>
              </a:rPr>
              <a:t>All</a:t>
            </a:r>
            <a:r>
              <a:rPr lang="en-GB" dirty="0">
                <a:solidFill>
                  <a:srgbClr val="333333"/>
                </a:solidFill>
              </a:rPr>
              <a:t> effects (mean + trend + </a:t>
            </a:r>
            <a:r>
              <a:rPr lang="en-GB" dirty="0" err="1">
                <a:solidFill>
                  <a:srgbClr val="333333"/>
                </a:solidFill>
              </a:rPr>
              <a:t>stdev</a:t>
            </a:r>
            <a:r>
              <a:rPr lang="en-GB" dirty="0">
                <a:solidFill>
                  <a:srgbClr val="333333"/>
                </a:solidFill>
              </a:rPr>
              <a:t>)</a:t>
            </a:r>
          </a:p>
        </p:txBody>
      </p:sp>
      <p:sp>
        <p:nvSpPr>
          <p:cNvPr id="17" name="Szövegdoboz 16">
            <a:extLst>
              <a:ext uri="{FF2B5EF4-FFF2-40B4-BE49-F238E27FC236}">
                <a16:creationId xmlns:a16="http://schemas.microsoft.com/office/drawing/2014/main" id="{FE416073-CF12-57EE-B0E0-A4CE2301373D}"/>
              </a:ext>
            </a:extLst>
          </p:cNvPr>
          <p:cNvSpPr txBox="1"/>
          <p:nvPr/>
        </p:nvSpPr>
        <p:spPr>
          <a:xfrm>
            <a:off x="1051003" y="3304847"/>
            <a:ext cx="1982129" cy="369332"/>
          </a:xfrm>
          <a:prstGeom prst="rect">
            <a:avLst/>
          </a:prstGeom>
          <a:noFill/>
        </p:spPr>
        <p:txBody>
          <a:bodyPr wrap="square">
            <a:spAutoFit/>
          </a:bodyPr>
          <a:lstStyle/>
          <a:p>
            <a:r>
              <a:rPr lang="en-GB" b="1" dirty="0">
                <a:solidFill>
                  <a:srgbClr val="191A38"/>
                </a:solidFill>
              </a:rPr>
              <a:t>B-version (Basic)</a:t>
            </a:r>
            <a:r>
              <a:rPr lang="en-GB" dirty="0">
                <a:solidFill>
                  <a:srgbClr val="191A38"/>
                </a:solidFill>
              </a:rPr>
              <a:t> </a:t>
            </a:r>
            <a:endParaRPr lang="hu-HU" dirty="0">
              <a:solidFill>
                <a:srgbClr val="191A38"/>
              </a:solidFill>
            </a:endParaRPr>
          </a:p>
        </p:txBody>
      </p:sp>
      <p:sp>
        <p:nvSpPr>
          <p:cNvPr id="19" name="Szövegdoboz 18">
            <a:extLst>
              <a:ext uri="{FF2B5EF4-FFF2-40B4-BE49-F238E27FC236}">
                <a16:creationId xmlns:a16="http://schemas.microsoft.com/office/drawing/2014/main" id="{2E745FAE-6F10-7EEE-B2A8-FEC21CA5A42D}"/>
              </a:ext>
            </a:extLst>
          </p:cNvPr>
          <p:cNvSpPr txBox="1"/>
          <p:nvPr/>
        </p:nvSpPr>
        <p:spPr>
          <a:xfrm>
            <a:off x="3649237" y="3304847"/>
            <a:ext cx="1982129" cy="369332"/>
          </a:xfrm>
          <a:prstGeom prst="rect">
            <a:avLst/>
          </a:prstGeom>
          <a:noFill/>
        </p:spPr>
        <p:txBody>
          <a:bodyPr wrap="square">
            <a:spAutoFit/>
          </a:bodyPr>
          <a:lstStyle/>
          <a:p>
            <a:r>
              <a:rPr lang="en-GB" b="1" dirty="0">
                <a:solidFill>
                  <a:srgbClr val="191A38"/>
                </a:solidFill>
              </a:rPr>
              <a:t>T-version (Trend)</a:t>
            </a:r>
            <a:r>
              <a:rPr lang="en-GB" dirty="0">
                <a:solidFill>
                  <a:srgbClr val="191A38"/>
                </a:solidFill>
              </a:rPr>
              <a:t> </a:t>
            </a:r>
            <a:endParaRPr lang="hu-HU" dirty="0">
              <a:solidFill>
                <a:srgbClr val="191A38"/>
              </a:solidFill>
            </a:endParaRPr>
          </a:p>
        </p:txBody>
      </p:sp>
      <p:sp>
        <p:nvSpPr>
          <p:cNvPr id="21" name="Szövegdoboz 20">
            <a:extLst>
              <a:ext uri="{FF2B5EF4-FFF2-40B4-BE49-F238E27FC236}">
                <a16:creationId xmlns:a16="http://schemas.microsoft.com/office/drawing/2014/main" id="{16E25838-84F6-EDC4-BB73-CA8581887A1B}"/>
              </a:ext>
            </a:extLst>
          </p:cNvPr>
          <p:cNvSpPr txBox="1"/>
          <p:nvPr/>
        </p:nvSpPr>
        <p:spPr>
          <a:xfrm>
            <a:off x="6247471" y="3304847"/>
            <a:ext cx="2260909" cy="369332"/>
          </a:xfrm>
          <a:prstGeom prst="rect">
            <a:avLst/>
          </a:prstGeom>
          <a:noFill/>
        </p:spPr>
        <p:txBody>
          <a:bodyPr wrap="square">
            <a:spAutoFit/>
          </a:bodyPr>
          <a:lstStyle/>
          <a:p>
            <a:r>
              <a:rPr lang="en-GB" b="1" dirty="0">
                <a:solidFill>
                  <a:srgbClr val="191A38"/>
                </a:solidFill>
              </a:rPr>
              <a:t>D-version (Std-Dev)</a:t>
            </a:r>
            <a:endParaRPr lang="hu-HU" dirty="0">
              <a:solidFill>
                <a:srgbClr val="191A38"/>
              </a:solidFill>
            </a:endParaRPr>
          </a:p>
        </p:txBody>
      </p:sp>
      <p:sp>
        <p:nvSpPr>
          <p:cNvPr id="23" name="Szövegdoboz 22">
            <a:extLst>
              <a:ext uri="{FF2B5EF4-FFF2-40B4-BE49-F238E27FC236}">
                <a16:creationId xmlns:a16="http://schemas.microsoft.com/office/drawing/2014/main" id="{F420F749-ADAE-6997-BD6D-F9802EEAFE61}"/>
              </a:ext>
            </a:extLst>
          </p:cNvPr>
          <p:cNvSpPr txBox="1"/>
          <p:nvPr/>
        </p:nvSpPr>
        <p:spPr>
          <a:xfrm>
            <a:off x="9124485" y="3304847"/>
            <a:ext cx="1660602" cy="369332"/>
          </a:xfrm>
          <a:prstGeom prst="rect">
            <a:avLst/>
          </a:prstGeom>
          <a:noFill/>
        </p:spPr>
        <p:txBody>
          <a:bodyPr wrap="square">
            <a:spAutoFit/>
          </a:bodyPr>
          <a:lstStyle/>
          <a:p>
            <a:r>
              <a:rPr lang="en-GB" b="1" dirty="0">
                <a:solidFill>
                  <a:srgbClr val="191A38"/>
                </a:solidFill>
              </a:rPr>
              <a:t>A-version (All)</a:t>
            </a:r>
            <a:endParaRPr lang="hu-HU" dirty="0">
              <a:solidFill>
                <a:srgbClr val="191A38"/>
              </a:solidFill>
            </a:endParaRPr>
          </a:p>
        </p:txBody>
      </p:sp>
      <p:pic>
        <p:nvPicPr>
          <p:cNvPr id="24" name="Picture 3" descr="Kodolányi Egyetem">
            <a:extLst>
              <a:ext uri="{FF2B5EF4-FFF2-40B4-BE49-F238E27FC236}">
                <a16:creationId xmlns:a16="http://schemas.microsoft.com/office/drawing/2014/main" id="{6216D134-7E20-73FC-FBCE-C7BCC7DA23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800" y="5981456"/>
            <a:ext cx="838200" cy="85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48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AFBF129-7DFC-6D05-8EF0-59763A323B2E}"/>
              </a:ext>
            </a:extLst>
          </p:cNvPr>
          <p:cNvSpPr>
            <a:spLocks noGrp="1"/>
          </p:cNvSpPr>
          <p:nvPr>
            <p:ph type="title"/>
          </p:nvPr>
        </p:nvSpPr>
        <p:spPr>
          <a:xfrm>
            <a:off x="838200" y="365125"/>
            <a:ext cx="11353800" cy="1325563"/>
          </a:xfrm>
        </p:spPr>
        <p:txBody>
          <a:bodyPr/>
          <a:lstStyle/>
          <a:p>
            <a:r>
              <a:rPr lang="en-GB" b="1" noProof="0" dirty="0">
                <a:solidFill>
                  <a:srgbClr val="333333"/>
                </a:solidFill>
              </a:rPr>
              <a:t>Impact of Added Factors: Correlation Gaps</a:t>
            </a:r>
            <a:endParaRPr lang="en-US" b="1" noProof="0" dirty="0">
              <a:solidFill>
                <a:srgbClr val="333333"/>
              </a:solidFill>
            </a:endParaRPr>
          </a:p>
        </p:txBody>
      </p:sp>
      <p:graphicFrame>
        <p:nvGraphicFramePr>
          <p:cNvPr id="5" name="Tartalom helye 4">
            <a:extLst>
              <a:ext uri="{FF2B5EF4-FFF2-40B4-BE49-F238E27FC236}">
                <a16:creationId xmlns:a16="http://schemas.microsoft.com/office/drawing/2014/main" id="{AD6F810A-093B-F02F-1902-D833C425CADC}"/>
              </a:ext>
            </a:extLst>
          </p:cNvPr>
          <p:cNvGraphicFramePr>
            <a:graphicFrameLocks noGrp="1"/>
          </p:cNvGraphicFramePr>
          <p:nvPr>
            <p:ph sz="half" idx="1"/>
            <p:extLst>
              <p:ext uri="{D42A27DB-BD31-4B8C-83A1-F6EECF244321}">
                <p14:modId xmlns:p14="http://schemas.microsoft.com/office/powerpoint/2010/main" val="945726697"/>
              </p:ext>
            </p:extLst>
          </p:nvPr>
        </p:nvGraphicFramePr>
        <p:xfrm>
          <a:off x="135671" y="1515649"/>
          <a:ext cx="7357946" cy="5342351"/>
        </p:xfrm>
        <a:graphic>
          <a:graphicData uri="http://schemas.openxmlformats.org/drawingml/2006/chart">
            <c:chart xmlns:c="http://schemas.openxmlformats.org/drawingml/2006/chart" xmlns:r="http://schemas.openxmlformats.org/officeDocument/2006/relationships" r:id="rId3"/>
          </a:graphicData>
        </a:graphic>
      </p:graphicFrame>
      <p:sp>
        <p:nvSpPr>
          <p:cNvPr id="10" name="Tartalom helye 9">
            <a:extLst>
              <a:ext uri="{FF2B5EF4-FFF2-40B4-BE49-F238E27FC236}">
                <a16:creationId xmlns:a16="http://schemas.microsoft.com/office/drawing/2014/main" id="{7124EC11-6F20-A37A-B4BF-03846DB13E00}"/>
              </a:ext>
            </a:extLst>
          </p:cNvPr>
          <p:cNvSpPr>
            <a:spLocks noGrp="1"/>
          </p:cNvSpPr>
          <p:nvPr>
            <p:ph sz="half" idx="2"/>
          </p:nvPr>
        </p:nvSpPr>
        <p:spPr>
          <a:xfrm>
            <a:off x="7503840" y="2542969"/>
            <a:ext cx="4677937" cy="3462750"/>
          </a:xfrm>
        </p:spPr>
        <p:txBody>
          <a:bodyPr>
            <a:normAutofit/>
          </a:bodyPr>
          <a:lstStyle/>
          <a:p>
            <a:pPr marL="0" indent="0">
              <a:lnSpc>
                <a:spcPct val="100000"/>
              </a:lnSpc>
              <a:buNone/>
            </a:pPr>
            <a:r>
              <a:rPr lang="hu-HU" sz="2400" b="1" dirty="0" err="1">
                <a:solidFill>
                  <a:srgbClr val="333333"/>
                </a:solidFill>
              </a:rPr>
              <a:t>Naive</a:t>
            </a:r>
            <a:r>
              <a:rPr lang="hu-HU" sz="2400" b="1" dirty="0">
                <a:solidFill>
                  <a:srgbClr val="333333"/>
                </a:solidFill>
              </a:rPr>
              <a:t> </a:t>
            </a:r>
            <a:r>
              <a:rPr lang="hu-HU" sz="2400" b="1" dirty="0" err="1">
                <a:solidFill>
                  <a:srgbClr val="333333"/>
                </a:solidFill>
              </a:rPr>
              <a:t>vs</a:t>
            </a:r>
            <a:r>
              <a:rPr lang="hu-HU" sz="2400" b="1" dirty="0">
                <a:solidFill>
                  <a:srgbClr val="333333"/>
                </a:solidFill>
              </a:rPr>
              <a:t> B: </a:t>
            </a:r>
            <a:r>
              <a:rPr lang="hu-HU" sz="2400" dirty="0">
                <a:solidFill>
                  <a:srgbClr val="333333"/>
                </a:solidFill>
              </a:rPr>
              <a:t>r ≈ 0.99 (</a:t>
            </a:r>
            <a:r>
              <a:rPr lang="hu-HU" sz="2400" dirty="0" err="1">
                <a:solidFill>
                  <a:srgbClr val="333333"/>
                </a:solidFill>
              </a:rPr>
              <a:t>virtually</a:t>
            </a:r>
            <a:r>
              <a:rPr lang="hu-HU" sz="2400" dirty="0">
                <a:solidFill>
                  <a:srgbClr val="333333"/>
                </a:solidFill>
              </a:rPr>
              <a:t> </a:t>
            </a:r>
            <a:r>
              <a:rPr lang="hu-HU" sz="2400" dirty="0" err="1">
                <a:solidFill>
                  <a:srgbClr val="333333"/>
                </a:solidFill>
              </a:rPr>
              <a:t>identical</a:t>
            </a:r>
            <a:r>
              <a:rPr lang="hu-HU" sz="2400" dirty="0">
                <a:solidFill>
                  <a:srgbClr val="333333"/>
                </a:solidFill>
              </a:rPr>
              <a:t>)</a:t>
            </a:r>
          </a:p>
          <a:p>
            <a:pPr marL="0" indent="0">
              <a:lnSpc>
                <a:spcPct val="100000"/>
              </a:lnSpc>
              <a:buNone/>
            </a:pPr>
            <a:r>
              <a:rPr lang="hu-HU" sz="2400" b="1" dirty="0" err="1">
                <a:solidFill>
                  <a:srgbClr val="333333"/>
                </a:solidFill>
              </a:rPr>
              <a:t>Naive</a:t>
            </a:r>
            <a:r>
              <a:rPr lang="hu-HU" sz="2400" b="1" dirty="0">
                <a:solidFill>
                  <a:srgbClr val="333333"/>
                </a:solidFill>
              </a:rPr>
              <a:t> </a:t>
            </a:r>
            <a:r>
              <a:rPr lang="hu-HU" sz="2400" b="1" dirty="0" err="1">
                <a:solidFill>
                  <a:srgbClr val="333333"/>
                </a:solidFill>
              </a:rPr>
              <a:t>vs</a:t>
            </a:r>
            <a:r>
              <a:rPr lang="hu-HU" sz="2400" b="1" dirty="0">
                <a:solidFill>
                  <a:srgbClr val="333333"/>
                </a:solidFill>
              </a:rPr>
              <a:t> T: </a:t>
            </a:r>
            <a:r>
              <a:rPr lang="hu-HU" sz="2400" dirty="0">
                <a:solidFill>
                  <a:srgbClr val="333333"/>
                </a:solidFill>
              </a:rPr>
              <a:t>r ≈ 0.96 (</a:t>
            </a:r>
            <a:r>
              <a:rPr lang="hu-HU" sz="2400" dirty="0" err="1">
                <a:solidFill>
                  <a:srgbClr val="333333"/>
                </a:solidFill>
              </a:rPr>
              <a:t>small</a:t>
            </a:r>
            <a:r>
              <a:rPr lang="hu-HU" sz="2400" dirty="0">
                <a:solidFill>
                  <a:srgbClr val="333333"/>
                </a:solidFill>
              </a:rPr>
              <a:t> </a:t>
            </a:r>
            <a:r>
              <a:rPr lang="hu-HU" sz="2400" dirty="0" err="1">
                <a:solidFill>
                  <a:srgbClr val="333333"/>
                </a:solidFill>
              </a:rPr>
              <a:t>gap</a:t>
            </a:r>
            <a:r>
              <a:rPr lang="hu-HU" sz="2400" dirty="0">
                <a:solidFill>
                  <a:srgbClr val="333333"/>
                </a:solidFill>
              </a:rPr>
              <a:t> – trend has </a:t>
            </a:r>
            <a:r>
              <a:rPr lang="hu-HU" sz="2400" dirty="0" err="1">
                <a:solidFill>
                  <a:srgbClr val="333333"/>
                </a:solidFill>
              </a:rPr>
              <a:t>mild</a:t>
            </a:r>
            <a:r>
              <a:rPr lang="hu-HU" sz="2400" dirty="0">
                <a:solidFill>
                  <a:srgbClr val="333333"/>
                </a:solidFill>
              </a:rPr>
              <a:t> </a:t>
            </a:r>
            <a:r>
              <a:rPr lang="hu-HU" sz="2400" dirty="0" err="1">
                <a:solidFill>
                  <a:srgbClr val="333333"/>
                </a:solidFill>
              </a:rPr>
              <a:t>effect</a:t>
            </a:r>
            <a:r>
              <a:rPr lang="hu-HU" sz="2400" dirty="0">
                <a:solidFill>
                  <a:srgbClr val="333333"/>
                </a:solidFill>
              </a:rPr>
              <a:t>)</a:t>
            </a:r>
          </a:p>
          <a:p>
            <a:pPr marL="0" indent="0">
              <a:lnSpc>
                <a:spcPct val="100000"/>
              </a:lnSpc>
              <a:buNone/>
            </a:pPr>
            <a:r>
              <a:rPr lang="hu-HU" sz="2400" b="1" dirty="0" err="1">
                <a:solidFill>
                  <a:srgbClr val="333333"/>
                </a:solidFill>
              </a:rPr>
              <a:t>Naive</a:t>
            </a:r>
            <a:r>
              <a:rPr lang="hu-HU" sz="2400" b="1" dirty="0">
                <a:solidFill>
                  <a:srgbClr val="333333"/>
                </a:solidFill>
              </a:rPr>
              <a:t> </a:t>
            </a:r>
            <a:r>
              <a:rPr lang="hu-HU" sz="2400" b="1" dirty="0" err="1">
                <a:solidFill>
                  <a:srgbClr val="333333"/>
                </a:solidFill>
              </a:rPr>
              <a:t>vs</a:t>
            </a:r>
            <a:r>
              <a:rPr lang="hu-HU" sz="2400" b="1" dirty="0">
                <a:solidFill>
                  <a:srgbClr val="333333"/>
                </a:solidFill>
              </a:rPr>
              <a:t> D: </a:t>
            </a:r>
            <a:r>
              <a:rPr lang="hu-HU" sz="2400" dirty="0">
                <a:solidFill>
                  <a:srgbClr val="333333"/>
                </a:solidFill>
              </a:rPr>
              <a:t>r ≈ 0.49 (</a:t>
            </a:r>
            <a:r>
              <a:rPr lang="hu-HU" sz="2400" dirty="0" err="1">
                <a:solidFill>
                  <a:srgbClr val="333333"/>
                </a:solidFill>
              </a:rPr>
              <a:t>huge</a:t>
            </a:r>
            <a:r>
              <a:rPr lang="hu-HU" sz="2400" dirty="0">
                <a:solidFill>
                  <a:srgbClr val="333333"/>
                </a:solidFill>
              </a:rPr>
              <a:t> </a:t>
            </a:r>
            <a:r>
              <a:rPr lang="hu-HU" sz="2400" dirty="0" err="1">
                <a:solidFill>
                  <a:srgbClr val="333333"/>
                </a:solidFill>
              </a:rPr>
              <a:t>drop</a:t>
            </a:r>
            <a:r>
              <a:rPr lang="hu-HU" sz="2400" dirty="0">
                <a:solidFill>
                  <a:srgbClr val="333333"/>
                </a:solidFill>
              </a:rPr>
              <a:t> – </a:t>
            </a:r>
            <a:r>
              <a:rPr lang="hu-HU" sz="2400" dirty="0" err="1">
                <a:solidFill>
                  <a:srgbClr val="333333"/>
                </a:solidFill>
              </a:rPr>
              <a:t>volatility</a:t>
            </a:r>
            <a:r>
              <a:rPr lang="hu-HU" sz="2400" dirty="0">
                <a:solidFill>
                  <a:srgbClr val="333333"/>
                </a:solidFill>
              </a:rPr>
              <a:t> </a:t>
            </a:r>
            <a:r>
              <a:rPr lang="hu-HU" sz="2400" dirty="0" err="1">
                <a:solidFill>
                  <a:srgbClr val="333333"/>
                </a:solidFill>
              </a:rPr>
              <a:t>introduces</a:t>
            </a:r>
            <a:r>
              <a:rPr lang="hu-HU" sz="2400" dirty="0">
                <a:solidFill>
                  <a:srgbClr val="333333"/>
                </a:solidFill>
              </a:rPr>
              <a:t> </a:t>
            </a:r>
            <a:r>
              <a:rPr lang="hu-HU" sz="2400" dirty="0" err="1">
                <a:solidFill>
                  <a:srgbClr val="333333"/>
                </a:solidFill>
              </a:rPr>
              <a:t>big</a:t>
            </a:r>
            <a:r>
              <a:rPr lang="hu-HU" sz="2400" dirty="0">
                <a:solidFill>
                  <a:srgbClr val="333333"/>
                </a:solidFill>
              </a:rPr>
              <a:t> </a:t>
            </a:r>
            <a:r>
              <a:rPr lang="hu-HU" sz="2400" dirty="0" err="1">
                <a:solidFill>
                  <a:srgbClr val="333333"/>
                </a:solidFill>
              </a:rPr>
              <a:t>changes</a:t>
            </a:r>
            <a:r>
              <a:rPr lang="hu-HU" sz="2400" dirty="0">
                <a:solidFill>
                  <a:srgbClr val="333333"/>
                </a:solidFill>
              </a:rPr>
              <a:t>)</a:t>
            </a:r>
          </a:p>
          <a:p>
            <a:pPr marL="0" indent="0">
              <a:lnSpc>
                <a:spcPct val="100000"/>
              </a:lnSpc>
              <a:buNone/>
            </a:pPr>
            <a:r>
              <a:rPr lang="hu-HU" sz="2400" b="1" dirty="0" err="1">
                <a:solidFill>
                  <a:srgbClr val="333333"/>
                </a:solidFill>
              </a:rPr>
              <a:t>Naive</a:t>
            </a:r>
            <a:r>
              <a:rPr lang="hu-HU" sz="2400" b="1" dirty="0">
                <a:solidFill>
                  <a:srgbClr val="333333"/>
                </a:solidFill>
              </a:rPr>
              <a:t> </a:t>
            </a:r>
            <a:r>
              <a:rPr lang="hu-HU" sz="2400" b="1" dirty="0" err="1">
                <a:solidFill>
                  <a:srgbClr val="333333"/>
                </a:solidFill>
              </a:rPr>
              <a:t>vs</a:t>
            </a:r>
            <a:r>
              <a:rPr lang="hu-HU" sz="2400" b="1" dirty="0">
                <a:solidFill>
                  <a:srgbClr val="333333"/>
                </a:solidFill>
              </a:rPr>
              <a:t> A: </a:t>
            </a:r>
            <a:r>
              <a:rPr lang="hu-HU" sz="2400" dirty="0">
                <a:solidFill>
                  <a:srgbClr val="333333"/>
                </a:solidFill>
              </a:rPr>
              <a:t>r ≈ 0.47 (</a:t>
            </a:r>
            <a:r>
              <a:rPr lang="hu-HU" sz="2400" dirty="0" err="1">
                <a:solidFill>
                  <a:srgbClr val="333333"/>
                </a:solidFill>
              </a:rPr>
              <a:t>huge</a:t>
            </a:r>
            <a:r>
              <a:rPr lang="hu-HU" sz="2400" dirty="0">
                <a:solidFill>
                  <a:srgbClr val="333333"/>
                </a:solidFill>
              </a:rPr>
              <a:t> </a:t>
            </a:r>
            <a:r>
              <a:rPr lang="hu-HU" sz="2400" dirty="0" err="1">
                <a:solidFill>
                  <a:srgbClr val="333333"/>
                </a:solidFill>
              </a:rPr>
              <a:t>drop</a:t>
            </a:r>
            <a:r>
              <a:rPr lang="hu-HU" sz="2400" dirty="0">
                <a:solidFill>
                  <a:srgbClr val="333333"/>
                </a:solidFill>
              </a:rPr>
              <a:t> – </a:t>
            </a:r>
            <a:r>
              <a:rPr lang="hu-HU" sz="2400" dirty="0" err="1">
                <a:solidFill>
                  <a:srgbClr val="333333"/>
                </a:solidFill>
              </a:rPr>
              <a:t>combined</a:t>
            </a:r>
            <a:r>
              <a:rPr lang="hu-HU" sz="2400" dirty="0">
                <a:solidFill>
                  <a:srgbClr val="333333"/>
                </a:solidFill>
              </a:rPr>
              <a:t> </a:t>
            </a:r>
            <a:r>
              <a:rPr lang="hu-HU" sz="2400" dirty="0" err="1">
                <a:solidFill>
                  <a:srgbClr val="333333"/>
                </a:solidFill>
              </a:rPr>
              <a:t>effects</a:t>
            </a:r>
            <a:r>
              <a:rPr lang="hu-HU" sz="2400" dirty="0">
                <a:solidFill>
                  <a:srgbClr val="333333"/>
                </a:solidFill>
              </a:rPr>
              <a:t>)</a:t>
            </a:r>
          </a:p>
        </p:txBody>
      </p:sp>
      <p:pic>
        <p:nvPicPr>
          <p:cNvPr id="12" name="Picture 3" descr="Kodolányi Egyetem">
            <a:extLst>
              <a:ext uri="{FF2B5EF4-FFF2-40B4-BE49-F238E27FC236}">
                <a16:creationId xmlns:a16="http://schemas.microsoft.com/office/drawing/2014/main" id="{23CFEA2A-A8AD-C2F5-BFA0-A3DB71CB67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800" y="5981456"/>
            <a:ext cx="838200" cy="85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731707"/>
      </p:ext>
    </p:extLst>
  </p:cSld>
  <p:clrMapOvr>
    <a:masterClrMapping/>
  </p:clrMapOvr>
</p:sld>
</file>

<file path=ppt/theme/theme1.xml><?xml version="1.0" encoding="utf-8"?>
<a:theme xmlns:a="http://schemas.openxmlformats.org/drawingml/2006/main" name="Scientific Daniel Theme">
  <a:themeElements>
    <a:clrScheme name="Daniel szin sema">
      <a:dk1>
        <a:sysClr val="windowText" lastClr="000000"/>
      </a:dk1>
      <a:lt1>
        <a:sysClr val="window" lastClr="FFFFFF"/>
      </a:lt1>
      <a:dk2>
        <a:srgbClr val="0E2841"/>
      </a:dk2>
      <a:lt2>
        <a:srgbClr val="E8E8E8"/>
      </a:lt2>
      <a:accent1>
        <a:srgbClr val="0E2841"/>
      </a:accent1>
      <a:accent2>
        <a:srgbClr val="E97132"/>
      </a:accent2>
      <a:accent3>
        <a:srgbClr val="196B24"/>
      </a:accent3>
      <a:accent4>
        <a:srgbClr val="A6C9EB"/>
      </a:accent4>
      <a:accent5>
        <a:srgbClr val="A02B93"/>
      </a:accent5>
      <a:accent6>
        <a:srgbClr val="4EA72E"/>
      </a:accent6>
      <a:hlink>
        <a:srgbClr val="467886"/>
      </a:hlink>
      <a:folHlink>
        <a:srgbClr val="96607D"/>
      </a:folHlink>
    </a:clrScheme>
    <a:fontScheme name="1. egyéni sém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cientific Daniel Theme" id="{1A4CE53E-DB9C-4BD1-9778-14259549D838}" vid="{5C4A88CD-EE66-4672-98B0-D2DA85F38F4B}"/>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 dockstate="right" visibility="0" width="438"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2E7BC110-6D87-4545-B5B1-EACF1E392844}">
  <we:reference id="wa200007130" version="1.0.0.1" store="hu-HU" storeType="OMEX"/>
  <we:alternateReferences>
    <we:reference id="WA200007130" version="1.0.0.1" store="WA200007130"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636C5499-EDDB-4372-9980-21B2850D94D3}">
  <we:reference id="wa200006805" version="1.0.0.0" store="hu-HU" storeType="OMEX"/>
  <we:alternateReferences>
    <we:reference id="WA200006805" version="1.0.0.0" store="WA200006805"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Scientific Daniel Theme</Template>
  <TotalTime>9</TotalTime>
  <Words>4341</Words>
  <Application>Microsoft Office PowerPoint</Application>
  <PresentationFormat>Szélesvásznú</PresentationFormat>
  <Paragraphs>175</Paragraphs>
  <Slides>15</Slides>
  <Notes>13</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15</vt:i4>
      </vt:variant>
    </vt:vector>
  </HeadingPairs>
  <TitlesOfParts>
    <vt:vector size="20" baseType="lpstr">
      <vt:lpstr>Aptos</vt:lpstr>
      <vt:lpstr>Arial</vt:lpstr>
      <vt:lpstr>Times New Roman</vt:lpstr>
      <vt:lpstr>Wingdings</vt:lpstr>
      <vt:lpstr>Scientific Daniel Theme</vt:lpstr>
      <vt:lpstr>PowerPoint-bemutató</vt:lpstr>
      <vt:lpstr>Content</vt:lpstr>
      <vt:lpstr>Why an Objective Digitalisation Index?</vt:lpstr>
      <vt:lpstr>Defining the Question</vt:lpstr>
      <vt:lpstr>Building on Previous AI Projects</vt:lpstr>
      <vt:lpstr>AI-Powered Similarity Analysis (COCO)</vt:lpstr>
      <vt:lpstr>Data Source &amp; Scope</vt:lpstr>
      <vt:lpstr>Multiple Index Versions - What’s Different?</vt:lpstr>
      <vt:lpstr>Impact of Added Factors: Correlation Gaps</vt:lpstr>
      <vt:lpstr>Rank Change by Version (vs. Baseline)</vt:lpstr>
      <vt:lpstr>Group Classification Shifts</vt:lpstr>
      <vt:lpstr>PowerPoint-bemutató</vt:lpstr>
      <vt:lpstr>Minden szervező országnak egy-egy külön dia, ahonnan azonnal leolvashatók a releváns részletek egy-egy országról… DIPLOMÁCIAI kötelezettség!!! </vt:lpstr>
      <vt:lpstr>Conclusions</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Váradi Dániel</dc:creator>
  <cp:lastModifiedBy>László Pitlik</cp:lastModifiedBy>
  <cp:revision>18</cp:revision>
  <dcterms:created xsi:type="dcterms:W3CDTF">2025-02-22T07:52:01Z</dcterms:created>
  <dcterms:modified xsi:type="dcterms:W3CDTF">2025-08-05T16:00:26Z</dcterms:modified>
</cp:coreProperties>
</file>