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  <p:sldMasterId id="2147483661" r:id="rId2"/>
    <p:sldMasterId id="2147483662" r:id="rId3"/>
    <p:sldMasterId id="2147483663" r:id="rId4"/>
    <p:sldMasterId id="2147483664" r:id="rId5"/>
    <p:sldMasterId id="2147483665" r:id="rId6"/>
    <p:sldMasterId id="2147483666" r:id="rId7"/>
    <p:sldMasterId id="2147483667" r:id="rId8"/>
    <p:sldMasterId id="2147483668" r:id="rId9"/>
    <p:sldMasterId id="2147483669" r:id="rId10"/>
  </p:sldMasterIdLst>
  <p:notesMasterIdLst>
    <p:notesMasterId r:id="rId22"/>
  </p:notesMasterIdLst>
  <p:sldIdLst>
    <p:sldId id="271" r:id="rId11"/>
    <p:sldId id="257" r:id="rId12"/>
    <p:sldId id="258" r:id="rId13"/>
    <p:sldId id="262" r:id="rId14"/>
    <p:sldId id="272" r:id="rId15"/>
    <p:sldId id="273" r:id="rId16"/>
    <p:sldId id="274" r:id="rId17"/>
    <p:sldId id="275" r:id="rId18"/>
    <p:sldId id="276" r:id="rId19"/>
    <p:sldId id="278" r:id="rId20"/>
    <p:sldId id="279" r:id="rId2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33" autoAdjust="0"/>
  </p:normalViewPr>
  <p:slideViewPr>
    <p:cSldViewPr snapToGrid="0">
      <p:cViewPr varScale="1">
        <p:scale>
          <a:sx n="105" d="100"/>
          <a:sy n="105" d="100"/>
        </p:scale>
        <p:origin x="12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Char char="○"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Char char="■"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Char char="●"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Char char="○"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Char char="■"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Char char="●"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Char char="○"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Char char="■"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27191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id="{58582192-7B8C-384D-10A4-5BE8BDF49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>
            <a:extLst>
              <a:ext uri="{FF2B5EF4-FFF2-40B4-BE49-F238E27FC236}">
                <a16:creationId xmlns:a16="http://schemas.microsoft.com/office/drawing/2014/main" id="{E384BDD7-8089-32D0-60DA-B777BF7D35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5" name="Shape 195">
            <a:extLst>
              <a:ext uri="{FF2B5EF4-FFF2-40B4-BE49-F238E27FC236}">
                <a16:creationId xmlns:a16="http://schemas.microsoft.com/office/drawing/2014/main" id="{82931420-4333-AE42-4DB3-2D902FDE59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77371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id="{EC5B22A7-F9D5-6CED-90D3-EE98317B8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>
            <a:extLst>
              <a:ext uri="{FF2B5EF4-FFF2-40B4-BE49-F238E27FC236}">
                <a16:creationId xmlns:a16="http://schemas.microsoft.com/office/drawing/2014/main" id="{4C003A56-F7EA-6687-F1CF-DEDCF7A1DB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5" name="Shape 195">
            <a:extLst>
              <a:ext uri="{FF2B5EF4-FFF2-40B4-BE49-F238E27FC236}">
                <a16:creationId xmlns:a16="http://schemas.microsoft.com/office/drawing/2014/main" id="{5D784512-E18A-32A0-4BF1-BDDAB5DAFA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9701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en-US"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800" b="0" i="0" u="none" strike="noStrike" cap="non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id="{A3F44847-6DF0-01C4-5A3A-49F92564F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>
            <a:extLst>
              <a:ext uri="{FF2B5EF4-FFF2-40B4-BE49-F238E27FC236}">
                <a16:creationId xmlns:a16="http://schemas.microsoft.com/office/drawing/2014/main" id="{AA54A739-5969-F09B-940F-D49755788C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5" name="Shape 195">
            <a:extLst>
              <a:ext uri="{FF2B5EF4-FFF2-40B4-BE49-F238E27FC236}">
                <a16:creationId xmlns:a16="http://schemas.microsoft.com/office/drawing/2014/main" id="{C69CE701-8941-18F4-8515-5EB6678B63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1761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id="{681F6F9E-8964-E35C-B988-2EC1A67A6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>
            <a:extLst>
              <a:ext uri="{FF2B5EF4-FFF2-40B4-BE49-F238E27FC236}">
                <a16:creationId xmlns:a16="http://schemas.microsoft.com/office/drawing/2014/main" id="{4FB75C3A-68FD-C32D-7B7A-BCC89AF5A6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5" name="Shape 195">
            <a:extLst>
              <a:ext uri="{FF2B5EF4-FFF2-40B4-BE49-F238E27FC236}">
                <a16:creationId xmlns:a16="http://schemas.microsoft.com/office/drawing/2014/main" id="{28213A5C-8CCD-9154-FDF3-D6F4A74E79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5729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id="{B21860FA-464A-6C6C-D927-E670C20FD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>
            <a:extLst>
              <a:ext uri="{FF2B5EF4-FFF2-40B4-BE49-F238E27FC236}">
                <a16:creationId xmlns:a16="http://schemas.microsoft.com/office/drawing/2014/main" id="{020CEE9C-E4F0-E4DB-FEC2-7AC85F5510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5" name="Shape 195">
            <a:extLst>
              <a:ext uri="{FF2B5EF4-FFF2-40B4-BE49-F238E27FC236}">
                <a16:creationId xmlns:a16="http://schemas.microsoft.com/office/drawing/2014/main" id="{8011A9C9-49F4-FD64-AEEA-CD5FA3837E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78944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id="{8C115438-F4C5-A414-D310-7F680C9EB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>
            <a:extLst>
              <a:ext uri="{FF2B5EF4-FFF2-40B4-BE49-F238E27FC236}">
                <a16:creationId xmlns:a16="http://schemas.microsoft.com/office/drawing/2014/main" id="{DF968792-6CBF-E851-D4DA-5855F28223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5" name="Shape 195">
            <a:extLst>
              <a:ext uri="{FF2B5EF4-FFF2-40B4-BE49-F238E27FC236}">
                <a16:creationId xmlns:a16="http://schemas.microsoft.com/office/drawing/2014/main" id="{C00A49E2-F454-5923-2B18-73018DE737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51538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id="{75362A4C-C64E-AE98-DF49-1A6340DB4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>
            <a:extLst>
              <a:ext uri="{FF2B5EF4-FFF2-40B4-BE49-F238E27FC236}">
                <a16:creationId xmlns:a16="http://schemas.microsoft.com/office/drawing/2014/main" id="{2FAFDC13-7F19-12A0-0509-CFD7933E17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5" name="Shape 195">
            <a:extLst>
              <a:ext uri="{FF2B5EF4-FFF2-40B4-BE49-F238E27FC236}">
                <a16:creationId xmlns:a16="http://schemas.microsoft.com/office/drawing/2014/main" id="{DFA8B4F1-7229-3011-A896-F50B474C45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81020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dia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Függőleges cím és szöveg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1" name="Shape 14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zakaszfejléc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tartalomrész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Összehasonlítás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Csak cím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Üre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artalomrész képaláírással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Kép képaláírással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Shape 11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Cím és függőleges szöveg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1" cy="8229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s://www.cappadociacongress.org/_files/ugd/d0a9b7_64f3ef68c6a248c384ce8976f2f25e3f.pdf" TargetMode="External"/><Relationship Id="rId4" Type="http://schemas.openxmlformats.org/officeDocument/2006/relationships/hyperlink" Target="mailto:miau@my-x.h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hyperlink" Target="https://miau.my-x.hu/miau/326/s1c1/?C=M;O=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77AF79D-DCAB-4B44-9C93-4A19AF5EBB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87F883F-D59D-43F6-B669-68AD670040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A07544F2-841A-4D9C-AD70-7005E6B56F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8950" y="0"/>
            <a:ext cx="62060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522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id="{D2D47E99-4E2A-6C90-0F58-5CC6F4960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centerback">
            <a:extLst>
              <a:ext uri="{FF2B5EF4-FFF2-40B4-BE49-F238E27FC236}">
                <a16:creationId xmlns:a16="http://schemas.microsoft.com/office/drawing/2014/main" id="{F7183518-07D2-F50A-AB59-D90891759FC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>
            <a:extLst>
              <a:ext uri="{FF2B5EF4-FFF2-40B4-BE49-F238E27FC236}">
                <a16:creationId xmlns:a16="http://schemas.microsoft.com/office/drawing/2014/main" id="{7C68B63C-0855-CD91-1C5A-A4C06CCEB06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0" y="1626414"/>
            <a:ext cx="9083038" cy="474865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  <a:t>FUTURE</a:t>
            </a: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r>
              <a:rPr lang="hu-HU" sz="1800" dirty="0"/>
              <a:t>New X-</a:t>
            </a:r>
            <a:r>
              <a:rPr lang="hu-HU" sz="1800" dirty="0" err="1"/>
              <a:t>attributes</a:t>
            </a:r>
            <a:r>
              <a:rPr lang="hu-HU" sz="1800"/>
              <a:t>: </a:t>
            </a:r>
            <a:r>
              <a:rPr lang="hu-HU" sz="1800" dirty="0" err="1"/>
              <a:t>being</a:t>
            </a:r>
            <a:r>
              <a:rPr lang="hu-HU" sz="1800" dirty="0"/>
              <a:t> </a:t>
            </a:r>
            <a:r>
              <a:rPr lang="hu-HU" sz="1800" dirty="0" err="1"/>
              <a:t>totally</a:t>
            </a:r>
            <a:r>
              <a:rPr lang="hu-HU" sz="1800" dirty="0"/>
              <a:t> </a:t>
            </a:r>
            <a:r>
              <a:rPr lang="hu-HU" sz="1800" dirty="0" err="1"/>
              <a:t>subjective</a:t>
            </a:r>
            <a:r>
              <a:rPr lang="hu-HU" sz="1800" dirty="0"/>
              <a:t> </a:t>
            </a:r>
            <a:r>
              <a:rPr lang="hu-HU" sz="1800" dirty="0" err="1"/>
              <a:t>ones</a:t>
            </a:r>
            <a:r>
              <a:rPr lang="hu-HU" sz="1800" dirty="0"/>
              <a:t>…</a:t>
            </a: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endParaRPr lang="en-US" sz="1800" b="1" i="0" strike="noStrike" cap="none" dirty="0">
              <a:solidFill>
                <a:schemeClr val="tx1"/>
              </a:solidFill>
              <a:sym typeface="Arial"/>
            </a:endParaRPr>
          </a:p>
        </p:txBody>
      </p:sp>
      <p:pic>
        <p:nvPicPr>
          <p:cNvPr id="199" name="Shape 199" descr="portal_top_de">
            <a:extLst>
              <a:ext uri="{FF2B5EF4-FFF2-40B4-BE49-F238E27FC236}">
                <a16:creationId xmlns:a16="http://schemas.microsoft.com/office/drawing/2014/main" id="{3C802948-AFFE-2ECB-3B6E-3C4945583690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7454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id="{0199A102-2FA7-127E-AE08-4AAC19089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centerback">
            <a:extLst>
              <a:ext uri="{FF2B5EF4-FFF2-40B4-BE49-F238E27FC236}">
                <a16:creationId xmlns:a16="http://schemas.microsoft.com/office/drawing/2014/main" id="{490AE8C2-3613-7FA2-0BF1-88C3C0E4458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>
            <a:extLst>
              <a:ext uri="{FF2B5EF4-FFF2-40B4-BE49-F238E27FC236}">
                <a16:creationId xmlns:a16="http://schemas.microsoft.com/office/drawing/2014/main" id="{4DDFF395-53ED-E782-FE56-0BB0E5AD3A1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0" y="1626414"/>
            <a:ext cx="9083038" cy="474865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  <a:t>THANK YOU FOR YOUR ATTENTION</a:t>
            </a: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r>
              <a:rPr lang="hu-HU" sz="1800" b="1" i="0" strike="noStrike" cap="none" dirty="0">
                <a:solidFill>
                  <a:schemeClr val="tx1"/>
                </a:solidFill>
                <a:sym typeface="Arial"/>
                <a:hlinkClick r:id="rId4"/>
              </a:rPr>
              <a:t>miau@my-x.</a:t>
            </a:r>
            <a:r>
              <a:rPr lang="hu-HU" sz="1800" b="1" i="0" strike="noStrike" cap="none">
                <a:solidFill>
                  <a:schemeClr val="tx1"/>
                </a:solidFill>
                <a:sym typeface="Arial"/>
                <a:hlinkClick r:id="rId4"/>
              </a:rPr>
              <a:t>hu</a:t>
            </a:r>
            <a:r>
              <a:rPr lang="hu-HU" sz="1800" b="1" i="0" strike="noStrike" cap="none">
                <a:solidFill>
                  <a:schemeClr val="tx1"/>
                </a:solidFill>
                <a:sym typeface="Arial"/>
              </a:rPr>
              <a:t> </a:t>
            </a:r>
            <a:br>
              <a:rPr lang="hu-HU" sz="1800" b="1">
                <a:solidFill>
                  <a:schemeClr val="tx1"/>
                </a:solidFill>
              </a:rPr>
            </a:br>
            <a:br>
              <a:rPr lang="hu-HU" sz="1800" b="1">
                <a:solidFill>
                  <a:schemeClr val="tx1"/>
                </a:solidFill>
              </a:rPr>
            </a:br>
            <a:r>
              <a:rPr lang="hu-HU" sz="1800" b="1">
                <a:solidFill>
                  <a:schemeClr val="tx1"/>
                </a:solidFill>
                <a:hlinkClick r:id="rId5"/>
              </a:rPr>
              <a:t>https://www.cappadociacongress.org/_files/ugd/d0a9b7_64f3ef68c6a248c384ce8976f2f25e3f.pdf</a:t>
            </a:r>
            <a:r>
              <a:rPr lang="hu-HU" sz="1800" b="1">
                <a:solidFill>
                  <a:schemeClr val="tx1"/>
                </a:solidFill>
              </a:rPr>
              <a:t> </a:t>
            </a:r>
            <a:endParaRPr lang="en-US" sz="1800" b="1" i="0" strike="noStrike" cap="none" dirty="0">
              <a:solidFill>
                <a:schemeClr val="tx1"/>
              </a:solidFill>
              <a:sym typeface="Arial"/>
            </a:endParaRPr>
          </a:p>
        </p:txBody>
      </p:sp>
      <p:pic>
        <p:nvPicPr>
          <p:cNvPr id="199" name="Shape 199" descr="portal_top_de">
            <a:extLst>
              <a:ext uri="{FF2B5EF4-FFF2-40B4-BE49-F238E27FC236}">
                <a16:creationId xmlns:a16="http://schemas.microsoft.com/office/drawing/2014/main" id="{00157550-F221-D4CF-FB23-977AA6A348E8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830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Shape 155" descr="centerbac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4761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Shape 156"/>
          <p:cNvSpPr txBox="1">
            <a:spLocks noGrp="1"/>
          </p:cNvSpPr>
          <p:nvPr>
            <p:ph type="ctrTitle"/>
          </p:nvPr>
        </p:nvSpPr>
        <p:spPr>
          <a:xfrm>
            <a:off x="17621" y="1618228"/>
            <a:ext cx="9108757" cy="237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>
              <a:buClr>
                <a:schemeClr val="dk2"/>
              </a:buClr>
              <a:buSzPct val="25000"/>
            </a:pPr>
            <a:br>
              <a:rPr lang="hu-HU" sz="3200" dirty="0">
                <a:solidFill>
                  <a:srgbClr val="000000"/>
                </a:solidFill>
                <a:effectLst/>
                <a:latin typeface="Algerian" panose="04020705040A02060702" pitchFamily="8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en-GB" sz="2800" b="1" dirty="0"/>
              <a:t>OPERATIONALIZED MEASUREMENT PROCESS </a:t>
            </a:r>
            <a:br>
              <a:rPr lang="hu-HU" sz="2800" b="1" dirty="0"/>
            </a:br>
            <a:r>
              <a:rPr lang="en-GB" sz="2800" b="1" dirty="0"/>
              <a:t>FOR MODEL-QUALITY</a:t>
            </a:r>
            <a:r>
              <a:rPr lang="hu-HU" sz="2800" b="1" dirty="0"/>
              <a:t>-</a:t>
            </a:r>
            <a:r>
              <a:rPr lang="en-GB" sz="2800" b="1" dirty="0"/>
              <a:t>EVALUATION </a:t>
            </a:r>
            <a:br>
              <a:rPr lang="hu-HU" sz="2800" b="1" dirty="0"/>
            </a:br>
            <a:r>
              <a:rPr lang="en-GB" sz="2800" b="1" dirty="0"/>
              <a:t>IN CASE OF DATA ASSETS </a:t>
            </a:r>
            <a:br>
              <a:rPr lang="hu-HU" sz="2800" b="1" dirty="0"/>
            </a:br>
            <a:r>
              <a:rPr lang="en-GB" sz="2800" b="1" dirty="0"/>
              <a:t>BASED ON QUESTIONNAIRES</a:t>
            </a:r>
            <a:br>
              <a:rPr lang="hu-HU" sz="8000" b="1" dirty="0">
                <a:latin typeface="+mj-lt"/>
                <a:ea typeface="ADLaM Display" panose="02010000000000000000" pitchFamily="2" charset="0"/>
                <a:cs typeface="Aharoni" panose="02010803020104030203" pitchFamily="2" charset="-79"/>
              </a:rPr>
            </a:br>
            <a:endParaRPr lang="en-US" sz="3600" b="1" i="0" u="none" strike="noStrike" cap="none" dirty="0">
              <a:solidFill>
                <a:schemeClr val="dk2"/>
              </a:solidFill>
              <a:latin typeface="+mj-lt"/>
              <a:ea typeface="ADLaM Display" panose="02010000000000000000" pitchFamily="2" charset="0"/>
              <a:cs typeface="Aharoni" panose="02010803020104030203" pitchFamily="2" charset="-79"/>
              <a:sym typeface="Arial"/>
            </a:endParaRPr>
          </a:p>
        </p:txBody>
      </p:sp>
      <p:sp>
        <p:nvSpPr>
          <p:cNvPr id="157" name="Shape 157"/>
          <p:cNvSpPr txBox="1">
            <a:spLocks noGrp="1"/>
          </p:cNvSpPr>
          <p:nvPr>
            <p:ph type="subTitle" idx="1"/>
          </p:nvPr>
        </p:nvSpPr>
        <p:spPr>
          <a:xfrm>
            <a:off x="0" y="4444912"/>
            <a:ext cx="9108758" cy="1752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hu-HU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László Pitlik, </a:t>
            </a:r>
            <a:r>
              <a:rPr lang="hu-HU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László Pitlik </a:t>
            </a:r>
            <a:r>
              <a:rPr lang="hu-HU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Jr</a:t>
            </a:r>
            <a:r>
              <a:rPr lang="hu-HU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., Mátyás Pitlik, Diána Szűcs, János </a:t>
            </a:r>
            <a:r>
              <a:rPr lang="hu-HU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Rikk</a:t>
            </a:r>
            <a:r>
              <a:rPr lang="hu-HU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hu-HU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Melissza</a:t>
            </a:r>
            <a:r>
              <a:rPr lang="hu-HU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Mészáros, Róbert Gáncs, Bence </a:t>
            </a:r>
            <a:r>
              <a:rPr lang="hu-HU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Lojek</a:t>
            </a:r>
            <a:r>
              <a:rPr lang="hu-HU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/ </a:t>
            </a:r>
            <a:r>
              <a:rPr lang="hu-HU" sz="1800"/>
              <a:t>MY-X </a:t>
            </a:r>
            <a:r>
              <a:rPr lang="hu-HU" sz="1800" dirty="0" err="1"/>
              <a:t>research</a:t>
            </a:r>
            <a:r>
              <a:rPr lang="hu-HU" sz="1800" dirty="0"/>
              <a:t> team</a:t>
            </a:r>
            <a:endParaRPr lang="en-US"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360"/>
              </a:spcBef>
              <a:buSzPct val="25000"/>
            </a:pPr>
            <a:r>
              <a:rPr lang="en-GB" sz="1800" dirty="0"/>
              <a:t>7th INTERNATIONAL CAPPADOCIA SCIENTIFIC RESEARCH CONGRESS </a:t>
            </a:r>
            <a:endParaRPr lang="hu-HU" sz="1800" dirty="0"/>
          </a:p>
          <a:p>
            <a:pPr lvl="0">
              <a:spcBef>
                <a:spcPts val="360"/>
              </a:spcBef>
              <a:buSzPct val="25000"/>
            </a:pPr>
            <a:r>
              <a:rPr lang="en-GB" sz="1800" dirty="0"/>
              <a:t>August 2-4, 2025 / Türk</a:t>
            </a:r>
            <a:r>
              <a:rPr lang="hu-HU" sz="1800" dirty="0"/>
              <a:t>i</a:t>
            </a:r>
            <a:r>
              <a:rPr lang="en-GB" sz="1800" dirty="0"/>
              <a:t>ye</a:t>
            </a:r>
            <a:endParaRPr lang="hu-HU"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hu-HU"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360"/>
              </a:spcBef>
              <a:buSzPct val="25000"/>
            </a:pPr>
            <a:r>
              <a:rPr lang="hu-HU" sz="1800" dirty="0" err="1"/>
              <a:t>Details</a:t>
            </a:r>
            <a:r>
              <a:rPr lang="hu-HU" sz="1800" dirty="0"/>
              <a:t>: </a:t>
            </a:r>
            <a:r>
              <a:rPr lang="en-GB" sz="1800" dirty="0">
                <a:hlinkClick r:id="rId4"/>
              </a:rPr>
              <a:t>https://miau.my-x.hu/miau/326/s1c1/?C=M;O=D</a:t>
            </a:r>
            <a:r>
              <a:rPr lang="hu-HU" sz="1800" dirty="0"/>
              <a:t> </a:t>
            </a:r>
            <a:r>
              <a:rPr lang="hu-HU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280"/>
              </a:spcBef>
              <a:buSzPct val="25000"/>
            </a:pPr>
            <a:endParaRPr lang="en-US" sz="1400" dirty="0"/>
          </a:p>
          <a:p>
            <a:pPr lvl="0">
              <a:spcBef>
                <a:spcPts val="280"/>
              </a:spcBef>
              <a:buSzPct val="25000"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      </a:t>
            </a:r>
          </a:p>
        </p:txBody>
      </p:sp>
      <p:pic>
        <p:nvPicPr>
          <p:cNvPr id="158" name="Shape 158" descr="portal_top_d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Mosolygó arc 1">
            <a:extLst>
              <a:ext uri="{FF2B5EF4-FFF2-40B4-BE49-F238E27FC236}">
                <a16:creationId xmlns:a16="http://schemas.microsoft.com/office/drawing/2014/main" id="{52A07AA2-9736-094A-C193-958D8DF10314}"/>
              </a:ext>
            </a:extLst>
          </p:cNvPr>
          <p:cNvSpPr/>
          <p:nvPr/>
        </p:nvSpPr>
        <p:spPr>
          <a:xfrm>
            <a:off x="3893820" y="3429000"/>
            <a:ext cx="219075" cy="224790"/>
          </a:xfrm>
          <a:prstGeom prst="smileyFac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Shape 163" descr="centerbac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9878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Shape 164"/>
          <p:cNvSpPr txBox="1">
            <a:spLocks noGrp="1"/>
          </p:cNvSpPr>
          <p:nvPr>
            <p:ph type="ctrTitle"/>
          </p:nvPr>
        </p:nvSpPr>
        <p:spPr>
          <a:xfrm>
            <a:off x="-1" y="3947395"/>
            <a:ext cx="9113519" cy="147002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4000" b="1" i="0" u="sng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Content</a:t>
            </a:r>
            <a:br>
              <a:rPr lang="hu-HU" sz="2000" b="1" i="0" u="sng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8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2400" b="1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Introduction</a:t>
            </a:r>
            <a:br>
              <a:rPr lang="hu-HU" sz="2400" b="1" dirty="0"/>
            </a:br>
            <a:r>
              <a:rPr lang="hu-HU" sz="2400" b="1" dirty="0" err="1"/>
              <a:t>Methodology</a:t>
            </a:r>
            <a:br>
              <a:rPr lang="hu-HU" sz="1600" dirty="0"/>
            </a:br>
            <a:r>
              <a:rPr lang="hu-HU" sz="2400" b="1" dirty="0"/>
              <a:t>Data</a:t>
            </a:r>
            <a:br>
              <a:rPr lang="hu-HU" sz="1600" dirty="0"/>
            </a:br>
            <a:r>
              <a:rPr lang="hu-HU" sz="2400" b="1" dirty="0" err="1"/>
              <a:t>Results</a:t>
            </a:r>
            <a:br>
              <a:rPr lang="hu-HU" sz="1600" dirty="0"/>
            </a:br>
            <a:r>
              <a:rPr lang="hu-HU" sz="2400" b="1" dirty="0" err="1"/>
              <a:t>Discussion</a:t>
            </a:r>
            <a:br>
              <a:rPr lang="hu-HU" sz="2400" b="1" dirty="0"/>
            </a:br>
            <a:r>
              <a:rPr lang="hu-HU" sz="2400" b="1" dirty="0" err="1"/>
              <a:t>Conclusions</a:t>
            </a:r>
            <a:br>
              <a:rPr lang="hu-HU" sz="2400" b="1" dirty="0"/>
            </a:br>
            <a:r>
              <a:rPr lang="hu-HU" sz="2400" b="1" dirty="0" err="1"/>
              <a:t>Future</a:t>
            </a:r>
            <a:br>
              <a:rPr lang="hu-HU" sz="28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u-HU" sz="2800" b="1" dirty="0"/>
            </a:br>
            <a:r>
              <a:rPr lang="en-US" sz="28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br>
              <a:rPr lang="en-US" sz="28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2800" b="1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6" name="Shape 166" descr="portal_top_d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centerbac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 txBox="1">
            <a:spLocks noGrp="1"/>
          </p:cNvSpPr>
          <p:nvPr>
            <p:ph type="ctrTitle"/>
          </p:nvPr>
        </p:nvSpPr>
        <p:spPr>
          <a:xfrm>
            <a:off x="0" y="1626414"/>
            <a:ext cx="9083038" cy="474865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  <a:t>INTRODUCTION</a:t>
            </a: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Challenge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Question</a:t>
            </a:r>
            <a:r>
              <a:rPr lang="hu-HU" sz="1800" dirty="0"/>
              <a:t> =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kind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differences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can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be 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detected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b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u-HU" sz="1800" b="1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real</a:t>
            </a:r>
            <a:r>
              <a:rPr lang="hu-HU" sz="18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hu-HU" sz="1800" b="1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questionnaire-based</a:t>
            </a:r>
            <a:r>
              <a:rPr lang="hu-HU" sz="18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  <a:b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1800" b="1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randomized</a:t>
            </a:r>
            <a:r>
              <a:rPr lang="hu-HU" sz="18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are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analysed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in 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same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analytical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u-HU" sz="180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process</a:t>
            </a:r>
            <a: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br>
              <a:rPr lang="hu-HU" sz="180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endParaRPr lang="en-US" sz="1800" b="1" i="0" strike="noStrike" cap="none" dirty="0">
              <a:solidFill>
                <a:schemeClr val="tx1"/>
              </a:solidFill>
              <a:sym typeface="Arial"/>
            </a:endParaRPr>
          </a:p>
        </p:txBody>
      </p:sp>
      <p:pic>
        <p:nvPicPr>
          <p:cNvPr id="199" name="Shape 199" descr="portal_top_d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id="{C2F4ADCD-3C5E-6AD6-3B2C-F55FF3396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centerback">
            <a:extLst>
              <a:ext uri="{FF2B5EF4-FFF2-40B4-BE49-F238E27FC236}">
                <a16:creationId xmlns:a16="http://schemas.microsoft.com/office/drawing/2014/main" id="{533F516C-D889-482E-6CCB-775218C31B8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>
            <a:extLst>
              <a:ext uri="{FF2B5EF4-FFF2-40B4-BE49-F238E27FC236}">
                <a16:creationId xmlns:a16="http://schemas.microsoft.com/office/drawing/2014/main" id="{7895365C-44A7-1B7D-EB79-D00C7CE406E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0" y="1626414"/>
            <a:ext cx="9083038" cy="474865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  <a:t>METHODOLOGY</a:t>
            </a: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r>
              <a:rPr lang="hu-HU" sz="1800" dirty="0"/>
              <a:t>AI-</a:t>
            </a:r>
            <a:r>
              <a:rPr lang="hu-HU" sz="1800" dirty="0" err="1"/>
              <a:t>based</a:t>
            </a:r>
            <a:r>
              <a:rPr lang="hu-HU" sz="1800" dirty="0"/>
              <a:t> </a:t>
            </a:r>
            <a:r>
              <a:rPr lang="hu-HU" sz="1800" dirty="0" err="1"/>
              <a:t>steps</a:t>
            </a:r>
            <a:r>
              <a:rPr lang="hu-HU" sz="1800" dirty="0"/>
              <a:t> </a:t>
            </a:r>
            <a:br>
              <a:rPr lang="hu-HU" sz="1800" dirty="0"/>
            </a:br>
            <a:r>
              <a:rPr lang="hu-HU" sz="1800" dirty="0" err="1"/>
              <a:t>e.g</a:t>
            </a:r>
            <a:r>
              <a:rPr lang="hu-HU" sz="1800" dirty="0"/>
              <a:t>. </a:t>
            </a:r>
            <a:r>
              <a:rPr lang="hu-HU" sz="1800" dirty="0" err="1"/>
              <a:t>staircase-based</a:t>
            </a:r>
            <a:r>
              <a:rPr lang="hu-HU" sz="1800" dirty="0"/>
              <a:t> </a:t>
            </a:r>
            <a:r>
              <a:rPr lang="hu-HU" sz="1800" dirty="0" err="1"/>
              <a:t>production</a:t>
            </a:r>
            <a:r>
              <a:rPr lang="hu-HU" sz="1800" dirty="0"/>
              <a:t> </a:t>
            </a:r>
            <a:r>
              <a:rPr lang="hu-HU" sz="1800" dirty="0" err="1"/>
              <a:t>functions</a:t>
            </a:r>
            <a:r>
              <a:rPr lang="hu-HU" sz="1800" dirty="0"/>
              <a:t>: </a:t>
            </a:r>
            <a:br>
              <a:rPr lang="hu-HU" sz="1800" dirty="0"/>
            </a:br>
            <a:r>
              <a:rPr lang="hu-HU" sz="1800" dirty="0" err="1"/>
              <a:t>with</a:t>
            </a:r>
            <a:r>
              <a:rPr lang="hu-HU" sz="1800" dirty="0"/>
              <a:t> </a:t>
            </a:r>
            <a:r>
              <a:rPr lang="hu-HU" sz="1800" dirty="0" err="1"/>
              <a:t>expert-oriented</a:t>
            </a:r>
            <a:r>
              <a:rPr lang="hu-HU" sz="1800" dirty="0"/>
              <a:t> and </a:t>
            </a:r>
            <a:r>
              <a:rPr lang="hu-HU" sz="1800" dirty="0" err="1"/>
              <a:t>with</a:t>
            </a:r>
            <a:r>
              <a:rPr lang="hu-HU" sz="1800" dirty="0"/>
              <a:t> </a:t>
            </a:r>
            <a:r>
              <a:rPr lang="hu-HU" sz="1800" dirty="0" err="1"/>
              <a:t>correlation-oriented</a:t>
            </a:r>
            <a:r>
              <a:rPr lang="hu-HU" sz="1800" dirty="0"/>
              <a:t> </a:t>
            </a:r>
            <a:r>
              <a:rPr lang="hu-HU" sz="1800" dirty="0" err="1"/>
              <a:t>directions</a:t>
            </a:r>
            <a:br>
              <a:rPr lang="hu-HU" sz="1800" dirty="0"/>
            </a:br>
            <a:r>
              <a:rPr lang="hu-HU" sz="1800" dirty="0" err="1"/>
              <a:t>Naive</a:t>
            </a:r>
            <a:r>
              <a:rPr lang="hu-HU" sz="1800" dirty="0"/>
              <a:t> &amp; </a:t>
            </a:r>
            <a:r>
              <a:rPr lang="hu-HU" sz="1800" dirty="0" err="1"/>
              <a:t>Copilot</a:t>
            </a:r>
            <a:r>
              <a:rPr lang="hu-HU" sz="1800" dirty="0"/>
              <a:t> </a:t>
            </a:r>
            <a:r>
              <a:rPr lang="hu-HU" sz="1800" dirty="0" err="1"/>
              <a:t>models</a:t>
            </a:r>
            <a:r>
              <a:rPr lang="hu-HU" sz="1800" dirty="0"/>
              <a:t>/</a:t>
            </a:r>
            <a:r>
              <a:rPr lang="hu-HU" sz="1800" dirty="0" err="1"/>
              <a:t>indicators</a:t>
            </a:r>
            <a:r>
              <a:rPr lang="hu-HU" sz="1800" dirty="0"/>
              <a:t> </a:t>
            </a:r>
            <a:br>
              <a:rPr lang="hu-HU" sz="1800" dirty="0"/>
            </a:br>
            <a:r>
              <a:rPr lang="hu-HU" sz="1800" dirty="0" err="1"/>
              <a:t>e.g</a:t>
            </a:r>
            <a:r>
              <a:rPr lang="hu-HU" sz="1800" dirty="0"/>
              <a:t>. </a:t>
            </a:r>
            <a:r>
              <a:rPr lang="hu-HU" sz="1800" dirty="0" err="1"/>
              <a:t>regression</a:t>
            </a:r>
            <a:r>
              <a:rPr lang="hu-HU" sz="1800" dirty="0"/>
              <a:t>, </a:t>
            </a:r>
            <a:r>
              <a:rPr lang="hu-HU" sz="1800" dirty="0" err="1"/>
              <a:t>correlation</a:t>
            </a: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endParaRPr lang="en-US" sz="1800" b="1" i="0" strike="noStrike" cap="none" dirty="0">
              <a:solidFill>
                <a:schemeClr val="tx1"/>
              </a:solidFill>
              <a:sym typeface="Arial"/>
            </a:endParaRPr>
          </a:p>
        </p:txBody>
      </p:sp>
      <p:pic>
        <p:nvPicPr>
          <p:cNvPr id="199" name="Shape 199" descr="portal_top_de">
            <a:extLst>
              <a:ext uri="{FF2B5EF4-FFF2-40B4-BE49-F238E27FC236}">
                <a16:creationId xmlns:a16="http://schemas.microsoft.com/office/drawing/2014/main" id="{AD02D824-7F5C-FD27-0402-D3AF2231B00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6457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id="{E6639135-8C19-29B5-628B-C22D16DB4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centerback">
            <a:extLst>
              <a:ext uri="{FF2B5EF4-FFF2-40B4-BE49-F238E27FC236}">
                <a16:creationId xmlns:a16="http://schemas.microsoft.com/office/drawing/2014/main" id="{8B82977A-9B3D-2AE0-DB68-9067B1AA9E2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>
            <a:extLst>
              <a:ext uri="{FF2B5EF4-FFF2-40B4-BE49-F238E27FC236}">
                <a16:creationId xmlns:a16="http://schemas.microsoft.com/office/drawing/2014/main" id="{14A3F20C-E8C6-44FF-A50D-A2776E31366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0" y="1626414"/>
            <a:ext cx="9083038" cy="474865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1800" b="1" dirty="0">
                <a:solidFill>
                  <a:schemeClr val="tx1"/>
                </a:solidFill>
              </a:rPr>
              <a:t>DATA</a:t>
            </a:r>
            <a:br>
              <a:rPr lang="hu-HU" sz="1800" b="1" dirty="0">
                <a:solidFill>
                  <a:schemeClr val="tx1"/>
                </a:solidFill>
              </a:rPr>
            </a:br>
            <a:br>
              <a:rPr lang="hu-HU" sz="1800" b="1" dirty="0">
                <a:solidFill>
                  <a:schemeClr val="tx1"/>
                </a:solidFill>
              </a:rPr>
            </a:br>
            <a:r>
              <a:rPr lang="hu-HU" sz="1800" dirty="0" err="1"/>
              <a:t>Objects</a:t>
            </a:r>
            <a:r>
              <a:rPr lang="hu-HU" sz="1800" dirty="0"/>
              <a:t> = </a:t>
            </a:r>
            <a:r>
              <a:rPr lang="hu-HU" sz="1800" dirty="0" err="1"/>
              <a:t>Years</a:t>
            </a:r>
            <a:r>
              <a:rPr lang="hu-HU" sz="1800" dirty="0"/>
              <a:t> (2011-2022)</a:t>
            </a:r>
            <a:br>
              <a:rPr lang="hu-HU" sz="1800" dirty="0"/>
            </a:br>
            <a:r>
              <a:rPr lang="hu-HU" sz="1800" dirty="0"/>
              <a:t>X-</a:t>
            </a:r>
            <a:r>
              <a:rPr lang="hu-HU" sz="1800" dirty="0" err="1"/>
              <a:t>Attributes</a:t>
            </a:r>
            <a:r>
              <a:rPr lang="hu-HU" sz="1800" dirty="0"/>
              <a:t> = </a:t>
            </a:r>
            <a:r>
              <a:rPr lang="hu-HU" sz="1800" dirty="0" err="1"/>
              <a:t>quasi</a:t>
            </a:r>
            <a:r>
              <a:rPr lang="hu-HU" sz="1800" dirty="0"/>
              <a:t> </a:t>
            </a:r>
            <a:r>
              <a:rPr lang="hu-HU" sz="1800" dirty="0" err="1"/>
              <a:t>measurable</a:t>
            </a:r>
            <a:r>
              <a:rPr lang="hu-HU" sz="1800" dirty="0"/>
              <a:t> </a:t>
            </a:r>
            <a:r>
              <a:rPr lang="hu-HU" sz="1800" dirty="0" err="1"/>
              <a:t>behaviour</a:t>
            </a:r>
            <a:r>
              <a:rPr lang="hu-HU" sz="1800" dirty="0"/>
              <a:t> </a:t>
            </a:r>
            <a:r>
              <a:rPr lang="hu-HU" sz="1800" dirty="0" err="1"/>
              <a:t>parameters</a:t>
            </a:r>
            <a:r>
              <a:rPr lang="hu-HU" sz="1800" dirty="0"/>
              <a:t> (X1,…,X11)</a:t>
            </a:r>
            <a:br>
              <a:rPr lang="hu-HU" sz="1800" dirty="0"/>
            </a:br>
            <a:r>
              <a:rPr lang="hu-HU" sz="1800" dirty="0"/>
              <a:t>Y-</a:t>
            </a:r>
            <a:r>
              <a:rPr lang="hu-HU" sz="1800" dirty="0" err="1"/>
              <a:t>attributes</a:t>
            </a:r>
            <a:r>
              <a:rPr lang="hu-HU" sz="1800" dirty="0"/>
              <a:t> = </a:t>
            </a:r>
            <a:r>
              <a:rPr lang="hu-HU" sz="1800" dirty="0" err="1"/>
              <a:t>subjective</a:t>
            </a:r>
            <a:r>
              <a:rPr lang="hu-HU" sz="1800" dirty="0"/>
              <a:t> </a:t>
            </a:r>
            <a:r>
              <a:rPr lang="hu-HU" sz="1800" dirty="0" err="1"/>
              <a:t>well-being</a:t>
            </a:r>
            <a:r>
              <a:rPr lang="hu-HU" sz="1800" dirty="0"/>
              <a:t> (Y1,…,Y5)</a:t>
            </a:r>
            <a:r>
              <a:rPr lang="hu-HU" sz="1800" b="1" dirty="0"/>
              <a:t> </a:t>
            </a:r>
            <a:br>
              <a:rPr lang="hu-HU" sz="1800" b="1" dirty="0"/>
            </a:br>
            <a:r>
              <a:rPr lang="hu-HU" sz="1800" b="1" dirty="0"/>
              <a:t>Real OAM / RND-OAM / </a:t>
            </a:r>
            <a:r>
              <a:rPr lang="hu-HU" sz="1800" b="1" dirty="0" err="1"/>
              <a:t>Idealized</a:t>
            </a:r>
            <a:r>
              <a:rPr lang="hu-HU" sz="1800" b="1" dirty="0"/>
              <a:t> </a:t>
            </a:r>
            <a:r>
              <a:rPr lang="hu-HU" sz="1800" b="1" dirty="0" err="1"/>
              <a:t>OAMs</a:t>
            </a: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endParaRPr lang="en-US" sz="1800" b="1" i="0" strike="noStrike" cap="none" dirty="0">
              <a:solidFill>
                <a:schemeClr val="tx1"/>
              </a:solidFill>
              <a:sym typeface="Arial"/>
            </a:endParaRPr>
          </a:p>
        </p:txBody>
      </p:sp>
      <p:pic>
        <p:nvPicPr>
          <p:cNvPr id="199" name="Shape 199" descr="portal_top_de">
            <a:extLst>
              <a:ext uri="{FF2B5EF4-FFF2-40B4-BE49-F238E27FC236}">
                <a16:creationId xmlns:a16="http://schemas.microsoft.com/office/drawing/2014/main" id="{9EFB4E9A-3722-DD2F-A1A9-D8C2C0F1F94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2762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id="{2108A99A-6388-8B9C-740B-86534EF15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centerback">
            <a:extLst>
              <a:ext uri="{FF2B5EF4-FFF2-40B4-BE49-F238E27FC236}">
                <a16:creationId xmlns:a16="http://schemas.microsoft.com/office/drawing/2014/main" id="{DFAD1C15-4282-1A20-40B1-96BC3A93EDB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>
            <a:extLst>
              <a:ext uri="{FF2B5EF4-FFF2-40B4-BE49-F238E27FC236}">
                <a16:creationId xmlns:a16="http://schemas.microsoft.com/office/drawing/2014/main" id="{DDB850F1-540C-4D4D-D3D1-C82BBE4B5A7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0" y="1626414"/>
            <a:ext cx="9083038" cy="474865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  <a:t>RESULTS</a:t>
            </a: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r>
              <a:rPr lang="hu-HU" sz="1800" dirty="0" err="1"/>
              <a:t>dynamic</a:t>
            </a:r>
            <a:r>
              <a:rPr lang="hu-HU" sz="1800" dirty="0"/>
              <a:t> </a:t>
            </a:r>
            <a:r>
              <a:rPr lang="hu-HU" sz="1800" dirty="0" err="1"/>
              <a:t>correlation-oriented</a:t>
            </a:r>
            <a:r>
              <a:rPr lang="hu-HU" sz="1800" dirty="0"/>
              <a:t> </a:t>
            </a:r>
            <a:r>
              <a:rPr lang="hu-HU" sz="1800" dirty="0" err="1"/>
              <a:t>analytical</a:t>
            </a:r>
            <a:r>
              <a:rPr lang="hu-HU" sz="1800" dirty="0"/>
              <a:t> </a:t>
            </a:r>
            <a:r>
              <a:rPr lang="hu-HU" sz="1800" dirty="0" err="1"/>
              <a:t>steps</a:t>
            </a:r>
            <a:r>
              <a:rPr lang="hu-HU" sz="1800" dirty="0"/>
              <a:t> lead </a:t>
            </a:r>
            <a:r>
              <a:rPr lang="hu-HU" sz="1800" dirty="0" err="1"/>
              <a:t>to</a:t>
            </a:r>
            <a:r>
              <a:rPr lang="hu-HU" sz="1800" dirty="0"/>
              <a:t> modelling </a:t>
            </a:r>
            <a:r>
              <a:rPr lang="hu-HU" sz="1800" dirty="0" err="1"/>
              <a:t>anomalies</a:t>
            </a:r>
            <a:r>
              <a:rPr lang="hu-HU" sz="1800" dirty="0"/>
              <a:t> </a:t>
            </a:r>
            <a:br>
              <a:rPr lang="hu-HU" sz="1800" dirty="0"/>
            </a:br>
            <a:r>
              <a:rPr lang="hu-HU" sz="1800" dirty="0"/>
              <a:t>in </a:t>
            </a:r>
            <a:r>
              <a:rPr lang="hu-HU" sz="1800" dirty="0" err="1"/>
              <a:t>case</a:t>
            </a:r>
            <a:r>
              <a:rPr lang="hu-HU" sz="1800" dirty="0"/>
              <a:t> of </a:t>
            </a:r>
            <a:r>
              <a:rPr lang="hu-HU" sz="1800" dirty="0" err="1"/>
              <a:t>raw</a:t>
            </a:r>
            <a:r>
              <a:rPr lang="hu-HU" sz="1800" dirty="0"/>
              <a:t> RND-</a:t>
            </a:r>
            <a:r>
              <a:rPr lang="hu-HU" sz="1800" dirty="0" err="1"/>
              <a:t>data</a:t>
            </a:r>
            <a:r>
              <a:rPr lang="hu-HU" sz="1800" dirty="0"/>
              <a:t> </a:t>
            </a:r>
            <a:br>
              <a:rPr lang="hu-HU" sz="1800" dirty="0"/>
            </a:br>
            <a:br>
              <a:rPr lang="hu-HU" sz="1800" dirty="0"/>
            </a:br>
            <a:r>
              <a:rPr lang="hu-HU" sz="1800" dirty="0" err="1"/>
              <a:t>idealized</a:t>
            </a:r>
            <a:r>
              <a:rPr lang="hu-HU" sz="1800" dirty="0"/>
              <a:t> </a:t>
            </a:r>
            <a:r>
              <a:rPr lang="hu-HU" sz="1800" dirty="0" err="1"/>
              <a:t>scenarios</a:t>
            </a:r>
            <a:r>
              <a:rPr lang="hu-HU" sz="1800" dirty="0"/>
              <a:t> </a:t>
            </a:r>
            <a:r>
              <a:rPr lang="hu-HU" sz="1800" dirty="0" err="1"/>
              <a:t>are</a:t>
            </a:r>
            <a:r>
              <a:rPr lang="hu-HU" sz="1800" dirty="0"/>
              <a:t> </a:t>
            </a:r>
            <a:r>
              <a:rPr lang="hu-HU" sz="1800" dirty="0" err="1"/>
              <a:t>better</a:t>
            </a:r>
            <a:r>
              <a:rPr lang="hu-HU" sz="1800" dirty="0"/>
              <a:t> </a:t>
            </a:r>
            <a:r>
              <a:rPr lang="hu-HU" sz="1800" dirty="0" err="1"/>
              <a:t>then</a:t>
            </a:r>
            <a:r>
              <a:rPr lang="hu-HU" sz="1800" dirty="0"/>
              <a:t> </a:t>
            </a:r>
            <a:r>
              <a:rPr lang="hu-HU" sz="1800" dirty="0" err="1"/>
              <a:t>the</a:t>
            </a:r>
            <a:r>
              <a:rPr lang="hu-HU" sz="1800" dirty="0"/>
              <a:t> </a:t>
            </a:r>
            <a:r>
              <a:rPr lang="hu-HU" sz="1800" dirty="0" err="1"/>
              <a:t>real</a:t>
            </a:r>
            <a:r>
              <a:rPr lang="hu-HU" sz="1800" dirty="0"/>
              <a:t> </a:t>
            </a:r>
            <a:r>
              <a:rPr lang="hu-HU" sz="1800" dirty="0" err="1"/>
              <a:t>scenario</a:t>
            </a:r>
            <a:r>
              <a:rPr lang="hu-HU" sz="1800" dirty="0"/>
              <a:t> </a:t>
            </a:r>
            <a:br>
              <a:rPr lang="hu-HU" sz="1800" dirty="0"/>
            </a:br>
            <a:r>
              <a:rPr lang="hu-HU" sz="1800" dirty="0" err="1"/>
              <a:t>Copilot-driven</a:t>
            </a:r>
            <a:r>
              <a:rPr lang="hu-HU" sz="1800" dirty="0"/>
              <a:t> </a:t>
            </a:r>
            <a:r>
              <a:rPr lang="hu-HU" sz="1800" dirty="0" err="1"/>
              <a:t>analyses</a:t>
            </a:r>
            <a:r>
              <a:rPr lang="hu-HU" sz="1800" dirty="0"/>
              <a:t> </a:t>
            </a:r>
            <a:r>
              <a:rPr lang="hu-HU" sz="1800" dirty="0" err="1"/>
              <a:t>are</a:t>
            </a:r>
            <a:r>
              <a:rPr lang="hu-HU" sz="1800" dirty="0"/>
              <a:t> less </a:t>
            </a:r>
            <a:r>
              <a:rPr lang="hu-HU" sz="1800" dirty="0" err="1"/>
              <a:t>complex</a:t>
            </a: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endParaRPr lang="en-US" sz="1800" b="1" i="0" strike="noStrike" cap="none" dirty="0">
              <a:solidFill>
                <a:schemeClr val="tx1"/>
              </a:solidFill>
              <a:sym typeface="Arial"/>
            </a:endParaRPr>
          </a:p>
        </p:txBody>
      </p:sp>
      <p:pic>
        <p:nvPicPr>
          <p:cNvPr id="199" name="Shape 199" descr="portal_top_de">
            <a:extLst>
              <a:ext uri="{FF2B5EF4-FFF2-40B4-BE49-F238E27FC236}">
                <a16:creationId xmlns:a16="http://schemas.microsoft.com/office/drawing/2014/main" id="{78A8C8C1-DE5B-0449-B95A-81324F0E0FE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1351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id="{02DF5D9C-6133-D61E-1870-63CD4E9E8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centerback">
            <a:extLst>
              <a:ext uri="{FF2B5EF4-FFF2-40B4-BE49-F238E27FC236}">
                <a16:creationId xmlns:a16="http://schemas.microsoft.com/office/drawing/2014/main" id="{94F84E92-49A3-8C37-3628-CC345DEFFEE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>
            <a:extLst>
              <a:ext uri="{FF2B5EF4-FFF2-40B4-BE49-F238E27FC236}">
                <a16:creationId xmlns:a16="http://schemas.microsoft.com/office/drawing/2014/main" id="{E866D0F3-D8D5-29F2-ABA3-12A543DC613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0" y="1626414"/>
            <a:ext cx="9083038" cy="474865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  <a:t>DISCUSSION</a:t>
            </a: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r>
              <a:rPr lang="hu-HU" sz="1800" dirty="0" err="1"/>
              <a:t>Alternative</a:t>
            </a:r>
            <a:r>
              <a:rPr lang="hu-HU" sz="1800" dirty="0"/>
              <a:t> </a:t>
            </a:r>
            <a:r>
              <a:rPr lang="hu-HU" sz="1800" dirty="0" err="1"/>
              <a:t>raw</a:t>
            </a:r>
            <a:r>
              <a:rPr lang="hu-HU" sz="1800" dirty="0"/>
              <a:t> </a:t>
            </a:r>
            <a:r>
              <a:rPr lang="hu-HU" sz="1800" dirty="0" err="1"/>
              <a:t>data-scenarios</a:t>
            </a:r>
            <a:r>
              <a:rPr lang="hu-HU" sz="1800" dirty="0"/>
              <a:t> </a:t>
            </a:r>
            <a:r>
              <a:rPr lang="hu-HU" sz="1800" dirty="0" err="1"/>
              <a:t>should</a:t>
            </a:r>
            <a:r>
              <a:rPr lang="hu-HU" sz="1800" dirty="0"/>
              <a:t> be </a:t>
            </a:r>
            <a:r>
              <a:rPr lang="hu-HU" sz="1800" dirty="0" err="1"/>
              <a:t>evaluated</a:t>
            </a:r>
            <a:r>
              <a:rPr lang="hu-HU" sz="1800" dirty="0"/>
              <a:t> </a:t>
            </a:r>
            <a:br>
              <a:rPr lang="hu-HU" sz="1800" dirty="0"/>
            </a:br>
            <a:r>
              <a:rPr lang="hu-HU" sz="1800" dirty="0" err="1"/>
              <a:t>based</a:t>
            </a:r>
            <a:r>
              <a:rPr lang="hu-HU" sz="1800" dirty="0"/>
              <a:t> </a:t>
            </a:r>
            <a:r>
              <a:rPr lang="hu-HU" sz="1800" dirty="0" err="1"/>
              <a:t>on</a:t>
            </a:r>
            <a:r>
              <a:rPr lang="hu-HU" sz="1800" dirty="0"/>
              <a:t> </a:t>
            </a:r>
            <a:r>
              <a:rPr lang="hu-HU" sz="1800" dirty="0" err="1"/>
              <a:t>antidiscrimation-oriented</a:t>
            </a:r>
            <a:r>
              <a:rPr lang="hu-HU" sz="1800" dirty="0"/>
              <a:t> </a:t>
            </a:r>
            <a:r>
              <a:rPr lang="hu-HU" sz="1800" dirty="0" err="1"/>
              <a:t>optimization</a:t>
            </a:r>
            <a:r>
              <a:rPr lang="hu-HU" sz="1800" dirty="0"/>
              <a:t> (</a:t>
            </a:r>
            <a:r>
              <a:rPr lang="hu-HU" sz="1800" dirty="0" err="1"/>
              <a:t>e.g</a:t>
            </a:r>
            <a:r>
              <a:rPr lang="hu-HU" sz="1800" dirty="0"/>
              <a:t>. AI: COCO-Y0)</a:t>
            </a:r>
            <a:br>
              <a:rPr lang="hu-HU" sz="1800" dirty="0"/>
            </a:b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endParaRPr lang="en-US" sz="1800" b="1" i="0" strike="noStrike" cap="none" dirty="0">
              <a:solidFill>
                <a:schemeClr val="tx1"/>
              </a:solidFill>
              <a:sym typeface="Arial"/>
            </a:endParaRPr>
          </a:p>
        </p:txBody>
      </p:sp>
      <p:pic>
        <p:nvPicPr>
          <p:cNvPr id="199" name="Shape 199" descr="portal_top_de">
            <a:extLst>
              <a:ext uri="{FF2B5EF4-FFF2-40B4-BE49-F238E27FC236}">
                <a16:creationId xmlns:a16="http://schemas.microsoft.com/office/drawing/2014/main" id="{350E27A6-9204-670E-97B7-11305B16845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6522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id="{ACFBCE18-5F5B-787D-5EF7-BF4B13C23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 descr="centerback">
            <a:extLst>
              <a:ext uri="{FF2B5EF4-FFF2-40B4-BE49-F238E27FC236}">
                <a16:creationId xmlns:a16="http://schemas.microsoft.com/office/drawing/2014/main" id="{06C1C86D-C450-0B9C-2F6C-2C48CDE5F71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3519" cy="6835139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>
            <a:extLst>
              <a:ext uri="{FF2B5EF4-FFF2-40B4-BE49-F238E27FC236}">
                <a16:creationId xmlns:a16="http://schemas.microsoft.com/office/drawing/2014/main" id="{D0D98A03-2984-A1B0-A5B9-5FE49B6AA8D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0" y="1626414"/>
            <a:ext cx="9083038" cy="474865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>
              <a:buClr>
                <a:schemeClr val="dk2"/>
              </a:buClr>
              <a:buSzPct val="25000"/>
            </a:pPr>
            <a: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  <a:t>CONCLUSIONS</a:t>
            </a: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r>
              <a:rPr lang="hu-HU" sz="1800" b="1" dirty="0"/>
              <a:t>The </a:t>
            </a:r>
            <a:r>
              <a:rPr lang="hu-HU" sz="1800" b="1" dirty="0" err="1"/>
              <a:t>quality</a:t>
            </a:r>
            <a:r>
              <a:rPr lang="hu-HU" sz="1800" b="1" dirty="0"/>
              <a:t> of </a:t>
            </a:r>
            <a:r>
              <a:rPr lang="hu-HU" sz="1800" b="1" dirty="0" err="1"/>
              <a:t>questionnaire-based</a:t>
            </a:r>
            <a:r>
              <a:rPr lang="hu-HU" sz="1800" b="1" dirty="0"/>
              <a:t> </a:t>
            </a:r>
            <a:r>
              <a:rPr lang="hu-HU" sz="1800" b="1" dirty="0" err="1"/>
              <a:t>data</a:t>
            </a:r>
            <a:r>
              <a:rPr lang="hu-HU" sz="1800" b="1" dirty="0"/>
              <a:t> </a:t>
            </a:r>
            <a:r>
              <a:rPr lang="hu-HU" sz="1800" b="1" dirty="0" err="1"/>
              <a:t>can</a:t>
            </a:r>
            <a:r>
              <a:rPr lang="hu-HU" sz="1800" b="1" dirty="0"/>
              <a:t> be </a:t>
            </a:r>
            <a:r>
              <a:rPr lang="hu-HU" sz="1800" b="1" dirty="0" err="1"/>
              <a:t>evaluated</a:t>
            </a:r>
            <a:r>
              <a:rPr lang="hu-HU" sz="1800" b="1" dirty="0"/>
              <a:t> in an </a:t>
            </a:r>
            <a:r>
              <a:rPr lang="hu-HU" sz="1800" b="1" dirty="0" err="1"/>
              <a:t>automatable</a:t>
            </a:r>
            <a:r>
              <a:rPr lang="hu-HU" sz="1800" b="1" dirty="0"/>
              <a:t> </a:t>
            </a:r>
            <a:r>
              <a:rPr lang="hu-HU" sz="1800" b="1" dirty="0" err="1"/>
              <a:t>way</a:t>
            </a:r>
            <a:r>
              <a:rPr lang="hu-HU" sz="1800" b="1" dirty="0"/>
              <a:t>!</a:t>
            </a:r>
            <a:br>
              <a:rPr lang="hu-HU" sz="1800" dirty="0"/>
            </a:br>
            <a:br>
              <a:rPr lang="hu-HU" sz="1800" b="1" i="0" strike="noStrike" cap="none" dirty="0">
                <a:solidFill>
                  <a:schemeClr val="tx1"/>
                </a:solidFill>
                <a:sym typeface="Arial"/>
              </a:rPr>
            </a:br>
            <a:endParaRPr lang="en-US" sz="1800" b="1" i="0" strike="noStrike" cap="none" dirty="0">
              <a:solidFill>
                <a:schemeClr val="tx1"/>
              </a:solidFill>
              <a:sym typeface="Arial"/>
            </a:endParaRPr>
          </a:p>
        </p:txBody>
      </p:sp>
      <p:pic>
        <p:nvPicPr>
          <p:cNvPr id="199" name="Shape 199" descr="portal_top_de">
            <a:extLst>
              <a:ext uri="{FF2B5EF4-FFF2-40B4-BE49-F238E27FC236}">
                <a16:creationId xmlns:a16="http://schemas.microsoft.com/office/drawing/2014/main" id="{404FD2A5-2168-BA50-D1A5-2C8AFA5ACE2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116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7776482"/>
      </p:ext>
    </p:extLst>
  </p:cSld>
  <p:clrMapOvr>
    <a:masterClrMapping/>
  </p:clrMapOvr>
</p:sld>
</file>

<file path=ppt/theme/theme1.xml><?xml version="1.0" encoding="utf-8"?>
<a:theme xmlns:a="http://schemas.openxmlformats.org/drawingml/2006/main" name="1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0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8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9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343</Words>
  <Application>Microsoft Office PowerPoint</Application>
  <PresentationFormat>Diavetítés a képernyőre (4:3 oldalarány)</PresentationFormat>
  <Paragraphs>20</Paragraphs>
  <Slides>11</Slides>
  <Notes>11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10</vt:i4>
      </vt:variant>
      <vt:variant>
        <vt:lpstr>Diacímek</vt:lpstr>
      </vt:variant>
      <vt:variant>
        <vt:i4>11</vt:i4>
      </vt:variant>
    </vt:vector>
  </HeadingPairs>
  <TitlesOfParts>
    <vt:vector size="23" baseType="lpstr">
      <vt:lpstr>Algerian</vt:lpstr>
      <vt:lpstr>Arial</vt:lpstr>
      <vt:lpstr>1_Alapértelmezett terv</vt:lpstr>
      <vt:lpstr>2_Alapértelmezett terv</vt:lpstr>
      <vt:lpstr>3_Alapértelmezett terv</vt:lpstr>
      <vt:lpstr>4_Alapértelmezett terv</vt:lpstr>
      <vt:lpstr>5_Alapértelmezett terv</vt:lpstr>
      <vt:lpstr>6_Alapértelmezett terv</vt:lpstr>
      <vt:lpstr>7_Alapértelmezett terv</vt:lpstr>
      <vt:lpstr>8_Alapértelmezett terv</vt:lpstr>
      <vt:lpstr>9_Alapértelmezett terv</vt:lpstr>
      <vt:lpstr>10_Alapértelmezett terv</vt:lpstr>
      <vt:lpstr>PowerPoint-bemutató</vt:lpstr>
      <vt:lpstr> OPERATIONALIZED MEASUREMENT PROCESS  FOR MODEL-QUALITY-EVALUATION  IN CASE OF DATA ASSETS  BASED ON QUESTIONNAIRES </vt:lpstr>
      <vt:lpstr>Content  Introduction Methodology Data Results Discussion Conclusions Future     </vt:lpstr>
      <vt:lpstr>INTRODUCTION  Challenge/Question = what kind of differences can be detected,  if real (questionnaire-based) data  and  randomized data  are analysed in the same analytical process?  </vt:lpstr>
      <vt:lpstr>METHODOLOGY  AI-based steps  e.g. staircase-based production functions:  with expert-oriented and with correlation-oriented directions Naive &amp; Copilot models/indicators  e.g. regression, correlation  </vt:lpstr>
      <vt:lpstr>DATA  Objects = Years (2011-2022) X-Attributes = quasi measurable behaviour parameters (X1,…,X11) Y-attributes = subjective well-being (Y1,…,Y5)  Real OAM / RND-OAM / Idealized OAMs </vt:lpstr>
      <vt:lpstr>RESULTS  dynamic correlation-oriented analytical steps lead to modelling anomalies  in case of raw RND-data   idealized scenarios are better then the real scenario  Copilot-driven analyses are less complex </vt:lpstr>
      <vt:lpstr>DISCUSSION  Alternative raw data-scenarios should be evaluated  based on antidiscrimation-oriented optimization (e.g. AI: COCO-Y0)  </vt:lpstr>
      <vt:lpstr>CONCLUSIONS  The quality of questionnaire-based data can be evaluated in an automatable way!  </vt:lpstr>
      <vt:lpstr>FUTURE  New X-attributes: being totally subjective ones… </vt:lpstr>
      <vt:lpstr>THANK YOU FOR YOUR ATTENTION  miau@my-x.hu   https://www.cappadociacongress.org/_files/ugd/d0a9b7_64f3ef68c6a248c384ce8976f2f25e3f.pdf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Latitude</dc:creator>
  <cp:lastModifiedBy>László Pitlik</cp:lastModifiedBy>
  <cp:revision>156</cp:revision>
  <dcterms:modified xsi:type="dcterms:W3CDTF">2025-07-29T21:41:19Z</dcterms:modified>
</cp:coreProperties>
</file>