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  <p:sldMasterId id="2147483661" r:id="rId2"/>
    <p:sldMasterId id="2147483662" r:id="rId3"/>
    <p:sldMasterId id="2147483663" r:id="rId4"/>
    <p:sldMasterId id="2147483664" r:id="rId5"/>
    <p:sldMasterId id="2147483665" r:id="rId6"/>
    <p:sldMasterId id="2147483666" r:id="rId7"/>
    <p:sldMasterId id="2147483667" r:id="rId8"/>
    <p:sldMasterId id="2147483668" r:id="rId9"/>
    <p:sldMasterId id="2147483669" r:id="rId10"/>
  </p:sldMasterIdLst>
  <p:notesMasterIdLst>
    <p:notesMasterId r:id="rId38"/>
  </p:notesMasterIdLst>
  <p:sldIdLst>
    <p:sldId id="271" r:id="rId11"/>
    <p:sldId id="325" r:id="rId12"/>
    <p:sldId id="257" r:id="rId13"/>
    <p:sldId id="326" r:id="rId14"/>
    <p:sldId id="294" r:id="rId15"/>
    <p:sldId id="262" r:id="rId16"/>
    <p:sldId id="333" r:id="rId17"/>
    <p:sldId id="334" r:id="rId18"/>
    <p:sldId id="288" r:id="rId19"/>
    <p:sldId id="335" r:id="rId20"/>
    <p:sldId id="286" r:id="rId21"/>
    <p:sldId id="319" r:id="rId22"/>
    <p:sldId id="328" r:id="rId23"/>
    <p:sldId id="336" r:id="rId24"/>
    <p:sldId id="270" r:id="rId25"/>
    <p:sldId id="331" r:id="rId26"/>
    <p:sldId id="330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32" r:id="rId35"/>
    <p:sldId id="329" r:id="rId36"/>
    <p:sldId id="337" r:id="rId3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 snapToGrid="0">
      <p:cViewPr varScale="1">
        <p:scale>
          <a:sx n="78" d="100"/>
          <a:sy n="78" d="100"/>
        </p:scale>
        <p:origin x="1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719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CAE4BCDC-CA03-F59C-BA2B-8805CB0F5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>
            <a:extLst>
              <a:ext uri="{FF2B5EF4-FFF2-40B4-BE49-F238E27FC236}">
                <a16:creationId xmlns:a16="http://schemas.microsoft.com/office/drawing/2014/main" id="{5DCBCC4A-4C95-9585-CC2B-7013B9BD2F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>
            <a:extLst>
              <a:ext uri="{FF2B5EF4-FFF2-40B4-BE49-F238E27FC236}">
                <a16:creationId xmlns:a16="http://schemas.microsoft.com/office/drawing/2014/main" id="{549C14C2-A611-F233-78A6-B74FA8A55F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389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28657E1F-7553-A7E1-707A-2930F4E7A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>
            <a:extLst>
              <a:ext uri="{FF2B5EF4-FFF2-40B4-BE49-F238E27FC236}">
                <a16:creationId xmlns:a16="http://schemas.microsoft.com/office/drawing/2014/main" id="{E2727FDF-A8BF-1F3B-89D1-8120BB49C0C8}"/>
              </a:ext>
            </a:extLst>
          </p:cNvPr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>
            <a:extLst>
              <a:ext uri="{FF2B5EF4-FFF2-40B4-BE49-F238E27FC236}">
                <a16:creationId xmlns:a16="http://schemas.microsoft.com/office/drawing/2014/main" id="{D8A508A4-CDEE-B889-3D07-EED61A8ADC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Shape 153">
            <a:extLst>
              <a:ext uri="{FF2B5EF4-FFF2-40B4-BE49-F238E27FC236}">
                <a16:creationId xmlns:a16="http://schemas.microsoft.com/office/drawing/2014/main" id="{EDD85A81-B407-8411-7DB7-D5BABEA710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 dirty="0"/>
          </a:p>
        </p:txBody>
      </p:sp>
    </p:spTree>
    <p:extLst>
      <p:ext uri="{BB962C8B-B14F-4D97-AF65-F5344CB8AC3E}">
        <p14:creationId xmlns:p14="http://schemas.microsoft.com/office/powerpoint/2010/main" val="3104731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DD3680BA-3B6D-541F-69C1-A25438AD4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>
            <a:extLst>
              <a:ext uri="{FF2B5EF4-FFF2-40B4-BE49-F238E27FC236}">
                <a16:creationId xmlns:a16="http://schemas.microsoft.com/office/drawing/2014/main" id="{400AC326-20B7-CD62-8F96-0CB277F53A7B}"/>
              </a:ext>
            </a:extLst>
          </p:cNvPr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>
            <a:extLst>
              <a:ext uri="{FF2B5EF4-FFF2-40B4-BE49-F238E27FC236}">
                <a16:creationId xmlns:a16="http://schemas.microsoft.com/office/drawing/2014/main" id="{0157D10A-44C3-B528-F58C-4107CBBB87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Shape 153">
            <a:extLst>
              <a:ext uri="{FF2B5EF4-FFF2-40B4-BE49-F238E27FC236}">
                <a16:creationId xmlns:a16="http://schemas.microsoft.com/office/drawing/2014/main" id="{25BB009F-2575-1345-FFD5-786C2C4AC1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 dirty="0"/>
          </a:p>
        </p:txBody>
      </p:sp>
    </p:spTree>
    <p:extLst>
      <p:ext uri="{BB962C8B-B14F-4D97-AF65-F5344CB8AC3E}">
        <p14:creationId xmlns:p14="http://schemas.microsoft.com/office/powerpoint/2010/main" val="932599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4E3A4916-950F-5A87-8CED-2687F49A1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>
            <a:extLst>
              <a:ext uri="{FF2B5EF4-FFF2-40B4-BE49-F238E27FC236}">
                <a16:creationId xmlns:a16="http://schemas.microsoft.com/office/drawing/2014/main" id="{43A75FBA-F9B4-CDDA-D536-75686510D9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1" name="Shape 161">
            <a:extLst>
              <a:ext uri="{FF2B5EF4-FFF2-40B4-BE49-F238E27FC236}">
                <a16:creationId xmlns:a16="http://schemas.microsoft.com/office/drawing/2014/main" id="{3FEE58F6-B6A5-F581-D670-75C77AA8C4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08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502A1A32-1610-BD6C-C01C-B19610CAA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>
            <a:extLst>
              <a:ext uri="{FF2B5EF4-FFF2-40B4-BE49-F238E27FC236}">
                <a16:creationId xmlns:a16="http://schemas.microsoft.com/office/drawing/2014/main" id="{0DB1CEF3-99DA-689F-C226-52CAE0818D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1" name="Shape 161">
            <a:extLst>
              <a:ext uri="{FF2B5EF4-FFF2-40B4-BE49-F238E27FC236}">
                <a16:creationId xmlns:a16="http://schemas.microsoft.com/office/drawing/2014/main" id="{C642DAB9-3E0F-C844-2640-011C341DC3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3273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9335E84C-894D-B735-2411-9877A636E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>
            <a:extLst>
              <a:ext uri="{FF2B5EF4-FFF2-40B4-BE49-F238E27FC236}">
                <a16:creationId xmlns:a16="http://schemas.microsoft.com/office/drawing/2014/main" id="{822CD4CD-A5AE-E241-86DB-BD92CC73F9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1" name="Shape 161">
            <a:extLst>
              <a:ext uri="{FF2B5EF4-FFF2-40B4-BE49-F238E27FC236}">
                <a16:creationId xmlns:a16="http://schemas.microsoft.com/office/drawing/2014/main" id="{0C56B399-A581-9103-2B0C-0201C2CBCC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7298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4424A33E-44B5-33E7-C9BA-0D58E1CEA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>
            <a:extLst>
              <a:ext uri="{FF2B5EF4-FFF2-40B4-BE49-F238E27FC236}">
                <a16:creationId xmlns:a16="http://schemas.microsoft.com/office/drawing/2014/main" id="{52E71059-E1D2-46B2-5A4D-028963C60A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>
            <a:extLst>
              <a:ext uri="{FF2B5EF4-FFF2-40B4-BE49-F238E27FC236}">
                <a16:creationId xmlns:a16="http://schemas.microsoft.com/office/drawing/2014/main" id="{5D9AA4D1-F9F9-2071-36E6-C1FE8DFFA8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3090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3925A54F-05F7-90B9-6C19-2028AC8DE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>
            <a:extLst>
              <a:ext uri="{FF2B5EF4-FFF2-40B4-BE49-F238E27FC236}">
                <a16:creationId xmlns:a16="http://schemas.microsoft.com/office/drawing/2014/main" id="{824C4B1C-C52F-11A4-8C64-69E0947216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>
            <a:extLst>
              <a:ext uri="{FF2B5EF4-FFF2-40B4-BE49-F238E27FC236}">
                <a16:creationId xmlns:a16="http://schemas.microsoft.com/office/drawing/2014/main" id="{86EE9D90-626A-812F-4460-0DF5C30DDE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0831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0C911D1C-921E-A29F-45D0-01D51FC2E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>
            <a:extLst>
              <a:ext uri="{FF2B5EF4-FFF2-40B4-BE49-F238E27FC236}">
                <a16:creationId xmlns:a16="http://schemas.microsoft.com/office/drawing/2014/main" id="{01D825BF-52A7-AA7F-AB88-ECF432738A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>
            <a:extLst>
              <a:ext uri="{FF2B5EF4-FFF2-40B4-BE49-F238E27FC236}">
                <a16:creationId xmlns:a16="http://schemas.microsoft.com/office/drawing/2014/main" id="{AF4F49AF-216D-177B-E8E5-F40B2B983E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715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FD53EE8C-15AA-B2F4-4257-9CC401175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>
            <a:extLst>
              <a:ext uri="{FF2B5EF4-FFF2-40B4-BE49-F238E27FC236}">
                <a16:creationId xmlns:a16="http://schemas.microsoft.com/office/drawing/2014/main" id="{03981DA1-6242-6DE1-7F66-B720F33A0B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>
            <a:extLst>
              <a:ext uri="{FF2B5EF4-FFF2-40B4-BE49-F238E27FC236}">
                <a16:creationId xmlns:a16="http://schemas.microsoft.com/office/drawing/2014/main" id="{482CBD31-BFF1-49B6-E031-9D15B3FB13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454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 dirty="0"/>
          </a:p>
        </p:txBody>
      </p:sp>
    </p:spTree>
    <p:extLst>
      <p:ext uri="{BB962C8B-B14F-4D97-AF65-F5344CB8AC3E}">
        <p14:creationId xmlns:p14="http://schemas.microsoft.com/office/powerpoint/2010/main" val="525307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472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9EFF2EE6-FA83-75D2-4B54-21E3ED0ED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>
            <a:extLst>
              <a:ext uri="{FF2B5EF4-FFF2-40B4-BE49-F238E27FC236}">
                <a16:creationId xmlns:a16="http://schemas.microsoft.com/office/drawing/2014/main" id="{E52F84D2-85D6-03E9-932E-FB8F2FCBB8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>
            <a:extLst>
              <a:ext uri="{FF2B5EF4-FFF2-40B4-BE49-F238E27FC236}">
                <a16:creationId xmlns:a16="http://schemas.microsoft.com/office/drawing/2014/main" id="{FFE9577D-2BC5-8584-F28E-C91D223389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361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9804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FC3FBE42-9258-E6AF-3FB6-A71ECC285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>
            <a:extLst>
              <a:ext uri="{FF2B5EF4-FFF2-40B4-BE49-F238E27FC236}">
                <a16:creationId xmlns:a16="http://schemas.microsoft.com/office/drawing/2014/main" id="{301E6A00-E0F1-8F3A-9F16-3CF1454062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>
            <a:extLst>
              <a:ext uri="{FF2B5EF4-FFF2-40B4-BE49-F238E27FC236}">
                <a16:creationId xmlns:a16="http://schemas.microsoft.com/office/drawing/2014/main" id="{23CB915F-FEDE-9AAE-219A-D5497C39D4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534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FD6A055D-3392-7F7E-AFC3-F714A899C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>
            <a:extLst>
              <a:ext uri="{FF2B5EF4-FFF2-40B4-BE49-F238E27FC236}">
                <a16:creationId xmlns:a16="http://schemas.microsoft.com/office/drawing/2014/main" id="{CB4796BF-A30F-5710-E526-B0B1B6CCA4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>
            <a:extLst>
              <a:ext uri="{FF2B5EF4-FFF2-40B4-BE49-F238E27FC236}">
                <a16:creationId xmlns:a16="http://schemas.microsoft.com/office/drawing/2014/main" id="{638578B0-2DAD-28A7-CF37-21FB93127D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785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Függőleges cím és szöveg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tartalomrész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Összehasonlítá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artalomrész képaláírással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Kép képaláírással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Cím és függőleges szöveg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hyperlink" Target="https://miau.my-x.hu/miau2009/index.php3?x=e0&amp;string=Mez.f.l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hyperlink" Target="mailto:pitlik@my-x.h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hyperlink" Target="https://miau.my-x.hu/miau/327/20251103_2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miau.my-x.hu/miau/325/copilot_filmhelyszin_ajanlo_robot_teszteles.docx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miau.my-x.hu/miau2009/index.php3?x=e0&amp;string=lecto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au.my-x.hu/miau2009/index.php3?x=e0&amp;string=citizen" TargetMode="External"/><Relationship Id="rId5" Type="http://schemas.openxmlformats.org/officeDocument/2006/relationships/hyperlink" Target="https://miau.my-x.hu/miau/325/mta_gb_tm_copilot_pitlik.pdf" TargetMode="External"/><Relationship Id="rId10" Type="http://schemas.openxmlformats.org/officeDocument/2006/relationships/image" Target="../media/image5.jpg"/><Relationship Id="rId4" Type="http://schemas.openxmlformats.org/officeDocument/2006/relationships/hyperlink" Target="https://miau.my-x.hu/miau2009/index.php3?x=e0&amp;string=robottan.r" TargetMode="External"/><Relationship Id="rId9" Type="http://schemas.openxmlformats.org/officeDocument/2006/relationships/hyperlink" Target="https://miau.my-x.hu/miau/328/copilot_bank.doc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hyperlink" Target="https://miau.my-x.hu/miau2009/index.php3?x=e0&amp;string=pest.megye" TargetMode="External"/><Relationship Id="rId4" Type="http://schemas.openxmlformats.org/officeDocument/2006/relationships/hyperlink" Target="https://miau.my-x.hu/miau/327/kerdoiv/kerdoiv_szabvanyok.doc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hyperlink" Target="mailto:pitlik@my-x.hu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miau.my-x.hu/miau/325/copilot_filmhelyszin_ajanlo_robot_teszteles.docx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hyperlink" Target="https://miau.my-x.hu/miau/327/20251103_1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g"/><Relationship Id="rId4" Type="http://schemas.openxmlformats.org/officeDocument/2006/relationships/hyperlink" Target="https://miau.my-x.hu/dipo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7AF79D-DCAB-4B44-9C93-4A19AF5EBB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87F883F-D59D-43F6-B669-68AD670040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5F2118C-0BA7-58B1-4038-54D8EC976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117" y="0"/>
            <a:ext cx="5903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2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AE85FD86-7C8D-EA57-E3D7-62E085F17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>
            <a:extLst>
              <a:ext uri="{FF2B5EF4-FFF2-40B4-BE49-F238E27FC236}">
                <a16:creationId xmlns:a16="http://schemas.microsoft.com/office/drawing/2014/main" id="{753161EA-9B25-ED1C-C115-A25D60481C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>
            <a:extLst>
              <a:ext uri="{FF2B5EF4-FFF2-40B4-BE49-F238E27FC236}">
                <a16:creationId xmlns:a16="http://schemas.microsoft.com/office/drawing/2014/main" id="{923A23EA-B9AF-501B-498E-F2E59B1A664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481" y="1844675"/>
            <a:ext cx="9083038" cy="4026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hu-HU" sz="4000" b="1" u="sng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Automatizálás nélkül nincs hatékonyság</a:t>
            </a:r>
            <a:br>
              <a:rPr lang="hu-HU" sz="4000" b="1" dirty="0"/>
            </a:br>
            <a:br>
              <a:rPr lang="hu-HU" sz="2400" b="1" dirty="0"/>
            </a:br>
            <a:r>
              <a:rPr lang="hu-HU" sz="2400" b="1" dirty="0"/>
              <a:t>Hatástanulmány-gyárak?! (vö. korábban KIFÜ-projekt!)</a:t>
            </a:r>
            <a:br>
              <a:rPr lang="hu-HU" sz="2400" b="1" dirty="0"/>
            </a:br>
            <a:br>
              <a:rPr lang="hu-HU" sz="2400" b="1" dirty="0"/>
            </a:br>
            <a:r>
              <a:rPr lang="hu-HU" sz="2400" b="1" dirty="0"/>
              <a:t>A gondolkodás alapstruktúrája LEGO-szerű (vö. hasonlóság-elemzésláncok), s ami LEGO-szerű, az repetitív, vagyis automatizálható/automatizálandó! </a:t>
            </a:r>
            <a:br>
              <a:rPr lang="hu-HU" sz="2400" b="1" dirty="0"/>
            </a:br>
            <a:br>
              <a:rPr lang="hu-HU" sz="2400" b="1" dirty="0"/>
            </a:br>
            <a:r>
              <a:rPr lang="hu-HU" sz="2400" b="1" dirty="0"/>
              <a:t>Az LLM-alapú szoftverfejlesztés nem működik azonban pl. dilettáns akarnokok számára, vagyis algoritmikusan gondolkodni mindenkinek illene végre megtanulnia…</a:t>
            </a:r>
            <a:br>
              <a:rPr lang="hu-HU" sz="2400" b="1" dirty="0"/>
            </a:br>
            <a:br>
              <a:rPr lang="hu-HU" sz="2400" b="1" dirty="0"/>
            </a:br>
            <a:r>
              <a:rPr lang="hu-HU" sz="2400" b="1" dirty="0"/>
              <a:t>Minőségbiztosítás, tesztelés, konzisztencia nélkül nem érdemes nem Ember az ember…</a:t>
            </a:r>
            <a:endParaRPr lang="en-US" sz="32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>
            <a:extLst>
              <a:ext uri="{FF2B5EF4-FFF2-40B4-BE49-F238E27FC236}">
                <a16:creationId xmlns:a16="http://schemas.microsoft.com/office/drawing/2014/main" id="{3DA2D4E4-CBAD-65C0-1982-837E930726F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582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30481" y="1844675"/>
            <a:ext cx="9083038" cy="4026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hu-HU" sz="4000" b="1" u="sng" dirty="0"/>
              <a:t>Vita</a:t>
            </a:r>
            <a:br>
              <a:rPr lang="hu-HU" sz="4000" b="1" dirty="0"/>
            </a:br>
            <a:br>
              <a:rPr lang="hu-HU" sz="2400" b="1" dirty="0"/>
            </a:br>
            <a:r>
              <a:rPr lang="hu-HU" sz="2400" b="1" dirty="0"/>
              <a:t>Felesleges (indokolatlan) titkosítás, szakmaiatlanság, etikátlanság, stb. okán az adatvagyon-gazdálkodás nemzetközi szinten is esetleges, mert a transzparencia hiánya nagyobb érték egyes erőterek számára, mint a rendszerhatékonyság…</a:t>
            </a:r>
            <a:br>
              <a:rPr lang="hu-HU" sz="2400" b="1" dirty="0"/>
            </a:br>
            <a:br>
              <a:rPr lang="hu-HU" sz="2400" b="1" dirty="0"/>
            </a:br>
            <a:r>
              <a:rPr lang="hu-HU" sz="2400" b="1" dirty="0"/>
              <a:t>Az emberek matematikai képzettsége alacsony, a motiváltsága hiányos, a poroszos oktatás pedig eleve alkalmatlan módszertanilag magas szintű gondolkodók kinevelésére…</a:t>
            </a:r>
            <a:br>
              <a:rPr lang="hu-HU" sz="2400" b="1" dirty="0"/>
            </a:br>
            <a:endParaRPr lang="en-US" sz="32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870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71D20334-7A57-A83A-2A13-A2531F1AC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>
            <a:extLst>
              <a:ext uri="{FF2B5EF4-FFF2-40B4-BE49-F238E27FC236}">
                <a16:creationId xmlns:a16="http://schemas.microsoft.com/office/drawing/2014/main" id="{284FF9EE-E42B-ECE6-0536-F1BE950FDB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>
            <a:extLst>
              <a:ext uri="{FF2B5EF4-FFF2-40B4-BE49-F238E27FC236}">
                <a16:creationId xmlns:a16="http://schemas.microsoft.com/office/drawing/2014/main" id="{381ACBDC-21F1-2039-4E10-91496D8CB56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481" y="1844675"/>
            <a:ext cx="9083038" cy="4026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hu-HU" sz="4000" b="1" u="sng" dirty="0"/>
              <a:t>Konklúziók</a:t>
            </a:r>
            <a:br>
              <a:rPr lang="hu-HU" sz="4000" b="1" dirty="0"/>
            </a:br>
            <a:br>
              <a:rPr lang="hu-HU" sz="4000" b="1" dirty="0"/>
            </a:br>
            <a:r>
              <a:rPr lang="hu-HU" sz="2400" b="1" dirty="0"/>
              <a:t>Minden zavaró tényező minimalizálható, de ehhez olyan vezetőkiválasztás, továbbképzés kell, ahol az objektív! Sikeresség (verseny) a legitimáció alapja – semmi más…</a:t>
            </a:r>
            <a:br>
              <a:rPr lang="hu-HU" sz="2400" b="1" dirty="0"/>
            </a:br>
            <a:r>
              <a:rPr lang="hu-HU" sz="2400" b="1" dirty="0"/>
              <a:t>(vö. díszpolgári címek szubjektív </a:t>
            </a:r>
            <a:r>
              <a:rPr lang="hu-HU" sz="2400" b="1" dirty="0" err="1"/>
              <a:t>vs</a:t>
            </a:r>
            <a:r>
              <a:rPr lang="hu-HU" sz="2400" b="1" dirty="0"/>
              <a:t>. objektív odaítélése)</a:t>
            </a:r>
            <a:endParaRPr lang="en-US" sz="320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>
            <a:extLst>
              <a:ext uri="{FF2B5EF4-FFF2-40B4-BE49-F238E27FC236}">
                <a16:creationId xmlns:a16="http://schemas.microsoft.com/office/drawing/2014/main" id="{5B0571C4-6D60-4697-3E87-2AC44B67851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685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62743B2F-525D-3D2F-011C-2A0C34659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>
            <a:extLst>
              <a:ext uri="{FF2B5EF4-FFF2-40B4-BE49-F238E27FC236}">
                <a16:creationId xmlns:a16="http://schemas.microsoft.com/office/drawing/2014/main" id="{BB7CC837-9540-5466-0C3E-CC8C712AB7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>
            <a:extLst>
              <a:ext uri="{FF2B5EF4-FFF2-40B4-BE49-F238E27FC236}">
                <a16:creationId xmlns:a16="http://schemas.microsoft.com/office/drawing/2014/main" id="{B4520E86-FE5C-BAB0-BE97-6B444EA8FBF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481" y="1844675"/>
            <a:ext cx="9083038" cy="4026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hu-HU" sz="4000" b="1" u="sng" dirty="0"/>
              <a:t>Jövőkép I.</a:t>
            </a:r>
            <a:br>
              <a:rPr lang="hu-HU" sz="4000" b="1" dirty="0"/>
            </a:br>
            <a:br>
              <a:rPr lang="hu-HU" sz="4000" b="1" dirty="0"/>
            </a:br>
            <a:r>
              <a:rPr lang="hu-HU" sz="2400" b="1" dirty="0"/>
              <a:t>A Mezőföld-projektek és kapcsolódó leágazásaik már ismert példák arra, </a:t>
            </a:r>
            <a:br>
              <a:rPr lang="hu-HU" sz="2400" b="1" dirty="0"/>
            </a:br>
            <a:r>
              <a:rPr lang="hu-HU" sz="2400" b="1" dirty="0"/>
              <a:t>mit jelent az adat-vezérelt, MI-támogatású gondolkodásmód, </a:t>
            </a:r>
            <a:br>
              <a:rPr lang="hu-HU" sz="2400" b="1" dirty="0"/>
            </a:br>
            <a:r>
              <a:rPr lang="hu-HU" sz="2400" b="1" dirty="0"/>
              <a:t>s mit jelent ehhez képest a szubjektív/naiv mindennapok „ügyetlenkedése”…</a:t>
            </a:r>
            <a:br>
              <a:rPr lang="hu-HU" sz="2400" b="1" dirty="0"/>
            </a:br>
            <a:br>
              <a:rPr lang="hu-HU" sz="2400" b="1" dirty="0"/>
            </a:br>
            <a:r>
              <a:rPr lang="hu-HU" sz="2400" b="1" dirty="0"/>
              <a:t>vö. pl. </a:t>
            </a:r>
            <a:br>
              <a:rPr lang="hu-HU" sz="2400" b="1" dirty="0"/>
            </a:br>
            <a:r>
              <a:rPr lang="hu-HU" sz="2000" b="1" dirty="0">
                <a:hlinkClick r:id="rId4"/>
              </a:rPr>
              <a:t>https://miau.my-x.hu/miau2009/index.php3?x=e0&amp;string=Mez.f.ld</a:t>
            </a:r>
            <a:r>
              <a:rPr lang="hu-HU" sz="2000" b="1" dirty="0"/>
              <a:t> </a:t>
            </a:r>
            <a:br>
              <a:rPr lang="hu-HU" sz="1400" b="1" dirty="0"/>
            </a:br>
            <a:endParaRPr lang="en-US" sz="320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>
            <a:extLst>
              <a:ext uri="{FF2B5EF4-FFF2-40B4-BE49-F238E27FC236}">
                <a16:creationId xmlns:a16="http://schemas.microsoft.com/office/drawing/2014/main" id="{638B9B69-87D1-EF46-F3ED-04E5A3FAE2F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944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20274FE9-4BB1-81F1-F645-6C480BE5C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>
            <a:extLst>
              <a:ext uri="{FF2B5EF4-FFF2-40B4-BE49-F238E27FC236}">
                <a16:creationId xmlns:a16="http://schemas.microsoft.com/office/drawing/2014/main" id="{9D2219F2-2573-4C37-8C18-8B07FEF654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>
            <a:extLst>
              <a:ext uri="{FF2B5EF4-FFF2-40B4-BE49-F238E27FC236}">
                <a16:creationId xmlns:a16="http://schemas.microsoft.com/office/drawing/2014/main" id="{ACEBEBE3-7C8D-1122-E048-B640F09198D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481" y="1844675"/>
            <a:ext cx="9083038" cy="4026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hu-HU" sz="4000" b="1" u="sng" dirty="0"/>
              <a:t>Jövőkép II.</a:t>
            </a:r>
            <a:br>
              <a:rPr lang="hu-HU" sz="4000" b="1" dirty="0"/>
            </a:br>
            <a:br>
              <a:rPr lang="hu-HU" sz="4000" b="1" dirty="0"/>
            </a:br>
            <a:r>
              <a:rPr lang="hu-HU" sz="2400" b="1" dirty="0"/>
              <a:t>Kapcsolódó előadások: </a:t>
            </a:r>
            <a:br>
              <a:rPr lang="hu-HU" sz="2400" b="1" dirty="0"/>
            </a:br>
            <a:br>
              <a:rPr lang="hu-HU" sz="2400" b="1" dirty="0"/>
            </a:br>
            <a:r>
              <a:rPr lang="hu-HU" sz="2400" b="1" dirty="0"/>
              <a:t>Váradi Dániel - Kvantum-inspirált homogenitásmodellek a jövő társadalmi-gazdasági rendszereinek elemzésében</a:t>
            </a:r>
            <a:r>
              <a:rPr lang="hu-HU" sz="2000" b="1" dirty="0"/>
              <a:t> </a:t>
            </a:r>
            <a:br>
              <a:rPr lang="hu-HU" sz="2000" b="1" dirty="0"/>
            </a:br>
            <a:br>
              <a:rPr lang="hu-HU" sz="2000" b="1" dirty="0"/>
            </a:br>
            <a:r>
              <a:rPr lang="hu-HU" sz="2400" b="1" dirty="0"/>
              <a:t>Pitlik László: Kiválthatók-e azonnal az LLM ügynökök által terület/térség/vidék-fejlesztési emberi szakértői munkakörök?</a:t>
            </a:r>
            <a:br>
              <a:rPr lang="hu-HU" sz="2400" b="1" dirty="0"/>
            </a:br>
            <a:br>
              <a:rPr lang="hu-HU" sz="1400" b="1" dirty="0"/>
            </a:br>
            <a:endParaRPr lang="en-US" sz="320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>
            <a:extLst>
              <a:ext uri="{FF2B5EF4-FFF2-40B4-BE49-F238E27FC236}">
                <a16:creationId xmlns:a16="http://schemas.microsoft.com/office/drawing/2014/main" id="{8DBB7228-39B8-F56B-B80B-6FBF58BBEA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70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>
            <a:spLocks noGrp="1"/>
          </p:cNvSpPr>
          <p:nvPr>
            <p:ph type="ctrTitle"/>
          </p:nvPr>
        </p:nvSpPr>
        <p:spPr>
          <a:xfrm>
            <a:off x="179386" y="3141661"/>
            <a:ext cx="8713786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br>
              <a:rPr lang="hu-HU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Köszönöm a figyelmet!</a:t>
            </a:r>
            <a:br>
              <a:rPr lang="en-US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Email: </a:t>
            </a: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pitlik@my-x.hu</a:t>
            </a: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400" b="1" dirty="0"/>
            </a:br>
            <a:br>
              <a:rPr lang="hu-HU" sz="2800" b="1" dirty="0"/>
            </a:br>
            <a:endParaRPr lang="en-US" sz="2400" b="1" dirty="0"/>
          </a:p>
        </p:txBody>
      </p:sp>
      <p:sp>
        <p:nvSpPr>
          <p:cNvPr id="270" name="Shape 270"/>
          <p:cNvSpPr txBox="1">
            <a:spLocks noGrp="1"/>
          </p:cNvSpPr>
          <p:nvPr>
            <p:ph type="subTitle" idx="1"/>
          </p:nvPr>
        </p:nvSpPr>
        <p:spPr>
          <a:xfrm>
            <a:off x="1461920" y="5331661"/>
            <a:ext cx="6400799" cy="13482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br>
              <a:rPr lang="en-US" sz="2400" b="1" dirty="0">
                <a:solidFill>
                  <a:schemeClr val="dk2"/>
                </a:solidFill>
              </a:rPr>
            </a:br>
            <a:endParaRPr lang="en-US" sz="2400" b="1" dirty="0">
              <a:solidFill>
                <a:schemeClr val="dk2"/>
              </a:solidFill>
            </a:endParaRPr>
          </a:p>
        </p:txBody>
      </p:sp>
      <p:pic>
        <p:nvPicPr>
          <p:cNvPr id="271" name="Shape 271" descr="portal_top_d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42AC5B4C-F4AD-82ED-6F7F-A4B3190AD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 descr="centerback">
            <a:extLst>
              <a:ext uri="{FF2B5EF4-FFF2-40B4-BE49-F238E27FC236}">
                <a16:creationId xmlns:a16="http://schemas.microsoft.com/office/drawing/2014/main" id="{58CA4089-BE93-19C2-3C52-716617C6D0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61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>
            <a:extLst>
              <a:ext uri="{FF2B5EF4-FFF2-40B4-BE49-F238E27FC236}">
                <a16:creationId xmlns:a16="http://schemas.microsoft.com/office/drawing/2014/main" id="{A022F66D-AAB3-F6AB-4E2B-670EA1928C0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621" y="1618228"/>
            <a:ext cx="9108757" cy="237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br>
              <a:rPr lang="hu-HU" sz="3200" dirty="0">
                <a:solidFill>
                  <a:srgbClr val="000000"/>
                </a:solidFill>
                <a:effectLst/>
                <a:latin typeface="Algerian" panose="04020705040A02060702" pitchFamily="82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hu-HU" sz="3200" b="1" dirty="0">
                <a:effectLst/>
                <a:latin typeface="+mj-lt"/>
                <a:ea typeface="ADLaM Display" panose="02010000000000000000" pitchFamily="2" charset="0"/>
                <a:cs typeface="Aharoni" panose="02010803020104030203" pitchFamily="2" charset="-79"/>
              </a:rPr>
              <a:t>Kiválthatók-e azonnal az LLM ügynökök által terület/térség/vidék-fejlesztési emberi szakértői munkakörök?</a:t>
            </a:r>
            <a:br>
              <a:rPr lang="hu-HU" sz="8000" b="1" dirty="0">
                <a:latin typeface="+mj-lt"/>
                <a:ea typeface="ADLaM Display" panose="02010000000000000000" pitchFamily="2" charset="0"/>
                <a:cs typeface="Aharoni" panose="02010803020104030203" pitchFamily="2" charset="-79"/>
              </a:rPr>
            </a:br>
            <a:endParaRPr lang="en-US" sz="3600" b="1" i="0" u="none" strike="noStrike" cap="none" dirty="0">
              <a:solidFill>
                <a:schemeClr val="dk2"/>
              </a:solidFill>
              <a:latin typeface="+mj-lt"/>
              <a:ea typeface="ADLaM Display" panose="02010000000000000000" pitchFamily="2" charset="0"/>
              <a:cs typeface="Aharoni" panose="02010803020104030203" pitchFamily="2" charset="-79"/>
              <a:sym typeface="Arial"/>
            </a:endParaRPr>
          </a:p>
        </p:txBody>
      </p:sp>
      <p:sp>
        <p:nvSpPr>
          <p:cNvPr id="157" name="Shape 157">
            <a:extLst>
              <a:ext uri="{FF2B5EF4-FFF2-40B4-BE49-F238E27FC236}">
                <a16:creationId xmlns:a16="http://schemas.microsoft.com/office/drawing/2014/main" id="{86F1FC4C-9924-1CE5-616B-F4D9C0D798D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4444912"/>
            <a:ext cx="9108758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Pitlik</a:t>
            </a:r>
            <a:r>
              <a:rPr lang="hu-HU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László</a:t>
            </a:r>
            <a:endParaRPr lang="hu-HU" sz="1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hu-HU" sz="1800" dirty="0"/>
              <a:t>Kodolányi János Egyetem, MY-X kutatócsoport </a:t>
            </a: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hu-HU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2025.XI.03. – Velence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hu-HU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360"/>
              </a:spcBef>
              <a:buSzPct val="25000"/>
            </a:pPr>
            <a:r>
              <a:rPr lang="hu-HU" sz="1800" dirty="0"/>
              <a:t>Részletek: </a:t>
            </a:r>
            <a:r>
              <a:rPr lang="en-GB" sz="1800" dirty="0">
                <a:hlinkClick r:id="rId4"/>
              </a:rPr>
              <a:t>https://miau.my-x.hu/miau/327/20251103_</a:t>
            </a:r>
            <a:r>
              <a:rPr lang="hu-HU" sz="1800" dirty="0">
                <a:hlinkClick r:id="rId4"/>
              </a:rPr>
              <a:t>2</a:t>
            </a:r>
            <a:r>
              <a:rPr lang="en-GB" sz="1800" dirty="0">
                <a:hlinkClick r:id="rId4"/>
              </a:rPr>
              <a:t>/</a:t>
            </a:r>
            <a:r>
              <a:rPr lang="hu-HU" sz="1800" dirty="0"/>
              <a:t>  </a:t>
            </a:r>
            <a:r>
              <a:rPr lang="hu-HU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280"/>
              </a:spcBef>
              <a:buSzPct val="25000"/>
            </a:pPr>
            <a:endParaRPr lang="en-US" sz="1400" dirty="0"/>
          </a:p>
          <a:p>
            <a:pPr lvl="0">
              <a:spcBef>
                <a:spcPts val="280"/>
              </a:spcBef>
              <a:buSzPct val="25000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</a:t>
            </a:r>
          </a:p>
        </p:txBody>
      </p:sp>
      <p:pic>
        <p:nvPicPr>
          <p:cNvPr id="158" name="Shape 158" descr="portal_top_de">
            <a:extLst>
              <a:ext uri="{FF2B5EF4-FFF2-40B4-BE49-F238E27FC236}">
                <a16:creationId xmlns:a16="http://schemas.microsoft.com/office/drawing/2014/main" id="{16E336E4-973C-6241-9BD7-3D906C60960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602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BE242E-D673-C683-D7D5-3F3713D81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484188"/>
            <a:ext cx="7772400" cy="147002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5837087-2EAA-FD02-DCAF-E780935B4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2552700"/>
            <a:ext cx="6400799" cy="1752600"/>
          </a:xfrm>
        </p:spPr>
        <p:txBody>
          <a:bodyPr/>
          <a:lstStyle/>
          <a:p>
            <a:endParaRPr lang="de-DE" sz="18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12537BB-E534-CB36-FCAD-64F9EDF8D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128" y="1423707"/>
            <a:ext cx="4067743" cy="4010585"/>
          </a:xfrm>
          <a:prstGeom prst="rect">
            <a:avLst/>
          </a:prstGeom>
        </p:spPr>
      </p:pic>
      <p:sp>
        <p:nvSpPr>
          <p:cNvPr id="8" name="Cím 1">
            <a:extLst>
              <a:ext uri="{FF2B5EF4-FFF2-40B4-BE49-F238E27FC236}">
                <a16:creationId xmlns:a16="http://schemas.microsoft.com/office/drawing/2014/main" id="{B06A9E8F-E961-C3BC-2024-871E31E644F3}"/>
              </a:ext>
            </a:extLst>
          </p:cNvPr>
          <p:cNvSpPr txBox="1">
            <a:spLocks/>
          </p:cNvSpPr>
          <p:nvPr/>
        </p:nvSpPr>
        <p:spPr>
          <a:xfrm>
            <a:off x="685798" y="4879036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br>
              <a:rPr lang="hu-HU" sz="3600"/>
            </a:br>
            <a:r>
              <a:rPr lang="hu-HU" sz="3600"/>
              <a:t>Feljegyzés helyett – csak egy fotó!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135318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1407E993-5DB5-7155-09B7-E24CB00F1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 descr="centerback">
            <a:extLst>
              <a:ext uri="{FF2B5EF4-FFF2-40B4-BE49-F238E27FC236}">
                <a16:creationId xmlns:a16="http://schemas.microsoft.com/office/drawing/2014/main" id="{A9B8C40B-4171-6A1C-46CA-C5D44067E4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61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>
            <a:extLst>
              <a:ext uri="{FF2B5EF4-FFF2-40B4-BE49-F238E27FC236}">
                <a16:creationId xmlns:a16="http://schemas.microsoft.com/office/drawing/2014/main" id="{CF407C8D-5A45-430C-79EF-7B4E3AD21BD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5243" y="2538198"/>
            <a:ext cx="9108757" cy="237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r>
              <a:rPr lang="hu-HU" sz="3600" b="1" u="sng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Tartalomjegyzék</a:t>
            </a:r>
            <a:br>
              <a:rPr lang="hu-HU" sz="36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hu-HU" sz="36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Mit jelent az emberi munkaerő kiváltása?</a:t>
            </a:r>
            <a:b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Esettanulmányok</a:t>
            </a:r>
            <a:b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Vita </a:t>
            </a:r>
            <a:b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Következtetések</a:t>
            </a:r>
            <a:b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Jövőkép</a:t>
            </a:r>
            <a:br>
              <a:rPr lang="hu-HU" sz="36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8" name="Shape 158" descr="portal_top_de">
            <a:extLst>
              <a:ext uri="{FF2B5EF4-FFF2-40B4-BE49-F238E27FC236}">
                <a16:creationId xmlns:a16="http://schemas.microsoft.com/office/drawing/2014/main" id="{7DE97268-BFEF-5AF5-81BE-40BAD49F1D5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726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816ED9E3-5507-05FC-A024-4285B601D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centerback">
            <a:extLst>
              <a:ext uri="{FF2B5EF4-FFF2-40B4-BE49-F238E27FC236}">
                <a16:creationId xmlns:a16="http://schemas.microsoft.com/office/drawing/2014/main" id="{2B68A6B0-9225-7002-BDA8-4FC053C001B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878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>
            <a:extLst>
              <a:ext uri="{FF2B5EF4-FFF2-40B4-BE49-F238E27FC236}">
                <a16:creationId xmlns:a16="http://schemas.microsoft.com/office/drawing/2014/main" id="{EFD92E85-C1D4-D65E-9569-19766F40718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481" y="1166345"/>
            <a:ext cx="9083038" cy="5320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hu-HU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Mit jelent az emberi munka kiváltása?</a:t>
            </a:r>
            <a:br>
              <a:rPr lang="hu-HU" sz="48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8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Teljesen szuverén LLM-ágens (belátható időn belü</a:t>
            </a:r>
            <a:r>
              <a:rPr lang="hu-HU" sz="2000" b="1" dirty="0"/>
              <a:t>l) nem fog létezni…</a:t>
            </a:r>
            <a:br>
              <a:rPr lang="hu-HU" sz="2000" b="1" dirty="0"/>
            </a:br>
            <a:br>
              <a:rPr lang="hu-HU" sz="2000" b="1" dirty="0"/>
            </a:br>
            <a:r>
              <a:rPr lang="hu-HU" sz="2000" b="1" dirty="0"/>
              <a:t>A hatékonyságnövelés a megfelelő részfeladatok felismerését jelenti…</a:t>
            </a:r>
            <a:br>
              <a:rPr lang="hu-HU" sz="2000" b="1" dirty="0"/>
            </a:br>
            <a:br>
              <a:rPr lang="hu-HU" sz="2000" b="1" dirty="0"/>
            </a:br>
            <a:r>
              <a:rPr lang="hu-HU" sz="2000" b="1" dirty="0"/>
              <a:t>Az a részfeladat megfelelő, melyet prompt-</a:t>
            </a:r>
            <a:r>
              <a:rPr lang="hu-HU" sz="2000" b="1" dirty="0" err="1"/>
              <a:t>olni</a:t>
            </a:r>
            <a:r>
              <a:rPr lang="hu-HU" sz="2000" b="1" dirty="0"/>
              <a:t> minőségbiztosítással együtt is gyorsabb, mint emberként végrehajtani…</a:t>
            </a:r>
            <a:br>
              <a:rPr lang="hu-HU" sz="2000" b="1" dirty="0"/>
            </a:br>
            <a:br>
              <a:rPr lang="hu-HU" sz="2000" b="1" dirty="0"/>
            </a:br>
            <a:r>
              <a:rPr lang="hu-HU" sz="2000" b="1" dirty="0"/>
              <a:t>Ez a szint emberi </a:t>
            </a:r>
            <a:r>
              <a:rPr lang="hu-HU" sz="2000" b="1" dirty="0" err="1"/>
              <a:t>munkavállalónként</a:t>
            </a:r>
            <a:r>
              <a:rPr lang="hu-HU" sz="2000" b="1" dirty="0"/>
              <a:t>, ill. dinamikusan is más és más lesz (s más és más már évtizedek óta: vö. pl. Excel-támogatás a napi munkához)…</a:t>
            </a:r>
            <a:br>
              <a:rPr lang="hu-HU" sz="2000" b="1" dirty="0"/>
            </a:br>
            <a:br>
              <a:rPr lang="hu-HU" sz="2000" b="1" dirty="0"/>
            </a:br>
            <a:r>
              <a:rPr lang="hu-HU" sz="2000" b="1" dirty="0"/>
              <a:t>Az </a:t>
            </a:r>
            <a:r>
              <a:rPr lang="hu-HU" sz="2000" b="1" dirty="0" err="1"/>
              <a:t>ember+LLM</a:t>
            </a:r>
            <a:r>
              <a:rPr lang="hu-HU" sz="2000" b="1" dirty="0"/>
              <a:t> a munkaerőpiacon maga lesz a CYBORG!</a:t>
            </a:r>
            <a:endParaRPr lang="en-US" sz="2000" b="1" i="0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Shape 166" descr="portal_top_de">
            <a:extLst>
              <a:ext uri="{FF2B5EF4-FFF2-40B4-BE49-F238E27FC236}">
                <a16:creationId xmlns:a16="http://schemas.microsoft.com/office/drawing/2014/main" id="{1D51ED00-33F9-6837-9EC0-B8435C88259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07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1CDCA0-81A6-5E23-1DD2-33C2E40F7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B03B72E-D52D-4B21-3CBF-B10A6DEE0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92D3E0D-9903-EF51-57C6-A48490D41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0" y="271022"/>
            <a:ext cx="4258396" cy="3248926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4C548D8-FFBC-A226-8BE2-39E26DE1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714" y="2273709"/>
            <a:ext cx="380847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36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4F780AF8-ECC8-94C8-98C2-FD8BF35CE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centerback">
            <a:extLst>
              <a:ext uri="{FF2B5EF4-FFF2-40B4-BE49-F238E27FC236}">
                <a16:creationId xmlns:a16="http://schemas.microsoft.com/office/drawing/2014/main" id="{1CCEF807-4B1B-EA72-667F-36164A31BE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878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>
            <a:extLst>
              <a:ext uri="{FF2B5EF4-FFF2-40B4-BE49-F238E27FC236}">
                <a16:creationId xmlns:a16="http://schemas.microsoft.com/office/drawing/2014/main" id="{A8CAED43-156C-4BB4-AA45-3C3377624B7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481" y="1166345"/>
            <a:ext cx="9083038" cy="5320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hu-HU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Esettanulmányok</a:t>
            </a:r>
            <a:br>
              <a:rPr lang="hu-HU" sz="48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8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b="1" dirty="0"/>
              <a:t>Bármely munkakör elé oda lehet írni már évek óta, hogy ROBOT-…</a:t>
            </a:r>
            <a:br>
              <a:rPr lang="hu-HU" sz="2000" b="1" dirty="0"/>
            </a:br>
            <a:r>
              <a:rPr lang="hu-HU" sz="2000" b="1" dirty="0"/>
              <a:t>Robot-tanár: </a:t>
            </a:r>
            <a:r>
              <a:rPr lang="hu-HU" sz="2000" b="1" dirty="0">
                <a:hlinkClick r:id="rId4"/>
              </a:rPr>
              <a:t>https://miau.my-x.hu/miau2009/index.php3?x=e0&amp;string=robottan.r</a:t>
            </a:r>
            <a:r>
              <a:rPr lang="hu-HU" sz="2000" b="1" dirty="0"/>
              <a:t> </a:t>
            </a:r>
            <a:br>
              <a:rPr lang="hu-HU" sz="2000" b="1" dirty="0"/>
            </a:br>
            <a:r>
              <a:rPr lang="hu-HU" sz="2000" b="1" dirty="0"/>
              <a:t>Robot-jogász: </a:t>
            </a:r>
            <a:r>
              <a:rPr lang="hu-HU" sz="2000" b="1" dirty="0">
                <a:hlinkClick r:id="rId5"/>
              </a:rPr>
              <a:t>https://miau.my-x.hu/miau/325/mta_gb_tm_copilot_pitlik.pdf</a:t>
            </a:r>
            <a:r>
              <a:rPr lang="hu-HU" sz="2000" b="1" dirty="0"/>
              <a:t> </a:t>
            </a:r>
            <a:br>
              <a:rPr lang="hu-HU" sz="2000" b="1" dirty="0"/>
            </a:br>
            <a:r>
              <a:rPr lang="hu-HU" sz="2000" b="1" dirty="0"/>
              <a:t>Robot-politikus: </a:t>
            </a:r>
            <a:r>
              <a:rPr lang="hu-HU" sz="2000" b="1" dirty="0">
                <a:hlinkClick r:id="rId6"/>
              </a:rPr>
              <a:t>https://miau.my-x.hu/miau2009/index.php3?x=e0&amp;string=citizen</a:t>
            </a:r>
            <a:r>
              <a:rPr lang="hu-HU" sz="2000" b="1" dirty="0"/>
              <a:t> </a:t>
            </a:r>
            <a:br>
              <a:rPr lang="hu-HU" sz="2000" b="1" dirty="0"/>
            </a:br>
            <a:r>
              <a:rPr lang="hu-HU" sz="2000" b="1" dirty="0"/>
              <a:t>Robot: pszichológus: </a:t>
            </a:r>
            <a:br>
              <a:rPr lang="hu-HU" sz="2000" b="1" dirty="0"/>
            </a:br>
            <a:r>
              <a:rPr lang="hu-HU" sz="2000" b="1" dirty="0"/>
              <a:t>Robot-lektor: </a:t>
            </a:r>
            <a:r>
              <a:rPr lang="hu-HU" sz="2000" b="1" dirty="0">
                <a:hlinkClick r:id="rId7"/>
              </a:rPr>
              <a:t>https://miau.my-x.hu/miau2009/index.php3?x=e0&amp;string=lector</a:t>
            </a:r>
            <a:r>
              <a:rPr lang="hu-HU" sz="2000" b="1" dirty="0"/>
              <a:t> </a:t>
            </a:r>
            <a:br>
              <a:rPr lang="hu-HU" sz="2000" b="1" dirty="0"/>
            </a:br>
            <a:r>
              <a:rPr lang="hu-HU" sz="2000" b="1" dirty="0"/>
              <a:t>Robot-filmes: </a:t>
            </a:r>
            <a:r>
              <a:rPr lang="hu-HU" sz="2000" b="1" dirty="0">
                <a:hlinkClick r:id="rId8"/>
              </a:rPr>
              <a:t>https://miau.my-x.hu/miau/325/copilot_filmhelyszin_ajanlo_robot_teszteles.docx</a:t>
            </a:r>
            <a:r>
              <a:rPr lang="hu-HU" sz="2000" b="1" dirty="0"/>
              <a:t> </a:t>
            </a:r>
            <a:br>
              <a:rPr lang="hu-HU" sz="2000" b="1" dirty="0"/>
            </a:br>
            <a:r>
              <a:rPr lang="hu-HU" sz="2000" b="1" dirty="0"/>
              <a:t>Robot-bankár: </a:t>
            </a:r>
            <a:r>
              <a:rPr lang="hu-HU" sz="2000" b="1" dirty="0">
                <a:hlinkClick r:id="rId9"/>
              </a:rPr>
              <a:t>https://miau.my-x.hu/miau/328/copilot_bank.docx</a:t>
            </a:r>
            <a:r>
              <a:rPr lang="hu-HU" sz="2000" b="1" dirty="0"/>
              <a:t> </a:t>
            </a:r>
            <a:br>
              <a:rPr lang="hu-HU" sz="2000" b="1" dirty="0"/>
            </a:br>
            <a:r>
              <a:rPr lang="hu-HU" sz="2000" b="1" dirty="0"/>
              <a:t> …</a:t>
            </a:r>
            <a:endParaRPr lang="en-US" sz="2000" b="1" i="0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Shape 166" descr="portal_top_de">
            <a:extLst>
              <a:ext uri="{FF2B5EF4-FFF2-40B4-BE49-F238E27FC236}">
                <a16:creationId xmlns:a16="http://schemas.microsoft.com/office/drawing/2014/main" id="{06E86C9E-BA43-4E38-467A-9695FEE8AF2D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41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245953C5-D282-7E89-CE73-6FFEED4CA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centerback">
            <a:extLst>
              <a:ext uri="{FF2B5EF4-FFF2-40B4-BE49-F238E27FC236}">
                <a16:creationId xmlns:a16="http://schemas.microsoft.com/office/drawing/2014/main" id="{A12ADF47-331C-BBF8-82D6-9F5A371849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878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>
            <a:extLst>
              <a:ext uri="{FF2B5EF4-FFF2-40B4-BE49-F238E27FC236}">
                <a16:creationId xmlns:a16="http://schemas.microsoft.com/office/drawing/2014/main" id="{E865D8F2-21DD-1DD1-8D45-4719ED11D42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22" y="1350241"/>
            <a:ext cx="9083038" cy="5320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hu-HU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Esettanulmányok: Robot-szakértő</a:t>
            </a:r>
            <a:br>
              <a:rPr lang="hu-HU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(vidékfejlesztés, területfejlesztés, …)</a:t>
            </a:r>
            <a:br>
              <a:rPr lang="hu-HU" sz="48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8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Minden szakértő felfogható pl. </a:t>
            </a:r>
            <a:r>
              <a:rPr lang="hu-HU" sz="2000" b="1" i="0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kérdőívezőnek</a:t>
            </a:r>
            <a: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hu-HU" sz="2000" b="1" u="sng" dirty="0">
                <a:hlinkClick r:id="rId4"/>
              </a:rPr>
              <a:t>https://miau.my-x.hu/miau/327/kerdoiv/kerdoiv_szabvanyok.docx</a:t>
            </a:r>
            <a:br>
              <a:rPr lang="hu-HU" sz="2000" b="1" u="sng" dirty="0"/>
            </a:br>
            <a:r>
              <a:rPr lang="hu-HU" sz="2000" b="1" dirty="0"/>
              <a:t>Jól kérdezni annyi, mint jól prompt-</a:t>
            </a:r>
            <a:r>
              <a:rPr lang="hu-HU" sz="2000" b="1" dirty="0" err="1"/>
              <a:t>olni</a:t>
            </a:r>
            <a:r>
              <a:rPr lang="hu-HU" sz="2000" b="1" dirty="0"/>
              <a:t>, jól </a:t>
            </a:r>
            <a:r>
              <a:rPr lang="hu-HU" sz="2000" b="1" dirty="0" err="1"/>
              <a:t>minőségbiztosítani</a:t>
            </a:r>
            <a:r>
              <a:rPr lang="hu-HU" sz="2000" b="1" dirty="0"/>
              <a:t>!</a:t>
            </a:r>
            <a:br>
              <a:rPr lang="hu-HU" sz="2000" b="1" dirty="0"/>
            </a:br>
            <a:r>
              <a:rPr lang="hu-HU" sz="2000" b="1" dirty="0"/>
              <a:t>DE:</a:t>
            </a:r>
            <a:br>
              <a:rPr lang="hu-HU" sz="2000" b="1" dirty="0"/>
            </a:br>
            <a:r>
              <a:rPr lang="hu-HU" sz="2000" b="1" dirty="0"/>
              <a:t>Az LLM-alapú robot-szakértők jelenleg NEM KÉPESEK </a:t>
            </a:r>
            <a:br>
              <a:rPr lang="hu-HU" sz="2000" b="1" dirty="0"/>
            </a:br>
            <a:r>
              <a:rPr lang="hu-HU" sz="2000" b="1" dirty="0"/>
              <a:t>numerikus prompt-</a:t>
            </a:r>
            <a:r>
              <a:rPr lang="hu-HU" sz="2000" b="1" dirty="0" err="1"/>
              <a:t>okat</a:t>
            </a:r>
            <a:r>
              <a:rPr lang="hu-HU" sz="2000" b="1" dirty="0"/>
              <a:t> előállítani, kezelni ÉS </a:t>
            </a:r>
            <a:br>
              <a:rPr lang="hu-HU" sz="2000" b="1" dirty="0"/>
            </a:br>
            <a:r>
              <a:rPr lang="hu-HU" sz="2000" b="1" dirty="0"/>
              <a:t>numerikus outputokat levezetni, értelmezni</a:t>
            </a:r>
            <a:br>
              <a:rPr lang="hu-HU" sz="2000" b="1" dirty="0"/>
            </a:br>
            <a:r>
              <a:rPr lang="hu-HU" sz="2000" b="1" dirty="0"/>
              <a:t>(vö. </a:t>
            </a:r>
            <a:r>
              <a:rPr lang="hu-HU" sz="2000" b="1" dirty="0" err="1"/>
              <a:t>hatástanulmány-gyárak</a:t>
            </a:r>
            <a:r>
              <a:rPr lang="hu-HU" sz="2000" b="1" dirty="0" err="1">
                <a:sym typeface="Wingdings" panose="05000000000000000000" pitchFamily="2" charset="2"/>
              </a:rPr>
              <a:t>pl</a:t>
            </a:r>
            <a:r>
              <a:rPr lang="hu-HU" sz="2000" b="1" dirty="0">
                <a:sym typeface="Wingdings" panose="05000000000000000000" pitchFamily="2" charset="2"/>
              </a:rPr>
              <a:t>. KIFÜ-projekt</a:t>
            </a:r>
            <a:r>
              <a:rPr lang="hu-HU" sz="2000" b="1" dirty="0"/>
              <a:t>)!</a:t>
            </a:r>
            <a:br>
              <a:rPr lang="hu-HU" sz="2000" b="1" dirty="0"/>
            </a:br>
            <a:r>
              <a:rPr lang="hu-HU" sz="2000" b="1" dirty="0"/>
              <a:t>KÉPESEK: klasszikus (=valójában számon kérhetetlen, önkényes, szubjektív szómágiát praktizálni: vö. emberi fejlesztési terveket kreálni), olyanokat, melyekre az ember maga soha sem lehetett már eddig sem büszke: pl. </a:t>
            </a:r>
            <a:r>
              <a:rPr lang="hu-HU" sz="2000" b="1" dirty="0">
                <a:hlinkClick r:id="rId5"/>
              </a:rPr>
              <a:t>https://miau.my-x.hu/miau2009/index.php3?x=e0&amp;string=pest.megye</a:t>
            </a:r>
            <a:r>
              <a:rPr lang="hu-HU" sz="2000" b="1" dirty="0"/>
              <a:t> </a:t>
            </a:r>
            <a:br>
              <a:rPr lang="hu-HU" sz="2000" b="1" u="sng" dirty="0"/>
            </a:br>
            <a:endParaRPr lang="en-US" sz="2000" b="1" i="0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Shape 166" descr="portal_top_de">
            <a:extLst>
              <a:ext uri="{FF2B5EF4-FFF2-40B4-BE49-F238E27FC236}">
                <a16:creationId xmlns:a16="http://schemas.microsoft.com/office/drawing/2014/main" id="{1A4748B4-CDBF-EAC3-9932-7C0FDCD7B58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599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779B10BC-7FF7-B981-0DD4-F974F0296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>
            <a:extLst>
              <a:ext uri="{FF2B5EF4-FFF2-40B4-BE49-F238E27FC236}">
                <a16:creationId xmlns:a16="http://schemas.microsoft.com/office/drawing/2014/main" id="{9445E3A0-F373-39C9-9DDF-01304D0A50C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>
            <a:extLst>
              <a:ext uri="{FF2B5EF4-FFF2-40B4-BE49-F238E27FC236}">
                <a16:creationId xmlns:a16="http://schemas.microsoft.com/office/drawing/2014/main" id="{031055BA-65B9-9F1F-C22A-C877A55592D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481" y="1844675"/>
            <a:ext cx="9083038" cy="4026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hu-HU" sz="4000" b="1" u="sng" dirty="0"/>
              <a:t>Vita</a:t>
            </a:r>
            <a:br>
              <a:rPr lang="hu-HU" sz="4000" b="1" dirty="0"/>
            </a:br>
            <a:br>
              <a:rPr lang="hu-HU" sz="2400" b="1" dirty="0"/>
            </a:br>
            <a:r>
              <a:rPr lang="hu-HU" sz="2400" b="1" dirty="0"/>
              <a:t>A szómágikus emberi munka, soha nem </a:t>
            </a:r>
            <a:r>
              <a:rPr lang="hu-HU" sz="2400" b="1" dirty="0" err="1"/>
              <a:t>objektivizált</a:t>
            </a:r>
            <a:r>
              <a:rPr lang="hu-HU" sz="2400" b="1" dirty="0"/>
              <a:t> minőségbiztosítási rendszer esetén azonnal kiváltható LLM-alapon, hiszen az LLM pontosan azt teszi, amit egy munkavállaló: valami odaillőnek vélt/remélt szöveget alkot…</a:t>
            </a:r>
            <a:br>
              <a:rPr lang="hu-HU" sz="2400" b="1" dirty="0"/>
            </a:br>
            <a:br>
              <a:rPr lang="hu-HU" sz="2400" b="1" dirty="0"/>
            </a:br>
            <a:r>
              <a:rPr lang="hu-HU" sz="2400" b="1" dirty="0"/>
              <a:t>Olyan emberi tevékenység, ami objektíven mérhető (pl. holnap gyengül-e a HUF az EUR-hoz képest), ott az LLM éppen úgy nem ér ma még semmit, ahogy ennek emberi mintázatai sem érnek általában semmit…</a:t>
            </a:r>
            <a:br>
              <a:rPr lang="hu-HU" sz="2400" b="1" dirty="0"/>
            </a:br>
            <a:endParaRPr lang="en-US" sz="32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>
            <a:extLst>
              <a:ext uri="{FF2B5EF4-FFF2-40B4-BE49-F238E27FC236}">
                <a16:creationId xmlns:a16="http://schemas.microsoft.com/office/drawing/2014/main" id="{EE903F69-4D4E-DF0B-E1DD-F05E8348A3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60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B51C09CF-A0EF-C602-5B5D-BE53D243B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>
            <a:extLst>
              <a:ext uri="{FF2B5EF4-FFF2-40B4-BE49-F238E27FC236}">
                <a16:creationId xmlns:a16="http://schemas.microsoft.com/office/drawing/2014/main" id="{3291CBEF-C802-7F30-AE7E-1375A56F72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>
            <a:extLst>
              <a:ext uri="{FF2B5EF4-FFF2-40B4-BE49-F238E27FC236}">
                <a16:creationId xmlns:a16="http://schemas.microsoft.com/office/drawing/2014/main" id="{847B5762-A1D0-99A1-4138-154606AB8E7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481" y="1844675"/>
            <a:ext cx="9083038" cy="4026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hu-HU" sz="4000" b="1" u="sng" dirty="0"/>
              <a:t>Konklúziók</a:t>
            </a:r>
            <a:br>
              <a:rPr lang="hu-HU" sz="4000" b="1" dirty="0"/>
            </a:br>
            <a:br>
              <a:rPr lang="hu-HU" sz="4000" b="1" dirty="0"/>
            </a:br>
            <a:r>
              <a:rPr lang="hu-HU" sz="2400" b="1" dirty="0"/>
              <a:t>A MI lényege kevésbé a komplexitáskezelő matematika, mint a JÓSÁG definiálni tudása, hiszen a tanulás nem más, mint a garantáltnak remélt elmozdulás képessége a JÓ&lt;JOBB&lt;MÉG-JOBB&lt;LEGJOBB skála mentén!</a:t>
            </a:r>
            <a:br>
              <a:rPr lang="hu-HU" sz="2400" b="1" dirty="0"/>
            </a:br>
            <a:br>
              <a:rPr lang="hu-HU" sz="2400" b="1" dirty="0"/>
            </a:br>
            <a:r>
              <a:rPr lang="hu-HU" sz="2400" b="1" dirty="0"/>
              <a:t>Aki nem tud/akar/képes </a:t>
            </a:r>
            <a:r>
              <a:rPr lang="hu-HU" sz="2400" b="1" dirty="0" err="1"/>
              <a:t>minőségbiztosítani</a:t>
            </a:r>
            <a:r>
              <a:rPr lang="hu-HU" sz="2400" b="1" dirty="0"/>
              <a:t> objektíven, annak emberként sincs </a:t>
            </a:r>
            <a:r>
              <a:rPr lang="hu-HU" sz="2400" b="1" dirty="0" err="1"/>
              <a:t>quasi</a:t>
            </a:r>
            <a:r>
              <a:rPr lang="hu-HU" sz="2400" b="1" dirty="0"/>
              <a:t> semmi köze magához az intelligenciához: sem a természeteshez, sem a mesterségeshez!</a:t>
            </a:r>
            <a:endParaRPr lang="en-US" sz="320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>
            <a:extLst>
              <a:ext uri="{FF2B5EF4-FFF2-40B4-BE49-F238E27FC236}">
                <a16:creationId xmlns:a16="http://schemas.microsoft.com/office/drawing/2014/main" id="{91FAEA2F-B4E4-ECF4-7FE1-EEFF7A611E1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242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FBB12649-1621-399E-9073-88D61E6D7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>
            <a:extLst>
              <a:ext uri="{FF2B5EF4-FFF2-40B4-BE49-F238E27FC236}">
                <a16:creationId xmlns:a16="http://schemas.microsoft.com/office/drawing/2014/main" id="{FA5A13F6-A01C-258B-1C3B-56DA528A5B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>
            <a:extLst>
              <a:ext uri="{FF2B5EF4-FFF2-40B4-BE49-F238E27FC236}">
                <a16:creationId xmlns:a16="http://schemas.microsoft.com/office/drawing/2014/main" id="{3EEB3083-4348-2A50-9B9B-E96160E22BA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" y="2119979"/>
            <a:ext cx="9083038" cy="4026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hu-HU" sz="4000" b="1" u="sng" dirty="0"/>
              <a:t>Jövőkép</a:t>
            </a:r>
            <a:br>
              <a:rPr lang="hu-HU" sz="4000" b="1" dirty="0"/>
            </a:br>
            <a:br>
              <a:rPr lang="hu-HU" sz="4000" b="1" dirty="0"/>
            </a:br>
            <a:r>
              <a:rPr lang="hu-HU" sz="2400" b="1" dirty="0"/>
              <a:t>Minden pl. egyetem elsődleges kötelessége a minőség, következetesség, konzisztencia egymásba fonódó fogalmai kapcsán elérni a KNUTH-i határvonalat azonnal:</a:t>
            </a:r>
            <a:br>
              <a:rPr lang="hu-HU" sz="2400" b="1" dirty="0"/>
            </a:br>
            <a:br>
              <a:rPr lang="hu-HU" sz="2400" b="1" dirty="0"/>
            </a:br>
            <a:r>
              <a:rPr lang="hu-HU" sz="2400" b="1" dirty="0"/>
              <a:t>Tudás/tudomány az, ami forráskódba átírható, minden más emberi aktivitás művészet!</a:t>
            </a:r>
            <a:br>
              <a:rPr lang="hu-HU" sz="2400" b="1" dirty="0"/>
            </a:br>
            <a:br>
              <a:rPr lang="hu-HU" sz="2400" b="1" dirty="0"/>
            </a:br>
            <a:r>
              <a:rPr lang="hu-HU" sz="2400" b="1" dirty="0"/>
              <a:t>(a művészet nem kevesebb, s nem több, mint a tudomány, egyszerűen csak más, éppen ezért TILOS lenne helytelenül címkézni a valóság egyes elemeit: aki művész, az nem tudós és fordítva adott konkrét tevékenység esetén)</a:t>
            </a:r>
            <a:br>
              <a:rPr lang="hu-HU" sz="1400" b="1" dirty="0"/>
            </a:br>
            <a:endParaRPr lang="en-US" sz="320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>
            <a:extLst>
              <a:ext uri="{FF2B5EF4-FFF2-40B4-BE49-F238E27FC236}">
                <a16:creationId xmlns:a16="http://schemas.microsoft.com/office/drawing/2014/main" id="{FAEB3CC6-F154-5683-1227-55AEA32FEA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734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>
          <a:extLst>
            <a:ext uri="{FF2B5EF4-FFF2-40B4-BE49-F238E27FC236}">
              <a16:creationId xmlns:a16="http://schemas.microsoft.com/office/drawing/2014/main" id="{B935BD47-1A2A-FDEF-3550-2EE7A6D22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 descr="centerback">
            <a:extLst>
              <a:ext uri="{FF2B5EF4-FFF2-40B4-BE49-F238E27FC236}">
                <a16:creationId xmlns:a16="http://schemas.microsoft.com/office/drawing/2014/main" id="{79D97FC6-FAFF-A3D9-8B08-D934E250EF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>
            <a:extLst>
              <a:ext uri="{FF2B5EF4-FFF2-40B4-BE49-F238E27FC236}">
                <a16:creationId xmlns:a16="http://schemas.microsoft.com/office/drawing/2014/main" id="{22A36FB0-BF5E-EF9D-1912-E1C3EDF8B8A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9386" y="3141661"/>
            <a:ext cx="8713786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br>
              <a:rPr lang="hu-HU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Köszönöm a figyelmet!</a:t>
            </a:r>
            <a:br>
              <a:rPr lang="en-US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Email: </a:t>
            </a: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pitlik@my-x.hu</a:t>
            </a: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400" b="1" dirty="0"/>
            </a:br>
            <a:br>
              <a:rPr lang="hu-HU" sz="2800" b="1" dirty="0"/>
            </a:br>
            <a:endParaRPr lang="en-US" sz="2400" b="1" dirty="0"/>
          </a:p>
        </p:txBody>
      </p:sp>
      <p:sp>
        <p:nvSpPr>
          <p:cNvPr id="270" name="Shape 270">
            <a:extLst>
              <a:ext uri="{FF2B5EF4-FFF2-40B4-BE49-F238E27FC236}">
                <a16:creationId xmlns:a16="http://schemas.microsoft.com/office/drawing/2014/main" id="{3198C75D-EFBE-4065-478D-1EC8DA07694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61920" y="5331661"/>
            <a:ext cx="6400799" cy="13482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br>
              <a:rPr lang="en-US" sz="2400" b="1" dirty="0">
                <a:solidFill>
                  <a:schemeClr val="dk2"/>
                </a:solidFill>
              </a:rPr>
            </a:br>
            <a:endParaRPr lang="en-US" sz="2400" b="1" dirty="0">
              <a:solidFill>
                <a:schemeClr val="dk2"/>
              </a:solidFill>
            </a:endParaRPr>
          </a:p>
        </p:txBody>
      </p:sp>
      <p:pic>
        <p:nvPicPr>
          <p:cNvPr id="271" name="Shape 271" descr="portal_top_de">
            <a:extLst>
              <a:ext uri="{FF2B5EF4-FFF2-40B4-BE49-F238E27FC236}">
                <a16:creationId xmlns:a16="http://schemas.microsoft.com/office/drawing/2014/main" id="{053055FB-4BF6-D9B2-396C-FC89CF9B64D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502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1F292A-3A7C-EBD5-F0F6-E0A7DB849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Melléklet:</a:t>
            </a:r>
            <a:br>
              <a:rPr lang="hu-HU" dirty="0"/>
            </a:br>
            <a:r>
              <a:rPr lang="hu-HU" sz="4000" b="1" dirty="0"/>
              <a:t>Egy konkrét munkakör/feladat kiváltását célzó kísérlet:</a:t>
            </a:r>
            <a:endParaRPr lang="de-DE" sz="4000" b="1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A58F918-FEA4-927B-AEAC-8BB46135E6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https://miau.my-x.hu/miau/325/copilot_filmhelyszin_ajanlo_robot_teszteles.docx</a:t>
            </a:r>
            <a:r>
              <a:rPr lang="hu-HU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496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57DC8-11B6-6699-5D65-8163D0406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DD7407-51C3-D13E-7216-8B84A2C7A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93" y="2130425"/>
            <a:ext cx="8455741" cy="1470024"/>
          </a:xfrm>
        </p:spPr>
        <p:txBody>
          <a:bodyPr/>
          <a:lstStyle/>
          <a:p>
            <a:r>
              <a:rPr lang="hu-HU" dirty="0"/>
              <a:t>Melléklet:</a:t>
            </a:r>
            <a:br>
              <a:rPr lang="hu-HU" dirty="0"/>
            </a:br>
            <a:r>
              <a:rPr lang="hu-HU" b="1" dirty="0" err="1"/>
              <a:t>Kérdőívezés</a:t>
            </a:r>
            <a:r>
              <a:rPr lang="hu-HU" b="1" dirty="0"/>
              <a:t> szabványosítása</a:t>
            </a:r>
            <a:endParaRPr lang="de-DE" sz="4000" b="1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B6AF095-A0FF-E2D9-20FA-31D1C9EBA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736" y="3886200"/>
            <a:ext cx="7256206" cy="1752600"/>
          </a:xfrm>
        </p:spPr>
        <p:txBody>
          <a:bodyPr/>
          <a:lstStyle/>
          <a:p>
            <a:r>
              <a:rPr lang="hu-HU" dirty="0"/>
              <a:t>MHEK-projekt</a:t>
            </a:r>
          </a:p>
          <a:p>
            <a:r>
              <a:rPr lang="hu-HU" dirty="0"/>
              <a:t>2 cikk a Honvédorvos számára leadva</a:t>
            </a:r>
          </a:p>
          <a:p>
            <a:r>
              <a:rPr lang="hu-HU" dirty="0"/>
              <a:t>(ideiglenesen még nem publikus)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02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61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ctrTitle"/>
          </p:nvPr>
        </p:nvSpPr>
        <p:spPr>
          <a:xfrm>
            <a:off x="17621" y="1618228"/>
            <a:ext cx="9108757" cy="237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br>
              <a:rPr lang="hu-HU" sz="3200" dirty="0">
                <a:solidFill>
                  <a:srgbClr val="000000"/>
                </a:solidFill>
                <a:effectLst/>
                <a:latin typeface="Algerian" panose="04020705040A02060702" pitchFamily="82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hu-HU" sz="3200" b="1" dirty="0">
                <a:effectLst/>
                <a:latin typeface="+mj-lt"/>
                <a:ea typeface="ADLaM Display" panose="02010000000000000000" pitchFamily="2" charset="0"/>
                <a:cs typeface="Aharoni" panose="02010803020104030203" pitchFamily="2" charset="-79"/>
              </a:rPr>
              <a:t>A Duna-Ipoly térség kapcsán kialakított módszertani ajánlások adaptálása </a:t>
            </a:r>
            <a:br>
              <a:rPr lang="hu-HU" sz="3200" b="1" dirty="0">
                <a:effectLst/>
                <a:latin typeface="+mj-lt"/>
                <a:ea typeface="ADLaM Display" panose="02010000000000000000" pitchFamily="2" charset="0"/>
                <a:cs typeface="Aharoni" panose="02010803020104030203" pitchFamily="2" charset="-79"/>
              </a:rPr>
            </a:br>
            <a:r>
              <a:rPr lang="hu-HU" sz="3200" b="1" dirty="0">
                <a:effectLst/>
                <a:latin typeface="+mj-lt"/>
                <a:ea typeface="ADLaM Display" panose="02010000000000000000" pitchFamily="2" charset="0"/>
                <a:cs typeface="Aharoni" panose="02010803020104030203" pitchFamily="2" charset="-79"/>
              </a:rPr>
              <a:t>a Velencei tóra</a:t>
            </a:r>
            <a:br>
              <a:rPr lang="hu-HU" sz="8000" b="1" dirty="0">
                <a:latin typeface="+mj-lt"/>
                <a:ea typeface="ADLaM Display" panose="02010000000000000000" pitchFamily="2" charset="0"/>
                <a:cs typeface="Aharoni" panose="02010803020104030203" pitchFamily="2" charset="-79"/>
              </a:rPr>
            </a:br>
            <a:endParaRPr lang="en-US" sz="3600" b="1" i="0" u="none" strike="noStrike" cap="none" dirty="0">
              <a:solidFill>
                <a:schemeClr val="dk2"/>
              </a:solidFill>
              <a:latin typeface="+mj-lt"/>
              <a:ea typeface="ADLaM Display" panose="02010000000000000000" pitchFamily="2" charset="0"/>
              <a:cs typeface="Aharoni" panose="02010803020104030203" pitchFamily="2" charset="-79"/>
              <a:sym typeface="A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subTitle" idx="1"/>
          </p:nvPr>
        </p:nvSpPr>
        <p:spPr>
          <a:xfrm>
            <a:off x="0" y="4444912"/>
            <a:ext cx="9108758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Pitlik</a:t>
            </a:r>
            <a:r>
              <a:rPr lang="hu-HU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László</a:t>
            </a:r>
            <a:endParaRPr lang="hu-HU" sz="1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hu-HU" sz="1800" dirty="0"/>
              <a:t>Kodolányi János Egyetem, MY-X kutatócsoport </a:t>
            </a: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hu-HU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2025.XI.03. – Velence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hu-HU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360"/>
              </a:spcBef>
              <a:buSzPct val="25000"/>
            </a:pPr>
            <a:r>
              <a:rPr lang="hu-HU" sz="1800" dirty="0"/>
              <a:t>Részletek: </a:t>
            </a:r>
            <a:r>
              <a:rPr lang="en-GB" sz="1800" dirty="0">
                <a:hlinkClick r:id="rId4"/>
              </a:rPr>
              <a:t>https://miau.my-x.hu/miau/327/20251103_1/</a:t>
            </a:r>
            <a:r>
              <a:rPr lang="hu-HU" sz="1800" dirty="0"/>
              <a:t> </a:t>
            </a:r>
            <a:r>
              <a:rPr lang="hu-HU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280"/>
              </a:spcBef>
              <a:buSzPct val="25000"/>
            </a:pPr>
            <a:endParaRPr lang="en-US" sz="1400" dirty="0"/>
          </a:p>
          <a:p>
            <a:pPr lvl="0">
              <a:spcBef>
                <a:spcPts val="280"/>
              </a:spcBef>
              <a:buSzPct val="25000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</a:t>
            </a:r>
          </a:p>
        </p:txBody>
      </p:sp>
      <p:pic>
        <p:nvPicPr>
          <p:cNvPr id="158" name="Shape 158" descr="portal_top_d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A76D6F-F157-C156-CE92-FED447E30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8" y="4879036"/>
            <a:ext cx="7772400" cy="1470024"/>
          </a:xfrm>
        </p:spPr>
        <p:txBody>
          <a:bodyPr/>
          <a:lstStyle/>
          <a:p>
            <a:br>
              <a:rPr lang="hu-HU" sz="3600" dirty="0"/>
            </a:br>
            <a:r>
              <a:rPr lang="hu-HU" sz="3600" dirty="0"/>
              <a:t>Feljegyzés helyett – csak egy fotó!</a:t>
            </a:r>
            <a:endParaRPr lang="hu-HU" sz="28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A767899-49D7-4444-5A07-EF9526FE0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418" y="1414181"/>
            <a:ext cx="4039164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2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61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ctrTitle"/>
          </p:nvPr>
        </p:nvSpPr>
        <p:spPr>
          <a:xfrm>
            <a:off x="35243" y="2538198"/>
            <a:ext cx="9108757" cy="237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r>
              <a:rPr lang="hu-HU" sz="3600" b="1" u="sng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Tartalomjegyzék</a:t>
            </a:r>
            <a:br>
              <a:rPr lang="hu-HU" sz="36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hu-HU" sz="36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Adatvagyon nélkül nincs tudományosság</a:t>
            </a:r>
            <a:b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Matematika nélkül nincs tudományosság</a:t>
            </a:r>
            <a:b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Automatizálás nélkül nincs hatékonyság</a:t>
            </a:r>
            <a:b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Vita </a:t>
            </a:r>
            <a:b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Következtetések</a:t>
            </a:r>
            <a:b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Jövőkép</a:t>
            </a:r>
            <a:br>
              <a:rPr lang="hu-HU" sz="36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8" name="Shape 158" descr="portal_top_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0" y="1770960"/>
            <a:ext cx="9083038" cy="47486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hu-HU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Adatvagyon nélkül nincs tudományosság</a:t>
            </a:r>
            <a:br>
              <a:rPr lang="hu-HU" sz="32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https://miau.my-x.hu/dipo</a:t>
            </a:r>
            <a:r>
              <a:rPr lang="hu-HU" sz="32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hu-HU" sz="3200" b="1" u="sng" dirty="0"/>
            </a:br>
            <a:br>
              <a:rPr lang="hu-HU" sz="3200" b="1" u="sng" dirty="0"/>
            </a:br>
            <a:br>
              <a:rPr lang="hu-HU" sz="3200" b="1" u="sng" dirty="0"/>
            </a:br>
            <a:br>
              <a:rPr lang="hu-HU" sz="3200" b="1" u="sng" dirty="0"/>
            </a:br>
            <a:br>
              <a:rPr lang="hu-HU" sz="3200" b="1" u="sng" dirty="0"/>
            </a:br>
            <a:br>
              <a:rPr lang="hu-HU" sz="3200" b="1" u="sng" dirty="0"/>
            </a:br>
            <a:br>
              <a:rPr lang="hu-HU" sz="3200" b="1" u="sng" dirty="0"/>
            </a:br>
            <a:br>
              <a:rPr lang="hu-HU" sz="3200" b="1" u="sng" dirty="0"/>
            </a:br>
            <a:br>
              <a:rPr lang="hu-HU" sz="3200" b="1" u="sng" dirty="0"/>
            </a:br>
            <a:br>
              <a:rPr lang="hu-HU" sz="2000" b="1" dirty="0"/>
            </a:br>
            <a:br>
              <a:rPr lang="hu-HU" sz="2000" b="1" dirty="0"/>
            </a:br>
            <a:br>
              <a:rPr lang="hu-HU" sz="1400" b="1" dirty="0"/>
            </a:br>
            <a:endParaRPr lang="en-US" sz="1800" b="1" i="0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2B2885C-544F-141C-A1B1-9594C5FB1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86714"/>
            <a:ext cx="9144000" cy="52606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822D9B-2E8A-9FC1-0F4A-85DCC38B93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B3EAE86-1865-E79F-7654-26B9B46302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98A3089-5EB3-B0B2-3FCA-4A42AA6D4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002"/>
            <a:ext cx="9144000" cy="523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7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40244F-E5AC-206C-5498-C25246126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90AD6A7-2B70-55E8-3C38-58BA14F3D8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EF4A2AE-2B86-B735-0A77-E5F0B51EE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88360" cy="3429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0CC645F-F413-015E-E56B-2D72D1A25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39" y="3429000"/>
            <a:ext cx="888836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878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>
            <a:spLocks noGrp="1"/>
          </p:cNvSpPr>
          <p:nvPr>
            <p:ph type="ctrTitle"/>
          </p:nvPr>
        </p:nvSpPr>
        <p:spPr>
          <a:xfrm>
            <a:off x="30481" y="1166345"/>
            <a:ext cx="9083038" cy="5320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hu-HU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Matematika nélkül nincs tudományosság</a:t>
            </a:r>
            <a:br>
              <a:rPr lang="hu-HU" sz="48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8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Kulcsszavak/jelenségek:</a:t>
            </a:r>
            <a:b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OAM (vö. előző OLAP-riport)</a:t>
            </a:r>
            <a:b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Lehet-e minden objektum másként egyforma?</a:t>
            </a:r>
            <a:b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Anti-diszkriminatív optimalizálás</a:t>
            </a:r>
            <a:b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Függvény-szimmetria-alapú önellenőrzés</a:t>
            </a:r>
            <a:b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Hasonlóság-elemzés-láncok konzisztenciája</a:t>
            </a:r>
            <a:b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OAM minőségbiztosítása (COCO MCM sor/oszlop/cella)</a:t>
            </a:r>
            <a:b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Bizonyíték hiányában felmentve (minőségbiztosítása anomália esetén)</a:t>
            </a:r>
            <a:b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b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Példa: </a:t>
            </a:r>
            <a:b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díszpolgári címek odaítélése objektív módon, avagy</a:t>
            </a:r>
            <a:b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(lehet-e minden jelölt másként egyformán ideális a díjazásra)</a:t>
            </a:r>
            <a:endParaRPr lang="en-US" sz="2000" b="1" i="0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Shape 166" descr="portal_top_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460154"/>
      </p:ext>
    </p:extLst>
  </p:cSld>
  <p:clrMapOvr>
    <a:masterClrMapping/>
  </p:clrMapOvr>
</p:sld>
</file>

<file path=ppt/theme/theme1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1307</Words>
  <Application>Microsoft Office PowerPoint</Application>
  <PresentationFormat>Diavetítés a képernyőre (4:3 oldalarány)</PresentationFormat>
  <Paragraphs>50</Paragraphs>
  <Slides>27</Slides>
  <Notes>20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10</vt:i4>
      </vt:variant>
      <vt:variant>
        <vt:lpstr>Diacímek</vt:lpstr>
      </vt:variant>
      <vt:variant>
        <vt:i4>27</vt:i4>
      </vt:variant>
    </vt:vector>
  </HeadingPairs>
  <TitlesOfParts>
    <vt:vector size="41" baseType="lpstr">
      <vt:lpstr>Algerian</vt:lpstr>
      <vt:lpstr>Arial</vt:lpstr>
      <vt:lpstr>Times New Roman</vt:lpstr>
      <vt:lpstr>Wingdings</vt:lpstr>
      <vt:lpstr>1_Alapértelmezett terv</vt:lpstr>
      <vt:lpstr>2_Alapértelmezett terv</vt:lpstr>
      <vt:lpstr>3_Alapértelmezett terv</vt:lpstr>
      <vt:lpstr>4_Alapértelmezett terv</vt:lpstr>
      <vt:lpstr>5_Alapértelmezett terv</vt:lpstr>
      <vt:lpstr>6_Alapértelmezett terv</vt:lpstr>
      <vt:lpstr>7_Alapértelmezett terv</vt:lpstr>
      <vt:lpstr>8_Alapértelmezett terv</vt:lpstr>
      <vt:lpstr>9_Alapértelmezett terv</vt:lpstr>
      <vt:lpstr>10_Alapértelmezett terv</vt:lpstr>
      <vt:lpstr>PowerPoint-bemutató</vt:lpstr>
      <vt:lpstr>PowerPoint-bemutató</vt:lpstr>
      <vt:lpstr> A Duna-Ipoly térség kapcsán kialakított módszertani ajánlások adaptálása  a Velencei tóra </vt:lpstr>
      <vt:lpstr> Feljegyzés helyett – csak egy fotó!</vt:lpstr>
      <vt:lpstr>Tartalomjegyzék  Adatvagyon nélkül nincs tudományosság Matematika nélkül nincs tudományosság Automatizálás nélkül nincs hatékonyság Vita  Következtetések Jövőkép </vt:lpstr>
      <vt:lpstr>Adatvagyon nélkül nincs tudományosság https://miau.my-x.hu/dipo             </vt:lpstr>
      <vt:lpstr>PowerPoint-bemutató</vt:lpstr>
      <vt:lpstr>PowerPoint-bemutató</vt:lpstr>
      <vt:lpstr>Matematika nélkül nincs tudományosság  Kulcsszavak/jelenségek:  OAM (vö. előző OLAP-riport) Lehet-e minden objektum másként egyforma? Anti-diszkriminatív optimalizálás Függvény-szimmetria-alapú önellenőrzés Hasonlóság-elemzés-láncok konzisztenciája OAM minőségbiztosítása (COCO MCM sor/oszlop/cella) Bizonyíték hiányában felmentve (minőségbiztosítása anomália esetén) … Példa:  díszpolgári címek odaítélése objektív módon, avagy (lehet-e minden jelölt másként egyformán ideális a díjazásra)</vt:lpstr>
      <vt:lpstr>Automatizálás nélkül nincs hatékonyság  Hatástanulmány-gyárak?! (vö. korábban KIFÜ-projekt!)  A gondolkodás alapstruktúrája LEGO-szerű (vö. hasonlóság-elemzésláncok), s ami LEGO-szerű, az repetitív, vagyis automatizálható/automatizálandó!   Az LLM-alapú szoftverfejlesztés nem működik azonban pl. dilettáns akarnokok számára, vagyis algoritmikusan gondolkodni mindenkinek illene végre megtanulnia…  Minőségbiztosítás, tesztelés, konzisztencia nélkül nem érdemes nem Ember az ember…</vt:lpstr>
      <vt:lpstr>Vita  Felesleges (indokolatlan) titkosítás, szakmaiatlanság, etikátlanság, stb. okán az adatvagyon-gazdálkodás nemzetközi szinten is esetleges, mert a transzparencia hiánya nagyobb érték egyes erőterek számára, mint a rendszerhatékonyság…  Az emberek matematikai képzettsége alacsony, a motiváltsága hiányos, a poroszos oktatás pedig eleve alkalmatlan módszertanilag magas szintű gondolkodók kinevelésére… </vt:lpstr>
      <vt:lpstr>Konklúziók  Minden zavaró tényező minimalizálható, de ehhez olyan vezetőkiválasztás, továbbképzés kell, ahol az objektív! Sikeresség (verseny) a legitimáció alapja – semmi más… (vö. díszpolgári címek szubjektív vs. objektív odaítélése)</vt:lpstr>
      <vt:lpstr>Jövőkép I.  A Mezőföld-projektek és kapcsolódó leágazásaik már ismert példák arra,  mit jelent az adat-vezérelt, MI-támogatású gondolkodásmód,  s mit jelent ehhez képest a szubjektív/naiv mindennapok „ügyetlenkedése”…  vö. pl.  https://miau.my-x.hu/miau2009/index.php3?x=e0&amp;string=Mez.f.ld  </vt:lpstr>
      <vt:lpstr>Jövőkép II.  Kapcsolódó előadások:   Váradi Dániel - Kvantum-inspirált homogenitásmodellek a jövő társadalmi-gazdasági rendszereinek elemzésében   Pitlik László: Kiválthatók-e azonnal az LLM ügynökök által terület/térség/vidék-fejlesztési emberi szakértői munkakörök?  </vt:lpstr>
      <vt:lpstr>   Köszönöm a figyelmet!  Email:  pitlik@my-x.hu         </vt:lpstr>
      <vt:lpstr> Kiválthatók-e azonnal az LLM ügynökök által terület/térség/vidék-fejlesztési emberi szakértői munkakörök? </vt:lpstr>
      <vt:lpstr>PowerPoint-bemutató</vt:lpstr>
      <vt:lpstr>Tartalomjegyzék  Mit jelent az emberi munkaerő kiváltása? Esettanulmányok Vita  Következtetések Jövőkép </vt:lpstr>
      <vt:lpstr>Mit jelent az emberi munka kiváltása?  Teljesen szuverén LLM-ágens (belátható időn belül) nem fog létezni…  A hatékonyságnövelés a megfelelő részfeladatok felismerését jelenti…  Az a részfeladat megfelelő, melyet prompt-olni minőségbiztosítással együtt is gyorsabb, mint emberként végrehajtani…  Ez a szint emberi munkavállalónként, ill. dinamikusan is más és más lesz (s más és más már évtizedek óta: vö. pl. Excel-támogatás a napi munkához)…  Az ember+LLM a munkaerőpiacon maga lesz a CYBORG!</vt:lpstr>
      <vt:lpstr>Esettanulmányok  Bármely munkakör elé oda lehet írni már évek óta, hogy ROBOT-… Robot-tanár: https://miau.my-x.hu/miau2009/index.php3?x=e0&amp;string=robottan.r  Robot-jogász: https://miau.my-x.hu/miau/325/mta_gb_tm_copilot_pitlik.pdf  Robot-politikus: https://miau.my-x.hu/miau2009/index.php3?x=e0&amp;string=citizen  Robot: pszichológus:  Robot-lektor: https://miau.my-x.hu/miau2009/index.php3?x=e0&amp;string=lector  Robot-filmes: https://miau.my-x.hu/miau/325/copilot_filmhelyszin_ajanlo_robot_teszteles.docx  Robot-bankár: https://miau.my-x.hu/miau/328/copilot_bank.docx   …</vt:lpstr>
      <vt:lpstr>Esettanulmányok: Robot-szakértő (vidékfejlesztés, területfejlesztés, …)  Minden szakértő felfogható pl. kérdőívezőnek: https://miau.my-x.hu/miau/327/kerdoiv/kerdoiv_szabvanyok.docx Jól kérdezni annyi, mint jól prompt-olni, jól minőségbiztosítani! DE: Az LLM-alapú robot-szakértők jelenleg NEM KÉPESEK  numerikus prompt-okat előállítani, kezelni ÉS  numerikus outputokat levezetni, értelmezni (vö. hatástanulmány-gyárakpl. KIFÜ-projekt)! KÉPESEK: klasszikus (=valójában számon kérhetetlen, önkényes, szubjektív szómágiát praktizálni: vö. emberi fejlesztési terveket kreálni), olyanokat, melyekre az ember maga soha sem lehetett már eddig sem büszke: pl. https://miau.my-x.hu/miau2009/index.php3?x=e0&amp;string=pest.megye  </vt:lpstr>
      <vt:lpstr>Vita  A szómágikus emberi munka, soha nem objektivizált minőségbiztosítási rendszer esetén azonnal kiváltható LLM-alapon, hiszen az LLM pontosan azt teszi, amit egy munkavállaló: valami odaillőnek vélt/remélt szöveget alkot…  Olyan emberi tevékenység, ami objektíven mérhető (pl. holnap gyengül-e a HUF az EUR-hoz képest), ott az LLM éppen úgy nem ér ma még semmit, ahogy ennek emberi mintázatai sem érnek általában semmit… </vt:lpstr>
      <vt:lpstr>Konklúziók  A MI lényege kevésbé a komplexitáskezelő matematika, mint a JÓSÁG definiálni tudása, hiszen a tanulás nem más, mint a garantáltnak remélt elmozdulás képessége a JÓ&lt;JOBB&lt;MÉG-JOBB&lt;LEGJOBB skála mentén!  Aki nem tud/akar/képes minőségbiztosítani objektíven, annak emberként sincs quasi semmi köze magához az intelligenciához: sem a természeteshez, sem a mesterségeshez!</vt:lpstr>
      <vt:lpstr>Jövőkép  Minden pl. egyetem elsődleges kötelessége a minőség, következetesség, konzisztencia egymásba fonódó fogalmai kapcsán elérni a KNUTH-i határvonalat azonnal:  Tudás/tudomány az, ami forráskódba átírható, minden más emberi aktivitás művészet!  (a művészet nem kevesebb, s nem több, mint a tudomány, egyszerűen csak más, éppen ezért TILOS lenne helytelenül címkézni a valóság egyes elemeit: aki művész, az nem tudós és fordítva adott konkrét tevékenység esetén) </vt:lpstr>
      <vt:lpstr>   Köszönöm a figyelmet!  Email:  pitlik@my-x.hu         </vt:lpstr>
      <vt:lpstr>Melléklet: Egy konkrét munkakör/feladat kiváltását célzó kísérlet:</vt:lpstr>
      <vt:lpstr>Melléklet: Kérdőívezés szabványosítása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Latitude</dc:creator>
  <cp:lastModifiedBy>Lttd</cp:lastModifiedBy>
  <cp:revision>188</cp:revision>
  <dcterms:modified xsi:type="dcterms:W3CDTF">2025-11-02T16:29:58Z</dcterms:modified>
</cp:coreProperties>
</file>