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75" r:id="rId4"/>
    <p:sldId id="276" r:id="rId5"/>
    <p:sldId id="278" r:id="rId6"/>
    <p:sldId id="279" r:id="rId7"/>
    <p:sldId id="280" r:id="rId8"/>
    <p:sldId id="281" r:id="rId9"/>
    <p:sldId id="282" r:id="rId10"/>
    <p:sldId id="283" r:id="rId11"/>
    <p:sldId id="284" r:id="rId12"/>
    <p:sldId id="285" r:id="rId13"/>
    <p:sldId id="286" r:id="rId14"/>
    <p:sldId id="287" r:id="rId15"/>
    <p:sldId id="268" r:id="rId1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DCC575"/>
    <a:srgbClr val="191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D41D4-8D24-417D-BFF4-1687BCDAB0AF}" v="4" dt="2025-05-05T12:54:39.317"/>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65085" autoAdjust="0"/>
  </p:normalViewPr>
  <p:slideViewPr>
    <p:cSldViewPr snapToGrid="0">
      <p:cViewPr varScale="1">
        <p:scale>
          <a:sx n="62" d="100"/>
          <a:sy n="62" d="100"/>
        </p:scale>
        <p:origin x="1272"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radi Daniel" userId="48fe70f15d5dfa27" providerId="LiveId" clId="{4A5BDE1D-3710-42EB-B0A2-1FB2C81498AF}"/>
    <pc:docChg chg="undo redo custSel addSld delSld modSld sldOrd">
      <pc:chgData name="Varadi Daniel" userId="48fe70f15d5dfa27" providerId="LiveId" clId="{4A5BDE1D-3710-42EB-B0A2-1FB2C81498AF}" dt="2025-05-04T13:46:39.022" v="2173" actId="167"/>
      <pc:docMkLst>
        <pc:docMk/>
      </pc:docMkLst>
      <pc:sldChg chg="delSp modSp mod">
        <pc:chgData name="Varadi Daniel" userId="48fe70f15d5dfa27" providerId="LiveId" clId="{4A5BDE1D-3710-42EB-B0A2-1FB2C81498AF}" dt="2025-05-04T10:10:13.436" v="58" actId="790"/>
        <pc:sldMkLst>
          <pc:docMk/>
          <pc:sldMk cId="1585812118" sldId="256"/>
        </pc:sldMkLst>
      </pc:sldChg>
      <pc:sldChg chg="modSp mod">
        <pc:chgData name="Varadi Daniel" userId="48fe70f15d5dfa27" providerId="LiveId" clId="{4A5BDE1D-3710-42EB-B0A2-1FB2C81498AF}" dt="2025-05-04T13:00:22.150" v="1616" actId="20577"/>
        <pc:sldMkLst>
          <pc:docMk/>
          <pc:sldMk cId="3722332717" sldId="257"/>
        </pc:sldMkLst>
      </pc:sldChg>
      <pc:sldChg chg="modSp mod">
        <pc:chgData name="Varadi Daniel" userId="48fe70f15d5dfa27" providerId="LiveId" clId="{4A5BDE1D-3710-42EB-B0A2-1FB2C81498AF}" dt="2025-05-04T10:26:50.931" v="146" actId="20577"/>
        <pc:sldMkLst>
          <pc:docMk/>
          <pc:sldMk cId="696211682" sldId="258"/>
        </pc:sldMkLst>
      </pc:sldChg>
      <pc:sldChg chg="addSp delSp modSp mod">
        <pc:chgData name="Varadi Daniel" userId="48fe70f15d5dfa27" providerId="LiveId" clId="{4A5BDE1D-3710-42EB-B0A2-1FB2C81498AF}" dt="2025-05-04T13:04:50.670" v="1674" actId="14100"/>
        <pc:sldMkLst>
          <pc:docMk/>
          <pc:sldMk cId="734662705" sldId="259"/>
        </pc:sldMkLst>
      </pc:sldChg>
      <pc:sldChg chg="modSp mod">
        <pc:chgData name="Varadi Daniel" userId="48fe70f15d5dfa27" providerId="LiveId" clId="{4A5BDE1D-3710-42EB-B0A2-1FB2C81498AF}" dt="2025-05-04T10:38:07.815" v="382" actId="1076"/>
        <pc:sldMkLst>
          <pc:docMk/>
          <pc:sldMk cId="2149173208" sldId="261"/>
        </pc:sldMkLst>
      </pc:sldChg>
      <pc:sldChg chg="addSp delSp modSp mod ord modNotesTx">
        <pc:chgData name="Varadi Daniel" userId="48fe70f15d5dfa27" providerId="LiveId" clId="{4A5BDE1D-3710-42EB-B0A2-1FB2C81498AF}" dt="2025-05-04T13:45:55.881" v="2163" actId="166"/>
        <pc:sldMkLst>
          <pc:docMk/>
          <pc:sldMk cId="844679724" sldId="262"/>
        </pc:sldMkLst>
      </pc:sldChg>
      <pc:sldChg chg="addSp delSp modSp mod">
        <pc:chgData name="Varadi Daniel" userId="48fe70f15d5dfa27" providerId="LiveId" clId="{4A5BDE1D-3710-42EB-B0A2-1FB2C81498AF}" dt="2025-05-04T13:46:13.882" v="2167" actId="167"/>
        <pc:sldMkLst>
          <pc:docMk/>
          <pc:sldMk cId="2504302878" sldId="263"/>
        </pc:sldMkLst>
      </pc:sldChg>
      <pc:sldChg chg="addSp delSp modSp mod">
        <pc:chgData name="Varadi Daniel" userId="48fe70f15d5dfa27" providerId="LiveId" clId="{4A5BDE1D-3710-42EB-B0A2-1FB2C81498AF}" dt="2025-05-04T13:46:24.419" v="2170" actId="167"/>
        <pc:sldMkLst>
          <pc:docMk/>
          <pc:sldMk cId="2623869736" sldId="264"/>
        </pc:sldMkLst>
      </pc:sldChg>
      <pc:sldChg chg="delSp modSp mod ord modNotesTx">
        <pc:chgData name="Varadi Daniel" userId="48fe70f15d5dfa27" providerId="LiveId" clId="{4A5BDE1D-3710-42EB-B0A2-1FB2C81498AF}" dt="2025-05-04T13:43:09.958" v="2159" actId="1076"/>
        <pc:sldMkLst>
          <pc:docMk/>
          <pc:sldMk cId="1009923120" sldId="265"/>
        </pc:sldMkLst>
      </pc:sldChg>
      <pc:sldChg chg="modSp del mod">
        <pc:chgData name="Varadi Daniel" userId="48fe70f15d5dfa27" providerId="LiveId" clId="{4A5BDE1D-3710-42EB-B0A2-1FB2C81498AF}" dt="2025-05-04T12:30:07.785" v="1487" actId="47"/>
        <pc:sldMkLst>
          <pc:docMk/>
          <pc:sldMk cId="3667023815" sldId="266"/>
        </pc:sldMkLst>
      </pc:sldChg>
      <pc:sldChg chg="modSp del mod">
        <pc:chgData name="Varadi Daniel" userId="48fe70f15d5dfa27" providerId="LiveId" clId="{4A5BDE1D-3710-42EB-B0A2-1FB2C81498AF}" dt="2025-05-04T12:30:09.673" v="1488" actId="47"/>
        <pc:sldMkLst>
          <pc:docMk/>
          <pc:sldMk cId="2008115444" sldId="267"/>
        </pc:sldMkLst>
      </pc:sldChg>
      <pc:sldChg chg="delSp modSp mod">
        <pc:chgData name="Varadi Daniel" userId="48fe70f15d5dfa27" providerId="LiveId" clId="{4A5BDE1D-3710-42EB-B0A2-1FB2C81498AF}" dt="2025-05-04T12:23:12.050" v="1483" actId="1076"/>
        <pc:sldMkLst>
          <pc:docMk/>
          <pc:sldMk cId="1353994010" sldId="268"/>
        </pc:sldMkLst>
      </pc:sldChg>
      <pc:sldChg chg="addSp delSp modSp add mod">
        <pc:chgData name="Varadi Daniel" userId="48fe70f15d5dfa27" providerId="LiveId" clId="{4A5BDE1D-3710-42EB-B0A2-1FB2C81498AF}" dt="2025-05-04T13:46:39.022" v="2173" actId="167"/>
        <pc:sldMkLst>
          <pc:docMk/>
          <pc:sldMk cId="850030945" sldId="269"/>
        </pc:sldMkLst>
      </pc:sldChg>
      <pc:sldChg chg="addSp delSp modSp new mod modNotesTx">
        <pc:chgData name="Varadi Daniel" userId="48fe70f15d5dfa27" providerId="LiveId" clId="{4A5BDE1D-3710-42EB-B0A2-1FB2C81498AF}" dt="2025-05-04T13:16:43.261" v="1722" actId="20577"/>
        <pc:sldMkLst>
          <pc:docMk/>
          <pc:sldMk cId="194054061" sldId="270"/>
        </pc:sldMkLst>
      </pc:sldChg>
      <pc:sldChg chg="addSp modSp new mod ord">
        <pc:chgData name="Varadi Daniel" userId="48fe70f15d5dfa27" providerId="LiveId" clId="{4A5BDE1D-3710-42EB-B0A2-1FB2C81498AF}" dt="2025-05-04T13:13:49.560" v="1713" actId="1076"/>
        <pc:sldMkLst>
          <pc:docMk/>
          <pc:sldMk cId="2117247209" sldId="271"/>
        </pc:sldMkLst>
      </pc:sldChg>
      <pc:sldChg chg="addSp delSp modSp new mod modNotesTx">
        <pc:chgData name="Varadi Daniel" userId="48fe70f15d5dfa27" providerId="LiveId" clId="{4A5BDE1D-3710-42EB-B0A2-1FB2C81498AF}" dt="2025-05-04T13:45:33.847" v="2160"/>
        <pc:sldMkLst>
          <pc:docMk/>
          <pc:sldMk cId="906509962" sldId="272"/>
        </pc:sldMkLst>
      </pc:sldChg>
      <pc:sldChg chg="addSp modSp new mod ord">
        <pc:chgData name="Varadi Daniel" userId="48fe70f15d5dfa27" providerId="LiveId" clId="{4A5BDE1D-3710-42EB-B0A2-1FB2C81498AF}" dt="2025-05-04T13:42:02.044" v="2097"/>
        <pc:sldMkLst>
          <pc:docMk/>
          <pc:sldMk cId="2005955381" sldId="273"/>
        </pc:sldMkLst>
      </pc:sldChg>
      <pc:sldChg chg="addSp delSp modSp new mod setBg">
        <pc:chgData name="Varadi Daniel" userId="48fe70f15d5dfa27" providerId="LiveId" clId="{4A5BDE1D-3710-42EB-B0A2-1FB2C81498AF}" dt="2025-05-04T13:42:22.489" v="2099" actId="1076"/>
        <pc:sldMkLst>
          <pc:docMk/>
          <pc:sldMk cId="2770059436" sldId="274"/>
        </pc:sldMkLst>
      </pc:sldChg>
      <pc:sldChg chg="new del">
        <pc:chgData name="Varadi Daniel" userId="48fe70f15d5dfa27" providerId="LiveId" clId="{4A5BDE1D-3710-42EB-B0A2-1FB2C81498AF}" dt="2025-05-04T13:28:23.178" v="1743" actId="47"/>
        <pc:sldMkLst>
          <pc:docMk/>
          <pc:sldMk cId="3311088123" sldId="274"/>
        </pc:sldMkLst>
      </pc:sldChg>
    </pc:docChg>
  </pc:docChgLst>
  <pc:docChgLst>
    <pc:chgData name="Varadi Daniel" userId="48fe70f15d5dfa27" providerId="LiveId" clId="{82DBE655-14AC-4FB6-B4EF-98FD40D55C1B}"/>
    <pc:docChg chg="modSld">
      <pc:chgData name="Varadi Daniel" userId="48fe70f15d5dfa27" providerId="LiveId" clId="{82DBE655-14AC-4FB6-B4EF-98FD40D55C1B}" dt="2025-11-01T16:13:45.485" v="0" actId="1076"/>
      <pc:docMkLst>
        <pc:docMk/>
      </pc:docMkLst>
      <pc:sldChg chg="modSp mod">
        <pc:chgData name="Varadi Daniel" userId="48fe70f15d5dfa27" providerId="LiveId" clId="{82DBE655-14AC-4FB6-B4EF-98FD40D55C1B}" dt="2025-11-01T16:13:45.485" v="0" actId="1076"/>
        <pc:sldMkLst>
          <pc:docMk/>
          <pc:sldMk cId="2770059436" sldId="274"/>
        </pc:sldMkLst>
        <pc:graphicFrameChg chg="mod">
          <ac:chgData name="Varadi Daniel" userId="48fe70f15d5dfa27" providerId="LiveId" clId="{82DBE655-14AC-4FB6-B4EF-98FD40D55C1B}" dt="2025-11-01T16:13:45.485" v="0" actId="1076"/>
          <ac:graphicFrameMkLst>
            <pc:docMk/>
            <pc:sldMk cId="2770059436" sldId="274"/>
            <ac:graphicFrameMk id="8" creationId="{75298CF5-35D8-7DAB-B72B-E3FD0DF13963}"/>
          </ac:graphicFrameMkLst>
        </pc:graphicFrameChg>
      </pc:sldChg>
    </pc:docChg>
  </pc:docChgLst>
  <pc:docChgLst>
    <pc:chgData name="Pitlik László" userId="15e79039-7579-4d2f-afe1-71e5c567d826" providerId="ADAL" clId="{A5394BEC-792D-4092-AC15-1AE64C090906}"/>
    <pc:docChg chg="modSld">
      <pc:chgData name="Pitlik László" userId="15e79039-7579-4d2f-afe1-71e5c567d826" providerId="ADAL" clId="{A5394BEC-792D-4092-AC15-1AE64C090906}" dt="2025-05-04T14:30:46.433" v="22" actId="14100"/>
      <pc:docMkLst>
        <pc:docMk/>
      </pc:docMkLst>
      <pc:sldChg chg="modSp mod">
        <pc:chgData name="Pitlik László" userId="15e79039-7579-4d2f-afe1-71e5c567d826" providerId="ADAL" clId="{A5394BEC-792D-4092-AC15-1AE64C090906}" dt="2025-05-04T14:25:31.017" v="3" actId="404"/>
        <pc:sldMkLst>
          <pc:docMk/>
          <pc:sldMk cId="1585812118" sldId="256"/>
        </pc:sldMkLst>
      </pc:sldChg>
      <pc:sldChg chg="addSp mod">
        <pc:chgData name="Pitlik László" userId="15e79039-7579-4d2f-afe1-71e5c567d826" providerId="ADAL" clId="{A5394BEC-792D-4092-AC15-1AE64C090906}" dt="2025-05-04T14:27:09.100" v="4" actId="9405"/>
        <pc:sldMkLst>
          <pc:docMk/>
          <pc:sldMk cId="734662705" sldId="259"/>
        </pc:sldMkLst>
      </pc:sldChg>
      <pc:sldChg chg="modSp mod">
        <pc:chgData name="Pitlik László" userId="15e79039-7579-4d2f-afe1-71e5c567d826" providerId="ADAL" clId="{A5394BEC-792D-4092-AC15-1AE64C090906}" dt="2025-05-04T14:27:47.825" v="5" actId="20577"/>
        <pc:sldMkLst>
          <pc:docMk/>
          <pc:sldMk cId="2149173208" sldId="261"/>
        </pc:sldMkLst>
      </pc:sldChg>
      <pc:sldChg chg="addSp modSp mod">
        <pc:chgData name="Pitlik László" userId="15e79039-7579-4d2f-afe1-71e5c567d826" providerId="ADAL" clId="{A5394BEC-792D-4092-AC15-1AE64C090906}" dt="2025-05-04T14:30:46.433" v="22" actId="14100"/>
        <pc:sldMkLst>
          <pc:docMk/>
          <pc:sldMk cId="850030945" sldId="269"/>
        </pc:sldMkLst>
      </pc:sldChg>
      <pc:sldChg chg="modSp mod">
        <pc:chgData name="Pitlik László" userId="15e79039-7579-4d2f-afe1-71e5c567d826" providerId="ADAL" clId="{A5394BEC-792D-4092-AC15-1AE64C090906}" dt="2025-05-04T14:28:23.002" v="9" actId="20577"/>
        <pc:sldMkLst>
          <pc:docMk/>
          <pc:sldMk cId="2117247209" sldId="271"/>
        </pc:sldMkLst>
      </pc:sldChg>
    </pc:docChg>
  </pc:docChgLst>
  <pc:docChgLst>
    <pc:chgData name="Varadi Daniel" userId="48fe70f15d5dfa27" providerId="LiveId" clId="{EABD41D4-8D24-417D-BFF4-1687BCDAB0AF}"/>
    <pc:docChg chg="undo custSel modSld sldOrd">
      <pc:chgData name="Varadi Daniel" userId="48fe70f15d5dfa27" providerId="LiveId" clId="{EABD41D4-8D24-417D-BFF4-1687BCDAB0AF}" dt="2025-05-07T09:47:17.450" v="408"/>
      <pc:docMkLst>
        <pc:docMk/>
      </pc:docMkLst>
      <pc:sldChg chg="modSp mod">
        <pc:chgData name="Varadi Daniel" userId="48fe70f15d5dfa27" providerId="LiveId" clId="{EABD41D4-8D24-417D-BFF4-1687BCDAB0AF}" dt="2025-05-05T13:09:25.010" v="244" actId="1036"/>
        <pc:sldMkLst>
          <pc:docMk/>
          <pc:sldMk cId="2504302878" sldId="263"/>
        </pc:sldMkLst>
      </pc:sldChg>
      <pc:sldChg chg="modSp mod">
        <pc:chgData name="Varadi Daniel" userId="48fe70f15d5dfa27" providerId="LiveId" clId="{EABD41D4-8D24-417D-BFF4-1687BCDAB0AF}" dt="2025-05-05T12:58:22.398" v="206" actId="5793"/>
        <pc:sldMkLst>
          <pc:docMk/>
          <pc:sldMk cId="2623869736" sldId="264"/>
        </pc:sldMkLst>
      </pc:sldChg>
      <pc:sldChg chg="modSp mod">
        <pc:chgData name="Varadi Daniel" userId="48fe70f15d5dfa27" providerId="LiveId" clId="{EABD41D4-8D24-417D-BFF4-1687BCDAB0AF}" dt="2025-05-05T13:00:03.588" v="236" actId="20577"/>
        <pc:sldMkLst>
          <pc:docMk/>
          <pc:sldMk cId="1009923120" sldId="265"/>
        </pc:sldMkLst>
      </pc:sldChg>
      <pc:sldChg chg="modSp mod">
        <pc:chgData name="Varadi Daniel" userId="48fe70f15d5dfa27" providerId="LiveId" clId="{EABD41D4-8D24-417D-BFF4-1687BCDAB0AF}" dt="2025-05-05T13:05:12.444" v="239" actId="2711"/>
        <pc:sldMkLst>
          <pc:docMk/>
          <pc:sldMk cId="850030945" sldId="269"/>
        </pc:sldMkLst>
      </pc:sldChg>
      <pc:sldChg chg="addSp modSp mod">
        <pc:chgData name="Varadi Daniel" userId="48fe70f15d5dfa27" providerId="LiveId" clId="{EABD41D4-8D24-417D-BFF4-1687BCDAB0AF}" dt="2025-05-05T12:53:48.098" v="54" actId="2711"/>
        <pc:sldMkLst>
          <pc:docMk/>
          <pc:sldMk cId="194054061" sldId="270"/>
        </pc:sldMkLst>
      </pc:sldChg>
      <pc:sldChg chg="addSp modSp">
        <pc:chgData name="Varadi Daniel" userId="48fe70f15d5dfa27" providerId="LiveId" clId="{EABD41D4-8D24-417D-BFF4-1687BCDAB0AF}" dt="2025-05-05T12:54:01.232" v="55"/>
        <pc:sldMkLst>
          <pc:docMk/>
          <pc:sldMk cId="906509962" sldId="272"/>
        </pc:sldMkLst>
      </pc:sldChg>
      <pc:sldChg chg="addSp modSp mod">
        <pc:chgData name="Varadi Daniel" userId="48fe70f15d5dfa27" providerId="LiveId" clId="{EABD41D4-8D24-417D-BFF4-1687BCDAB0AF}" dt="2025-05-07T09:47:09.338" v="406" actId="27636"/>
        <pc:sldMkLst>
          <pc:docMk/>
          <pc:sldMk cId="2005955381" sldId="273"/>
        </pc:sldMkLst>
      </pc:sldChg>
      <pc:sldChg chg="addSp modSp ord">
        <pc:chgData name="Varadi Daniel" userId="48fe70f15d5dfa27" providerId="LiveId" clId="{EABD41D4-8D24-417D-BFF4-1687BCDAB0AF}" dt="2025-05-07T09:47:17.450" v="408"/>
        <pc:sldMkLst>
          <pc:docMk/>
          <pc:sldMk cId="2770059436" sldId="2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DAB99-98B8-48C9-B393-0E990FEB6894}"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hu-HU"/>
        </a:p>
      </dgm:t>
    </dgm:pt>
    <dgm:pt modelId="{3D63FFF4-2E41-4566-A844-6F89C67FF7C4}">
      <dgm:prSet/>
      <dgm:spPr/>
      <dgm:t>
        <a:bodyPr/>
        <a:lstStyle/>
        <a:p>
          <a:r>
            <a:rPr lang="hu-HU" noProof="0" dirty="0">
              <a:latin typeface="Times New Roman" panose="02020603050405020304" pitchFamily="18" charset="0"/>
              <a:cs typeface="Times New Roman" panose="02020603050405020304" pitchFamily="18" charset="0"/>
            </a:rPr>
            <a:t>Probléma</a:t>
          </a:r>
        </a:p>
      </dgm:t>
    </dgm:pt>
    <dgm:pt modelId="{A1FF41BB-42F3-42F3-9403-774911EE611B}" type="parTrans" cxnId="{2F3B031B-1C2A-431C-BCCB-DDD423F70B8C}">
      <dgm:prSet/>
      <dgm:spPr/>
      <dgm:t>
        <a:bodyPr/>
        <a:lstStyle/>
        <a:p>
          <a:endParaRPr lang="hu-HU"/>
        </a:p>
      </dgm:t>
    </dgm:pt>
    <dgm:pt modelId="{48C04D10-E0A5-4B6A-A55D-9A65111B1E45}" type="sibTrans" cxnId="{2F3B031B-1C2A-431C-BCCB-DDD423F70B8C}">
      <dgm:prSet/>
      <dgm:spPr/>
      <dgm:t>
        <a:bodyPr/>
        <a:lstStyle/>
        <a:p>
          <a:endParaRPr lang="hu-HU"/>
        </a:p>
      </dgm:t>
    </dgm:pt>
    <dgm:pt modelId="{68CE6355-5B25-4C66-83BF-34D1516081EC}">
      <dgm:prSet/>
      <dgm:spPr/>
      <dgm:t>
        <a:bodyPr/>
        <a:lstStyle/>
        <a:p>
          <a:r>
            <a:rPr lang="hu-HU" noProof="0" dirty="0">
              <a:latin typeface="Times New Roman" panose="02020603050405020304" pitchFamily="18" charset="0"/>
              <a:cs typeface="Times New Roman" panose="02020603050405020304" pitchFamily="18" charset="0"/>
            </a:rPr>
            <a:t>Kutatási célok</a:t>
          </a:r>
        </a:p>
      </dgm:t>
    </dgm:pt>
    <dgm:pt modelId="{52D423F7-540D-4C22-88DC-DE4B16BF17BD}" type="parTrans" cxnId="{3415AAC6-84FD-4913-BE98-CFEE0ED98EA1}">
      <dgm:prSet/>
      <dgm:spPr/>
      <dgm:t>
        <a:bodyPr/>
        <a:lstStyle/>
        <a:p>
          <a:endParaRPr lang="hu-HU"/>
        </a:p>
      </dgm:t>
    </dgm:pt>
    <dgm:pt modelId="{20EC382B-D52D-4712-8D75-29919770B4A8}" type="sibTrans" cxnId="{3415AAC6-84FD-4913-BE98-CFEE0ED98EA1}">
      <dgm:prSet/>
      <dgm:spPr/>
      <dgm:t>
        <a:bodyPr/>
        <a:lstStyle/>
        <a:p>
          <a:endParaRPr lang="hu-HU"/>
        </a:p>
      </dgm:t>
    </dgm:pt>
    <dgm:pt modelId="{06CF98EB-59DA-4311-A302-EF808071E2BE}">
      <dgm:prSet/>
      <dgm:spPr/>
      <dgm:t>
        <a:bodyPr/>
        <a:lstStyle/>
        <a:p>
          <a:r>
            <a:rPr lang="hu-HU" noProof="0" dirty="0">
              <a:latin typeface="Times New Roman" panose="02020603050405020304" pitchFamily="18" charset="0"/>
              <a:cs typeface="Times New Roman" panose="02020603050405020304" pitchFamily="18" charset="0"/>
            </a:rPr>
            <a:t>Szakirodalom</a:t>
          </a:r>
        </a:p>
      </dgm:t>
    </dgm:pt>
    <dgm:pt modelId="{D9B9E261-34E7-4426-9832-D57215AC9A62}" type="parTrans" cxnId="{EE985FFD-3EC5-4C0B-95DA-C9BBE7F15245}">
      <dgm:prSet/>
      <dgm:spPr/>
      <dgm:t>
        <a:bodyPr/>
        <a:lstStyle/>
        <a:p>
          <a:endParaRPr lang="hu-HU"/>
        </a:p>
      </dgm:t>
    </dgm:pt>
    <dgm:pt modelId="{9F134132-B7D0-4B75-AD11-AA412E617D3B}" type="sibTrans" cxnId="{EE985FFD-3EC5-4C0B-95DA-C9BBE7F15245}">
      <dgm:prSet/>
      <dgm:spPr/>
      <dgm:t>
        <a:bodyPr/>
        <a:lstStyle/>
        <a:p>
          <a:endParaRPr lang="hu-HU"/>
        </a:p>
      </dgm:t>
    </dgm:pt>
    <dgm:pt modelId="{DDEBF0A0-BD44-4267-BBBC-A865A6847DC0}">
      <dgm:prSet/>
      <dgm:spPr/>
      <dgm:t>
        <a:bodyPr/>
        <a:lstStyle/>
        <a:p>
          <a:r>
            <a:rPr lang="hu-HU" noProof="0" dirty="0">
              <a:solidFill>
                <a:srgbClr val="191A38"/>
              </a:solidFill>
              <a:latin typeface="Times New Roman" panose="02020603050405020304" pitchFamily="18" charset="0"/>
              <a:cs typeface="Times New Roman" panose="02020603050405020304" pitchFamily="18" charset="0"/>
            </a:rPr>
            <a:t>Kvantum-inspirált homogenitás modell</a:t>
          </a:r>
        </a:p>
      </dgm:t>
    </dgm:pt>
    <dgm:pt modelId="{4D227728-858B-4258-ACCC-51163EAF7701}" type="parTrans" cxnId="{A9F9305E-9A48-431C-8F20-E7A76AA1B820}">
      <dgm:prSet/>
      <dgm:spPr/>
      <dgm:t>
        <a:bodyPr/>
        <a:lstStyle/>
        <a:p>
          <a:endParaRPr lang="hu-HU"/>
        </a:p>
      </dgm:t>
    </dgm:pt>
    <dgm:pt modelId="{B24E678A-384A-413A-B5C7-87E4399BC5CE}" type="sibTrans" cxnId="{A9F9305E-9A48-431C-8F20-E7A76AA1B820}">
      <dgm:prSet/>
      <dgm:spPr/>
      <dgm:t>
        <a:bodyPr/>
        <a:lstStyle/>
        <a:p>
          <a:endParaRPr lang="hu-HU"/>
        </a:p>
      </dgm:t>
    </dgm:pt>
    <dgm:pt modelId="{38F8EACD-CD01-4F3A-B1F1-00BC2DEEB82E}">
      <dgm:prSet/>
      <dgm:spPr/>
      <dgm:t>
        <a:bodyPr/>
        <a:lstStyle/>
        <a:p>
          <a:r>
            <a:rPr lang="hu-HU" noProof="0" dirty="0">
              <a:latin typeface="Times New Roman" panose="02020603050405020304" pitchFamily="18" charset="0"/>
              <a:cs typeface="Times New Roman" panose="02020603050405020304" pitchFamily="18" charset="0"/>
            </a:rPr>
            <a:t>Összefoglalás</a:t>
          </a:r>
        </a:p>
      </dgm:t>
    </dgm:pt>
    <dgm:pt modelId="{3767CF86-D7A0-457B-ACAA-8FA02F4D0E9E}" type="parTrans" cxnId="{61C72AE0-D5E8-43E0-A628-6824FCD6F497}">
      <dgm:prSet/>
      <dgm:spPr/>
      <dgm:t>
        <a:bodyPr/>
        <a:lstStyle/>
        <a:p>
          <a:endParaRPr lang="hu-HU"/>
        </a:p>
      </dgm:t>
    </dgm:pt>
    <dgm:pt modelId="{2B671FD0-92C2-4135-80D2-E40190501CF3}" type="sibTrans" cxnId="{61C72AE0-D5E8-43E0-A628-6824FCD6F497}">
      <dgm:prSet/>
      <dgm:spPr/>
      <dgm:t>
        <a:bodyPr/>
        <a:lstStyle/>
        <a:p>
          <a:endParaRPr lang="hu-HU"/>
        </a:p>
      </dgm:t>
    </dgm:pt>
    <dgm:pt modelId="{B83FD041-2E8A-449F-AF07-51D9D0E6C03E}" type="pres">
      <dgm:prSet presAssocID="{FAADAB99-98B8-48C9-B393-0E990FEB6894}" presName="linear" presStyleCnt="0">
        <dgm:presLayoutVars>
          <dgm:animLvl val="lvl"/>
          <dgm:resizeHandles val="exact"/>
        </dgm:presLayoutVars>
      </dgm:prSet>
      <dgm:spPr/>
    </dgm:pt>
    <dgm:pt modelId="{DC2BA64C-F192-4947-A2AE-67031E0F36D2}" type="pres">
      <dgm:prSet presAssocID="{3D63FFF4-2E41-4566-A844-6F89C67FF7C4}" presName="parentText" presStyleLbl="node1" presStyleIdx="0" presStyleCnt="5">
        <dgm:presLayoutVars>
          <dgm:chMax val="0"/>
          <dgm:bulletEnabled val="1"/>
        </dgm:presLayoutVars>
      </dgm:prSet>
      <dgm:spPr/>
    </dgm:pt>
    <dgm:pt modelId="{95858AEF-E29E-41AB-87B9-2DD9CAA9BDEC}" type="pres">
      <dgm:prSet presAssocID="{48C04D10-E0A5-4B6A-A55D-9A65111B1E45}" presName="spacer" presStyleCnt="0"/>
      <dgm:spPr/>
    </dgm:pt>
    <dgm:pt modelId="{35E3AC57-DC6A-492C-8617-5EE93028910D}" type="pres">
      <dgm:prSet presAssocID="{68CE6355-5B25-4C66-83BF-34D1516081EC}" presName="parentText" presStyleLbl="node1" presStyleIdx="1" presStyleCnt="5">
        <dgm:presLayoutVars>
          <dgm:chMax val="0"/>
          <dgm:bulletEnabled val="1"/>
        </dgm:presLayoutVars>
      </dgm:prSet>
      <dgm:spPr/>
    </dgm:pt>
    <dgm:pt modelId="{2E8EBE3E-6566-48A5-9C31-C26A23DAA92B}" type="pres">
      <dgm:prSet presAssocID="{20EC382B-D52D-4712-8D75-29919770B4A8}" presName="spacer" presStyleCnt="0"/>
      <dgm:spPr/>
    </dgm:pt>
    <dgm:pt modelId="{B6FD9FD5-29B4-4C94-B70B-C2220770883F}" type="pres">
      <dgm:prSet presAssocID="{06CF98EB-59DA-4311-A302-EF808071E2BE}" presName="parentText" presStyleLbl="node1" presStyleIdx="2" presStyleCnt="5" custLinFactNeighborX="-1441">
        <dgm:presLayoutVars>
          <dgm:chMax val="0"/>
          <dgm:bulletEnabled val="1"/>
        </dgm:presLayoutVars>
      </dgm:prSet>
      <dgm:spPr/>
    </dgm:pt>
    <dgm:pt modelId="{A84E4051-4284-4EAA-907E-B2B9DB679154}" type="pres">
      <dgm:prSet presAssocID="{9F134132-B7D0-4B75-AD11-AA412E617D3B}" presName="spacer" presStyleCnt="0"/>
      <dgm:spPr/>
    </dgm:pt>
    <dgm:pt modelId="{541D5926-BB64-4842-8F7B-8E8FFCF525EF}" type="pres">
      <dgm:prSet presAssocID="{DDEBF0A0-BD44-4267-BBBC-A865A6847DC0}" presName="parentText" presStyleLbl="node1" presStyleIdx="3" presStyleCnt="5">
        <dgm:presLayoutVars>
          <dgm:chMax val="0"/>
          <dgm:bulletEnabled val="1"/>
        </dgm:presLayoutVars>
      </dgm:prSet>
      <dgm:spPr/>
    </dgm:pt>
    <dgm:pt modelId="{A6F8A86C-A17A-4C78-A438-CEF398C6329D}" type="pres">
      <dgm:prSet presAssocID="{B24E678A-384A-413A-B5C7-87E4399BC5CE}" presName="spacer" presStyleCnt="0"/>
      <dgm:spPr/>
    </dgm:pt>
    <dgm:pt modelId="{633FCA29-444A-43E0-86D2-D24466019665}" type="pres">
      <dgm:prSet presAssocID="{38F8EACD-CD01-4F3A-B1F1-00BC2DEEB82E}" presName="parentText" presStyleLbl="node1" presStyleIdx="4" presStyleCnt="5" custLinFactNeighborX="160">
        <dgm:presLayoutVars>
          <dgm:chMax val="0"/>
          <dgm:bulletEnabled val="1"/>
        </dgm:presLayoutVars>
      </dgm:prSet>
      <dgm:spPr/>
    </dgm:pt>
  </dgm:ptLst>
  <dgm:cxnLst>
    <dgm:cxn modelId="{A0F2F00D-BF10-4F34-B85F-0B7DDFEC9451}" type="presOf" srcId="{38F8EACD-CD01-4F3A-B1F1-00BC2DEEB82E}" destId="{633FCA29-444A-43E0-86D2-D24466019665}" srcOrd="0" destOrd="0" presId="urn:microsoft.com/office/officeart/2005/8/layout/vList2"/>
    <dgm:cxn modelId="{2F3B031B-1C2A-431C-BCCB-DDD423F70B8C}" srcId="{FAADAB99-98B8-48C9-B393-0E990FEB6894}" destId="{3D63FFF4-2E41-4566-A844-6F89C67FF7C4}" srcOrd="0" destOrd="0" parTransId="{A1FF41BB-42F3-42F3-9403-774911EE611B}" sibTransId="{48C04D10-E0A5-4B6A-A55D-9A65111B1E45}"/>
    <dgm:cxn modelId="{38317833-8D1E-45F7-9D2A-E387C52AFEEF}" type="presOf" srcId="{06CF98EB-59DA-4311-A302-EF808071E2BE}" destId="{B6FD9FD5-29B4-4C94-B70B-C2220770883F}" srcOrd="0" destOrd="0" presId="urn:microsoft.com/office/officeart/2005/8/layout/vList2"/>
    <dgm:cxn modelId="{A9F9305E-9A48-431C-8F20-E7A76AA1B820}" srcId="{FAADAB99-98B8-48C9-B393-0E990FEB6894}" destId="{DDEBF0A0-BD44-4267-BBBC-A865A6847DC0}" srcOrd="3" destOrd="0" parTransId="{4D227728-858B-4258-ACCC-51163EAF7701}" sibTransId="{B24E678A-384A-413A-B5C7-87E4399BC5CE}"/>
    <dgm:cxn modelId="{3F5E4159-B5E1-4987-906C-B27FD243649E}" type="presOf" srcId="{3D63FFF4-2E41-4566-A844-6F89C67FF7C4}" destId="{DC2BA64C-F192-4947-A2AE-67031E0F36D2}" srcOrd="0" destOrd="0" presId="urn:microsoft.com/office/officeart/2005/8/layout/vList2"/>
    <dgm:cxn modelId="{1A0D0F99-9254-4EF1-AF2B-80E2DE8A1B04}" type="presOf" srcId="{68CE6355-5B25-4C66-83BF-34D1516081EC}" destId="{35E3AC57-DC6A-492C-8617-5EE93028910D}" srcOrd="0" destOrd="0" presId="urn:microsoft.com/office/officeart/2005/8/layout/vList2"/>
    <dgm:cxn modelId="{A0D7C1A0-9B6D-4EF8-A7A1-B13A9B0A80A2}" type="presOf" srcId="{FAADAB99-98B8-48C9-B393-0E990FEB6894}" destId="{B83FD041-2E8A-449F-AF07-51D9D0E6C03E}" srcOrd="0" destOrd="0" presId="urn:microsoft.com/office/officeart/2005/8/layout/vList2"/>
    <dgm:cxn modelId="{6F4A7AC5-BC8F-4120-8BDC-DF8717F6E624}" type="presOf" srcId="{DDEBF0A0-BD44-4267-BBBC-A865A6847DC0}" destId="{541D5926-BB64-4842-8F7B-8E8FFCF525EF}" srcOrd="0" destOrd="0" presId="urn:microsoft.com/office/officeart/2005/8/layout/vList2"/>
    <dgm:cxn modelId="{3415AAC6-84FD-4913-BE98-CFEE0ED98EA1}" srcId="{FAADAB99-98B8-48C9-B393-0E990FEB6894}" destId="{68CE6355-5B25-4C66-83BF-34D1516081EC}" srcOrd="1" destOrd="0" parTransId="{52D423F7-540D-4C22-88DC-DE4B16BF17BD}" sibTransId="{20EC382B-D52D-4712-8D75-29919770B4A8}"/>
    <dgm:cxn modelId="{61C72AE0-D5E8-43E0-A628-6824FCD6F497}" srcId="{FAADAB99-98B8-48C9-B393-0E990FEB6894}" destId="{38F8EACD-CD01-4F3A-B1F1-00BC2DEEB82E}" srcOrd="4" destOrd="0" parTransId="{3767CF86-D7A0-457B-ACAA-8FA02F4D0E9E}" sibTransId="{2B671FD0-92C2-4135-80D2-E40190501CF3}"/>
    <dgm:cxn modelId="{EE985FFD-3EC5-4C0B-95DA-C9BBE7F15245}" srcId="{FAADAB99-98B8-48C9-B393-0E990FEB6894}" destId="{06CF98EB-59DA-4311-A302-EF808071E2BE}" srcOrd="2" destOrd="0" parTransId="{D9B9E261-34E7-4426-9832-D57215AC9A62}" sibTransId="{9F134132-B7D0-4B75-AD11-AA412E617D3B}"/>
    <dgm:cxn modelId="{5291DC5C-0FC1-4482-ADEC-5FF1D947E4C6}" type="presParOf" srcId="{B83FD041-2E8A-449F-AF07-51D9D0E6C03E}" destId="{DC2BA64C-F192-4947-A2AE-67031E0F36D2}" srcOrd="0" destOrd="0" presId="urn:microsoft.com/office/officeart/2005/8/layout/vList2"/>
    <dgm:cxn modelId="{0655770D-1B60-4A1A-AD1A-F4269226C393}" type="presParOf" srcId="{B83FD041-2E8A-449F-AF07-51D9D0E6C03E}" destId="{95858AEF-E29E-41AB-87B9-2DD9CAA9BDEC}" srcOrd="1" destOrd="0" presId="urn:microsoft.com/office/officeart/2005/8/layout/vList2"/>
    <dgm:cxn modelId="{6733C1E1-A816-4639-8E86-18FD5F413ACD}" type="presParOf" srcId="{B83FD041-2E8A-449F-AF07-51D9D0E6C03E}" destId="{35E3AC57-DC6A-492C-8617-5EE93028910D}" srcOrd="2" destOrd="0" presId="urn:microsoft.com/office/officeart/2005/8/layout/vList2"/>
    <dgm:cxn modelId="{96519AC7-C152-48EE-873A-135FF81B86A0}" type="presParOf" srcId="{B83FD041-2E8A-449F-AF07-51D9D0E6C03E}" destId="{2E8EBE3E-6566-48A5-9C31-C26A23DAA92B}" srcOrd="3" destOrd="0" presId="urn:microsoft.com/office/officeart/2005/8/layout/vList2"/>
    <dgm:cxn modelId="{E1E2D495-F49F-4F62-A433-DCF5B01B5B6B}" type="presParOf" srcId="{B83FD041-2E8A-449F-AF07-51D9D0E6C03E}" destId="{B6FD9FD5-29B4-4C94-B70B-C2220770883F}" srcOrd="4" destOrd="0" presId="urn:microsoft.com/office/officeart/2005/8/layout/vList2"/>
    <dgm:cxn modelId="{A30EBEEE-F573-4010-8F87-BDBFD14284CD}" type="presParOf" srcId="{B83FD041-2E8A-449F-AF07-51D9D0E6C03E}" destId="{A84E4051-4284-4EAA-907E-B2B9DB679154}" srcOrd="5" destOrd="0" presId="urn:microsoft.com/office/officeart/2005/8/layout/vList2"/>
    <dgm:cxn modelId="{69F8BDAB-6A59-4011-9180-0BF73FD3F2AD}" type="presParOf" srcId="{B83FD041-2E8A-449F-AF07-51D9D0E6C03E}" destId="{541D5926-BB64-4842-8F7B-8E8FFCF525EF}" srcOrd="6" destOrd="0" presId="urn:microsoft.com/office/officeart/2005/8/layout/vList2"/>
    <dgm:cxn modelId="{813DDE75-DF95-4F84-A1C3-41C3F3DA0BD9}" type="presParOf" srcId="{B83FD041-2E8A-449F-AF07-51D9D0E6C03E}" destId="{A6F8A86C-A17A-4C78-A438-CEF398C6329D}" srcOrd="7" destOrd="0" presId="urn:microsoft.com/office/officeart/2005/8/layout/vList2"/>
    <dgm:cxn modelId="{180FFC4C-BA5D-4897-8EE2-6F94AB7535CC}" type="presParOf" srcId="{B83FD041-2E8A-449F-AF07-51D9D0E6C03E}" destId="{633FCA29-444A-43E0-86D2-D2446601966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7B66429-6D84-4016-A0B7-63B9D958116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hu-HU"/>
        </a:p>
      </dgm:t>
    </dgm:pt>
    <dgm:pt modelId="{3970D2FF-86FA-4F31-ACC8-2FFD1F15C71F}">
      <dgm:prSet custT="1"/>
      <dgm:spPr/>
      <dgm:t>
        <a:bodyPr/>
        <a:lstStyle/>
        <a:p>
          <a:pPr algn="ctr"/>
          <a:r>
            <a:rPr lang="hu-HU" sz="2900" noProof="0" dirty="0">
              <a:latin typeface="Times New Roman" panose="02020603050405020304" pitchFamily="18" charset="0"/>
              <a:cs typeface="Times New Roman" panose="02020603050405020304" pitchFamily="18" charset="0"/>
            </a:rPr>
            <a:t>1. </a:t>
          </a:r>
        </a:p>
      </dgm:t>
    </dgm:pt>
    <dgm:pt modelId="{05E9CCE8-A836-4DB1-9618-406C9E1C471A}" type="parTrans" cxnId="{2B04FF5F-CC0B-4D50-B7C2-C791557E4CB7}">
      <dgm:prSet/>
      <dgm:spPr/>
      <dgm:t>
        <a:bodyPr/>
        <a:lstStyle/>
        <a:p>
          <a:endParaRPr lang="hu-HU" sz="2900"/>
        </a:p>
      </dgm:t>
    </dgm:pt>
    <dgm:pt modelId="{7DF61B85-2A74-4004-BE6F-3FF7DB3327BC}" type="sibTrans" cxnId="{2B04FF5F-CC0B-4D50-B7C2-C791557E4CB7}">
      <dgm:prSet/>
      <dgm:spPr/>
      <dgm:t>
        <a:bodyPr/>
        <a:lstStyle/>
        <a:p>
          <a:endParaRPr lang="hu-HU" sz="2900"/>
        </a:p>
      </dgm:t>
    </dgm:pt>
    <dgm:pt modelId="{7EBBB629-9EA3-4126-BE1E-0C3429455F1F}">
      <dgm:prSet custT="1"/>
      <dgm:spPr/>
      <dgm:t>
        <a:bodyPr/>
        <a:lstStyle/>
        <a:p>
          <a:pPr algn="ctr"/>
          <a:r>
            <a:rPr lang="hu-HU" sz="2900" noProof="0" dirty="0">
              <a:latin typeface="Times New Roman" panose="02020603050405020304" pitchFamily="18" charset="0"/>
              <a:cs typeface="Times New Roman" panose="02020603050405020304" pitchFamily="18" charset="0"/>
            </a:rPr>
            <a:t>2.</a:t>
          </a:r>
        </a:p>
      </dgm:t>
    </dgm:pt>
    <dgm:pt modelId="{8B4687C7-FD75-4ED2-83C4-E5FF27189BE4}" type="parTrans" cxnId="{169581A2-62FB-4241-8D51-A74831AB1877}">
      <dgm:prSet/>
      <dgm:spPr/>
      <dgm:t>
        <a:bodyPr/>
        <a:lstStyle/>
        <a:p>
          <a:endParaRPr lang="hu-HU" sz="2900"/>
        </a:p>
      </dgm:t>
    </dgm:pt>
    <dgm:pt modelId="{18097E7E-2D19-4C10-BE3D-40926206A448}" type="sibTrans" cxnId="{169581A2-62FB-4241-8D51-A74831AB1877}">
      <dgm:prSet/>
      <dgm:spPr/>
      <dgm:t>
        <a:bodyPr/>
        <a:lstStyle/>
        <a:p>
          <a:endParaRPr lang="hu-HU" sz="2900"/>
        </a:p>
      </dgm:t>
    </dgm:pt>
    <dgm:pt modelId="{D2B9E9C4-A18D-49C5-916D-85537B213DEA}">
      <dgm:prSet custT="1"/>
      <dgm:spPr/>
      <dgm:t>
        <a:bodyPr/>
        <a:lstStyle/>
        <a:p>
          <a:pPr algn="ctr"/>
          <a:r>
            <a:rPr lang="hu-HU" sz="2900" noProof="0" dirty="0">
              <a:latin typeface="Times New Roman" panose="02020603050405020304" pitchFamily="18" charset="0"/>
              <a:cs typeface="Times New Roman" panose="02020603050405020304" pitchFamily="18" charset="0"/>
            </a:rPr>
            <a:t>3.</a:t>
          </a:r>
        </a:p>
      </dgm:t>
    </dgm:pt>
    <dgm:pt modelId="{F0FDFFD1-FA48-48BE-A0FA-A597825F7D4D}" type="parTrans" cxnId="{F7D61594-E7A7-4A5B-8CF9-45518F49703D}">
      <dgm:prSet/>
      <dgm:spPr/>
      <dgm:t>
        <a:bodyPr/>
        <a:lstStyle/>
        <a:p>
          <a:endParaRPr lang="hu-HU" sz="2900"/>
        </a:p>
      </dgm:t>
    </dgm:pt>
    <dgm:pt modelId="{895E93F3-06BD-4047-8A1F-BA50BC52EE72}" type="sibTrans" cxnId="{F7D61594-E7A7-4A5B-8CF9-45518F49703D}">
      <dgm:prSet/>
      <dgm:spPr/>
      <dgm:t>
        <a:bodyPr/>
        <a:lstStyle/>
        <a:p>
          <a:endParaRPr lang="hu-HU" sz="2900"/>
        </a:p>
      </dgm:t>
    </dgm:pt>
    <dgm:pt modelId="{3A262D19-5F7B-47FB-982D-871B9A7B1370}">
      <dgm:prSet custT="1"/>
      <dgm:spPr/>
      <dgm:t>
        <a:bodyPr/>
        <a:lstStyle/>
        <a:p>
          <a:pPr algn="ctr"/>
          <a:r>
            <a:rPr lang="hu-HU" sz="2900" noProof="0" dirty="0">
              <a:latin typeface="Times New Roman" panose="02020603050405020304" pitchFamily="18" charset="0"/>
              <a:cs typeface="Times New Roman" panose="02020603050405020304" pitchFamily="18" charset="0"/>
            </a:rPr>
            <a:t>4.</a:t>
          </a:r>
        </a:p>
      </dgm:t>
    </dgm:pt>
    <dgm:pt modelId="{88B3C526-EB71-4D07-A75A-29C32132872D}" type="parTrans" cxnId="{D7773B46-C93A-424A-8F33-770E68E081FD}">
      <dgm:prSet/>
      <dgm:spPr/>
      <dgm:t>
        <a:bodyPr/>
        <a:lstStyle/>
        <a:p>
          <a:endParaRPr lang="hu-HU" sz="2900"/>
        </a:p>
      </dgm:t>
    </dgm:pt>
    <dgm:pt modelId="{58D73416-59C3-4E6D-88F7-C0F481DCE145}" type="sibTrans" cxnId="{D7773B46-C93A-424A-8F33-770E68E081FD}">
      <dgm:prSet/>
      <dgm:spPr/>
      <dgm:t>
        <a:bodyPr/>
        <a:lstStyle/>
        <a:p>
          <a:endParaRPr lang="hu-HU" sz="2900"/>
        </a:p>
      </dgm:t>
    </dgm:pt>
    <dgm:pt modelId="{FE2235BF-7173-454D-A41E-209ACC24980B}">
      <dgm:prSet custT="1"/>
      <dgm:spPr/>
      <dgm:t>
        <a:bodyPr/>
        <a:lstStyle/>
        <a:p>
          <a:pPr algn="ctr"/>
          <a:r>
            <a:rPr lang="hu-HU" sz="2900" noProof="0" dirty="0">
              <a:latin typeface="Times New Roman" panose="02020603050405020304" pitchFamily="18" charset="0"/>
              <a:cs typeface="Times New Roman" panose="02020603050405020304" pitchFamily="18" charset="0"/>
            </a:rPr>
            <a:t>5.</a:t>
          </a:r>
        </a:p>
      </dgm:t>
    </dgm:pt>
    <dgm:pt modelId="{BDA9EB05-9C97-442A-9928-F7AC2E9CF464}" type="parTrans" cxnId="{458CD134-40C8-418F-9283-21849C6181BD}">
      <dgm:prSet/>
      <dgm:spPr/>
      <dgm:t>
        <a:bodyPr/>
        <a:lstStyle/>
        <a:p>
          <a:endParaRPr lang="hu-HU" sz="2900"/>
        </a:p>
      </dgm:t>
    </dgm:pt>
    <dgm:pt modelId="{1196E5EB-FBD4-4CB8-B642-339B276F0E92}" type="sibTrans" cxnId="{458CD134-40C8-418F-9283-21849C6181BD}">
      <dgm:prSet/>
      <dgm:spPr/>
      <dgm:t>
        <a:bodyPr/>
        <a:lstStyle/>
        <a:p>
          <a:endParaRPr lang="hu-HU" sz="2900"/>
        </a:p>
      </dgm:t>
    </dgm:pt>
    <dgm:pt modelId="{AFD01B6C-2915-4A8D-80DD-D3C4FC7D4967}" type="pres">
      <dgm:prSet presAssocID="{87B66429-6D84-4016-A0B7-63B9D9581166}" presName="linear" presStyleCnt="0">
        <dgm:presLayoutVars>
          <dgm:animLvl val="lvl"/>
          <dgm:resizeHandles val="exact"/>
        </dgm:presLayoutVars>
      </dgm:prSet>
      <dgm:spPr/>
    </dgm:pt>
    <dgm:pt modelId="{0F76AEF1-FA33-4F50-90E8-B93AFAEAABEE}" type="pres">
      <dgm:prSet presAssocID="{3970D2FF-86FA-4F31-ACC8-2FFD1F15C71F}" presName="parentText" presStyleLbl="node1" presStyleIdx="0" presStyleCnt="5">
        <dgm:presLayoutVars>
          <dgm:chMax val="0"/>
          <dgm:bulletEnabled val="1"/>
        </dgm:presLayoutVars>
      </dgm:prSet>
      <dgm:spPr/>
    </dgm:pt>
    <dgm:pt modelId="{1B56A41A-E5EF-4D7E-9C06-FD409A9B069C}" type="pres">
      <dgm:prSet presAssocID="{7DF61B85-2A74-4004-BE6F-3FF7DB3327BC}" presName="spacer" presStyleCnt="0"/>
      <dgm:spPr/>
    </dgm:pt>
    <dgm:pt modelId="{E323E001-577A-4147-A071-5F2CC5A3AD5A}" type="pres">
      <dgm:prSet presAssocID="{7EBBB629-9EA3-4126-BE1E-0C3429455F1F}" presName="parentText" presStyleLbl="node1" presStyleIdx="1" presStyleCnt="5">
        <dgm:presLayoutVars>
          <dgm:chMax val="0"/>
          <dgm:bulletEnabled val="1"/>
        </dgm:presLayoutVars>
      </dgm:prSet>
      <dgm:spPr/>
    </dgm:pt>
    <dgm:pt modelId="{76940F6C-99A8-4973-A4AE-B6C0C5423880}" type="pres">
      <dgm:prSet presAssocID="{18097E7E-2D19-4C10-BE3D-40926206A448}" presName="spacer" presStyleCnt="0"/>
      <dgm:spPr/>
    </dgm:pt>
    <dgm:pt modelId="{FE796D1E-59F0-44EF-BE28-DC3B0E3F0477}" type="pres">
      <dgm:prSet presAssocID="{D2B9E9C4-A18D-49C5-916D-85537B213DEA}" presName="parentText" presStyleLbl="node1" presStyleIdx="2" presStyleCnt="5">
        <dgm:presLayoutVars>
          <dgm:chMax val="0"/>
          <dgm:bulletEnabled val="1"/>
        </dgm:presLayoutVars>
      </dgm:prSet>
      <dgm:spPr/>
    </dgm:pt>
    <dgm:pt modelId="{ECAA1995-48D6-4B5C-AA08-E4F028E78E77}" type="pres">
      <dgm:prSet presAssocID="{895E93F3-06BD-4047-8A1F-BA50BC52EE72}" presName="spacer" presStyleCnt="0"/>
      <dgm:spPr/>
    </dgm:pt>
    <dgm:pt modelId="{4C940F19-3FEE-4B95-A6EF-45BAE110B709}" type="pres">
      <dgm:prSet presAssocID="{3A262D19-5F7B-47FB-982D-871B9A7B1370}" presName="parentText" presStyleLbl="node1" presStyleIdx="3" presStyleCnt="5">
        <dgm:presLayoutVars>
          <dgm:chMax val="0"/>
          <dgm:bulletEnabled val="1"/>
        </dgm:presLayoutVars>
      </dgm:prSet>
      <dgm:spPr/>
    </dgm:pt>
    <dgm:pt modelId="{2ADD3367-1D7B-4851-891A-BB84E500DA80}" type="pres">
      <dgm:prSet presAssocID="{58D73416-59C3-4E6D-88F7-C0F481DCE145}" presName="spacer" presStyleCnt="0"/>
      <dgm:spPr/>
    </dgm:pt>
    <dgm:pt modelId="{0D3E36AC-FBB1-45F2-9FC5-576816896DE7}" type="pres">
      <dgm:prSet presAssocID="{FE2235BF-7173-454D-A41E-209ACC24980B}" presName="parentText" presStyleLbl="node1" presStyleIdx="4" presStyleCnt="5">
        <dgm:presLayoutVars>
          <dgm:chMax val="0"/>
          <dgm:bulletEnabled val="1"/>
        </dgm:presLayoutVars>
      </dgm:prSet>
      <dgm:spPr/>
    </dgm:pt>
  </dgm:ptLst>
  <dgm:cxnLst>
    <dgm:cxn modelId="{37FD251D-7842-49C1-82AA-6D0396C412F0}" type="presOf" srcId="{87B66429-6D84-4016-A0B7-63B9D9581166}" destId="{AFD01B6C-2915-4A8D-80DD-D3C4FC7D4967}" srcOrd="0" destOrd="0" presId="urn:microsoft.com/office/officeart/2005/8/layout/vList2"/>
    <dgm:cxn modelId="{458CD134-40C8-418F-9283-21849C6181BD}" srcId="{87B66429-6D84-4016-A0B7-63B9D9581166}" destId="{FE2235BF-7173-454D-A41E-209ACC24980B}" srcOrd="4" destOrd="0" parTransId="{BDA9EB05-9C97-442A-9928-F7AC2E9CF464}" sibTransId="{1196E5EB-FBD4-4CB8-B642-339B276F0E92}"/>
    <dgm:cxn modelId="{2B04FF5F-CC0B-4D50-B7C2-C791557E4CB7}" srcId="{87B66429-6D84-4016-A0B7-63B9D9581166}" destId="{3970D2FF-86FA-4F31-ACC8-2FFD1F15C71F}" srcOrd="0" destOrd="0" parTransId="{05E9CCE8-A836-4DB1-9618-406C9E1C471A}" sibTransId="{7DF61B85-2A74-4004-BE6F-3FF7DB3327BC}"/>
    <dgm:cxn modelId="{D7773B46-C93A-424A-8F33-770E68E081FD}" srcId="{87B66429-6D84-4016-A0B7-63B9D9581166}" destId="{3A262D19-5F7B-47FB-982D-871B9A7B1370}" srcOrd="3" destOrd="0" parTransId="{88B3C526-EB71-4D07-A75A-29C32132872D}" sibTransId="{58D73416-59C3-4E6D-88F7-C0F481DCE145}"/>
    <dgm:cxn modelId="{687A4566-8290-4B90-93D2-291F2876D2E4}" type="presOf" srcId="{7EBBB629-9EA3-4126-BE1E-0C3429455F1F}" destId="{E323E001-577A-4147-A071-5F2CC5A3AD5A}" srcOrd="0" destOrd="0" presId="urn:microsoft.com/office/officeart/2005/8/layout/vList2"/>
    <dgm:cxn modelId="{F7D61594-E7A7-4A5B-8CF9-45518F49703D}" srcId="{87B66429-6D84-4016-A0B7-63B9D9581166}" destId="{D2B9E9C4-A18D-49C5-916D-85537B213DEA}" srcOrd="2" destOrd="0" parTransId="{F0FDFFD1-FA48-48BE-A0FA-A597825F7D4D}" sibTransId="{895E93F3-06BD-4047-8A1F-BA50BC52EE72}"/>
    <dgm:cxn modelId="{D52E1999-F29A-45DD-908E-383337AD75B8}" type="presOf" srcId="{D2B9E9C4-A18D-49C5-916D-85537B213DEA}" destId="{FE796D1E-59F0-44EF-BE28-DC3B0E3F0477}" srcOrd="0" destOrd="0" presId="urn:microsoft.com/office/officeart/2005/8/layout/vList2"/>
    <dgm:cxn modelId="{169581A2-62FB-4241-8D51-A74831AB1877}" srcId="{87B66429-6D84-4016-A0B7-63B9D9581166}" destId="{7EBBB629-9EA3-4126-BE1E-0C3429455F1F}" srcOrd="1" destOrd="0" parTransId="{8B4687C7-FD75-4ED2-83C4-E5FF27189BE4}" sibTransId="{18097E7E-2D19-4C10-BE3D-40926206A448}"/>
    <dgm:cxn modelId="{DE7AB7A4-7EA7-4631-B175-DBA2D82BA202}" type="presOf" srcId="{FE2235BF-7173-454D-A41E-209ACC24980B}" destId="{0D3E36AC-FBB1-45F2-9FC5-576816896DE7}" srcOrd="0" destOrd="0" presId="urn:microsoft.com/office/officeart/2005/8/layout/vList2"/>
    <dgm:cxn modelId="{745D05E4-D553-4EC0-BE3B-0A181AADD950}" type="presOf" srcId="{3970D2FF-86FA-4F31-ACC8-2FFD1F15C71F}" destId="{0F76AEF1-FA33-4F50-90E8-B93AFAEAABEE}" srcOrd="0" destOrd="0" presId="urn:microsoft.com/office/officeart/2005/8/layout/vList2"/>
    <dgm:cxn modelId="{1F80D5F9-6422-404E-B210-BD5192EDD0AB}" type="presOf" srcId="{3A262D19-5F7B-47FB-982D-871B9A7B1370}" destId="{4C940F19-3FEE-4B95-A6EF-45BAE110B709}" srcOrd="0" destOrd="0" presId="urn:microsoft.com/office/officeart/2005/8/layout/vList2"/>
    <dgm:cxn modelId="{7FBA7C69-610A-4C2A-A7DF-012BB4A4DF62}" type="presParOf" srcId="{AFD01B6C-2915-4A8D-80DD-D3C4FC7D4967}" destId="{0F76AEF1-FA33-4F50-90E8-B93AFAEAABEE}" srcOrd="0" destOrd="0" presId="urn:microsoft.com/office/officeart/2005/8/layout/vList2"/>
    <dgm:cxn modelId="{8ED017A1-259C-4068-ACEA-0DF87E4FDB8F}" type="presParOf" srcId="{AFD01B6C-2915-4A8D-80DD-D3C4FC7D4967}" destId="{1B56A41A-E5EF-4D7E-9C06-FD409A9B069C}" srcOrd="1" destOrd="0" presId="urn:microsoft.com/office/officeart/2005/8/layout/vList2"/>
    <dgm:cxn modelId="{17494815-F89E-48DA-9473-8F5C8EEEDEDF}" type="presParOf" srcId="{AFD01B6C-2915-4A8D-80DD-D3C4FC7D4967}" destId="{E323E001-577A-4147-A071-5F2CC5A3AD5A}" srcOrd="2" destOrd="0" presId="urn:microsoft.com/office/officeart/2005/8/layout/vList2"/>
    <dgm:cxn modelId="{A2C4C3D6-4E02-4966-837E-338B31BC4F0A}" type="presParOf" srcId="{AFD01B6C-2915-4A8D-80DD-D3C4FC7D4967}" destId="{76940F6C-99A8-4973-A4AE-B6C0C5423880}" srcOrd="3" destOrd="0" presId="urn:microsoft.com/office/officeart/2005/8/layout/vList2"/>
    <dgm:cxn modelId="{E8742304-1851-4F35-B083-626CAB7451C6}" type="presParOf" srcId="{AFD01B6C-2915-4A8D-80DD-D3C4FC7D4967}" destId="{FE796D1E-59F0-44EF-BE28-DC3B0E3F0477}" srcOrd="4" destOrd="0" presId="urn:microsoft.com/office/officeart/2005/8/layout/vList2"/>
    <dgm:cxn modelId="{B743664C-4591-4953-BE1A-A0DA5CDB11BF}" type="presParOf" srcId="{AFD01B6C-2915-4A8D-80DD-D3C4FC7D4967}" destId="{ECAA1995-48D6-4B5C-AA08-E4F028E78E77}" srcOrd="5" destOrd="0" presId="urn:microsoft.com/office/officeart/2005/8/layout/vList2"/>
    <dgm:cxn modelId="{2111125C-B9D5-4E00-85AB-D2C2A227D009}" type="presParOf" srcId="{AFD01B6C-2915-4A8D-80DD-D3C4FC7D4967}" destId="{4C940F19-3FEE-4B95-A6EF-45BAE110B709}" srcOrd="6" destOrd="0" presId="urn:microsoft.com/office/officeart/2005/8/layout/vList2"/>
    <dgm:cxn modelId="{7AB13121-4841-4DEA-82B5-1B73822DA124}" type="presParOf" srcId="{AFD01B6C-2915-4A8D-80DD-D3C4FC7D4967}" destId="{2ADD3367-1D7B-4851-891A-BB84E500DA80}" srcOrd="7" destOrd="0" presId="urn:microsoft.com/office/officeart/2005/8/layout/vList2"/>
    <dgm:cxn modelId="{E58683FD-3988-4178-B8E5-E052EEE3FD88}" type="presParOf" srcId="{AFD01B6C-2915-4A8D-80DD-D3C4FC7D4967}" destId="{0D3E36AC-FBB1-45F2-9FC5-576816896DE7}"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BA64C-F192-4947-A2AE-67031E0F36D2}">
      <dsp:nvSpPr>
        <dsp:cNvPr id="0" name=""/>
        <dsp:cNvSpPr/>
      </dsp:nvSpPr>
      <dsp:spPr>
        <a:xfrm>
          <a:off x="0" y="403410"/>
          <a:ext cx="6116121" cy="6786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Probléma</a:t>
          </a:r>
        </a:p>
      </dsp:txBody>
      <dsp:txXfrm>
        <a:off x="33127" y="436537"/>
        <a:ext cx="6049867" cy="612346"/>
      </dsp:txXfrm>
    </dsp:sp>
    <dsp:sp modelId="{35E3AC57-DC6A-492C-8617-5EE93028910D}">
      <dsp:nvSpPr>
        <dsp:cNvPr id="0" name=""/>
        <dsp:cNvSpPr/>
      </dsp:nvSpPr>
      <dsp:spPr>
        <a:xfrm>
          <a:off x="0" y="1165530"/>
          <a:ext cx="6116121" cy="6786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Kutatási célok</a:t>
          </a:r>
        </a:p>
      </dsp:txBody>
      <dsp:txXfrm>
        <a:off x="33127" y="1198657"/>
        <a:ext cx="6049867" cy="612346"/>
      </dsp:txXfrm>
    </dsp:sp>
    <dsp:sp modelId="{B6FD9FD5-29B4-4C94-B70B-C2220770883F}">
      <dsp:nvSpPr>
        <dsp:cNvPr id="0" name=""/>
        <dsp:cNvSpPr/>
      </dsp:nvSpPr>
      <dsp:spPr>
        <a:xfrm>
          <a:off x="0" y="1927650"/>
          <a:ext cx="6116121" cy="6786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Szakirodalom</a:t>
          </a:r>
        </a:p>
      </dsp:txBody>
      <dsp:txXfrm>
        <a:off x="33127" y="1960777"/>
        <a:ext cx="6049867" cy="612346"/>
      </dsp:txXfrm>
    </dsp:sp>
    <dsp:sp modelId="{541D5926-BB64-4842-8F7B-8E8FFCF525EF}">
      <dsp:nvSpPr>
        <dsp:cNvPr id="0" name=""/>
        <dsp:cNvSpPr/>
      </dsp:nvSpPr>
      <dsp:spPr>
        <a:xfrm>
          <a:off x="0" y="2689770"/>
          <a:ext cx="6116121" cy="6786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hu-HU" sz="2900" kern="1200" noProof="0" dirty="0">
              <a:solidFill>
                <a:srgbClr val="191A38"/>
              </a:solidFill>
              <a:latin typeface="Times New Roman" panose="02020603050405020304" pitchFamily="18" charset="0"/>
              <a:cs typeface="Times New Roman" panose="02020603050405020304" pitchFamily="18" charset="0"/>
            </a:rPr>
            <a:t>Kvantum-inspirált homogenitás modell</a:t>
          </a:r>
        </a:p>
      </dsp:txBody>
      <dsp:txXfrm>
        <a:off x="33127" y="2722897"/>
        <a:ext cx="6049867" cy="612346"/>
      </dsp:txXfrm>
    </dsp:sp>
    <dsp:sp modelId="{633FCA29-444A-43E0-86D2-D24466019665}">
      <dsp:nvSpPr>
        <dsp:cNvPr id="0" name=""/>
        <dsp:cNvSpPr/>
      </dsp:nvSpPr>
      <dsp:spPr>
        <a:xfrm>
          <a:off x="0" y="3451890"/>
          <a:ext cx="6116121" cy="6786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Összefoglalás</a:t>
          </a:r>
        </a:p>
      </dsp:txBody>
      <dsp:txXfrm>
        <a:off x="33127" y="3485017"/>
        <a:ext cx="6049867" cy="612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6AEF1-FA33-4F50-90E8-B93AFAEAABEE}">
      <dsp:nvSpPr>
        <dsp:cNvPr id="0" name=""/>
        <dsp:cNvSpPr/>
      </dsp:nvSpPr>
      <dsp:spPr>
        <a:xfrm>
          <a:off x="0" y="2014"/>
          <a:ext cx="749301" cy="6739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1. </a:t>
          </a:r>
        </a:p>
      </dsp:txBody>
      <dsp:txXfrm>
        <a:off x="32898" y="34912"/>
        <a:ext cx="683505" cy="608124"/>
      </dsp:txXfrm>
    </dsp:sp>
    <dsp:sp modelId="{E323E001-577A-4147-A071-5F2CC5A3AD5A}">
      <dsp:nvSpPr>
        <dsp:cNvPr id="0" name=""/>
        <dsp:cNvSpPr/>
      </dsp:nvSpPr>
      <dsp:spPr>
        <a:xfrm>
          <a:off x="0" y="768094"/>
          <a:ext cx="749301" cy="6739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2.</a:t>
          </a:r>
        </a:p>
      </dsp:txBody>
      <dsp:txXfrm>
        <a:off x="32898" y="800992"/>
        <a:ext cx="683505" cy="608124"/>
      </dsp:txXfrm>
    </dsp:sp>
    <dsp:sp modelId="{FE796D1E-59F0-44EF-BE28-DC3B0E3F0477}">
      <dsp:nvSpPr>
        <dsp:cNvPr id="0" name=""/>
        <dsp:cNvSpPr/>
      </dsp:nvSpPr>
      <dsp:spPr>
        <a:xfrm>
          <a:off x="0" y="1534174"/>
          <a:ext cx="749301" cy="6739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3.</a:t>
          </a:r>
        </a:p>
      </dsp:txBody>
      <dsp:txXfrm>
        <a:off x="32898" y="1567072"/>
        <a:ext cx="683505" cy="608124"/>
      </dsp:txXfrm>
    </dsp:sp>
    <dsp:sp modelId="{4C940F19-3FEE-4B95-A6EF-45BAE110B709}">
      <dsp:nvSpPr>
        <dsp:cNvPr id="0" name=""/>
        <dsp:cNvSpPr/>
      </dsp:nvSpPr>
      <dsp:spPr>
        <a:xfrm>
          <a:off x="0" y="2300254"/>
          <a:ext cx="749301" cy="6739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4.</a:t>
          </a:r>
        </a:p>
      </dsp:txBody>
      <dsp:txXfrm>
        <a:off x="32898" y="2333152"/>
        <a:ext cx="683505" cy="608124"/>
      </dsp:txXfrm>
    </dsp:sp>
    <dsp:sp modelId="{0D3E36AC-FBB1-45F2-9FC5-576816896DE7}">
      <dsp:nvSpPr>
        <dsp:cNvPr id="0" name=""/>
        <dsp:cNvSpPr/>
      </dsp:nvSpPr>
      <dsp:spPr>
        <a:xfrm>
          <a:off x="0" y="3066334"/>
          <a:ext cx="749301" cy="6739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u-HU" sz="2900" kern="1200" noProof="0" dirty="0">
              <a:latin typeface="Times New Roman" panose="02020603050405020304" pitchFamily="18" charset="0"/>
              <a:cs typeface="Times New Roman" panose="02020603050405020304" pitchFamily="18" charset="0"/>
            </a:rPr>
            <a:t>5.</a:t>
          </a:r>
        </a:p>
      </dsp:txBody>
      <dsp:txXfrm>
        <a:off x="32898" y="3099232"/>
        <a:ext cx="683505" cy="6081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6BAC5-FA8A-47CF-B619-CF99D1D0C019}" type="datetimeFigureOut">
              <a:rPr lang="hu-HU" smtClean="0"/>
              <a:t>2025. 11. 05.</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356C6-1478-40F4-AC40-8A87985CE7B0}" type="slidenum">
              <a:rPr lang="hu-HU" smtClean="0"/>
              <a:t>‹#›</a:t>
            </a:fld>
            <a:endParaRPr lang="hu-HU"/>
          </a:p>
        </p:txBody>
      </p:sp>
    </p:spTree>
    <p:extLst>
      <p:ext uri="{BB962C8B-B14F-4D97-AF65-F5344CB8AC3E}">
        <p14:creationId xmlns:p14="http://schemas.microsoft.com/office/powerpoint/2010/main" val="322706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a:solidFill>
                  <a:schemeClr val="tx1"/>
                </a:solidFill>
                <a:effectLst/>
                <a:latin typeface="+mn-lt"/>
                <a:ea typeface="+mn-ea"/>
                <a:cs typeface="+mn-cs"/>
              </a:rPr>
              <a:t>Jó napot kívánok! Köszönöm a lehetőséget, hogy ma bemutathassam önöknek kutatásomat. A címe: Kvantum-inspirált homogenitásmodellek a jövő társadalmi-gazdasági rendszereinek elemzésében. Ez egy új módszertani keret, amely lehetővé teszi, hogy a társadalmi-gazdasági homogenitás dinamikus, válságérzékeny modellezését valószínűségi eloszlásokkal végezzük, nem pedig egyetlen pontértékkel.</a:t>
            </a:r>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1</a:t>
            </a:fld>
            <a:endParaRPr lang="hu-HU"/>
          </a:p>
        </p:txBody>
      </p:sp>
    </p:spTree>
    <p:extLst>
      <p:ext uri="{BB962C8B-B14F-4D97-AF65-F5344CB8AC3E}">
        <p14:creationId xmlns:p14="http://schemas.microsoft.com/office/powerpoint/2010/main" val="91652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dirty="0"/>
              <a:t>Korai válságjelzés:</a:t>
            </a:r>
            <a:r>
              <a:rPr lang="hu-HU" dirty="0"/>
              <a:t> A modell lehetővé teszi, hogy időben </a:t>
            </a:r>
            <a:r>
              <a:rPr lang="hu-HU" dirty="0" err="1"/>
              <a:t>észrevegyük</a:t>
            </a:r>
            <a:r>
              <a:rPr lang="hu-HU" dirty="0"/>
              <a:t> a rendszerszintű feszültségeket (pl. növekvő homogenitás-ingadozást), amelyek válságot jelezhetnek előre. Az automatikus, </a:t>
            </a:r>
            <a:r>
              <a:rPr lang="hu-HU" dirty="0" err="1"/>
              <a:t>Scheffer</a:t>
            </a:r>
            <a:r>
              <a:rPr lang="hu-HU" dirty="0"/>
              <a:t>-indikátorokat </a:t>
            </a:r>
            <a:r>
              <a:rPr lang="hu-HU" dirty="0" err="1"/>
              <a:t>monitorozó</a:t>
            </a:r>
            <a:r>
              <a:rPr lang="hu-HU" dirty="0"/>
              <a:t> algoritmusok állandóan figyelik az adatokat.</a:t>
            </a:r>
          </a:p>
          <a:p>
            <a:r>
              <a:rPr lang="hu-HU" b="1" dirty="0"/>
              <a:t>Több-szcenáriós döntéstámogatás:</a:t>
            </a:r>
            <a:r>
              <a:rPr lang="hu-HU" dirty="0"/>
              <a:t> Az eloszlásalapú megközelítéssel akár 1000 alternatív világot is generálhatunk (</a:t>
            </a:r>
            <a:r>
              <a:rPr lang="hu-HU" dirty="0" err="1"/>
              <a:t>bootstrap</a:t>
            </a:r>
            <a:r>
              <a:rPr lang="hu-HU" dirty="0"/>
              <a:t>-minták). A döntéshozók így nem csak egyetlen javasolt irányba kapnak betekintést, hanem számos lehetőség közül választhatnak.</a:t>
            </a:r>
          </a:p>
          <a:p>
            <a:r>
              <a:rPr lang="hu-HU" b="1" dirty="0"/>
              <a:t>Objektív monitoring:</a:t>
            </a:r>
            <a:r>
              <a:rPr lang="hu-HU" dirty="0"/>
              <a:t> A teljes folyamat átlátható és reprodukálható, mert nyílt forráskódú szoftverek (pl. Python és a COCO Y0 algoritmus) működtetik. GPU-gyorsítással (például NVIDIA RTX 3060) jelentősen gyorsítható a számítás, miközben a költségek minimálisak (szabadon hozzáférhető technológiák). Összességében objektív </a:t>
            </a:r>
            <a:r>
              <a:rPr lang="hu-HU" dirty="0" err="1"/>
              <a:t>adatvezérelt</a:t>
            </a:r>
            <a:r>
              <a:rPr lang="hu-HU" dirty="0"/>
              <a:t> támogatást kap a szakpolitika.</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11</a:t>
            </a:fld>
            <a:endParaRPr lang="hu-HU"/>
          </a:p>
        </p:txBody>
      </p:sp>
    </p:spTree>
    <p:extLst>
      <p:ext uri="{BB962C8B-B14F-4D97-AF65-F5344CB8AC3E}">
        <p14:creationId xmlns:p14="http://schemas.microsoft.com/office/powerpoint/2010/main" val="230445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dirty="0"/>
              <a:t>Végül de nem utolsó sorban fontos megemlíteni az </a:t>
            </a:r>
            <a:r>
              <a:rPr lang="hu-HU" b="1" dirty="0" err="1"/>
              <a:t>etikkai</a:t>
            </a:r>
            <a:r>
              <a:rPr lang="hu-HU" b="1" dirty="0"/>
              <a:t> kérdéseket is. Ki dönti el a „helyes” homogenitást?</a:t>
            </a:r>
            <a:r>
              <a:rPr lang="hu-HU" dirty="0"/>
              <a:t> Fontos hangsúlyozni, hogy nem az algoritmus mondja meg a végső értéket, hanem a társadalom (politikai döntéshozók, közgazdászok) választja ki az elfogadható küszöböket. A modell eszköz, nem döntéshozó.</a:t>
            </a:r>
          </a:p>
          <a:p>
            <a:r>
              <a:rPr lang="hu-HU" b="1" dirty="0"/>
              <a:t>Emberi döntés támogatása, nem helyettesítése:</a:t>
            </a:r>
            <a:r>
              <a:rPr lang="hu-HU" dirty="0"/>
              <a:t> Az algoritmus a háttérben dolgozik, segít rendszerezni az információt és jelezni a kockázatokat, de a társadalmi és politikai döntéseket emberek hozzák meg.</a:t>
            </a:r>
          </a:p>
          <a:p>
            <a:r>
              <a:rPr lang="hu-HU" b="1" dirty="0"/>
              <a:t>Átláthatóság és felelős használat:</a:t>
            </a:r>
            <a:r>
              <a:rPr lang="hu-HU" dirty="0"/>
              <a:t> Mivel nyílt forráskódú és ellenőrizhető az egész folyamat, biztosítható, hogy ne legyen információs aszimmetria. A társadalom (és akár a nagyközönség is) ellenőrizheti, hogy milyen adatokból és eljárásokból születnek a javaslatok. Ezzel csökken annak esélye, hogy a rendszer „</a:t>
            </a:r>
            <a:r>
              <a:rPr lang="hu-HU" dirty="0" err="1"/>
              <a:t>feketebox</a:t>
            </a:r>
            <a:r>
              <a:rPr lang="hu-HU" dirty="0"/>
              <a:t>”-ként </a:t>
            </a:r>
            <a:r>
              <a:rPr lang="hu-HU" dirty="0" err="1"/>
              <a:t>kezelődjön</a:t>
            </a:r>
            <a:r>
              <a:rPr lang="hu-HU" dirty="0"/>
              <a:t>, és erősödik a bizalom.</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12</a:t>
            </a:fld>
            <a:endParaRPr lang="hu-HU"/>
          </a:p>
        </p:txBody>
      </p:sp>
    </p:spTree>
    <p:extLst>
      <p:ext uri="{BB962C8B-B14F-4D97-AF65-F5344CB8AC3E}">
        <p14:creationId xmlns:p14="http://schemas.microsoft.com/office/powerpoint/2010/main" val="358006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dirty="0"/>
              <a:t>Adatbővítés:</a:t>
            </a:r>
            <a:r>
              <a:rPr lang="hu-HU" dirty="0"/>
              <a:t> A modell további tesztelése valós inflációs adatokkal (pl. HICP adatok elemzése az Eurozónában) és a jelenlegi empirikus alapok bővítése.</a:t>
            </a:r>
          </a:p>
          <a:p>
            <a:r>
              <a:rPr lang="hu-HU" b="1" dirty="0"/>
              <a:t>Új alkalmazási területek:</a:t>
            </a:r>
            <a:r>
              <a:rPr lang="hu-HU" dirty="0"/>
              <a:t> A kvantum-inspirált megközelítés kiterjesztése más témákra – például a Velencei-tó környékének fenntarthatóságára, az egészségügyi vagy oktatási rendszerek homogenitására.</a:t>
            </a:r>
          </a:p>
          <a:p>
            <a:r>
              <a:rPr lang="hu-HU" b="1" dirty="0"/>
              <a:t>Valós idejű monitorozás:</a:t>
            </a:r>
            <a:r>
              <a:rPr lang="hu-HU" dirty="0"/>
              <a:t> Egy folyamatosan frissülő, online monitoring rendszer fejlesztése, amely a bejövő adatokat valós időben elemzi, és automatikusan jelzéseket ad a határértékek eléréséről.</a:t>
            </a:r>
          </a:p>
          <a:p>
            <a:r>
              <a:rPr lang="hu-HU" b="1" dirty="0"/>
              <a:t>Retrospektív </a:t>
            </a:r>
            <a:r>
              <a:rPr lang="hu-HU" b="1" dirty="0" err="1"/>
              <a:t>validálás</a:t>
            </a:r>
            <a:r>
              <a:rPr lang="hu-HU" b="1" dirty="0"/>
              <a:t>:</a:t>
            </a:r>
            <a:r>
              <a:rPr lang="hu-HU" dirty="0"/>
              <a:t> A modellt visszamenőlegesen ellenőrizni kell a 2008-as és 2022-es válságok adatai alapján, hogy lássuk, valóban előre jelezhette volna-e ezeket az eseményeket. Ez további finomításokat és megerősítést adhat a módszer megbízhatóságához.</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13</a:t>
            </a:fld>
            <a:endParaRPr lang="hu-HU"/>
          </a:p>
        </p:txBody>
      </p:sp>
    </p:spTree>
    <p:extLst>
      <p:ext uri="{BB962C8B-B14F-4D97-AF65-F5344CB8AC3E}">
        <p14:creationId xmlns:p14="http://schemas.microsoft.com/office/powerpoint/2010/main" val="300354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dirty="0"/>
              <a:t>Új módszer:</a:t>
            </a:r>
            <a:r>
              <a:rPr lang="hu-HU" dirty="0"/>
              <a:t> Eloszlás-alapú homogenitás-modell fejlesztése (szuperpozíciós/</a:t>
            </a:r>
            <a:r>
              <a:rPr lang="hu-HU" dirty="0" err="1"/>
              <a:t>bootstrap</a:t>
            </a:r>
            <a:r>
              <a:rPr lang="hu-HU" dirty="0"/>
              <a:t> és </a:t>
            </a:r>
            <a:r>
              <a:rPr lang="hu-HU" dirty="0" err="1"/>
              <a:t>bifurkció</a:t>
            </a:r>
            <a:r>
              <a:rPr lang="hu-HU" dirty="0"/>
              <a:t>-detektálási elemekkel).</a:t>
            </a:r>
          </a:p>
          <a:p>
            <a:r>
              <a:rPr lang="hu-HU" b="1" dirty="0"/>
              <a:t>Kvantum-inspirált metaforák:</a:t>
            </a:r>
            <a:r>
              <a:rPr lang="hu-HU" dirty="0"/>
              <a:t> A kvantummechanika fogalmait (szuperpozíció, </a:t>
            </a:r>
            <a:r>
              <a:rPr lang="hu-HU" dirty="0" err="1"/>
              <a:t>dekoherencia</a:t>
            </a:r>
            <a:r>
              <a:rPr lang="hu-HU" dirty="0"/>
              <a:t>, bifurkáció) metaforikusan alkalmazhatóak a modellezésben, ami újszerű szemléletet ad.</a:t>
            </a:r>
          </a:p>
          <a:p>
            <a:r>
              <a:rPr lang="hu-HU" b="1" dirty="0"/>
              <a:t>Empirikus alapok:</a:t>
            </a:r>
            <a:r>
              <a:rPr lang="hu-HU" dirty="0"/>
              <a:t> Három esettanulmány adatai szolgálnak alátámasztásként (EU-s homogenitás, Mezőföld fenntarthatósága, Budapest kulturális kohéziója).</a:t>
            </a:r>
          </a:p>
          <a:p>
            <a:r>
              <a:rPr lang="hu-HU" b="1" dirty="0"/>
              <a:t>Gyakorlati haszon:</a:t>
            </a:r>
            <a:r>
              <a:rPr lang="hu-HU" dirty="0"/>
              <a:t> Korai válságjelzés és sokszcenáriós döntéstámogatás érhető el a modell segítségével. Az eredmények objektív és automatizált módon állnak rendelkezésre, így támogatják a döntéshozókat anélkül, hogy helyettesítenék őket.</a:t>
            </a:r>
          </a:p>
        </p:txBody>
      </p:sp>
      <p:sp>
        <p:nvSpPr>
          <p:cNvPr id="4" name="Dia számának helye 3"/>
          <p:cNvSpPr>
            <a:spLocks noGrp="1"/>
          </p:cNvSpPr>
          <p:nvPr>
            <p:ph type="sldNum" sz="quarter" idx="5"/>
          </p:nvPr>
        </p:nvSpPr>
        <p:spPr/>
        <p:txBody>
          <a:bodyPr/>
          <a:lstStyle/>
          <a:p>
            <a:fld id="{7EE356C6-1478-40F4-AC40-8A87985CE7B0}" type="slidenum">
              <a:rPr lang="hu-HU" smtClean="0"/>
              <a:t>14</a:t>
            </a:fld>
            <a:endParaRPr lang="hu-HU"/>
          </a:p>
        </p:txBody>
      </p:sp>
    </p:spTree>
    <p:extLst>
      <p:ext uri="{BB962C8B-B14F-4D97-AF65-F5344CB8AC3E}">
        <p14:creationId xmlns:p14="http://schemas.microsoft.com/office/powerpoint/2010/main" val="149476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B5D4C-E675-83A1-F63F-C3AAB395D138}"/>
            </a:ext>
          </a:extLst>
        </p:cNvPr>
        <p:cNvGrpSpPr/>
        <p:nvPr/>
      </p:nvGrpSpPr>
      <p:grpSpPr>
        <a:xfrm>
          <a:off x="0" y="0"/>
          <a:ext cx="0" cy="0"/>
          <a:chOff x="0" y="0"/>
          <a:chExt cx="0" cy="0"/>
        </a:xfrm>
      </p:grpSpPr>
      <p:sp>
        <p:nvSpPr>
          <p:cNvPr id="2" name="Diakép helye 1">
            <a:extLst>
              <a:ext uri="{FF2B5EF4-FFF2-40B4-BE49-F238E27FC236}">
                <a16:creationId xmlns:a16="http://schemas.microsoft.com/office/drawing/2014/main" id="{CBFA9890-1E42-95F6-DACF-0EF22B639DB5}"/>
              </a:ext>
            </a:extLst>
          </p:cNvPr>
          <p:cNvSpPr>
            <a:spLocks noGrp="1" noRot="1" noChangeAspect="1"/>
          </p:cNvSpPr>
          <p:nvPr>
            <p:ph type="sldImg"/>
          </p:nvPr>
        </p:nvSpPr>
        <p:spPr/>
      </p:sp>
      <p:sp>
        <p:nvSpPr>
          <p:cNvPr id="3" name="Jegyzetek helye 2">
            <a:extLst>
              <a:ext uri="{FF2B5EF4-FFF2-40B4-BE49-F238E27FC236}">
                <a16:creationId xmlns:a16="http://schemas.microsoft.com/office/drawing/2014/main" id="{620EC022-AA86-81E6-0D18-01D5C214BEB8}"/>
              </a:ext>
            </a:extLst>
          </p:cNvPr>
          <p:cNvSpPr>
            <a:spLocks noGrp="1"/>
          </p:cNvSpPr>
          <p:nvPr>
            <p:ph type="body" idx="1"/>
          </p:nvPr>
        </p:nvSpPr>
        <p:spPr/>
        <p:txBody>
          <a:bodyPr/>
          <a:lstStyle/>
          <a:p>
            <a:endParaRPr lang="hu-HU" dirty="0"/>
          </a:p>
        </p:txBody>
      </p:sp>
      <p:sp>
        <p:nvSpPr>
          <p:cNvPr id="4" name="Dia számának helye 3">
            <a:extLst>
              <a:ext uri="{FF2B5EF4-FFF2-40B4-BE49-F238E27FC236}">
                <a16:creationId xmlns:a16="http://schemas.microsoft.com/office/drawing/2014/main" id="{821727FB-1262-4AF0-3163-91C7F0813ABD}"/>
              </a:ext>
            </a:extLst>
          </p:cNvPr>
          <p:cNvSpPr>
            <a:spLocks noGrp="1"/>
          </p:cNvSpPr>
          <p:nvPr>
            <p:ph type="sldNum" sz="quarter" idx="5"/>
          </p:nvPr>
        </p:nvSpPr>
        <p:spPr/>
        <p:txBody>
          <a:bodyPr/>
          <a:lstStyle/>
          <a:p>
            <a:fld id="{7EE356C6-1478-40F4-AC40-8A87985CE7B0}" type="slidenum">
              <a:rPr lang="hu-HU" smtClean="0"/>
              <a:t>15</a:t>
            </a:fld>
            <a:endParaRPr lang="hu-HU"/>
          </a:p>
        </p:txBody>
      </p:sp>
    </p:spTree>
    <p:extLst>
      <p:ext uri="{BB962C8B-B14F-4D97-AF65-F5344CB8AC3E}">
        <p14:creationId xmlns:p14="http://schemas.microsoft.com/office/powerpoint/2010/main" val="313640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a:solidFill>
                  <a:schemeClr val="tx1"/>
                </a:solidFill>
                <a:effectLst/>
                <a:latin typeface="+mn-lt"/>
                <a:ea typeface="+mn-ea"/>
                <a:cs typeface="+mn-cs"/>
              </a:rPr>
              <a:t>Kezdjük azzal, hogy miért van szükség egy új megközelítésre. A hagyományos egyensúlyi gazdasági modellek nem képesek kezelni a hirtelen, nem-lineáris változásokat. Példa erre a 2008-as pénzügyi válság, amelyet szinte egyetlen modell sem jelzett előre. Egy másik kiváló példa a 2022-es energiaválság. 2021 elején az eurozóna tagállamainak inflációs rátái között mindössze 1-2 százalékpontos eltérés volt, ami 2022 végére 10 százalékpontra nőtt. Ami azt jelenti, hogy egy korábban homogén, kohéziós rendszer széttöredezett, a lineáris modellek ezeket nem jelezték előre. </a:t>
            </a:r>
            <a:r>
              <a:rPr lang="hu-HU" sz="1200" b="0" i="0" kern="1200">
                <a:solidFill>
                  <a:schemeClr val="tx1"/>
                </a:solidFill>
                <a:effectLst/>
                <a:latin typeface="+mn-lt"/>
                <a:ea typeface="+mn-ea"/>
                <a:cs typeface="+mn-cs"/>
              </a:rPr>
              <a:t>Ezért szükség van tehát egy olyan módszerre, amely képes kezelni ezeket és az ehhez hasonló váratlan, ugrásszerű gazdasági változásokat.</a:t>
            </a:r>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3</a:t>
            </a:fld>
            <a:endParaRPr lang="hu-HU"/>
          </a:p>
        </p:txBody>
      </p:sp>
    </p:spTree>
    <p:extLst>
      <p:ext uri="{BB962C8B-B14F-4D97-AF65-F5344CB8AC3E}">
        <p14:creationId xmlns:p14="http://schemas.microsoft.com/office/powerpoint/2010/main" val="335377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a:solidFill>
                  <a:schemeClr val="tx1"/>
                </a:solidFill>
                <a:effectLst/>
                <a:latin typeface="+mn-lt"/>
                <a:ea typeface="+mn-ea"/>
                <a:cs typeface="+mn-cs"/>
              </a:rPr>
              <a:t>Ebből ered a tanulmány kérdése is, azaz hogy miként modellezhető a homogenitás nem egyetlen pontértékkel, hanem eloszlásként? A célom egy olyan valószínűségi, többállapotú homogenitás-modell kifejlesztésének módszertani megalapozása volt, amely akár korai válságjelzőként is működhet. A módszertani inspirációt a kvantummechanika fogalmi eszköztárából vettem – de hangsúlyozom, ez csak is metafora, nem pedig 1:1 matematikai transzfer. A kvantummechanikában a szuperpozíció azt jelenti, hogy egy rendszer egyszerre több állapotban létezik. Ezt az analógiát használom arra, hogy a gazdasági homogenitást ne egyetlen számmal, hanem egy teljes eloszlással írjam le. Így nemcsak a várható értéket, hanem a bizonytalanságot és a lehetséges szélsőértékeket is elemezhetjük. </a:t>
            </a:r>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4</a:t>
            </a:fld>
            <a:endParaRPr lang="hu-HU"/>
          </a:p>
        </p:txBody>
      </p:sp>
    </p:spTree>
    <p:extLst>
      <p:ext uri="{BB962C8B-B14F-4D97-AF65-F5344CB8AC3E}">
        <p14:creationId xmlns:p14="http://schemas.microsoft.com/office/powerpoint/2010/main" val="2914163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a:solidFill>
                  <a:schemeClr val="tx1"/>
                </a:solidFill>
                <a:effectLst/>
                <a:latin typeface="+mn-lt"/>
                <a:ea typeface="+mn-ea"/>
                <a:cs typeface="+mn-cs"/>
              </a:rPr>
              <a:t>A módszertan empirikus alapját három korábbi kutatásom adja. Az első az EU tagállamainak gazdasági homogenitás vizsgálta OECD adatok alapján. 22 tagállamot elemeztem 2004-től 2023-ig, összesen 19 éven keresztül. Az adatok GDP-t, munkanélküliséget, inflációt, a munkával töltött időt, és a várható élettartalmat is magában foglalták. Az eredmények azt mutatták, hogy az EU homogenitása 2004 és 2008 között növekedett, majd a pénzügyi válság után jelentősen vissza esett, ami egy stagnálás után 2013-ben újra javulásnak indult, de a 2019-es COVID járvány ezt ismét kb. a 2013-as éves szintre csökkentette vissza.</a:t>
            </a:r>
          </a:p>
          <a:p>
            <a:r>
              <a:rPr lang="hu-HU" sz="1200" b="0" i="0" kern="1200" dirty="0">
                <a:solidFill>
                  <a:schemeClr val="tx1"/>
                </a:solidFill>
                <a:effectLst/>
                <a:latin typeface="+mn-lt"/>
                <a:ea typeface="+mn-ea"/>
                <a:cs typeface="+mn-cs"/>
              </a:rPr>
              <a:t>A második kutatás a Mezőföld régió 37 településének fenntarthatóságát vizsgálta 4 évtizeden keresztül. Itt demográfiai, gazdasági és környezeti adatokat használtunk a </a:t>
            </a:r>
            <a:r>
              <a:rPr lang="hu-HU" sz="1200" b="0" i="0" kern="1200" dirty="0" err="1">
                <a:solidFill>
                  <a:schemeClr val="tx1"/>
                </a:solidFill>
                <a:effectLst/>
                <a:latin typeface="+mn-lt"/>
                <a:ea typeface="+mn-ea"/>
                <a:cs typeface="+mn-cs"/>
              </a:rPr>
              <a:t>TEiR</a:t>
            </a:r>
            <a:r>
              <a:rPr lang="hu-HU" sz="1200" b="0" i="0" kern="1200" dirty="0">
                <a:solidFill>
                  <a:schemeClr val="tx1"/>
                </a:solidFill>
                <a:effectLst/>
                <a:latin typeface="+mn-lt"/>
                <a:ea typeface="+mn-ea"/>
                <a:cs typeface="+mn-cs"/>
              </a:rPr>
              <a:t> adatbázisából. Az eredmények szerint a régió belső homogenitása az 1990-es évektől fokozatosan csökkent.</a:t>
            </a:r>
          </a:p>
          <a:p>
            <a:r>
              <a:rPr lang="hu-HU" sz="1200" b="0" i="0" kern="1200" dirty="0">
                <a:solidFill>
                  <a:schemeClr val="tx1"/>
                </a:solidFill>
                <a:effectLst/>
                <a:latin typeface="+mn-lt"/>
                <a:ea typeface="+mn-ea"/>
                <a:cs typeface="+mn-cs"/>
              </a:rPr>
              <a:t>A harmadik kutatás Budapest 23 kerületének és az agglomeráció településeinek kulturális kohézióját mérte automatizált módon. Az eredmények szerint (egy a sok közül), két </a:t>
            </a:r>
            <a:r>
              <a:rPr lang="hu-HU" sz="1200" b="0" i="0" kern="1200" dirty="0" err="1">
                <a:solidFill>
                  <a:schemeClr val="tx1"/>
                </a:solidFill>
                <a:effectLst/>
                <a:latin typeface="+mn-lt"/>
                <a:ea typeface="+mn-ea"/>
                <a:cs typeface="+mn-cs"/>
              </a:rPr>
              <a:t>típusu</a:t>
            </a:r>
            <a:r>
              <a:rPr lang="hu-HU" sz="1200" b="0" i="0" kern="1200" dirty="0">
                <a:solidFill>
                  <a:schemeClr val="tx1"/>
                </a:solidFill>
                <a:effectLst/>
                <a:latin typeface="+mn-lt"/>
                <a:ea typeface="+mn-ea"/>
                <a:cs typeface="+mn-cs"/>
              </a:rPr>
              <a:t> kerületet és településeket lehet megkülönböztetni: Az organikusan fejlődőek és a vákuum hatással rendelkezőek. </a:t>
            </a:r>
          </a:p>
          <a:p>
            <a:r>
              <a:rPr lang="hu-HU" sz="1200" b="0" i="0" kern="1200" dirty="0">
                <a:solidFill>
                  <a:schemeClr val="tx1"/>
                </a:solidFill>
                <a:effectLst/>
                <a:latin typeface="+mn-lt"/>
                <a:ea typeface="+mn-ea"/>
                <a:cs typeface="+mn-cs"/>
              </a:rPr>
              <a:t>Mindhárom kutatásban a COCO Y0 algoritmust használtuk, amely egy mesterséges intelligencia alapú homogenitásmérésre alkalmas algoritmus.</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5</a:t>
            </a:fld>
            <a:endParaRPr lang="hu-HU"/>
          </a:p>
        </p:txBody>
      </p:sp>
    </p:spTree>
    <p:extLst>
      <p:ext uri="{BB962C8B-B14F-4D97-AF65-F5344CB8AC3E}">
        <p14:creationId xmlns:p14="http://schemas.microsoft.com/office/powerpoint/2010/main" val="382632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a:solidFill>
                  <a:schemeClr val="tx1"/>
                </a:solidFill>
                <a:effectLst/>
                <a:latin typeface="+mn-lt"/>
                <a:ea typeface="+mn-ea"/>
                <a:cs typeface="+mn-cs"/>
              </a:rPr>
              <a:t>De mi is az a COCO Y0? A COCO Y0 egy </a:t>
            </a:r>
            <a:r>
              <a:rPr lang="hu-HU" sz="1200" b="0" i="0" kern="1200" dirty="0" err="1">
                <a:solidFill>
                  <a:schemeClr val="tx1"/>
                </a:solidFill>
                <a:effectLst/>
                <a:latin typeface="+mn-lt"/>
                <a:ea typeface="+mn-ea"/>
                <a:cs typeface="+mn-cs"/>
              </a:rPr>
              <a:t>antidiszkriminatív</a:t>
            </a:r>
            <a:r>
              <a:rPr lang="hu-HU" sz="1200" b="0" i="0" kern="1200" dirty="0">
                <a:solidFill>
                  <a:schemeClr val="tx1"/>
                </a:solidFill>
                <a:effectLst/>
                <a:latin typeface="+mn-lt"/>
                <a:ea typeface="+mn-ea"/>
                <a:cs typeface="+mn-cs"/>
              </a:rPr>
              <a:t>, mesterséges intelligencia alapú optimalizációs módszer, amely egy monoton homogenitás-értéket számít. Az eljárás egy Objektum-Attribútum-Mátrixból, röviden OAM-</a:t>
            </a:r>
            <a:r>
              <a:rPr lang="hu-HU" sz="1200" b="0" i="0" kern="1200" dirty="0" err="1">
                <a:solidFill>
                  <a:schemeClr val="tx1"/>
                </a:solidFill>
                <a:effectLst/>
                <a:latin typeface="+mn-lt"/>
                <a:ea typeface="+mn-ea"/>
                <a:cs typeface="+mn-cs"/>
              </a:rPr>
              <a:t>ból</a:t>
            </a:r>
            <a:r>
              <a:rPr lang="hu-HU" sz="1200" b="0" i="0" kern="1200" dirty="0">
                <a:solidFill>
                  <a:schemeClr val="tx1"/>
                </a:solidFill>
                <a:effectLst/>
                <a:latin typeface="+mn-lt"/>
                <a:ea typeface="+mn-ea"/>
                <a:cs typeface="+mn-cs"/>
              </a:rPr>
              <a:t> indul ki. Ez a mátrix objektumokat – például országokat, régiókat vagy településeket – és attribútumokat azaz jellemzőket – például GDP, munkanélküliség, oktatási szint – tartalmaz.</a:t>
            </a:r>
          </a:p>
          <a:p>
            <a:r>
              <a:rPr lang="hu-HU" sz="1200" b="0" i="0" kern="1200" dirty="0">
                <a:solidFill>
                  <a:schemeClr val="tx1"/>
                </a:solidFill>
                <a:effectLst/>
                <a:latin typeface="+mn-lt"/>
                <a:ea typeface="+mn-ea"/>
                <a:cs typeface="+mn-cs"/>
              </a:rPr>
              <a:t>Az algoritmus azt vizsgálja, hogy létezik-e olyan súlyozás, amely mellett minden objektum azonos homogenitást mutat. Ha ez lehetséges, akkor azt mondhatjuk, hogy esélyegyenlőség áll fenn a bemeneti adatok között. Ha nem, akkor az algoritmus azt mutatja meg, hogy melyik objektum és melyik attribútum okozza a legnagyobb heterogenitást.</a:t>
            </a:r>
          </a:p>
          <a:p>
            <a:r>
              <a:rPr lang="hu-HU" sz="1200" b="0" i="0" kern="1200" dirty="0">
                <a:solidFill>
                  <a:schemeClr val="tx1"/>
                </a:solidFill>
                <a:effectLst/>
                <a:latin typeface="+mn-lt"/>
                <a:ea typeface="+mn-ea"/>
                <a:cs typeface="+mn-cs"/>
              </a:rPr>
              <a:t>A COCO Y0 előnye, hogy objektív, transzparens és automatizált. Nincs benne emberi elfogultság, mivel az adatok alapján önállóan működik. Továbbá, a módszer teljesen reprodukálható, tehát bárki által ellenőrizhető marad. Ezt különösen fontos kiemelni az esélyegyenlőségi vizsgálatok és a versenyhelyzetek értékelésekor</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6</a:t>
            </a:fld>
            <a:endParaRPr lang="hu-HU"/>
          </a:p>
        </p:txBody>
      </p:sp>
    </p:spTree>
    <p:extLst>
      <p:ext uri="{BB962C8B-B14F-4D97-AF65-F5344CB8AC3E}">
        <p14:creationId xmlns:p14="http://schemas.microsoft.com/office/powerpoint/2010/main" val="342380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hagyományos módszer egyszer lefut, és egyetlen homogenitás-értéket ad. Én ehelyett </a:t>
            </a:r>
            <a:r>
              <a:rPr lang="hu-HU" b="1" dirty="0" err="1"/>
              <a:t>bootstrappinget</a:t>
            </a:r>
            <a:r>
              <a:rPr lang="hu-HU" dirty="0"/>
              <a:t> alkalmaznám: az eredeti adatmátrixból (OAM) </a:t>
            </a:r>
            <a:r>
              <a:rPr lang="hu-HU" dirty="0" err="1"/>
              <a:t>újramintavételezéssel</a:t>
            </a:r>
            <a:r>
              <a:rPr lang="hu-HU" dirty="0"/>
              <a:t> 1000 mintát generálok (alternatív világokat), és mindegyiket </a:t>
            </a:r>
            <a:r>
              <a:rPr lang="hu-HU" dirty="0" err="1"/>
              <a:t>újrafuttatom</a:t>
            </a:r>
            <a:r>
              <a:rPr lang="hu-HU" dirty="0"/>
              <a:t> a COCO Y0 algoritmust. Így 1000 különböző homogenitás-értéket kapunk, melyek egy homogenitás </a:t>
            </a:r>
            <a:r>
              <a:rPr lang="hu-HU" b="1" dirty="0"/>
              <a:t>eloszlást</a:t>
            </a:r>
            <a:r>
              <a:rPr lang="hu-HU" dirty="0"/>
              <a:t> alkotnak. Ennek az előnye, hogy nemcsak egy pontértéket, hanem a homogenitás bizonytalanságát is feltérképezi. Ez analóg a kvantummechanikai szuperpozíció ötletével, csak épp a statisztikában használjuk (ún. </a:t>
            </a:r>
            <a:r>
              <a:rPr lang="hu-HU" i="1" dirty="0"/>
              <a:t>okos statisztika</a:t>
            </a:r>
            <a:r>
              <a:rPr lang="hu-HU" dirty="0"/>
              <a:t>). A kvantummechanikai szuperpozíció itt csak metaforikusan </a:t>
            </a:r>
            <a:r>
              <a:rPr lang="hu-HU" dirty="0" err="1"/>
              <a:t>ártelmezhető</a:t>
            </a:r>
            <a:r>
              <a:rPr lang="hu-HU" dirty="0"/>
              <a:t>, azaz nem valós matematikai átültetésként. Ez csak abban segít, hogy jobban megértsük a homogenitás többállapotú létezését. </a:t>
            </a:r>
          </a:p>
          <a:p>
            <a:r>
              <a:rPr lang="hu-HU" b="1" dirty="0"/>
              <a:t>Homogenitás-eloszlás:</a:t>
            </a:r>
            <a:r>
              <a:rPr lang="hu-HU" dirty="0"/>
              <a:t> A </a:t>
            </a:r>
            <a:r>
              <a:rPr lang="hu-HU" dirty="0" err="1"/>
              <a:t>bootstrap</a:t>
            </a:r>
            <a:r>
              <a:rPr lang="hu-HU" dirty="0"/>
              <a:t>-sorozatból kapott eloszlásból meghatározhatók a medián, konfidencia-intervallumok és szélső értékek. Ez azt jelenti, hogy a homogenitás index nem egyetlen szám lesz, hanem egy egész tartomány (</a:t>
            </a:r>
            <a:r>
              <a:rPr lang="hu-HU" dirty="0" err="1"/>
              <a:t>intervalum</a:t>
            </a:r>
            <a:r>
              <a:rPr lang="hu-HU" dirty="0"/>
              <a:t>), ami megmutatja, hogyan ingadozhat az érték. Ezáltal a döntéshozók jobban át tudják látni a kockázatokat és változásokat.</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7</a:t>
            </a:fld>
            <a:endParaRPr lang="hu-HU"/>
          </a:p>
        </p:txBody>
      </p:sp>
    </p:spTree>
    <p:extLst>
      <p:ext uri="{BB962C8B-B14F-4D97-AF65-F5344CB8AC3E}">
        <p14:creationId xmlns:p14="http://schemas.microsoft.com/office/powerpoint/2010/main" val="302493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a:solidFill>
                  <a:schemeClr val="tx1"/>
                </a:solidFill>
                <a:effectLst/>
                <a:latin typeface="+mn-lt"/>
                <a:ea typeface="+mn-ea"/>
                <a:cs typeface="+mn-cs"/>
              </a:rPr>
              <a:t>A </a:t>
            </a:r>
            <a:r>
              <a:rPr lang="hu-HU" sz="1200" b="0" i="0" kern="1200" dirty="0" err="1">
                <a:solidFill>
                  <a:schemeClr val="tx1"/>
                </a:solidFill>
                <a:effectLst/>
                <a:latin typeface="+mn-lt"/>
                <a:ea typeface="+mn-ea"/>
                <a:cs typeface="+mn-cs"/>
              </a:rPr>
              <a:t>dekoherencia</a:t>
            </a:r>
            <a:r>
              <a:rPr lang="hu-HU" sz="1200" b="0" i="0" kern="1200" dirty="0">
                <a:solidFill>
                  <a:schemeClr val="tx1"/>
                </a:solidFill>
                <a:effectLst/>
                <a:latin typeface="+mn-lt"/>
                <a:ea typeface="+mn-ea"/>
                <a:cs typeface="+mn-cs"/>
              </a:rPr>
              <a:t> azt jelenti, hogy egy összefüggő rendszer hirtelen szétesik. Nézzük meg például az eurozónát 2021 elején. Az országok inflációs rátái között csak 1-2 százalékpont volt az eltérés ami viszonylag egységesnek számít. Aztán jött 2022. A válság hatására az infláció szétszóródott: Németországban 8 százalék volt, Észtországban 20. Ez 10 százalékpontos eltérés. Óriási különbség.</a:t>
            </a:r>
          </a:p>
          <a:p>
            <a:r>
              <a:rPr lang="hu-HU" sz="1200" b="0" i="0" kern="1200" dirty="0">
                <a:solidFill>
                  <a:schemeClr val="tx1"/>
                </a:solidFill>
                <a:effectLst/>
                <a:latin typeface="+mn-lt"/>
                <a:ea typeface="+mn-ea"/>
                <a:cs typeface="+mn-cs"/>
              </a:rPr>
              <a:t>Ez pontosan az, amit </a:t>
            </a:r>
            <a:r>
              <a:rPr lang="hu-HU" sz="1200" b="0" i="0" kern="1200" dirty="0" err="1">
                <a:solidFill>
                  <a:schemeClr val="tx1"/>
                </a:solidFill>
                <a:effectLst/>
                <a:latin typeface="+mn-lt"/>
                <a:ea typeface="+mn-ea"/>
                <a:cs typeface="+mn-cs"/>
              </a:rPr>
              <a:t>dekoherenciának</a:t>
            </a:r>
            <a:r>
              <a:rPr lang="hu-HU" sz="1200" b="0" i="0" kern="1200" dirty="0">
                <a:solidFill>
                  <a:schemeClr val="tx1"/>
                </a:solidFill>
                <a:effectLst/>
                <a:latin typeface="+mn-lt"/>
                <a:ea typeface="+mn-ea"/>
                <a:cs typeface="+mn-cs"/>
              </a:rPr>
              <a:t> hívnak, azaz amikor egy korábban összetartó rendszer hirtelen szétesik. Az én modellemben ezt a </a:t>
            </a:r>
            <a:r>
              <a:rPr lang="hu-HU" sz="1200" b="0" i="0" kern="1200" dirty="0" err="1">
                <a:solidFill>
                  <a:schemeClr val="tx1"/>
                </a:solidFill>
                <a:effectLst/>
                <a:latin typeface="+mn-lt"/>
                <a:ea typeface="+mn-ea"/>
                <a:cs typeface="+mn-cs"/>
              </a:rPr>
              <a:t>bootstrap</a:t>
            </a:r>
            <a:r>
              <a:rPr lang="hu-HU" sz="1200" b="0" i="0" kern="1200" dirty="0">
                <a:solidFill>
                  <a:schemeClr val="tx1"/>
                </a:solidFill>
                <a:effectLst/>
                <a:latin typeface="+mn-lt"/>
                <a:ea typeface="+mn-ea"/>
                <a:cs typeface="+mn-cs"/>
              </a:rPr>
              <a:t>-eloszlás szórásának hirtelen növekedésével lehet értelmezni és modellezni. A dián bemutatott adatok, valamint az EU Homogenitás eredményei is </a:t>
            </a:r>
            <a:r>
              <a:rPr lang="hu-HU" sz="1200" b="0" i="0" kern="1200" dirty="0" err="1">
                <a:solidFill>
                  <a:schemeClr val="tx1"/>
                </a:solidFill>
                <a:effectLst/>
                <a:latin typeface="+mn-lt"/>
                <a:ea typeface="+mn-ea"/>
                <a:cs typeface="+mn-cs"/>
              </a:rPr>
              <a:t>alátámaszthják</a:t>
            </a:r>
            <a:r>
              <a:rPr lang="hu-HU" sz="1200" b="0" i="0" kern="1200" dirty="0">
                <a:solidFill>
                  <a:schemeClr val="tx1"/>
                </a:solidFill>
                <a:effectLst/>
                <a:latin typeface="+mn-lt"/>
                <a:ea typeface="+mn-ea"/>
                <a:cs typeface="+mn-cs"/>
              </a:rPr>
              <a:t> hogy a homogenitás válságidőben gyengül. Ez pedig nem csak elméleti játék. Ez valós probléma, hiszen ha a politikusok nem veszik </a:t>
            </a:r>
            <a:r>
              <a:rPr lang="hu-HU" sz="1200" b="0" i="0" kern="1200" dirty="0" err="1">
                <a:solidFill>
                  <a:schemeClr val="tx1"/>
                </a:solidFill>
                <a:effectLst/>
                <a:latin typeface="+mn-lt"/>
                <a:ea typeface="+mn-ea"/>
                <a:cs typeface="+mn-cs"/>
              </a:rPr>
              <a:t>észre</a:t>
            </a:r>
            <a:r>
              <a:rPr lang="hu-HU" sz="1200" b="0" i="0" kern="1200" dirty="0">
                <a:solidFill>
                  <a:schemeClr val="tx1"/>
                </a:solidFill>
                <a:effectLst/>
                <a:latin typeface="+mn-lt"/>
                <a:ea typeface="+mn-ea"/>
                <a:cs typeface="+mn-cs"/>
              </a:rPr>
              <a:t> időben, hogy a rendszer széthullik, akkor nem tudnak időben megfelelően reagálni.</a:t>
            </a:r>
          </a:p>
          <a:p>
            <a:endParaRPr lang="hu-HU" sz="1200" b="0" i="0" kern="1200" dirty="0">
              <a:solidFill>
                <a:schemeClr val="tx1"/>
              </a:solidFill>
              <a:effectLst/>
              <a:latin typeface="+mn-lt"/>
              <a:ea typeface="+mn-ea"/>
              <a:cs typeface="+mn-cs"/>
            </a:endParaRPr>
          </a:p>
          <a:p>
            <a:r>
              <a:rPr lang="hu-HU" sz="1200" b="0" i="0" kern="1200" dirty="0">
                <a:solidFill>
                  <a:schemeClr val="tx1"/>
                </a:solidFill>
                <a:effectLst/>
                <a:latin typeface="+mn-lt"/>
                <a:ea typeface="+mn-ea"/>
                <a:cs typeface="+mn-cs"/>
              </a:rPr>
              <a:t>Németország:</a:t>
            </a:r>
            <a:br>
              <a:rPr lang="hu-HU" sz="1200" b="0" i="0" kern="1200" dirty="0">
                <a:solidFill>
                  <a:schemeClr val="tx1"/>
                </a:solidFill>
                <a:effectLst/>
                <a:latin typeface="+mn-lt"/>
                <a:ea typeface="+mn-ea"/>
                <a:cs typeface="+mn-cs"/>
              </a:rPr>
            </a:br>
            <a:r>
              <a:rPr lang="hu-HU" sz="1200" b="0" i="0" kern="1200" dirty="0">
                <a:solidFill>
                  <a:schemeClr val="tx1"/>
                </a:solidFill>
                <a:effectLst/>
                <a:latin typeface="+mn-lt"/>
                <a:ea typeface="+mn-ea"/>
                <a:cs typeface="+mn-cs"/>
              </a:rPr>
              <a:t>https://data.ecb.europa.eu/data/datasets/ICP/ICP.A.DE.N.000000.4.AVR?chart_props=W3sibm9kZUlkIjoiNDM5Mjk1IiwicHJvcGVydGllcyI6W3siY29sb3JIZXgiOiIiLCJjb2xvclR5cGUiOiIiLCJjaGFydFR5cGUiOiJsaW5lY2hhcnQiLCJsaW5lU3R5bGUiOiJTb2xpZCIsImxpbmVXaWR0aCI6IjEuNSIsImF4aXNQb3NpdGlvbiI6ImxlZnQiLCJvYnNlcnZhdGlvblZhbHVlIjpmYWxzZSwiZGF0ZXMiOlsiMjAyMC0xMi0zMVQyMzowMDowMC4wMDBaIiwiMjAyNC0xMi0zMFQyMzowMDowMC4wMDBaIl0sImlzVGRhdGEiOmZhbHNlLCJtb2RpZmllZFVuaXRUeXBlIjoiIiwieWVhciI6ImRhdGV3aXNlIiwic3RhcnREYXRlIjoiMjAyMS0wMS0wMSIsImVuZERhdGUiOiIyMDI0LTEyLTMxIiwic2V0RGF0ZSI6dHJ1ZSwic2hvd1RhYmxlRGF0YSI6ZmFsc2UsImNoYW5nZU1vZGUiOmZhbHNlLCJzaG93TWVudVN0eWxlQ2hhcnQiOmZhbHNlLCJkaXNwbGF5TW9iaWxlQ2hhcnQiOnRydWUsInNjcmVlblNpemUiOiJtYXgiLCJzY3JlZW5XaWR0aCI6MTUzNiwic2hvd1RkYXRhIjpmYWxzZSwidHJhbnNmb3JtZWRGcmVxdWVuY3kiOiJub25lIiwidHJhbnNmb3JtZWRVbml0Ijoibm9uZSIsImZyZXF1ZW5jeSI6Im5vbmUiLCJ1bml0Ijoibm9uZSIsIm1vZGlmaWVkIjoiZmFsc2UiLCJzZXJpZXNLZXkiOiJhbm51YWwiLCJzaG93dGFibGVTdGF0ZUJlZm9yZU1heFNjcmVlbiI6ZmFsc2UsImlzZGF0YWNvbXBhcmlzb24iOmZhbHNlLCJzZXJpZXNGcmVxdWVuY3kiOiJhbm51YWwiLCJpbnRpYWxTZXJpZXNGcmVxdWVuY3kiOiJhbm51YWwiLCJtZXRhZGF0YURlY2ltYWwiOiIxIiwiaXNUYWJsZVNvcnRlZCI6ZmFsc2UsImlzWWVhcmx5VGRhdGEiOmZhbHNlLCJyZXNwb25zZURhdGFFbmREYXRlIjoiMjAyNC0xMi0zMSIsImlzaW5pdGlhbENoYXJ0RGF0YSI6dHJ1ZSwiaXNEYXRlc0Zyb21EYXRlUGlja2VyIjp0cnVlLCJkYXRlUGlja2VyRW5kRGF0ZSI6IjIwMjQtMTItMzEiLCJpc0RhdGVQaWNrZXJFbmREYXRlIjp0cnVlLCJzZXJpZXNrZXlTZXQiOiIiLCJkYXRhc2V0SWQiOiIxOSIsImlzQ2FsbGJhY2siOmZhbHNlLCJpc1NsaWRlclRkYXRhIjp0cnVlLCJpc1NsaWRlckRhdGEiOnRydWUsImlzSW5pdGlhbENoYXJ0RGF0YUZyb21HcmFwaCI6dHJ1ZSwiY2hhcnRTZXJpZXNLZXkiOiJJQ1AuQS5ERS5OLjAwMDAwMC40LkFWUiIsInR5cGVPZiI6IiJ9XX1d</a:t>
            </a:r>
          </a:p>
          <a:p>
            <a:endParaRPr lang="hu-HU" sz="1200" b="0" i="0" kern="1200" dirty="0">
              <a:solidFill>
                <a:schemeClr val="tx1"/>
              </a:solidFill>
              <a:effectLst/>
              <a:latin typeface="+mn-lt"/>
              <a:ea typeface="+mn-ea"/>
              <a:cs typeface="+mn-cs"/>
            </a:endParaRPr>
          </a:p>
          <a:p>
            <a:endParaRPr lang="hu-HU" sz="1200" b="0" i="0" kern="1200" dirty="0">
              <a:solidFill>
                <a:schemeClr val="tx1"/>
              </a:solidFill>
              <a:effectLst/>
              <a:latin typeface="+mn-lt"/>
              <a:ea typeface="+mn-ea"/>
              <a:cs typeface="+mn-cs"/>
            </a:endParaRPr>
          </a:p>
          <a:p>
            <a:r>
              <a:rPr lang="hu-HU" sz="1200" b="0" i="0" kern="1200" dirty="0">
                <a:solidFill>
                  <a:schemeClr val="tx1"/>
                </a:solidFill>
                <a:effectLst/>
                <a:latin typeface="+mn-lt"/>
                <a:ea typeface="+mn-ea"/>
                <a:cs typeface="+mn-cs"/>
              </a:rPr>
              <a:t>Észtország:</a:t>
            </a:r>
          </a:p>
          <a:p>
            <a:r>
              <a:rPr lang="hu-HU" sz="1200" b="0" i="0" kern="1200" dirty="0">
                <a:solidFill>
                  <a:schemeClr val="tx1"/>
                </a:solidFill>
                <a:effectLst/>
                <a:latin typeface="+mn-lt"/>
                <a:ea typeface="+mn-ea"/>
                <a:cs typeface="+mn-cs"/>
              </a:rPr>
              <a:t>https://data.ecb.europa.eu/data/datasets/ICP/ICP.A.EE.N.000000.4.AVR?chart_props=W3sibm9kZUlkIjoiNDQwMDMzIiwicHJvcGVydGllcyI6W3siY29sb3JIZXgiOiIiLCJjb2xvclR5cGUiOiIiLCJjaGFydFR5cGUiOiJsaW5lY2hhcnQiLCJsaW5lU3R5bGUiOiJTb2xpZCIsImxpbmVXaWR0aCI6IjEuNSIsImF4aXNQb3NpdGlvbiI6ImxlZnQiLCJvYnNlcnZhdGlvblZhbHVlIjpmYWxzZSwiZGF0ZXMiOlsiMjAyMS0xMi0zMVQyMzowMDowMC4wMDBaIiwiMjAyNC0xMi0zMFQyMzowMDowMC4wMDBaIl0sImlzVGRhdGEiOmZhbHNlLCJtb2RpZmllZFVuaXRUeXBlIjoiIiwieWVhciI6ImRhdGV3aXNlIiwic3RhcnREYXRlIjoiMjAyMi0wMS0wMSIsImVuZERhdGUiOiIyMDI0LTEyLTMxIiwic2V0RGF0ZSI6dHJ1ZSwic2hvd1RhYmxlRGF0YSI6ZmFsc2UsImNoYW5nZU1vZGUiOmZhbHNlLCJzaG93TWVudVN0eWxlQ2hhcnQiOmZhbHNlLCJkaXNwbGF5TW9iaWxlQ2hhcnQiOnRydWUsInNjcmVlblNpemUiOiJtYXgiLCJzY3JlZW5XaWR0aCI6MTUzNiwic2hvd1RkYXRhIjpmYWxzZSwidHJhbnNmb3JtZWRGcmVxdWVuY3kiOiJub25lIiwidHJhbnNmb3JtZWRVbml0Ijoibm9uZSIsImZyZXF1ZW5jeSI6Im5vbmUiLCJ1bml0Ijoibm9uZSIsIm1vZGlmaWVkIjoiZmFsc2UiLCJzZXJpZXNLZXkiOiJhbm51YWwiLCJzaG93dGFibGVTdGF0ZUJlZm9yZU1heFNjcmVlbiI6ZmFsc2UsImlzZGF0YWNvbXBhcmlzb24iOmZhbHNlLCJzZXJpZXNGcmVxdWVuY3kiOiJhbm51YWwiLCJpbnRpYWxTZXJpZXNGcmVxdWVuY3kiOiJhbm51YWwiLCJtZXRhZGF0YURlY2ltYWwiOiIxIiwiaXNUYWJsZVNvcnRlZCI6ZmFsc2UsImlzWWVhcmx5VGRhdGEiOmZhbHNlLCJyZXNwb25zZURhdGFFbmREYXRlIjoiMjAyNC0xMi0zMSIsImlzaW5pdGlhbENoYXJ0RGF0YSI6dHJ1ZSwiaXNEYXRlc0Zyb21EYXRlUGlja2VyIjp0cnVlLCJkYXRlUGlja2VyRW5kRGF0ZSI6IjIwMjQtMTItMzEiLCJpc0RhdGVQaWNrZXJFbmREYXRlIjp0cnVlLCJzZXJpZXNrZXlTZXQiOiIiLCJkYXRhc2V0SWQiOiIxOSIsImlzQ2FsbGJhY2siOmZhbHNlLCJpc1NsaWRlclRkYXRhIjp0cnVlLCJpc1NsaWRlckRhdGEiOnRydWUsImlzSW5pdGlhbENoYXJ0RGF0YUZyb21HcmFwaCI6dHJ1ZSwiY2hhcnRTZXJpZXNLZXkiOiJJQ1AuQS5FRS5OLjAwMDAwMC40LkFWUiIsInR5cGVPZiI6IiJ9XX1d</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8</a:t>
            </a:fld>
            <a:endParaRPr lang="hu-HU"/>
          </a:p>
        </p:txBody>
      </p:sp>
    </p:spTree>
    <p:extLst>
      <p:ext uri="{BB962C8B-B14F-4D97-AF65-F5344CB8AC3E}">
        <p14:creationId xmlns:p14="http://schemas.microsoft.com/office/powerpoint/2010/main" val="43761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a:solidFill>
                  <a:schemeClr val="tx1"/>
                </a:solidFill>
                <a:effectLst/>
                <a:latin typeface="+mn-lt"/>
                <a:ea typeface="+mn-ea"/>
                <a:cs typeface="+mn-cs"/>
              </a:rPr>
              <a:t>Most pedig a </a:t>
            </a:r>
            <a:r>
              <a:rPr lang="hu-HU" sz="1200" b="0" i="0" kern="1200" dirty="0" err="1">
                <a:solidFill>
                  <a:schemeClr val="tx1"/>
                </a:solidFill>
                <a:effectLst/>
                <a:latin typeface="+mn-lt"/>
                <a:ea typeface="+mn-ea"/>
                <a:cs typeface="+mn-cs"/>
              </a:rPr>
              <a:t>bifurkció</a:t>
            </a:r>
            <a:r>
              <a:rPr lang="hu-HU" sz="1200" b="0" i="0" kern="1200" dirty="0">
                <a:solidFill>
                  <a:schemeClr val="tx1"/>
                </a:solidFill>
                <a:effectLst/>
                <a:latin typeface="+mn-lt"/>
                <a:ea typeface="+mn-ea"/>
                <a:cs typeface="+mn-cs"/>
              </a:rPr>
              <a:t>-detektálásról beszélek, amely a módszertan másik legfontosabb gyakorlati eleme. A bifurkáció a dinamikus rendszerekben egy olyan kritikus pont, ahol a rendszer ugrásszerűen egy másik állapotba kerül. Gondoljunk erre úgy, mint egy egyensúlyi pontra, amely a bekövetkezése után a rendszer hirtelen más viselkedést mutat.</a:t>
            </a:r>
          </a:p>
          <a:p>
            <a:r>
              <a:rPr lang="hu-HU" sz="1200" b="0" i="0" kern="1200" dirty="0" err="1">
                <a:solidFill>
                  <a:schemeClr val="tx1"/>
                </a:solidFill>
                <a:effectLst/>
                <a:latin typeface="+mn-lt"/>
                <a:ea typeface="+mn-ea"/>
                <a:cs typeface="+mn-cs"/>
              </a:rPr>
              <a:t>Scheffer</a:t>
            </a:r>
            <a:r>
              <a:rPr lang="hu-HU" sz="1200" b="0" i="0" kern="1200" dirty="0">
                <a:solidFill>
                  <a:schemeClr val="tx1"/>
                </a:solidFill>
                <a:effectLst/>
                <a:latin typeface="+mn-lt"/>
                <a:ea typeface="+mn-ea"/>
                <a:cs typeface="+mn-cs"/>
              </a:rPr>
              <a:t> és munkatársai 2009-ben azonosították azokat a korai figyelmeztetési jelzéseket, amelyek egy közelgő bifurkációt jeleznek. Három fő indikátort különböztetnek meg. Az első a </a:t>
            </a:r>
            <a:r>
              <a:rPr lang="hu-HU" sz="1200" b="1" i="0" kern="1200" dirty="0">
                <a:solidFill>
                  <a:schemeClr val="tx1"/>
                </a:solidFill>
                <a:effectLst/>
                <a:latin typeface="+mn-lt"/>
                <a:ea typeface="+mn-ea"/>
                <a:cs typeface="+mn-cs"/>
              </a:rPr>
              <a:t>variancia növekedése: amikor egy rendszer közeledik egy kritikus ponthoz, az ingadozások erősödnek</a:t>
            </a:r>
            <a:r>
              <a:rPr lang="hu-HU" sz="1200" b="0" i="0" kern="1200" dirty="0">
                <a:solidFill>
                  <a:schemeClr val="tx1"/>
                </a:solidFill>
                <a:effectLst/>
                <a:latin typeface="+mn-lt"/>
                <a:ea typeface="+mn-ea"/>
                <a:cs typeface="+mn-cs"/>
              </a:rPr>
              <a:t>. A második az </a:t>
            </a:r>
            <a:r>
              <a:rPr lang="hu-HU" sz="1200" b="1" i="0" kern="1200" dirty="0" err="1">
                <a:solidFill>
                  <a:schemeClr val="tx1"/>
                </a:solidFill>
                <a:effectLst/>
                <a:latin typeface="+mn-lt"/>
                <a:ea typeface="+mn-ea"/>
                <a:cs typeface="+mn-cs"/>
              </a:rPr>
              <a:t>autokorreláció</a:t>
            </a:r>
            <a:r>
              <a:rPr lang="hu-HU" sz="1200" b="1" i="0" kern="1200" dirty="0">
                <a:solidFill>
                  <a:schemeClr val="tx1"/>
                </a:solidFill>
                <a:effectLst/>
                <a:latin typeface="+mn-lt"/>
                <a:ea typeface="+mn-ea"/>
                <a:cs typeface="+mn-cs"/>
              </a:rPr>
              <a:t> erősödése: a rendszer egyre lassabban reagál a külső zavarokra, így a múltbeli értékek egyre erősebben meghatározzák a jelenlegi állapotot</a:t>
            </a:r>
            <a:r>
              <a:rPr lang="hu-HU" sz="1200" b="0" i="0" kern="1200" dirty="0">
                <a:solidFill>
                  <a:schemeClr val="tx1"/>
                </a:solidFill>
                <a:effectLst/>
                <a:latin typeface="+mn-lt"/>
                <a:ea typeface="+mn-ea"/>
                <a:cs typeface="+mn-cs"/>
              </a:rPr>
              <a:t>. A harmadik a </a:t>
            </a:r>
            <a:r>
              <a:rPr lang="hu-HU" sz="1200" b="1" i="0" kern="1200" dirty="0">
                <a:solidFill>
                  <a:schemeClr val="tx1"/>
                </a:solidFill>
                <a:effectLst/>
                <a:latin typeface="+mn-lt"/>
                <a:ea typeface="+mn-ea"/>
                <a:cs typeface="+mn-cs"/>
              </a:rPr>
              <a:t>lassú helyreállás: amikor a rendszer egy külső sokk után, egyre lassabban tér vissza az eredeti állapotához.</a:t>
            </a:r>
          </a:p>
          <a:p>
            <a:r>
              <a:rPr lang="hu-HU" sz="1200" b="0" i="0" kern="1200" dirty="0">
                <a:solidFill>
                  <a:schemeClr val="tx1"/>
                </a:solidFill>
                <a:effectLst/>
                <a:latin typeface="+mn-lt"/>
                <a:ea typeface="+mn-ea"/>
                <a:cs typeface="+mn-cs"/>
              </a:rPr>
              <a:t>Ezeket az indikátorokat automatikusan is lehet mérni a </a:t>
            </a:r>
            <a:r>
              <a:rPr lang="hu-HU" sz="1200" b="0" i="0" kern="1200" dirty="0" err="1">
                <a:solidFill>
                  <a:schemeClr val="tx1"/>
                </a:solidFill>
                <a:effectLst/>
                <a:latin typeface="+mn-lt"/>
                <a:ea typeface="+mn-ea"/>
                <a:cs typeface="+mn-cs"/>
              </a:rPr>
              <a:t>bootstrap</a:t>
            </a:r>
            <a:r>
              <a:rPr lang="hu-HU" sz="1200" b="0" i="0" kern="1200" dirty="0">
                <a:solidFill>
                  <a:schemeClr val="tx1"/>
                </a:solidFill>
                <a:effectLst/>
                <a:latin typeface="+mn-lt"/>
                <a:ea typeface="+mn-ea"/>
                <a:cs typeface="+mn-cs"/>
              </a:rPr>
              <a:t>-eloszlásokból. Erre egy kiváló múltbéli példa: 2006 és 2007 között az EU tagállamainak homogenitási eloszlásának varianciája ugrásszerűen megnőtt ami előre jelezte a 2008-as pénzügyi válságot is. Sajnos akkoriban nem vették komolyan ezen mutatók fontosságát. Ez a módszer tehát valódi korai válságjelzőként működhet.</a:t>
            </a:r>
          </a:p>
          <a:p>
            <a:endParaRPr lang="hu-HU" dirty="0"/>
          </a:p>
        </p:txBody>
      </p:sp>
      <p:sp>
        <p:nvSpPr>
          <p:cNvPr id="4" name="Dia számának helye 3"/>
          <p:cNvSpPr>
            <a:spLocks noGrp="1"/>
          </p:cNvSpPr>
          <p:nvPr>
            <p:ph type="sldNum" sz="quarter" idx="5"/>
          </p:nvPr>
        </p:nvSpPr>
        <p:spPr/>
        <p:txBody>
          <a:bodyPr/>
          <a:lstStyle/>
          <a:p>
            <a:fld id="{7EE356C6-1478-40F4-AC40-8A87985CE7B0}" type="slidenum">
              <a:rPr lang="hu-HU" smtClean="0"/>
              <a:t>9</a:t>
            </a:fld>
            <a:endParaRPr lang="hu-HU"/>
          </a:p>
        </p:txBody>
      </p:sp>
    </p:spTree>
    <p:extLst>
      <p:ext uri="{BB962C8B-B14F-4D97-AF65-F5344CB8AC3E}">
        <p14:creationId xmlns:p14="http://schemas.microsoft.com/office/powerpoint/2010/main" val="279996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itt felvázolt modell komplexitását egy közérthető párhuzammal is illusztrálható: az önvezető autók párhuzamosan futtatnak </a:t>
            </a:r>
            <a:r>
              <a:rPr lang="hu-HU" dirty="0" err="1"/>
              <a:t>előrejelző</a:t>
            </a:r>
            <a:r>
              <a:rPr lang="hu-HU" dirty="0"/>
              <a:t> szcenáriókat valós időben (különböző utakkal, veszélyekkel számolva egyszerre). Hasonlóan, </a:t>
            </a:r>
            <a:r>
              <a:rPr lang="hu-HU" b="1" dirty="0"/>
              <a:t>homogenitás-modellezésünk több lehetséges jövőt</a:t>
            </a:r>
            <a:r>
              <a:rPr lang="hu-HU" dirty="0"/>
              <a:t> vizsgál egyidejűleg. Nem egyetlen „optimális” jövőre koncentrálunk, hanem százakat vagy ezret vizsgálunk meg alternatív verzióként, és ezek közt keresünk tendenciákat és kockázatokat. Ez az analógia segít megérteni, hogy miért érdemes nem egyetlen pontbecslést, hanem eloszlást vizsgálni: így több lehetséges forgatókönyvet is figyelembe tudunk venni a döntéshozatalban.</a:t>
            </a:r>
          </a:p>
        </p:txBody>
      </p:sp>
      <p:sp>
        <p:nvSpPr>
          <p:cNvPr id="4" name="Dia számának helye 3"/>
          <p:cNvSpPr>
            <a:spLocks noGrp="1"/>
          </p:cNvSpPr>
          <p:nvPr>
            <p:ph type="sldNum" sz="quarter" idx="5"/>
          </p:nvPr>
        </p:nvSpPr>
        <p:spPr/>
        <p:txBody>
          <a:bodyPr/>
          <a:lstStyle/>
          <a:p>
            <a:fld id="{7EE356C6-1478-40F4-AC40-8A87985CE7B0}" type="slidenum">
              <a:rPr lang="hu-HU" smtClean="0"/>
              <a:t>10</a:t>
            </a:fld>
            <a:endParaRPr lang="hu-HU"/>
          </a:p>
        </p:txBody>
      </p:sp>
    </p:spTree>
    <p:extLst>
      <p:ext uri="{BB962C8B-B14F-4D97-AF65-F5344CB8AC3E}">
        <p14:creationId xmlns:p14="http://schemas.microsoft.com/office/powerpoint/2010/main" val="169132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3B94687-C9E9-F9C8-56A7-5E756A6FC81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E69494FA-BD16-9107-8C47-415E713A7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40BC0585-18E2-77BF-5385-F0FAE7B62482}"/>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5" name="Élőláb helye 4">
            <a:extLst>
              <a:ext uri="{FF2B5EF4-FFF2-40B4-BE49-F238E27FC236}">
                <a16:creationId xmlns:a16="http://schemas.microsoft.com/office/drawing/2014/main" id="{B06C6BD8-2AFF-8962-6793-49DB4B8CCC9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A89F966-9119-275D-4B82-074B827223BA}"/>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33342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4B64B96-ECB5-5D83-AC33-8EDA9FBD3E17}"/>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9B0A6DD0-AABC-9BCE-9850-F03C4061F650}"/>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5DB742C-7733-5B9E-9034-2136E639D5EF}"/>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5" name="Élőláb helye 4">
            <a:extLst>
              <a:ext uri="{FF2B5EF4-FFF2-40B4-BE49-F238E27FC236}">
                <a16:creationId xmlns:a16="http://schemas.microsoft.com/office/drawing/2014/main" id="{3F05C2FB-D51F-D9CD-FD8D-3EB0DB5B926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DC396F1-9522-3F95-DD67-49ACBBAB12C2}"/>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356442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5A888CCA-BF90-F145-F66B-A8509AD492A0}"/>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918BA02A-9CB4-86AF-2A44-24ABA2DD8E5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FF62EFCA-9DCD-8621-3856-F85AEF533736}"/>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5" name="Élőláb helye 4">
            <a:extLst>
              <a:ext uri="{FF2B5EF4-FFF2-40B4-BE49-F238E27FC236}">
                <a16:creationId xmlns:a16="http://schemas.microsoft.com/office/drawing/2014/main" id="{D5A00C0C-B557-64CB-CABF-2B4C390DC81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98C451A-8A9E-D654-8939-046940DECC45}"/>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334230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4A7898-D6BE-EC2B-D0C5-75539C899F01}"/>
              </a:ext>
            </a:extLst>
          </p:cNvPr>
          <p:cNvSpPr>
            <a:spLocks noGrp="1"/>
          </p:cNvSpPr>
          <p:nvPr>
            <p:ph type="title" hasCustomPrompt="1"/>
          </p:nvPr>
        </p:nvSpPr>
        <p:spPr/>
        <p:txBody>
          <a:bodyPr/>
          <a:lstStyle>
            <a:lvl1pPr>
              <a:defRPr lang="hu-HU" sz="4000" b="1" smtClean="0">
                <a:solidFill>
                  <a:srgbClr val="0E2841">
                    <a:hueOff val="0"/>
                    <a:satOff val="0"/>
                    <a:lumOff val="0"/>
                    <a:alphaOff val="0"/>
                  </a:srgbClr>
                </a:solidFill>
                <a:latin typeface="Times New Roman" panose="02020603050405020304" pitchFamily="18" charset="0"/>
                <a:cs typeface="Times New Roman" panose="02020603050405020304" pitchFamily="18" charset="0"/>
              </a:defRPr>
            </a:lvl1pPr>
          </a:lstStyle>
          <a:p>
            <a:r>
              <a:rPr lang="hu-HU" sz="4400" b="1" dirty="0">
                <a:solidFill>
                  <a:srgbClr val="0E2841">
                    <a:hueOff val="0"/>
                    <a:satOff val="0"/>
                    <a:lumOff val="0"/>
                    <a:alphaOff val="0"/>
                  </a:srgbClr>
                </a:solidFill>
                <a:latin typeface="Times New Roman" panose="02020603050405020304" pitchFamily="18" charset="0"/>
                <a:ea typeface="+mn-ea"/>
                <a:cs typeface="Times New Roman" panose="02020603050405020304" pitchFamily="18" charset="0"/>
              </a:rPr>
              <a:t>Probléma: Miért nem működnek a hagyományos modellek?</a:t>
            </a:r>
            <a:endParaRPr lang="hu-HU" dirty="0"/>
          </a:p>
        </p:txBody>
      </p:sp>
      <p:sp>
        <p:nvSpPr>
          <p:cNvPr id="3" name="Tartalom helye 2">
            <a:extLst>
              <a:ext uri="{FF2B5EF4-FFF2-40B4-BE49-F238E27FC236}">
                <a16:creationId xmlns:a16="http://schemas.microsoft.com/office/drawing/2014/main" id="{5E5AD2BE-D5E9-CE56-140E-3E7AE7DDA218}"/>
              </a:ext>
            </a:extLst>
          </p:cNvPr>
          <p:cNvSpPr>
            <a:spLocks noGrp="1"/>
          </p:cNvSpPr>
          <p:nvPr>
            <p:ph idx="1"/>
          </p:nvPr>
        </p:nvSpPr>
        <p:spPr/>
        <p:txBody>
          <a:bodyPr/>
          <a:lstStyle>
            <a:lvl1pPr>
              <a:defRPr lang="hu-HU" sz="2800" b="1"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Dátum helye 3">
            <a:extLst>
              <a:ext uri="{FF2B5EF4-FFF2-40B4-BE49-F238E27FC236}">
                <a16:creationId xmlns:a16="http://schemas.microsoft.com/office/drawing/2014/main" id="{2FF1E8B9-EA57-36ED-094D-6B73422EA104}"/>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5" name="Élőláb helye 4">
            <a:extLst>
              <a:ext uri="{FF2B5EF4-FFF2-40B4-BE49-F238E27FC236}">
                <a16:creationId xmlns:a16="http://schemas.microsoft.com/office/drawing/2014/main" id="{DA7C7BE7-7C3A-5BF0-14D6-10C419926A1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27A9961-3E3B-BCA2-E771-C44040CA71F9}"/>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300658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2864B0-5DB0-5499-2CAE-8FEE51E2C249}"/>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7461D459-B762-5AFE-DC52-002974542E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261FBACA-DA93-D9E0-9846-F7C212E85EA2}"/>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5" name="Élőláb helye 4">
            <a:extLst>
              <a:ext uri="{FF2B5EF4-FFF2-40B4-BE49-F238E27FC236}">
                <a16:creationId xmlns:a16="http://schemas.microsoft.com/office/drawing/2014/main" id="{04646D04-C64E-9504-6E8C-27B0AA5A451D}"/>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4617116-48A8-FFF2-2F62-F9F4F6DACF04}"/>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2739050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F32ADB6-438E-67B7-04A1-4CA18C9D731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DE9BB21-87DA-976A-98D3-DD61A536272C}"/>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448E0901-08D0-342E-D337-D49571B98C05}"/>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56ED5E42-BC6A-04DE-0CC2-67DA23DFE8F0}"/>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6" name="Élőláb helye 5">
            <a:extLst>
              <a:ext uri="{FF2B5EF4-FFF2-40B4-BE49-F238E27FC236}">
                <a16:creationId xmlns:a16="http://schemas.microsoft.com/office/drawing/2014/main" id="{97E88F4A-7B62-EB13-FF12-A37039A82F42}"/>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F78B555-B46F-3F88-2894-5AE1C3C0A31C}"/>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15616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3A15FD-208C-E2D1-4298-EE8D04F4ADFF}"/>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00553B58-5DAF-A95B-B321-093BFCB96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DF9EDB0D-9A46-07C7-7813-CBFB051D7670}"/>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B027F715-1669-A83D-ABD8-5EAAEEC2DD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04A469CE-FABC-75C0-6FE8-C3A2331ABC6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99F40792-FFBF-297B-826E-C0C33EA9C2D1}"/>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8" name="Élőláb helye 7">
            <a:extLst>
              <a:ext uri="{FF2B5EF4-FFF2-40B4-BE49-F238E27FC236}">
                <a16:creationId xmlns:a16="http://schemas.microsoft.com/office/drawing/2014/main" id="{F7E030D6-654A-1410-49A7-3738A896386B}"/>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6F12BAAE-21FA-23DC-8E48-676FA9F2B0D6}"/>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299041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1E6ADB8-8B0A-EC29-DF29-068DE97E8C15}"/>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0976D58E-3646-6939-F2E1-B234339398FB}"/>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4" name="Élőláb helye 3">
            <a:extLst>
              <a:ext uri="{FF2B5EF4-FFF2-40B4-BE49-F238E27FC236}">
                <a16:creationId xmlns:a16="http://schemas.microsoft.com/office/drawing/2014/main" id="{95CC07DF-26F5-05BE-BBE6-2D76DC334CF0}"/>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A3173D66-E47B-C810-16D2-A34FD246537D}"/>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258839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CC2E8B36-3775-74FF-5070-D0AB2719137D}"/>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3" name="Élőláb helye 2">
            <a:extLst>
              <a:ext uri="{FF2B5EF4-FFF2-40B4-BE49-F238E27FC236}">
                <a16:creationId xmlns:a16="http://schemas.microsoft.com/office/drawing/2014/main" id="{71535E7E-9B80-B881-3287-4C6ADF6937FF}"/>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76608A60-AA45-0B2C-1C02-D066ED2CD404}"/>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128012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4679D8-E079-A2F9-903C-04A9A9B5F054}"/>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D1875B5B-2868-C58D-3A67-00A28BE552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7F66B32B-4B8B-61F4-C55D-ADE777209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54728AD9-A17E-CF3E-99BD-50B2B196D0A9}"/>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6" name="Élőláb helye 5">
            <a:extLst>
              <a:ext uri="{FF2B5EF4-FFF2-40B4-BE49-F238E27FC236}">
                <a16:creationId xmlns:a16="http://schemas.microsoft.com/office/drawing/2014/main" id="{574039E7-B2F7-D9B2-F66F-9C914700C5CE}"/>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1C60A3D-E44F-9FAF-F2CB-F93162E668C7}"/>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1172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FF475C8-D566-3BD8-ADC9-0320DAA0DCC9}"/>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47C6CDEC-8CA9-962B-A21C-ED6C5E76DE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93CB743-1C84-CBD0-C380-1DACB2CA9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AE240B4A-56D6-05B0-AA7E-0153B1FC15D1}"/>
              </a:ext>
            </a:extLst>
          </p:cNvPr>
          <p:cNvSpPr>
            <a:spLocks noGrp="1"/>
          </p:cNvSpPr>
          <p:nvPr>
            <p:ph type="dt" sz="half" idx="10"/>
          </p:nvPr>
        </p:nvSpPr>
        <p:spPr/>
        <p:txBody>
          <a:bodyPr/>
          <a:lstStyle/>
          <a:p>
            <a:fld id="{39CD439D-12FD-40AE-A199-A5E8F425FA2F}" type="datetimeFigureOut">
              <a:rPr lang="hu-HU" smtClean="0"/>
              <a:t>2025. 11. 05.</a:t>
            </a:fld>
            <a:endParaRPr lang="hu-HU"/>
          </a:p>
        </p:txBody>
      </p:sp>
      <p:sp>
        <p:nvSpPr>
          <p:cNvPr id="6" name="Élőláb helye 5">
            <a:extLst>
              <a:ext uri="{FF2B5EF4-FFF2-40B4-BE49-F238E27FC236}">
                <a16:creationId xmlns:a16="http://schemas.microsoft.com/office/drawing/2014/main" id="{C7184AF0-BEF0-C9A0-9706-EBCE9771D8B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AE0A7D65-1A75-9586-458B-BC7551095948}"/>
              </a:ext>
            </a:extLst>
          </p:cNvPr>
          <p:cNvSpPr>
            <a:spLocks noGrp="1"/>
          </p:cNvSpPr>
          <p:nvPr>
            <p:ph type="sldNum" sz="quarter" idx="12"/>
          </p:nvPr>
        </p:nvSpPr>
        <p:spPr/>
        <p:txBody>
          <a:bodyPr/>
          <a:lstStyle/>
          <a:p>
            <a:fld id="{22A4B8B3-E244-420C-8D27-83C12C495E70}" type="slidenum">
              <a:rPr lang="hu-HU" smtClean="0"/>
              <a:t>‹#›</a:t>
            </a:fld>
            <a:endParaRPr lang="hu-HU"/>
          </a:p>
        </p:txBody>
      </p:sp>
    </p:spTree>
    <p:extLst>
      <p:ext uri="{BB962C8B-B14F-4D97-AF65-F5344CB8AC3E}">
        <p14:creationId xmlns:p14="http://schemas.microsoft.com/office/powerpoint/2010/main" val="123898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1ED9BFA7-F7DC-AA6D-AFE9-6CBB7132D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dirty="0"/>
              <a:t>Mintacím szerkesztése</a:t>
            </a:r>
          </a:p>
        </p:txBody>
      </p:sp>
      <p:sp>
        <p:nvSpPr>
          <p:cNvPr id="3" name="Szöveg helye 2">
            <a:extLst>
              <a:ext uri="{FF2B5EF4-FFF2-40B4-BE49-F238E27FC236}">
                <a16:creationId xmlns:a16="http://schemas.microsoft.com/office/drawing/2014/main" id="{75EFCCB9-05E8-3CE4-2683-4A7B29CE7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557664E-D496-BB62-6546-F742425067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CD439D-12FD-40AE-A199-A5E8F425FA2F}" type="datetimeFigureOut">
              <a:rPr lang="hu-HU" smtClean="0"/>
              <a:t>2025. 11. 05.</a:t>
            </a:fld>
            <a:endParaRPr lang="hu-HU"/>
          </a:p>
        </p:txBody>
      </p:sp>
      <p:sp>
        <p:nvSpPr>
          <p:cNvPr id="5" name="Élőláb helye 4">
            <a:extLst>
              <a:ext uri="{FF2B5EF4-FFF2-40B4-BE49-F238E27FC236}">
                <a16:creationId xmlns:a16="http://schemas.microsoft.com/office/drawing/2014/main" id="{BBCC4B73-A64A-D88D-1250-E9723E631B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Dia számának helye 5">
            <a:extLst>
              <a:ext uri="{FF2B5EF4-FFF2-40B4-BE49-F238E27FC236}">
                <a16:creationId xmlns:a16="http://schemas.microsoft.com/office/drawing/2014/main" id="{92851785-362E-5B23-604F-30F3B1462D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A4B8B3-E244-420C-8D27-83C12C495E70}" type="slidenum">
              <a:rPr lang="hu-HU" smtClean="0"/>
              <a:t>‹#›</a:t>
            </a:fld>
            <a:endParaRPr lang="hu-HU"/>
          </a:p>
        </p:txBody>
      </p:sp>
    </p:spTree>
    <p:extLst>
      <p:ext uri="{BB962C8B-B14F-4D97-AF65-F5344CB8AC3E}">
        <p14:creationId xmlns:p14="http://schemas.microsoft.com/office/powerpoint/2010/main" val="3337179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creativecommons.org/licenses/by-nc-sa/3.0/" TargetMode="External"/><Relationship Id="rId4" Type="http://schemas.openxmlformats.org/officeDocument/2006/relationships/hyperlink" Target="https://kereses.blog.hu/2012/10/15/hvg_jovo_2_0_ajanljuk_magunka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openclipart.org/detail/48349/warning-sign-by-palomaironiq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Digitális kockák">
            <a:extLst>
              <a:ext uri="{FF2B5EF4-FFF2-40B4-BE49-F238E27FC236}">
                <a16:creationId xmlns:a16="http://schemas.microsoft.com/office/drawing/2014/main" id="{0E929DA0-2A85-65A7-644C-3A8D9C5B9EAB}"/>
              </a:ext>
            </a:extLst>
          </p:cNvPr>
          <p:cNvPicPr>
            <a:picLocks noChangeAspect="1"/>
          </p:cNvPicPr>
          <p:nvPr/>
        </p:nvPicPr>
        <p:blipFill>
          <a:blip r:embed="rId3">
            <a:extLst>
              <a:ext uri="{28A0092B-C50C-407E-A947-70E740481C1C}">
                <a14:useLocalDpi xmlns:a14="http://schemas.microsoft.com/office/drawing/2010/main" val="0"/>
              </a:ext>
            </a:extLst>
          </a:blip>
          <a:srcRect l="5639" r="5639"/>
          <a:stretch/>
        </p:blipFill>
        <p:spPr>
          <a:xfrm>
            <a:off x="4078357" y="0"/>
            <a:ext cx="8113643" cy="6858000"/>
          </a:xfrm>
          <a:prstGeom prst="rect">
            <a:avLst/>
          </a:prstGeom>
        </p:spPr>
      </p:pic>
      <p:pic>
        <p:nvPicPr>
          <p:cNvPr id="3" name="Kép 2" descr="Grafikonok és diagramok">
            <a:extLst>
              <a:ext uri="{FF2B5EF4-FFF2-40B4-BE49-F238E27FC236}">
                <a16:creationId xmlns:a16="http://schemas.microsoft.com/office/drawing/2014/main" id="{A9918D5C-D85F-A163-74DE-5D2EE85F3E91}"/>
              </a:ext>
            </a:extLst>
          </p:cNvPr>
          <p:cNvPicPr>
            <a:picLocks noChangeAspect="1"/>
          </p:cNvPicPr>
          <p:nvPr/>
        </p:nvPicPr>
        <p:blipFill>
          <a:blip r:embed="rId4">
            <a:alphaModFix amt="59000"/>
            <a:extLst>
              <a:ext uri="{28A0092B-C50C-407E-A947-70E740481C1C}">
                <a14:useLocalDpi xmlns:a14="http://schemas.microsoft.com/office/drawing/2010/main" val="0"/>
              </a:ext>
            </a:extLst>
          </a:blip>
          <a:stretch>
            <a:fillRect/>
          </a:stretch>
        </p:blipFill>
        <p:spPr>
          <a:xfrm>
            <a:off x="17461" y="218916"/>
            <a:ext cx="12174539" cy="6420167"/>
          </a:xfrm>
          <a:prstGeom prst="rect">
            <a:avLst/>
          </a:prstGeom>
          <a:effectLst>
            <a:softEdge rad="317500"/>
          </a:effectLst>
        </p:spPr>
      </p:pic>
      <p:sp>
        <p:nvSpPr>
          <p:cNvPr id="6" name="Téglalap 5">
            <a:extLst>
              <a:ext uri="{FF2B5EF4-FFF2-40B4-BE49-F238E27FC236}">
                <a16:creationId xmlns:a16="http://schemas.microsoft.com/office/drawing/2014/main" id="{DD6FCD40-8F1E-4775-4385-55951A3356FF}"/>
              </a:ext>
            </a:extLst>
          </p:cNvPr>
          <p:cNvSpPr/>
          <p:nvPr/>
        </p:nvSpPr>
        <p:spPr>
          <a:xfrm>
            <a:off x="-152400" y="0"/>
            <a:ext cx="12192000" cy="6858000"/>
          </a:xfrm>
          <a:prstGeom prst="rect">
            <a:avLst/>
          </a:prstGeom>
          <a:gradFill flip="none" rotWithShape="1">
            <a:gsLst>
              <a:gs pos="53000">
                <a:srgbClr val="191A38"/>
              </a:gs>
              <a:gs pos="0">
                <a:srgbClr val="191A38"/>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noProof="0" dirty="0"/>
          </a:p>
        </p:txBody>
      </p:sp>
      <p:pic>
        <p:nvPicPr>
          <p:cNvPr id="9" name="Kép 8" descr="A képen szöveg, Betűtípus, embléma, poszter látható&#10;&#10;Előfordulhat, hogy a mesterséges intelligencia által létrehozott tartalom helytelen.">
            <a:extLst>
              <a:ext uri="{FF2B5EF4-FFF2-40B4-BE49-F238E27FC236}">
                <a16:creationId xmlns:a16="http://schemas.microsoft.com/office/drawing/2014/main" id="{97BAB4C7-DC8E-961C-24AE-C1F757D8B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79" y="5901267"/>
            <a:ext cx="846666" cy="846666"/>
          </a:xfrm>
          <a:prstGeom prst="rect">
            <a:avLst/>
          </a:prstGeom>
        </p:spPr>
      </p:pic>
      <p:sp>
        <p:nvSpPr>
          <p:cNvPr id="10" name="Szövegdoboz 9">
            <a:extLst>
              <a:ext uri="{FF2B5EF4-FFF2-40B4-BE49-F238E27FC236}">
                <a16:creationId xmlns:a16="http://schemas.microsoft.com/office/drawing/2014/main" id="{FA2B4740-E634-4FDB-1BDA-106432435D6F}"/>
              </a:ext>
            </a:extLst>
          </p:cNvPr>
          <p:cNvSpPr txBox="1"/>
          <p:nvPr/>
        </p:nvSpPr>
        <p:spPr>
          <a:xfrm>
            <a:off x="152400" y="1672167"/>
            <a:ext cx="6296025" cy="1815882"/>
          </a:xfrm>
          <a:prstGeom prst="rect">
            <a:avLst/>
          </a:prstGeom>
          <a:noFill/>
        </p:spPr>
        <p:txBody>
          <a:bodyPr wrap="square" rtlCol="0">
            <a:spAutoFit/>
          </a:bodyPr>
          <a:lstStyle/>
          <a:p>
            <a:r>
              <a:rPr lang="hu-HU" sz="2800" b="1" noProof="0" dirty="0">
                <a:solidFill>
                  <a:srgbClr val="DCC575"/>
                </a:solidFill>
                <a:effectLst/>
                <a:latin typeface="Times New Roman" panose="02020603050405020304" pitchFamily="18" charset="0"/>
                <a:ea typeface="Aptos" panose="020B0004020202020204" pitchFamily="34" charset="0"/>
                <a:cs typeface="Times New Roman" panose="02020603050405020304" pitchFamily="18" charset="0"/>
              </a:rPr>
              <a:t>Kvantum-inspirált homogenitásmodellek a jövő társadalmi-gazdasági rendszereinek elemzésében</a:t>
            </a:r>
          </a:p>
        </p:txBody>
      </p:sp>
      <p:sp>
        <p:nvSpPr>
          <p:cNvPr id="11" name="Szövegdoboz 10">
            <a:extLst>
              <a:ext uri="{FF2B5EF4-FFF2-40B4-BE49-F238E27FC236}">
                <a16:creationId xmlns:a16="http://schemas.microsoft.com/office/drawing/2014/main" id="{A6E37457-6118-D77D-5F6F-3805D24D6427}"/>
              </a:ext>
            </a:extLst>
          </p:cNvPr>
          <p:cNvSpPr txBox="1"/>
          <p:nvPr/>
        </p:nvSpPr>
        <p:spPr>
          <a:xfrm>
            <a:off x="1883189" y="6139934"/>
            <a:ext cx="2929466" cy="369332"/>
          </a:xfrm>
          <a:prstGeom prst="rect">
            <a:avLst/>
          </a:prstGeom>
          <a:noFill/>
        </p:spPr>
        <p:txBody>
          <a:bodyPr wrap="square" rtlCol="0">
            <a:spAutoFit/>
          </a:bodyPr>
          <a:lstStyle/>
          <a:p>
            <a:r>
              <a:rPr lang="hu-HU" noProof="0" dirty="0">
                <a:solidFill>
                  <a:srgbClr val="DCC575"/>
                </a:solidFill>
              </a:rPr>
              <a:t>Váradi Dániel</a:t>
            </a:r>
          </a:p>
        </p:txBody>
      </p:sp>
    </p:spTree>
    <p:extLst>
      <p:ext uri="{BB962C8B-B14F-4D97-AF65-F5344CB8AC3E}">
        <p14:creationId xmlns:p14="http://schemas.microsoft.com/office/powerpoint/2010/main" val="1585812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5" descr="A képen személy, Szárazföldi jármű, autó, szélvédő látható&#10;&#10;Előfordulhat, hogy az AI által létrehozott tartalom helytelen.">
            <a:extLst>
              <a:ext uri="{FF2B5EF4-FFF2-40B4-BE49-F238E27FC236}">
                <a16:creationId xmlns:a16="http://schemas.microsoft.com/office/drawing/2014/main" id="{2C867606-BE1B-FCC2-31C6-226B90E432DB}"/>
              </a:ext>
            </a:extLst>
          </p:cNvPr>
          <p:cNvPicPr>
            <a:picLocks noChangeAspect="1"/>
          </p:cNvPicPr>
          <p:nvPr/>
        </p:nvPicPr>
        <p:blipFill>
          <a:blip r:embed="rId3"/>
          <a:srcRect l="5531" r="2" b="2"/>
          <a:stretch>
            <a:fillRect/>
          </a:stretch>
        </p:blipFill>
        <p:spPr>
          <a:xfrm>
            <a:off x="2555441"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01AFE0C6-0563-3C1D-5397-3BD28DE43598}"/>
              </a:ext>
            </a:extLst>
          </p:cNvPr>
          <p:cNvSpPr>
            <a:spLocks noGrp="1"/>
          </p:cNvSpPr>
          <p:nvPr>
            <p:ph type="title"/>
          </p:nvPr>
        </p:nvSpPr>
        <p:spPr>
          <a:xfrm>
            <a:off x="838200" y="365125"/>
            <a:ext cx="3822189" cy="1899912"/>
          </a:xfrm>
        </p:spPr>
        <p:txBody>
          <a:bodyPr>
            <a:normAutofit/>
          </a:bodyPr>
          <a:lstStyle/>
          <a:p>
            <a:r>
              <a:rPr lang="hu-HU" dirty="0"/>
              <a:t>Önvezető autók hasonlata</a:t>
            </a:r>
          </a:p>
        </p:txBody>
      </p:sp>
      <p:sp>
        <p:nvSpPr>
          <p:cNvPr id="3" name="Tartalom helye 2">
            <a:extLst>
              <a:ext uri="{FF2B5EF4-FFF2-40B4-BE49-F238E27FC236}">
                <a16:creationId xmlns:a16="http://schemas.microsoft.com/office/drawing/2014/main" id="{B903EE41-CB80-82D8-3393-5CC4D7799D35}"/>
              </a:ext>
            </a:extLst>
          </p:cNvPr>
          <p:cNvSpPr>
            <a:spLocks noGrp="1"/>
          </p:cNvSpPr>
          <p:nvPr>
            <p:ph idx="1"/>
          </p:nvPr>
        </p:nvSpPr>
        <p:spPr>
          <a:xfrm>
            <a:off x="838200" y="2434201"/>
            <a:ext cx="3822189" cy="3742762"/>
          </a:xfrm>
        </p:spPr>
        <p:txBody>
          <a:bodyPr>
            <a:normAutofit fontScale="85000" lnSpcReduction="20000"/>
          </a:bodyPr>
          <a:lstStyle/>
          <a:p>
            <a:pPr marL="0" indent="0">
              <a:buNone/>
            </a:pPr>
            <a:r>
              <a:rPr lang="hu-HU" b="0" dirty="0"/>
              <a:t>Az önvezető autók és a homogenitás modellek párhuzama:</a:t>
            </a:r>
          </a:p>
          <a:p>
            <a:r>
              <a:rPr lang="hu-HU" dirty="0"/>
              <a:t>Önvezető autók </a:t>
            </a:r>
            <a:r>
              <a:rPr lang="hu-HU" b="0" dirty="0"/>
              <a:t>párhuzamos szcenáriókat dolgoznak fel valós időben</a:t>
            </a:r>
          </a:p>
          <a:p>
            <a:r>
              <a:rPr lang="hu-HU" dirty="0"/>
              <a:t>Homogenitás-modell </a:t>
            </a:r>
            <a:br>
              <a:rPr lang="hu-HU" b="0" dirty="0"/>
            </a:br>
            <a:r>
              <a:rPr lang="hu-HU" b="0" dirty="0"/>
              <a:t>több lehetséges jövőt vizsgál egyszerre</a:t>
            </a:r>
          </a:p>
          <a:p>
            <a:pPr marL="0" indent="0">
              <a:buNone/>
            </a:pPr>
            <a:r>
              <a:rPr lang="hu-HU" b="0" dirty="0"/>
              <a:t>Azaz nem egyetlen optimális útvonal, hanem több lehetséges jövő</a:t>
            </a:r>
          </a:p>
          <a:p>
            <a:endParaRPr lang="hu-HU" sz="2000" dirty="0"/>
          </a:p>
        </p:txBody>
      </p:sp>
      <p:sp>
        <p:nvSpPr>
          <p:cNvPr id="4" name="AutoShape 4">
            <a:extLst>
              <a:ext uri="{FF2B5EF4-FFF2-40B4-BE49-F238E27FC236}">
                <a16:creationId xmlns:a16="http://schemas.microsoft.com/office/drawing/2014/main" id="{E244CC26-F94A-5C54-6E9F-BAEC9AC72A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174489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960993-010A-7063-275E-3E9C496354D0}"/>
              </a:ext>
            </a:extLst>
          </p:cNvPr>
          <p:cNvSpPr>
            <a:spLocks noGrp="1"/>
          </p:cNvSpPr>
          <p:nvPr>
            <p:ph type="title"/>
          </p:nvPr>
        </p:nvSpPr>
        <p:spPr/>
        <p:txBody>
          <a:bodyPr/>
          <a:lstStyle/>
          <a:p>
            <a:r>
              <a:rPr lang="hu-HU" dirty="0"/>
              <a:t>Gyakorlati előnyök és technológia</a:t>
            </a:r>
          </a:p>
        </p:txBody>
      </p:sp>
      <p:sp>
        <p:nvSpPr>
          <p:cNvPr id="3" name="Tartalom helye 2">
            <a:extLst>
              <a:ext uri="{FF2B5EF4-FFF2-40B4-BE49-F238E27FC236}">
                <a16:creationId xmlns:a16="http://schemas.microsoft.com/office/drawing/2014/main" id="{52246486-7BEE-AD52-771B-02D8667569E0}"/>
              </a:ext>
            </a:extLst>
          </p:cNvPr>
          <p:cNvSpPr>
            <a:spLocks noGrp="1"/>
          </p:cNvSpPr>
          <p:nvPr>
            <p:ph idx="1"/>
          </p:nvPr>
        </p:nvSpPr>
        <p:spPr>
          <a:xfrm>
            <a:off x="838200" y="1654175"/>
            <a:ext cx="5372100" cy="4351338"/>
          </a:xfrm>
        </p:spPr>
        <p:txBody>
          <a:bodyPr>
            <a:normAutofit fontScale="77500" lnSpcReduction="20000"/>
          </a:bodyPr>
          <a:lstStyle/>
          <a:p>
            <a:pPr marL="0" indent="0">
              <a:buNone/>
            </a:pPr>
            <a:endParaRPr lang="hu-HU" b="0" dirty="0"/>
          </a:p>
          <a:p>
            <a:pPr marL="514350" indent="-514350">
              <a:buFont typeface="+mj-lt"/>
              <a:buAutoNum type="arabicPeriod"/>
            </a:pPr>
            <a:r>
              <a:rPr lang="hu-HU" dirty="0"/>
              <a:t>Korai válságjelzések </a:t>
            </a:r>
            <a:br>
              <a:rPr lang="hu-HU" b="0" dirty="0"/>
            </a:br>
            <a:r>
              <a:rPr lang="hu-HU" b="0" dirty="0"/>
              <a:t>Automatikus </a:t>
            </a:r>
            <a:r>
              <a:rPr lang="hu-HU" b="0" dirty="0" err="1"/>
              <a:t>Scheffer</a:t>
            </a:r>
            <a:r>
              <a:rPr lang="hu-HU" b="0" dirty="0"/>
              <a:t>-indikátor </a:t>
            </a:r>
            <a:r>
              <a:rPr lang="hu-HU" b="0" dirty="0" err="1"/>
              <a:t>monitorizálás</a:t>
            </a:r>
            <a:endParaRPr lang="hu-HU" b="0" dirty="0"/>
          </a:p>
          <a:p>
            <a:pPr marL="514350" indent="-514350">
              <a:buFont typeface="+mj-lt"/>
              <a:buAutoNum type="arabicPeriod"/>
            </a:pPr>
            <a:r>
              <a:rPr lang="hu-HU" dirty="0"/>
              <a:t>Többszcenáriós döntéstámogatás</a:t>
            </a:r>
            <a:br>
              <a:rPr lang="hu-HU" b="0" dirty="0"/>
            </a:br>
            <a:r>
              <a:rPr lang="hu-HU" b="0" dirty="0"/>
              <a:t>Akár 1000 lehetséges alternatív világ</a:t>
            </a:r>
          </a:p>
          <a:p>
            <a:pPr marL="514350" indent="-514350">
              <a:buFont typeface="+mj-lt"/>
              <a:buAutoNum type="arabicPeriod"/>
            </a:pPr>
            <a:r>
              <a:rPr lang="hu-HU" dirty="0"/>
              <a:t>Objektív monitoring</a:t>
            </a:r>
            <a:br>
              <a:rPr lang="hu-HU" b="0" dirty="0"/>
            </a:br>
            <a:r>
              <a:rPr lang="hu-HU" b="0" dirty="0"/>
              <a:t>Transzparens és reprodukálható</a:t>
            </a:r>
          </a:p>
          <a:p>
            <a:endParaRPr lang="hu-HU" dirty="0"/>
          </a:p>
          <a:p>
            <a:pPr marL="0" indent="0">
              <a:buNone/>
            </a:pPr>
            <a:r>
              <a:rPr lang="hu-HU" dirty="0"/>
              <a:t>Technológia:</a:t>
            </a:r>
          </a:p>
          <a:p>
            <a:r>
              <a:rPr lang="hu-HU" b="0" dirty="0"/>
              <a:t>Python, COCO Y0 és nyílt API-k</a:t>
            </a:r>
          </a:p>
          <a:p>
            <a:r>
              <a:rPr lang="hu-HU" b="0" dirty="0"/>
              <a:t>GPU-gyorsítás (NVIDIA RTX 3060)</a:t>
            </a:r>
          </a:p>
          <a:p>
            <a:r>
              <a:rPr lang="hu-HU" b="0" dirty="0"/>
              <a:t>Minimális költségek (szabad szoftver)</a:t>
            </a:r>
          </a:p>
        </p:txBody>
      </p:sp>
      <p:pic>
        <p:nvPicPr>
          <p:cNvPr id="2050" name="Picture 2">
            <a:extLst>
              <a:ext uri="{FF2B5EF4-FFF2-40B4-BE49-F238E27FC236}">
                <a16:creationId xmlns:a16="http://schemas.microsoft.com/office/drawing/2014/main" id="{955ED237-CC39-0FC6-15DD-B02611717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013" y="1412081"/>
            <a:ext cx="3665715" cy="12334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55D3FEA-23E7-9F18-E418-8B272F691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2478" y="4481512"/>
            <a:ext cx="2376221" cy="17533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CO">
            <a:extLst>
              <a:ext uri="{FF2B5EF4-FFF2-40B4-BE49-F238E27FC236}">
                <a16:creationId xmlns:a16="http://schemas.microsoft.com/office/drawing/2014/main" id="{02A0EF35-C103-BEA1-8E76-8682FC5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9088" y="2714625"/>
            <a:ext cx="1143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21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B24325A0-E977-A04C-A72B-82347B60FCB1}"/>
              </a:ext>
            </a:extLst>
          </p:cNvPr>
          <p:cNvSpPr>
            <a:spLocks noGrp="1"/>
          </p:cNvSpPr>
          <p:nvPr>
            <p:ph type="title"/>
          </p:nvPr>
        </p:nvSpPr>
        <p:spPr>
          <a:xfrm>
            <a:off x="761800" y="123826"/>
            <a:ext cx="5334197" cy="1708242"/>
          </a:xfrm>
        </p:spPr>
        <p:txBody>
          <a:bodyPr anchor="ctr">
            <a:normAutofit/>
          </a:bodyPr>
          <a:lstStyle/>
          <a:p>
            <a:r>
              <a:rPr lang="hu-HU" dirty="0"/>
              <a:t>Etikai kérdések</a:t>
            </a:r>
          </a:p>
        </p:txBody>
      </p:sp>
      <p:sp>
        <p:nvSpPr>
          <p:cNvPr id="3" name="Tartalom helye 2">
            <a:extLst>
              <a:ext uri="{FF2B5EF4-FFF2-40B4-BE49-F238E27FC236}">
                <a16:creationId xmlns:a16="http://schemas.microsoft.com/office/drawing/2014/main" id="{27EF8395-E6CA-97E8-0EB5-927A70B78B8D}"/>
              </a:ext>
            </a:extLst>
          </p:cNvPr>
          <p:cNvSpPr>
            <a:spLocks noGrp="1"/>
          </p:cNvSpPr>
          <p:nvPr>
            <p:ph idx="1"/>
          </p:nvPr>
        </p:nvSpPr>
        <p:spPr>
          <a:xfrm>
            <a:off x="761800" y="1955894"/>
            <a:ext cx="5334197" cy="3769835"/>
          </a:xfrm>
        </p:spPr>
        <p:txBody>
          <a:bodyPr anchor="ctr">
            <a:normAutofit fontScale="85000" lnSpcReduction="10000"/>
          </a:bodyPr>
          <a:lstStyle/>
          <a:p>
            <a:pPr>
              <a:lnSpc>
                <a:spcPct val="150000"/>
              </a:lnSpc>
            </a:pPr>
            <a:r>
              <a:rPr lang="hu-HU" b="0" dirty="0"/>
              <a:t>Ki dönt a "megfelelő" homogenitásról? </a:t>
            </a:r>
            <a:br>
              <a:rPr lang="hu-HU" b="0" dirty="0"/>
            </a:br>
            <a:r>
              <a:rPr lang="hu-HU" b="0" dirty="0"/>
              <a:t>Nem az algoritmus, hanem a társadalom</a:t>
            </a:r>
          </a:p>
          <a:p>
            <a:pPr>
              <a:lnSpc>
                <a:spcPct val="150000"/>
              </a:lnSpc>
            </a:pPr>
            <a:r>
              <a:rPr lang="hu-HU" b="0" dirty="0"/>
              <a:t>Nem helyettesíti az emberi döntéseket, hanem csak támogatja azokat</a:t>
            </a:r>
          </a:p>
          <a:p>
            <a:pPr>
              <a:lnSpc>
                <a:spcPct val="150000"/>
              </a:lnSpc>
            </a:pPr>
            <a:r>
              <a:rPr lang="hu-HU" b="0" dirty="0"/>
              <a:t>Nyílt, ellenőrizhető működést biztosít</a:t>
            </a:r>
          </a:p>
          <a:p>
            <a:pPr>
              <a:lnSpc>
                <a:spcPct val="150000"/>
              </a:lnSpc>
            </a:pPr>
            <a:r>
              <a:rPr lang="hu-HU" b="0" dirty="0"/>
              <a:t>Csökkenti az információs aszimmetriát</a:t>
            </a:r>
          </a:p>
          <a:p>
            <a:endParaRPr lang="hu-HU" sz="2000" dirty="0"/>
          </a:p>
        </p:txBody>
      </p:sp>
      <p:pic>
        <p:nvPicPr>
          <p:cNvPr id="5" name="Kép 4" descr="Egy ember arccal">
            <a:extLst>
              <a:ext uri="{FF2B5EF4-FFF2-40B4-BE49-F238E27FC236}">
                <a16:creationId xmlns:a16="http://schemas.microsoft.com/office/drawing/2014/main" id="{8616753F-A498-D593-8AFF-1D51BB0E173D}"/>
              </a:ext>
            </a:extLst>
          </p:cNvPr>
          <p:cNvPicPr>
            <a:picLocks noChangeAspect="1"/>
          </p:cNvPicPr>
          <p:nvPr/>
        </p:nvPicPr>
        <p:blipFill>
          <a:blip r:embed="rId3">
            <a:extLst>
              <a:ext uri="{28A0092B-C50C-407E-A947-70E740481C1C}">
                <a14:useLocalDpi xmlns:a14="http://schemas.microsoft.com/office/drawing/2010/main" val="0"/>
              </a:ext>
            </a:extLst>
          </a:blip>
          <a:srcRect l="20993" r="27170"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6"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60B691DE-62AB-106A-7EC1-FACC833577E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spTree>
    <p:extLst>
      <p:ext uri="{BB962C8B-B14F-4D97-AF65-F5344CB8AC3E}">
        <p14:creationId xmlns:p14="http://schemas.microsoft.com/office/powerpoint/2010/main" val="4210038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01D226B-78FE-D750-C7DE-108C4777EB4E}"/>
              </a:ext>
            </a:extLst>
          </p:cNvPr>
          <p:cNvSpPr>
            <a:spLocks noGrp="1"/>
          </p:cNvSpPr>
          <p:nvPr>
            <p:ph type="title"/>
          </p:nvPr>
        </p:nvSpPr>
        <p:spPr/>
        <p:txBody>
          <a:bodyPr/>
          <a:lstStyle/>
          <a:p>
            <a:r>
              <a:rPr lang="hu-HU" dirty="0"/>
              <a:t>Jövőbeli kutatási irányok</a:t>
            </a:r>
          </a:p>
        </p:txBody>
      </p:sp>
      <p:sp>
        <p:nvSpPr>
          <p:cNvPr id="3" name="Tartalom helye 2">
            <a:extLst>
              <a:ext uri="{FF2B5EF4-FFF2-40B4-BE49-F238E27FC236}">
                <a16:creationId xmlns:a16="http://schemas.microsoft.com/office/drawing/2014/main" id="{3BD4452B-7975-553E-F30D-FB46AE119B19}"/>
              </a:ext>
            </a:extLst>
          </p:cNvPr>
          <p:cNvSpPr>
            <a:spLocks noGrp="1"/>
          </p:cNvSpPr>
          <p:nvPr>
            <p:ph idx="1"/>
          </p:nvPr>
        </p:nvSpPr>
        <p:spPr>
          <a:xfrm>
            <a:off x="838200" y="1690688"/>
            <a:ext cx="6657975" cy="4351338"/>
          </a:xfrm>
        </p:spPr>
        <p:txBody>
          <a:bodyPr>
            <a:normAutofit lnSpcReduction="10000"/>
          </a:bodyPr>
          <a:lstStyle/>
          <a:p>
            <a:pPr marL="0" indent="0">
              <a:buNone/>
            </a:pPr>
            <a:endParaRPr lang="hu-HU" dirty="0"/>
          </a:p>
          <a:p>
            <a:pPr marL="514350" indent="-514350">
              <a:buFont typeface="+mj-lt"/>
              <a:buAutoNum type="arabicPeriod"/>
            </a:pPr>
            <a:r>
              <a:rPr lang="hu-HU" b="0" dirty="0"/>
              <a:t>HICP inflációs adatok elemzése</a:t>
            </a:r>
          </a:p>
          <a:p>
            <a:pPr marL="514350" indent="-514350">
              <a:buFont typeface="+mj-lt"/>
              <a:buAutoNum type="arabicPeriod"/>
            </a:pPr>
            <a:r>
              <a:rPr lang="hu-HU" b="0" dirty="0"/>
              <a:t>A modell kiterjesztése más gazdasági területekre, pl. velencei tó környéke, egészségügy, oktatás</a:t>
            </a:r>
          </a:p>
          <a:p>
            <a:pPr marL="514350" indent="-514350">
              <a:buFont typeface="+mj-lt"/>
              <a:buAutoNum type="arabicPeriod"/>
            </a:pPr>
            <a:r>
              <a:rPr lang="hu-HU" b="0" dirty="0"/>
              <a:t>Valós idejű monitoring rendszer fejlesztése és az automatikus figyelmeztetések implementálása</a:t>
            </a:r>
          </a:p>
          <a:p>
            <a:pPr marL="514350" indent="-514350">
              <a:buFont typeface="+mj-lt"/>
              <a:buAutoNum type="arabicPeriod"/>
            </a:pPr>
            <a:r>
              <a:rPr lang="hu-HU" b="0" dirty="0"/>
              <a:t>A modell validációja, a 2008 és 2022 közötti válságok retrospektív elemzése</a:t>
            </a:r>
          </a:p>
        </p:txBody>
      </p:sp>
      <p:pic>
        <p:nvPicPr>
          <p:cNvPr id="5" name="Kép 4" descr="A képen szöveg, hírlap, Emberi arc, Hírek látható&#10;&#10;Előfordulhat, hogy az AI által létrehozott tartalom helytelen.">
            <a:extLst>
              <a:ext uri="{FF2B5EF4-FFF2-40B4-BE49-F238E27FC236}">
                <a16:creationId xmlns:a16="http://schemas.microsoft.com/office/drawing/2014/main" id="{578735E4-2C19-6D8D-7A8B-0BA533FAA7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96175" y="1496541"/>
            <a:ext cx="4000500" cy="4095750"/>
          </a:xfrm>
          <a:prstGeom prst="rect">
            <a:avLst/>
          </a:prstGeom>
        </p:spPr>
      </p:pic>
      <p:sp>
        <p:nvSpPr>
          <p:cNvPr id="6" name="Szövegdoboz 5">
            <a:extLst>
              <a:ext uri="{FF2B5EF4-FFF2-40B4-BE49-F238E27FC236}">
                <a16:creationId xmlns:a16="http://schemas.microsoft.com/office/drawing/2014/main" id="{5BB8DAA8-4DA4-9546-9A64-CCDC8ECB06C1}"/>
              </a:ext>
            </a:extLst>
          </p:cNvPr>
          <p:cNvSpPr txBox="1"/>
          <p:nvPr/>
        </p:nvSpPr>
        <p:spPr>
          <a:xfrm>
            <a:off x="7666698" y="6627168"/>
            <a:ext cx="4000500" cy="230832"/>
          </a:xfrm>
          <a:prstGeom prst="rect">
            <a:avLst/>
          </a:prstGeom>
          <a:noFill/>
        </p:spPr>
        <p:txBody>
          <a:bodyPr wrap="square" rtlCol="0">
            <a:spAutoFit/>
          </a:bodyPr>
          <a:lstStyle/>
          <a:p>
            <a:r>
              <a:rPr lang="hu-HU" sz="900" dirty="0"/>
              <a:t>Cím: </a:t>
            </a:r>
            <a:r>
              <a:rPr lang="hu-HU" sz="900" dirty="0">
                <a:hlinkClick r:id="rId4" tooltip="https://kereses.blog.hu/2012/10/15/hvg_jovo_2_0_ajanljuk_magunkat"/>
              </a:rPr>
              <a:t>Fénykép</a:t>
            </a:r>
            <a:r>
              <a:rPr lang="hu-HU" sz="900" dirty="0"/>
              <a:t>, készítette: Ismeretlen a készítő, licenc: </a:t>
            </a:r>
            <a:r>
              <a:rPr lang="hu-HU" sz="900" dirty="0">
                <a:hlinkClick r:id="rId5" tooltip="https://creativecommons.org/licenses/by-nc-sa/3.0/"/>
              </a:rPr>
              <a:t>CC BY-SA-NC</a:t>
            </a:r>
            <a:endParaRPr lang="hu-HU" sz="900" dirty="0"/>
          </a:p>
        </p:txBody>
      </p:sp>
      <p:pic>
        <p:nvPicPr>
          <p:cNvPr id="7"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38643CDB-9DCE-DBE3-39CB-F5439CC1A6E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spTree>
    <p:extLst>
      <p:ext uri="{BB962C8B-B14F-4D97-AF65-F5344CB8AC3E}">
        <p14:creationId xmlns:p14="http://schemas.microsoft.com/office/powerpoint/2010/main" val="1284305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E4CA949-4357-CE88-7888-86D6C1C7A448}"/>
              </a:ext>
            </a:extLst>
          </p:cNvPr>
          <p:cNvSpPr>
            <a:spLocks noGrp="1"/>
          </p:cNvSpPr>
          <p:nvPr>
            <p:ph type="title"/>
          </p:nvPr>
        </p:nvSpPr>
        <p:spPr/>
        <p:txBody>
          <a:bodyPr/>
          <a:lstStyle/>
          <a:p>
            <a:r>
              <a:rPr lang="hu-HU" dirty="0"/>
              <a:t>Összefoglalás</a:t>
            </a:r>
          </a:p>
        </p:txBody>
      </p:sp>
      <p:sp>
        <p:nvSpPr>
          <p:cNvPr id="3" name="Tartalom helye 2">
            <a:extLst>
              <a:ext uri="{FF2B5EF4-FFF2-40B4-BE49-F238E27FC236}">
                <a16:creationId xmlns:a16="http://schemas.microsoft.com/office/drawing/2014/main" id="{7798B43F-24AE-96A2-67E5-4A58AF405035}"/>
              </a:ext>
            </a:extLst>
          </p:cNvPr>
          <p:cNvSpPr>
            <a:spLocks noGrp="1"/>
          </p:cNvSpPr>
          <p:nvPr>
            <p:ph idx="1"/>
          </p:nvPr>
        </p:nvSpPr>
        <p:spPr>
          <a:xfrm>
            <a:off x="2000250" y="2170112"/>
            <a:ext cx="8191500" cy="2517775"/>
          </a:xfrm>
        </p:spPr>
        <p:txBody>
          <a:bodyPr/>
          <a:lstStyle/>
          <a:p>
            <a:pPr marL="0" indent="0">
              <a:buNone/>
            </a:pPr>
            <a:r>
              <a:rPr lang="hu-HU" b="0" dirty="0"/>
              <a:t>Új módszer: eloszlás-alapú homogenitás-modell</a:t>
            </a:r>
          </a:p>
          <a:p>
            <a:pPr marL="0" indent="0">
              <a:buNone/>
            </a:pPr>
            <a:r>
              <a:rPr lang="hu-HU" b="0" dirty="0"/>
              <a:t>Kvantum-inspirált metaforák: szuperpozíció, dekoherencia, bifurkáció</a:t>
            </a:r>
          </a:p>
          <a:p>
            <a:pPr marL="0" indent="0">
              <a:buNone/>
            </a:pPr>
            <a:r>
              <a:rPr lang="hu-HU" b="0" dirty="0"/>
              <a:t>Empirikus alapok: EU, Mezőföld, Budapest</a:t>
            </a:r>
          </a:p>
          <a:p>
            <a:pPr marL="0" indent="0">
              <a:buNone/>
            </a:pPr>
            <a:r>
              <a:rPr lang="hu-HU" b="0" dirty="0"/>
              <a:t>Gyakorlati haszon: korai válságjelzők, döntéstámogatás</a:t>
            </a:r>
          </a:p>
        </p:txBody>
      </p:sp>
      <p:pic>
        <p:nvPicPr>
          <p:cNvPr id="4"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B4880F6A-E913-23BB-1772-F0FC97BE622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spTree>
    <p:extLst>
      <p:ext uri="{BB962C8B-B14F-4D97-AF65-F5344CB8AC3E}">
        <p14:creationId xmlns:p14="http://schemas.microsoft.com/office/powerpoint/2010/main" val="90407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5547-402F-FF10-747E-AEA51FD8DD82}"/>
            </a:ext>
          </a:extLst>
        </p:cNvPr>
        <p:cNvGrpSpPr/>
        <p:nvPr/>
      </p:nvGrpSpPr>
      <p:grpSpPr>
        <a:xfrm>
          <a:off x="0" y="0"/>
          <a:ext cx="0" cy="0"/>
          <a:chOff x="0" y="0"/>
          <a:chExt cx="0" cy="0"/>
        </a:xfrm>
      </p:grpSpPr>
      <p:sp>
        <p:nvSpPr>
          <p:cNvPr id="6" name="Téglalap 5">
            <a:extLst>
              <a:ext uri="{FF2B5EF4-FFF2-40B4-BE49-F238E27FC236}">
                <a16:creationId xmlns:a16="http://schemas.microsoft.com/office/drawing/2014/main" id="{AC315306-53C9-8BF5-3988-66F9B8EB881C}"/>
              </a:ext>
            </a:extLst>
          </p:cNvPr>
          <p:cNvSpPr/>
          <p:nvPr/>
        </p:nvSpPr>
        <p:spPr>
          <a:xfrm>
            <a:off x="0" y="-2507"/>
            <a:ext cx="12192000" cy="6858000"/>
          </a:xfrm>
          <a:prstGeom prst="rect">
            <a:avLst/>
          </a:prstGeom>
          <a:solidFill>
            <a:srgbClr val="191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noProof="0" dirty="0"/>
          </a:p>
        </p:txBody>
      </p:sp>
      <p:pic>
        <p:nvPicPr>
          <p:cNvPr id="9" name="Kép 8" descr="A képen szöveg, Betűtípus, embléma, poszter látható&#10;&#10;Előfordulhat, hogy a mesterséges intelligencia által létrehozott tartalom helytelen.">
            <a:extLst>
              <a:ext uri="{FF2B5EF4-FFF2-40B4-BE49-F238E27FC236}">
                <a16:creationId xmlns:a16="http://schemas.microsoft.com/office/drawing/2014/main" id="{30A7B333-932A-794F-D213-350D3275C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67" y="4087676"/>
            <a:ext cx="846666" cy="846666"/>
          </a:xfrm>
          <a:prstGeom prst="rect">
            <a:avLst/>
          </a:prstGeom>
        </p:spPr>
      </p:pic>
      <p:sp>
        <p:nvSpPr>
          <p:cNvPr id="10" name="Szövegdoboz 9">
            <a:extLst>
              <a:ext uri="{FF2B5EF4-FFF2-40B4-BE49-F238E27FC236}">
                <a16:creationId xmlns:a16="http://schemas.microsoft.com/office/drawing/2014/main" id="{23E0F8D9-5017-2E30-F5AA-A72D49C22B71}"/>
              </a:ext>
            </a:extLst>
          </p:cNvPr>
          <p:cNvSpPr txBox="1"/>
          <p:nvPr/>
        </p:nvSpPr>
        <p:spPr>
          <a:xfrm>
            <a:off x="2767854" y="2547649"/>
            <a:ext cx="6656291" cy="830997"/>
          </a:xfrm>
          <a:prstGeom prst="rect">
            <a:avLst/>
          </a:prstGeom>
          <a:noFill/>
        </p:spPr>
        <p:txBody>
          <a:bodyPr wrap="square" rtlCol="0">
            <a:spAutoFit/>
          </a:bodyPr>
          <a:lstStyle/>
          <a:p>
            <a:pPr algn="ctr"/>
            <a:r>
              <a:rPr lang="hu-HU" sz="4800" b="1" noProof="0" dirty="0">
                <a:solidFill>
                  <a:srgbClr val="DCC575"/>
                </a:solidFill>
                <a:effectLst/>
                <a:latin typeface="Times New Roman" panose="02020603050405020304" pitchFamily="18" charset="0"/>
                <a:ea typeface="Aptos" panose="020B0004020202020204" pitchFamily="34" charset="0"/>
                <a:cs typeface="Times New Roman" panose="02020603050405020304" pitchFamily="18" charset="0"/>
              </a:rPr>
              <a:t>Köszönöm a figyelmet!</a:t>
            </a:r>
            <a:endParaRPr lang="hu-HU" sz="4800" noProof="0" dirty="0">
              <a:solidFill>
                <a:srgbClr val="DCC575"/>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Szövegdoboz 10">
            <a:extLst>
              <a:ext uri="{FF2B5EF4-FFF2-40B4-BE49-F238E27FC236}">
                <a16:creationId xmlns:a16="http://schemas.microsoft.com/office/drawing/2014/main" id="{1B07846E-C667-9EB4-9DB9-A6D07D857C63}"/>
              </a:ext>
            </a:extLst>
          </p:cNvPr>
          <p:cNvSpPr txBox="1"/>
          <p:nvPr/>
        </p:nvSpPr>
        <p:spPr>
          <a:xfrm>
            <a:off x="5219008" y="3548495"/>
            <a:ext cx="1753982" cy="369332"/>
          </a:xfrm>
          <a:prstGeom prst="rect">
            <a:avLst/>
          </a:prstGeom>
          <a:noFill/>
        </p:spPr>
        <p:txBody>
          <a:bodyPr wrap="square" rtlCol="0">
            <a:spAutoFit/>
          </a:bodyPr>
          <a:lstStyle/>
          <a:p>
            <a:pPr algn="ctr"/>
            <a:r>
              <a:rPr lang="hu-HU" dirty="0">
                <a:solidFill>
                  <a:srgbClr val="DCC575"/>
                </a:solidFill>
              </a:rPr>
              <a:t>Váradi Dániel</a:t>
            </a:r>
            <a:r>
              <a:rPr lang="hu-HU" noProof="0" dirty="0">
                <a:solidFill>
                  <a:srgbClr val="DCC575"/>
                </a:solidFill>
              </a:rPr>
              <a:t> </a:t>
            </a:r>
          </a:p>
        </p:txBody>
      </p:sp>
    </p:spTree>
    <p:extLst>
      <p:ext uri="{BB962C8B-B14F-4D97-AF65-F5344CB8AC3E}">
        <p14:creationId xmlns:p14="http://schemas.microsoft.com/office/powerpoint/2010/main" val="135399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8413BD6-E117-B94B-6C99-E4A4C836EFCA}"/>
              </a:ext>
            </a:extLst>
          </p:cNvPr>
          <p:cNvSpPr>
            <a:spLocks noGrp="1"/>
          </p:cNvSpPr>
          <p:nvPr>
            <p:ph type="title"/>
          </p:nvPr>
        </p:nvSpPr>
        <p:spPr/>
        <p:txBody>
          <a:bodyPr/>
          <a:lstStyle/>
          <a:p>
            <a:r>
              <a:rPr lang="hu-HU" sz="4000" b="1" noProof="0" dirty="0">
                <a:solidFill>
                  <a:srgbClr val="0E2841">
                    <a:hueOff val="0"/>
                    <a:satOff val="0"/>
                    <a:lumOff val="0"/>
                    <a:alphaOff val="0"/>
                  </a:srgbClr>
                </a:solidFill>
                <a:latin typeface="Times New Roman" panose="02020603050405020304" pitchFamily="18" charset="0"/>
                <a:ea typeface="+mn-ea"/>
                <a:cs typeface="Times New Roman" panose="02020603050405020304" pitchFamily="18" charset="0"/>
              </a:rPr>
              <a:t>Agenda</a:t>
            </a:r>
          </a:p>
        </p:txBody>
      </p:sp>
      <p:pic>
        <p:nvPicPr>
          <p:cNvPr id="5"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F97AEF78-D490-A0D9-D473-BF4206353CE7}"/>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11150864" y="5816864"/>
            <a:ext cx="1032669" cy="1032669"/>
          </a:xfrm>
        </p:spPr>
      </p:pic>
      <p:graphicFrame>
        <p:nvGraphicFramePr>
          <p:cNvPr id="11" name="Diagram 10">
            <a:extLst>
              <a:ext uri="{FF2B5EF4-FFF2-40B4-BE49-F238E27FC236}">
                <a16:creationId xmlns:a16="http://schemas.microsoft.com/office/drawing/2014/main" id="{DD13A8EC-6121-A06A-02A3-B3C8A8DDAF0E}"/>
              </a:ext>
            </a:extLst>
          </p:cNvPr>
          <p:cNvGraphicFramePr/>
          <p:nvPr>
            <p:extLst>
              <p:ext uri="{D42A27DB-BD31-4B8C-83A1-F6EECF244321}">
                <p14:modId xmlns:p14="http://schemas.microsoft.com/office/powerpoint/2010/main" val="569836217"/>
              </p:ext>
            </p:extLst>
          </p:nvPr>
        </p:nvGraphicFramePr>
        <p:xfrm>
          <a:off x="4456628" y="1276349"/>
          <a:ext cx="6116122" cy="4533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A91D3F34-330E-18A5-D484-CB3E8599FAB5}"/>
              </a:ext>
            </a:extLst>
          </p:cNvPr>
          <p:cNvGraphicFramePr/>
          <p:nvPr>
            <p:extLst>
              <p:ext uri="{D42A27DB-BD31-4B8C-83A1-F6EECF244321}">
                <p14:modId xmlns:p14="http://schemas.microsoft.com/office/powerpoint/2010/main" val="1650543518"/>
              </p:ext>
            </p:extLst>
          </p:nvPr>
        </p:nvGraphicFramePr>
        <p:xfrm>
          <a:off x="3526352" y="1656821"/>
          <a:ext cx="749301" cy="37422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2233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4678F12-5BE0-4FE2-B0FA-7BB3231D9040}"/>
              </a:ext>
            </a:extLst>
          </p:cNvPr>
          <p:cNvSpPr>
            <a:spLocks noGrp="1"/>
          </p:cNvSpPr>
          <p:nvPr>
            <p:ph type="title"/>
          </p:nvPr>
        </p:nvSpPr>
        <p:spPr/>
        <p:txBody>
          <a:bodyPr/>
          <a:lstStyle/>
          <a:p>
            <a:r>
              <a:rPr lang="hu-HU" sz="4000" b="1" dirty="0">
                <a:solidFill>
                  <a:srgbClr val="0E2841">
                    <a:hueOff val="0"/>
                    <a:satOff val="0"/>
                    <a:lumOff val="0"/>
                    <a:alphaOff val="0"/>
                  </a:srgbClr>
                </a:solidFill>
                <a:latin typeface="Times New Roman" panose="02020603050405020304" pitchFamily="18" charset="0"/>
                <a:ea typeface="+mn-ea"/>
                <a:cs typeface="Times New Roman" panose="02020603050405020304" pitchFamily="18" charset="0"/>
              </a:rPr>
              <a:t>Probléma: Miért nem működnek a hagyományos modellek?</a:t>
            </a:r>
          </a:p>
        </p:txBody>
      </p:sp>
      <p:sp>
        <p:nvSpPr>
          <p:cNvPr id="3" name="Tartalom helye 2">
            <a:extLst>
              <a:ext uri="{FF2B5EF4-FFF2-40B4-BE49-F238E27FC236}">
                <a16:creationId xmlns:a16="http://schemas.microsoft.com/office/drawing/2014/main" id="{385A5663-7D8E-789E-FD7B-419F6293AA68}"/>
              </a:ext>
            </a:extLst>
          </p:cNvPr>
          <p:cNvSpPr>
            <a:spLocks noGrp="1"/>
          </p:cNvSpPr>
          <p:nvPr>
            <p:ph idx="1"/>
          </p:nvPr>
        </p:nvSpPr>
        <p:spPr>
          <a:xfrm>
            <a:off x="838200" y="2416175"/>
            <a:ext cx="4886325" cy="4351338"/>
          </a:xfrm>
        </p:spPr>
        <p:txBody>
          <a:bodyPr/>
          <a:lstStyle/>
          <a:p>
            <a:pPr marL="0" indent="0">
              <a:buNone/>
            </a:pPr>
            <a:r>
              <a:rPr lang="hu-HU" dirty="0"/>
              <a:t>2008-as pénzügyi válság</a:t>
            </a:r>
            <a:br>
              <a:rPr lang="hu-HU" dirty="0"/>
            </a:br>
            <a:r>
              <a:rPr lang="hu-HU" b="0" dirty="0"/>
              <a:t>nem jelezték előre</a:t>
            </a:r>
          </a:p>
          <a:p>
            <a:pPr marL="0" indent="0">
              <a:buNone/>
            </a:pPr>
            <a:r>
              <a:rPr lang="hu-HU" dirty="0"/>
              <a:t>2022-es energiaválság </a:t>
            </a:r>
            <a:r>
              <a:rPr lang="hu-HU" b="0" dirty="0"/>
              <a:t>inflációs eltérés 1-2% → 10%</a:t>
            </a:r>
          </a:p>
          <a:p>
            <a:pPr marL="0" indent="0">
              <a:buNone/>
            </a:pPr>
            <a:r>
              <a:rPr lang="hu-HU" dirty="0"/>
              <a:t>Brexit gazdasági hatásai</a:t>
            </a:r>
            <a:br>
              <a:rPr lang="hu-HU" dirty="0"/>
            </a:br>
            <a:r>
              <a:rPr lang="hu-HU" b="0" dirty="0"/>
              <a:t>nem voltak kellőképp kimutathatóak</a:t>
            </a:r>
          </a:p>
        </p:txBody>
      </p:sp>
      <p:pic>
        <p:nvPicPr>
          <p:cNvPr id="4"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2973607D-574C-979F-14B1-2AEF58C240E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pic>
        <p:nvPicPr>
          <p:cNvPr id="6" name="Kép 5">
            <a:extLst>
              <a:ext uri="{FF2B5EF4-FFF2-40B4-BE49-F238E27FC236}">
                <a16:creationId xmlns:a16="http://schemas.microsoft.com/office/drawing/2014/main" id="{9936649F-D48B-D04B-A818-B3A999D1FC86}"/>
              </a:ext>
            </a:extLst>
          </p:cNvPr>
          <p:cNvPicPr>
            <a:picLocks noChangeAspect="1"/>
          </p:cNvPicPr>
          <p:nvPr/>
        </p:nvPicPr>
        <p:blipFill>
          <a:blip r:embed="rId4"/>
          <a:stretch>
            <a:fillRect/>
          </a:stretch>
        </p:blipFill>
        <p:spPr>
          <a:xfrm>
            <a:off x="5799182" y="1677728"/>
            <a:ext cx="5868016" cy="4499235"/>
          </a:xfrm>
          <a:prstGeom prst="rect">
            <a:avLst/>
          </a:prstGeom>
        </p:spPr>
      </p:pic>
      <p:sp>
        <p:nvSpPr>
          <p:cNvPr id="5" name="Ellipszis 4">
            <a:extLst>
              <a:ext uri="{FF2B5EF4-FFF2-40B4-BE49-F238E27FC236}">
                <a16:creationId xmlns:a16="http://schemas.microsoft.com/office/drawing/2014/main" id="{B38F4339-76A4-7E41-6E49-87931302E35D}"/>
              </a:ext>
            </a:extLst>
          </p:cNvPr>
          <p:cNvSpPr/>
          <p:nvPr/>
        </p:nvSpPr>
        <p:spPr>
          <a:xfrm>
            <a:off x="8204552" y="3062287"/>
            <a:ext cx="1057275" cy="7334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n>
                <a:solidFill>
                  <a:srgbClr val="FF0000"/>
                </a:solidFill>
              </a:ln>
              <a:noFill/>
            </a:endParaRPr>
          </a:p>
        </p:txBody>
      </p:sp>
      <p:sp>
        <p:nvSpPr>
          <p:cNvPr id="7" name="Ellipszis 6">
            <a:extLst>
              <a:ext uri="{FF2B5EF4-FFF2-40B4-BE49-F238E27FC236}">
                <a16:creationId xmlns:a16="http://schemas.microsoft.com/office/drawing/2014/main" id="{4DA596BE-5150-DE35-3810-6F73E3D4EE08}"/>
              </a:ext>
            </a:extLst>
          </p:cNvPr>
          <p:cNvSpPr/>
          <p:nvPr/>
        </p:nvSpPr>
        <p:spPr>
          <a:xfrm>
            <a:off x="6362699" y="4813559"/>
            <a:ext cx="1057275" cy="7334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n>
                <a:solidFill>
                  <a:srgbClr val="FF0000"/>
                </a:solidFill>
              </a:ln>
              <a:noFill/>
            </a:endParaRPr>
          </a:p>
        </p:txBody>
      </p:sp>
    </p:spTree>
    <p:extLst>
      <p:ext uri="{BB962C8B-B14F-4D97-AF65-F5344CB8AC3E}">
        <p14:creationId xmlns:p14="http://schemas.microsoft.com/office/powerpoint/2010/main" val="110476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ép 4" descr="A képen tűzijáték, arany, lámpa látható&#10;&#10;Előfordulhat, hogy az AI által létrehozott tartalom helytelen.">
            <a:extLst>
              <a:ext uri="{FF2B5EF4-FFF2-40B4-BE49-F238E27FC236}">
                <a16:creationId xmlns:a16="http://schemas.microsoft.com/office/drawing/2014/main" id="{4324F3D3-8797-B8F1-EE05-1AF0A79D4F47}"/>
              </a:ext>
            </a:extLst>
          </p:cNvPr>
          <p:cNvPicPr>
            <a:picLocks noChangeAspect="1"/>
          </p:cNvPicPr>
          <p:nvPr/>
        </p:nvPicPr>
        <p:blipFill>
          <a:blip r:embed="rId3">
            <a:extLst>
              <a:ext uri="{28A0092B-C50C-407E-A947-70E740481C1C}">
                <a14:useLocalDpi xmlns:a14="http://schemas.microsoft.com/office/drawing/2010/main" val="0"/>
              </a:ext>
            </a:extLst>
          </a:blip>
          <a:srcRect l="9866" r="17167" b="-1"/>
          <a:stretch>
            <a:fillRect/>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F200361F-C807-D65B-0310-D4D11EF2A4C9}"/>
              </a:ext>
            </a:extLst>
          </p:cNvPr>
          <p:cNvSpPr>
            <a:spLocks noGrp="1"/>
          </p:cNvSpPr>
          <p:nvPr>
            <p:ph type="title"/>
          </p:nvPr>
        </p:nvSpPr>
        <p:spPr>
          <a:xfrm>
            <a:off x="838200" y="365125"/>
            <a:ext cx="3822189" cy="1899912"/>
          </a:xfrm>
        </p:spPr>
        <p:txBody>
          <a:bodyPr>
            <a:normAutofit/>
          </a:bodyPr>
          <a:lstStyle/>
          <a:p>
            <a:r>
              <a:rPr lang="hu-HU" dirty="0"/>
              <a:t>A tanulmány kérdései és célja</a:t>
            </a:r>
          </a:p>
        </p:txBody>
      </p:sp>
      <p:pic>
        <p:nvPicPr>
          <p:cNvPr id="6"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BD502F11-2E90-1E0C-BB7B-06F23F4E52A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450" y="5825331"/>
            <a:ext cx="1032669" cy="1032669"/>
          </a:xfrm>
          <a:prstGeom prst="rect">
            <a:avLst/>
          </a:prstGeom>
        </p:spPr>
      </p:pic>
      <p:sp>
        <p:nvSpPr>
          <p:cNvPr id="3" name="Tartalom helye 2">
            <a:extLst>
              <a:ext uri="{FF2B5EF4-FFF2-40B4-BE49-F238E27FC236}">
                <a16:creationId xmlns:a16="http://schemas.microsoft.com/office/drawing/2014/main" id="{09CFE214-F32F-F651-ACFB-7DF894D5F8CF}"/>
              </a:ext>
            </a:extLst>
          </p:cNvPr>
          <p:cNvSpPr>
            <a:spLocks noGrp="1"/>
          </p:cNvSpPr>
          <p:nvPr>
            <p:ph idx="1"/>
          </p:nvPr>
        </p:nvSpPr>
        <p:spPr>
          <a:xfrm>
            <a:off x="838200" y="2186550"/>
            <a:ext cx="3822189" cy="4423789"/>
          </a:xfrm>
        </p:spPr>
        <p:txBody>
          <a:bodyPr>
            <a:normAutofit lnSpcReduction="10000"/>
          </a:bodyPr>
          <a:lstStyle/>
          <a:p>
            <a:pPr marL="0" indent="0">
              <a:buNone/>
            </a:pPr>
            <a:r>
              <a:rPr lang="hu-HU" sz="1900" dirty="0"/>
              <a:t>Hogyan modellezhető a homogenitás eloszlásként és nem  pedig egyetlen pontértékként?</a:t>
            </a:r>
          </a:p>
          <a:p>
            <a:pPr marL="0" indent="0">
              <a:buNone/>
            </a:pPr>
            <a:endParaRPr lang="hu-HU" sz="1900" dirty="0"/>
          </a:p>
          <a:p>
            <a:pPr marL="0" indent="0">
              <a:buNone/>
            </a:pPr>
            <a:r>
              <a:rPr lang="hu-HU" sz="1900" dirty="0"/>
              <a:t>Célok:</a:t>
            </a:r>
          </a:p>
          <a:p>
            <a:r>
              <a:rPr lang="hu-HU" sz="1900" b="0" dirty="0"/>
              <a:t>Valószínűségi, többállapotú homogenitás-modell kidolgozása</a:t>
            </a:r>
          </a:p>
          <a:p>
            <a:r>
              <a:rPr lang="hu-HU" sz="1900" b="0" dirty="0"/>
              <a:t>Korai válságjelző rendszer felépítése</a:t>
            </a:r>
          </a:p>
          <a:p>
            <a:pPr marL="0" indent="0">
              <a:buNone/>
            </a:pPr>
            <a:endParaRPr lang="hu-HU" sz="1900" b="0" dirty="0"/>
          </a:p>
          <a:p>
            <a:pPr marL="0" indent="0">
              <a:buNone/>
            </a:pPr>
            <a:r>
              <a:rPr lang="hu-HU" sz="1900" b="0" dirty="0"/>
              <a:t>Kvantummechanika csak metaforikusan használandó a homogenitás modellek leírására (szuperpozíció, </a:t>
            </a:r>
            <a:r>
              <a:rPr lang="hu-HU" sz="1900" b="0" dirty="0" err="1"/>
              <a:t>dekoherencia</a:t>
            </a:r>
            <a:r>
              <a:rPr lang="hu-HU" sz="1900" b="0" dirty="0"/>
              <a:t>, bifurkáció)</a:t>
            </a:r>
          </a:p>
        </p:txBody>
      </p:sp>
    </p:spTree>
    <p:extLst>
      <p:ext uri="{BB962C8B-B14F-4D97-AF65-F5344CB8AC3E}">
        <p14:creationId xmlns:p14="http://schemas.microsoft.com/office/powerpoint/2010/main" val="260361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C78FA3E-BEE3-B051-AE99-4C70E150BF49}"/>
              </a:ext>
            </a:extLst>
          </p:cNvPr>
          <p:cNvSpPr>
            <a:spLocks noGrp="1"/>
          </p:cNvSpPr>
          <p:nvPr>
            <p:ph type="title"/>
          </p:nvPr>
        </p:nvSpPr>
        <p:spPr/>
        <p:txBody>
          <a:bodyPr/>
          <a:lstStyle/>
          <a:p>
            <a:r>
              <a:rPr lang="hu-HU" sz="4000" b="1" dirty="0">
                <a:solidFill>
                  <a:srgbClr val="0E2841">
                    <a:hueOff val="0"/>
                    <a:satOff val="0"/>
                    <a:lumOff val="0"/>
                    <a:alphaOff val="0"/>
                  </a:srgbClr>
                </a:solidFill>
                <a:latin typeface="Times New Roman" panose="02020603050405020304" pitchFamily="18" charset="0"/>
                <a:cs typeface="Times New Roman" panose="02020603050405020304" pitchFamily="18" charset="0"/>
              </a:rPr>
              <a:t>Empirikus</a:t>
            </a:r>
            <a:r>
              <a:rPr lang="hu-HU" dirty="0"/>
              <a:t> </a:t>
            </a:r>
            <a:r>
              <a:rPr lang="hu-HU" sz="4000" b="1" dirty="0">
                <a:solidFill>
                  <a:srgbClr val="0E2841">
                    <a:hueOff val="0"/>
                    <a:satOff val="0"/>
                    <a:lumOff val="0"/>
                    <a:alphaOff val="0"/>
                  </a:srgbClr>
                </a:solidFill>
                <a:latin typeface="Times New Roman" panose="02020603050405020304" pitchFamily="18" charset="0"/>
                <a:cs typeface="Times New Roman" panose="02020603050405020304" pitchFamily="18" charset="0"/>
              </a:rPr>
              <a:t>alapok: három MI esettanulmány</a:t>
            </a:r>
          </a:p>
        </p:txBody>
      </p:sp>
      <p:sp>
        <p:nvSpPr>
          <p:cNvPr id="3" name="Tartalom helye 2">
            <a:extLst>
              <a:ext uri="{FF2B5EF4-FFF2-40B4-BE49-F238E27FC236}">
                <a16:creationId xmlns:a16="http://schemas.microsoft.com/office/drawing/2014/main" id="{B37DC480-7ABD-2915-2E58-45C977ABD2B2}"/>
              </a:ext>
            </a:extLst>
          </p:cNvPr>
          <p:cNvSpPr>
            <a:spLocks noGrp="1"/>
          </p:cNvSpPr>
          <p:nvPr>
            <p:ph sz="half" idx="1"/>
          </p:nvPr>
        </p:nvSpPr>
        <p:spPr>
          <a:xfrm>
            <a:off x="252413" y="1816101"/>
            <a:ext cx="3662362" cy="4351338"/>
          </a:xfrm>
        </p:spPr>
        <p:txBody>
          <a:bodyPr/>
          <a:lstStyle/>
          <a:p>
            <a:pPr marL="0" indent="0" algn="ctr">
              <a:buNone/>
            </a:pPr>
            <a:r>
              <a:rPr lang="hu-HU" dirty="0"/>
              <a:t>EU Homogenitás</a:t>
            </a:r>
          </a:p>
        </p:txBody>
      </p:sp>
      <p:sp>
        <p:nvSpPr>
          <p:cNvPr id="4" name="Tartalom helye 3">
            <a:extLst>
              <a:ext uri="{FF2B5EF4-FFF2-40B4-BE49-F238E27FC236}">
                <a16:creationId xmlns:a16="http://schemas.microsoft.com/office/drawing/2014/main" id="{CDD07EA5-D7C6-6926-327A-C0705CF87F8A}"/>
              </a:ext>
            </a:extLst>
          </p:cNvPr>
          <p:cNvSpPr>
            <a:spLocks noGrp="1"/>
          </p:cNvSpPr>
          <p:nvPr>
            <p:ph sz="half" idx="2"/>
          </p:nvPr>
        </p:nvSpPr>
        <p:spPr>
          <a:xfrm>
            <a:off x="3914775" y="1820863"/>
            <a:ext cx="3781425" cy="4351338"/>
          </a:xfrm>
        </p:spPr>
        <p:txBody>
          <a:bodyPr/>
          <a:lstStyle/>
          <a:p>
            <a:pPr marL="0" indent="0" algn="ctr">
              <a:buNone/>
            </a:pPr>
            <a:r>
              <a:rPr lang="hu-HU" dirty="0"/>
              <a:t>Mezőföld fenntarthatósága</a:t>
            </a:r>
          </a:p>
        </p:txBody>
      </p:sp>
      <p:sp>
        <p:nvSpPr>
          <p:cNvPr id="7" name="Tartalom helye 3">
            <a:extLst>
              <a:ext uri="{FF2B5EF4-FFF2-40B4-BE49-F238E27FC236}">
                <a16:creationId xmlns:a16="http://schemas.microsoft.com/office/drawing/2014/main" id="{1BE7F858-D5C9-CDD1-53FF-088343C325AC}"/>
              </a:ext>
            </a:extLst>
          </p:cNvPr>
          <p:cNvSpPr txBox="1">
            <a:spLocks/>
          </p:cNvSpPr>
          <p:nvPr/>
        </p:nvSpPr>
        <p:spPr>
          <a:xfrm>
            <a:off x="7577137" y="1816101"/>
            <a:ext cx="46928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u-HU" dirty="0"/>
              <a:t>Budapest és az agglomeráció kulturális kohéziója</a:t>
            </a:r>
          </a:p>
        </p:txBody>
      </p:sp>
      <p:pic>
        <p:nvPicPr>
          <p:cNvPr id="9" name="Kép 8">
            <a:extLst>
              <a:ext uri="{FF2B5EF4-FFF2-40B4-BE49-F238E27FC236}">
                <a16:creationId xmlns:a16="http://schemas.microsoft.com/office/drawing/2014/main" id="{C808B70E-5A9F-E5C2-5E53-8D24FB2CED3C}"/>
              </a:ext>
            </a:extLst>
          </p:cNvPr>
          <p:cNvPicPr>
            <a:picLocks noChangeAspect="1"/>
          </p:cNvPicPr>
          <p:nvPr/>
        </p:nvPicPr>
        <p:blipFill>
          <a:blip r:embed="rId3"/>
          <a:stretch>
            <a:fillRect/>
          </a:stretch>
        </p:blipFill>
        <p:spPr>
          <a:xfrm>
            <a:off x="61941" y="2963343"/>
            <a:ext cx="4094434" cy="2243522"/>
          </a:xfrm>
          <a:prstGeom prst="rect">
            <a:avLst/>
          </a:prstGeom>
        </p:spPr>
      </p:pic>
      <p:pic>
        <p:nvPicPr>
          <p:cNvPr id="12" name="Kép 11">
            <a:extLst>
              <a:ext uri="{FF2B5EF4-FFF2-40B4-BE49-F238E27FC236}">
                <a16:creationId xmlns:a16="http://schemas.microsoft.com/office/drawing/2014/main" id="{467DB15C-7503-B696-FC22-DAD55EF3042C}"/>
              </a:ext>
            </a:extLst>
          </p:cNvPr>
          <p:cNvPicPr>
            <a:picLocks noChangeAspect="1"/>
          </p:cNvPicPr>
          <p:nvPr/>
        </p:nvPicPr>
        <p:blipFill>
          <a:blip r:embed="rId4"/>
          <a:stretch>
            <a:fillRect/>
          </a:stretch>
        </p:blipFill>
        <p:spPr>
          <a:xfrm>
            <a:off x="7511335" y="2990850"/>
            <a:ext cx="4633040" cy="2216015"/>
          </a:xfrm>
          <a:prstGeom prst="rect">
            <a:avLst/>
          </a:prstGeom>
        </p:spPr>
      </p:pic>
      <p:pic>
        <p:nvPicPr>
          <p:cNvPr id="14" name="Picture 2">
            <a:extLst>
              <a:ext uri="{FF2B5EF4-FFF2-40B4-BE49-F238E27FC236}">
                <a16:creationId xmlns:a16="http://schemas.microsoft.com/office/drawing/2014/main" id="{8393AEED-B65F-BA74-324F-49AFA9F647B2}"/>
              </a:ext>
            </a:extLst>
          </p:cNvPr>
          <p:cNvPicPr>
            <a:picLocks noChangeAspect="1"/>
          </p:cNvPicPr>
          <p:nvPr/>
        </p:nvPicPr>
        <p:blipFill>
          <a:blip r:embed="rId5"/>
          <a:stretch>
            <a:fillRect/>
          </a:stretch>
        </p:blipFill>
        <p:spPr>
          <a:xfrm>
            <a:off x="4234316" y="2900211"/>
            <a:ext cx="3246703" cy="3592664"/>
          </a:xfrm>
          <a:prstGeom prst="rect">
            <a:avLst/>
          </a:prstGeom>
        </p:spPr>
      </p:pic>
      <p:sp>
        <p:nvSpPr>
          <p:cNvPr id="15" name="Szövegdoboz 14">
            <a:extLst>
              <a:ext uri="{FF2B5EF4-FFF2-40B4-BE49-F238E27FC236}">
                <a16:creationId xmlns:a16="http://schemas.microsoft.com/office/drawing/2014/main" id="{B7B4CBF3-FF4A-7811-2D43-62606A479B53}"/>
              </a:ext>
            </a:extLst>
          </p:cNvPr>
          <p:cNvSpPr txBox="1"/>
          <p:nvPr/>
        </p:nvSpPr>
        <p:spPr>
          <a:xfrm>
            <a:off x="589655" y="5353050"/>
            <a:ext cx="3039005" cy="369332"/>
          </a:xfrm>
          <a:prstGeom prst="rect">
            <a:avLst/>
          </a:prstGeom>
          <a:noFill/>
        </p:spPr>
        <p:txBody>
          <a:bodyPr wrap="square" rtlCol="0">
            <a:spAutoFit/>
          </a:bodyPr>
          <a:lstStyle/>
          <a:p>
            <a:r>
              <a:rPr lang="hu-HU" dirty="0"/>
              <a:t>22 tagállam, 5 OECD mutató</a:t>
            </a:r>
          </a:p>
        </p:txBody>
      </p:sp>
      <p:sp>
        <p:nvSpPr>
          <p:cNvPr id="19" name="Szövegdoboz 18">
            <a:extLst>
              <a:ext uri="{FF2B5EF4-FFF2-40B4-BE49-F238E27FC236}">
                <a16:creationId xmlns:a16="http://schemas.microsoft.com/office/drawing/2014/main" id="{40DAA222-9BD1-297C-40CA-64882CD090D3}"/>
              </a:ext>
            </a:extLst>
          </p:cNvPr>
          <p:cNvSpPr txBox="1"/>
          <p:nvPr/>
        </p:nvSpPr>
        <p:spPr>
          <a:xfrm>
            <a:off x="3914775" y="6425236"/>
            <a:ext cx="4086225" cy="369332"/>
          </a:xfrm>
          <a:prstGeom prst="rect">
            <a:avLst/>
          </a:prstGeom>
          <a:noFill/>
        </p:spPr>
        <p:txBody>
          <a:bodyPr wrap="square">
            <a:spAutoFit/>
          </a:bodyPr>
          <a:lstStyle/>
          <a:p>
            <a:r>
              <a:rPr lang="hu-HU" dirty="0"/>
              <a:t>37 település, 4 évtized, fenntarthatóság</a:t>
            </a:r>
          </a:p>
        </p:txBody>
      </p:sp>
      <p:sp>
        <p:nvSpPr>
          <p:cNvPr id="21" name="Szövegdoboz 20">
            <a:extLst>
              <a:ext uri="{FF2B5EF4-FFF2-40B4-BE49-F238E27FC236}">
                <a16:creationId xmlns:a16="http://schemas.microsoft.com/office/drawing/2014/main" id="{EA23EBF3-4923-0F62-1EDE-F84C73E59C1B}"/>
              </a:ext>
            </a:extLst>
          </p:cNvPr>
          <p:cNvSpPr txBox="1"/>
          <p:nvPr/>
        </p:nvSpPr>
        <p:spPr>
          <a:xfrm>
            <a:off x="7835183" y="5353050"/>
            <a:ext cx="4295775" cy="369332"/>
          </a:xfrm>
          <a:prstGeom prst="rect">
            <a:avLst/>
          </a:prstGeom>
          <a:noFill/>
        </p:spPr>
        <p:txBody>
          <a:bodyPr wrap="square">
            <a:spAutoFit/>
          </a:bodyPr>
          <a:lstStyle/>
          <a:p>
            <a:r>
              <a:rPr lang="hu-HU" b="0" i="0" dirty="0">
                <a:effectLst/>
                <a:latin typeface="fkGroteskNeue"/>
              </a:rPr>
              <a:t>23 kerület, 25 település kulturális kohéziója</a:t>
            </a:r>
            <a:endParaRPr lang="hu-HU" dirty="0"/>
          </a:p>
        </p:txBody>
      </p:sp>
      <p:pic>
        <p:nvPicPr>
          <p:cNvPr id="22"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E99A05D4-3684-0478-D2CF-B54BC42B31F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spTree>
    <p:extLst>
      <p:ext uri="{BB962C8B-B14F-4D97-AF65-F5344CB8AC3E}">
        <p14:creationId xmlns:p14="http://schemas.microsoft.com/office/powerpoint/2010/main" val="3674107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3F7899C3-3EAD-686D-F265-4FE22B2EF0A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pic>
        <p:nvPicPr>
          <p:cNvPr id="5" name="Kép 4">
            <a:extLst>
              <a:ext uri="{FF2B5EF4-FFF2-40B4-BE49-F238E27FC236}">
                <a16:creationId xmlns:a16="http://schemas.microsoft.com/office/drawing/2014/main" id="{368DF283-B0F9-A153-442B-FC912499F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4987" y="1243330"/>
            <a:ext cx="5077478" cy="2607736"/>
          </a:xfrm>
          <a:prstGeom prst="rect">
            <a:avLst/>
          </a:prstGeom>
          <a:ln>
            <a:solidFill>
              <a:srgbClr val="333333"/>
            </a:solidFill>
          </a:ln>
        </p:spPr>
      </p:pic>
      <p:sp>
        <p:nvSpPr>
          <p:cNvPr id="2" name="Cím 1">
            <a:extLst>
              <a:ext uri="{FF2B5EF4-FFF2-40B4-BE49-F238E27FC236}">
                <a16:creationId xmlns:a16="http://schemas.microsoft.com/office/drawing/2014/main" id="{3162749D-6586-92A6-31C3-53DE1467319E}"/>
              </a:ext>
            </a:extLst>
          </p:cNvPr>
          <p:cNvSpPr>
            <a:spLocks noGrp="1"/>
          </p:cNvSpPr>
          <p:nvPr>
            <p:ph type="title"/>
          </p:nvPr>
        </p:nvSpPr>
        <p:spPr/>
        <p:txBody>
          <a:bodyPr/>
          <a:lstStyle/>
          <a:p>
            <a:r>
              <a:rPr lang="es-ES" dirty="0"/>
              <a:t>Mi az a COCO Y0?</a:t>
            </a:r>
            <a:endParaRPr lang="hu-HU" dirty="0"/>
          </a:p>
        </p:txBody>
      </p:sp>
      <p:sp>
        <p:nvSpPr>
          <p:cNvPr id="3" name="Tartalom helye 2">
            <a:extLst>
              <a:ext uri="{FF2B5EF4-FFF2-40B4-BE49-F238E27FC236}">
                <a16:creationId xmlns:a16="http://schemas.microsoft.com/office/drawing/2014/main" id="{69045703-0D53-E61E-508A-5AEA45A92905}"/>
              </a:ext>
            </a:extLst>
          </p:cNvPr>
          <p:cNvSpPr>
            <a:spLocks noGrp="1"/>
          </p:cNvSpPr>
          <p:nvPr>
            <p:ph idx="1"/>
          </p:nvPr>
        </p:nvSpPr>
        <p:spPr>
          <a:xfrm>
            <a:off x="314325" y="1843244"/>
            <a:ext cx="5497873" cy="4805205"/>
          </a:xfrm>
        </p:spPr>
        <p:txBody>
          <a:bodyPr>
            <a:normAutofit lnSpcReduction="10000"/>
          </a:bodyPr>
          <a:lstStyle/>
          <a:p>
            <a:pPr marL="0" indent="0">
              <a:buNone/>
            </a:pPr>
            <a:r>
              <a:rPr lang="hu-HU" b="0" dirty="0"/>
              <a:t>Egy Antidiszkriminatív MI-alapú Algoritmus</a:t>
            </a:r>
          </a:p>
          <a:p>
            <a:pPr marL="0" indent="0">
              <a:buNone/>
            </a:pPr>
            <a:endParaRPr lang="hu-HU" b="0" dirty="0"/>
          </a:p>
          <a:p>
            <a:pPr marL="0" indent="0">
              <a:buNone/>
            </a:pPr>
            <a:r>
              <a:rPr lang="hu-HU" dirty="0"/>
              <a:t>Működési elve:</a:t>
            </a:r>
          </a:p>
          <a:p>
            <a:pPr marL="0" indent="0">
              <a:buNone/>
            </a:pPr>
            <a:r>
              <a:rPr lang="hu-HU" b="0" dirty="0"/>
              <a:t>Objektum-Attribútum-Mátrix (OAM) → monoton Y-vektor</a:t>
            </a:r>
          </a:p>
          <a:p>
            <a:pPr marL="0" indent="0">
              <a:buNone/>
            </a:pPr>
            <a:endParaRPr lang="hu-HU" b="0" dirty="0"/>
          </a:p>
          <a:p>
            <a:pPr marL="0" indent="0">
              <a:buNone/>
            </a:pPr>
            <a:r>
              <a:rPr lang="hu-HU" dirty="0"/>
              <a:t>Előnye:</a:t>
            </a:r>
          </a:p>
          <a:p>
            <a:r>
              <a:rPr lang="hu-HU" b="0" dirty="0"/>
              <a:t>Objektív, transzparens, és teljesen automatizált</a:t>
            </a:r>
          </a:p>
          <a:p>
            <a:r>
              <a:rPr lang="hu-HU" b="0" dirty="0"/>
              <a:t>Esélyegyenlőség mérése</a:t>
            </a:r>
          </a:p>
          <a:p>
            <a:endParaRPr lang="hu-HU" dirty="0"/>
          </a:p>
        </p:txBody>
      </p:sp>
      <p:pic>
        <p:nvPicPr>
          <p:cNvPr id="4" name="Kép 3" descr="A képen szöveg, képernyőkép, tér, minta látható&#10;&#10;Előfordulhat, hogy a mesterséges intelligencia által létrehozott tartalom helytelen.">
            <a:extLst>
              <a:ext uri="{FF2B5EF4-FFF2-40B4-BE49-F238E27FC236}">
                <a16:creationId xmlns:a16="http://schemas.microsoft.com/office/drawing/2014/main" id="{D4DA01D8-6EA0-A228-7B58-CD34A96E9851}"/>
              </a:ext>
            </a:extLst>
          </p:cNvPr>
          <p:cNvPicPr>
            <a:picLocks noChangeAspect="1"/>
          </p:cNvPicPr>
          <p:nvPr/>
        </p:nvPicPr>
        <p:blipFill>
          <a:blip r:embed="rId5"/>
          <a:stretch>
            <a:fillRect/>
          </a:stretch>
        </p:blipFill>
        <p:spPr>
          <a:xfrm>
            <a:off x="6354149" y="2086465"/>
            <a:ext cx="5129508" cy="2639972"/>
          </a:xfrm>
          <a:prstGeom prst="rect">
            <a:avLst/>
          </a:prstGeom>
          <a:ln>
            <a:solidFill>
              <a:srgbClr val="333333"/>
            </a:solidFill>
          </a:ln>
        </p:spPr>
      </p:pic>
      <p:pic>
        <p:nvPicPr>
          <p:cNvPr id="7" name="Kép 6">
            <a:extLst>
              <a:ext uri="{FF2B5EF4-FFF2-40B4-BE49-F238E27FC236}">
                <a16:creationId xmlns:a16="http://schemas.microsoft.com/office/drawing/2014/main" id="{55970514-6B32-D8B9-3912-6E98757E3552}"/>
              </a:ext>
            </a:extLst>
          </p:cNvPr>
          <p:cNvPicPr>
            <a:picLocks noChangeAspect="1"/>
          </p:cNvPicPr>
          <p:nvPr/>
        </p:nvPicPr>
        <p:blipFill>
          <a:blip r:embed="rId6"/>
          <a:stretch>
            <a:fillRect/>
          </a:stretch>
        </p:blipFill>
        <p:spPr>
          <a:xfrm>
            <a:off x="6705602" y="3568555"/>
            <a:ext cx="5429247" cy="2528123"/>
          </a:xfrm>
          <a:prstGeom prst="rect">
            <a:avLst/>
          </a:prstGeom>
          <a:ln>
            <a:solidFill>
              <a:srgbClr val="333333"/>
            </a:solidFill>
          </a:ln>
        </p:spPr>
      </p:pic>
      <p:cxnSp>
        <p:nvCxnSpPr>
          <p:cNvPr id="14" name="Összekötő: szögletes 13">
            <a:extLst>
              <a:ext uri="{FF2B5EF4-FFF2-40B4-BE49-F238E27FC236}">
                <a16:creationId xmlns:a16="http://schemas.microsoft.com/office/drawing/2014/main" id="{E998EC48-AFB9-8686-79C0-02F017F1E59E}"/>
              </a:ext>
            </a:extLst>
          </p:cNvPr>
          <p:cNvCxnSpPr>
            <a:cxnSpLocks/>
          </p:cNvCxnSpPr>
          <p:nvPr/>
        </p:nvCxnSpPr>
        <p:spPr>
          <a:xfrm>
            <a:off x="6363674" y="3787451"/>
            <a:ext cx="914400" cy="914400"/>
          </a:xfrm>
          <a:prstGeom prst="bentConnector3">
            <a:avLst>
              <a:gd name="adj1" fmla="val -40625"/>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Szövegdoboz 17">
            <a:extLst>
              <a:ext uri="{FF2B5EF4-FFF2-40B4-BE49-F238E27FC236}">
                <a16:creationId xmlns:a16="http://schemas.microsoft.com/office/drawing/2014/main" id="{6CBADAEB-ABFE-4D2D-DC7F-0CF4D0C22018}"/>
              </a:ext>
            </a:extLst>
          </p:cNvPr>
          <p:cNvSpPr txBox="1"/>
          <p:nvPr/>
        </p:nvSpPr>
        <p:spPr>
          <a:xfrm>
            <a:off x="7820025" y="4463284"/>
            <a:ext cx="2266950" cy="369332"/>
          </a:xfrm>
          <a:prstGeom prst="rect">
            <a:avLst/>
          </a:prstGeom>
          <a:solidFill>
            <a:srgbClr val="002060"/>
          </a:solidFill>
          <a:ln>
            <a:noFill/>
          </a:ln>
        </p:spPr>
        <p:txBody>
          <a:bodyPr wrap="square" rtlCol="0">
            <a:spAutoFit/>
          </a:bodyPr>
          <a:lstStyle/>
          <a:p>
            <a:pPr algn="ctr"/>
            <a:r>
              <a:rPr lang="hu-HU" b="1" dirty="0">
                <a:solidFill>
                  <a:srgbClr val="DCC575"/>
                </a:solidFill>
              </a:rPr>
              <a:t>Output</a:t>
            </a:r>
          </a:p>
        </p:txBody>
      </p:sp>
      <p:sp>
        <p:nvSpPr>
          <p:cNvPr id="19" name="Szövegdoboz 18">
            <a:extLst>
              <a:ext uri="{FF2B5EF4-FFF2-40B4-BE49-F238E27FC236}">
                <a16:creationId xmlns:a16="http://schemas.microsoft.com/office/drawing/2014/main" id="{DB9DEAE8-3BA8-245A-849E-D4140EECD818}"/>
              </a:ext>
            </a:extLst>
          </p:cNvPr>
          <p:cNvSpPr txBox="1"/>
          <p:nvPr/>
        </p:nvSpPr>
        <p:spPr>
          <a:xfrm>
            <a:off x="7820025" y="3067533"/>
            <a:ext cx="2266950" cy="369332"/>
          </a:xfrm>
          <a:prstGeom prst="rect">
            <a:avLst/>
          </a:prstGeom>
          <a:solidFill>
            <a:srgbClr val="002060"/>
          </a:solidFill>
          <a:ln>
            <a:noFill/>
          </a:ln>
        </p:spPr>
        <p:txBody>
          <a:bodyPr wrap="square" rtlCol="0">
            <a:spAutoFit/>
          </a:bodyPr>
          <a:lstStyle/>
          <a:p>
            <a:pPr algn="ctr"/>
            <a:r>
              <a:rPr lang="hu-HU" b="1" dirty="0">
                <a:solidFill>
                  <a:srgbClr val="DCC575"/>
                </a:solidFill>
              </a:rPr>
              <a:t>Rangsorolt OAM</a:t>
            </a:r>
          </a:p>
        </p:txBody>
      </p:sp>
      <p:sp>
        <p:nvSpPr>
          <p:cNvPr id="20" name="Szövegdoboz 19">
            <a:extLst>
              <a:ext uri="{FF2B5EF4-FFF2-40B4-BE49-F238E27FC236}">
                <a16:creationId xmlns:a16="http://schemas.microsoft.com/office/drawing/2014/main" id="{843C3160-B32F-255D-EC63-45AF1AE44EE8}"/>
              </a:ext>
            </a:extLst>
          </p:cNvPr>
          <p:cNvSpPr txBox="1"/>
          <p:nvPr/>
        </p:nvSpPr>
        <p:spPr>
          <a:xfrm>
            <a:off x="7372350" y="1519244"/>
            <a:ext cx="2266950" cy="369332"/>
          </a:xfrm>
          <a:prstGeom prst="rect">
            <a:avLst/>
          </a:prstGeom>
          <a:solidFill>
            <a:srgbClr val="002060"/>
          </a:solidFill>
          <a:ln>
            <a:noFill/>
          </a:ln>
        </p:spPr>
        <p:txBody>
          <a:bodyPr wrap="square" rtlCol="0">
            <a:spAutoFit/>
          </a:bodyPr>
          <a:lstStyle/>
          <a:p>
            <a:pPr algn="ctr"/>
            <a:r>
              <a:rPr lang="hu-HU" b="1" dirty="0" err="1">
                <a:solidFill>
                  <a:srgbClr val="DCC575"/>
                </a:solidFill>
              </a:rPr>
              <a:t>Raw</a:t>
            </a:r>
            <a:r>
              <a:rPr lang="hu-HU" b="1" dirty="0">
                <a:solidFill>
                  <a:srgbClr val="DCC575"/>
                </a:solidFill>
              </a:rPr>
              <a:t> adatvagyon</a:t>
            </a:r>
          </a:p>
        </p:txBody>
      </p:sp>
      <p:cxnSp>
        <p:nvCxnSpPr>
          <p:cNvPr id="28" name="Összekötő: szögletes 27">
            <a:extLst>
              <a:ext uri="{FF2B5EF4-FFF2-40B4-BE49-F238E27FC236}">
                <a16:creationId xmlns:a16="http://schemas.microsoft.com/office/drawing/2014/main" id="{C1B7F1EF-2BEF-CA7C-2C60-4D5541BC17A1}"/>
              </a:ext>
            </a:extLst>
          </p:cNvPr>
          <p:cNvCxnSpPr>
            <a:cxnSpLocks/>
          </p:cNvCxnSpPr>
          <p:nvPr/>
        </p:nvCxnSpPr>
        <p:spPr>
          <a:xfrm>
            <a:off x="6248402" y="1997680"/>
            <a:ext cx="914400" cy="914400"/>
          </a:xfrm>
          <a:prstGeom prst="bentConnector3">
            <a:avLst>
              <a:gd name="adj1" fmla="val -72917"/>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412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8945076-485A-F784-8A90-7E8609BCA5BE}"/>
              </a:ext>
            </a:extLst>
          </p:cNvPr>
          <p:cNvSpPr>
            <a:spLocks noGrp="1"/>
          </p:cNvSpPr>
          <p:nvPr>
            <p:ph type="title"/>
          </p:nvPr>
        </p:nvSpPr>
        <p:spPr/>
        <p:txBody>
          <a:bodyPr/>
          <a:lstStyle/>
          <a:p>
            <a:r>
              <a:rPr lang="hu-HU" dirty="0"/>
              <a:t>Kvantum-inspirált újítás: szuperpozíció = </a:t>
            </a:r>
            <a:r>
              <a:rPr lang="hu-HU" dirty="0" err="1"/>
              <a:t>bootstrap</a:t>
            </a:r>
            <a:endParaRPr lang="hu-HU" dirty="0"/>
          </a:p>
        </p:txBody>
      </p:sp>
      <p:sp>
        <p:nvSpPr>
          <p:cNvPr id="3" name="Tartalom helye 2">
            <a:extLst>
              <a:ext uri="{FF2B5EF4-FFF2-40B4-BE49-F238E27FC236}">
                <a16:creationId xmlns:a16="http://schemas.microsoft.com/office/drawing/2014/main" id="{6ECE0226-0777-4FF4-32FC-B98D4B3A3A21}"/>
              </a:ext>
            </a:extLst>
          </p:cNvPr>
          <p:cNvSpPr>
            <a:spLocks noGrp="1"/>
          </p:cNvSpPr>
          <p:nvPr>
            <p:ph idx="1"/>
          </p:nvPr>
        </p:nvSpPr>
        <p:spPr>
          <a:xfrm>
            <a:off x="838200" y="1825625"/>
            <a:ext cx="5257800" cy="4870450"/>
          </a:xfrm>
        </p:spPr>
        <p:txBody>
          <a:bodyPr>
            <a:normAutofit fontScale="70000" lnSpcReduction="20000"/>
          </a:bodyPr>
          <a:lstStyle/>
          <a:p>
            <a:pPr marL="0" indent="0">
              <a:lnSpc>
                <a:spcPct val="120000"/>
              </a:lnSpc>
              <a:buNone/>
            </a:pPr>
            <a:r>
              <a:rPr lang="hu-HU" dirty="0"/>
              <a:t>Régi módszer </a:t>
            </a:r>
            <a:br>
              <a:rPr lang="hu-HU" dirty="0"/>
            </a:br>
            <a:r>
              <a:rPr lang="hu-HU" b="0" dirty="0"/>
              <a:t>Egyszer futtatjuk az algoritmust. Egy szám jön ki.</a:t>
            </a:r>
            <a:endParaRPr lang="hu-HU" dirty="0"/>
          </a:p>
          <a:p>
            <a:pPr marL="0" indent="0">
              <a:lnSpc>
                <a:spcPct val="120000"/>
              </a:lnSpc>
              <a:buNone/>
            </a:pPr>
            <a:r>
              <a:rPr lang="hu-HU" dirty="0"/>
              <a:t>Új módszer</a:t>
            </a:r>
            <a:br>
              <a:rPr lang="hu-HU" dirty="0"/>
            </a:br>
            <a:r>
              <a:rPr lang="hu-HU" b="0" dirty="0"/>
              <a:t>Az eredeti adatokból 1000 variációt készítünk (</a:t>
            </a:r>
            <a:r>
              <a:rPr lang="hu-HU" b="0" dirty="0" err="1"/>
              <a:t>bootstrap</a:t>
            </a:r>
            <a:r>
              <a:rPr lang="hu-HU" b="0" dirty="0"/>
              <a:t>). Mindegyiken egyesével futtatjuk az algoritmust. 1000 érték → 1000 lehetőség → egy eloszlás.</a:t>
            </a:r>
            <a:endParaRPr lang="hu-HU" dirty="0"/>
          </a:p>
          <a:p>
            <a:pPr marL="0" indent="0">
              <a:lnSpc>
                <a:spcPct val="120000"/>
              </a:lnSpc>
              <a:buNone/>
            </a:pPr>
            <a:r>
              <a:rPr lang="hu-HU" dirty="0"/>
              <a:t>Miért jó?</a:t>
            </a:r>
            <a:br>
              <a:rPr lang="hu-HU" dirty="0"/>
            </a:br>
            <a:r>
              <a:rPr lang="hu-HU" b="0" dirty="0"/>
              <a:t>Mert így nem csak egyetlen pontértéket kapunk eredményül, hanem a teljes bizonytalanságot is elemezhetjük egy eloszlási intervallumon. Ez hasonlít a kvantummechanikai szuperpozícióhoz, de fontos, hogy csak „</a:t>
            </a:r>
            <a:r>
              <a:rPr lang="hu-HU" b="0" dirty="0" err="1"/>
              <a:t>smart</a:t>
            </a:r>
            <a:r>
              <a:rPr lang="hu-HU" b="0" dirty="0"/>
              <a:t>” statisztika.</a:t>
            </a:r>
          </a:p>
        </p:txBody>
      </p:sp>
      <p:pic>
        <p:nvPicPr>
          <p:cNvPr id="3074" name="Picture 2" descr="bootstrap sampling">
            <a:extLst>
              <a:ext uri="{FF2B5EF4-FFF2-40B4-BE49-F238E27FC236}">
                <a16:creationId xmlns:a16="http://schemas.microsoft.com/office/drawing/2014/main" id="{7212F1E5-8197-BBC6-355E-1C9D3E933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10481"/>
            <a:ext cx="5765990" cy="26908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OCO">
            <a:extLst>
              <a:ext uri="{FF2B5EF4-FFF2-40B4-BE49-F238E27FC236}">
                <a16:creationId xmlns:a16="http://schemas.microsoft.com/office/drawing/2014/main" id="{5A9C6407-8B0B-05EB-4637-0029860AD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063" y="4001294"/>
            <a:ext cx="1143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OCO">
            <a:extLst>
              <a:ext uri="{FF2B5EF4-FFF2-40B4-BE49-F238E27FC236}">
                <a16:creationId xmlns:a16="http://schemas.microsoft.com/office/drawing/2014/main" id="{1B535FFD-DEFD-7912-02FA-A859459DA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8538" y="4001294"/>
            <a:ext cx="1143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OCO">
            <a:extLst>
              <a:ext uri="{FF2B5EF4-FFF2-40B4-BE49-F238E27FC236}">
                <a16:creationId xmlns:a16="http://schemas.microsoft.com/office/drawing/2014/main" id="{603DC36F-06A2-01FF-CA3B-6B23C9FB0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238" y="4001294"/>
            <a:ext cx="1143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11" name="Szövegdoboz 10">
            <a:extLst>
              <a:ext uri="{FF2B5EF4-FFF2-40B4-BE49-F238E27FC236}">
                <a16:creationId xmlns:a16="http://schemas.microsoft.com/office/drawing/2014/main" id="{D5714790-9819-CAF0-CBFB-3B4775D0F7F5}"/>
              </a:ext>
            </a:extLst>
          </p:cNvPr>
          <p:cNvSpPr txBox="1"/>
          <p:nvPr/>
        </p:nvSpPr>
        <p:spPr>
          <a:xfrm>
            <a:off x="7076160" y="6123543"/>
            <a:ext cx="3527756" cy="369332"/>
          </a:xfrm>
          <a:prstGeom prst="rect">
            <a:avLst/>
          </a:prstGeom>
          <a:noFill/>
        </p:spPr>
        <p:txBody>
          <a:bodyPr wrap="square" rtlCol="0">
            <a:spAutoFit/>
          </a:bodyPr>
          <a:lstStyle/>
          <a:p>
            <a:r>
              <a:rPr lang="hu-HU" b="1" dirty="0">
                <a:latin typeface="Times New Roman" panose="02020603050405020304" pitchFamily="18" charset="0"/>
                <a:cs typeface="Times New Roman" panose="02020603050405020304" pitchFamily="18" charset="0"/>
              </a:rPr>
              <a:t>Homogenitás eloszlási intervallum</a:t>
            </a:r>
          </a:p>
        </p:txBody>
      </p:sp>
      <p:cxnSp>
        <p:nvCxnSpPr>
          <p:cNvPr id="13" name="Egyenes összekötő nyíllal 12">
            <a:extLst>
              <a:ext uri="{FF2B5EF4-FFF2-40B4-BE49-F238E27FC236}">
                <a16:creationId xmlns:a16="http://schemas.microsoft.com/office/drawing/2014/main" id="{37A21738-FA67-8794-7EE3-95312AE64262}"/>
              </a:ext>
            </a:extLst>
          </p:cNvPr>
          <p:cNvCxnSpPr>
            <a:stCxn id="6" idx="2"/>
            <a:endCxn id="11" idx="0"/>
          </p:cNvCxnSpPr>
          <p:nvPr/>
        </p:nvCxnSpPr>
        <p:spPr>
          <a:xfrm>
            <a:off x="6944563" y="5430044"/>
            <a:ext cx="1895475" cy="693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gyenes összekötő nyíllal 14">
            <a:extLst>
              <a:ext uri="{FF2B5EF4-FFF2-40B4-BE49-F238E27FC236}">
                <a16:creationId xmlns:a16="http://schemas.microsoft.com/office/drawing/2014/main" id="{60342252-EA1B-72F3-7195-7340905C5ED5}"/>
              </a:ext>
            </a:extLst>
          </p:cNvPr>
          <p:cNvCxnSpPr>
            <a:stCxn id="7" idx="2"/>
            <a:endCxn id="11" idx="0"/>
          </p:cNvCxnSpPr>
          <p:nvPr/>
        </p:nvCxnSpPr>
        <p:spPr>
          <a:xfrm>
            <a:off x="8840038" y="5430044"/>
            <a:ext cx="0" cy="693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Egyenes összekötő nyíllal 16">
            <a:extLst>
              <a:ext uri="{FF2B5EF4-FFF2-40B4-BE49-F238E27FC236}">
                <a16:creationId xmlns:a16="http://schemas.microsoft.com/office/drawing/2014/main" id="{4C0138D4-04D8-8F5E-E9EC-E907CA484C36}"/>
              </a:ext>
            </a:extLst>
          </p:cNvPr>
          <p:cNvCxnSpPr>
            <a:stCxn id="8" idx="2"/>
            <a:endCxn id="11" idx="0"/>
          </p:cNvCxnSpPr>
          <p:nvPr/>
        </p:nvCxnSpPr>
        <p:spPr>
          <a:xfrm flipH="1">
            <a:off x="8840038" y="5430044"/>
            <a:ext cx="2171700" cy="693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631F7BDD-4986-586D-53E1-C3DC32A2A40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spTree>
    <p:extLst>
      <p:ext uri="{BB962C8B-B14F-4D97-AF65-F5344CB8AC3E}">
        <p14:creationId xmlns:p14="http://schemas.microsoft.com/office/powerpoint/2010/main" val="4050421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F736082-A64C-0059-99D1-2C6F211CC0D5}"/>
              </a:ext>
            </a:extLst>
          </p:cNvPr>
          <p:cNvSpPr>
            <a:spLocks noGrp="1"/>
          </p:cNvSpPr>
          <p:nvPr>
            <p:ph type="title"/>
          </p:nvPr>
        </p:nvSpPr>
        <p:spPr/>
        <p:txBody>
          <a:bodyPr/>
          <a:lstStyle/>
          <a:p>
            <a:r>
              <a:rPr lang="hu-HU" dirty="0" err="1"/>
              <a:t>Dekoherencia</a:t>
            </a:r>
            <a:r>
              <a:rPr lang="hu-HU" dirty="0"/>
              <a:t>-szimuláció</a:t>
            </a:r>
          </a:p>
        </p:txBody>
      </p:sp>
      <p:sp>
        <p:nvSpPr>
          <p:cNvPr id="3" name="Tartalom helye 2">
            <a:extLst>
              <a:ext uri="{FF2B5EF4-FFF2-40B4-BE49-F238E27FC236}">
                <a16:creationId xmlns:a16="http://schemas.microsoft.com/office/drawing/2014/main" id="{45A4831B-A0FF-3056-B9AA-7CFDF0E08FC2}"/>
              </a:ext>
            </a:extLst>
          </p:cNvPr>
          <p:cNvSpPr>
            <a:spLocks noGrp="1"/>
          </p:cNvSpPr>
          <p:nvPr>
            <p:ph idx="1"/>
          </p:nvPr>
        </p:nvSpPr>
        <p:spPr>
          <a:xfrm>
            <a:off x="838201" y="1825625"/>
            <a:ext cx="5257800" cy="4351338"/>
          </a:xfrm>
        </p:spPr>
        <p:txBody>
          <a:bodyPr/>
          <a:lstStyle/>
          <a:p>
            <a:pPr marL="0" indent="0">
              <a:buNone/>
            </a:pPr>
            <a:r>
              <a:rPr lang="hu-HU" b="0" dirty="0"/>
              <a:t>A mikor a homogén rendszer, hirtelen heterogénné válik</a:t>
            </a:r>
          </a:p>
          <a:p>
            <a:pPr marL="0" indent="0">
              <a:buNone/>
            </a:pPr>
            <a:endParaRPr lang="hu-HU" b="0" dirty="0"/>
          </a:p>
          <a:p>
            <a:pPr marL="0" indent="0">
              <a:buNone/>
            </a:pPr>
            <a:r>
              <a:rPr lang="hu-HU" dirty="0"/>
              <a:t>2022-es energiaválság:</a:t>
            </a:r>
          </a:p>
          <a:p>
            <a:r>
              <a:rPr lang="hu-HU" b="0" dirty="0"/>
              <a:t>2021 eleje: inflációs eltérés 1-2%</a:t>
            </a:r>
          </a:p>
          <a:p>
            <a:r>
              <a:rPr lang="hu-HU" b="0" dirty="0"/>
              <a:t>2022 vége: inflációs eltérés 10%</a:t>
            </a:r>
          </a:p>
        </p:txBody>
      </p:sp>
      <p:pic>
        <p:nvPicPr>
          <p:cNvPr id="5" name="Kép 4">
            <a:extLst>
              <a:ext uri="{FF2B5EF4-FFF2-40B4-BE49-F238E27FC236}">
                <a16:creationId xmlns:a16="http://schemas.microsoft.com/office/drawing/2014/main" id="{C98401D2-A985-7D23-6827-ECDC9679FD12}"/>
              </a:ext>
            </a:extLst>
          </p:cNvPr>
          <p:cNvPicPr>
            <a:picLocks noChangeAspect="1"/>
          </p:cNvPicPr>
          <p:nvPr/>
        </p:nvPicPr>
        <p:blipFill>
          <a:blip r:embed="rId3"/>
          <a:stretch>
            <a:fillRect/>
          </a:stretch>
        </p:blipFill>
        <p:spPr>
          <a:xfrm>
            <a:off x="6324600" y="1264085"/>
            <a:ext cx="5524500" cy="2827836"/>
          </a:xfrm>
          <a:prstGeom prst="rect">
            <a:avLst/>
          </a:prstGeom>
        </p:spPr>
      </p:pic>
      <p:pic>
        <p:nvPicPr>
          <p:cNvPr id="7" name="Kép 6">
            <a:extLst>
              <a:ext uri="{FF2B5EF4-FFF2-40B4-BE49-F238E27FC236}">
                <a16:creationId xmlns:a16="http://schemas.microsoft.com/office/drawing/2014/main" id="{42A38F7D-C8DF-C7F8-FC92-804D84A56DEA}"/>
              </a:ext>
            </a:extLst>
          </p:cNvPr>
          <p:cNvPicPr>
            <a:picLocks noChangeAspect="1"/>
          </p:cNvPicPr>
          <p:nvPr/>
        </p:nvPicPr>
        <p:blipFill>
          <a:blip r:embed="rId4"/>
          <a:stretch>
            <a:fillRect/>
          </a:stretch>
        </p:blipFill>
        <p:spPr>
          <a:xfrm>
            <a:off x="6324600" y="4091921"/>
            <a:ext cx="5560637" cy="2692290"/>
          </a:xfrm>
          <a:prstGeom prst="rect">
            <a:avLst/>
          </a:prstGeom>
        </p:spPr>
      </p:pic>
      <p:sp>
        <p:nvSpPr>
          <p:cNvPr id="8" name="Szövegdoboz 7">
            <a:extLst>
              <a:ext uri="{FF2B5EF4-FFF2-40B4-BE49-F238E27FC236}">
                <a16:creationId xmlns:a16="http://schemas.microsoft.com/office/drawing/2014/main" id="{33DA5CAF-6090-6143-DDD4-0B7D6ED5B4A5}"/>
              </a:ext>
            </a:extLst>
          </p:cNvPr>
          <p:cNvSpPr txBox="1"/>
          <p:nvPr/>
        </p:nvSpPr>
        <p:spPr>
          <a:xfrm>
            <a:off x="7762875" y="971865"/>
            <a:ext cx="2828925" cy="369332"/>
          </a:xfrm>
          <a:prstGeom prst="rect">
            <a:avLst/>
          </a:prstGeom>
          <a:noFill/>
        </p:spPr>
        <p:txBody>
          <a:bodyPr wrap="square" rtlCol="0">
            <a:spAutoFit/>
          </a:bodyPr>
          <a:lstStyle/>
          <a:p>
            <a:pPr algn="ctr"/>
            <a:r>
              <a:rPr lang="hu-HU" b="1" dirty="0">
                <a:latin typeface="Times New Roman" panose="02020603050405020304" pitchFamily="18" charset="0"/>
                <a:cs typeface="Times New Roman" panose="02020603050405020304" pitchFamily="18" charset="0"/>
              </a:rPr>
              <a:t>Németország</a:t>
            </a:r>
          </a:p>
        </p:txBody>
      </p:sp>
      <p:sp>
        <p:nvSpPr>
          <p:cNvPr id="9" name="Szövegdoboz 8">
            <a:extLst>
              <a:ext uri="{FF2B5EF4-FFF2-40B4-BE49-F238E27FC236}">
                <a16:creationId xmlns:a16="http://schemas.microsoft.com/office/drawing/2014/main" id="{0185290D-0F7B-97D6-EABD-AA296D30751B}"/>
              </a:ext>
            </a:extLst>
          </p:cNvPr>
          <p:cNvSpPr txBox="1"/>
          <p:nvPr/>
        </p:nvSpPr>
        <p:spPr>
          <a:xfrm>
            <a:off x="7672387" y="3722589"/>
            <a:ext cx="2828925" cy="369332"/>
          </a:xfrm>
          <a:prstGeom prst="rect">
            <a:avLst/>
          </a:prstGeom>
          <a:noFill/>
        </p:spPr>
        <p:txBody>
          <a:bodyPr wrap="square" rtlCol="0">
            <a:spAutoFit/>
          </a:bodyPr>
          <a:lstStyle/>
          <a:p>
            <a:pPr algn="ctr"/>
            <a:r>
              <a:rPr lang="hu-HU" b="1" dirty="0">
                <a:latin typeface="Times New Roman" panose="02020603050405020304" pitchFamily="18" charset="0"/>
                <a:cs typeface="Times New Roman" panose="02020603050405020304" pitchFamily="18" charset="0"/>
              </a:rPr>
              <a:t>Észtország</a:t>
            </a:r>
          </a:p>
        </p:txBody>
      </p:sp>
      <p:sp>
        <p:nvSpPr>
          <p:cNvPr id="10" name="Ellipszis 9">
            <a:extLst>
              <a:ext uri="{FF2B5EF4-FFF2-40B4-BE49-F238E27FC236}">
                <a16:creationId xmlns:a16="http://schemas.microsoft.com/office/drawing/2014/main" id="{D9337970-FBE8-4447-FF85-254F564CF118}"/>
              </a:ext>
            </a:extLst>
          </p:cNvPr>
          <p:cNvSpPr/>
          <p:nvPr/>
        </p:nvSpPr>
        <p:spPr>
          <a:xfrm>
            <a:off x="7858125" y="4562475"/>
            <a:ext cx="1057275" cy="7334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n>
                <a:solidFill>
                  <a:srgbClr val="FF0000"/>
                </a:solidFill>
              </a:ln>
              <a:noFill/>
            </a:endParaRPr>
          </a:p>
        </p:txBody>
      </p:sp>
      <p:sp>
        <p:nvSpPr>
          <p:cNvPr id="11" name="Ellipszis 10">
            <a:extLst>
              <a:ext uri="{FF2B5EF4-FFF2-40B4-BE49-F238E27FC236}">
                <a16:creationId xmlns:a16="http://schemas.microsoft.com/office/drawing/2014/main" id="{AA28BF44-9DC9-6B87-00B0-0EBE9CC0E8C9}"/>
              </a:ext>
            </a:extLst>
          </p:cNvPr>
          <p:cNvSpPr/>
          <p:nvPr/>
        </p:nvSpPr>
        <p:spPr>
          <a:xfrm>
            <a:off x="8648699" y="1718640"/>
            <a:ext cx="1057275" cy="7334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n>
                <a:solidFill>
                  <a:srgbClr val="FF0000"/>
                </a:solidFill>
              </a:ln>
              <a:noFill/>
            </a:endParaRPr>
          </a:p>
        </p:txBody>
      </p:sp>
    </p:spTree>
    <p:extLst>
      <p:ext uri="{BB962C8B-B14F-4D97-AF65-F5344CB8AC3E}">
        <p14:creationId xmlns:p14="http://schemas.microsoft.com/office/powerpoint/2010/main" val="369380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A33F06B-F115-E08D-A5F6-57810BFD1752}"/>
              </a:ext>
            </a:extLst>
          </p:cNvPr>
          <p:cNvSpPr>
            <a:spLocks noGrp="1"/>
          </p:cNvSpPr>
          <p:nvPr>
            <p:ph type="title"/>
          </p:nvPr>
        </p:nvSpPr>
        <p:spPr/>
        <p:txBody>
          <a:bodyPr/>
          <a:lstStyle/>
          <a:p>
            <a:r>
              <a:rPr lang="hu-HU" dirty="0" err="1"/>
              <a:t>Bifurkció</a:t>
            </a:r>
            <a:r>
              <a:rPr lang="hu-HU" dirty="0"/>
              <a:t>-detektálás: korai válságjelzők</a:t>
            </a:r>
          </a:p>
        </p:txBody>
      </p:sp>
      <p:sp>
        <p:nvSpPr>
          <p:cNvPr id="3" name="Tartalom helye 2">
            <a:extLst>
              <a:ext uri="{FF2B5EF4-FFF2-40B4-BE49-F238E27FC236}">
                <a16:creationId xmlns:a16="http://schemas.microsoft.com/office/drawing/2014/main" id="{EAB578F0-585A-0E7D-6C72-E0B931E36829}"/>
              </a:ext>
            </a:extLst>
          </p:cNvPr>
          <p:cNvSpPr>
            <a:spLocks noGrp="1"/>
          </p:cNvSpPr>
          <p:nvPr>
            <p:ph idx="1"/>
          </p:nvPr>
        </p:nvSpPr>
        <p:spPr>
          <a:xfrm>
            <a:off x="838200" y="1536700"/>
            <a:ext cx="5572125" cy="5234214"/>
          </a:xfrm>
        </p:spPr>
        <p:txBody>
          <a:bodyPr>
            <a:normAutofit fontScale="70000" lnSpcReduction="20000"/>
          </a:bodyPr>
          <a:lstStyle/>
          <a:p>
            <a:pPr marL="0" indent="0">
              <a:lnSpc>
                <a:spcPct val="120000"/>
              </a:lnSpc>
              <a:buNone/>
            </a:pPr>
            <a:r>
              <a:rPr lang="hu-HU" b="0" dirty="0"/>
              <a:t>Mi a bifurkáció?</a:t>
            </a:r>
          </a:p>
          <a:p>
            <a:pPr marL="0" indent="0">
              <a:lnSpc>
                <a:spcPct val="120000"/>
              </a:lnSpc>
              <a:buNone/>
            </a:pPr>
            <a:r>
              <a:rPr lang="hu-HU" b="0" dirty="0"/>
              <a:t>Kritikus olyan pont, ahol a rendszer hirtelen más állapotba kerül.</a:t>
            </a:r>
          </a:p>
          <a:p>
            <a:pPr marL="0" indent="0">
              <a:lnSpc>
                <a:spcPct val="120000"/>
              </a:lnSpc>
              <a:buNone/>
            </a:pPr>
            <a:endParaRPr lang="hu-HU" b="0" dirty="0"/>
          </a:p>
          <a:p>
            <a:pPr marL="0" indent="0">
              <a:lnSpc>
                <a:spcPct val="120000"/>
              </a:lnSpc>
              <a:buNone/>
            </a:pPr>
            <a:r>
              <a:rPr lang="hu-HU" b="0" dirty="0"/>
              <a:t>Korai figyelmeztető jelek (</a:t>
            </a:r>
            <a:r>
              <a:rPr lang="hu-HU" b="0" dirty="0" err="1"/>
              <a:t>Scheffer</a:t>
            </a:r>
            <a:r>
              <a:rPr lang="hu-HU" b="0" dirty="0"/>
              <a:t>-indikátorok):</a:t>
            </a:r>
          </a:p>
          <a:p>
            <a:pPr>
              <a:lnSpc>
                <a:spcPct val="120000"/>
              </a:lnSpc>
            </a:pPr>
            <a:r>
              <a:rPr lang="hu-HU" b="0" dirty="0"/>
              <a:t>Variancia növekedése</a:t>
            </a:r>
          </a:p>
          <a:p>
            <a:pPr>
              <a:lnSpc>
                <a:spcPct val="120000"/>
              </a:lnSpc>
            </a:pPr>
            <a:r>
              <a:rPr lang="hu-HU" b="0" dirty="0" err="1"/>
              <a:t>Autokorreláció</a:t>
            </a:r>
            <a:r>
              <a:rPr lang="hu-HU" b="0" dirty="0"/>
              <a:t> erősödése</a:t>
            </a:r>
          </a:p>
          <a:p>
            <a:pPr>
              <a:lnSpc>
                <a:spcPct val="120000"/>
              </a:lnSpc>
            </a:pPr>
            <a:r>
              <a:rPr lang="hu-HU" b="0" dirty="0"/>
              <a:t>Lassú helyreállási képesség</a:t>
            </a:r>
          </a:p>
          <a:p>
            <a:pPr marL="0" indent="0">
              <a:lnSpc>
                <a:spcPct val="120000"/>
              </a:lnSpc>
              <a:buNone/>
            </a:pPr>
            <a:endParaRPr lang="hu-HU" b="0" dirty="0"/>
          </a:p>
          <a:p>
            <a:pPr marL="0" indent="0">
              <a:lnSpc>
                <a:spcPct val="120000"/>
              </a:lnSpc>
              <a:buNone/>
            </a:pPr>
            <a:r>
              <a:rPr lang="hu-HU" dirty="0"/>
              <a:t>A módszer a múltban is működhetett volna!</a:t>
            </a:r>
          </a:p>
          <a:p>
            <a:pPr marL="0" indent="0">
              <a:lnSpc>
                <a:spcPct val="120000"/>
              </a:lnSpc>
              <a:buNone/>
            </a:pPr>
            <a:r>
              <a:rPr lang="hu-HU" b="0" dirty="0"/>
              <a:t>A pénzügyi világválság előtt az EU homogenitásának ingadozása felélénkült, melyek már 2007-ben jelezték a válság közeledését. </a:t>
            </a:r>
            <a:endParaRPr lang="hu-HU" dirty="0"/>
          </a:p>
        </p:txBody>
      </p:sp>
      <p:pic>
        <p:nvPicPr>
          <p:cNvPr id="5" name="Kép 4" descr="A képen Közúti jelzőtábla, háromszög látható&#10;&#10;Előfordulhat, hogy az AI által létrehozott tartalom helytelen.">
            <a:extLst>
              <a:ext uri="{FF2B5EF4-FFF2-40B4-BE49-F238E27FC236}">
                <a16:creationId xmlns:a16="http://schemas.microsoft.com/office/drawing/2014/main" id="{353EDB36-F065-38AD-7B1F-B7D1032F7C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82359" y="2067825"/>
            <a:ext cx="4371441" cy="3635582"/>
          </a:xfrm>
          <a:prstGeom prst="rect">
            <a:avLst/>
          </a:prstGeom>
        </p:spPr>
      </p:pic>
      <p:pic>
        <p:nvPicPr>
          <p:cNvPr id="6" name="Tartalom helye 4" descr="A képen szöveg, Betűtípus, embléma, tervezés látható&#10;&#10;Előfordulhat, hogy a mesterséges intelligencia által létrehozott tartalom helytelen.">
            <a:extLst>
              <a:ext uri="{FF2B5EF4-FFF2-40B4-BE49-F238E27FC236}">
                <a16:creationId xmlns:a16="http://schemas.microsoft.com/office/drawing/2014/main" id="{BF259E9F-4EB7-3A67-73F6-700C5F04151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1150864" y="5816864"/>
            <a:ext cx="1032669" cy="1032669"/>
          </a:xfrm>
          <a:prstGeom prst="rect">
            <a:avLst/>
          </a:prstGeom>
        </p:spPr>
      </p:pic>
    </p:spTree>
    <p:extLst>
      <p:ext uri="{BB962C8B-B14F-4D97-AF65-F5344CB8AC3E}">
        <p14:creationId xmlns:p14="http://schemas.microsoft.com/office/powerpoint/2010/main" val="2426175031"/>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2368</Words>
  <Application>Microsoft Office PowerPoint</Application>
  <PresentationFormat>Szélesvásznú</PresentationFormat>
  <Paragraphs>154</Paragraphs>
  <Slides>15</Slides>
  <Notes>14</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15</vt:i4>
      </vt:variant>
    </vt:vector>
  </HeadingPairs>
  <TitlesOfParts>
    <vt:vector size="21" baseType="lpstr">
      <vt:lpstr>Aptos</vt:lpstr>
      <vt:lpstr>Aptos Display</vt:lpstr>
      <vt:lpstr>Arial</vt:lpstr>
      <vt:lpstr>fkGroteskNeue</vt:lpstr>
      <vt:lpstr>Times New Roman</vt:lpstr>
      <vt:lpstr>Office-téma</vt:lpstr>
      <vt:lpstr>PowerPoint-bemutató</vt:lpstr>
      <vt:lpstr>Agenda</vt:lpstr>
      <vt:lpstr>Probléma: Miért nem működnek a hagyományos modellek?</vt:lpstr>
      <vt:lpstr>A tanulmány kérdései és célja</vt:lpstr>
      <vt:lpstr>Empirikus alapok: három MI esettanulmány</vt:lpstr>
      <vt:lpstr>Mi az a COCO Y0?</vt:lpstr>
      <vt:lpstr>Kvantum-inspirált újítás: szuperpozíció = bootstrap</vt:lpstr>
      <vt:lpstr>Dekoherencia-szimuláció</vt:lpstr>
      <vt:lpstr>Bifurkció-detektálás: korai válságjelzők</vt:lpstr>
      <vt:lpstr>Önvezető autók hasonlata</vt:lpstr>
      <vt:lpstr>Gyakorlati előnyök és technológia</vt:lpstr>
      <vt:lpstr>Etikai kérdések</vt:lpstr>
      <vt:lpstr>Jövőbeli kutatási irányok</vt:lpstr>
      <vt:lpstr>Összefoglalás</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Váradi Dániel</dc:creator>
  <cp:lastModifiedBy>Varadi Daniel</cp:lastModifiedBy>
  <cp:revision>11</cp:revision>
  <dcterms:created xsi:type="dcterms:W3CDTF">2025-02-22T07:52:01Z</dcterms:created>
  <dcterms:modified xsi:type="dcterms:W3CDTF">2025-11-05T10:38:13Z</dcterms:modified>
</cp:coreProperties>
</file>