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62" r:id="rId3"/>
    <p:sldId id="257" r:id="rId4"/>
    <p:sldId id="263" r:id="rId5"/>
    <p:sldId id="258" r:id="rId6"/>
    <p:sldId id="259" r:id="rId7"/>
    <p:sldId id="261" r:id="rId8"/>
    <p:sldId id="260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13" d="100"/>
          <a:sy n="113" d="100"/>
        </p:scale>
        <p:origin x="155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535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1294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812057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788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336381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6067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5211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014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957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2293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43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871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447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99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481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631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062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073" y="880533"/>
            <a:ext cx="6177927" cy="3649134"/>
          </a:xfrm>
        </p:spPr>
        <p:txBody>
          <a:bodyPr>
            <a:normAutofit/>
          </a:bodyPr>
          <a:lstStyle/>
          <a:p>
            <a:r>
              <a:rPr lang="de-DE" sz="4000" b="1" dirty="0"/>
              <a:t>Can all </a:t>
            </a:r>
            <a:r>
              <a:rPr lang="de-DE" sz="4000" b="1" dirty="0" err="1"/>
              <a:t>companies</a:t>
            </a:r>
            <a:r>
              <a:rPr lang="de-DE" sz="4000" b="1" dirty="0"/>
              <a:t> </a:t>
            </a:r>
            <a:r>
              <a:rPr lang="de-DE" sz="4000" b="1" dirty="0" err="1"/>
              <a:t>equally</a:t>
            </a:r>
            <a:r>
              <a:rPr lang="de-DE" sz="4000" b="1" dirty="0"/>
              <a:t> </a:t>
            </a:r>
            <a:r>
              <a:rPr lang="de-DE" sz="4000" b="1" dirty="0" err="1"/>
              <a:t>commited</a:t>
            </a:r>
            <a:r>
              <a:rPr lang="de-DE" sz="4000" b="1" dirty="0"/>
              <a:t> </a:t>
            </a:r>
            <a:r>
              <a:rPr lang="de-DE" sz="4000" b="1" dirty="0" err="1"/>
              <a:t>to</a:t>
            </a:r>
            <a:r>
              <a:rPr lang="de-DE" sz="4000" b="1" dirty="0"/>
              <a:t> </a:t>
            </a:r>
            <a:r>
              <a:rPr lang="de-DE" sz="4000" b="1" dirty="0" err="1"/>
              <a:t>circular</a:t>
            </a:r>
            <a:r>
              <a:rPr lang="de-DE" sz="4000" b="1" dirty="0"/>
              <a:t> </a:t>
            </a:r>
            <a:r>
              <a:rPr lang="de-DE" sz="4000" b="1" dirty="0" err="1"/>
              <a:t>economy</a:t>
            </a:r>
            <a:r>
              <a:rPr lang="de-DE" sz="4000" b="1" dirty="0"/>
              <a:t>?</a:t>
            </a:r>
            <a:br>
              <a:rPr lang="de-DE" dirty="0"/>
            </a:br>
            <a:r>
              <a:rPr lang="en-US" sz="2700" dirty="0">
                <a:solidFill>
                  <a:schemeClr val="tx1"/>
                </a:solidFill>
              </a:rPr>
              <a:t>Objective value assessment in the circular economy – COCO methodology illustrated using 10 international companies as examples </a:t>
            </a:r>
            <a:r>
              <a:rPr lang="de-DE" sz="2700" dirty="0">
                <a:solidFill>
                  <a:schemeClr val="tx1"/>
                </a:solidFill>
              </a:rPr>
              <a:t> </a:t>
            </a:r>
            <a:endParaRPr sz="2700" dirty="0">
              <a:solidFill>
                <a:schemeClr val="tx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252C932-81E2-42E4-24E0-909C33246854}"/>
              </a:ext>
            </a:extLst>
          </p:cNvPr>
          <p:cNvSpPr txBox="1"/>
          <p:nvPr/>
        </p:nvSpPr>
        <p:spPr>
          <a:xfrm>
            <a:off x="3073399" y="5105400"/>
            <a:ext cx="38946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Laszlo Orosz &amp; Laszlo </a:t>
            </a:r>
            <a:r>
              <a:rPr lang="de-DE" dirty="0" err="1"/>
              <a:t>Pitlik</a:t>
            </a:r>
            <a:endParaRPr lang="de-DE" dirty="0"/>
          </a:p>
          <a:p>
            <a:r>
              <a:rPr lang="de-DE" dirty="0" err="1"/>
              <a:t>Kodolanyi</a:t>
            </a:r>
            <a:r>
              <a:rPr lang="de-DE" dirty="0"/>
              <a:t> Janos University, </a:t>
            </a:r>
            <a:r>
              <a:rPr lang="de-DE" dirty="0" err="1"/>
              <a:t>Hungary</a:t>
            </a:r>
            <a:endParaRPr lang="de-DE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63AB9-A7D9-95DD-BF48-5AEB3D78E4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702733"/>
          </a:xfrm>
        </p:spPr>
        <p:txBody>
          <a:bodyPr/>
          <a:lstStyle/>
          <a:p>
            <a:r>
              <a:rPr lang="de-DE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D4791B-5778-7B6E-857F-CA99E5DFC0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1501780"/>
            <a:ext cx="6347714" cy="3880773"/>
          </a:xfrm>
        </p:spPr>
        <p:txBody>
          <a:bodyPr>
            <a:normAutofit/>
          </a:bodyPr>
          <a:lstStyle/>
          <a:p>
            <a:r>
              <a:rPr lang="en-US" sz="2400" noProof="0" dirty="0"/>
              <a:t>Background and problem statement</a:t>
            </a:r>
          </a:p>
          <a:p>
            <a:r>
              <a:rPr lang="en-US" sz="2400" noProof="0" dirty="0"/>
              <a:t>Goal and methods</a:t>
            </a:r>
          </a:p>
          <a:p>
            <a:pPr lvl="1"/>
            <a:r>
              <a:rPr lang="en-US" sz="2400" noProof="0" dirty="0"/>
              <a:t>Automatable method (OAM + COCO)</a:t>
            </a:r>
          </a:p>
          <a:p>
            <a:pPr lvl="1"/>
            <a:r>
              <a:rPr lang="en-US" sz="2400" noProof="0" dirty="0"/>
              <a:t>Heat map</a:t>
            </a:r>
          </a:p>
          <a:p>
            <a:pPr lvl="1"/>
            <a:r>
              <a:rPr lang="en-US" sz="2400" noProof="0" dirty="0"/>
              <a:t>Line chart</a:t>
            </a:r>
          </a:p>
          <a:p>
            <a:r>
              <a:rPr lang="en-US" sz="2400" noProof="0" dirty="0"/>
              <a:t>Results and interpretation</a:t>
            </a:r>
          </a:p>
        </p:txBody>
      </p:sp>
    </p:spTree>
    <p:extLst>
      <p:ext uri="{BB962C8B-B14F-4D97-AF65-F5344CB8AC3E}">
        <p14:creationId xmlns:p14="http://schemas.microsoft.com/office/powerpoint/2010/main" val="31106848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1401" y="274638"/>
            <a:ext cx="6895400" cy="986895"/>
          </a:xfrm>
        </p:spPr>
        <p:txBody>
          <a:bodyPr>
            <a:normAutofit fontScale="90000"/>
          </a:bodyPr>
          <a:lstStyle/>
          <a:p>
            <a:r>
              <a:rPr lang="en-US" noProof="0" dirty="0"/>
              <a:t>Background and problem statement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5209"/>
            <a:ext cx="8229600" cy="5168153"/>
          </a:xfrm>
        </p:spPr>
        <p:txBody>
          <a:bodyPr>
            <a:normAutofit/>
          </a:bodyPr>
          <a:lstStyle/>
          <a:p>
            <a:r>
              <a:rPr lang="en-US" sz="2400" dirty="0"/>
              <a:t>International corporate ratings (e.g., Moody’s, Fitch, S&amp;P) are often subjective.</a:t>
            </a:r>
            <a:endParaRPr lang="de-DE" sz="2400" dirty="0"/>
          </a:p>
          <a:p>
            <a:pPr marL="0" indent="0">
              <a:buNone/>
            </a:pPr>
            <a:r>
              <a:rPr lang="de-DE" sz="2400" dirty="0"/>
              <a:t>	</a:t>
            </a:r>
            <a:r>
              <a:rPr lang="de-DE" b="1" dirty="0" err="1"/>
              <a:t>Example</a:t>
            </a:r>
            <a:r>
              <a:rPr lang="de-DE" sz="1800" b="1" dirty="0"/>
              <a:t> 1</a:t>
            </a:r>
            <a:r>
              <a:rPr lang="de-DE" sz="1800" dirty="0"/>
              <a:t>: </a:t>
            </a:r>
            <a:r>
              <a:rPr lang="en-US" sz="1800" dirty="0"/>
              <a:t>Tesla 2023 – Different credit ratings for the same company. 	Decisions not based purely on objective financial indicators.</a:t>
            </a:r>
            <a:endParaRPr lang="de-DE" sz="1800" dirty="0"/>
          </a:p>
          <a:p>
            <a:pPr marL="0" indent="0">
              <a:buNone/>
            </a:pPr>
            <a:r>
              <a:rPr lang="de-DE" sz="1800" dirty="0"/>
              <a:t>	S&amp;P Global Ratings: „BB+” (</a:t>
            </a:r>
            <a:r>
              <a:rPr lang="de-DE" sz="1800" dirty="0" err="1"/>
              <a:t>subjective</a:t>
            </a:r>
            <a:r>
              <a:rPr lang="de-DE" sz="1800" dirty="0"/>
              <a:t> </a:t>
            </a:r>
            <a:r>
              <a:rPr lang="de-DE" dirty="0" err="1"/>
              <a:t>c</a:t>
            </a:r>
            <a:r>
              <a:rPr lang="de-DE" sz="1800" dirty="0" err="1"/>
              <a:t>ategory</a:t>
            </a:r>
            <a:r>
              <a:rPr lang="de-DE" sz="1800" dirty="0"/>
              <a:t>)</a:t>
            </a:r>
          </a:p>
          <a:p>
            <a:pPr marL="0" indent="0">
              <a:buNone/>
            </a:pPr>
            <a:r>
              <a:rPr lang="de-DE" sz="1800" dirty="0"/>
              <a:t>	Moody’s: „Baa3” (</a:t>
            </a:r>
            <a:r>
              <a:rPr lang="de-DE" sz="1800" dirty="0" err="1"/>
              <a:t>recommended</a:t>
            </a:r>
            <a:r>
              <a:rPr lang="de-DE" sz="1800" dirty="0"/>
              <a:t> </a:t>
            </a:r>
            <a:r>
              <a:rPr lang="de-DE" sz="1800" dirty="0" err="1"/>
              <a:t>for</a:t>
            </a:r>
            <a:r>
              <a:rPr lang="de-DE" sz="1800" dirty="0"/>
              <a:t> </a:t>
            </a:r>
            <a:r>
              <a:rPr lang="de-DE" sz="1800" dirty="0" err="1"/>
              <a:t>investment</a:t>
            </a:r>
            <a:r>
              <a:rPr lang="de-DE" sz="1800" dirty="0"/>
              <a:t> </a:t>
            </a:r>
            <a:r>
              <a:rPr lang="de-DE" sz="1800" dirty="0" err="1"/>
              <a:t>cat</a:t>
            </a:r>
            <a:r>
              <a:rPr lang="de-DE" dirty="0" err="1"/>
              <a:t>egory</a:t>
            </a:r>
            <a:r>
              <a:rPr lang="de-DE" sz="1800" dirty="0"/>
              <a:t>)</a:t>
            </a:r>
          </a:p>
          <a:p>
            <a:pPr marL="0" indent="0">
              <a:buNone/>
            </a:pPr>
            <a:r>
              <a:rPr lang="de-DE" sz="1800" dirty="0"/>
              <a:t>	</a:t>
            </a:r>
            <a:r>
              <a:rPr lang="de-DE" b="1" dirty="0" err="1"/>
              <a:t>Example</a:t>
            </a:r>
            <a:r>
              <a:rPr lang="de-DE" sz="1800" b="1" dirty="0"/>
              <a:t> 2</a:t>
            </a:r>
            <a:r>
              <a:rPr lang="de-DE" sz="1800" dirty="0"/>
              <a:t>: Shell </a:t>
            </a:r>
            <a:r>
              <a:rPr lang="de-DE" sz="1800" dirty="0" err="1"/>
              <a:t>plc</a:t>
            </a:r>
            <a:r>
              <a:rPr lang="de-DE" sz="1800" dirty="0"/>
              <a:t> 2024 – </a:t>
            </a:r>
            <a:r>
              <a:rPr lang="de-DE" dirty="0"/>
              <a:t>Different ESG (Environmental, </a:t>
            </a:r>
            <a:r>
              <a:rPr lang="de-DE" dirty="0" err="1"/>
              <a:t>Social</a:t>
            </a:r>
            <a:r>
              <a:rPr lang="de-DE" dirty="0"/>
              <a:t>, 	</a:t>
            </a:r>
            <a:r>
              <a:rPr lang="de-DE" dirty="0" err="1"/>
              <a:t>Governence</a:t>
            </a:r>
            <a:r>
              <a:rPr lang="de-DE" dirty="0"/>
              <a:t>) 	</a:t>
            </a:r>
            <a:r>
              <a:rPr lang="en-US" dirty="0"/>
              <a:t>ratings for the same company</a:t>
            </a:r>
            <a:endParaRPr lang="de-DE" dirty="0"/>
          </a:p>
          <a:p>
            <a:pPr marL="0" indent="0">
              <a:buNone/>
            </a:pPr>
            <a:r>
              <a:rPr lang="de-DE" sz="1800" dirty="0"/>
              <a:t>	</a:t>
            </a:r>
            <a:r>
              <a:rPr lang="en-US" sz="1800" dirty="0"/>
              <a:t>MSCI ESG Research LLC </a:t>
            </a:r>
            <a:r>
              <a:rPr lang="en-US" dirty="0"/>
              <a:t>rating</a:t>
            </a:r>
            <a:r>
              <a:rPr lang="en-US" sz="1800" dirty="0"/>
              <a:t>: „A”</a:t>
            </a:r>
          </a:p>
          <a:p>
            <a:pPr marL="0" indent="0">
              <a:buNone/>
            </a:pPr>
            <a:r>
              <a:rPr lang="de-DE" sz="1800" dirty="0"/>
              <a:t>	ISS </a:t>
            </a:r>
            <a:r>
              <a:rPr lang="en-US" dirty="0"/>
              <a:t>rating</a:t>
            </a:r>
            <a:r>
              <a:rPr lang="en-US" sz="1800" dirty="0"/>
              <a:t>: “C+” </a:t>
            </a:r>
            <a:r>
              <a:rPr lang="de-DE" sz="2400" dirty="0"/>
              <a:t>	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16ED21-C119-A8A4-4AA2-F1FAC7F413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9532" y="1373190"/>
            <a:ext cx="6347714" cy="3880773"/>
          </a:xfrm>
        </p:spPr>
        <p:txBody>
          <a:bodyPr>
            <a:normAutofit/>
          </a:bodyPr>
          <a:lstStyle/>
          <a:p>
            <a:r>
              <a:rPr lang="en-US" dirty="0"/>
              <a:t>The goal: to present an objective, automatable value judgment methodology in the field of circular economy.</a:t>
            </a:r>
            <a:endParaRPr lang="de-DE" dirty="0"/>
          </a:p>
          <a:p>
            <a:r>
              <a:rPr lang="en-US" noProof="0" dirty="0"/>
              <a:t>10 companies </a:t>
            </a:r>
            <a:r>
              <a:rPr lang="de-DE" dirty="0"/>
              <a:t>(Siemens, BMW Group, Volkswagen Group, Bosch, Schneider Electric, Apple, Dell, IKEA, Philips, Unilever)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r>
              <a:rPr lang="en-US" dirty="0"/>
              <a:t>10 attributes, rated on a scale of 1–5 (e.g., material cycle, digitalization, energy efficiency, etc.)</a:t>
            </a:r>
            <a:endParaRPr lang="de-DE" dirty="0"/>
          </a:p>
          <a:p>
            <a:endParaRPr lang="de-DE" dirty="0"/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DEB84142-0CB0-9935-5158-69A0CBAADF7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2712255"/>
              </p:ext>
            </p:extLst>
          </p:nvPr>
        </p:nvGraphicFramePr>
        <p:xfrm>
          <a:off x="3033713" y="2976563"/>
          <a:ext cx="1076325" cy="906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showAsIcon="1" r:id="rId2" imgW="1076400" imgH="907200" progId="Excel.Sheet.12">
                  <p:embed/>
                </p:oleObj>
              </mc:Choice>
              <mc:Fallback>
                <p:oleObj name="Worksheet" showAsIcon="1" r:id="rId2" imgW="1076400" imgH="907200" progId="Excel.Sheet.12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DEB84142-0CB0-9935-5158-69A0CBAADF7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033713" y="2976563"/>
                        <a:ext cx="1076325" cy="9064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id="{88832157-FDE8-E04A-61D2-8068D60CEF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6067" y="274637"/>
            <a:ext cx="6347713" cy="986895"/>
          </a:xfrm>
        </p:spPr>
        <p:txBody>
          <a:bodyPr>
            <a:normAutofit/>
          </a:bodyPr>
          <a:lstStyle/>
          <a:p>
            <a:r>
              <a:rPr lang="en-US" noProof="0" dirty="0"/>
              <a:t>Goal and methods</a:t>
            </a:r>
          </a:p>
        </p:txBody>
      </p:sp>
    </p:spTree>
    <p:extLst>
      <p:ext uri="{BB962C8B-B14F-4D97-AF65-F5344CB8AC3E}">
        <p14:creationId xmlns:p14="http://schemas.microsoft.com/office/powerpoint/2010/main" val="30542904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Autom</a:t>
            </a:r>
            <a:r>
              <a:rPr lang="de-DE" dirty="0" err="1"/>
              <a:t>atable</a:t>
            </a:r>
            <a:r>
              <a:rPr dirty="0"/>
              <a:t> </a:t>
            </a:r>
            <a:r>
              <a:rPr lang="de-DE" dirty="0" err="1"/>
              <a:t>method</a:t>
            </a:r>
            <a:br>
              <a:rPr lang="de-DE" dirty="0"/>
            </a:br>
            <a:r>
              <a:rPr dirty="0"/>
              <a:t>(OAM + COCO)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2160591"/>
            <a:ext cx="6347714" cy="3402010"/>
          </a:xfrm>
        </p:spPr>
        <p:txBody>
          <a:bodyPr>
            <a:normAutofit/>
          </a:bodyPr>
          <a:lstStyle/>
          <a:p>
            <a:r>
              <a:rPr lang="en-US" dirty="0"/>
              <a:t>10×10 data matrix (OAM) structure broken down by company and attribute</a:t>
            </a:r>
            <a:endParaRPr lang="de-DE" dirty="0"/>
          </a:p>
          <a:p>
            <a:r>
              <a:rPr lang="de-DE" dirty="0"/>
              <a:t>Ranking </a:t>
            </a:r>
            <a:r>
              <a:rPr lang="de-DE" dirty="0" err="1"/>
              <a:t>by</a:t>
            </a:r>
            <a:r>
              <a:rPr lang="de-DE" dirty="0"/>
              <a:t> </a:t>
            </a:r>
            <a:r>
              <a:rPr lang="de-DE" dirty="0" err="1"/>
              <a:t>attribute</a:t>
            </a:r>
            <a:r>
              <a:rPr lang="de-DE" dirty="0"/>
              <a:t> (1–10).</a:t>
            </a:r>
          </a:p>
          <a:p>
            <a:r>
              <a:rPr lang="de-DE" dirty="0" err="1"/>
              <a:t>Using</a:t>
            </a:r>
            <a:r>
              <a:rPr lang="de-DE" dirty="0"/>
              <a:t> c</a:t>
            </a:r>
            <a:r>
              <a:rPr dirty="0" err="1"/>
              <a:t>onditional</a:t>
            </a:r>
            <a:r>
              <a:rPr dirty="0"/>
              <a:t> formatting (heat map)</a:t>
            </a:r>
          </a:p>
          <a:p>
            <a:r>
              <a:rPr lang="en-US" dirty="0"/>
              <a:t>Calculating attribute averages and establishing naive rankings (expression of mathematical non-optimization)</a:t>
            </a:r>
            <a:endParaRPr dirty="0"/>
          </a:p>
          <a:p>
            <a:r>
              <a:rPr lang="en-US" dirty="0"/>
              <a:t>Application of COCO (anti-discriminatory optimization) for unbiased weighting</a:t>
            </a:r>
            <a:endParaRPr lang="de-DE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6FC5DBC6-D596-604D-F868-52829D3977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161" y="1427936"/>
            <a:ext cx="8278380" cy="1848108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E7276C90-8222-69BD-AB88-FEF17B615B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161" y="3852333"/>
            <a:ext cx="8278380" cy="1886213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59596D47-BDE2-A4EA-DC7E-A01C9B968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8161" y="283757"/>
            <a:ext cx="6347713" cy="986895"/>
          </a:xfrm>
        </p:spPr>
        <p:txBody>
          <a:bodyPr>
            <a:normAutofit fontScale="90000"/>
          </a:bodyPr>
          <a:lstStyle/>
          <a:p>
            <a:r>
              <a:rPr lang="en-US" dirty="0"/>
              <a:t>Heat map: company–attribute matrix coloring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3A91A3-21B8-2B07-C4D6-868954D9B5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CCF974-3E92-1D8E-3A52-DAB1B5445C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6337" y="183777"/>
            <a:ext cx="8580439" cy="61408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/>
              <a:t>Line </a:t>
            </a:r>
            <a:r>
              <a:rPr lang="de-DE" dirty="0" err="1"/>
              <a:t>chart</a:t>
            </a:r>
            <a:r>
              <a:rPr lang="de-DE" dirty="0"/>
              <a:t>: Naiv </a:t>
            </a:r>
            <a:r>
              <a:rPr lang="de-DE" dirty="0" err="1"/>
              <a:t>és</a:t>
            </a:r>
            <a:r>
              <a:rPr lang="de-DE" dirty="0"/>
              <a:t> COCO </a:t>
            </a:r>
            <a:r>
              <a:rPr lang="de-DE" dirty="0" err="1"/>
              <a:t>rangsor</a:t>
            </a:r>
            <a:r>
              <a:rPr lang="de-DE" dirty="0"/>
              <a:t> </a:t>
            </a:r>
            <a:r>
              <a:rPr lang="de-DE" dirty="0" err="1"/>
              <a:t>összehasonlítása</a:t>
            </a:r>
            <a:endParaRPr lang="de-DE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641BC30-4BA1-2709-2682-C7BC1AD4B7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224" y="664229"/>
            <a:ext cx="4501776" cy="309497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084D2F3-9B1D-CBBA-9450-3DF4CF1DA2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5776" y="3759200"/>
            <a:ext cx="4661000" cy="2915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1510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973667"/>
          </a:xfrm>
        </p:spPr>
        <p:txBody>
          <a:bodyPr>
            <a:normAutofit/>
          </a:bodyPr>
          <a:lstStyle/>
          <a:p>
            <a:r>
              <a:rPr lang="de-DE" dirty="0" err="1"/>
              <a:t>Results</a:t>
            </a:r>
            <a:r>
              <a:rPr lang="de-DE" dirty="0"/>
              <a:t> and </a:t>
            </a:r>
            <a:r>
              <a:rPr lang="de-DE" dirty="0" err="1"/>
              <a:t>interpretation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583268"/>
            <a:ext cx="6347714" cy="3513666"/>
          </a:xfrm>
        </p:spPr>
        <p:txBody>
          <a:bodyPr>
            <a:normAutofit/>
          </a:bodyPr>
          <a:lstStyle/>
          <a:p>
            <a:r>
              <a:rPr lang="en-US" dirty="0"/>
              <a:t>COCO and naive benchmark rankings matched -&gt; methodological validity</a:t>
            </a:r>
            <a:r>
              <a:rPr dirty="0"/>
              <a:t>.</a:t>
            </a:r>
          </a:p>
          <a:p>
            <a:r>
              <a:rPr lang="en-US" dirty="0"/>
              <a:t>The model showed no bias by industry, size, or digital maturity.</a:t>
            </a:r>
          </a:p>
          <a:p>
            <a:r>
              <a:rPr lang="en-US" dirty="0"/>
              <a:t>Consistency proves that it is possible to form objective value judgments with AI support.</a:t>
            </a:r>
          </a:p>
          <a:p>
            <a:r>
              <a:rPr lang="en-US" dirty="0"/>
              <a:t>Conclusion: The COCO methodology is suitable for objective, automated measurement of circular engagement.</a:t>
            </a:r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0805BA-4FEE-53E4-C742-97ACFD633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399" y="3048000"/>
            <a:ext cx="7001934" cy="939800"/>
          </a:xfrm>
        </p:spPr>
        <p:txBody>
          <a:bodyPr>
            <a:normAutofit/>
          </a:bodyPr>
          <a:lstStyle/>
          <a:p>
            <a:r>
              <a:rPr lang="en-US" sz="4000" noProof="0" dirty="0"/>
              <a:t>Thank you for your attention.</a:t>
            </a:r>
          </a:p>
        </p:txBody>
      </p:sp>
    </p:spTree>
    <p:extLst>
      <p:ext uri="{BB962C8B-B14F-4D97-AF65-F5344CB8AC3E}">
        <p14:creationId xmlns:p14="http://schemas.microsoft.com/office/powerpoint/2010/main" val="405761230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387</Words>
  <Application>Microsoft Office PowerPoint</Application>
  <PresentationFormat>On-screen Show (4:3)</PresentationFormat>
  <Paragraphs>38</Paragraphs>
  <Slides>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Trebuchet MS</vt:lpstr>
      <vt:lpstr>Wingdings 3</vt:lpstr>
      <vt:lpstr>Facet</vt:lpstr>
      <vt:lpstr>Microsoft Excel-Arbeitsblatt</vt:lpstr>
      <vt:lpstr>Can all companies equally commited to circular economy? Objective value assessment in the circular economy – COCO methodology illustrated using 10 international companies as examples  </vt:lpstr>
      <vt:lpstr>Agenda</vt:lpstr>
      <vt:lpstr>Background and problem statement</vt:lpstr>
      <vt:lpstr>Goal and methods</vt:lpstr>
      <vt:lpstr>Automatable method (OAM + COCO)</vt:lpstr>
      <vt:lpstr>Heat map: company–attribute matrix coloring</vt:lpstr>
      <vt:lpstr>PowerPoint Presentation</vt:lpstr>
      <vt:lpstr>Results and interpretation</vt:lpstr>
      <vt:lpstr>Thank you for your attention.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Orosz Laszlo</dc:creator>
  <cp:keywords/>
  <dc:description>generated using python-pptx</dc:description>
  <cp:lastModifiedBy>Laszlo Orosz</cp:lastModifiedBy>
  <cp:revision>7</cp:revision>
  <dcterms:created xsi:type="dcterms:W3CDTF">2013-01-27T09:14:16Z</dcterms:created>
  <dcterms:modified xsi:type="dcterms:W3CDTF">2025-11-07T10:06:25Z</dcterms:modified>
  <cp:category/>
</cp:coreProperties>
</file>