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Arimo Bold" charset="1" panose="020B0704020202020204"/>
      <p:regular r:id="rId21"/>
    </p:embeddedFont>
    <p:embeddedFont>
      <p:font typeface="Bitter" charset="1" panose="02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notesMasters/notesMaster1.xml" Type="http://schemas.openxmlformats.org/officeDocument/2006/relationships/notesMaster"/><Relationship Id="rId19" Target="theme/theme2.xml" Type="http://schemas.openxmlformats.org/officeDocument/2006/relationships/theme"/><Relationship Id="rId2" Target="presProps.xml" Type="http://schemas.openxmlformats.org/officeDocument/2006/relationships/presProps"/><Relationship Id="rId20" Target="notesSlides/notesSlide1.xml" Type="http://schemas.openxmlformats.org/officeDocument/2006/relationships/notes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notesSlides/notesSlide2.xml" Type="http://schemas.openxmlformats.org/officeDocument/2006/relationships/notesSlide"/><Relationship Id="rId24" Target="notesSlides/notesSlide3.xml" Type="http://schemas.openxmlformats.org/officeDocument/2006/relationships/notesSlide"/><Relationship Id="rId25" Target="notesSlides/notesSlide4.xml" Type="http://schemas.openxmlformats.org/officeDocument/2006/relationships/notesSlide"/><Relationship Id="rId26" Target="notesSlides/notesSlide5.xml" Type="http://schemas.openxmlformats.org/officeDocument/2006/relationships/notesSlide"/><Relationship Id="rId27" Target="notesSlides/notesSlide6.xml" Type="http://schemas.openxmlformats.org/officeDocument/2006/relationships/notesSlide"/><Relationship Id="rId28" Target="notesSlides/notesSlide7.xml" Type="http://schemas.openxmlformats.org/officeDocument/2006/relationships/notesSlide"/><Relationship Id="rId29" Target="notesSlides/notesSlide8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9.xml" Type="http://schemas.openxmlformats.org/officeDocument/2006/relationships/notesSlide"/><Relationship Id="rId31" Target="notesSlides/notesSlide10.xml" Type="http://schemas.openxmlformats.org/officeDocument/2006/relationships/notesSlide"/><Relationship Id="rId32" Target="notesSlides/notesSlide11.xml" Type="http://schemas.openxmlformats.org/officeDocument/2006/relationships/notesSlide"/><Relationship Id="rId33" Target="notesSlides/notesSlide12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Good afternoon everyone.</a:t>
            </a:r>
          </a:p>
          <a:p>
            <a:r>
              <a:rPr lang="en-US"/>
              <a:t/>
            </a:r>
          </a:p>
          <a:p>
            <a:r>
              <a:rPr lang="en-US"/>
              <a:t>My name is Ganbat, and today I’ll be sharing my research titled</a:t>
            </a:r>
          </a:p>
          <a:p>
            <a:r>
              <a:rPr lang="en-US"/>
              <a:t>“The Interlinked Trajectory of Human Development, Education, and Digital Access from 2010 to 2023.”</a:t>
            </a:r>
          </a:p>
          <a:p>
            <a:r>
              <a:rPr lang="en-US"/>
              <a:t/>
            </a:r>
          </a:p>
          <a:p>
            <a:r>
              <a:rPr lang="en-US"/>
              <a:t>In simple terms, my study looks at how education, internet access, and overall human development have been growing together around the world over the past decade — and how strongly they’re connected.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Cross-Domain Overlaps</a:t>
            </a:r>
          </a:p>
          <a:p>
            <a:r>
              <a:rPr lang="en-US"/>
              <a:t/>
            </a:r>
          </a:p>
          <a:p>
            <a:r>
              <a:rPr lang="en-US"/>
              <a:t>Here’s where it gets really interesting.</a:t>
            </a:r>
          </a:p>
          <a:p>
            <a:r>
              <a:rPr lang="en-US"/>
              <a:t/>
            </a:r>
          </a:p>
          <a:p>
            <a:r>
              <a:rPr lang="en-US"/>
              <a:t>When we look at which countries appear in more than one top 10 list, Bhutan is the only one that appears in all three — Education, Internet, and HDI.</a:t>
            </a:r>
          </a:p>
          <a:p>
            <a:r>
              <a:rPr lang="en-US"/>
              <a:t/>
            </a:r>
          </a:p>
          <a:p>
            <a:r>
              <a:rPr lang="en-US"/>
              <a:t>That means Bhutan achieved balanced and consistent growth across all fronts.</a:t>
            </a:r>
          </a:p>
          <a:p>
            <a:r>
              <a:rPr lang="en-US"/>
              <a:t/>
            </a:r>
          </a:p>
          <a:p>
            <a:r>
              <a:rPr lang="en-US"/>
              <a:t>Other countries, like Türkiye, Morocco, and Angola, improved strongly in two of the three areas, showing slightly different development paths.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These results show that education and digital access really do reinforce human development.</a:t>
            </a:r>
          </a:p>
          <a:p>
            <a:r>
              <a:rPr lang="en-US"/>
              <a:t/>
            </a:r>
          </a:p>
          <a:p>
            <a:r>
              <a:rPr lang="en-US"/>
              <a:t>However, every country’s story is different.</a:t>
            </a:r>
          </a:p>
          <a:p>
            <a:r>
              <a:rPr lang="en-US"/>
              <a:t>Some make progress mainly through educational reforms, while others move ahead by expanding digital connectivity.</a:t>
            </a:r>
          </a:p>
          <a:p>
            <a:r>
              <a:rPr lang="en-US"/>
              <a:t/>
            </a:r>
          </a:p>
          <a:p>
            <a:r>
              <a:rPr lang="en-US"/>
              <a:t>Bhutan stands out because it balanced both — improving schools and access to technology at the same time, leading to stable and sustainable human development gains.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 conclusion — this study shows that education, digital access, and human development are deeply connected.</a:t>
            </a:r>
          </a:p>
          <a:p>
            <a:r>
              <a:rPr lang="en-US"/>
              <a:t/>
            </a:r>
          </a:p>
          <a:p>
            <a:r>
              <a:rPr lang="en-US"/>
              <a:t>The data suggests that when countries invest in both education and technology, they tend to achieve faster and more inclusive progress.</a:t>
            </a:r>
          </a:p>
          <a:p>
            <a:r>
              <a:rPr lang="en-US"/>
              <a:t/>
            </a:r>
          </a:p>
          <a:p>
            <a:r>
              <a:rPr lang="en-US"/>
              <a:t>For policymakers, the message is clear: to drive sustainable development, focus on integrating education and digital access together.</a:t>
            </a:r>
          </a:p>
          <a:p>
            <a:r>
              <a:rPr lang="en-US"/>
              <a:t/>
            </a:r>
          </a:p>
          <a:p>
            <a:r>
              <a:rPr lang="en-US"/>
              <a:t>Thank you all for listening.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When we talk about human development, it’s no longer just about income or GDP.</a:t>
            </a:r>
          </a:p>
          <a:p>
            <a:r>
              <a:rPr lang="en-US"/>
              <a:t>Today, things like education and digital connectivity play a huge role in shaping people’s lives and opportunities.</a:t>
            </a:r>
          </a:p>
          <a:p>
            <a:r>
              <a:rPr lang="en-US"/>
              <a:t/>
            </a:r>
          </a:p>
          <a:p>
            <a:r>
              <a:rPr lang="en-US"/>
              <a:t>As more people gain access to education and digital tools, countries tend to see improvements in health, innovation, and overall quality of life.</a:t>
            </a:r>
          </a:p>
          <a:p>
            <a:r>
              <a:rPr lang="en-US"/>
              <a:t/>
            </a:r>
          </a:p>
          <a:p>
            <a:r>
              <a:rPr lang="en-US"/>
              <a:t>But not all countries develop at the same pace — some move faster in education, others in technology — and that’s exactly what this study investigates.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main goal of my research was to understand how these three key dimensions — education, internet usage, and human development — evolve together.</a:t>
            </a:r>
          </a:p>
          <a:p>
            <a:r>
              <a:rPr lang="en-US"/>
              <a:t/>
            </a:r>
          </a:p>
          <a:p>
            <a:r>
              <a:rPr lang="en-US"/>
              <a:t>To do that, I focused on three main objectives:</a:t>
            </a:r>
          </a:p>
          <a:p>
            <a:r>
              <a:rPr lang="en-US"/>
              <a:t/>
            </a:r>
          </a:p>
          <a:p>
            <a:r>
              <a:rPr lang="en-US"/>
              <a:t>1. Measure how much each country improved in these areas between 2010 and 2023.</a:t>
            </a:r>
          </a:p>
          <a:p>
            <a:r>
              <a:rPr lang="en-US"/>
              <a:t/>
            </a:r>
          </a:p>
          <a:p>
            <a:r>
              <a:rPr lang="en-US"/>
              <a:t>2. Identify the top performers in each category.</a:t>
            </a:r>
          </a:p>
          <a:p>
            <a:r>
              <a:rPr lang="en-US"/>
              <a:t/>
            </a:r>
          </a:p>
          <a:p>
            <a:r>
              <a:rPr lang="en-US"/>
              <a:t>3. And finally, analyze how closely related these three dimensions are in the most recent data from 2023.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For my data, I used reliable international sources covering the years 2010 to 2023:</a:t>
            </a:r>
          </a:p>
          <a:p>
            <a:r>
              <a:rPr lang="en-US"/>
              <a:t/>
            </a:r>
          </a:p>
          <a:p>
            <a:r>
              <a:rPr lang="en-US"/>
              <a:t>-The Education Index from the United Nations Development Programme,</a:t>
            </a:r>
          </a:p>
          <a:p>
            <a:r>
              <a:rPr lang="en-US"/>
              <a:t/>
            </a:r>
          </a:p>
          <a:p>
            <a:r>
              <a:rPr lang="en-US"/>
              <a:t>-Internet Usage data from the World Bank, and</a:t>
            </a:r>
          </a:p>
          <a:p>
            <a:r>
              <a:rPr lang="en-US"/>
              <a:t/>
            </a:r>
          </a:p>
          <a:p>
            <a:r>
              <a:rPr lang="en-US"/>
              <a:t>-The Human Development Index, or HDI.</a:t>
            </a:r>
          </a:p>
          <a:p>
            <a:r>
              <a:rPr lang="en-US"/>
              <a:t/>
            </a:r>
          </a:p>
          <a:p>
            <a:r>
              <a:rPr lang="en-US"/>
              <a:t>Together, these cover over 100 countries.</a:t>
            </a:r>
          </a:p>
          <a:p>
            <a:r>
              <a:rPr lang="en-US"/>
              <a:t>The data helps us see how improvements in education and technology translate into real human progress.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compare progress, I calculated each country’s improvement by simply subtracting its 2010 score from its 2023 score.</a:t>
            </a:r>
          </a:p>
          <a:p>
            <a:r>
              <a:rPr lang="en-US"/>
              <a:t/>
            </a:r>
          </a:p>
          <a:p>
            <a:r>
              <a:rPr lang="en-US"/>
              <a:t>I then ranked the top 10 countries with the biggest improvements — not by their absolute levels, but by how much they’ve grown.</a:t>
            </a:r>
          </a:p>
          <a:p>
            <a:r>
              <a:rPr lang="en-US"/>
              <a:t/>
            </a:r>
          </a:p>
          <a:p>
            <a:r>
              <a:rPr lang="en-US"/>
              <a:t>Finally, I used something called Pearson correlation to measure how strongly the three indicators move together — to see if education, digital access, and human development are truly linked.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Top 10 Education Index Improvements</a:t>
            </a:r>
          </a:p>
          <a:p>
            <a:r>
              <a:rPr lang="en-US"/>
              <a:t/>
            </a:r>
          </a:p>
          <a:p>
            <a:r>
              <a:rPr lang="en-US"/>
              <a:t>Here we can see the countries that made the most progress in education between 2010 and 2023.</a:t>
            </a:r>
          </a:p>
          <a:p>
            <a:r>
              <a:rPr lang="en-US"/>
              <a:t/>
            </a:r>
          </a:p>
          <a:p>
            <a:r>
              <a:rPr lang="en-US"/>
              <a:t>Countries like Türkiye, Seychelles, Saudi Arabia, Morocco, and Bhutan stand out.</a:t>
            </a:r>
          </a:p>
          <a:p>
            <a:r>
              <a:rPr lang="en-US"/>
              <a:t/>
            </a:r>
          </a:p>
          <a:p>
            <a:r>
              <a:rPr lang="en-US"/>
              <a:t>Their progress reflects consistent investment in education — from improving literacy to expanding access to higher learning.</a:t>
            </a:r>
          </a:p>
          <a:p>
            <a:r>
              <a:rPr lang="en-US"/>
              <a:t>This kind of educational growth often creates a strong foundation for wider social development.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Top 10 Internet Usage Improvements</a:t>
            </a:r>
          </a:p>
          <a:p>
            <a:r>
              <a:rPr lang="en-US"/>
              <a:t/>
            </a:r>
          </a:p>
          <a:p>
            <a:r>
              <a:rPr lang="en-US"/>
              <a:t>Now, looking at internet access, we can see some remarkable digital growth stories.</a:t>
            </a:r>
          </a:p>
          <a:p>
            <a:r>
              <a:rPr lang="en-US"/>
              <a:t/>
            </a:r>
          </a:p>
          <a:p>
            <a:r>
              <a:rPr lang="en-US"/>
              <a:t>Countries like Iraq, Uzbekistan, Bhutan, and Botswana have seen rapid increases in internet usage.</a:t>
            </a:r>
          </a:p>
          <a:p>
            <a:r>
              <a:rPr lang="en-US"/>
              <a:t/>
            </a:r>
          </a:p>
          <a:p>
            <a:r>
              <a:rPr lang="en-US"/>
              <a:t>These improvements show how digital access can open new economic and social opportunities, helping people connect, learn, and innovate.</a:t>
            </a:r>
          </a:p>
          <a:p>
            <a:r>
              <a:rPr lang="en-US"/>
              <a:t>In many cases, expanding internet infrastructure also supports educational improvement.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Top 10 HDI Improvements</a:t>
            </a:r>
          </a:p>
          <a:p>
            <a:r>
              <a:rPr lang="en-US"/>
              <a:t/>
            </a:r>
          </a:p>
          <a:p>
            <a:r>
              <a:rPr lang="en-US"/>
              <a:t>This chart shows the top 10 countries that improved the most in Human Development Index, which combines education, health, and income.</a:t>
            </a:r>
          </a:p>
          <a:p>
            <a:r>
              <a:rPr lang="en-US"/>
              <a:t/>
            </a:r>
          </a:p>
          <a:p>
            <a:r>
              <a:rPr lang="en-US"/>
              <a:t>Countries such as Bangladesh, Guyana, Bhutan, Morocco, Türkiye, and Angola show strong, broad-based progress.</a:t>
            </a:r>
          </a:p>
          <a:p>
            <a:r>
              <a:rPr lang="en-US"/>
              <a:t/>
            </a:r>
          </a:p>
          <a:p>
            <a:r>
              <a:rPr lang="en-US"/>
              <a:t>It’s encouraging to see that many of these countries are also improving in education and internet access — showing that human development is rarely driven by just one factor.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slide shows the correlation results between the three main indicators.</a:t>
            </a:r>
          </a:p>
          <a:p>
            <a:r>
              <a:rPr lang="en-US"/>
              <a:t/>
            </a:r>
          </a:p>
          <a:p>
            <a:r>
              <a:rPr lang="en-US"/>
              <a:t>First, the correlation between Education and Internet Usage is about 0.80, which shows a strong positive link — countries with better education systems usually also have higher internet usage.</a:t>
            </a:r>
          </a:p>
          <a:p>
            <a:r>
              <a:rPr lang="en-US"/>
              <a:t/>
            </a:r>
          </a:p>
          <a:p>
            <a:r>
              <a:rPr lang="en-US"/>
              <a:t>The correlation between Education and HDI is even stronger, around 0.93, meaning education is one of the strongest drivers of human development.</a:t>
            </a:r>
          </a:p>
          <a:p>
            <a:r>
              <a:rPr lang="en-US"/>
              <a:t/>
            </a:r>
          </a:p>
          <a:p>
            <a:r>
              <a:rPr lang="en-US"/>
              <a:t>Lastly, Internet and HDI also show a high correlation of 0.89, confirming that digital access plays a big role in improving living standards and opportunities.</a:t>
            </a:r>
          </a:p>
          <a:p>
            <a:r>
              <a:rPr lang="en-US"/>
              <a:t/>
            </a:r>
          </a:p>
          <a:p>
            <a:r>
              <a:rPr lang="en-US"/>
              <a:t>Overall, all three correlations are high and positive — which statistically proves that education, internet access, and human development move together.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08710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2045791"/>
            <a:ext cx="9445526" cy="360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The Interlinked Trajectory of Human Development, Education, and Digital Access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2238" y="5957739"/>
            <a:ext cx="9445526" cy="681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37"/>
              </a:lnSpc>
            </a:pPr>
            <a:r>
              <a:rPr lang="en-US" sz="275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2010–2023 Global Analysis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2238" y="6862614"/>
            <a:ext cx="9445526" cy="87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Prepared by: Ganbat Bayanmunkh</a:t>
            </a:r>
          </a:p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Kodolanyi Janos University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087100" y="-23961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977950" y="2405806"/>
            <a:ext cx="9474101" cy="1392585"/>
            <a:chOff x="0" y="0"/>
            <a:chExt cx="12632135" cy="18567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9050" y="19050"/>
              <a:ext cx="12594082" cy="1818640"/>
            </a:xfrm>
            <a:custGeom>
              <a:avLst/>
              <a:gdLst/>
              <a:ahLst/>
              <a:cxnLst/>
              <a:rect r="r" b="b" t="t" l="l"/>
              <a:pathLst>
                <a:path h="1818640" w="12594082">
                  <a:moveTo>
                    <a:pt x="0" y="45339"/>
                  </a:moveTo>
                  <a:cubicBezTo>
                    <a:pt x="0" y="20320"/>
                    <a:pt x="20701" y="0"/>
                    <a:pt x="46228" y="0"/>
                  </a:cubicBezTo>
                  <a:lnTo>
                    <a:pt x="12547854" y="0"/>
                  </a:lnTo>
                  <a:cubicBezTo>
                    <a:pt x="12573381" y="0"/>
                    <a:pt x="12594082" y="20320"/>
                    <a:pt x="12594082" y="45339"/>
                  </a:cubicBezTo>
                  <a:lnTo>
                    <a:pt x="12594082" y="1773301"/>
                  </a:lnTo>
                  <a:cubicBezTo>
                    <a:pt x="12594082" y="1798320"/>
                    <a:pt x="12573381" y="1818640"/>
                    <a:pt x="12547854" y="1818640"/>
                  </a:cubicBezTo>
                  <a:lnTo>
                    <a:pt x="46228" y="1818640"/>
                  </a:lnTo>
                  <a:cubicBezTo>
                    <a:pt x="20701" y="1818640"/>
                    <a:pt x="0" y="1798320"/>
                    <a:pt x="0" y="1773301"/>
                  </a:cubicBezTo>
                  <a:close/>
                </a:path>
              </a:pathLst>
            </a:custGeom>
            <a:solidFill>
              <a:srgbClr val="1C1D1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632182" cy="1856740"/>
            </a:xfrm>
            <a:custGeom>
              <a:avLst/>
              <a:gdLst/>
              <a:ahLst/>
              <a:cxnLst/>
              <a:rect r="r" b="b" t="t" l="l"/>
              <a:pathLst>
                <a:path h="1856740" w="12632182">
                  <a:moveTo>
                    <a:pt x="0" y="64389"/>
                  </a:moveTo>
                  <a:cubicBezTo>
                    <a:pt x="0" y="28575"/>
                    <a:pt x="29464" y="0"/>
                    <a:pt x="65278" y="0"/>
                  </a:cubicBezTo>
                  <a:lnTo>
                    <a:pt x="12566904" y="0"/>
                  </a:lnTo>
                  <a:lnTo>
                    <a:pt x="12566904" y="19050"/>
                  </a:lnTo>
                  <a:lnTo>
                    <a:pt x="12566904" y="0"/>
                  </a:lnTo>
                  <a:cubicBezTo>
                    <a:pt x="12602591" y="0"/>
                    <a:pt x="12632182" y="28575"/>
                    <a:pt x="12632182" y="64389"/>
                  </a:cubicBezTo>
                  <a:lnTo>
                    <a:pt x="12613132" y="64389"/>
                  </a:lnTo>
                  <a:lnTo>
                    <a:pt x="12632182" y="64389"/>
                  </a:lnTo>
                  <a:lnTo>
                    <a:pt x="12632182" y="1792351"/>
                  </a:lnTo>
                  <a:lnTo>
                    <a:pt x="12613132" y="1792351"/>
                  </a:lnTo>
                  <a:lnTo>
                    <a:pt x="12632182" y="1792351"/>
                  </a:lnTo>
                  <a:cubicBezTo>
                    <a:pt x="12632182" y="1828292"/>
                    <a:pt x="12602718" y="1856740"/>
                    <a:pt x="12566904" y="1856740"/>
                  </a:cubicBezTo>
                  <a:lnTo>
                    <a:pt x="12566904" y="1837690"/>
                  </a:lnTo>
                  <a:lnTo>
                    <a:pt x="12566904" y="1856740"/>
                  </a:lnTo>
                  <a:lnTo>
                    <a:pt x="65278" y="1856740"/>
                  </a:lnTo>
                  <a:lnTo>
                    <a:pt x="65278" y="1837690"/>
                  </a:lnTo>
                  <a:lnTo>
                    <a:pt x="65278" y="1856740"/>
                  </a:lnTo>
                  <a:cubicBezTo>
                    <a:pt x="29591" y="1856740"/>
                    <a:pt x="0" y="1828165"/>
                    <a:pt x="0" y="1792351"/>
                  </a:cubicBezTo>
                  <a:lnTo>
                    <a:pt x="0" y="64389"/>
                  </a:lnTo>
                  <a:lnTo>
                    <a:pt x="19050" y="64389"/>
                  </a:lnTo>
                  <a:lnTo>
                    <a:pt x="0" y="64389"/>
                  </a:lnTo>
                  <a:moveTo>
                    <a:pt x="38100" y="64389"/>
                  </a:moveTo>
                  <a:lnTo>
                    <a:pt x="38100" y="1792351"/>
                  </a:lnTo>
                  <a:lnTo>
                    <a:pt x="19050" y="1792351"/>
                  </a:lnTo>
                  <a:lnTo>
                    <a:pt x="38100" y="1792351"/>
                  </a:lnTo>
                  <a:cubicBezTo>
                    <a:pt x="38100" y="1806575"/>
                    <a:pt x="49911" y="1818640"/>
                    <a:pt x="65278" y="1818640"/>
                  </a:cubicBezTo>
                  <a:lnTo>
                    <a:pt x="12566904" y="1818640"/>
                  </a:lnTo>
                  <a:cubicBezTo>
                    <a:pt x="12582144" y="1818640"/>
                    <a:pt x="12594082" y="1806575"/>
                    <a:pt x="12594082" y="1792351"/>
                  </a:cubicBezTo>
                  <a:lnTo>
                    <a:pt x="12594082" y="64389"/>
                  </a:lnTo>
                  <a:cubicBezTo>
                    <a:pt x="12594082" y="50165"/>
                    <a:pt x="12582272" y="38100"/>
                    <a:pt x="12566904" y="38100"/>
                  </a:cubicBezTo>
                  <a:lnTo>
                    <a:pt x="65278" y="38100"/>
                  </a:lnTo>
                  <a:lnTo>
                    <a:pt x="65278" y="19050"/>
                  </a:lnTo>
                  <a:lnTo>
                    <a:pt x="65278" y="38100"/>
                  </a:lnTo>
                  <a:cubicBezTo>
                    <a:pt x="49911" y="38100"/>
                    <a:pt x="38100" y="50165"/>
                    <a:pt x="38100" y="64389"/>
                  </a:cubicBezTo>
                  <a:close/>
                </a:path>
              </a:pathLst>
            </a:custGeom>
            <a:solidFill>
              <a:srgbClr val="545557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77950" y="3996630"/>
            <a:ext cx="9474101" cy="1392585"/>
            <a:chOff x="0" y="0"/>
            <a:chExt cx="12632135" cy="18567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9050" y="19050"/>
              <a:ext cx="12594082" cy="1818640"/>
            </a:xfrm>
            <a:custGeom>
              <a:avLst/>
              <a:gdLst/>
              <a:ahLst/>
              <a:cxnLst/>
              <a:rect r="r" b="b" t="t" l="l"/>
              <a:pathLst>
                <a:path h="1818640" w="12594082">
                  <a:moveTo>
                    <a:pt x="0" y="45339"/>
                  </a:moveTo>
                  <a:cubicBezTo>
                    <a:pt x="0" y="20320"/>
                    <a:pt x="20701" y="0"/>
                    <a:pt x="46228" y="0"/>
                  </a:cubicBezTo>
                  <a:lnTo>
                    <a:pt x="12547854" y="0"/>
                  </a:lnTo>
                  <a:cubicBezTo>
                    <a:pt x="12573381" y="0"/>
                    <a:pt x="12594082" y="20320"/>
                    <a:pt x="12594082" y="45339"/>
                  </a:cubicBezTo>
                  <a:lnTo>
                    <a:pt x="12594082" y="1773301"/>
                  </a:lnTo>
                  <a:cubicBezTo>
                    <a:pt x="12594082" y="1798320"/>
                    <a:pt x="12573381" y="1818640"/>
                    <a:pt x="12547854" y="1818640"/>
                  </a:cubicBezTo>
                  <a:lnTo>
                    <a:pt x="46228" y="1818640"/>
                  </a:lnTo>
                  <a:cubicBezTo>
                    <a:pt x="20701" y="1818640"/>
                    <a:pt x="0" y="1798320"/>
                    <a:pt x="0" y="1773301"/>
                  </a:cubicBezTo>
                  <a:close/>
                </a:path>
              </a:pathLst>
            </a:custGeom>
            <a:solidFill>
              <a:srgbClr val="1C1D1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632182" cy="1856740"/>
            </a:xfrm>
            <a:custGeom>
              <a:avLst/>
              <a:gdLst/>
              <a:ahLst/>
              <a:cxnLst/>
              <a:rect r="r" b="b" t="t" l="l"/>
              <a:pathLst>
                <a:path h="1856740" w="12632182">
                  <a:moveTo>
                    <a:pt x="0" y="64389"/>
                  </a:moveTo>
                  <a:cubicBezTo>
                    <a:pt x="0" y="28575"/>
                    <a:pt x="29464" y="0"/>
                    <a:pt x="65278" y="0"/>
                  </a:cubicBezTo>
                  <a:lnTo>
                    <a:pt x="12566904" y="0"/>
                  </a:lnTo>
                  <a:lnTo>
                    <a:pt x="12566904" y="19050"/>
                  </a:lnTo>
                  <a:lnTo>
                    <a:pt x="12566904" y="0"/>
                  </a:lnTo>
                  <a:cubicBezTo>
                    <a:pt x="12602591" y="0"/>
                    <a:pt x="12632182" y="28575"/>
                    <a:pt x="12632182" y="64389"/>
                  </a:cubicBezTo>
                  <a:lnTo>
                    <a:pt x="12613132" y="64389"/>
                  </a:lnTo>
                  <a:lnTo>
                    <a:pt x="12632182" y="64389"/>
                  </a:lnTo>
                  <a:lnTo>
                    <a:pt x="12632182" y="1792351"/>
                  </a:lnTo>
                  <a:lnTo>
                    <a:pt x="12613132" y="1792351"/>
                  </a:lnTo>
                  <a:lnTo>
                    <a:pt x="12632182" y="1792351"/>
                  </a:lnTo>
                  <a:cubicBezTo>
                    <a:pt x="12632182" y="1828292"/>
                    <a:pt x="12602718" y="1856740"/>
                    <a:pt x="12566904" y="1856740"/>
                  </a:cubicBezTo>
                  <a:lnTo>
                    <a:pt x="12566904" y="1837690"/>
                  </a:lnTo>
                  <a:lnTo>
                    <a:pt x="12566904" y="1856740"/>
                  </a:lnTo>
                  <a:lnTo>
                    <a:pt x="65278" y="1856740"/>
                  </a:lnTo>
                  <a:lnTo>
                    <a:pt x="65278" y="1837690"/>
                  </a:lnTo>
                  <a:lnTo>
                    <a:pt x="65278" y="1856740"/>
                  </a:lnTo>
                  <a:cubicBezTo>
                    <a:pt x="29591" y="1856740"/>
                    <a:pt x="0" y="1828165"/>
                    <a:pt x="0" y="1792351"/>
                  </a:cubicBezTo>
                  <a:lnTo>
                    <a:pt x="0" y="64389"/>
                  </a:lnTo>
                  <a:lnTo>
                    <a:pt x="19050" y="64389"/>
                  </a:lnTo>
                  <a:lnTo>
                    <a:pt x="0" y="64389"/>
                  </a:lnTo>
                  <a:moveTo>
                    <a:pt x="38100" y="64389"/>
                  </a:moveTo>
                  <a:lnTo>
                    <a:pt x="38100" y="1792351"/>
                  </a:lnTo>
                  <a:lnTo>
                    <a:pt x="19050" y="1792351"/>
                  </a:lnTo>
                  <a:lnTo>
                    <a:pt x="38100" y="1792351"/>
                  </a:lnTo>
                  <a:cubicBezTo>
                    <a:pt x="38100" y="1806575"/>
                    <a:pt x="49911" y="1818640"/>
                    <a:pt x="65278" y="1818640"/>
                  </a:cubicBezTo>
                  <a:lnTo>
                    <a:pt x="12566904" y="1818640"/>
                  </a:lnTo>
                  <a:cubicBezTo>
                    <a:pt x="12582144" y="1818640"/>
                    <a:pt x="12594082" y="1806575"/>
                    <a:pt x="12594082" y="1792351"/>
                  </a:cubicBezTo>
                  <a:lnTo>
                    <a:pt x="12594082" y="64389"/>
                  </a:lnTo>
                  <a:cubicBezTo>
                    <a:pt x="12594082" y="50165"/>
                    <a:pt x="12582272" y="38100"/>
                    <a:pt x="12566904" y="38100"/>
                  </a:cubicBezTo>
                  <a:lnTo>
                    <a:pt x="65278" y="38100"/>
                  </a:lnTo>
                  <a:lnTo>
                    <a:pt x="65278" y="19050"/>
                  </a:lnTo>
                  <a:lnTo>
                    <a:pt x="65278" y="38100"/>
                  </a:lnTo>
                  <a:cubicBezTo>
                    <a:pt x="49911" y="38100"/>
                    <a:pt x="38100" y="50165"/>
                    <a:pt x="38100" y="64389"/>
                  </a:cubicBezTo>
                  <a:close/>
                </a:path>
              </a:pathLst>
            </a:custGeom>
            <a:solidFill>
              <a:srgbClr val="545557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977950" y="5587454"/>
            <a:ext cx="9474101" cy="1392585"/>
            <a:chOff x="0" y="0"/>
            <a:chExt cx="12632135" cy="18567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9050" y="19050"/>
              <a:ext cx="12594082" cy="1818640"/>
            </a:xfrm>
            <a:custGeom>
              <a:avLst/>
              <a:gdLst/>
              <a:ahLst/>
              <a:cxnLst/>
              <a:rect r="r" b="b" t="t" l="l"/>
              <a:pathLst>
                <a:path h="1818640" w="12594082">
                  <a:moveTo>
                    <a:pt x="0" y="45339"/>
                  </a:moveTo>
                  <a:cubicBezTo>
                    <a:pt x="0" y="20320"/>
                    <a:pt x="20701" y="0"/>
                    <a:pt x="46228" y="0"/>
                  </a:cubicBezTo>
                  <a:lnTo>
                    <a:pt x="12547854" y="0"/>
                  </a:lnTo>
                  <a:cubicBezTo>
                    <a:pt x="12573381" y="0"/>
                    <a:pt x="12594082" y="20320"/>
                    <a:pt x="12594082" y="45339"/>
                  </a:cubicBezTo>
                  <a:lnTo>
                    <a:pt x="12594082" y="1773301"/>
                  </a:lnTo>
                  <a:cubicBezTo>
                    <a:pt x="12594082" y="1798320"/>
                    <a:pt x="12573381" y="1818640"/>
                    <a:pt x="12547854" y="1818640"/>
                  </a:cubicBezTo>
                  <a:lnTo>
                    <a:pt x="46228" y="1818640"/>
                  </a:lnTo>
                  <a:cubicBezTo>
                    <a:pt x="20701" y="1818640"/>
                    <a:pt x="0" y="1798320"/>
                    <a:pt x="0" y="1773301"/>
                  </a:cubicBezTo>
                  <a:close/>
                </a:path>
              </a:pathLst>
            </a:custGeom>
            <a:solidFill>
              <a:srgbClr val="1C1D1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632182" cy="1856740"/>
            </a:xfrm>
            <a:custGeom>
              <a:avLst/>
              <a:gdLst/>
              <a:ahLst/>
              <a:cxnLst/>
              <a:rect r="r" b="b" t="t" l="l"/>
              <a:pathLst>
                <a:path h="1856740" w="12632182">
                  <a:moveTo>
                    <a:pt x="0" y="64389"/>
                  </a:moveTo>
                  <a:cubicBezTo>
                    <a:pt x="0" y="28575"/>
                    <a:pt x="29464" y="0"/>
                    <a:pt x="65278" y="0"/>
                  </a:cubicBezTo>
                  <a:lnTo>
                    <a:pt x="12566904" y="0"/>
                  </a:lnTo>
                  <a:lnTo>
                    <a:pt x="12566904" y="19050"/>
                  </a:lnTo>
                  <a:lnTo>
                    <a:pt x="12566904" y="0"/>
                  </a:lnTo>
                  <a:cubicBezTo>
                    <a:pt x="12602591" y="0"/>
                    <a:pt x="12632182" y="28575"/>
                    <a:pt x="12632182" y="64389"/>
                  </a:cubicBezTo>
                  <a:lnTo>
                    <a:pt x="12613132" y="64389"/>
                  </a:lnTo>
                  <a:lnTo>
                    <a:pt x="12632182" y="64389"/>
                  </a:lnTo>
                  <a:lnTo>
                    <a:pt x="12632182" y="1792351"/>
                  </a:lnTo>
                  <a:lnTo>
                    <a:pt x="12613132" y="1792351"/>
                  </a:lnTo>
                  <a:lnTo>
                    <a:pt x="12632182" y="1792351"/>
                  </a:lnTo>
                  <a:cubicBezTo>
                    <a:pt x="12632182" y="1828292"/>
                    <a:pt x="12602718" y="1856740"/>
                    <a:pt x="12566904" y="1856740"/>
                  </a:cubicBezTo>
                  <a:lnTo>
                    <a:pt x="12566904" y="1837690"/>
                  </a:lnTo>
                  <a:lnTo>
                    <a:pt x="12566904" y="1856740"/>
                  </a:lnTo>
                  <a:lnTo>
                    <a:pt x="65278" y="1856740"/>
                  </a:lnTo>
                  <a:lnTo>
                    <a:pt x="65278" y="1837690"/>
                  </a:lnTo>
                  <a:lnTo>
                    <a:pt x="65278" y="1856740"/>
                  </a:lnTo>
                  <a:cubicBezTo>
                    <a:pt x="29591" y="1856740"/>
                    <a:pt x="0" y="1828165"/>
                    <a:pt x="0" y="1792351"/>
                  </a:cubicBezTo>
                  <a:lnTo>
                    <a:pt x="0" y="64389"/>
                  </a:lnTo>
                  <a:lnTo>
                    <a:pt x="19050" y="64389"/>
                  </a:lnTo>
                  <a:lnTo>
                    <a:pt x="0" y="64389"/>
                  </a:lnTo>
                  <a:moveTo>
                    <a:pt x="38100" y="64389"/>
                  </a:moveTo>
                  <a:lnTo>
                    <a:pt x="38100" y="1792351"/>
                  </a:lnTo>
                  <a:lnTo>
                    <a:pt x="19050" y="1792351"/>
                  </a:lnTo>
                  <a:lnTo>
                    <a:pt x="38100" y="1792351"/>
                  </a:lnTo>
                  <a:cubicBezTo>
                    <a:pt x="38100" y="1806575"/>
                    <a:pt x="49911" y="1818640"/>
                    <a:pt x="65278" y="1818640"/>
                  </a:cubicBezTo>
                  <a:lnTo>
                    <a:pt x="12566904" y="1818640"/>
                  </a:lnTo>
                  <a:cubicBezTo>
                    <a:pt x="12582144" y="1818640"/>
                    <a:pt x="12594082" y="1806575"/>
                    <a:pt x="12594082" y="1792351"/>
                  </a:cubicBezTo>
                  <a:lnTo>
                    <a:pt x="12594082" y="64389"/>
                  </a:lnTo>
                  <a:cubicBezTo>
                    <a:pt x="12594082" y="50165"/>
                    <a:pt x="12582272" y="38100"/>
                    <a:pt x="12566904" y="38100"/>
                  </a:cubicBezTo>
                  <a:lnTo>
                    <a:pt x="65278" y="38100"/>
                  </a:lnTo>
                  <a:lnTo>
                    <a:pt x="65278" y="19050"/>
                  </a:lnTo>
                  <a:lnTo>
                    <a:pt x="65278" y="38100"/>
                  </a:lnTo>
                  <a:cubicBezTo>
                    <a:pt x="49911" y="38100"/>
                    <a:pt x="38100" y="50165"/>
                    <a:pt x="38100" y="64389"/>
                  </a:cubicBezTo>
                  <a:close/>
                </a:path>
              </a:pathLst>
            </a:custGeom>
            <a:solidFill>
              <a:srgbClr val="545557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77950" y="7178279"/>
            <a:ext cx="9474101" cy="1392585"/>
            <a:chOff x="0" y="0"/>
            <a:chExt cx="12632135" cy="18567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9050" y="19050"/>
              <a:ext cx="12594082" cy="1818640"/>
            </a:xfrm>
            <a:custGeom>
              <a:avLst/>
              <a:gdLst/>
              <a:ahLst/>
              <a:cxnLst/>
              <a:rect r="r" b="b" t="t" l="l"/>
              <a:pathLst>
                <a:path h="1818640" w="12594082">
                  <a:moveTo>
                    <a:pt x="0" y="45339"/>
                  </a:moveTo>
                  <a:cubicBezTo>
                    <a:pt x="0" y="20320"/>
                    <a:pt x="20701" y="0"/>
                    <a:pt x="46228" y="0"/>
                  </a:cubicBezTo>
                  <a:lnTo>
                    <a:pt x="12547854" y="0"/>
                  </a:lnTo>
                  <a:cubicBezTo>
                    <a:pt x="12573381" y="0"/>
                    <a:pt x="12594082" y="20320"/>
                    <a:pt x="12594082" y="45339"/>
                  </a:cubicBezTo>
                  <a:lnTo>
                    <a:pt x="12594082" y="1773301"/>
                  </a:lnTo>
                  <a:cubicBezTo>
                    <a:pt x="12594082" y="1798320"/>
                    <a:pt x="12573381" y="1818640"/>
                    <a:pt x="12547854" y="1818640"/>
                  </a:cubicBezTo>
                  <a:lnTo>
                    <a:pt x="46228" y="1818640"/>
                  </a:lnTo>
                  <a:cubicBezTo>
                    <a:pt x="20701" y="1818640"/>
                    <a:pt x="0" y="1798320"/>
                    <a:pt x="0" y="1773301"/>
                  </a:cubicBezTo>
                  <a:close/>
                </a:path>
              </a:pathLst>
            </a:custGeom>
            <a:solidFill>
              <a:srgbClr val="1C1D1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632182" cy="1856740"/>
            </a:xfrm>
            <a:custGeom>
              <a:avLst/>
              <a:gdLst/>
              <a:ahLst/>
              <a:cxnLst/>
              <a:rect r="r" b="b" t="t" l="l"/>
              <a:pathLst>
                <a:path h="1856740" w="12632182">
                  <a:moveTo>
                    <a:pt x="0" y="64389"/>
                  </a:moveTo>
                  <a:cubicBezTo>
                    <a:pt x="0" y="28575"/>
                    <a:pt x="29464" y="0"/>
                    <a:pt x="65278" y="0"/>
                  </a:cubicBezTo>
                  <a:lnTo>
                    <a:pt x="12566904" y="0"/>
                  </a:lnTo>
                  <a:lnTo>
                    <a:pt x="12566904" y="19050"/>
                  </a:lnTo>
                  <a:lnTo>
                    <a:pt x="12566904" y="0"/>
                  </a:lnTo>
                  <a:cubicBezTo>
                    <a:pt x="12602591" y="0"/>
                    <a:pt x="12632182" y="28575"/>
                    <a:pt x="12632182" y="64389"/>
                  </a:cubicBezTo>
                  <a:lnTo>
                    <a:pt x="12613132" y="64389"/>
                  </a:lnTo>
                  <a:lnTo>
                    <a:pt x="12632182" y="64389"/>
                  </a:lnTo>
                  <a:lnTo>
                    <a:pt x="12632182" y="1792351"/>
                  </a:lnTo>
                  <a:lnTo>
                    <a:pt x="12613132" y="1792351"/>
                  </a:lnTo>
                  <a:lnTo>
                    <a:pt x="12632182" y="1792351"/>
                  </a:lnTo>
                  <a:cubicBezTo>
                    <a:pt x="12632182" y="1828292"/>
                    <a:pt x="12602718" y="1856740"/>
                    <a:pt x="12566904" y="1856740"/>
                  </a:cubicBezTo>
                  <a:lnTo>
                    <a:pt x="12566904" y="1837690"/>
                  </a:lnTo>
                  <a:lnTo>
                    <a:pt x="12566904" y="1856740"/>
                  </a:lnTo>
                  <a:lnTo>
                    <a:pt x="65278" y="1856740"/>
                  </a:lnTo>
                  <a:lnTo>
                    <a:pt x="65278" y="1837690"/>
                  </a:lnTo>
                  <a:lnTo>
                    <a:pt x="65278" y="1856740"/>
                  </a:lnTo>
                  <a:cubicBezTo>
                    <a:pt x="29591" y="1856740"/>
                    <a:pt x="0" y="1828165"/>
                    <a:pt x="0" y="1792351"/>
                  </a:cubicBezTo>
                  <a:lnTo>
                    <a:pt x="0" y="64389"/>
                  </a:lnTo>
                  <a:lnTo>
                    <a:pt x="19050" y="64389"/>
                  </a:lnTo>
                  <a:lnTo>
                    <a:pt x="0" y="64389"/>
                  </a:lnTo>
                  <a:moveTo>
                    <a:pt x="38100" y="64389"/>
                  </a:moveTo>
                  <a:lnTo>
                    <a:pt x="38100" y="1792351"/>
                  </a:lnTo>
                  <a:lnTo>
                    <a:pt x="19050" y="1792351"/>
                  </a:lnTo>
                  <a:lnTo>
                    <a:pt x="38100" y="1792351"/>
                  </a:lnTo>
                  <a:cubicBezTo>
                    <a:pt x="38100" y="1806575"/>
                    <a:pt x="49911" y="1818640"/>
                    <a:pt x="65278" y="1818640"/>
                  </a:cubicBezTo>
                  <a:lnTo>
                    <a:pt x="12566904" y="1818640"/>
                  </a:lnTo>
                  <a:cubicBezTo>
                    <a:pt x="12582144" y="1818640"/>
                    <a:pt x="12594082" y="1806575"/>
                    <a:pt x="12594082" y="1792351"/>
                  </a:cubicBezTo>
                  <a:lnTo>
                    <a:pt x="12594082" y="64389"/>
                  </a:lnTo>
                  <a:cubicBezTo>
                    <a:pt x="12594082" y="50165"/>
                    <a:pt x="12582272" y="38100"/>
                    <a:pt x="12566904" y="38100"/>
                  </a:cubicBezTo>
                  <a:lnTo>
                    <a:pt x="65278" y="38100"/>
                  </a:lnTo>
                  <a:lnTo>
                    <a:pt x="65278" y="19050"/>
                  </a:lnTo>
                  <a:lnTo>
                    <a:pt x="65278" y="38100"/>
                  </a:lnTo>
                  <a:cubicBezTo>
                    <a:pt x="49911" y="38100"/>
                    <a:pt x="38100" y="50165"/>
                    <a:pt x="38100" y="64389"/>
                  </a:cubicBezTo>
                  <a:close/>
                </a:path>
              </a:pathLst>
            </a:custGeom>
            <a:solidFill>
              <a:srgbClr val="545557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992237" y="856804"/>
            <a:ext cx="6282572" cy="579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37"/>
              </a:lnSpc>
            </a:pPr>
            <a:r>
              <a:rPr lang="en-US" sz="3562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Cross-Domain Overlaps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92238" y="1725960"/>
            <a:ext cx="9445526" cy="43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Countries demonstrating excellence across multiple development dimensions.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47626" y="2646909"/>
            <a:ext cx="2835325" cy="38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187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Education × Internet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47626" y="3089672"/>
            <a:ext cx="8934748" cy="439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Bhutan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47626" y="4237733"/>
            <a:ext cx="2835325" cy="38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187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Education × HDI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47626" y="4680496"/>
            <a:ext cx="8934748" cy="43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Angola, Bhutan, Morocco, Myanmar, Türkiye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47626" y="5828556"/>
            <a:ext cx="2835325" cy="38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187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Internet × HDI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47626" y="6271320"/>
            <a:ext cx="8934748" cy="43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Bhutan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47626" y="7419380"/>
            <a:ext cx="2835325" cy="38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187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All Three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47626" y="7862144"/>
            <a:ext cx="8934748" cy="338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Bhutan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92238" y="8744991"/>
            <a:ext cx="9445526" cy="647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375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Bhutan's synergistic advancement across all three dimensions exemplifies integrated development strategy where education, digital infrastructure, and human welfare reinforce one another.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18288000" cy="3721150"/>
            <a:chOff x="0" y="0"/>
            <a:chExt cx="24384000" cy="4961533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24384000" cy="4961509"/>
            </a:xfrm>
            <a:custGeom>
              <a:avLst/>
              <a:gdLst/>
              <a:ahLst/>
              <a:cxnLst/>
              <a:rect r="r" b="b" t="t" l="l"/>
              <a:pathLst>
                <a:path h="4961509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961509"/>
                  </a:lnTo>
                  <a:lnTo>
                    <a:pt x="0" y="496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41" r="0" b="-4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5105400"/>
            <a:ext cx="5670649" cy="712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Discussion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258140"/>
            <a:ext cx="14545217" cy="3053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539" indent="-271270" lvl="1">
              <a:lnSpc>
                <a:spcPts val="4091"/>
              </a:lnSpc>
              <a:buFont typeface="Arial"/>
              <a:buChar char="•"/>
            </a:pPr>
            <a:r>
              <a:rPr lang="en-US" sz="2512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Correlations (2023): Education–Internet ≈ 0.85, Education–HDI ≈ 0.96, Internet–HDI ≈ 0.91.</a:t>
            </a:r>
          </a:p>
          <a:p>
            <a:pPr algn="l">
              <a:lnSpc>
                <a:spcPts val="4091"/>
              </a:lnSpc>
            </a:pPr>
          </a:p>
          <a:p>
            <a:pPr algn="l" marL="542539" indent="-271270" lvl="1">
              <a:lnSpc>
                <a:spcPts val="4091"/>
              </a:lnSpc>
              <a:buFont typeface="Arial"/>
              <a:buChar char="•"/>
            </a:pPr>
            <a:r>
              <a:rPr lang="en-US" sz="2512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Strong positive associations suggest mutually reinforcing progress.</a:t>
            </a:r>
          </a:p>
          <a:p>
            <a:pPr algn="l">
              <a:lnSpc>
                <a:spcPts val="4091"/>
              </a:lnSpc>
            </a:pPr>
          </a:p>
          <a:p>
            <a:pPr algn="l" marL="542538" indent="-271269" lvl="1">
              <a:lnSpc>
                <a:spcPts val="4092"/>
              </a:lnSpc>
              <a:buFont typeface="Arial"/>
              <a:buChar char="•"/>
            </a:pPr>
            <a:r>
              <a:rPr lang="en-US" sz="2512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Trajectories vary: some education-led vs. internet-led improvements.</a:t>
            </a:r>
          </a:p>
          <a:p>
            <a:pPr algn="l">
              <a:lnSpc>
                <a:spcPts val="4091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18288000" cy="3721150"/>
            <a:chOff x="0" y="0"/>
            <a:chExt cx="24384000" cy="4961533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24384000" cy="4961509"/>
            </a:xfrm>
            <a:custGeom>
              <a:avLst/>
              <a:gdLst/>
              <a:ahLst/>
              <a:cxnLst/>
              <a:rect r="r" b="b" t="t" l="l"/>
              <a:pathLst>
                <a:path h="4961509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961509"/>
                  </a:lnTo>
                  <a:lnTo>
                    <a:pt x="0" y="496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41" r="0" b="-4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5105400"/>
            <a:ext cx="8115300" cy="712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Con</a:t>
            </a: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clusion &amp; Implications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258140"/>
            <a:ext cx="14545217" cy="3053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539" indent="-271270" lvl="1">
              <a:lnSpc>
                <a:spcPts val="4091"/>
              </a:lnSpc>
              <a:buFont typeface="Arial"/>
              <a:buChar char="•"/>
            </a:pPr>
            <a:r>
              <a:rPr lang="en-US" sz="2512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Int</a:t>
            </a:r>
            <a:r>
              <a:rPr lang="en-US" sz="2512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egrated education + connectivity strategies can accelerate human development.</a:t>
            </a:r>
          </a:p>
          <a:p>
            <a:pPr algn="l">
              <a:lnSpc>
                <a:spcPts val="4091"/>
              </a:lnSpc>
            </a:pPr>
          </a:p>
          <a:p>
            <a:pPr algn="l" marL="542539" indent="-271270" lvl="1">
              <a:lnSpc>
                <a:spcPts val="4091"/>
              </a:lnSpc>
              <a:buFont typeface="Arial"/>
              <a:buChar char="•"/>
            </a:pPr>
            <a:r>
              <a:rPr lang="en-US" sz="2512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Fu</a:t>
            </a:r>
            <a:r>
              <a:rPr lang="en-US" sz="2512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ture work: regional subgroup analysis; robustness checks; policy case studies.</a:t>
            </a:r>
          </a:p>
          <a:p>
            <a:pPr algn="l">
              <a:lnSpc>
                <a:spcPts val="4091"/>
              </a:lnSpc>
            </a:pPr>
          </a:p>
          <a:p>
            <a:pPr algn="l" marL="542539" indent="-271270" lvl="1">
              <a:lnSpc>
                <a:spcPts val="4092"/>
              </a:lnSpc>
              <a:buFont typeface="Arial"/>
              <a:buChar char="•"/>
            </a:pPr>
            <a:r>
              <a:rPr lang="en-US" sz="2512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Limit</a:t>
            </a:r>
            <a:r>
              <a:rPr lang="en-US" sz="2512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ations: data availability and potential structural breaks by country.</a:t>
            </a:r>
          </a:p>
          <a:p>
            <a:pPr algn="l">
              <a:lnSpc>
                <a:spcPts val="4091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850237" y="1536799"/>
            <a:ext cx="5670649" cy="74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Background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850237" y="2613571"/>
            <a:ext cx="9445526" cy="1002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Education, digital access, and human development form interdependent pillars of global progress and economic opportunity.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850237" y="3935016"/>
            <a:ext cx="4580930" cy="1633686"/>
            <a:chOff x="0" y="0"/>
            <a:chExt cx="6107907" cy="217824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107811" cy="2178177"/>
            </a:xfrm>
            <a:custGeom>
              <a:avLst/>
              <a:gdLst/>
              <a:ahLst/>
              <a:cxnLst/>
              <a:rect r="r" b="b" t="t" l="l"/>
              <a:pathLst>
                <a:path h="2178177" w="6107811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6051169" y="0"/>
                  </a:lnTo>
                  <a:cubicBezTo>
                    <a:pt x="6082538" y="0"/>
                    <a:pt x="6107811" y="25400"/>
                    <a:pt x="6107811" y="56642"/>
                  </a:cubicBezTo>
                  <a:lnTo>
                    <a:pt x="6107811" y="2121535"/>
                  </a:lnTo>
                  <a:cubicBezTo>
                    <a:pt x="6107811" y="2152904"/>
                    <a:pt x="6082411" y="2178177"/>
                    <a:pt x="6051169" y="2178177"/>
                  </a:cubicBezTo>
                  <a:lnTo>
                    <a:pt x="56642" y="2178177"/>
                  </a:lnTo>
                  <a:cubicBezTo>
                    <a:pt x="25273" y="2178177"/>
                    <a:pt x="0" y="2152777"/>
                    <a:pt x="0" y="2121535"/>
                  </a:cubicBezTo>
                  <a:close/>
                </a:path>
              </a:pathLst>
            </a:custGeom>
            <a:solidFill>
              <a:srgbClr val="3B3C3E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8133755" y="4180434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Education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133755" y="4736306"/>
            <a:ext cx="4013895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Knowledge and skill building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714685" y="3935016"/>
            <a:ext cx="4581079" cy="1633686"/>
            <a:chOff x="0" y="0"/>
            <a:chExt cx="6108105" cy="217824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108065" cy="2178177"/>
            </a:xfrm>
            <a:custGeom>
              <a:avLst/>
              <a:gdLst/>
              <a:ahLst/>
              <a:cxnLst/>
              <a:rect r="r" b="b" t="t" l="l"/>
              <a:pathLst>
                <a:path h="2178177" w="6108065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6051423" y="0"/>
                  </a:lnTo>
                  <a:cubicBezTo>
                    <a:pt x="6082792" y="0"/>
                    <a:pt x="6108065" y="25400"/>
                    <a:pt x="6108065" y="56642"/>
                  </a:cubicBezTo>
                  <a:lnTo>
                    <a:pt x="6108065" y="2121535"/>
                  </a:lnTo>
                  <a:cubicBezTo>
                    <a:pt x="6108065" y="2152904"/>
                    <a:pt x="6082665" y="2178177"/>
                    <a:pt x="6051423" y="2178177"/>
                  </a:cubicBezTo>
                  <a:lnTo>
                    <a:pt x="56642" y="2178177"/>
                  </a:lnTo>
                  <a:cubicBezTo>
                    <a:pt x="25273" y="2178177"/>
                    <a:pt x="0" y="2152777"/>
                    <a:pt x="0" y="2121535"/>
                  </a:cubicBezTo>
                  <a:close/>
                </a:path>
              </a:pathLst>
            </a:custGeom>
            <a:solidFill>
              <a:srgbClr val="3B3C3E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2998202" y="4180434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Digital Access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998202" y="4736306"/>
            <a:ext cx="4014044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Connectivity and technology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7850237" y="5852220"/>
            <a:ext cx="9445526" cy="1633686"/>
            <a:chOff x="0" y="0"/>
            <a:chExt cx="12594035" cy="217824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593955" cy="2178177"/>
            </a:xfrm>
            <a:custGeom>
              <a:avLst/>
              <a:gdLst/>
              <a:ahLst/>
              <a:cxnLst/>
              <a:rect r="r" b="b" t="t" l="l"/>
              <a:pathLst>
                <a:path h="2178177" w="12593955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12537313" y="0"/>
                  </a:lnTo>
                  <a:cubicBezTo>
                    <a:pt x="12568682" y="0"/>
                    <a:pt x="12593955" y="25400"/>
                    <a:pt x="12593955" y="56642"/>
                  </a:cubicBezTo>
                  <a:lnTo>
                    <a:pt x="12593955" y="2121535"/>
                  </a:lnTo>
                  <a:cubicBezTo>
                    <a:pt x="12593955" y="2152904"/>
                    <a:pt x="12568555" y="2178177"/>
                    <a:pt x="12537313" y="2178177"/>
                  </a:cubicBezTo>
                  <a:lnTo>
                    <a:pt x="56642" y="2178177"/>
                  </a:lnTo>
                  <a:cubicBezTo>
                    <a:pt x="25273" y="2178177"/>
                    <a:pt x="0" y="2152777"/>
                    <a:pt x="0" y="2121535"/>
                  </a:cubicBezTo>
                  <a:close/>
                </a:path>
              </a:pathLst>
            </a:custGeom>
            <a:solidFill>
              <a:srgbClr val="3B3C3E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8133755" y="6097637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Human Development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133755" y="6653510"/>
            <a:ext cx="8878491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Health, income, opportunity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850237" y="7709595"/>
            <a:ext cx="9445526" cy="871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I </a:t>
            </a: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analyze their co-movement across 13 years to understand development dynamics.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08710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2225427"/>
            <a:ext cx="5670649" cy="74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Research Objectives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92238" y="3397449"/>
            <a:ext cx="637878" cy="637878"/>
            <a:chOff x="0" y="0"/>
            <a:chExt cx="850503" cy="8505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3B3C3E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98575" y="3488680"/>
            <a:ext cx="425202" cy="493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13632" y="3359349"/>
            <a:ext cx="4749254" cy="449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Quantify improvements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13632" y="4012555"/>
            <a:ext cx="8524131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Education Index, Internet Usage, and HDI across 2010–2023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992238" y="5128469"/>
            <a:ext cx="637878" cy="637878"/>
            <a:chOff x="0" y="0"/>
            <a:chExt cx="850503" cy="85050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3B3C3E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098575" y="5219700"/>
            <a:ext cx="425202" cy="493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13632" y="5187702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Identify leaders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13632" y="5743575"/>
            <a:ext cx="8524131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Top-improving countries in each development dimension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992238" y="6859489"/>
            <a:ext cx="637878" cy="637878"/>
            <a:chOff x="0" y="0"/>
            <a:chExt cx="850503" cy="85050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3B3C3E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098575" y="6950720"/>
            <a:ext cx="425202" cy="493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913632" y="6918722"/>
            <a:ext cx="5121084" cy="449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Measure relationships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913632" y="7474595"/>
            <a:ext cx="8524131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Cross-sectional correlations between indicators for 2023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18288000" cy="3721150"/>
            <a:chOff x="0" y="0"/>
            <a:chExt cx="24384000" cy="4961533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24384000" cy="4961509"/>
            </a:xfrm>
            <a:custGeom>
              <a:avLst/>
              <a:gdLst/>
              <a:ahLst/>
              <a:cxnLst/>
              <a:rect r="r" b="b" t="t" l="l"/>
              <a:pathLst>
                <a:path h="4961509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961509"/>
                  </a:lnTo>
                  <a:lnTo>
                    <a:pt x="0" y="496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41" r="0" b="-4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4363194"/>
            <a:ext cx="5670649" cy="74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Data Description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2238" y="5439966"/>
            <a:ext cx="16303526" cy="1002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Comprehensive global coverage spanning over 100 countries with consistent measurement across three critical development indicators.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2238" y="7006829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Indicators Measured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92238" y="7676109"/>
            <a:ext cx="7805886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29902" indent="-164951" lvl="1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Education Index (0–1 scale)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92238" y="8228856"/>
            <a:ext cx="7805886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29902" indent="-164951" lvl="1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Internet Usage (% population)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2238" y="8781604"/>
            <a:ext cx="7805886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29902" indent="-164951" lvl="1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Human Development Index (0–1)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499401" y="7006829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Temporal Coverage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499401" y="7676109"/>
            <a:ext cx="7805886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29902" indent="-164951" lvl="1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Time span: 2010–2023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499401" y="8228856"/>
            <a:ext cx="7805886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29902" indent="-164951" lvl="1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Countries: 100+ as available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499401" y="8781604"/>
            <a:ext cx="7805886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29902" indent="-164951" lvl="1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Source: EducationIndex.xlsx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08710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990600"/>
            <a:ext cx="5670649" cy="74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Methodology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92237" y="2413546"/>
            <a:ext cx="4580930" cy="47625"/>
            <a:chOff x="0" y="0"/>
            <a:chExt cx="6107907" cy="63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107938" cy="63500"/>
            </a:xfrm>
            <a:custGeom>
              <a:avLst/>
              <a:gdLst/>
              <a:ahLst/>
              <a:cxnLst/>
              <a:rect r="r" b="b" t="t" l="l"/>
              <a:pathLst>
                <a:path h="63500" w="6107938">
                  <a:moveTo>
                    <a:pt x="0" y="0"/>
                  </a:moveTo>
                  <a:lnTo>
                    <a:pt x="6107938" y="0"/>
                  </a:lnTo>
                  <a:lnTo>
                    <a:pt x="610793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9FA582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28700" y="2865984"/>
            <a:ext cx="3795415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Calculate improvement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92237" y="4140994"/>
            <a:ext cx="4580930" cy="1002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Value(2023) minus Value(2010) for each country and indicator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856685" y="2413546"/>
            <a:ext cx="4581079" cy="38100"/>
            <a:chOff x="0" y="0"/>
            <a:chExt cx="6108105" cy="50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108065" cy="50800"/>
            </a:xfrm>
            <a:custGeom>
              <a:avLst/>
              <a:gdLst/>
              <a:ahLst/>
              <a:cxnLst/>
              <a:rect r="r" b="b" t="t" l="l"/>
              <a:pathLst>
                <a:path h="50800" w="6108065">
                  <a:moveTo>
                    <a:pt x="0" y="0"/>
                  </a:moveTo>
                  <a:lnTo>
                    <a:pt x="6108065" y="0"/>
                  </a:lnTo>
                  <a:lnTo>
                    <a:pt x="6108065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9FA582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5856685" y="2865984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Rank performance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93147" y="4140994"/>
            <a:ext cx="4581079" cy="1002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Top 10 lists derived from absolute improvement values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28700" y="5995690"/>
            <a:ext cx="9445526" cy="38100"/>
            <a:chOff x="0" y="0"/>
            <a:chExt cx="12594035" cy="50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594082" cy="50800"/>
            </a:xfrm>
            <a:custGeom>
              <a:avLst/>
              <a:gdLst/>
              <a:ahLst/>
              <a:cxnLst/>
              <a:rect r="r" b="b" t="t" l="l"/>
              <a:pathLst>
                <a:path h="50800" w="12594082">
                  <a:moveTo>
                    <a:pt x="0" y="0"/>
                  </a:moveTo>
                  <a:lnTo>
                    <a:pt x="12594082" y="0"/>
                  </a:lnTo>
                  <a:lnTo>
                    <a:pt x="12594082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9FA582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028700" y="6434212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Compute correlations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7705799"/>
            <a:ext cx="9445526" cy="54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Pearson correlations on 2023 aligned data by country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088167" y="1965021"/>
            <a:ext cx="10171133" cy="6356958"/>
          </a:xfrm>
          <a:custGeom>
            <a:avLst/>
            <a:gdLst/>
            <a:ahLst/>
            <a:cxnLst/>
            <a:rect r="r" b="b" t="t" l="l"/>
            <a:pathLst>
              <a:path h="6356958" w="10171133">
                <a:moveTo>
                  <a:pt x="0" y="0"/>
                </a:moveTo>
                <a:lnTo>
                  <a:pt x="10171133" y="0"/>
                </a:lnTo>
                <a:lnTo>
                  <a:pt x="1017113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90600"/>
            <a:ext cx="6375044" cy="141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Top 10 Education Index Improvements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595666"/>
            <a:ext cx="4858199" cy="1319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Countries advancing most in educational attainment and infrastructure 2010–2023.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895596"/>
            <a:ext cx="5800090" cy="1042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Notable leaders: Equatorial Guinea, Tajikistan, Ethiopia, and Madagascar demonstrate transformative educational progress.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088167" y="1965021"/>
            <a:ext cx="10171133" cy="6356958"/>
          </a:xfrm>
          <a:custGeom>
            <a:avLst/>
            <a:gdLst/>
            <a:ahLst/>
            <a:cxnLst/>
            <a:rect r="r" b="b" t="t" l="l"/>
            <a:pathLst>
              <a:path h="6356958" w="10171133">
                <a:moveTo>
                  <a:pt x="0" y="0"/>
                </a:moveTo>
                <a:lnTo>
                  <a:pt x="10171133" y="0"/>
                </a:lnTo>
                <a:lnTo>
                  <a:pt x="1017113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90600"/>
            <a:ext cx="6068399" cy="141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Top 10 Internet Usage Improvements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619884"/>
            <a:ext cx="5553245" cy="1319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Rapid digital connectivity expansion across emerging markets and underserved regions.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895438"/>
            <a:ext cx="4980850" cy="1395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Mobile and broadband infrastructure investments enabled remarkable digital penetration gains across low-connectivity regions.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088167" y="2070894"/>
            <a:ext cx="10171133" cy="6356958"/>
          </a:xfrm>
          <a:custGeom>
            <a:avLst/>
            <a:gdLst/>
            <a:ahLst/>
            <a:cxnLst/>
            <a:rect r="r" b="b" t="t" l="l"/>
            <a:pathLst>
              <a:path h="6356958" w="10171133">
                <a:moveTo>
                  <a:pt x="0" y="0"/>
                </a:moveTo>
                <a:lnTo>
                  <a:pt x="10171133" y="0"/>
                </a:lnTo>
                <a:lnTo>
                  <a:pt x="1017113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90600"/>
            <a:ext cx="5401628" cy="2122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Top 10 Human Development Index Improvements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692961"/>
            <a:ext cx="4952305" cy="1319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Comprehensive gains in health, income, and living standards across the development spectrum.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002390"/>
            <a:ext cx="4952305" cy="1395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HDI gains reflect sustained progress in poverty reduction, healthcare expansion, and economic opportunity across diverse contexts.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C1D1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4164072"/>
            <a:ext cx="13275212" cy="5094228"/>
          </a:xfrm>
          <a:custGeom>
            <a:avLst/>
            <a:gdLst/>
            <a:ahLst/>
            <a:cxnLst/>
            <a:rect r="r" b="b" t="t" l="l"/>
            <a:pathLst>
              <a:path h="5094228" w="13275212">
                <a:moveTo>
                  <a:pt x="0" y="0"/>
                </a:moveTo>
                <a:lnTo>
                  <a:pt x="13275212" y="0"/>
                </a:lnTo>
                <a:lnTo>
                  <a:pt x="13275212" y="5094228"/>
                </a:lnTo>
                <a:lnTo>
                  <a:pt x="0" y="50942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2069654"/>
            <a:ext cx="9865841" cy="712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Correlation Result (2023)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DAG37FmNdwE</dc:identifier>
  <dcterms:modified xsi:type="dcterms:W3CDTF">2011-08-01T06:04:30Z</dcterms:modified>
  <cp:revision>1</cp:revision>
  <dc:title>The-Interlinked-Trajectory-of-Human-Development-Education-and-Digital-Access.pptx</dc:title>
</cp:coreProperties>
</file>