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71" r:id="rId2"/>
    <p:sldId id="256" r:id="rId3"/>
    <p:sldId id="272" r:id="rId4"/>
    <p:sldId id="257" r:id="rId5"/>
    <p:sldId id="259" r:id="rId6"/>
    <p:sldId id="273" r:id="rId7"/>
    <p:sldId id="260" r:id="rId8"/>
    <p:sldId id="274" r:id="rId9"/>
    <p:sldId id="275" r:id="rId10"/>
    <p:sldId id="276" r:id="rId11"/>
    <p:sldId id="262" r:id="rId12"/>
    <p:sldId id="264" r:id="rId13"/>
    <p:sldId id="267" r:id="rId14"/>
    <p:sldId id="268"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463" autoAdjust="0"/>
  </p:normalViewPr>
  <p:slideViewPr>
    <p:cSldViewPr snapToGrid="0" snapToObjects="1">
      <p:cViewPr varScale="1">
        <p:scale>
          <a:sx n="71" d="100"/>
          <a:sy n="71" d="100"/>
        </p:scale>
        <p:origin x="1786"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1E076F-A0B3-457D-A3F8-8B91CDC8BA33}" type="datetimeFigureOut">
              <a:rPr lang="en-US" smtClean="0"/>
              <a:t>11/8/2025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8844A-C0A0-4229-A64F-B4F6A2B98BBA}" type="slidenum">
              <a:rPr lang="en-US" smtClean="0"/>
              <a:t>‹#›</a:t>
            </a:fld>
            <a:endParaRPr lang="en-US"/>
          </a:p>
        </p:txBody>
      </p:sp>
    </p:spTree>
    <p:extLst>
      <p:ext uri="{BB962C8B-B14F-4D97-AF65-F5344CB8AC3E}">
        <p14:creationId xmlns:p14="http://schemas.microsoft.com/office/powerpoint/2010/main" val="305298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effectLst/>
              </a:rPr>
              <a:t>Good My name is </a:t>
            </a:r>
            <a:r>
              <a:rPr lang="en-US" dirty="0" err="1" smtClean="0">
                <a:effectLst/>
              </a:rPr>
              <a:t>Tsetsgesuren</a:t>
            </a:r>
            <a:r>
              <a:rPr lang="en-US" dirty="0" smtClean="0">
                <a:effectLst/>
              </a:rPr>
              <a:t> </a:t>
            </a:r>
            <a:r>
              <a:rPr lang="en-US" dirty="0" err="1" smtClean="0">
                <a:effectLst/>
              </a:rPr>
              <a:t>Namjiljav</a:t>
            </a:r>
            <a:r>
              <a:rPr lang="en-US" dirty="0" smtClean="0">
                <a:effectLst/>
              </a:rPr>
              <a:t>. Today I present: Deriving Wine Experts Based on LLM and Similarity Analysis. Co-authors: Dr. </a:t>
            </a:r>
            <a:r>
              <a:rPr lang="en-US" dirty="0" err="1" smtClean="0">
                <a:effectLst/>
              </a:rPr>
              <a:t>László</a:t>
            </a:r>
            <a:r>
              <a:rPr lang="en-US" dirty="0" smtClean="0">
                <a:effectLst/>
              </a:rPr>
              <a:t> </a:t>
            </a:r>
            <a:r>
              <a:rPr lang="en-US" dirty="0" err="1" smtClean="0">
                <a:effectLst/>
              </a:rPr>
              <a:t>Pitlik</a:t>
            </a:r>
            <a:r>
              <a:rPr lang="en-US" dirty="0" smtClean="0">
                <a:effectLst/>
              </a:rPr>
              <a:t> and </a:t>
            </a:r>
            <a:r>
              <a:rPr lang="en-US" dirty="0" err="1" smtClean="0">
                <a:effectLst/>
              </a:rPr>
              <a:t>László</a:t>
            </a:r>
            <a:r>
              <a:rPr lang="en-US" dirty="0" smtClean="0">
                <a:effectLst/>
              </a:rPr>
              <a:t> </a:t>
            </a:r>
            <a:r>
              <a:rPr lang="en-US" dirty="0" err="1" smtClean="0">
                <a:effectLst/>
              </a:rPr>
              <a:t>Pitlik</a:t>
            </a:r>
            <a:r>
              <a:rPr lang="en-US" dirty="0" smtClean="0">
                <a:effectLst/>
              </a:rPr>
              <a:t> Jr., </a:t>
            </a:r>
            <a:r>
              <a:rPr lang="en-US" dirty="0" err="1" smtClean="0">
                <a:effectLst/>
              </a:rPr>
              <a:t>Kodolányi</a:t>
            </a:r>
            <a:r>
              <a:rPr lang="en-US" dirty="0" smtClean="0">
                <a:effectLst/>
              </a:rPr>
              <a:t> </a:t>
            </a:r>
            <a:r>
              <a:rPr lang="en-US" dirty="0" err="1" smtClean="0">
                <a:effectLst/>
              </a:rPr>
              <a:t>János</a:t>
            </a:r>
            <a:r>
              <a:rPr lang="en-US" dirty="0" smtClean="0">
                <a:effectLst/>
              </a:rPr>
              <a:t> University and MY-X team.</a:t>
            </a:r>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2</a:t>
            </a:fld>
            <a:endParaRPr lang="en-US"/>
          </a:p>
        </p:txBody>
      </p:sp>
    </p:spTree>
    <p:extLst>
      <p:ext uri="{BB962C8B-B14F-4D97-AF65-F5344CB8AC3E}">
        <p14:creationId xmlns:p14="http://schemas.microsoft.com/office/powerpoint/2010/main" val="2902608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this presentation, I'll go over the key aspects of our research — starting with the introduction, followed by the methodology, and conclusion as well as the future works.</a:t>
            </a:r>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3</a:t>
            </a:fld>
            <a:endParaRPr lang="en-US"/>
          </a:p>
        </p:txBody>
      </p:sp>
    </p:spTree>
    <p:extLst>
      <p:ext uri="{BB962C8B-B14F-4D97-AF65-F5344CB8AC3E}">
        <p14:creationId xmlns:p14="http://schemas.microsoft.com/office/powerpoint/2010/main" val="26430028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artificial intelligence and large language models (LLMs) have transformed data interpretation and decision support systems across multiple domains, including food and beverage research. This study introduces an innovative approach to deriving wine expertise by combining similarity analysis and LLM-based evaluation. Using a dataset of red wine characteristics and expert-rated quality scores, an LLM-driven framework was applied to identify patterns that align with human expert judgment. The study also employed similarity analysis to compare wine samples based on their physicochemical attributes, aiming to simulate how professional sommeliers evaluate wine quality. The integration of statistical correlations, semantic reasoning, and model-based assessment demonstrates that LLMs can replicate expert-level insights with promising accuracy.</a:t>
            </a:r>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4</a:t>
            </a:fld>
            <a:endParaRPr lang="en-US"/>
          </a:p>
        </p:txBody>
      </p:sp>
    </p:spTree>
    <p:extLst>
      <p:ext uri="{BB962C8B-B14F-4D97-AF65-F5344CB8AC3E}">
        <p14:creationId xmlns:p14="http://schemas.microsoft.com/office/powerpoint/2010/main" val="1244811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I will provide a brief overview of the methodologies we applied. The process starts with data preparation. Raw data is collected from database</a:t>
            </a:r>
            <a:r>
              <a:rPr lang="en-US" baseline="0" dirty="0" smtClean="0"/>
              <a:t> kaggle.com,</a:t>
            </a:r>
            <a:r>
              <a:rPr lang="en-US" dirty="0" smtClean="0"/>
              <a:t> then cleaned and queried to extract the relevant information for analysis. For text inputs, natural language processing models are used to dig deeper into the content. Next, an Object-Attribute Matrix (OAM) is constructed. Once the OAM is prepared, we generate a ranked table using Excel’s RANK function. This table feeds into the COCO Y0 engine designed to process and analyze the data Then the outputs are validated.</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6</a:t>
            </a:fld>
            <a:endParaRPr lang="en-US"/>
          </a:p>
        </p:txBody>
      </p:sp>
    </p:spTree>
    <p:extLst>
      <p:ext uri="{BB962C8B-B14F-4D97-AF65-F5344CB8AC3E}">
        <p14:creationId xmlns:p14="http://schemas.microsoft.com/office/powerpoint/2010/main" val="177556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7</a:t>
            </a:fld>
            <a:endParaRPr lang="en-US"/>
          </a:p>
        </p:txBody>
      </p:sp>
    </p:spTree>
    <p:extLst>
      <p:ext uri="{BB962C8B-B14F-4D97-AF65-F5344CB8AC3E}">
        <p14:creationId xmlns:p14="http://schemas.microsoft.com/office/powerpoint/2010/main" val="1108540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we can see OAM </a:t>
            </a:r>
          </a:p>
          <a:p>
            <a:r>
              <a:rPr lang="en-US" dirty="0" smtClean="0">
                <a:effectLst/>
              </a:rPr>
              <a:t>We selected 100 wines. Each has 12 attributes. For each attribute:</a:t>
            </a:r>
          </a:p>
          <a:p>
            <a:r>
              <a:rPr lang="en-US" dirty="0" smtClean="0"/>
              <a:t>Direction defined (1 = higher better, 0 = lower better)</a:t>
            </a:r>
          </a:p>
          <a:p>
            <a:r>
              <a:rPr lang="en-US" dirty="0" smtClean="0"/>
              <a:t>Performance index calculated This forms the Object-Attribute Matrix.</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8</a:t>
            </a:fld>
            <a:endParaRPr lang="en-US"/>
          </a:p>
        </p:txBody>
      </p:sp>
    </p:spTree>
    <p:extLst>
      <p:ext uri="{BB962C8B-B14F-4D97-AF65-F5344CB8AC3E}">
        <p14:creationId xmlns:p14="http://schemas.microsoft.com/office/powerpoint/2010/main" val="1526337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ranked table, derived from the OAM. Using Excel’s RANK function </a:t>
            </a:r>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9</a:t>
            </a:fld>
            <a:endParaRPr lang="en-US"/>
          </a:p>
        </p:txBody>
      </p:sp>
    </p:spTree>
    <p:extLst>
      <p:ext uri="{BB962C8B-B14F-4D97-AF65-F5344CB8AC3E}">
        <p14:creationId xmlns:p14="http://schemas.microsoft.com/office/powerpoint/2010/main" val="1134346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effectLst/>
              </a:rPr>
              <a:t>Wine Sample Evaluation Initial observation: Higher alcohol → higher quality rank. Correlation between alcohol and quality: +0.404 Volatile acidity and quality: –0.404</a:t>
            </a:r>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10</a:t>
            </a:fld>
            <a:endParaRPr lang="en-US"/>
          </a:p>
        </p:txBody>
      </p:sp>
    </p:spTree>
    <p:extLst>
      <p:ext uri="{BB962C8B-B14F-4D97-AF65-F5344CB8AC3E}">
        <p14:creationId xmlns:p14="http://schemas.microsoft.com/office/powerpoint/2010/main" val="2001168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Attribute Correlation </a:t>
            </a:r>
            <a:r>
              <a:rPr lang="en-US" b="1" dirty="0" err="1" smtClean="0">
                <a:effectLst/>
              </a:rPr>
              <a:t>Heatmap</a:t>
            </a:r>
            <a:r>
              <a:rPr lang="en-US" dirty="0" smtClean="0">
                <a:effectLst/>
              </a:rPr>
              <a:t> </a:t>
            </a:r>
            <a:r>
              <a:rPr lang="en-US" dirty="0" err="1" smtClean="0">
                <a:effectLst/>
              </a:rPr>
              <a:t>Heatmap</a:t>
            </a:r>
            <a:r>
              <a:rPr lang="en-US" dirty="0" smtClean="0">
                <a:effectLst/>
              </a:rPr>
              <a:t> shows:</a:t>
            </a:r>
          </a:p>
          <a:p>
            <a:r>
              <a:rPr lang="en-US" dirty="0" smtClean="0"/>
              <a:t>Positive correlation: alcohol, </a:t>
            </a:r>
            <a:r>
              <a:rPr lang="en-US" dirty="0" err="1" smtClean="0"/>
              <a:t>sulphates</a:t>
            </a:r>
            <a:endParaRPr lang="en-US" dirty="0" smtClean="0"/>
          </a:p>
          <a:p>
            <a:r>
              <a:rPr lang="en-US" dirty="0" smtClean="0"/>
              <a:t>Negative correlation: volatile acidity, density These align with known wine chemistry patterns.</a:t>
            </a:r>
          </a:p>
          <a:p>
            <a:endParaRPr lang="en-US" dirty="0"/>
          </a:p>
        </p:txBody>
      </p:sp>
      <p:sp>
        <p:nvSpPr>
          <p:cNvPr id="4" name="Slide Number Placeholder 3"/>
          <p:cNvSpPr>
            <a:spLocks noGrp="1"/>
          </p:cNvSpPr>
          <p:nvPr>
            <p:ph type="sldNum" sz="quarter" idx="10"/>
          </p:nvPr>
        </p:nvSpPr>
        <p:spPr/>
        <p:txBody>
          <a:bodyPr/>
          <a:lstStyle/>
          <a:p>
            <a:fld id="{BCB8844A-C0A0-4229-A64F-B4F6A2B98BBA}" type="slidenum">
              <a:rPr lang="en-US" smtClean="0"/>
              <a:t>11</a:t>
            </a:fld>
            <a:endParaRPr lang="en-US"/>
          </a:p>
        </p:txBody>
      </p:sp>
    </p:spTree>
    <p:extLst>
      <p:ext uri="{BB962C8B-B14F-4D97-AF65-F5344CB8AC3E}">
        <p14:creationId xmlns:p14="http://schemas.microsoft.com/office/powerpoint/2010/main" val="1276866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1081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22466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75214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30852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046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429026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87550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0611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69444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5382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88333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99835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28290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9231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60909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22287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11/8/2025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25919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7910" y="274639"/>
            <a:ext cx="8378889" cy="6019476"/>
          </a:xfrm>
        </p:spPr>
      </p:pic>
    </p:spTree>
    <p:extLst>
      <p:ext uri="{BB962C8B-B14F-4D97-AF65-F5344CB8AC3E}">
        <p14:creationId xmlns:p14="http://schemas.microsoft.com/office/powerpoint/2010/main" val="3942621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2" y="480929"/>
            <a:ext cx="3079103" cy="2687004"/>
          </a:xfrm>
        </p:spPr>
        <p:txBody>
          <a:bodyPr>
            <a:normAutofit/>
          </a:bodyPr>
          <a:lstStyle/>
          <a:p>
            <a:r>
              <a:rPr lang="en-US" sz="2000" dirty="0" smtClean="0"/>
              <a:t>Wine sample evaluation. Higher </a:t>
            </a:r>
            <a:r>
              <a:rPr lang="en-US" sz="2000" dirty="0"/>
              <a:t>alcohol levels tend to correlate with better quality scores</a:t>
            </a:r>
            <a:r>
              <a:rPr lang="en-US" sz="2000" dirty="0" smtClean="0"/>
              <a:t>.  </a:t>
            </a:r>
            <a:r>
              <a:rPr lang="en-US" sz="2000" dirty="0">
                <a:latin typeface="Aptos Narrow" panose="020B0004020202020204" pitchFamily="34" charset="0"/>
              </a:rPr>
              <a:t> </a:t>
            </a:r>
            <a:r>
              <a:rPr lang="en-US" sz="2000" dirty="0" smtClean="0">
                <a:latin typeface="Aptos Narrow" panose="020B0004020202020204" pitchFamily="34" charset="0"/>
              </a:rPr>
              <a:t>       </a:t>
            </a:r>
            <a:r>
              <a:rPr lang="en-US" sz="2000" dirty="0" smtClean="0">
                <a:solidFill>
                  <a:schemeClr val="accent6">
                    <a:lumMod val="75000"/>
                  </a:schemeClr>
                </a:solidFill>
                <a:latin typeface="Aptos Narrow" panose="020B0004020202020204" pitchFamily="34" charset="0"/>
              </a:rPr>
              <a:t>Correlation</a:t>
            </a:r>
            <a:r>
              <a:rPr lang="en-US" sz="2000" dirty="0">
                <a:solidFill>
                  <a:schemeClr val="accent6">
                    <a:lumMod val="75000"/>
                  </a:schemeClr>
                </a:solidFill>
                <a:latin typeface="Aptos Narrow" panose="020B0004020202020204" pitchFamily="34" charset="0"/>
              </a:rPr>
              <a:t/>
            </a:r>
            <a:br>
              <a:rPr lang="en-US" sz="2000" dirty="0">
                <a:solidFill>
                  <a:schemeClr val="accent6">
                    <a:lumMod val="75000"/>
                  </a:schemeClr>
                </a:solidFill>
                <a:latin typeface="Aptos Narrow" panose="020B0004020202020204" pitchFamily="34" charset="0"/>
              </a:rPr>
            </a:br>
            <a:r>
              <a:rPr lang="en-US" sz="2000" dirty="0">
                <a:solidFill>
                  <a:schemeClr val="accent6">
                    <a:lumMod val="75000"/>
                  </a:schemeClr>
                </a:solidFill>
                <a:latin typeface="Aptos Narrow" panose="020B0004020202020204" pitchFamily="34" charset="0"/>
              </a:rPr>
              <a:t>Approach</a:t>
            </a:r>
            <a:r>
              <a:rPr lang="en-US" sz="2000" dirty="0" smtClean="0">
                <a:solidFill>
                  <a:schemeClr val="accent6">
                    <a:lumMod val="75000"/>
                  </a:schemeClr>
                </a:solidFill>
                <a:latin typeface="Aptos Narrow" panose="020B0004020202020204" pitchFamily="34" charset="0"/>
              </a:rPr>
              <a:t>:-0.4040302</a:t>
            </a:r>
            <a:r>
              <a:rPr lang="en-US" sz="2400" dirty="0">
                <a:latin typeface="Aptos Narrow" panose="020B0004020202020204" pitchFamily="34" charset="0"/>
              </a:rPr>
              <a:t/>
            </a:r>
            <a:br>
              <a:rPr lang="en-US" sz="2400" dirty="0">
                <a:latin typeface="Aptos Narrow" panose="020B0004020202020204" pitchFamily="34" charset="0"/>
              </a:rPr>
            </a:br>
            <a:endParaRPr lang="en-US" sz="2400" dirty="0"/>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77175" y="3254188"/>
            <a:ext cx="4894729" cy="3603812"/>
          </a:xfrm>
        </p:spPr>
      </p:pic>
      <p:pic>
        <p:nvPicPr>
          <p:cNvPr id="8" name="Content Placeholder 7" descr="alcohol_vs_quality.png"/>
          <p:cNvPicPr>
            <a:picLocks noGrp="1" noChangeAspect="1"/>
          </p:cNvPicPr>
          <p:nvPr>
            <p:ph sz="half" idx="2"/>
          </p:nvPr>
        </p:nvPicPr>
        <p:blipFill>
          <a:blip r:embed="rId4"/>
          <a:stretch>
            <a:fillRect/>
          </a:stretch>
        </p:blipFill>
        <p:spPr>
          <a:xfrm>
            <a:off x="3732245" y="536431"/>
            <a:ext cx="4404049" cy="2957786"/>
          </a:xfrm>
          <a:prstGeom prst="rect">
            <a:avLst/>
          </a:prstGeom>
        </p:spPr>
      </p:pic>
      <p:pic>
        <p:nvPicPr>
          <p:cNvPr id="9"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158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65910" cy="1143000"/>
          </a:xfrm>
        </p:spPr>
        <p:txBody>
          <a:bodyPr>
            <a:normAutofit/>
          </a:bodyPr>
          <a:lstStyle/>
          <a:p>
            <a:r>
              <a:rPr sz="3200" dirty="0"/>
              <a:t>Attribute Correlation </a:t>
            </a:r>
            <a:r>
              <a:rPr sz="3200" dirty="0" smtClean="0"/>
              <a:t>Heat</a:t>
            </a:r>
            <a:r>
              <a:rPr lang="en-US" sz="3200" dirty="0" smtClean="0"/>
              <a:t> </a:t>
            </a:r>
            <a:r>
              <a:rPr sz="3200" dirty="0" smtClean="0"/>
              <a:t>map</a:t>
            </a:r>
            <a:endParaRPr sz="3200" dirty="0"/>
          </a:p>
        </p:txBody>
      </p:sp>
      <p:sp>
        <p:nvSpPr>
          <p:cNvPr id="3" name="Content Placeholder 2"/>
          <p:cNvSpPr>
            <a:spLocks noGrp="1"/>
          </p:cNvSpPr>
          <p:nvPr>
            <p:ph idx="1"/>
          </p:nvPr>
        </p:nvSpPr>
        <p:spPr>
          <a:xfrm>
            <a:off x="457199" y="1600200"/>
            <a:ext cx="4432041" cy="4525963"/>
          </a:xfrm>
        </p:spPr>
        <p:txBody>
          <a:bodyPr>
            <a:normAutofit/>
          </a:bodyPr>
          <a:lstStyle/>
          <a:p>
            <a:r>
              <a:rPr sz="1800" dirty="0"/>
              <a:t>The correlation map shows relationships between chemical attributes.</a:t>
            </a:r>
          </a:p>
          <a:p>
            <a:r>
              <a:rPr sz="1800" dirty="0"/>
              <a:t>Alcohol, volatile acidity, and </a:t>
            </a:r>
            <a:r>
              <a:rPr sz="1800" dirty="0" err="1"/>
              <a:t>sulphates</a:t>
            </a:r>
            <a:r>
              <a:rPr sz="1800" dirty="0"/>
              <a:t> show strong influence on wine quality.</a:t>
            </a:r>
          </a:p>
        </p:txBody>
      </p:sp>
      <p:pic>
        <p:nvPicPr>
          <p:cNvPr id="4" name="Picture 3" descr="correlation_heatmap.png"/>
          <p:cNvPicPr>
            <a:picLocks noChangeAspect="1"/>
          </p:cNvPicPr>
          <p:nvPr/>
        </p:nvPicPr>
        <p:blipFill>
          <a:blip r:embed="rId3"/>
          <a:stretch>
            <a:fillRect/>
          </a:stretch>
        </p:blipFill>
        <p:spPr>
          <a:xfrm>
            <a:off x="4506687" y="2076308"/>
            <a:ext cx="4348064" cy="4049855"/>
          </a:xfrm>
          <a:prstGeom prst="rect">
            <a:avLst/>
          </a:prstGeom>
        </p:spPr>
      </p:pic>
      <p:pic>
        <p:nvPicPr>
          <p:cNvPr id="5"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6362" y="0"/>
            <a:ext cx="1417638" cy="141763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quality_distribution.png"/>
          <p:cNvPicPr>
            <a:picLocks noChangeAspect="1"/>
          </p:cNvPicPr>
          <p:nvPr/>
        </p:nvPicPr>
        <p:blipFill>
          <a:blip r:embed="rId5"/>
          <a:stretch>
            <a:fillRect/>
          </a:stretch>
        </p:blipFill>
        <p:spPr>
          <a:xfrm>
            <a:off x="531844" y="3639754"/>
            <a:ext cx="3508311" cy="281989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214188" cy="1143000"/>
          </a:xfrm>
        </p:spPr>
        <p:txBody>
          <a:bodyPr>
            <a:normAutofit/>
          </a:bodyPr>
          <a:lstStyle/>
          <a:p>
            <a:r>
              <a:rPr sz="3200" dirty="0"/>
              <a:t>Similarity </a:t>
            </a:r>
            <a:r>
              <a:rPr sz="3200" dirty="0" smtClean="0"/>
              <a:t>Analysis</a:t>
            </a:r>
            <a:r>
              <a:rPr lang="en-US" sz="3200" dirty="0" smtClean="0"/>
              <a:t> </a:t>
            </a:r>
            <a:r>
              <a:rPr lang="en-US" sz="3200" dirty="0"/>
              <a:t>LLM-Based Evaluation</a:t>
            </a:r>
            <a:endParaRPr sz="3200" dirty="0"/>
          </a:p>
        </p:txBody>
      </p:sp>
      <p:sp>
        <p:nvSpPr>
          <p:cNvPr id="3" name="Content Placeholder 2"/>
          <p:cNvSpPr>
            <a:spLocks noGrp="1"/>
          </p:cNvSpPr>
          <p:nvPr>
            <p:ph idx="1"/>
          </p:nvPr>
        </p:nvSpPr>
        <p:spPr>
          <a:xfrm>
            <a:off x="457200" y="1600200"/>
            <a:ext cx="6913984" cy="4525963"/>
          </a:xfrm>
        </p:spPr>
        <p:txBody>
          <a:bodyPr>
            <a:normAutofit fontScale="92500" lnSpcReduction="20000"/>
          </a:bodyPr>
          <a:lstStyle/>
          <a:p>
            <a:r>
              <a:rPr sz="2200" dirty="0"/>
              <a:t>Similarity analysis compares wine samples using Euclidean and cosine similarity metrics.</a:t>
            </a:r>
          </a:p>
          <a:p>
            <a:r>
              <a:rPr sz="2200" dirty="0"/>
              <a:t>This approach replicates how sommeliers compare wines based on shared taste or composition</a:t>
            </a:r>
            <a:r>
              <a:rPr sz="2200" dirty="0" smtClean="0"/>
              <a:t>.</a:t>
            </a:r>
            <a:r>
              <a:rPr lang="en-US" sz="2200" dirty="0" smtClean="0"/>
              <a:t> </a:t>
            </a:r>
          </a:p>
          <a:p>
            <a:r>
              <a:rPr lang="en-US" sz="2200" dirty="0"/>
              <a:t>An LLM framework evaluates text-based interpretations of data patterns.</a:t>
            </a:r>
          </a:p>
          <a:p>
            <a:r>
              <a:rPr lang="en-US" sz="2200" dirty="0"/>
              <a:t>It combines semantic reasoning with numeric correlations to identify patterns similar to expert reasoning</a:t>
            </a:r>
            <a:r>
              <a:rPr lang="en-US" sz="2200" dirty="0" smtClean="0"/>
              <a:t>. </a:t>
            </a:r>
          </a:p>
          <a:p>
            <a:r>
              <a:rPr lang="en-US" sz="2200" dirty="0"/>
              <a:t>Combining these two techniques allows:</a:t>
            </a:r>
          </a:p>
          <a:p>
            <a:r>
              <a:rPr lang="en-US" sz="2200" dirty="0"/>
              <a:t>- Quantitative pattern recognition</a:t>
            </a:r>
          </a:p>
          <a:p>
            <a:r>
              <a:rPr lang="en-US" sz="2200" dirty="0"/>
              <a:t>- Semantic reasoning about wine characteristics</a:t>
            </a:r>
          </a:p>
          <a:p>
            <a:r>
              <a:rPr lang="en-US" sz="2200" dirty="0"/>
              <a:t>- Cross-validation with expert ratings.</a:t>
            </a:r>
          </a:p>
          <a:p>
            <a:endParaRPr lang="en-US" sz="2200" dirty="0"/>
          </a:p>
          <a:p>
            <a:endParaRPr dirty="0"/>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719665" cy="1143000"/>
          </a:xfrm>
        </p:spPr>
        <p:txBody>
          <a:bodyPr>
            <a:normAutofit/>
          </a:bodyPr>
          <a:lstStyle/>
          <a:p>
            <a:r>
              <a:rPr sz="3200" dirty="0"/>
              <a:t>Key Findings</a:t>
            </a:r>
          </a:p>
        </p:txBody>
      </p:sp>
      <p:sp>
        <p:nvSpPr>
          <p:cNvPr id="3" name="Content Placeholder 2"/>
          <p:cNvSpPr>
            <a:spLocks noGrp="1"/>
          </p:cNvSpPr>
          <p:nvPr>
            <p:ph idx="1"/>
          </p:nvPr>
        </p:nvSpPr>
        <p:spPr>
          <a:xfrm>
            <a:off x="457200" y="1600200"/>
            <a:ext cx="7269162" cy="4525963"/>
          </a:xfrm>
        </p:spPr>
        <p:txBody>
          <a:bodyPr>
            <a:normAutofit/>
          </a:bodyPr>
          <a:lstStyle/>
          <a:p>
            <a:r>
              <a:rPr sz="2000" dirty="0"/>
              <a:t>- Alcohol and </a:t>
            </a:r>
            <a:r>
              <a:rPr sz="2000" dirty="0" err="1"/>
              <a:t>sulphates</a:t>
            </a:r>
            <a:r>
              <a:rPr sz="2000" dirty="0"/>
              <a:t> are strong positive indicators of wine quality.</a:t>
            </a:r>
          </a:p>
          <a:p>
            <a:r>
              <a:rPr sz="2000" dirty="0"/>
              <a:t>- Density and volatile acidity negatively affect ratings.</a:t>
            </a:r>
          </a:p>
          <a:p>
            <a:r>
              <a:rPr sz="2000" dirty="0"/>
              <a:t>- LLM outputs aligned with expert evaluations in 82% of cases.</a:t>
            </a:r>
          </a:p>
          <a:p>
            <a:r>
              <a:rPr sz="2000" dirty="0"/>
              <a:t>- AI-driven reasoning achieved high consistency.</a:t>
            </a: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6362" y="0"/>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99380" cy="1143000"/>
          </a:xfrm>
        </p:spPr>
        <p:txBody>
          <a:bodyPr>
            <a:normAutofit/>
          </a:bodyPr>
          <a:lstStyle/>
          <a:p>
            <a:r>
              <a:rPr sz="3200" dirty="0" smtClean="0"/>
              <a:t>Conclusion and Future Work</a:t>
            </a:r>
            <a:endParaRPr sz="3200" dirty="0"/>
          </a:p>
        </p:txBody>
      </p:sp>
      <p:sp>
        <p:nvSpPr>
          <p:cNvPr id="3" name="Content Placeholder 2"/>
          <p:cNvSpPr>
            <a:spLocks noGrp="1"/>
          </p:cNvSpPr>
          <p:nvPr>
            <p:ph idx="1"/>
          </p:nvPr>
        </p:nvSpPr>
        <p:spPr/>
        <p:txBody>
          <a:bodyPr>
            <a:normAutofit/>
          </a:bodyPr>
          <a:lstStyle/>
          <a:p>
            <a:r>
              <a:rPr sz="2000" dirty="0"/>
              <a:t>LLMs can replicate expert insights in wine quality assessment.</a:t>
            </a:r>
          </a:p>
          <a:p>
            <a:r>
              <a:rPr sz="2000" dirty="0"/>
              <a:t>Future improvements:</a:t>
            </a:r>
          </a:p>
          <a:p>
            <a:r>
              <a:rPr sz="2000" dirty="0"/>
              <a:t>- Use multimodal data (text + sensory)</a:t>
            </a:r>
          </a:p>
          <a:p>
            <a:r>
              <a:rPr sz="2000" dirty="0"/>
              <a:t>- Expand dataset with regional and sensory factors</a:t>
            </a:r>
          </a:p>
          <a:p>
            <a:r>
              <a:rPr sz="2000" dirty="0"/>
              <a:t>- Enhance model </a:t>
            </a:r>
            <a:r>
              <a:rPr sz="2000" dirty="0" err="1"/>
              <a:t>explainability</a:t>
            </a:r>
            <a:r>
              <a:rPr sz="2000" dirty="0"/>
              <a:t>.</a:t>
            </a: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6362" y="0"/>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559420" cy="1143000"/>
          </a:xfrm>
        </p:spPr>
        <p:txBody>
          <a:bodyPr>
            <a:normAutofit fontScale="90000"/>
          </a:bodyPr>
          <a:lstStyle/>
          <a:p>
            <a:r>
              <a:rPr lang="en-US" dirty="0"/>
              <a:t/>
            </a:r>
            <a:br>
              <a:rPr lang="en-US" dirty="0"/>
            </a:br>
            <a:endParaRPr dirty="0"/>
          </a:p>
        </p:txBody>
      </p:sp>
      <p:sp>
        <p:nvSpPr>
          <p:cNvPr id="3" name="Content Placeholder 2"/>
          <p:cNvSpPr>
            <a:spLocks noGrp="1"/>
          </p:cNvSpPr>
          <p:nvPr>
            <p:ph idx="1"/>
          </p:nvPr>
        </p:nvSpPr>
        <p:spPr/>
        <p:txBody>
          <a:bodyPr/>
          <a:lstStyle/>
          <a:p>
            <a:r>
              <a:rPr dirty="0"/>
              <a:t>Thank you for your attention</a:t>
            </a:r>
            <a:r>
              <a:rPr dirty="0" smtClean="0"/>
              <a:t>!</a:t>
            </a:r>
            <a:endParaRPr lang="en-US" dirty="0" smtClean="0"/>
          </a:p>
          <a:p>
            <a:endParaRPr lang="en-US" dirty="0"/>
          </a:p>
          <a:p>
            <a:r>
              <a:rPr lang="hu-HU" sz="2400" dirty="0">
                <a:solidFill>
                  <a:srgbClr val="000000"/>
                </a:solidFill>
                <a:latin typeface="Aptos" panose="020B0004020202020204" pitchFamily="34" charset="0"/>
                <a:ea typeface="Arial"/>
                <a:cs typeface="Arial"/>
                <a:sym typeface="Arial"/>
              </a:rPr>
              <a:t>Dr. László </a:t>
            </a:r>
            <a:r>
              <a:rPr lang="en-US" sz="2400" dirty="0" err="1">
                <a:solidFill>
                  <a:srgbClr val="000000"/>
                </a:solidFill>
                <a:latin typeface="Aptos" panose="020B0004020202020204" pitchFamily="34" charset="0"/>
                <a:ea typeface="Arial"/>
                <a:cs typeface="Arial"/>
                <a:sym typeface="Arial"/>
              </a:rPr>
              <a:t>Pitlik</a:t>
            </a:r>
            <a:r>
              <a:rPr lang="de-DE" sz="2400" kern="100" dirty="0" smtClean="0">
                <a:solidFill>
                  <a:srgbClr val="000000"/>
                </a:solidFill>
                <a:latin typeface="Aptos" panose="020B0004020202020204" pitchFamily="34" charset="0"/>
                <a:ea typeface="Aptos" panose="020B0004020202020204" pitchFamily="34" charset="0"/>
                <a:cs typeface="Times New Roman" panose="02020603050405020304" pitchFamily="18" charset="0"/>
              </a:rPr>
              <a:t>:</a:t>
            </a:r>
          </a:p>
          <a:p>
            <a:r>
              <a:rPr lang="en-US" sz="2400" dirty="0" err="1">
                <a:solidFill>
                  <a:srgbClr val="000000"/>
                </a:solidFill>
                <a:latin typeface="Aptos" panose="020B0004020202020204" pitchFamily="34" charset="0"/>
                <a:ea typeface="Arial"/>
                <a:cs typeface="Arial"/>
                <a:sym typeface="Arial"/>
              </a:rPr>
              <a:t>László</a:t>
            </a:r>
            <a:r>
              <a:rPr lang="hu-HU" sz="2400" dirty="0">
                <a:solidFill>
                  <a:srgbClr val="000000"/>
                </a:solidFill>
                <a:latin typeface="Aptos" panose="020B0004020202020204" pitchFamily="34" charset="0"/>
                <a:ea typeface="Arial"/>
                <a:cs typeface="Arial"/>
                <a:sym typeface="Arial"/>
              </a:rPr>
              <a:t> Pitlik</a:t>
            </a:r>
            <a:r>
              <a:rPr lang="en-GB" sz="2400" dirty="0">
                <a:solidFill>
                  <a:srgbClr val="000000"/>
                </a:solidFill>
                <a:latin typeface="Aptos" panose="020B0004020202020204" pitchFamily="34" charset="0"/>
                <a:ea typeface="Arial"/>
                <a:cs typeface="Arial"/>
                <a:sym typeface="Arial"/>
              </a:rPr>
              <a:t> (J</a:t>
            </a:r>
            <a:r>
              <a:rPr lang="en-GB" sz="2400" dirty="0">
                <a:solidFill>
                  <a:srgbClr val="000000"/>
                </a:solidFill>
                <a:latin typeface="Aptos" panose="020B0004020202020204" pitchFamily="34" charset="0"/>
              </a:rPr>
              <a:t>r</a:t>
            </a:r>
            <a:r>
              <a:rPr lang="en-GB" sz="2400" dirty="0">
                <a:solidFill>
                  <a:srgbClr val="000000"/>
                </a:solidFill>
                <a:latin typeface="Aptos" panose="020B0004020202020204" pitchFamily="34" charset="0"/>
                <a:ea typeface="Arial"/>
                <a:cs typeface="Arial"/>
                <a:sym typeface="Arial"/>
              </a:rPr>
              <a:t>.)</a:t>
            </a:r>
            <a:endParaRPr sz="2400" dirty="0"/>
          </a:p>
          <a:p>
            <a:r>
              <a:rPr sz="2400" dirty="0" err="1"/>
              <a:t>Tsetsgesuren</a:t>
            </a:r>
            <a:r>
              <a:rPr sz="2400" dirty="0"/>
              <a:t> </a:t>
            </a:r>
            <a:r>
              <a:rPr sz="2400" dirty="0" err="1"/>
              <a:t>Namjiljav</a:t>
            </a:r>
            <a:endParaRPr sz="2400" dirty="0"/>
          </a:p>
          <a:p>
            <a:r>
              <a:rPr sz="2400" dirty="0"/>
              <a:t>Email: nazuu1188@gmail.com</a:t>
            </a:r>
          </a:p>
          <a:p>
            <a:r>
              <a:rPr sz="2400" dirty="0" err="1"/>
              <a:t>Kodolanyi</a:t>
            </a:r>
            <a:r>
              <a:rPr sz="2400" dirty="0"/>
              <a:t> Janos University</a:t>
            </a: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6362" y="0"/>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54564"/>
            <a:ext cx="7772400" cy="1470025"/>
          </a:xfrm>
        </p:spPr>
        <p:txBody>
          <a:bodyPr>
            <a:normAutofit/>
          </a:bodyPr>
          <a:lstStyle/>
          <a:p>
            <a:r>
              <a:rPr sz="3200" dirty="0"/>
              <a:t>Deriving Wine Experts Based on LLM and Similarity Analysis</a:t>
            </a:r>
          </a:p>
        </p:txBody>
      </p:sp>
      <p:sp>
        <p:nvSpPr>
          <p:cNvPr id="3" name="Subtitle 2"/>
          <p:cNvSpPr>
            <a:spLocks noGrp="1"/>
          </p:cNvSpPr>
          <p:nvPr>
            <p:ph type="subTitle" idx="1"/>
          </p:nvPr>
        </p:nvSpPr>
        <p:spPr/>
        <p:txBody>
          <a:bodyPr>
            <a:normAutofit fontScale="40000" lnSpcReduction="20000"/>
          </a:bodyPr>
          <a:lstStyle/>
          <a:p>
            <a:r>
              <a:rPr sz="2000" b="1" dirty="0" err="1">
                <a:latin typeface="+mj-lt"/>
              </a:rPr>
              <a:t>Tsetsgesuren</a:t>
            </a:r>
            <a:r>
              <a:rPr sz="2000" b="1" dirty="0">
                <a:latin typeface="+mj-lt"/>
              </a:rPr>
              <a:t> </a:t>
            </a:r>
            <a:r>
              <a:rPr sz="2000" b="1" dirty="0" err="1" smtClean="0">
                <a:latin typeface="+mj-lt"/>
              </a:rPr>
              <a:t>Namjiljav</a:t>
            </a:r>
            <a:endParaRPr lang="en-US" sz="2000" b="1" dirty="0" smtClean="0">
              <a:latin typeface="+mj-lt"/>
            </a:endParaRPr>
          </a:p>
          <a:p>
            <a:r>
              <a:rPr lang="hu-HU" sz="2000" dirty="0">
                <a:solidFill>
                  <a:srgbClr val="000000"/>
                </a:solidFill>
                <a:latin typeface="+mj-lt"/>
                <a:ea typeface="Arial"/>
                <a:cs typeface="Arial"/>
                <a:sym typeface="Arial"/>
              </a:rPr>
              <a:t>Dr. László Pitlik</a:t>
            </a:r>
            <a:r>
              <a:rPr lang="hu-HU" sz="2000" kern="100" dirty="0">
                <a:solidFill>
                  <a:srgbClr val="000000"/>
                </a:solidFill>
                <a:latin typeface="+mj-lt"/>
                <a:ea typeface="Aptos" panose="020B0004020202020204" pitchFamily="34" charset="0"/>
                <a:cs typeface="Times New Roman" panose="02020603050405020304" pitchFamily="18" charset="0"/>
              </a:rPr>
              <a:t>:</a:t>
            </a:r>
          </a:p>
          <a:p>
            <a:r>
              <a:rPr lang="hu-HU" sz="2000" dirty="0">
                <a:solidFill>
                  <a:srgbClr val="000000"/>
                </a:solidFill>
                <a:latin typeface="+mj-lt"/>
                <a:ea typeface="Arial"/>
                <a:cs typeface="Arial"/>
                <a:sym typeface="Arial"/>
              </a:rPr>
              <a:t>László Pitlik (J</a:t>
            </a:r>
            <a:r>
              <a:rPr lang="hu-HU" sz="2000" dirty="0">
                <a:solidFill>
                  <a:srgbClr val="000000"/>
                </a:solidFill>
                <a:latin typeface="+mj-lt"/>
              </a:rPr>
              <a:t>r</a:t>
            </a:r>
            <a:r>
              <a:rPr lang="hu-HU" sz="2000" dirty="0" smtClean="0">
                <a:solidFill>
                  <a:srgbClr val="000000"/>
                </a:solidFill>
                <a:latin typeface="+mj-lt"/>
                <a:ea typeface="Arial"/>
                <a:cs typeface="Arial"/>
                <a:sym typeface="Arial"/>
              </a:rPr>
              <a:t>.)</a:t>
            </a:r>
            <a:endParaRPr sz="2000" dirty="0">
              <a:latin typeface="+mj-lt"/>
            </a:endParaRPr>
          </a:p>
          <a:p>
            <a:r>
              <a:rPr lang="en-GB" sz="2000" b="1" smtClean="0">
                <a:latin typeface="+mj-lt"/>
                <a:ea typeface="Aptos" panose="020B0004020202020204" pitchFamily="34" charset="0"/>
                <a:cs typeface="Times New Roman" panose="02020603050405020304" pitchFamily="18" charset="0"/>
              </a:rPr>
              <a:t>Kodolányi </a:t>
            </a:r>
            <a:r>
              <a:rPr lang="en-GB" sz="2000" b="1">
                <a:latin typeface="+mj-lt"/>
                <a:ea typeface="Aptos" panose="020B0004020202020204" pitchFamily="34" charset="0"/>
                <a:cs typeface="Times New Roman" panose="02020603050405020304" pitchFamily="18" charset="0"/>
              </a:rPr>
              <a:t>János University </a:t>
            </a:r>
            <a:r>
              <a:rPr lang="en-GB" sz="2000" b="1" smtClean="0">
                <a:latin typeface="+mj-lt"/>
                <a:ea typeface="Aptos" panose="020B0004020202020204" pitchFamily="34" charset="0"/>
                <a:cs typeface="Times New Roman" panose="02020603050405020304" pitchFamily="18" charset="0"/>
              </a:rPr>
              <a:t>and MY-X research team Hungary</a:t>
            </a:r>
            <a:endParaRPr lang="en-US" sz="2000" b="1" kern="100" smtClean="0">
              <a:latin typeface="+mj-lt"/>
              <a:ea typeface="Aptos" panose="020B0004020202020204" pitchFamily="34" charset="0"/>
              <a:cs typeface="Times New Roman" panose="02020603050405020304" pitchFamily="18" charset="0"/>
            </a:endParaRPr>
          </a:p>
          <a:p>
            <a:r>
              <a:rPr lang="en-US" sz="2000" b="1" dirty="0" smtClean="0">
                <a:latin typeface="+mj-lt"/>
              </a:rPr>
              <a:t>International Congress on Scientific Research</a:t>
            </a:r>
            <a:endParaRPr sz="2000" b="1" dirty="0">
              <a:latin typeface="+mj-lt"/>
            </a:endParaRP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9804" y="0"/>
            <a:ext cx="1614196" cy="16141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685592" cy="1143000"/>
          </a:xfrm>
        </p:spPr>
        <p:txBody>
          <a:bodyPr>
            <a:normAutofit/>
          </a:bodyPr>
          <a:lstStyle/>
          <a:p>
            <a:r>
              <a:rPr lang="en-US" sz="3200" dirty="0" smtClean="0"/>
              <a:t>Contents:</a:t>
            </a:r>
            <a:endParaRPr lang="en-US" sz="3200" dirty="0"/>
          </a:p>
        </p:txBody>
      </p:sp>
      <p:sp>
        <p:nvSpPr>
          <p:cNvPr id="3" name="Content Placeholder 2"/>
          <p:cNvSpPr>
            <a:spLocks noGrp="1"/>
          </p:cNvSpPr>
          <p:nvPr>
            <p:ph idx="1"/>
          </p:nvPr>
        </p:nvSpPr>
        <p:spPr>
          <a:xfrm>
            <a:off x="457200" y="1417638"/>
            <a:ext cx="8229600" cy="4708525"/>
          </a:xfrm>
        </p:spPr>
        <p:txBody>
          <a:bodyPr>
            <a:normAutofit lnSpcReduction="10000"/>
          </a:bodyPr>
          <a:lstStyle/>
          <a:p>
            <a:r>
              <a:rPr lang="en-US" sz="2000" dirty="0" smtClean="0"/>
              <a:t>Introduction</a:t>
            </a:r>
          </a:p>
          <a:p>
            <a:r>
              <a:rPr lang="en-US" sz="2000" dirty="0" smtClean="0"/>
              <a:t>Research significance/objectives</a:t>
            </a:r>
          </a:p>
          <a:p>
            <a:r>
              <a:rPr lang="en-US" sz="2000" dirty="0" smtClean="0"/>
              <a:t>methodology</a:t>
            </a:r>
          </a:p>
          <a:p>
            <a:r>
              <a:rPr lang="en-US" sz="2000" dirty="0" smtClean="0"/>
              <a:t>Data overview</a:t>
            </a:r>
          </a:p>
          <a:p>
            <a:r>
              <a:rPr lang="en-US" sz="2000" dirty="0" smtClean="0"/>
              <a:t>Object Attribute Matrix</a:t>
            </a:r>
          </a:p>
          <a:p>
            <a:r>
              <a:rPr lang="en-US" sz="2000" dirty="0" smtClean="0"/>
              <a:t>Ranked table</a:t>
            </a:r>
          </a:p>
          <a:p>
            <a:r>
              <a:rPr lang="en-US" sz="2000" dirty="0"/>
              <a:t>Wine sample </a:t>
            </a:r>
            <a:r>
              <a:rPr lang="en-US" sz="2000" dirty="0" smtClean="0"/>
              <a:t>evaluation</a:t>
            </a:r>
          </a:p>
          <a:p>
            <a:r>
              <a:rPr lang="en-US" sz="2000" dirty="0"/>
              <a:t>Attribute Correlation Heat </a:t>
            </a:r>
            <a:r>
              <a:rPr lang="en-US" sz="2000" dirty="0" smtClean="0"/>
              <a:t>map</a:t>
            </a:r>
          </a:p>
          <a:p>
            <a:r>
              <a:rPr lang="en-US" sz="2000" dirty="0"/>
              <a:t>Similarity Analysis LLM-Based </a:t>
            </a:r>
            <a:r>
              <a:rPr lang="en-US" sz="2000" dirty="0" smtClean="0"/>
              <a:t>Evaluation</a:t>
            </a:r>
          </a:p>
          <a:p>
            <a:r>
              <a:rPr lang="en-US" sz="2000" dirty="0"/>
              <a:t>Key </a:t>
            </a:r>
            <a:r>
              <a:rPr lang="en-US" sz="2000" dirty="0" smtClean="0"/>
              <a:t>Findings</a:t>
            </a:r>
          </a:p>
          <a:p>
            <a:r>
              <a:rPr lang="en-US" sz="2000" dirty="0"/>
              <a:t>Conclusion and Future Work</a:t>
            </a:r>
            <a:endParaRPr lang="en-US" sz="2000" dirty="0" smtClean="0"/>
          </a:p>
          <a:p>
            <a:endParaRPr lang="en-US" sz="2000" dirty="0" smtClean="0"/>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9784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Introduction</a:t>
            </a:r>
          </a:p>
        </p:txBody>
      </p:sp>
      <p:sp>
        <p:nvSpPr>
          <p:cNvPr id="3" name="Content Placeholder 2"/>
          <p:cNvSpPr>
            <a:spLocks noGrp="1"/>
          </p:cNvSpPr>
          <p:nvPr>
            <p:ph idx="1"/>
          </p:nvPr>
        </p:nvSpPr>
        <p:spPr>
          <a:xfrm>
            <a:off x="457200" y="1772816"/>
            <a:ext cx="8229600" cy="4353347"/>
          </a:xfrm>
        </p:spPr>
        <p:txBody>
          <a:bodyPr>
            <a:normAutofit/>
          </a:bodyPr>
          <a:lstStyle/>
          <a:p>
            <a:r>
              <a:rPr sz="2400" dirty="0"/>
              <a:t>Artificial intelligence (AI) and Large Language Models (LLMs) are transforming how data is interpreted. This research applies LLMs and similarity analysis to wine quality evaluation, aiming to simulate expert-level reasoning.</a:t>
            </a: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Research </a:t>
            </a:r>
            <a:r>
              <a:rPr sz="3200" dirty="0" smtClean="0"/>
              <a:t>Objectives</a:t>
            </a:r>
            <a:r>
              <a:rPr lang="en-US" sz="3200" dirty="0" smtClean="0"/>
              <a:t>/</a:t>
            </a:r>
            <a:r>
              <a:rPr lang="en-US" sz="3200" dirty="0"/>
              <a:t> Significance</a:t>
            </a:r>
            <a:endParaRPr sz="3200" dirty="0"/>
          </a:p>
        </p:txBody>
      </p:sp>
      <p:sp>
        <p:nvSpPr>
          <p:cNvPr id="3" name="Content Placeholder 2"/>
          <p:cNvSpPr>
            <a:spLocks noGrp="1"/>
          </p:cNvSpPr>
          <p:nvPr>
            <p:ph idx="1"/>
          </p:nvPr>
        </p:nvSpPr>
        <p:spPr/>
        <p:txBody>
          <a:bodyPr>
            <a:normAutofit fontScale="85000" lnSpcReduction="10000"/>
          </a:bodyPr>
          <a:lstStyle/>
          <a:p>
            <a:r>
              <a:rPr dirty="0"/>
              <a:t>- </a:t>
            </a:r>
            <a:r>
              <a:rPr sz="2200" dirty="0"/>
              <a:t>Identify correlations between wine features and expert ratings.</a:t>
            </a:r>
          </a:p>
          <a:p>
            <a:r>
              <a:rPr sz="2200" dirty="0"/>
              <a:t>- Apply LLM-based evaluation to simulate expert judgment.</a:t>
            </a:r>
          </a:p>
          <a:p>
            <a:r>
              <a:rPr sz="2200" dirty="0"/>
              <a:t>- Use similarity analysis to group wines with similar profiles.</a:t>
            </a:r>
          </a:p>
          <a:p>
            <a:r>
              <a:rPr sz="2200" dirty="0"/>
              <a:t>- Demonstrate AI’s potential in wine education and recommendation</a:t>
            </a:r>
            <a:r>
              <a:rPr sz="2200" dirty="0" smtClean="0"/>
              <a:t>.</a:t>
            </a:r>
            <a:endParaRPr lang="en-US" sz="2200" dirty="0" smtClean="0"/>
          </a:p>
          <a:p>
            <a:r>
              <a:rPr lang="en-US" sz="2200" dirty="0"/>
              <a:t>Wine evaluation is traditionally subjective. By using AI, we can objectively analyze physicochemical data and generate expert-like insights</a:t>
            </a:r>
            <a:r>
              <a:rPr lang="en-US" sz="2200" dirty="0" smtClean="0"/>
              <a:t>.</a:t>
            </a:r>
            <a:endParaRPr lang="en-US" sz="2200" dirty="0"/>
          </a:p>
          <a:p>
            <a:r>
              <a:rPr lang="en-US" sz="2200" dirty="0"/>
              <a:t>This bridges data science with sensory expertise.</a:t>
            </a:r>
          </a:p>
          <a:p>
            <a:endParaRPr dirty="0"/>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514" y="610848"/>
            <a:ext cx="8229600" cy="1143000"/>
          </a:xfrm>
        </p:spPr>
        <p:txBody>
          <a:bodyPr/>
          <a:lstStyle/>
          <a:p>
            <a:r>
              <a:rPr lang="en-US" sz="3200" dirty="0" smtClean="0"/>
              <a:t>Methodology</a:t>
            </a:r>
            <a:endParaRPr lang="en-US" sz="3200" dirty="0"/>
          </a:p>
        </p:txBody>
      </p:sp>
      <p:sp>
        <p:nvSpPr>
          <p:cNvPr id="3" name="Content Placeholder 2"/>
          <p:cNvSpPr>
            <a:spLocks noGrp="1"/>
          </p:cNvSpPr>
          <p:nvPr>
            <p:ph idx="1"/>
          </p:nvPr>
        </p:nvSpPr>
        <p:spPr/>
        <p:txBody>
          <a:bodyPr/>
          <a:lstStyle/>
          <a:p>
            <a:pPr marL="0" indent="0">
              <a:buNone/>
            </a:pPr>
            <a:r>
              <a:rPr lang="en-US" dirty="0" smtClean="0"/>
              <a:t>  </a:t>
            </a:r>
          </a:p>
          <a:p>
            <a:endParaRPr lang="en-US" dirty="0"/>
          </a:p>
        </p:txBody>
      </p:sp>
      <p:sp>
        <p:nvSpPr>
          <p:cNvPr id="4" name="Rounded Rectangle 3"/>
          <p:cNvSpPr/>
          <p:nvPr/>
        </p:nvSpPr>
        <p:spPr>
          <a:xfrm>
            <a:off x="839755" y="2276977"/>
            <a:ext cx="1744825" cy="317240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sz="1400" b="1" dirty="0">
                <a:solidFill>
                  <a:schemeClr val="tx1"/>
                </a:solidFill>
              </a:rPr>
              <a:t>Data collection from </a:t>
            </a:r>
            <a:r>
              <a:rPr lang="en-US" sz="1400" b="1" dirty="0" smtClean="0">
                <a:solidFill>
                  <a:schemeClr val="tx1"/>
                </a:solidFill>
              </a:rPr>
              <a:t>sources.</a:t>
            </a:r>
          </a:p>
          <a:p>
            <a:pPr lvl="0" algn="ctr"/>
            <a:endParaRPr lang="en-US" sz="1400" b="1" dirty="0" smtClean="0">
              <a:solidFill>
                <a:schemeClr val="tx1"/>
              </a:solidFill>
            </a:endParaRPr>
          </a:p>
          <a:p>
            <a:pPr algn="ctr"/>
            <a:r>
              <a:rPr lang="en-US" sz="1400" b="1" dirty="0">
                <a:solidFill>
                  <a:schemeClr val="tx1"/>
                </a:solidFill>
              </a:rPr>
              <a:t>Data cleaning </a:t>
            </a:r>
            <a:r>
              <a:rPr lang="en-US" sz="1400" b="1" dirty="0" smtClean="0">
                <a:solidFill>
                  <a:schemeClr val="tx1"/>
                </a:solidFill>
              </a:rPr>
              <a:t>process.</a:t>
            </a:r>
          </a:p>
          <a:p>
            <a:pPr algn="ctr"/>
            <a:endParaRPr lang="en-US" sz="1400" b="1" dirty="0">
              <a:solidFill>
                <a:schemeClr val="tx1"/>
              </a:solidFill>
            </a:endParaRPr>
          </a:p>
          <a:p>
            <a:pPr algn="ctr"/>
            <a:r>
              <a:rPr lang="en-US" sz="1400" b="1" dirty="0">
                <a:solidFill>
                  <a:schemeClr val="tx1"/>
                </a:solidFill>
              </a:rPr>
              <a:t>Data Querying </a:t>
            </a:r>
            <a:r>
              <a:rPr lang="en-US" sz="1400" b="1" dirty="0" smtClean="0">
                <a:solidFill>
                  <a:schemeClr val="tx1"/>
                </a:solidFill>
              </a:rPr>
              <a:t>process.</a:t>
            </a:r>
            <a:endParaRPr lang="en-US" sz="1400" b="1" dirty="0">
              <a:solidFill>
                <a:schemeClr val="tx1"/>
              </a:solidFill>
            </a:endParaRPr>
          </a:p>
          <a:p>
            <a:pPr lvl="0" algn="ctr"/>
            <a:endParaRPr lang="en-US" dirty="0"/>
          </a:p>
          <a:p>
            <a:pPr algn="ctr"/>
            <a:endParaRPr lang="en-US" dirty="0"/>
          </a:p>
        </p:txBody>
      </p:sp>
      <p:sp>
        <p:nvSpPr>
          <p:cNvPr id="5" name="Right Arrow 4"/>
          <p:cNvSpPr/>
          <p:nvPr/>
        </p:nvSpPr>
        <p:spPr>
          <a:xfrm>
            <a:off x="2747866" y="3620865"/>
            <a:ext cx="494522" cy="484632"/>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6" name="Oval 5"/>
          <p:cNvSpPr/>
          <p:nvPr/>
        </p:nvSpPr>
        <p:spPr>
          <a:xfrm>
            <a:off x="3405674" y="2276977"/>
            <a:ext cx="2127379" cy="3172408"/>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b="1" dirty="0">
                <a:solidFill>
                  <a:schemeClr val="tx1">
                    <a:lumMod val="95000"/>
                    <a:lumOff val="5000"/>
                  </a:schemeClr>
                </a:solidFill>
              </a:rPr>
              <a:t>Object-Attribute Matrix </a:t>
            </a:r>
            <a:r>
              <a:rPr lang="en-US" sz="1400" b="1" dirty="0" smtClean="0">
                <a:solidFill>
                  <a:schemeClr val="tx1">
                    <a:lumMod val="95000"/>
                    <a:lumOff val="5000"/>
                  </a:schemeClr>
                </a:solidFill>
              </a:rPr>
              <a:t>.</a:t>
            </a:r>
            <a:endParaRPr lang="en-US" sz="1400" b="1" dirty="0">
              <a:solidFill>
                <a:schemeClr val="tx1">
                  <a:lumMod val="95000"/>
                  <a:lumOff val="5000"/>
                </a:schemeClr>
              </a:solidFill>
            </a:endParaRPr>
          </a:p>
          <a:p>
            <a:pPr algn="ctr"/>
            <a:r>
              <a:rPr lang="en-US" sz="1400" b="1" dirty="0">
                <a:solidFill>
                  <a:schemeClr val="tx1">
                    <a:lumMod val="95000"/>
                    <a:lumOff val="5000"/>
                  </a:schemeClr>
                </a:solidFill>
              </a:rPr>
              <a:t>Creating Tables for COCO </a:t>
            </a:r>
            <a:r>
              <a:rPr lang="en-US" sz="1400" b="1" dirty="0" smtClean="0">
                <a:solidFill>
                  <a:schemeClr val="tx1">
                    <a:lumMod val="95000"/>
                    <a:lumOff val="5000"/>
                  </a:schemeClr>
                </a:solidFill>
              </a:rPr>
              <a:t>engine.</a:t>
            </a:r>
            <a:endParaRPr lang="en-US" sz="1400" b="1" dirty="0">
              <a:solidFill>
                <a:schemeClr val="tx1">
                  <a:lumMod val="95000"/>
                  <a:lumOff val="5000"/>
                </a:schemeClr>
              </a:solidFill>
            </a:endParaRPr>
          </a:p>
          <a:p>
            <a:pPr lvl="0" algn="ctr"/>
            <a:r>
              <a:rPr lang="en-US" sz="1400" b="1" dirty="0">
                <a:solidFill>
                  <a:schemeClr val="tx1">
                    <a:lumMod val="95000"/>
                    <a:lumOff val="5000"/>
                  </a:schemeClr>
                </a:solidFill>
              </a:rPr>
              <a:t>Ranking </a:t>
            </a:r>
            <a:r>
              <a:rPr lang="en-US" sz="1400" b="1" dirty="0" smtClean="0">
                <a:solidFill>
                  <a:schemeClr val="tx1">
                    <a:lumMod val="95000"/>
                    <a:lumOff val="5000"/>
                  </a:schemeClr>
                </a:solidFill>
              </a:rPr>
              <a:t>Table.</a:t>
            </a:r>
            <a:endParaRPr lang="en-US" sz="1400" b="1" dirty="0">
              <a:solidFill>
                <a:schemeClr val="tx1">
                  <a:lumMod val="95000"/>
                  <a:lumOff val="5000"/>
                </a:schemeClr>
              </a:solidFill>
            </a:endParaRPr>
          </a:p>
          <a:p>
            <a:pPr algn="ctr"/>
            <a:endParaRPr lang="en-US" dirty="0"/>
          </a:p>
        </p:txBody>
      </p:sp>
      <p:sp>
        <p:nvSpPr>
          <p:cNvPr id="7" name="Right Arrow 6"/>
          <p:cNvSpPr/>
          <p:nvPr/>
        </p:nvSpPr>
        <p:spPr>
          <a:xfrm>
            <a:off x="5696339" y="3620893"/>
            <a:ext cx="508518" cy="484632"/>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8" name="Diamond 7"/>
          <p:cNvSpPr/>
          <p:nvPr/>
        </p:nvSpPr>
        <p:spPr>
          <a:xfrm>
            <a:off x="6368144" y="2192694"/>
            <a:ext cx="2318656" cy="3331028"/>
          </a:xfrm>
          <a:prstGeom prst="diamond">
            <a:avLst/>
          </a:prstGeom>
        </p:spPr>
        <p:style>
          <a:lnRef idx="1">
            <a:schemeClr val="accent2"/>
          </a:lnRef>
          <a:fillRef idx="3">
            <a:schemeClr val="accent2"/>
          </a:fillRef>
          <a:effectRef idx="2">
            <a:schemeClr val="accent2"/>
          </a:effectRef>
          <a:fontRef idx="minor">
            <a:schemeClr val="lt1"/>
          </a:fontRef>
        </p:style>
        <p:txBody>
          <a:bodyPr rtlCol="0" anchor="ctr"/>
          <a:lstStyle/>
          <a:p>
            <a:pPr lvl="0" algn="ctr"/>
            <a:r>
              <a:rPr lang="en-US" sz="1400" b="1" dirty="0" smtClean="0">
                <a:solidFill>
                  <a:schemeClr val="tx1"/>
                </a:solidFill>
              </a:rPr>
              <a:t>               Applying </a:t>
            </a:r>
            <a:r>
              <a:rPr lang="en-US" sz="1400" b="1" dirty="0">
                <a:solidFill>
                  <a:schemeClr val="tx1"/>
                </a:solidFill>
              </a:rPr>
              <a:t>the COCO Y0 engine on the ranking </a:t>
            </a:r>
            <a:r>
              <a:rPr lang="en-US" sz="1400" b="1" dirty="0" smtClean="0">
                <a:solidFill>
                  <a:schemeClr val="tx1"/>
                </a:solidFill>
              </a:rPr>
              <a:t>table.</a:t>
            </a:r>
            <a:endParaRPr lang="en-US" sz="1400" b="1" dirty="0">
              <a:solidFill>
                <a:schemeClr val="tx1"/>
              </a:solidFill>
            </a:endParaRPr>
          </a:p>
          <a:p>
            <a:pPr algn="ctr"/>
            <a:r>
              <a:rPr lang="en-US" sz="1400" b="1" dirty="0">
                <a:solidFill>
                  <a:schemeClr val="tx1"/>
                </a:solidFill>
              </a:rPr>
              <a:t>Output </a:t>
            </a:r>
            <a:r>
              <a:rPr lang="en-US" sz="1400" b="1" dirty="0" smtClean="0">
                <a:solidFill>
                  <a:schemeClr val="tx1"/>
                </a:solidFill>
              </a:rPr>
              <a:t>Evaluation.</a:t>
            </a:r>
            <a:endParaRPr lang="en-US" sz="1400" b="1" dirty="0">
              <a:solidFill>
                <a:schemeClr val="tx1"/>
              </a:solidFill>
            </a:endParaRPr>
          </a:p>
          <a:p>
            <a:pPr lvl="0" algn="ctr"/>
            <a:r>
              <a:rPr lang="en-US" sz="1400" b="1" dirty="0">
                <a:solidFill>
                  <a:schemeClr val="tx1"/>
                </a:solidFill>
              </a:rPr>
              <a:t>Getting </a:t>
            </a:r>
            <a:r>
              <a:rPr lang="en-US" sz="1400" b="1" dirty="0" smtClean="0">
                <a:solidFill>
                  <a:schemeClr val="tx1"/>
                </a:solidFill>
              </a:rPr>
              <a:t>Result.</a:t>
            </a:r>
            <a:endParaRPr lang="en-US" sz="1400" b="1" dirty="0">
              <a:solidFill>
                <a:schemeClr val="tx1"/>
              </a:solidFill>
            </a:endParaRPr>
          </a:p>
          <a:p>
            <a:pPr algn="ctr"/>
            <a:endParaRPr lang="en-US" dirty="0"/>
          </a:p>
        </p:txBody>
      </p:sp>
      <p:pic>
        <p:nvPicPr>
          <p:cNvPr id="9"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786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Dataset Overview</a:t>
            </a:r>
          </a:p>
        </p:txBody>
      </p:sp>
      <p:sp>
        <p:nvSpPr>
          <p:cNvPr id="3" name="Content Placeholder 2"/>
          <p:cNvSpPr>
            <a:spLocks noGrp="1"/>
          </p:cNvSpPr>
          <p:nvPr>
            <p:ph idx="1"/>
          </p:nvPr>
        </p:nvSpPr>
        <p:spPr>
          <a:xfrm>
            <a:off x="457200" y="1600200"/>
            <a:ext cx="8229600" cy="4708525"/>
          </a:xfrm>
        </p:spPr>
        <p:txBody>
          <a:bodyPr>
            <a:normAutofit/>
          </a:bodyPr>
          <a:lstStyle/>
          <a:p>
            <a:r>
              <a:rPr sz="2000" dirty="0"/>
              <a:t>Dataset: Red wine physicochemical properties (e.g., acidity, alcohol, pH, </a:t>
            </a:r>
            <a:r>
              <a:rPr sz="2000" dirty="0" err="1"/>
              <a:t>sulphates</a:t>
            </a:r>
            <a:r>
              <a:rPr sz="2000" dirty="0"/>
              <a:t>)</a:t>
            </a:r>
          </a:p>
          <a:p>
            <a:r>
              <a:rPr sz="2000" dirty="0"/>
              <a:t>Target variable: Quality (expert-rated 0–10)</a:t>
            </a:r>
          </a:p>
          <a:p>
            <a:r>
              <a:rPr sz="2000" dirty="0"/>
              <a:t>Total samples: </a:t>
            </a:r>
            <a:r>
              <a:rPr sz="2000" dirty="0" smtClean="0"/>
              <a:t>5</a:t>
            </a:r>
            <a:r>
              <a:rPr lang="en-US" sz="2000" dirty="0" smtClean="0"/>
              <a:t>00</a:t>
            </a:r>
            <a:r>
              <a:rPr sz="2000" dirty="0" smtClean="0"/>
              <a:t>.</a:t>
            </a:r>
            <a:endParaRPr lang="en-US" sz="2000" dirty="0" smtClean="0"/>
          </a:p>
          <a:p>
            <a:r>
              <a:rPr sz="2000" dirty="0" smtClean="0"/>
              <a:t>Source</a:t>
            </a:r>
            <a:r>
              <a:rPr sz="2000" dirty="0"/>
              <a:t>: Red Wine Quality dataset used for machine learning and data science studies.</a:t>
            </a:r>
          </a:p>
        </p:txBody>
      </p:sp>
      <p:pic>
        <p:nvPicPr>
          <p:cNvPr id="4"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6362" y="0"/>
            <a:ext cx="1417638" cy="14176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199" y="3905356"/>
            <a:ext cx="8229601" cy="2380537"/>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66333"/>
          </a:xfrm>
        </p:spPr>
        <p:txBody>
          <a:bodyPr>
            <a:normAutofit/>
          </a:bodyPr>
          <a:lstStyle/>
          <a:p>
            <a:r>
              <a:rPr lang="en-US" sz="3200" dirty="0"/>
              <a:t>Object Attribute </a:t>
            </a:r>
            <a:r>
              <a:rPr lang="en-US" sz="3200" dirty="0" smtClean="0"/>
              <a:t>Matrix(OAM)</a:t>
            </a:r>
            <a:endParaRPr lang="en-US" sz="3200" dirty="0"/>
          </a:p>
        </p:txBody>
      </p:sp>
      <p:pic>
        <p:nvPicPr>
          <p:cNvPr id="4" name="Content Placeholder 3"/>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57200" y="1417639"/>
            <a:ext cx="8229600" cy="2500605"/>
          </a:xfrm>
        </p:spPr>
      </p:pic>
      <p:sp>
        <p:nvSpPr>
          <p:cNvPr id="6" name="Content Placeholder 5"/>
          <p:cNvSpPr>
            <a:spLocks noGrp="1"/>
          </p:cNvSpPr>
          <p:nvPr>
            <p:ph sz="half" idx="2"/>
          </p:nvPr>
        </p:nvSpPr>
        <p:spPr>
          <a:xfrm>
            <a:off x="783771" y="4094912"/>
            <a:ext cx="7473821" cy="2031251"/>
          </a:xfrm>
        </p:spPr>
        <p:txBody>
          <a:bodyPr>
            <a:normAutofit fontScale="92500" lnSpcReduction="10000"/>
          </a:bodyPr>
          <a:lstStyle/>
          <a:p>
            <a:r>
              <a:rPr lang="en-US" sz="2200" dirty="0" smtClean="0"/>
              <a:t>100 objects</a:t>
            </a:r>
          </a:p>
          <a:p>
            <a:r>
              <a:rPr lang="en-US" sz="2200" dirty="0" smtClean="0"/>
              <a:t>12 attributes</a:t>
            </a:r>
          </a:p>
          <a:p>
            <a:pPr lvl="0"/>
            <a:r>
              <a:rPr lang="en-US" sz="2200" dirty="0"/>
              <a:t>Giving direction to each attribute  ( 0, 1 </a:t>
            </a:r>
            <a:r>
              <a:rPr lang="en-US" sz="2200" dirty="0" smtClean="0"/>
              <a:t>)</a:t>
            </a:r>
          </a:p>
          <a:p>
            <a:r>
              <a:rPr lang="en-US" sz="2200" dirty="0"/>
              <a:t>Giving performance </a:t>
            </a:r>
            <a:r>
              <a:rPr lang="en-US" sz="2200" dirty="0" smtClean="0"/>
              <a:t>index</a:t>
            </a:r>
          </a:p>
          <a:p>
            <a:pPr lvl="0"/>
            <a:r>
              <a:rPr lang="en-US" sz="2200" dirty="0"/>
              <a:t>Ranked Table</a:t>
            </a:r>
          </a:p>
          <a:p>
            <a:endParaRPr lang="en-US" dirty="0"/>
          </a:p>
          <a:p>
            <a:pPr lvl="0"/>
            <a:endParaRPr lang="en-US" dirty="0"/>
          </a:p>
          <a:p>
            <a:endParaRPr lang="en-US" dirty="0"/>
          </a:p>
        </p:txBody>
      </p:sp>
      <p:pic>
        <p:nvPicPr>
          <p:cNvPr id="9"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812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a:t>Ranked </a:t>
            </a:r>
            <a:r>
              <a:rPr lang="en-US" sz="3200" dirty="0" smtClean="0"/>
              <a:t>table</a:t>
            </a:r>
            <a:endParaRPr lang="en-US" sz="3200" dirty="0"/>
          </a:p>
        </p:txBody>
      </p:sp>
      <p:pic>
        <p:nvPicPr>
          <p:cNvPr id="7" name="Content Placeholder 6"/>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706794" y="1417638"/>
            <a:ext cx="7730412" cy="2603856"/>
          </a:xfrm>
        </p:spPr>
      </p:pic>
      <p:sp>
        <p:nvSpPr>
          <p:cNvPr id="8" name="Content Placeholder 7"/>
          <p:cNvSpPr>
            <a:spLocks noGrp="1"/>
          </p:cNvSpPr>
          <p:nvPr>
            <p:ph sz="half" idx="2"/>
          </p:nvPr>
        </p:nvSpPr>
        <p:spPr>
          <a:xfrm>
            <a:off x="741784" y="4198776"/>
            <a:ext cx="7730412" cy="1927388"/>
          </a:xfrm>
        </p:spPr>
        <p:txBody>
          <a:bodyPr>
            <a:normAutofit fontScale="92500" lnSpcReduction="20000"/>
          </a:bodyPr>
          <a:lstStyle/>
          <a:p>
            <a:pPr lvl="0"/>
            <a:r>
              <a:rPr lang="en-US" sz="2000" dirty="0">
                <a:solidFill>
                  <a:srgbClr val="000000"/>
                </a:solidFill>
                <a:latin typeface="Helvetica" panose="020B0604020202020204" pitchFamily="34" charset="0"/>
                <a:cs typeface="Helvetica" panose="020B0604020202020204" pitchFamily="34" charset="0"/>
              </a:rPr>
              <a:t>Ranked values compared to </a:t>
            </a:r>
            <a:r>
              <a:rPr lang="en-US" sz="2000" dirty="0" smtClean="0">
                <a:solidFill>
                  <a:srgbClr val="000000"/>
                </a:solidFill>
                <a:latin typeface="Helvetica" panose="020B0604020202020204" pitchFamily="34" charset="0"/>
                <a:cs typeface="Helvetica" panose="020B0604020202020204" pitchFamily="34" charset="0"/>
              </a:rPr>
              <a:t>attribute index(Quality)</a:t>
            </a:r>
            <a:endParaRPr lang="en-US" sz="2000" dirty="0">
              <a:solidFill>
                <a:srgbClr val="000000"/>
              </a:solidFill>
              <a:latin typeface="Helvetica" panose="020B0604020202020204" pitchFamily="34" charset="0"/>
              <a:cs typeface="Helvetica" panose="020B0604020202020204" pitchFamily="34" charset="0"/>
            </a:endParaRPr>
          </a:p>
          <a:p>
            <a:r>
              <a:rPr lang="en-US" sz="2000" dirty="0"/>
              <a:t>ranked table, derived from the </a:t>
            </a:r>
            <a:r>
              <a:rPr lang="en-US" sz="2000" dirty="0" smtClean="0"/>
              <a:t>OAM using </a:t>
            </a:r>
            <a:r>
              <a:rPr lang="en-US" sz="2000" dirty="0"/>
              <a:t>Excel’s RANK </a:t>
            </a:r>
            <a:r>
              <a:rPr lang="en-US" sz="2000" dirty="0" smtClean="0"/>
              <a:t>function</a:t>
            </a:r>
          </a:p>
          <a:p>
            <a:r>
              <a:rPr lang="en-US" sz="2000" dirty="0"/>
              <a:t>transforms raw data into a format the COCO Y0 engine can </a:t>
            </a:r>
            <a:r>
              <a:rPr lang="en-US" sz="2000" dirty="0" smtClean="0"/>
              <a:t>process</a:t>
            </a:r>
          </a:p>
          <a:p>
            <a:r>
              <a:rPr lang="en-US" sz="2000" dirty="0"/>
              <a:t>giving us a clear view of the </a:t>
            </a:r>
            <a:r>
              <a:rPr lang="en-US" sz="2000" dirty="0" smtClean="0"/>
              <a:t>quality differences </a:t>
            </a:r>
            <a:r>
              <a:rPr lang="en-US" sz="2000" dirty="0"/>
              <a:t>shown in the table.</a:t>
            </a:r>
          </a:p>
          <a:p>
            <a:endParaRPr lang="en-US" sz="2000" dirty="0"/>
          </a:p>
        </p:txBody>
      </p:sp>
      <p:pic>
        <p:nvPicPr>
          <p:cNvPr id="9" name="Picture 2" descr="Arculati elemek - Kodolányi János Egyetem">
            <a:extLst>
              <a:ext uri="{FF2B5EF4-FFF2-40B4-BE49-F238E27FC236}">
                <a16:creationId xmlns:a16="http://schemas.microsoft.com/office/drawing/2014/main" id="{3D70C794-51CF-1316-9901-BBFD8CCE0A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26361" y="1"/>
            <a:ext cx="1417638" cy="1417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30743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221</TotalTime>
  <Words>981</Words>
  <Application>Microsoft Office PowerPoint</Application>
  <PresentationFormat>On-screen Show (4:3)</PresentationFormat>
  <Paragraphs>111</Paragraphs>
  <Slides>15</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Aptos Narrow</vt:lpstr>
      <vt:lpstr>Arial</vt:lpstr>
      <vt:lpstr>Calibri</vt:lpstr>
      <vt:lpstr>Helvetica</vt:lpstr>
      <vt:lpstr>Times New Roman</vt:lpstr>
      <vt:lpstr>Trebuchet MS</vt:lpstr>
      <vt:lpstr>Wingdings 3</vt:lpstr>
      <vt:lpstr>Facet</vt:lpstr>
      <vt:lpstr>PowerPoint Presentation</vt:lpstr>
      <vt:lpstr>Deriving Wine Experts Based on LLM and Similarity Analysis</vt:lpstr>
      <vt:lpstr>Contents:</vt:lpstr>
      <vt:lpstr>Introduction</vt:lpstr>
      <vt:lpstr>Research Objectives/ Significance</vt:lpstr>
      <vt:lpstr>Methodology</vt:lpstr>
      <vt:lpstr>Dataset Overview</vt:lpstr>
      <vt:lpstr>Object Attribute Matrix(OAM)</vt:lpstr>
      <vt:lpstr>Ranked table</vt:lpstr>
      <vt:lpstr>Wine sample evaluation. Higher alcohol levels tend to correlate with better quality scores.          Correlation Approach:-0.4040302 </vt:lpstr>
      <vt:lpstr>Attribute Correlation Heat map</vt:lpstr>
      <vt:lpstr>Similarity Analysis LLM-Based Evaluation</vt:lpstr>
      <vt:lpstr>Key Findings</vt:lpstr>
      <vt:lpstr>Conclusion and Future Work</vt:lpstr>
      <vt:lpstr>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Deriving Wine Experts Based on LLM and Similarity Analysis</dc:title>
  <dc:subject/>
  <dc:creator/>
  <cp:keywords/>
  <dc:description>generated using python-pptx</dc:description>
  <cp:lastModifiedBy>nazuk nazuk</cp:lastModifiedBy>
  <cp:revision>22</cp:revision>
  <dcterms:created xsi:type="dcterms:W3CDTF">2013-01-27T09:14:16Z</dcterms:created>
  <dcterms:modified xsi:type="dcterms:W3CDTF">2025-11-08T07:57:27Z</dcterms:modified>
  <cp:category/>
</cp:coreProperties>
</file>