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Objektív vállalati értékelés a körforgásos gazdaságban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390356" cy="792301"/>
          </a:xfrm>
        </p:spPr>
        <p:txBody>
          <a:bodyPr/>
          <a:lstStyle/>
          <a:p>
            <a:r>
              <a:rPr lang="hu-HU" dirty="0"/>
              <a:t>Saját esettanulmány európai nagyvállalatok alapján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7828547" y="5657671"/>
            <a:ext cx="42082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Szabó-</a:t>
            </a:r>
            <a:r>
              <a:rPr lang="hu-HU" dirty="0" err="1" smtClean="0"/>
              <a:t>Bobik</a:t>
            </a:r>
            <a:r>
              <a:rPr lang="hu-HU" dirty="0" smtClean="0"/>
              <a:t> Nikolett</a:t>
            </a:r>
            <a:br>
              <a:rPr lang="hu-HU" dirty="0" smtClean="0"/>
            </a:br>
            <a:r>
              <a:rPr lang="hu-HU" dirty="0" smtClean="0"/>
              <a:t>Kodolányi János Egyetem</a:t>
            </a:r>
            <a:br>
              <a:rPr lang="hu-HU" dirty="0" smtClean="0"/>
            </a:br>
            <a:r>
              <a:rPr lang="hu-HU" dirty="0"/>
              <a:t>Integrált vállalatirányítási </a:t>
            </a:r>
            <a:r>
              <a:rPr lang="hu-HU" dirty="0" smtClean="0"/>
              <a:t>rendszerek</a:t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728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71917" y="-918412"/>
            <a:ext cx="8001000" cy="2971801"/>
          </a:xfrm>
        </p:spPr>
        <p:txBody>
          <a:bodyPr/>
          <a:lstStyle/>
          <a:p>
            <a:r>
              <a:rPr lang="hu-HU" dirty="0"/>
              <a:t>Módszertani keret (áttekintés)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00254" y="2432162"/>
            <a:ext cx="10096083" cy="35836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hu-HU" dirty="0" err="1"/>
              <a:t>Object</a:t>
            </a:r>
            <a:r>
              <a:rPr lang="hu-HU" dirty="0"/>
              <a:t> </a:t>
            </a:r>
            <a:r>
              <a:rPr lang="hu-HU" dirty="0" err="1"/>
              <a:t>Attribute</a:t>
            </a:r>
            <a:r>
              <a:rPr lang="hu-HU" dirty="0"/>
              <a:t> </a:t>
            </a:r>
            <a:r>
              <a:rPr lang="hu-HU" dirty="0" err="1"/>
              <a:t>Matrix</a:t>
            </a:r>
            <a:r>
              <a:rPr lang="hu-HU" dirty="0"/>
              <a:t> (OAM) alkalmazása</a:t>
            </a:r>
          </a:p>
          <a:p>
            <a:pPr>
              <a:lnSpc>
                <a:spcPct val="220000"/>
              </a:lnSpc>
            </a:pPr>
            <a:r>
              <a:rPr lang="hu-HU" dirty="0"/>
              <a:t>Vállalatok × attribútumok mátrixa</a:t>
            </a:r>
          </a:p>
          <a:p>
            <a:pPr>
              <a:lnSpc>
                <a:spcPct val="220000"/>
              </a:lnSpc>
            </a:pPr>
            <a:r>
              <a:rPr lang="hu-HU" dirty="0"/>
              <a:t>Áttekinthető, reprodukálható struktúra</a:t>
            </a:r>
          </a:p>
          <a:p>
            <a:pPr>
              <a:lnSpc>
                <a:spcPct val="220000"/>
              </a:lnSpc>
            </a:pPr>
            <a:r>
              <a:rPr lang="hu-HU" dirty="0"/>
              <a:t>Alapot ad későbbi számításokhoz és rangsorokhoz</a:t>
            </a:r>
          </a:p>
          <a:p>
            <a:pPr>
              <a:lnSpc>
                <a:spcPct val="220000"/>
              </a:lnSpc>
            </a:pPr>
            <a:r>
              <a:rPr lang="hu-HU" i="1" dirty="0"/>
              <a:t>(A részletes számítások a gyakorlati részben </a:t>
            </a:r>
            <a:r>
              <a:rPr lang="hu-HU" i="1" dirty="0" smtClean="0"/>
              <a:t/>
            </a:r>
            <a:br>
              <a:rPr lang="hu-HU" i="1" dirty="0" smtClean="0"/>
            </a:br>
            <a:r>
              <a:rPr lang="hu-HU" i="1" dirty="0" smtClean="0"/>
              <a:t>kerülnek </a:t>
            </a:r>
            <a:r>
              <a:rPr lang="hu-HU" i="1" dirty="0"/>
              <a:t>bemutatásra)</a:t>
            </a:r>
            <a:endParaRPr lang="hu-HU" dirty="0"/>
          </a:p>
          <a:p>
            <a:pPr>
              <a:lnSpc>
                <a:spcPct val="220000"/>
              </a:lnSpc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2503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2" y="-1672391"/>
            <a:ext cx="8001000" cy="2971801"/>
          </a:xfrm>
        </p:spPr>
        <p:txBody>
          <a:bodyPr/>
          <a:lstStyle/>
          <a:p>
            <a:r>
              <a:rPr lang="hu-HU" dirty="0"/>
              <a:t>Az elemzés logikája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24844" y="1299410"/>
            <a:ext cx="4394216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OAM mátrix létrehozása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Egyszerű (naiv) rangsor képzése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Torzításcsökkentő, optimalizált értékelés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Rangsorok összehasonlítása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Következtetések levonása</a:t>
            </a:r>
          </a:p>
        </p:txBody>
      </p:sp>
    </p:spTree>
    <p:extLst>
      <p:ext uri="{BB962C8B-B14F-4D97-AF65-F5344CB8AC3E}">
        <p14:creationId xmlns:p14="http://schemas.microsoft.com/office/powerpoint/2010/main" val="216772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Naiv </a:t>
            </a:r>
            <a:r>
              <a:rPr lang="hu-HU" dirty="0" err="1"/>
              <a:t>vs</a:t>
            </a:r>
            <a:r>
              <a:rPr lang="hu-HU" dirty="0"/>
              <a:t> COCO rangsor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Oszlopdiagram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 tengely: vállalatok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 tengely: rangsor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Két adatsor: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Naiv rangsor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COCO rangsor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957581"/>
            <a:ext cx="6634225" cy="38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518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 </a:t>
            </a:r>
            <a:r>
              <a:rPr lang="hu-HU" dirty="0"/>
              <a:t>összefoglalása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4211" y="1822498"/>
            <a:ext cx="10994441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rangsorok nagyrészt egyeznek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Nincs iparági torzítás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módszer reprodukálható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Automatizálható értékelési keret</a:t>
            </a:r>
          </a:p>
        </p:txBody>
      </p:sp>
    </p:spTree>
    <p:extLst>
      <p:ext uri="{BB962C8B-B14F-4D97-AF65-F5344CB8AC3E}">
        <p14:creationId xmlns:p14="http://schemas.microsoft.com/office/powerpoint/2010/main" val="324352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Köszönöm a figyelmet</a:t>
            </a:r>
          </a:p>
        </p:txBody>
      </p:sp>
    </p:spTree>
    <p:extLst>
      <p:ext uri="{BB962C8B-B14F-4D97-AF65-F5344CB8AC3E}">
        <p14:creationId xmlns:p14="http://schemas.microsoft.com/office/powerpoint/2010/main" val="14469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4213" y="-1025358"/>
            <a:ext cx="8534401" cy="2281600"/>
          </a:xfrm>
        </p:spPr>
        <p:txBody>
          <a:bodyPr/>
          <a:lstStyle/>
          <a:p>
            <a:r>
              <a:rPr lang="hu-HU" dirty="0"/>
              <a:t>Miért aktuális a téma?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032383"/>
            <a:ext cx="7176965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körforgásos gazdaság a fenntartható fejlődés egyik kulcsterülete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Egyre több vállalat kommunikál „zöld” és körforgásos megoldásokat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vállalati teljesítmények összehasonlítása azonban nehéz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meglévő minősítések gyakran szubjektívek és eltérőek</a:t>
            </a:r>
          </a:p>
        </p:txBody>
      </p:sp>
    </p:spTree>
    <p:extLst>
      <p:ext uri="{BB962C8B-B14F-4D97-AF65-F5344CB8AC3E}">
        <p14:creationId xmlns:p14="http://schemas.microsoft.com/office/powerpoint/2010/main" val="376691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2" y="-1485901"/>
            <a:ext cx="8001000" cy="2971801"/>
          </a:xfrm>
        </p:spPr>
        <p:txBody>
          <a:bodyPr/>
          <a:lstStyle/>
          <a:p>
            <a:r>
              <a:rPr lang="hu-HU" dirty="0"/>
              <a:t>Problémafelvetés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4212" y="1636900"/>
            <a:ext cx="8292655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Fenntarthatósági és ESG értékelések eltérhetnek ugyanazon vállalat esetében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körforgásos gazdaság többdimenziós fogalom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Nehéz objektív, számszerűsíthető értékelést készíteni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Szükség van strukturált, átlátható módszertanra</a:t>
            </a:r>
          </a:p>
        </p:txBody>
      </p:sp>
    </p:spTree>
    <p:extLst>
      <p:ext uri="{BB962C8B-B14F-4D97-AF65-F5344CB8AC3E}">
        <p14:creationId xmlns:p14="http://schemas.microsoft.com/office/powerpoint/2010/main" val="334721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2" y="-1485901"/>
            <a:ext cx="8001000" cy="2971801"/>
          </a:xfrm>
        </p:spPr>
        <p:txBody>
          <a:bodyPr/>
          <a:lstStyle/>
          <a:p>
            <a:r>
              <a:rPr lang="hu-HU" smtClean="0"/>
              <a:t>Kutatási cél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4211" y="1678183"/>
            <a:ext cx="8315410" cy="327882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20000"/>
              </a:lnSpc>
            </a:pPr>
            <a:r>
              <a:rPr lang="hu-HU" b="1" dirty="0"/>
              <a:t>A kutatás célja:</a:t>
            </a:r>
            <a:endParaRPr lang="hu-HU" dirty="0"/>
          </a:p>
          <a:p>
            <a:pPr>
              <a:lnSpc>
                <a:spcPct val="220000"/>
              </a:lnSpc>
            </a:pPr>
            <a:r>
              <a:rPr lang="hu-HU" dirty="0"/>
              <a:t>Egy objektív, strukturált értékelési keret bemutatása</a:t>
            </a:r>
          </a:p>
          <a:p>
            <a:pPr>
              <a:lnSpc>
                <a:spcPct val="220000"/>
              </a:lnSpc>
            </a:pPr>
            <a:r>
              <a:rPr lang="hu-HU" dirty="0"/>
              <a:t>Vállalatok körforgásos gazdaság iránti teljesítményének összehasonlítása</a:t>
            </a:r>
          </a:p>
          <a:p>
            <a:pPr>
              <a:lnSpc>
                <a:spcPct val="220000"/>
              </a:lnSpc>
            </a:pPr>
            <a:r>
              <a:rPr lang="hu-HU" dirty="0"/>
              <a:t>Szubjektív torzítások csökkentése</a:t>
            </a:r>
          </a:p>
          <a:p>
            <a:pPr>
              <a:lnSpc>
                <a:spcPct val="220000"/>
              </a:lnSpc>
            </a:pPr>
            <a:r>
              <a:rPr lang="hu-HU" dirty="0"/>
              <a:t>Automatizálhatóság előkészítése</a:t>
            </a:r>
          </a:p>
          <a:p>
            <a:pPr>
              <a:lnSpc>
                <a:spcPct val="220000"/>
              </a:lnSpc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881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23791" y="-1736558"/>
            <a:ext cx="8001000" cy="2971801"/>
          </a:xfrm>
        </p:spPr>
        <p:txBody>
          <a:bodyPr/>
          <a:lstStyle/>
          <a:p>
            <a:r>
              <a:rPr lang="hu-HU" dirty="0"/>
              <a:t>Kutatási kérdés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36086" y="1796608"/>
            <a:ext cx="677621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Kutatási kérdés: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Hogyan hasonlíthatók össze objektív módon nagyvállalatok </a:t>
            </a:r>
            <a:b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körforgásos gazdaság iránti teljesítményei egy többattribútumos </a:t>
            </a:r>
            <a:b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értékelési modell segítségével?</a:t>
            </a:r>
          </a:p>
        </p:txBody>
      </p:sp>
    </p:spTree>
    <p:extLst>
      <p:ext uri="{BB962C8B-B14F-4D97-AF65-F5344CB8AC3E}">
        <p14:creationId xmlns:p14="http://schemas.microsoft.com/office/powerpoint/2010/main" val="365812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2" y="-838200"/>
            <a:ext cx="8732504" cy="226594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u-HU" dirty="0"/>
              <a:t>Az esettanulmány jellege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4212" y="1717111"/>
            <a:ext cx="6561412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Módszertani esettanulmány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Nem ESG audit, nem pénzügyi elemzés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Nyilvános vállalati információkra és szakmai becslésekre épül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cél az összehasonlíthatóság, nem az abszolút minősítés</a:t>
            </a:r>
          </a:p>
        </p:txBody>
      </p:sp>
    </p:spTree>
    <p:extLst>
      <p:ext uri="{BB962C8B-B14F-4D97-AF65-F5344CB8AC3E}">
        <p14:creationId xmlns:p14="http://schemas.microsoft.com/office/powerpoint/2010/main" val="2392317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07749" y="-1704474"/>
            <a:ext cx="8001000" cy="2971801"/>
          </a:xfrm>
        </p:spPr>
        <p:txBody>
          <a:bodyPr/>
          <a:lstStyle/>
          <a:p>
            <a:r>
              <a:rPr lang="hu-HU" dirty="0"/>
              <a:t>Vizsgált vállalatok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07749" y="1541826"/>
            <a:ext cx="12775114" cy="4177185"/>
          </a:xfrm>
        </p:spPr>
        <p:txBody>
          <a:bodyPr>
            <a:normAutofit fontScale="77500" lnSpcReduction="20000"/>
          </a:bodyPr>
          <a:lstStyle/>
          <a:p>
            <a:r>
              <a:rPr lang="hu-HU" b="1" dirty="0"/>
              <a:t>10 európai nagyvállalat, eltérő iparágakból:</a:t>
            </a:r>
            <a:endParaRPr lang="hu-HU" dirty="0"/>
          </a:p>
          <a:p>
            <a:r>
              <a:rPr lang="hu-HU" dirty="0"/>
              <a:t>IKEA</a:t>
            </a:r>
          </a:p>
          <a:p>
            <a:r>
              <a:rPr lang="hu-HU" dirty="0"/>
              <a:t>Nestlé</a:t>
            </a:r>
          </a:p>
          <a:p>
            <a:r>
              <a:rPr lang="hu-HU" dirty="0"/>
              <a:t>Unilever</a:t>
            </a:r>
          </a:p>
          <a:p>
            <a:r>
              <a:rPr lang="hu-HU" dirty="0"/>
              <a:t>Philips</a:t>
            </a:r>
          </a:p>
          <a:p>
            <a:r>
              <a:rPr lang="hu-HU" dirty="0"/>
              <a:t>Adidas</a:t>
            </a:r>
          </a:p>
          <a:p>
            <a:r>
              <a:rPr lang="hu-HU" dirty="0"/>
              <a:t>BMW Group</a:t>
            </a:r>
          </a:p>
          <a:p>
            <a:r>
              <a:rPr lang="hu-HU" dirty="0"/>
              <a:t>Volvo Group</a:t>
            </a:r>
          </a:p>
          <a:p>
            <a:r>
              <a:rPr lang="hu-HU" dirty="0"/>
              <a:t>Schneider </a:t>
            </a:r>
            <a:r>
              <a:rPr lang="hu-HU" dirty="0" err="1"/>
              <a:t>Electric</a:t>
            </a:r>
            <a:endParaRPr lang="hu-HU" dirty="0"/>
          </a:p>
          <a:p>
            <a:r>
              <a:rPr lang="hu-HU" dirty="0"/>
              <a:t>BASF</a:t>
            </a:r>
          </a:p>
          <a:p>
            <a:r>
              <a:rPr lang="hu-HU" dirty="0"/>
              <a:t>Siemens</a:t>
            </a:r>
          </a:p>
          <a:p>
            <a:r>
              <a:rPr lang="hu-HU" b="1" dirty="0"/>
              <a:t>Előny:</a:t>
            </a:r>
            <a:r>
              <a:rPr lang="hu-HU" dirty="0"/>
              <a:t> iparági sokszínűség,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mégis </a:t>
            </a:r>
            <a:r>
              <a:rPr lang="hu-HU" dirty="0"/>
              <a:t>összehasonlítható körforgásos törekvések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0303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2" y="-1143001"/>
            <a:ext cx="8001000" cy="2971801"/>
          </a:xfrm>
        </p:spPr>
        <p:txBody>
          <a:bodyPr/>
          <a:lstStyle/>
          <a:p>
            <a:r>
              <a:rPr lang="hu-HU" dirty="0"/>
              <a:t>Értékelési szempontok (attribútumok)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4211" y="1941095"/>
            <a:ext cx="10080041" cy="3850105"/>
          </a:xfrm>
        </p:spPr>
        <p:txBody>
          <a:bodyPr>
            <a:normAutofit fontScale="92500"/>
          </a:bodyPr>
          <a:lstStyle/>
          <a:p>
            <a:r>
              <a:rPr lang="hu-HU" dirty="0"/>
              <a:t>A vállalatok értékelése 8 körforgásos attribútum mentén történt:</a:t>
            </a:r>
          </a:p>
          <a:p>
            <a:r>
              <a:rPr lang="hu-HU" dirty="0"/>
              <a:t>Körforgásos alapanyag-használat</a:t>
            </a:r>
          </a:p>
          <a:p>
            <a:r>
              <a:rPr lang="hu-HU" dirty="0"/>
              <a:t>Termékek újrahasznosíthatósága</a:t>
            </a:r>
          </a:p>
          <a:p>
            <a:r>
              <a:rPr lang="hu-HU" dirty="0"/>
              <a:t>Hulladékgazdálkodás érettsége</a:t>
            </a:r>
          </a:p>
          <a:p>
            <a:r>
              <a:rPr lang="hu-HU" dirty="0"/>
              <a:t>Digitális támogatottság a </a:t>
            </a:r>
            <a:r>
              <a:rPr lang="hu-HU" dirty="0" err="1"/>
              <a:t>körforgásosságban</a:t>
            </a:r>
            <a:endParaRPr lang="hu-HU" dirty="0"/>
          </a:p>
          <a:p>
            <a:r>
              <a:rPr lang="hu-HU" dirty="0"/>
              <a:t>Adatalapú döntéshozatal</a:t>
            </a:r>
          </a:p>
          <a:p>
            <a:r>
              <a:rPr lang="hu-HU" dirty="0"/>
              <a:t>Erőforrás-megtakarítás</a:t>
            </a:r>
          </a:p>
          <a:p>
            <a:r>
              <a:rPr lang="hu-HU" dirty="0"/>
              <a:t>Körforgásos projektek üzleti megtérülése</a:t>
            </a:r>
          </a:p>
          <a:p>
            <a:r>
              <a:rPr lang="hu-HU" dirty="0"/>
              <a:t>Energia- és költséghatékonyság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908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55875" y="-1624264"/>
            <a:ext cx="8001000" cy="2971801"/>
          </a:xfrm>
        </p:spPr>
        <p:txBody>
          <a:bodyPr/>
          <a:lstStyle/>
          <a:p>
            <a:r>
              <a:rPr lang="hu-HU" dirty="0"/>
              <a:t>Értékelési skála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00254" y="1662141"/>
            <a:ext cx="6400800" cy="1947333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Egységes </a:t>
            </a:r>
            <a:r>
              <a:rPr lang="hu-HU" b="1" dirty="0"/>
              <a:t>1–5 skála</a:t>
            </a:r>
            <a:endParaRPr lang="hu-HU" dirty="0"/>
          </a:p>
          <a:p>
            <a:r>
              <a:rPr lang="hu-HU" dirty="0"/>
              <a:t>1 = alacsony / kezdeti szint</a:t>
            </a:r>
          </a:p>
          <a:p>
            <a:r>
              <a:rPr lang="hu-HU" dirty="0"/>
              <a:t>3 = közepes / fejlődő gyakorlat</a:t>
            </a:r>
          </a:p>
          <a:p>
            <a:r>
              <a:rPr lang="hu-HU" dirty="0"/>
              <a:t>5 = magas / érett körforgásos megoldás</a:t>
            </a:r>
          </a:p>
          <a:p>
            <a:r>
              <a:rPr lang="hu-HU" b="1" dirty="0"/>
              <a:t>Cél:</a:t>
            </a:r>
            <a:r>
              <a:rPr lang="hu-HU" dirty="0"/>
              <a:t> strukturált összehasonlítás biztosítása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5502402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319</Words>
  <Application>Microsoft Office PowerPoint</Application>
  <PresentationFormat>Szélesvásznú</PresentationFormat>
  <Paragraphs>81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Szelet</vt:lpstr>
      <vt:lpstr>Objektív vállalati értékelés a körforgásos gazdaságban</vt:lpstr>
      <vt:lpstr>Miért aktuális a téma?</vt:lpstr>
      <vt:lpstr>Problémafelvetés</vt:lpstr>
      <vt:lpstr>Kutatási cél</vt:lpstr>
      <vt:lpstr>Kutatási kérdés</vt:lpstr>
      <vt:lpstr>Az esettanulmány jellege</vt:lpstr>
      <vt:lpstr>Vizsgált vállalatok</vt:lpstr>
      <vt:lpstr>Értékelési szempontok (attribútumok)</vt:lpstr>
      <vt:lpstr>Értékelési skála</vt:lpstr>
      <vt:lpstr>Módszertani keret (áttekintés)</vt:lpstr>
      <vt:lpstr>Az elemzés logikája</vt:lpstr>
      <vt:lpstr>Naiv vs COCO rangsor</vt:lpstr>
      <vt:lpstr>Eredmények összefoglalása</vt:lpstr>
      <vt:lpstr>Köszönöm a figyelmet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Objektív vállalati értékelés a körforgásos gazdaságban</dc:title>
  <dc:creator>Niki</dc:creator>
  <cp:lastModifiedBy>Niki</cp:lastModifiedBy>
  <cp:revision>3</cp:revision>
  <dcterms:created xsi:type="dcterms:W3CDTF">2026-01-03T09:41:50Z</dcterms:created>
  <dcterms:modified xsi:type="dcterms:W3CDTF">2026-01-05T13:06:34Z</dcterms:modified>
</cp:coreProperties>
</file>