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8" r:id="rId2"/>
    <p:sldId id="266" r:id="rId3"/>
    <p:sldId id="259" r:id="rId4"/>
    <p:sldId id="261" r:id="rId5"/>
    <p:sldId id="260" r:id="rId6"/>
    <p:sldId id="270" r:id="rId7"/>
    <p:sldId id="268" r:id="rId8"/>
    <p:sldId id="262" r:id="rId9"/>
    <p:sldId id="267" r:id="rId10"/>
    <p:sldId id="263" r:id="rId11"/>
    <p:sldId id="271" r:id="rId12"/>
    <p:sldId id="265" r:id="rId13"/>
    <p:sldId id="264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5B11AA-3EE3-48E7-9E52-7674A9539A71}" v="1" dt="2026-01-14T00:35:31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704"/>
  </p:normalViewPr>
  <p:slideViewPr>
    <p:cSldViewPr snapToGrid="0">
      <p:cViewPr varScale="1">
        <p:scale>
          <a:sx n="78" d="100"/>
          <a:sy n="78" d="100"/>
        </p:scale>
        <p:origin x="682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tlik László" userId="15e79039-7579-4d2f-afe1-71e5c567d826" providerId="ADAL" clId="{1ADE065D-A681-48C0-82A7-2B11141B1BE8}"/>
    <pc:docChg chg="modSld">
      <pc:chgData name="Pitlik László" userId="15e79039-7579-4d2f-afe1-71e5c567d826" providerId="ADAL" clId="{1ADE065D-A681-48C0-82A7-2B11141B1BE8}" dt="2026-01-14T00:35:31.097" v="0"/>
      <pc:docMkLst>
        <pc:docMk/>
      </pc:docMkLst>
      <pc:sldChg chg="modSp">
        <pc:chgData name="Pitlik László" userId="15e79039-7579-4d2f-afe1-71e5c567d826" providerId="ADAL" clId="{1ADE065D-A681-48C0-82A7-2B11141B1BE8}" dt="2026-01-14T00:35:31.097" v="0"/>
        <pc:sldMkLst>
          <pc:docMk/>
          <pc:sldMk cId="3020092680" sldId="258"/>
        </pc:sldMkLst>
        <pc:spChg chg="mod">
          <ac:chgData name="Pitlik László" userId="15e79039-7579-4d2f-afe1-71e5c567d826" providerId="ADAL" clId="{1ADE065D-A681-48C0-82A7-2B11141B1BE8}" dt="2026-01-14T00:35:31.097" v="0"/>
          <ac:spMkLst>
            <pc:docMk/>
            <pc:sldMk cId="3020092680" sldId="258"/>
            <ac:spMk id="3" creationId="{E8EAC089-4E99-1905-4FDA-5030F59CA81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1980B-A535-1C4D-8C4A-BA1AE18B214A}" type="datetimeFigureOut">
              <a:rPr lang="hu-HU" smtClean="0"/>
              <a:t>2026. 01. 14.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C1F47-685B-4748-846C-3C5BF4DC00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6287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BB91F25-A10F-8454-9CF1-5077064EE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80643EF-845A-CFBD-094E-EDBCA59D3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7F2F530-F9B8-F967-ED37-7AF8AE656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F794E-3CFC-1840-BBB3-91C74B5E92D4}" type="datetime1">
              <a:rPr lang="hu-HU" smtClean="0"/>
              <a:t>2026. 01. 14.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8D2CD27-4BD2-FCD8-228D-7FCCC9233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E8AEF2-81D2-BF93-3E7E-423E8D2E9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718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CC8341F-2E07-B68A-7A0C-CC6C73C8B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7A9C569-B60F-195F-8E94-34ACB4FF3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CEDECA1-2936-2E08-3A62-EBA05045A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D0D5-9266-634A-A49F-0C1D6582493C}" type="datetime1">
              <a:rPr lang="hu-HU" smtClean="0"/>
              <a:t>2026. 01. 14.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021D22F-8217-22BA-8A64-DE0FA43E2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57B6BA5-9239-2047-5922-B4CEA9114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336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1E21285-3F23-6B65-EC1A-C3604DCC3B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7B70504-4BF0-9DD5-AEA0-12988567BD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085C93A-2EDA-81BA-3638-A05877EA6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DC3D-DF09-064E-887A-4F1DB98FC6FE}" type="datetime1">
              <a:rPr lang="hu-HU" smtClean="0"/>
              <a:t>2026. 01. 14.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73882A0-00EC-6976-0B7F-18DCDA7AD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E851A57-5745-48A8-4AC3-1EB15F430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1276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A8D1944-46F3-8381-6D34-7880E9039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A9C6EA4-7927-09A8-E16E-E6244CA3B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0780F30-4F3B-04AF-7A79-312F9D018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38C4-0506-AD4D-882A-40059D29CE89}" type="datetime1">
              <a:rPr lang="hu-HU" smtClean="0"/>
              <a:t>2026. 01. 14.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1B72C2E-1918-64ED-3951-6D2797824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C53BE83-C7B7-E716-8D6F-DBA4AE0B8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188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8D20AA0-774C-4221-BA30-645B80B57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51E2C4B-6B9A-AD93-AC0F-76F28AF55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BF35EA9-CD0D-C532-1D86-E59E76477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4DF3-51EB-1848-911C-945C07D81068}" type="datetime1">
              <a:rPr lang="hu-HU" smtClean="0"/>
              <a:t>2026. 01. 14.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22A2649-A3A1-ABE3-59C8-D371EF2EE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7168F97-1267-09B3-70C0-77A61192B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5674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7561BC-6258-723C-BBC8-442C92AAB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9BEBDA8-2778-5365-27A0-80E1A4CB52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5C140F9-D27D-6FEB-36EB-7841FF793F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E1F8517-7727-BF05-35B4-CF4E05D37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55A8-7E54-0E4C-BEB9-CA86F12D76C5}" type="datetime1">
              <a:rPr lang="hu-HU" smtClean="0"/>
              <a:t>2026. 01. 14.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BF27DBE-7196-CF3E-145F-CA8D9AA38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B0DC291-0326-E024-90FA-E6C4B7A1E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770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687189-50FE-46C3-9212-57978AAC4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4213915-716F-F4E5-0B29-522D3A2FF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CF6BF37-0C21-8765-EF6B-40051C0B1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D996FBEB-66CF-217B-D00E-BA74698D2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0A6A6C13-76C7-A29C-477C-432E065188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AA10B5DF-5CA8-0AF8-D638-0BD9070F7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A815-C4F4-8D4A-845D-6FCC4B1015D7}" type="datetime1">
              <a:rPr lang="hu-HU" smtClean="0"/>
              <a:t>2026. 01. 14.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D39E27F8-0FA8-E0FD-9364-53AE2702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8C3400E0-A2CE-C885-46CD-5906C811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478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E5D16B1-B2AE-60D3-5580-DCA240433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B78E949-BE22-59FA-6705-7C3012EB9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06B70-1680-C442-8B37-52CA3493934E}" type="datetime1">
              <a:rPr lang="hu-HU" smtClean="0"/>
              <a:t>2026. 01. 14.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0D9CB6BE-0608-7544-BDB9-5649B27E1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E050966-E563-E849-1338-8B1BAE511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7397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40796883-BBBE-A0C9-DD2A-7C9BECCCD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D1BA-9585-C240-9CD4-4A802738583C}" type="datetime1">
              <a:rPr lang="hu-HU" smtClean="0"/>
              <a:t>2026. 01. 14.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BCA75D7-64A8-8DB6-B9BF-D5675BAB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CF93058-0124-8693-9534-DD7F9310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280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0AD704-84EF-16BD-043B-7DD11CA04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7512C53-26AE-29AA-B747-A7C749038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45FFC83-A6F7-5944-7FDF-24CCB7E7CB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9C790EE-9D4B-D6E2-5793-9973BAD81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24C6-9362-8A4B-9AA1-BCEC399C4D87}" type="datetime1">
              <a:rPr lang="hu-HU" smtClean="0"/>
              <a:t>2026. 01. 14.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FEEEFBC-E085-F1EB-B8C8-77EFE351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548AD08-C2FC-D851-CEAA-98A452387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648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08C7702-5424-726D-211F-BBFD88665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0C0CEF9A-CFE2-20A4-636A-9B8773EA6F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82EFC7F-6D75-8408-F268-760F67ED7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00CAB91-A7AA-055C-81D9-29DA96016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29F2-F1C4-BC44-BC21-8DE079E00718}" type="datetime1">
              <a:rPr lang="hu-HU" smtClean="0"/>
              <a:t>2026. 01. 14.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35C5D06-FA3C-A404-65EF-FA2CC995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669A92E-01B7-6D95-A32E-EE277887F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2479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AD08509F-EC03-D927-98D5-FF0AB7FD6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CBE352F-EC28-4F32-1F52-D6E0FA69F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46A5563-A71E-1A73-FF52-A348F8A50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796BA3-AB7F-C445-B2F7-8C988E220222}" type="datetime1">
              <a:rPr lang="hu-HU" smtClean="0"/>
              <a:t>2026. 01. 14.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662D3C0-5111-8661-8635-DA16E7830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27D6DA3-7FD2-6D64-0CA7-4CC5F25625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7F3820-1B64-684F-BA1C-E11B9713B1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9614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iau.my-x.hu/miau/327/fb/fb.xlsx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FE160E4B-3E9D-DE38-7919-E7180B319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768" y="1954616"/>
            <a:ext cx="7850459" cy="1826210"/>
          </a:xfrm>
        </p:spPr>
        <p:txBody>
          <a:bodyPr anchor="ctr">
            <a:normAutofit/>
          </a:bodyPr>
          <a:lstStyle/>
          <a:p>
            <a:pPr algn="ctr"/>
            <a:r>
              <a:rPr lang="hu-HU" sz="3600" dirty="0">
                <a:solidFill>
                  <a:schemeClr val="tx2"/>
                </a:solidFill>
              </a:rPr>
              <a:t>Jégkorong mérkőzések</a:t>
            </a:r>
            <a:br>
              <a:rPr lang="hu-HU" sz="3600" dirty="0">
                <a:solidFill>
                  <a:schemeClr val="tx2"/>
                </a:solidFill>
              </a:rPr>
            </a:br>
            <a:r>
              <a:rPr lang="hu-HU" sz="3600" dirty="0">
                <a:solidFill>
                  <a:schemeClr val="tx2"/>
                </a:solidFill>
              </a:rPr>
              <a:t>várható eredményének modellezése</a:t>
            </a:r>
            <a:br>
              <a:rPr lang="hu-HU" sz="3600" dirty="0">
                <a:solidFill>
                  <a:schemeClr val="tx2"/>
                </a:solidFill>
              </a:rPr>
            </a:br>
            <a:r>
              <a:rPr lang="hu-HU" sz="3600" dirty="0">
                <a:solidFill>
                  <a:schemeClr val="tx2"/>
                </a:solidFill>
              </a:rPr>
              <a:t>sportstatisztikák alapján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8EAC089-4E99-1905-4FDA-5030F59CA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738996"/>
            <a:ext cx="4350047" cy="173607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u-HU" sz="2000" dirty="0">
                <a:solidFill>
                  <a:schemeClr val="tx2"/>
                </a:solidFill>
              </a:rPr>
              <a:t>Kodolányi János Egyetem</a:t>
            </a:r>
          </a:p>
          <a:p>
            <a:pPr marL="0" indent="0">
              <a:buNone/>
            </a:pPr>
            <a:r>
              <a:rPr lang="hu-HU" sz="2000" dirty="0">
                <a:solidFill>
                  <a:schemeClr val="tx2"/>
                </a:solidFill>
              </a:rPr>
              <a:t>Gazdálkodási és Menedzsment </a:t>
            </a:r>
            <a:r>
              <a:rPr lang="hu-HU" sz="2000" dirty="0" err="1">
                <a:solidFill>
                  <a:schemeClr val="tx2"/>
                </a:solidFill>
              </a:rPr>
              <a:t>Bsc</a:t>
            </a:r>
            <a:endParaRPr lang="hu-HU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u-HU" sz="2000" dirty="0">
                <a:solidFill>
                  <a:schemeClr val="tx2"/>
                </a:solidFill>
              </a:rPr>
              <a:t>Szakdolgozatvédés:2026.01.19.</a:t>
            </a:r>
          </a:p>
          <a:p>
            <a:pPr marL="0" indent="0">
              <a:buNone/>
            </a:pPr>
            <a:r>
              <a:rPr lang="hu-HU" sz="2000" dirty="0">
                <a:solidFill>
                  <a:schemeClr val="tx2"/>
                </a:solidFill>
              </a:rPr>
              <a:t>Konzulens: Dr. Pitlik László</a:t>
            </a:r>
          </a:p>
          <a:p>
            <a:pPr marL="0" indent="0">
              <a:buNone/>
            </a:pPr>
            <a:endParaRPr lang="hu-HU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hu-HU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hu-HU" sz="2000" dirty="0">
              <a:solidFill>
                <a:schemeClr val="tx2"/>
              </a:solidFill>
            </a:endParaRP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id="{55538BCC-2AD5-4F6F-41AC-E21478924712}"/>
              </a:ext>
            </a:extLst>
          </p:cNvPr>
          <p:cNvSpPr txBox="1">
            <a:spLocks/>
          </p:cNvSpPr>
          <p:nvPr/>
        </p:nvSpPr>
        <p:spPr>
          <a:xfrm>
            <a:off x="6227678" y="3618342"/>
            <a:ext cx="3222183" cy="324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u-HU" sz="2000" dirty="0">
                <a:solidFill>
                  <a:schemeClr val="tx2"/>
                </a:solidFill>
              </a:rPr>
              <a:t>Készítette: Farkas Boldizsár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u-HU" sz="2000" dirty="0">
              <a:solidFill>
                <a:schemeClr val="tx2"/>
              </a:solidFill>
            </a:endParaRP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D721FFE5-DE1D-60AC-E90D-B8BA45FEB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0092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7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39" name="Freeform: Shape 11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13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41" name="Freeform: Shape 14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2" name="Freeform: Shape 15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000791BB-87DD-7973-140E-FF56C845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7205" y="749703"/>
            <a:ext cx="5186842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hu-HU" sz="5200" noProof="0" dirty="0">
                <a:solidFill>
                  <a:schemeClr val="tx2"/>
                </a:solidFill>
              </a:rPr>
              <a:t>J</a:t>
            </a:r>
            <a:r>
              <a:rPr lang="hu-HU" sz="5200" kern="1200" noProof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avaslatok a továbbfejlesztésre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30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31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45" name="Freeform: Shape 32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Cím 1">
            <a:extLst>
              <a:ext uri="{FF2B5EF4-FFF2-40B4-BE49-F238E27FC236}">
                <a16:creationId xmlns:a16="http://schemas.microsoft.com/office/drawing/2014/main" id="{08284370-E0C8-8FF6-90BF-EC409150E1CF}"/>
              </a:ext>
            </a:extLst>
          </p:cNvPr>
          <p:cNvSpPr txBox="1">
            <a:spLocks/>
          </p:cNvSpPr>
          <p:nvPr/>
        </p:nvSpPr>
        <p:spPr>
          <a:xfrm>
            <a:off x="689347" y="3494094"/>
            <a:ext cx="5186842" cy="31204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noProof="0" dirty="0">
                <a:solidFill>
                  <a:schemeClr val="tx2"/>
                </a:solidFill>
              </a:rPr>
              <a:t>Továbbfejlesztése a tanulási mintának (horizontális, vertikális és minősági bővítés)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noProof="0" dirty="0">
                <a:solidFill>
                  <a:schemeClr val="tx2"/>
                </a:solidFill>
              </a:rPr>
              <a:t>Prediktív modell verzió tesztelése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sz="2800" noProof="0" dirty="0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sz="2800" noProof="0" dirty="0">
              <a:solidFill>
                <a:schemeClr val="tx2"/>
              </a:solidFill>
            </a:endParaRPr>
          </a:p>
        </p:txBody>
      </p:sp>
      <p:sp>
        <p:nvSpPr>
          <p:cNvPr id="4" name="Cím 1">
            <a:extLst>
              <a:ext uri="{FF2B5EF4-FFF2-40B4-BE49-F238E27FC236}">
                <a16:creationId xmlns:a16="http://schemas.microsoft.com/office/drawing/2014/main" id="{EE50A1BB-D159-D73C-C9F0-B6F4B85CF45E}"/>
              </a:ext>
            </a:extLst>
          </p:cNvPr>
          <p:cNvSpPr txBox="1">
            <a:spLocks/>
          </p:cNvSpPr>
          <p:nvPr/>
        </p:nvSpPr>
        <p:spPr>
          <a:xfrm>
            <a:off x="5538176" y="3588445"/>
            <a:ext cx="5186842" cy="2387918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noProof="0" dirty="0">
                <a:solidFill>
                  <a:schemeClr val="tx2"/>
                </a:solidFill>
              </a:rPr>
              <a:t>A pénzügyi/stratégiai elemek további vizsgálata (pl.: nem egységnyi alaptét, kockázatos mérkőzésen tartózkodni a fogadástól)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noProof="0">
                <a:solidFill>
                  <a:schemeClr val="tx2"/>
                </a:solidFill>
              </a:rPr>
              <a:t>Automatizálás</a:t>
            </a:r>
            <a:endParaRPr lang="hu-HU" sz="2800" noProof="0" dirty="0">
              <a:solidFill>
                <a:schemeClr val="tx2"/>
              </a:solidFill>
            </a:endParaRP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90B1842F-CB86-2375-F212-0A56E6FFB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10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44244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5" name="Cím 4">
            <a:extLst>
              <a:ext uri="{FF2B5EF4-FFF2-40B4-BE49-F238E27FC236}">
                <a16:creationId xmlns:a16="http://schemas.microsoft.com/office/drawing/2014/main" id="{8ED36E9B-0C6E-1734-B5C5-ECABD1DCC5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3671" y="1397945"/>
            <a:ext cx="6254773" cy="2031055"/>
          </a:xfrm>
        </p:spPr>
        <p:txBody>
          <a:bodyPr>
            <a:normAutofit/>
          </a:bodyPr>
          <a:lstStyle/>
          <a:p>
            <a:r>
              <a:rPr lang="hu-HU" sz="5200" dirty="0">
                <a:solidFill>
                  <a:schemeClr val="tx2"/>
                </a:solidFill>
              </a:rPr>
              <a:t>Köszönöm a figyelmet!</a:t>
            </a:r>
          </a:p>
        </p:txBody>
      </p:sp>
      <p:sp>
        <p:nvSpPr>
          <p:cNvPr id="6" name="Alcím 5">
            <a:extLst>
              <a:ext uri="{FF2B5EF4-FFF2-40B4-BE49-F238E27FC236}">
                <a16:creationId xmlns:a16="http://schemas.microsoft.com/office/drawing/2014/main" id="{556F3A01-22F7-EFA1-8559-8ECCD20F22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0239" y="4310597"/>
            <a:ext cx="6105194" cy="967459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hu-HU" dirty="0">
                <a:solidFill>
                  <a:schemeClr val="tx2"/>
                </a:solidFill>
              </a:rPr>
              <a:t>Készítette: Farkas Boldizsár</a:t>
            </a:r>
          </a:p>
          <a:p>
            <a:pPr algn="r"/>
            <a:r>
              <a:rPr lang="hu-HU" dirty="0">
                <a:solidFill>
                  <a:schemeClr val="tx2"/>
                </a:solidFill>
              </a:rPr>
              <a:t>Az ábrák alapjául ezen Excel fájl szolgált: </a:t>
            </a:r>
          </a:p>
          <a:p>
            <a:pPr algn="r"/>
            <a:r>
              <a:rPr lang="hu-HU" u="sng" dirty="0">
                <a:hlinkClick r:id="rId2"/>
              </a:rPr>
              <a:t>https://miau.my-x.hu/miau/327/fb/fb.xlsx</a:t>
            </a:r>
            <a:r>
              <a:rPr lang="hu-HU" dirty="0"/>
              <a:t> </a:t>
            </a:r>
            <a:endParaRPr lang="hu-HU" dirty="0">
              <a:solidFill>
                <a:schemeClr val="tx2"/>
              </a:solidFill>
            </a:endParaRP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19CD2A4-C408-44BC-9BB8-F36447C3A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07F3820-1B64-684F-BA1C-E11B9713B14C}" type="slidenum">
              <a:rPr lang="hu-HU" smtClean="0"/>
              <a:pPr>
                <a:spcAft>
                  <a:spcPts val="600"/>
                </a:spcAft>
              </a:pPr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2913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5CEF6B1-1FFD-7145-0400-58268E1CA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845" y="3043466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Válasz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az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opponens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kérdéseire</a:t>
            </a:r>
            <a:endParaRPr lang="en-US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zövegdoboz 3">
            <a:extLst>
              <a:ext uri="{FF2B5EF4-FFF2-40B4-BE49-F238E27FC236}">
                <a16:creationId xmlns:a16="http://schemas.microsoft.com/office/drawing/2014/main" id="{36DBCCEF-0D85-6D43-BFBA-D2BE4BA1854C}"/>
              </a:ext>
            </a:extLst>
          </p:cNvPr>
          <p:cNvSpPr txBox="1"/>
          <p:nvPr/>
        </p:nvSpPr>
        <p:spPr>
          <a:xfrm>
            <a:off x="6368984" y="2863253"/>
            <a:ext cx="56862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1. Mit tart a vizsgálat legfontosabb eredményének? Jutott-e olyan eredményre, amely Önt is meglepte?</a:t>
            </a:r>
          </a:p>
          <a:p>
            <a:endParaRPr lang="hu-HU" dirty="0"/>
          </a:p>
          <a:p>
            <a:r>
              <a:rPr lang="hu-HU" dirty="0"/>
              <a:t>2. Milyen módon lehetséges a vizsgálat eredményeinek a hasznosítása?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D410ACCB-4A00-B8C8-2564-46716A0CD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8775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395111D9-4365-CBFA-D100-32BFA4FCB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99" y="763072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hu-HU" sz="3600" dirty="0">
                <a:solidFill>
                  <a:schemeClr val="tx2"/>
                </a:solidFill>
              </a:rPr>
              <a:t>Válasz a konzulens kérdéseire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50F612B-D3F1-21E2-D765-852915E80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253" y="2826083"/>
            <a:ext cx="8227188" cy="3161821"/>
          </a:xfrm>
        </p:spPr>
        <p:txBody>
          <a:bodyPr anchor="t">
            <a:noAutofit/>
          </a:bodyPr>
          <a:lstStyle/>
          <a:p>
            <a:r>
              <a:rPr lang="hu-H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 A dolgozat által fókuszált kérdések közül melyeket milyen várható sikerrel lett volna képes kezelni pl. a </a:t>
            </a:r>
            <a:r>
              <a:rPr lang="hu-HU" sz="24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ChatGPT</a:t>
            </a:r>
            <a:r>
              <a:rPr lang="hu-H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(ill. az ehhez hasonló online szolgáltatások </a:t>
            </a:r>
            <a:r>
              <a:rPr lang="hu-HU" sz="24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bármelyike</a:t>
            </a:r>
            <a:r>
              <a:rPr lang="hu-H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– illetve mi által érzi úgy a szerző, hogy az ő megoldása jobb, mint a </a:t>
            </a:r>
            <a:r>
              <a:rPr lang="hu-HU" sz="24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ChatGPT</a:t>
            </a:r>
            <a:r>
              <a:rPr lang="hu-H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-szerű online szolgáltatások szintje?</a:t>
            </a:r>
          </a:p>
          <a:p>
            <a:r>
              <a:rPr lang="hu-H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 Miként értékeli saját munkáját a szerző: alkalmas a dolgozat és az esetleges mögöttes háttéranyagok együttese arra, hogy a szerző tudása forráskódba/ automatizálásra </a:t>
            </a:r>
            <a:r>
              <a:rPr lang="hu-HU" sz="24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kerülhessen</a:t>
            </a:r>
            <a:r>
              <a:rPr lang="hu-H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AD6DA1B-45F5-2CE5-3E87-6C93747B1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2784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BC8DD1D1-E4D8-01D2-1BC7-6CE7C10D6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hu-HU" sz="3600" dirty="0">
                <a:solidFill>
                  <a:schemeClr val="tx2"/>
                </a:solidFill>
              </a:rPr>
              <a:t>Tartalom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910FF6A-9F8A-52D0-A5E1-B72B5DE05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 fontScale="77500" lnSpcReduction="20000"/>
          </a:bodyPr>
          <a:lstStyle/>
          <a:p>
            <a:r>
              <a:rPr lang="hu-HU" sz="2000" dirty="0">
                <a:solidFill>
                  <a:schemeClr val="tx2"/>
                </a:solidFill>
              </a:rPr>
              <a:t>Problémafelvetés, célkitűzések</a:t>
            </a:r>
          </a:p>
          <a:p>
            <a:r>
              <a:rPr lang="hu-HU" sz="2000" dirty="0">
                <a:solidFill>
                  <a:schemeClr val="tx2"/>
                </a:solidFill>
              </a:rPr>
              <a:t>Modellezési eszköztár, vizsgálat tárgyai</a:t>
            </a:r>
          </a:p>
          <a:p>
            <a:r>
              <a:rPr lang="hu-HU" sz="2000" dirty="0">
                <a:solidFill>
                  <a:schemeClr val="tx2"/>
                </a:solidFill>
              </a:rPr>
              <a:t>„A” modell…</a:t>
            </a:r>
          </a:p>
          <a:p>
            <a:r>
              <a:rPr lang="hu-HU" sz="2000" dirty="0">
                <a:solidFill>
                  <a:schemeClr val="tx2"/>
                </a:solidFill>
              </a:rPr>
              <a:t>„B” modell…</a:t>
            </a:r>
          </a:p>
          <a:p>
            <a:r>
              <a:rPr lang="hu-HU" sz="2000" dirty="0">
                <a:solidFill>
                  <a:schemeClr val="tx2"/>
                </a:solidFill>
              </a:rPr>
              <a:t>Benchmark</a:t>
            </a:r>
          </a:p>
          <a:p>
            <a:r>
              <a:rPr lang="hu-HU" sz="2000" dirty="0">
                <a:solidFill>
                  <a:schemeClr val="tx2"/>
                </a:solidFill>
              </a:rPr>
              <a:t>A benchmark és a saját eredmények kapcsolata</a:t>
            </a:r>
          </a:p>
          <a:p>
            <a:r>
              <a:rPr lang="hu-HU" sz="2000" dirty="0">
                <a:solidFill>
                  <a:schemeClr val="tx2"/>
                </a:solidFill>
              </a:rPr>
              <a:t>Feltételes pénzügyi eredmény</a:t>
            </a:r>
          </a:p>
          <a:p>
            <a:r>
              <a:rPr lang="hu-HU" sz="2000" dirty="0">
                <a:solidFill>
                  <a:schemeClr val="tx2"/>
                </a:solidFill>
              </a:rPr>
              <a:t>Javaslatok a továbbfejlesztésre</a:t>
            </a:r>
          </a:p>
          <a:p>
            <a:pPr marL="0" indent="0">
              <a:buNone/>
            </a:pPr>
            <a:endParaRPr lang="hu-HU" sz="2000" dirty="0">
              <a:solidFill>
                <a:schemeClr val="tx2"/>
              </a:solidFill>
            </a:endParaRPr>
          </a:p>
          <a:p>
            <a:endParaRPr lang="hu-HU" sz="2000" dirty="0">
              <a:solidFill>
                <a:schemeClr val="tx2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EFE3FD7-E74C-BC7E-A987-20EC9A1CF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4230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CB0E07F-80CE-C82C-485A-D64FBAC0A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109" y="833354"/>
            <a:ext cx="4128754" cy="1325563"/>
          </a:xfrm>
        </p:spPr>
        <p:txBody>
          <a:bodyPr anchor="b">
            <a:normAutofit/>
          </a:bodyPr>
          <a:lstStyle/>
          <a:p>
            <a:pPr algn="ctr"/>
            <a:r>
              <a:rPr lang="hu-HU" sz="3600" dirty="0">
                <a:solidFill>
                  <a:schemeClr val="tx2"/>
                </a:solidFill>
              </a:rPr>
              <a:t>Problémafelvetés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F4336AA-BC02-EE06-EB4B-274A032A1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0590" y="2604763"/>
            <a:ext cx="4783210" cy="2891691"/>
          </a:xfrm>
        </p:spPr>
        <p:txBody>
          <a:bodyPr numCol="1">
            <a:normAutofit/>
          </a:bodyPr>
          <a:lstStyle/>
          <a:p>
            <a:r>
              <a:rPr lang="hu-HU" sz="1800" dirty="0">
                <a:solidFill>
                  <a:schemeClr val="tx2"/>
                </a:solidFill>
              </a:rPr>
              <a:t>Jégkorong mérkőzések adat alapú objektív vizsgálata</a:t>
            </a:r>
          </a:p>
          <a:p>
            <a:r>
              <a:rPr lang="hu-HU" sz="1800" dirty="0">
                <a:solidFill>
                  <a:schemeClr val="tx2"/>
                </a:solidFill>
              </a:rPr>
              <a:t>A: Sportstatisztikai mutatók magyarázó ereje</a:t>
            </a:r>
          </a:p>
          <a:p>
            <a:r>
              <a:rPr lang="hu-HU" sz="1800" dirty="0">
                <a:solidFill>
                  <a:schemeClr val="tx2"/>
                </a:solidFill>
              </a:rPr>
              <a:t>B: </a:t>
            </a:r>
            <a:r>
              <a:rPr lang="hu-HU" sz="1800" dirty="0" err="1">
                <a:solidFill>
                  <a:schemeClr val="tx2"/>
                </a:solidFill>
              </a:rPr>
              <a:t>Odds</a:t>
            </a:r>
            <a:r>
              <a:rPr lang="hu-HU" sz="1800" dirty="0">
                <a:solidFill>
                  <a:schemeClr val="tx2"/>
                </a:solidFill>
              </a:rPr>
              <a:t> mutatók magyarázó ereje</a:t>
            </a:r>
          </a:p>
          <a:p>
            <a:r>
              <a:rPr lang="hu-HU" sz="1800" dirty="0">
                <a:solidFill>
                  <a:schemeClr val="tx2"/>
                </a:solidFill>
              </a:rPr>
              <a:t>Sportstatisztikák és </a:t>
            </a:r>
            <a:r>
              <a:rPr lang="hu-HU" sz="1800" dirty="0" err="1">
                <a:solidFill>
                  <a:schemeClr val="tx2"/>
                </a:solidFill>
              </a:rPr>
              <a:t>odds</a:t>
            </a:r>
            <a:r>
              <a:rPr lang="hu-HU" sz="1800" dirty="0">
                <a:solidFill>
                  <a:schemeClr val="tx2"/>
                </a:solidFill>
              </a:rPr>
              <a:t> mutatók együttes magyarázó ereje</a:t>
            </a:r>
          </a:p>
          <a:p>
            <a:r>
              <a:rPr lang="hu-HU" sz="1800" dirty="0">
                <a:solidFill>
                  <a:schemeClr val="tx2"/>
                </a:solidFill>
              </a:rPr>
              <a:t>A magyarázni kívánt célváltozó: gólkülönbség előjel (ergo ki nyeri a mérkőzést)</a:t>
            </a:r>
          </a:p>
          <a:p>
            <a:endParaRPr lang="hu-HU" sz="18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artalom helye 2">
            <a:extLst>
              <a:ext uri="{FF2B5EF4-FFF2-40B4-BE49-F238E27FC236}">
                <a16:creationId xmlns:a16="http://schemas.microsoft.com/office/drawing/2014/main" id="{A92AEE81-999A-CCA6-FB22-AFFA9D856A7C}"/>
              </a:ext>
            </a:extLst>
          </p:cNvPr>
          <p:cNvSpPr txBox="1">
            <a:spLocks/>
          </p:cNvSpPr>
          <p:nvPr/>
        </p:nvSpPr>
        <p:spPr>
          <a:xfrm>
            <a:off x="959919" y="2604764"/>
            <a:ext cx="4255133" cy="2457269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800" dirty="0">
                <a:solidFill>
                  <a:schemeClr val="tx2"/>
                </a:solidFill>
              </a:rPr>
              <a:t>A sporteredmények magyarázhatósága</a:t>
            </a:r>
          </a:p>
          <a:p>
            <a:r>
              <a:rPr lang="hu-HU" sz="1800" dirty="0">
                <a:solidFill>
                  <a:schemeClr val="tx2"/>
                </a:solidFill>
              </a:rPr>
              <a:t>Sportfogadási piac hatékonysága</a:t>
            </a:r>
          </a:p>
          <a:p>
            <a:r>
              <a:rPr lang="hu-HU" sz="1800" dirty="0">
                <a:solidFill>
                  <a:schemeClr val="tx2"/>
                </a:solidFill>
              </a:rPr>
              <a:t>Személyes motiváció</a:t>
            </a:r>
            <a:endParaRPr lang="hu-HU" sz="1000" dirty="0">
              <a:solidFill>
                <a:schemeClr val="tx2"/>
              </a:solidFill>
            </a:endParaRPr>
          </a:p>
          <a:p>
            <a:endParaRPr lang="hu-HU" sz="1800" dirty="0">
              <a:solidFill>
                <a:schemeClr val="tx2"/>
              </a:solidFill>
            </a:endParaRPr>
          </a:p>
        </p:txBody>
      </p:sp>
      <p:sp>
        <p:nvSpPr>
          <p:cNvPr id="23" name="Cím 1">
            <a:extLst>
              <a:ext uri="{FF2B5EF4-FFF2-40B4-BE49-F238E27FC236}">
                <a16:creationId xmlns:a16="http://schemas.microsoft.com/office/drawing/2014/main" id="{006A3618-37CD-8F19-B6F7-4DAEA87A0410}"/>
              </a:ext>
            </a:extLst>
          </p:cNvPr>
          <p:cNvSpPr txBox="1">
            <a:spLocks/>
          </p:cNvSpPr>
          <p:nvPr/>
        </p:nvSpPr>
        <p:spPr>
          <a:xfrm>
            <a:off x="6452796" y="833354"/>
            <a:ext cx="4128754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>
                <a:solidFill>
                  <a:schemeClr val="tx2"/>
                </a:solidFill>
              </a:rPr>
              <a:t>Célkitűzés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6A102AA-30BF-8255-8AAF-FCCD26F9C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610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5DF046F1-03E4-59D3-0139-A406478B1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477331"/>
            <a:ext cx="4295885" cy="1128911"/>
          </a:xfrm>
        </p:spPr>
        <p:txBody>
          <a:bodyPr anchor="b">
            <a:normAutofit/>
          </a:bodyPr>
          <a:lstStyle/>
          <a:p>
            <a:pPr algn="ctr"/>
            <a:r>
              <a:rPr lang="hu-HU" sz="3600" dirty="0">
                <a:solidFill>
                  <a:schemeClr val="tx2"/>
                </a:solidFill>
              </a:rPr>
              <a:t>Modellezési eszköztár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63B8CE2-798A-698F-7BD8-EB997688A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757660"/>
            <a:ext cx="3844330" cy="2827295"/>
          </a:xfrm>
        </p:spPr>
        <p:txBody>
          <a:bodyPr>
            <a:normAutofit/>
          </a:bodyPr>
          <a:lstStyle/>
          <a:p>
            <a:r>
              <a:rPr lang="hu-HU" sz="1800" dirty="0">
                <a:solidFill>
                  <a:schemeClr val="tx2"/>
                </a:solidFill>
              </a:rPr>
              <a:t>Excel-ben való adatkezelés</a:t>
            </a:r>
            <a:endParaRPr lang="hu-HU" sz="1400" dirty="0">
              <a:solidFill>
                <a:schemeClr val="tx2"/>
              </a:solidFill>
            </a:endParaRPr>
          </a:p>
          <a:p>
            <a:r>
              <a:rPr lang="hu-HU" sz="1800" dirty="0">
                <a:solidFill>
                  <a:schemeClr val="tx2"/>
                </a:solidFill>
              </a:rPr>
              <a:t>Hasonlóságelemzés online </a:t>
            </a:r>
          </a:p>
          <a:p>
            <a:pPr marL="0" indent="0">
              <a:buNone/>
            </a:pPr>
            <a:r>
              <a:rPr lang="hu-HU" sz="1800" dirty="0">
                <a:solidFill>
                  <a:schemeClr val="tx2"/>
                </a:solidFill>
              </a:rPr>
              <a:t>     (COCO modellezési család) </a:t>
            </a:r>
          </a:p>
          <a:p>
            <a:pPr marL="0" indent="0">
              <a:buNone/>
            </a:pPr>
            <a:endParaRPr lang="hu-HU" sz="18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Cím 1">
            <a:extLst>
              <a:ext uri="{FF2B5EF4-FFF2-40B4-BE49-F238E27FC236}">
                <a16:creationId xmlns:a16="http://schemas.microsoft.com/office/drawing/2014/main" id="{A5A81907-A2DA-36BF-4AC9-9293584BDC37}"/>
              </a:ext>
            </a:extLst>
          </p:cNvPr>
          <p:cNvSpPr txBox="1">
            <a:spLocks/>
          </p:cNvSpPr>
          <p:nvPr/>
        </p:nvSpPr>
        <p:spPr>
          <a:xfrm>
            <a:off x="5858932" y="1628863"/>
            <a:ext cx="5644907" cy="9773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>
                <a:solidFill>
                  <a:schemeClr val="tx2"/>
                </a:solidFill>
              </a:rPr>
              <a:t>Vizsgálat tárgyai</a:t>
            </a: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3A66A34E-4FB7-7997-4CEA-D153866D2921}"/>
              </a:ext>
            </a:extLst>
          </p:cNvPr>
          <p:cNvSpPr txBox="1">
            <a:spLocks/>
          </p:cNvSpPr>
          <p:nvPr/>
        </p:nvSpPr>
        <p:spPr>
          <a:xfrm>
            <a:off x="6759220" y="2757659"/>
            <a:ext cx="4744619" cy="2827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800" dirty="0">
                <a:solidFill>
                  <a:schemeClr val="tx2"/>
                </a:solidFill>
              </a:rPr>
              <a:t>36 jégkorong mérkőzés (OB1 2024/2025)</a:t>
            </a:r>
          </a:p>
          <a:p>
            <a:r>
              <a:rPr lang="hu-HU" sz="1800" dirty="0">
                <a:solidFill>
                  <a:schemeClr val="tx2"/>
                </a:solidFill>
              </a:rPr>
              <a:t>1 választott csapat szemszögéből</a:t>
            </a:r>
          </a:p>
          <a:p>
            <a:r>
              <a:rPr lang="hu-HU" sz="1800" dirty="0">
                <a:solidFill>
                  <a:schemeClr val="tx2"/>
                </a:solidFill>
              </a:rPr>
              <a:t>A: Sportstatisztikai modell – 2*9 attribútum</a:t>
            </a:r>
          </a:p>
          <a:p>
            <a:r>
              <a:rPr lang="hu-HU" sz="1800" dirty="0">
                <a:solidFill>
                  <a:schemeClr val="tx2"/>
                </a:solidFill>
              </a:rPr>
              <a:t>B: </a:t>
            </a:r>
            <a:r>
              <a:rPr lang="hu-HU" sz="1800" dirty="0" err="1">
                <a:solidFill>
                  <a:schemeClr val="tx2"/>
                </a:solidFill>
              </a:rPr>
              <a:t>Odds</a:t>
            </a:r>
            <a:r>
              <a:rPr lang="hu-HU" sz="1800" dirty="0">
                <a:solidFill>
                  <a:schemeClr val="tx2"/>
                </a:solidFill>
              </a:rPr>
              <a:t> értékek modell – 2*16 attribútum</a:t>
            </a:r>
          </a:p>
          <a:p>
            <a:endParaRPr lang="hu-HU" sz="1800" dirty="0">
              <a:solidFill>
                <a:schemeClr val="tx2"/>
              </a:solidFill>
            </a:endParaRPr>
          </a:p>
          <a:p>
            <a:endParaRPr lang="hu-HU" sz="1800" dirty="0">
              <a:solidFill>
                <a:schemeClr val="tx2"/>
              </a:solidFill>
            </a:endParaRPr>
          </a:p>
          <a:p>
            <a:endParaRPr lang="hu-HU" sz="1800" dirty="0">
              <a:solidFill>
                <a:schemeClr val="tx2"/>
              </a:solidFill>
            </a:endParaRPr>
          </a:p>
          <a:p>
            <a:endParaRPr lang="hu-HU" sz="1800" dirty="0">
              <a:solidFill>
                <a:schemeClr val="tx2"/>
              </a:solidFill>
            </a:endParaRPr>
          </a:p>
          <a:p>
            <a:endParaRPr lang="hu-HU" sz="1800" dirty="0">
              <a:solidFill>
                <a:schemeClr val="tx2"/>
              </a:solidFill>
            </a:endParaRP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A27A198-2486-D1B0-7F9D-AB1B07829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07016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18AC8E79-ECD6-4F34-BE5A-9F5E850E8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D2BE1BB-2AB2-4D7E-9E27-8D245181B5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2A1615C-2156-4B15-BF3E-39794B379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97691"/>
            <a:ext cx="5378624" cy="6402614"/>
            <a:chOff x="-19221" y="197691"/>
            <a:chExt cx="5378624" cy="6402614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0AAA4B8-4E08-4663-9835-BA403F0061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CB4869D1-3E13-4881-A292-2F38ECC07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3FEDB7CE-BB3D-4A0D-A73F-3117044F3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A6E0C6E1-7FBF-471E-849C-A54AF1D41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2BFAA38-D910-41AD-BBED-0608E4AE71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97691"/>
              <a:ext cx="5378623" cy="6402614"/>
            </a:xfrm>
            <a:custGeom>
              <a:avLst/>
              <a:gdLst>
                <a:gd name="connsiteX0" fmla="*/ 2220349 w 5378623"/>
                <a:gd name="connsiteY0" fmla="*/ 67 h 6402614"/>
                <a:gd name="connsiteX1" fmla="*/ 3018161 w 5378623"/>
                <a:gd name="connsiteY1" fmla="*/ 108191 h 6402614"/>
                <a:gd name="connsiteX2" fmla="*/ 5265831 w 5378623"/>
                <a:gd name="connsiteY2" fmla="*/ 4066338 h 6402614"/>
                <a:gd name="connsiteX3" fmla="*/ 2912752 w 5378623"/>
                <a:gd name="connsiteY3" fmla="*/ 6386691 h 6402614"/>
                <a:gd name="connsiteX4" fmla="*/ 2840648 w 5378623"/>
                <a:gd name="connsiteY4" fmla="*/ 6402614 h 6402614"/>
                <a:gd name="connsiteX5" fmla="*/ 1474249 w 5378623"/>
                <a:gd name="connsiteY5" fmla="*/ 6402614 h 6402614"/>
                <a:gd name="connsiteX6" fmla="*/ 1340218 w 5378623"/>
                <a:gd name="connsiteY6" fmla="*/ 6370360 h 6402614"/>
                <a:gd name="connsiteX7" fmla="*/ 204687 w 5378623"/>
                <a:gd name="connsiteY7" fmla="*/ 5802379 h 6402614"/>
                <a:gd name="connsiteX8" fmla="*/ 0 w 5378623"/>
                <a:gd name="connsiteY8" fmla="*/ 5624181 h 6402614"/>
                <a:gd name="connsiteX9" fmla="*/ 0 w 5378623"/>
                <a:gd name="connsiteY9" fmla="*/ 5197118 h 6402614"/>
                <a:gd name="connsiteX10" fmla="*/ 120950 w 5378623"/>
                <a:gd name="connsiteY10" fmla="*/ 5327736 h 6402614"/>
                <a:gd name="connsiteX11" fmla="*/ 553277 w 5378623"/>
                <a:gd name="connsiteY11" fmla="*/ 5674143 h 6402614"/>
                <a:gd name="connsiteX12" fmla="*/ 1048951 w 5378623"/>
                <a:gd name="connsiteY12" fmla="*/ 5913372 h 6402614"/>
                <a:gd name="connsiteX13" fmla="*/ 1114406 w 5378623"/>
                <a:gd name="connsiteY13" fmla="*/ 5935664 h 6402614"/>
                <a:gd name="connsiteX14" fmla="*/ 1180375 w 5378623"/>
                <a:gd name="connsiteY14" fmla="*/ 5956470 h 6402614"/>
                <a:gd name="connsiteX15" fmla="*/ 1247107 w 5378623"/>
                <a:gd name="connsiteY15" fmla="*/ 5975278 h 6402614"/>
                <a:gd name="connsiteX16" fmla="*/ 1313053 w 5378623"/>
                <a:gd name="connsiteY16" fmla="*/ 5991905 h 6402614"/>
                <a:gd name="connsiteX17" fmla="*/ 1578771 w 5378623"/>
                <a:gd name="connsiteY17" fmla="*/ 6035400 h 6402614"/>
                <a:gd name="connsiteX18" fmla="*/ 2116969 w 5378623"/>
                <a:gd name="connsiteY18" fmla="*/ 6005033 h 6402614"/>
                <a:gd name="connsiteX19" fmla="*/ 2648341 w 5378623"/>
                <a:gd name="connsiteY19" fmla="*/ 5837212 h 6402614"/>
                <a:gd name="connsiteX20" fmla="*/ 3166862 w 5378623"/>
                <a:gd name="connsiteY20" fmla="*/ 5582136 h 6402614"/>
                <a:gd name="connsiteX21" fmla="*/ 3295551 w 5378623"/>
                <a:gd name="connsiteY21" fmla="*/ 5510900 h 6402614"/>
                <a:gd name="connsiteX22" fmla="*/ 3426292 w 5378623"/>
                <a:gd name="connsiteY22" fmla="*/ 5437546 h 6402614"/>
                <a:gd name="connsiteX23" fmla="*/ 3693498 w 5378623"/>
                <a:gd name="connsiteY23" fmla="*/ 5296779 h 6402614"/>
                <a:gd name="connsiteX24" fmla="*/ 3957511 w 5378623"/>
                <a:gd name="connsiteY24" fmla="*/ 5162806 h 6402614"/>
                <a:gd name="connsiteX25" fmla="*/ 4212170 w 5378623"/>
                <a:gd name="connsiteY25" fmla="*/ 5024936 h 6402614"/>
                <a:gd name="connsiteX26" fmla="*/ 4449651 w 5378623"/>
                <a:gd name="connsiteY26" fmla="*/ 4870986 h 6402614"/>
                <a:gd name="connsiteX27" fmla="*/ 4659728 w 5378623"/>
                <a:gd name="connsiteY27" fmla="*/ 4689640 h 6402614"/>
                <a:gd name="connsiteX28" fmla="*/ 4830457 w 5378623"/>
                <a:gd name="connsiteY28" fmla="*/ 4472596 h 6402614"/>
                <a:gd name="connsiteX29" fmla="*/ 4955705 w 5378623"/>
                <a:gd name="connsiteY29" fmla="*/ 4222268 h 6402614"/>
                <a:gd name="connsiteX30" fmla="*/ 4968352 w 5378623"/>
                <a:gd name="connsiteY30" fmla="*/ 4189141 h 6402614"/>
                <a:gd name="connsiteX31" fmla="*/ 4979564 w 5378623"/>
                <a:gd name="connsiteY31" fmla="*/ 4155400 h 6402614"/>
                <a:gd name="connsiteX32" fmla="*/ 4990913 w 5378623"/>
                <a:gd name="connsiteY32" fmla="*/ 4121577 h 6402614"/>
                <a:gd name="connsiteX33" fmla="*/ 5000865 w 5378623"/>
                <a:gd name="connsiteY33" fmla="*/ 4086570 h 6402614"/>
                <a:gd name="connsiteX34" fmla="*/ 5020612 w 5378623"/>
                <a:gd name="connsiteY34" fmla="*/ 4016281 h 6402614"/>
                <a:gd name="connsiteX35" fmla="*/ 5030486 w 5378623"/>
                <a:gd name="connsiteY35" fmla="*/ 3981137 h 6402614"/>
                <a:gd name="connsiteX36" fmla="*/ 5035423 w 5378623"/>
                <a:gd name="connsiteY36" fmla="*/ 3963565 h 6402614"/>
                <a:gd name="connsiteX37" fmla="*/ 5039507 w 5378623"/>
                <a:gd name="connsiteY37" fmla="*/ 3945765 h 6402614"/>
                <a:gd name="connsiteX38" fmla="*/ 5071597 w 5378623"/>
                <a:gd name="connsiteY38" fmla="*/ 3802972 h 6402614"/>
                <a:gd name="connsiteX39" fmla="*/ 5096108 w 5378623"/>
                <a:gd name="connsiteY39" fmla="*/ 3658610 h 6402614"/>
                <a:gd name="connsiteX40" fmla="*/ 5113299 w 5378623"/>
                <a:gd name="connsiteY40" fmla="*/ 3512985 h 6402614"/>
                <a:gd name="connsiteX41" fmla="*/ 5115328 w 5378623"/>
                <a:gd name="connsiteY41" fmla="*/ 3494749 h 6402614"/>
                <a:gd name="connsiteX42" fmla="*/ 5116446 w 5378623"/>
                <a:gd name="connsiteY42" fmla="*/ 3476502 h 6402614"/>
                <a:gd name="connsiteX43" fmla="*/ 5118711 w 5378623"/>
                <a:gd name="connsiteY43" fmla="*/ 3439898 h 6402614"/>
                <a:gd name="connsiteX44" fmla="*/ 5123270 w 5378623"/>
                <a:gd name="connsiteY44" fmla="*/ 3366583 h 6402614"/>
                <a:gd name="connsiteX45" fmla="*/ 5121172 w 5378623"/>
                <a:gd name="connsiteY45" fmla="*/ 3072860 h 6402614"/>
                <a:gd name="connsiteX46" fmla="*/ 5119473 w 5378623"/>
                <a:gd name="connsiteY46" fmla="*/ 3036121 h 6402614"/>
                <a:gd name="connsiteX47" fmla="*/ 5116244 w 5378623"/>
                <a:gd name="connsiteY47" fmla="*/ 2999552 h 6402614"/>
                <a:gd name="connsiteX48" fmla="*/ 5109221 w 5378623"/>
                <a:gd name="connsiteY48" fmla="*/ 2926379 h 6402614"/>
                <a:gd name="connsiteX49" fmla="*/ 5089643 w 5378623"/>
                <a:gd name="connsiteY49" fmla="*/ 2780639 h 6402614"/>
                <a:gd name="connsiteX50" fmla="*/ 5084078 w 5378623"/>
                <a:gd name="connsiteY50" fmla="*/ 2744255 h 6402614"/>
                <a:gd name="connsiteX51" fmla="*/ 5077785 w 5378623"/>
                <a:gd name="connsiteY51" fmla="*/ 2708026 h 6402614"/>
                <a:gd name="connsiteX52" fmla="*/ 5063128 w 5378623"/>
                <a:gd name="connsiteY52" fmla="*/ 2636053 h 6402614"/>
                <a:gd name="connsiteX53" fmla="*/ 5047530 w 5378623"/>
                <a:gd name="connsiteY53" fmla="*/ 2564176 h 6402614"/>
                <a:gd name="connsiteX54" fmla="*/ 5028967 w 5378623"/>
                <a:gd name="connsiteY54" fmla="*/ 2493127 h 6402614"/>
                <a:gd name="connsiteX55" fmla="*/ 4822623 w 5378623"/>
                <a:gd name="connsiteY55" fmla="*/ 1944830 h 6402614"/>
                <a:gd name="connsiteX56" fmla="*/ 4108183 w 5378623"/>
                <a:gd name="connsiteY56" fmla="*/ 1038170 h 6402614"/>
                <a:gd name="connsiteX57" fmla="*/ 3638213 w 5378623"/>
                <a:gd name="connsiteY57" fmla="*/ 712395 h 6402614"/>
                <a:gd name="connsiteX58" fmla="*/ 3575480 w 5378623"/>
                <a:gd name="connsiteY58" fmla="*/ 678662 h 6402614"/>
                <a:gd name="connsiteX59" fmla="*/ 3512574 w 5378623"/>
                <a:gd name="connsiteY59" fmla="*/ 645577 h 6402614"/>
                <a:gd name="connsiteX60" fmla="*/ 3448603 w 5378623"/>
                <a:gd name="connsiteY60" fmla="*/ 614757 h 6402614"/>
                <a:gd name="connsiteX61" fmla="*/ 3416617 w 5378623"/>
                <a:gd name="connsiteY61" fmla="*/ 599347 h 6402614"/>
                <a:gd name="connsiteX62" fmla="*/ 3384352 w 5378623"/>
                <a:gd name="connsiteY62" fmla="*/ 584559 h 6402614"/>
                <a:gd name="connsiteX63" fmla="*/ 3254088 w 5378623"/>
                <a:gd name="connsiteY63" fmla="*/ 529021 h 6402614"/>
                <a:gd name="connsiteX64" fmla="*/ 3121640 w 5378623"/>
                <a:gd name="connsiteY64" fmla="*/ 479505 h 6402614"/>
                <a:gd name="connsiteX65" fmla="*/ 2987193 w 5378623"/>
                <a:gd name="connsiteY65" fmla="*/ 436176 h 6402614"/>
                <a:gd name="connsiteX66" fmla="*/ 2851296 w 5378623"/>
                <a:gd name="connsiteY66" fmla="*/ 398256 h 6402614"/>
                <a:gd name="connsiteX67" fmla="*/ 2573611 w 5378623"/>
                <a:gd name="connsiteY67" fmla="*/ 336717 h 6402614"/>
                <a:gd name="connsiteX68" fmla="*/ 2014208 w 5378623"/>
                <a:gd name="connsiteY68" fmla="*/ 276896 h 6402614"/>
                <a:gd name="connsiteX69" fmla="*/ 1457097 w 5378623"/>
                <a:gd name="connsiteY69" fmla="*/ 322828 h 6402614"/>
                <a:gd name="connsiteX70" fmla="*/ 914684 w 5378623"/>
                <a:gd name="connsiteY70" fmla="*/ 486648 h 6402614"/>
                <a:gd name="connsiteX71" fmla="*/ 848661 w 5378623"/>
                <a:gd name="connsiteY71" fmla="*/ 515093 h 6402614"/>
                <a:gd name="connsiteX72" fmla="*/ 782834 w 5378623"/>
                <a:gd name="connsiteY72" fmla="*/ 544519 h 6402614"/>
                <a:gd name="connsiteX73" fmla="*/ 717715 w 5378623"/>
                <a:gd name="connsiteY73" fmla="*/ 575988 h 6402614"/>
                <a:gd name="connsiteX74" fmla="*/ 653112 w 5378623"/>
                <a:gd name="connsiteY74" fmla="*/ 608523 h 6402614"/>
                <a:gd name="connsiteX75" fmla="*/ 406671 w 5378623"/>
                <a:gd name="connsiteY75" fmla="*/ 756246 h 6402614"/>
                <a:gd name="connsiteX76" fmla="*/ 191033 w 5378623"/>
                <a:gd name="connsiteY76" fmla="*/ 942131 h 6402614"/>
                <a:gd name="connsiteX77" fmla="*/ 143339 w 5378623"/>
                <a:gd name="connsiteY77" fmla="*/ 996006 h 6402614"/>
                <a:gd name="connsiteX78" fmla="*/ 98848 w 5378623"/>
                <a:gd name="connsiteY78" fmla="*/ 1053288 h 6402614"/>
                <a:gd name="connsiteX79" fmla="*/ 56083 w 5378623"/>
                <a:gd name="connsiteY79" fmla="*/ 1112657 h 6402614"/>
                <a:gd name="connsiteX80" fmla="*/ 14889 w 5378623"/>
                <a:gd name="connsiteY80" fmla="*/ 1173837 h 6402614"/>
                <a:gd name="connsiteX81" fmla="*/ 0 w 5378623"/>
                <a:gd name="connsiteY81" fmla="*/ 1198088 h 6402614"/>
                <a:gd name="connsiteX82" fmla="*/ 0 w 5378623"/>
                <a:gd name="connsiteY82" fmla="*/ 888809 h 6402614"/>
                <a:gd name="connsiteX83" fmla="*/ 88781 w 5378623"/>
                <a:gd name="connsiteY83" fmla="*/ 802825 h 6402614"/>
                <a:gd name="connsiteX84" fmla="*/ 2220349 w 5378623"/>
                <a:gd name="connsiteY84" fmla="*/ 67 h 640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5378623" h="6402614">
                  <a:moveTo>
                    <a:pt x="2220349" y="67"/>
                  </a:moveTo>
                  <a:cubicBezTo>
                    <a:pt x="2484151" y="1784"/>
                    <a:pt x="2751801" y="36820"/>
                    <a:pt x="3018161" y="108191"/>
                  </a:cubicBezTo>
                  <a:cubicBezTo>
                    <a:pt x="4722867" y="564965"/>
                    <a:pt x="5729192" y="2337049"/>
                    <a:pt x="5265831" y="4066338"/>
                  </a:cubicBezTo>
                  <a:cubicBezTo>
                    <a:pt x="4947269" y="5255224"/>
                    <a:pt x="4017004" y="6114300"/>
                    <a:pt x="2912752" y="6386691"/>
                  </a:cubicBezTo>
                  <a:lnTo>
                    <a:pt x="2840648" y="6402614"/>
                  </a:lnTo>
                  <a:lnTo>
                    <a:pt x="1474249" y="6402614"/>
                  </a:lnTo>
                  <a:lnTo>
                    <a:pt x="1340218" y="6370360"/>
                  </a:lnTo>
                  <a:cubicBezTo>
                    <a:pt x="914042" y="6256167"/>
                    <a:pt x="531514" y="6059766"/>
                    <a:pt x="204687" y="5802379"/>
                  </a:cubicBezTo>
                  <a:lnTo>
                    <a:pt x="0" y="5624181"/>
                  </a:lnTo>
                  <a:lnTo>
                    <a:pt x="0" y="5197118"/>
                  </a:lnTo>
                  <a:lnTo>
                    <a:pt x="120950" y="5327736"/>
                  </a:lnTo>
                  <a:cubicBezTo>
                    <a:pt x="253827" y="5458395"/>
                    <a:pt x="397634" y="5575985"/>
                    <a:pt x="553277" y="5674143"/>
                  </a:cubicBezTo>
                  <a:cubicBezTo>
                    <a:pt x="708978" y="5772084"/>
                    <a:pt x="875421" y="5851690"/>
                    <a:pt x="1048951" y="5913372"/>
                  </a:cubicBezTo>
                  <a:cubicBezTo>
                    <a:pt x="1070860" y="5920750"/>
                    <a:pt x="1092382" y="5928719"/>
                    <a:pt x="1114406" y="5935664"/>
                  </a:cubicBezTo>
                  <a:lnTo>
                    <a:pt x="1180375" y="5956470"/>
                  </a:lnTo>
                  <a:lnTo>
                    <a:pt x="1247107" y="5975278"/>
                  </a:lnTo>
                  <a:cubicBezTo>
                    <a:pt x="1269462" y="5981848"/>
                    <a:pt x="1291029" y="5986236"/>
                    <a:pt x="1313053" y="5991905"/>
                  </a:cubicBezTo>
                  <a:cubicBezTo>
                    <a:pt x="1400808" y="6012869"/>
                    <a:pt x="1489584" y="6027036"/>
                    <a:pt x="1578771" y="6035400"/>
                  </a:cubicBezTo>
                  <a:cubicBezTo>
                    <a:pt x="1757312" y="6051941"/>
                    <a:pt x="1937844" y="6040152"/>
                    <a:pt x="2116969" y="6005033"/>
                  </a:cubicBezTo>
                  <a:cubicBezTo>
                    <a:pt x="2296104" y="5969454"/>
                    <a:pt x="2473717" y="5910978"/>
                    <a:pt x="2648341" y="5837212"/>
                  </a:cubicBezTo>
                  <a:cubicBezTo>
                    <a:pt x="2823148" y="5763610"/>
                    <a:pt x="2995347" y="5675863"/>
                    <a:pt x="3166862" y="5582136"/>
                  </a:cubicBezTo>
                  <a:cubicBezTo>
                    <a:pt x="3209843" y="5558645"/>
                    <a:pt x="3252667" y="5534880"/>
                    <a:pt x="3295551" y="5510900"/>
                  </a:cubicBezTo>
                  <a:lnTo>
                    <a:pt x="3426292" y="5437546"/>
                  </a:lnTo>
                  <a:cubicBezTo>
                    <a:pt x="3515217" y="5388460"/>
                    <a:pt x="3604599" y="5341930"/>
                    <a:pt x="3693498" y="5296779"/>
                  </a:cubicBezTo>
                  <a:lnTo>
                    <a:pt x="3957511" y="5162806"/>
                  </a:lnTo>
                  <a:cubicBezTo>
                    <a:pt x="4044259" y="5118005"/>
                    <a:pt x="4129592" y="5072941"/>
                    <a:pt x="4212170" y="5024936"/>
                  </a:cubicBezTo>
                  <a:cubicBezTo>
                    <a:pt x="4294563" y="4976766"/>
                    <a:pt x="4374532" y="4926554"/>
                    <a:pt x="4449651" y="4870986"/>
                  </a:cubicBezTo>
                  <a:cubicBezTo>
                    <a:pt x="4524973" y="4815937"/>
                    <a:pt x="4596075" y="4756163"/>
                    <a:pt x="4659728" y="4689640"/>
                  </a:cubicBezTo>
                  <a:cubicBezTo>
                    <a:pt x="4723566" y="4623283"/>
                    <a:pt x="4780828" y="4550758"/>
                    <a:pt x="4830457" y="4472596"/>
                  </a:cubicBezTo>
                  <a:cubicBezTo>
                    <a:pt x="4880087" y="4394434"/>
                    <a:pt x="4921716" y="4310302"/>
                    <a:pt x="4955705" y="4222268"/>
                  </a:cubicBezTo>
                  <a:lnTo>
                    <a:pt x="4968352" y="4189141"/>
                  </a:lnTo>
                  <a:lnTo>
                    <a:pt x="4979564" y="4155400"/>
                  </a:lnTo>
                  <a:lnTo>
                    <a:pt x="4990913" y="4121577"/>
                  </a:lnTo>
                  <a:cubicBezTo>
                    <a:pt x="4994441" y="4110119"/>
                    <a:pt x="4997522" y="4098194"/>
                    <a:pt x="5000865" y="4086570"/>
                  </a:cubicBezTo>
                  <a:lnTo>
                    <a:pt x="5020612" y="4016281"/>
                  </a:lnTo>
                  <a:lnTo>
                    <a:pt x="5030486" y="3981137"/>
                  </a:lnTo>
                  <a:lnTo>
                    <a:pt x="5035423" y="3963565"/>
                  </a:lnTo>
                  <a:lnTo>
                    <a:pt x="5039507" y="3945765"/>
                  </a:lnTo>
                  <a:cubicBezTo>
                    <a:pt x="5050088" y="3898175"/>
                    <a:pt x="5061308" y="3850756"/>
                    <a:pt x="5071597" y="3802972"/>
                  </a:cubicBezTo>
                  <a:lnTo>
                    <a:pt x="5096108" y="3658610"/>
                  </a:lnTo>
                  <a:cubicBezTo>
                    <a:pt x="5102684" y="3610180"/>
                    <a:pt x="5107604" y="3561536"/>
                    <a:pt x="5113299" y="3512985"/>
                  </a:cubicBezTo>
                  <a:lnTo>
                    <a:pt x="5115328" y="3494749"/>
                  </a:lnTo>
                  <a:lnTo>
                    <a:pt x="5116446" y="3476502"/>
                  </a:lnTo>
                  <a:lnTo>
                    <a:pt x="5118711" y="3439898"/>
                  </a:lnTo>
                  <a:lnTo>
                    <a:pt x="5123270" y="3366583"/>
                  </a:lnTo>
                  <a:cubicBezTo>
                    <a:pt x="5126606" y="3268829"/>
                    <a:pt x="5127431" y="3170634"/>
                    <a:pt x="5121172" y="3072860"/>
                  </a:cubicBezTo>
                  <a:lnTo>
                    <a:pt x="5119473" y="3036121"/>
                  </a:lnTo>
                  <a:cubicBezTo>
                    <a:pt x="5118968" y="3023930"/>
                    <a:pt x="5117310" y="3011778"/>
                    <a:pt x="5116244" y="2999552"/>
                  </a:cubicBezTo>
                  <a:lnTo>
                    <a:pt x="5109221" y="2926379"/>
                  </a:lnTo>
                  <a:cubicBezTo>
                    <a:pt x="5105544" y="2877404"/>
                    <a:pt x="5096760" y="2829145"/>
                    <a:pt x="5089643" y="2780639"/>
                  </a:cubicBezTo>
                  <a:lnTo>
                    <a:pt x="5084078" y="2744255"/>
                  </a:lnTo>
                  <a:cubicBezTo>
                    <a:pt x="5082420" y="2732104"/>
                    <a:pt x="5080412" y="2719974"/>
                    <a:pt x="5077785" y="2708026"/>
                  </a:cubicBezTo>
                  <a:lnTo>
                    <a:pt x="5063128" y="2636053"/>
                  </a:lnTo>
                  <a:cubicBezTo>
                    <a:pt x="5057902" y="2612048"/>
                    <a:pt x="5053511" y="2587920"/>
                    <a:pt x="5047530" y="2564176"/>
                  </a:cubicBezTo>
                  <a:lnTo>
                    <a:pt x="5028967" y="2493127"/>
                  </a:lnTo>
                  <a:cubicBezTo>
                    <a:pt x="4979424" y="2303537"/>
                    <a:pt x="4909775" y="2119458"/>
                    <a:pt x="4822623" y="1944830"/>
                  </a:cubicBezTo>
                  <a:cubicBezTo>
                    <a:pt x="4648947" y="1594931"/>
                    <a:pt x="4401749" y="1285261"/>
                    <a:pt x="4108183" y="1038170"/>
                  </a:cubicBezTo>
                  <a:cubicBezTo>
                    <a:pt x="3961444" y="914460"/>
                    <a:pt x="3803854" y="805232"/>
                    <a:pt x="3638213" y="712395"/>
                  </a:cubicBezTo>
                  <a:lnTo>
                    <a:pt x="3575480" y="678662"/>
                  </a:lnTo>
                  <a:cubicBezTo>
                    <a:pt x="3554450" y="667578"/>
                    <a:pt x="3534194" y="655311"/>
                    <a:pt x="3512574" y="645577"/>
                  </a:cubicBezTo>
                  <a:lnTo>
                    <a:pt x="3448603" y="614757"/>
                  </a:lnTo>
                  <a:lnTo>
                    <a:pt x="3416617" y="599347"/>
                  </a:lnTo>
                  <a:cubicBezTo>
                    <a:pt x="3406000" y="594185"/>
                    <a:pt x="3395413" y="588913"/>
                    <a:pt x="3384352" y="584559"/>
                  </a:cubicBezTo>
                  <a:cubicBezTo>
                    <a:pt x="3340850" y="566062"/>
                    <a:pt x="3297707" y="547083"/>
                    <a:pt x="3254088" y="529021"/>
                  </a:cubicBezTo>
                  <a:cubicBezTo>
                    <a:pt x="3209736" y="512847"/>
                    <a:pt x="3165607" y="496270"/>
                    <a:pt x="3121640" y="479505"/>
                  </a:cubicBezTo>
                  <a:lnTo>
                    <a:pt x="2987193" y="436176"/>
                  </a:lnTo>
                  <a:cubicBezTo>
                    <a:pt x="2942116" y="422708"/>
                    <a:pt x="2896575" y="410968"/>
                    <a:pt x="2851296" y="398256"/>
                  </a:cubicBezTo>
                  <a:cubicBezTo>
                    <a:pt x="2759507" y="375285"/>
                    <a:pt x="2666373" y="353923"/>
                    <a:pt x="2573611" y="336717"/>
                  </a:cubicBezTo>
                  <a:cubicBezTo>
                    <a:pt x="2387776" y="301762"/>
                    <a:pt x="2200839" y="280304"/>
                    <a:pt x="2014208" y="276896"/>
                  </a:cubicBezTo>
                  <a:cubicBezTo>
                    <a:pt x="1827605" y="273381"/>
                    <a:pt x="1641223" y="288238"/>
                    <a:pt x="1457097" y="322828"/>
                  </a:cubicBezTo>
                  <a:cubicBezTo>
                    <a:pt x="1272912" y="357634"/>
                    <a:pt x="1091595" y="413727"/>
                    <a:pt x="914684" y="486648"/>
                  </a:cubicBezTo>
                  <a:lnTo>
                    <a:pt x="848661" y="515093"/>
                  </a:lnTo>
                  <a:cubicBezTo>
                    <a:pt x="826573" y="524592"/>
                    <a:pt x="804281" y="533573"/>
                    <a:pt x="782834" y="544519"/>
                  </a:cubicBezTo>
                  <a:lnTo>
                    <a:pt x="717715" y="575988"/>
                  </a:lnTo>
                  <a:cubicBezTo>
                    <a:pt x="696005" y="586632"/>
                    <a:pt x="673986" y="596729"/>
                    <a:pt x="653112" y="608523"/>
                  </a:cubicBezTo>
                  <a:cubicBezTo>
                    <a:pt x="568070" y="653782"/>
                    <a:pt x="483901" y="700897"/>
                    <a:pt x="406671" y="756246"/>
                  </a:cubicBezTo>
                  <a:cubicBezTo>
                    <a:pt x="327441" y="809669"/>
                    <a:pt x="256836" y="872706"/>
                    <a:pt x="191033" y="942131"/>
                  </a:cubicBezTo>
                  <a:cubicBezTo>
                    <a:pt x="175048" y="959988"/>
                    <a:pt x="159064" y="977846"/>
                    <a:pt x="143339" y="996006"/>
                  </a:cubicBezTo>
                  <a:lnTo>
                    <a:pt x="98848" y="1053288"/>
                  </a:lnTo>
                  <a:cubicBezTo>
                    <a:pt x="83542" y="1072023"/>
                    <a:pt x="70312" y="1092822"/>
                    <a:pt x="56083" y="1112657"/>
                  </a:cubicBezTo>
                  <a:cubicBezTo>
                    <a:pt x="42010" y="1132765"/>
                    <a:pt x="27965" y="1152765"/>
                    <a:pt x="14889" y="1173837"/>
                  </a:cubicBezTo>
                  <a:lnTo>
                    <a:pt x="0" y="1198088"/>
                  </a:lnTo>
                  <a:lnTo>
                    <a:pt x="0" y="888809"/>
                  </a:lnTo>
                  <a:lnTo>
                    <a:pt x="88781" y="802825"/>
                  </a:lnTo>
                  <a:cubicBezTo>
                    <a:pt x="672175" y="289643"/>
                    <a:pt x="1428944" y="-5083"/>
                    <a:pt x="2220349" y="6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4B8BE8C9-D687-A2B0-3916-D4E0C34FC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541" y="888234"/>
            <a:ext cx="3939542" cy="1689869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hu-HU" sz="4000" kern="1200" noProof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„A” modell –</a:t>
            </a:r>
            <a:br>
              <a:rPr lang="hu-HU" sz="4000" kern="1200" noProof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hu-HU" sz="4000" kern="1200" noProof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sportstatisztikai mutatók</a:t>
            </a:r>
          </a:p>
        </p:txBody>
      </p:sp>
      <p:pic>
        <p:nvPicPr>
          <p:cNvPr id="32" name="Tartalom helye 31" descr="A képen szöveg, képernyőkép, diagram, sor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8A7F9C81-ADDA-B841-ECEC-8A0C1230C8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745236"/>
            <a:ext cx="5246758" cy="5367528"/>
          </a:xfrm>
          <a:custGeom>
            <a:avLst/>
            <a:gdLst/>
            <a:ahLst/>
            <a:cxnLst/>
            <a:rect l="l" t="t" r="r" b="b"/>
            <a:pathLst>
              <a:path w="5017317" h="5380277">
                <a:moveTo>
                  <a:pt x="0" y="0"/>
                </a:moveTo>
                <a:lnTo>
                  <a:pt x="5017317" y="0"/>
                </a:lnTo>
                <a:lnTo>
                  <a:pt x="5017317" y="5380277"/>
                </a:lnTo>
                <a:lnTo>
                  <a:pt x="0" y="5380277"/>
                </a:lnTo>
                <a:close/>
              </a:path>
            </a:pathLst>
          </a:custGeom>
        </p:spPr>
      </p:pic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8FB3D0D-D9CA-E869-E99F-2A80A0528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07F3820-1B64-684F-BA1C-E11B9713B14C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BEAC3124-02A4-25BB-8FA1-1B9F134D2FCF}"/>
              </a:ext>
            </a:extLst>
          </p:cNvPr>
          <p:cNvSpPr txBox="1"/>
          <p:nvPr/>
        </p:nvSpPr>
        <p:spPr>
          <a:xfrm>
            <a:off x="586049" y="2482006"/>
            <a:ext cx="4206526" cy="330276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u-HU" sz="2000" kern="120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Attribútumok</a:t>
            </a:r>
            <a:r>
              <a:rPr lang="hu-HU" sz="2000" noProof="0" dirty="0">
                <a:solidFill>
                  <a:schemeClr val="tx2"/>
                </a:solidFill>
              </a:rPr>
              <a:t>: 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Győzelmek (darab)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Verségek (darab)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Vereségek/</a:t>
            </a:r>
            <a:r>
              <a:rPr lang="hu-HU" sz="2000" noProof="0" dirty="0" err="1">
                <a:solidFill>
                  <a:schemeClr val="tx2"/>
                </a:solidFill>
              </a:rPr>
              <a:t>Győzelemek</a:t>
            </a:r>
            <a:r>
              <a:rPr lang="hu-HU" sz="2000" noProof="0" dirty="0">
                <a:solidFill>
                  <a:schemeClr val="tx2"/>
                </a:solidFill>
              </a:rPr>
              <a:t> (arányszám)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Széria (darab)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Utolsó 5 mérkőzés győzelmei (darab)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Légiósok (fő)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Pihenőnapok (nap)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Utazott távolság (kilométer)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Előző 2 év aggregált helyezés (darab)</a:t>
            </a:r>
          </a:p>
        </p:txBody>
      </p:sp>
    </p:spTree>
    <p:extLst>
      <p:ext uri="{BB962C8B-B14F-4D97-AF65-F5344CB8AC3E}">
        <p14:creationId xmlns:p14="http://schemas.microsoft.com/office/powerpoint/2010/main" val="79981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57A2F4-99FC-AAB6-D2ED-43C0DB3B0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18AC8E79-ECD6-4F34-BE5A-9F5E850E8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D2BE1BB-2AB2-4D7E-9E27-8D245181B5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2A1615C-2156-4B15-BF3E-39794B379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97691"/>
            <a:ext cx="5378624" cy="6402614"/>
            <a:chOff x="-19221" y="197691"/>
            <a:chExt cx="5378624" cy="6402614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D0AAA4B8-4E08-4663-9835-BA403F0061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CB4869D1-3E13-4881-A292-2F38ECC07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3FEDB7CE-BB3D-4A0D-A73F-3117044F3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6E0C6E1-7FBF-471E-849C-A54AF1D41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B2BFAA38-D910-41AD-BBED-0608E4AE71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97691"/>
              <a:ext cx="5378623" cy="6402614"/>
            </a:xfrm>
            <a:custGeom>
              <a:avLst/>
              <a:gdLst>
                <a:gd name="connsiteX0" fmla="*/ 2220349 w 5378623"/>
                <a:gd name="connsiteY0" fmla="*/ 67 h 6402614"/>
                <a:gd name="connsiteX1" fmla="*/ 3018161 w 5378623"/>
                <a:gd name="connsiteY1" fmla="*/ 108191 h 6402614"/>
                <a:gd name="connsiteX2" fmla="*/ 5265831 w 5378623"/>
                <a:gd name="connsiteY2" fmla="*/ 4066338 h 6402614"/>
                <a:gd name="connsiteX3" fmla="*/ 2912752 w 5378623"/>
                <a:gd name="connsiteY3" fmla="*/ 6386691 h 6402614"/>
                <a:gd name="connsiteX4" fmla="*/ 2840648 w 5378623"/>
                <a:gd name="connsiteY4" fmla="*/ 6402614 h 6402614"/>
                <a:gd name="connsiteX5" fmla="*/ 1474249 w 5378623"/>
                <a:gd name="connsiteY5" fmla="*/ 6402614 h 6402614"/>
                <a:gd name="connsiteX6" fmla="*/ 1340218 w 5378623"/>
                <a:gd name="connsiteY6" fmla="*/ 6370360 h 6402614"/>
                <a:gd name="connsiteX7" fmla="*/ 204687 w 5378623"/>
                <a:gd name="connsiteY7" fmla="*/ 5802379 h 6402614"/>
                <a:gd name="connsiteX8" fmla="*/ 0 w 5378623"/>
                <a:gd name="connsiteY8" fmla="*/ 5624181 h 6402614"/>
                <a:gd name="connsiteX9" fmla="*/ 0 w 5378623"/>
                <a:gd name="connsiteY9" fmla="*/ 5197118 h 6402614"/>
                <a:gd name="connsiteX10" fmla="*/ 120950 w 5378623"/>
                <a:gd name="connsiteY10" fmla="*/ 5327736 h 6402614"/>
                <a:gd name="connsiteX11" fmla="*/ 553277 w 5378623"/>
                <a:gd name="connsiteY11" fmla="*/ 5674143 h 6402614"/>
                <a:gd name="connsiteX12" fmla="*/ 1048951 w 5378623"/>
                <a:gd name="connsiteY12" fmla="*/ 5913372 h 6402614"/>
                <a:gd name="connsiteX13" fmla="*/ 1114406 w 5378623"/>
                <a:gd name="connsiteY13" fmla="*/ 5935664 h 6402614"/>
                <a:gd name="connsiteX14" fmla="*/ 1180375 w 5378623"/>
                <a:gd name="connsiteY14" fmla="*/ 5956470 h 6402614"/>
                <a:gd name="connsiteX15" fmla="*/ 1247107 w 5378623"/>
                <a:gd name="connsiteY15" fmla="*/ 5975278 h 6402614"/>
                <a:gd name="connsiteX16" fmla="*/ 1313053 w 5378623"/>
                <a:gd name="connsiteY16" fmla="*/ 5991905 h 6402614"/>
                <a:gd name="connsiteX17" fmla="*/ 1578771 w 5378623"/>
                <a:gd name="connsiteY17" fmla="*/ 6035400 h 6402614"/>
                <a:gd name="connsiteX18" fmla="*/ 2116969 w 5378623"/>
                <a:gd name="connsiteY18" fmla="*/ 6005033 h 6402614"/>
                <a:gd name="connsiteX19" fmla="*/ 2648341 w 5378623"/>
                <a:gd name="connsiteY19" fmla="*/ 5837212 h 6402614"/>
                <a:gd name="connsiteX20" fmla="*/ 3166862 w 5378623"/>
                <a:gd name="connsiteY20" fmla="*/ 5582136 h 6402614"/>
                <a:gd name="connsiteX21" fmla="*/ 3295551 w 5378623"/>
                <a:gd name="connsiteY21" fmla="*/ 5510900 h 6402614"/>
                <a:gd name="connsiteX22" fmla="*/ 3426292 w 5378623"/>
                <a:gd name="connsiteY22" fmla="*/ 5437546 h 6402614"/>
                <a:gd name="connsiteX23" fmla="*/ 3693498 w 5378623"/>
                <a:gd name="connsiteY23" fmla="*/ 5296779 h 6402614"/>
                <a:gd name="connsiteX24" fmla="*/ 3957511 w 5378623"/>
                <a:gd name="connsiteY24" fmla="*/ 5162806 h 6402614"/>
                <a:gd name="connsiteX25" fmla="*/ 4212170 w 5378623"/>
                <a:gd name="connsiteY25" fmla="*/ 5024936 h 6402614"/>
                <a:gd name="connsiteX26" fmla="*/ 4449651 w 5378623"/>
                <a:gd name="connsiteY26" fmla="*/ 4870986 h 6402614"/>
                <a:gd name="connsiteX27" fmla="*/ 4659728 w 5378623"/>
                <a:gd name="connsiteY27" fmla="*/ 4689640 h 6402614"/>
                <a:gd name="connsiteX28" fmla="*/ 4830457 w 5378623"/>
                <a:gd name="connsiteY28" fmla="*/ 4472596 h 6402614"/>
                <a:gd name="connsiteX29" fmla="*/ 4955705 w 5378623"/>
                <a:gd name="connsiteY29" fmla="*/ 4222268 h 6402614"/>
                <a:gd name="connsiteX30" fmla="*/ 4968352 w 5378623"/>
                <a:gd name="connsiteY30" fmla="*/ 4189141 h 6402614"/>
                <a:gd name="connsiteX31" fmla="*/ 4979564 w 5378623"/>
                <a:gd name="connsiteY31" fmla="*/ 4155400 h 6402614"/>
                <a:gd name="connsiteX32" fmla="*/ 4990913 w 5378623"/>
                <a:gd name="connsiteY32" fmla="*/ 4121577 h 6402614"/>
                <a:gd name="connsiteX33" fmla="*/ 5000865 w 5378623"/>
                <a:gd name="connsiteY33" fmla="*/ 4086570 h 6402614"/>
                <a:gd name="connsiteX34" fmla="*/ 5020612 w 5378623"/>
                <a:gd name="connsiteY34" fmla="*/ 4016281 h 6402614"/>
                <a:gd name="connsiteX35" fmla="*/ 5030486 w 5378623"/>
                <a:gd name="connsiteY35" fmla="*/ 3981137 h 6402614"/>
                <a:gd name="connsiteX36" fmla="*/ 5035423 w 5378623"/>
                <a:gd name="connsiteY36" fmla="*/ 3963565 h 6402614"/>
                <a:gd name="connsiteX37" fmla="*/ 5039507 w 5378623"/>
                <a:gd name="connsiteY37" fmla="*/ 3945765 h 6402614"/>
                <a:gd name="connsiteX38" fmla="*/ 5071597 w 5378623"/>
                <a:gd name="connsiteY38" fmla="*/ 3802972 h 6402614"/>
                <a:gd name="connsiteX39" fmla="*/ 5096108 w 5378623"/>
                <a:gd name="connsiteY39" fmla="*/ 3658610 h 6402614"/>
                <a:gd name="connsiteX40" fmla="*/ 5113299 w 5378623"/>
                <a:gd name="connsiteY40" fmla="*/ 3512985 h 6402614"/>
                <a:gd name="connsiteX41" fmla="*/ 5115328 w 5378623"/>
                <a:gd name="connsiteY41" fmla="*/ 3494749 h 6402614"/>
                <a:gd name="connsiteX42" fmla="*/ 5116446 w 5378623"/>
                <a:gd name="connsiteY42" fmla="*/ 3476502 h 6402614"/>
                <a:gd name="connsiteX43" fmla="*/ 5118711 w 5378623"/>
                <a:gd name="connsiteY43" fmla="*/ 3439898 h 6402614"/>
                <a:gd name="connsiteX44" fmla="*/ 5123270 w 5378623"/>
                <a:gd name="connsiteY44" fmla="*/ 3366583 h 6402614"/>
                <a:gd name="connsiteX45" fmla="*/ 5121172 w 5378623"/>
                <a:gd name="connsiteY45" fmla="*/ 3072860 h 6402614"/>
                <a:gd name="connsiteX46" fmla="*/ 5119473 w 5378623"/>
                <a:gd name="connsiteY46" fmla="*/ 3036121 h 6402614"/>
                <a:gd name="connsiteX47" fmla="*/ 5116244 w 5378623"/>
                <a:gd name="connsiteY47" fmla="*/ 2999552 h 6402614"/>
                <a:gd name="connsiteX48" fmla="*/ 5109221 w 5378623"/>
                <a:gd name="connsiteY48" fmla="*/ 2926379 h 6402614"/>
                <a:gd name="connsiteX49" fmla="*/ 5089643 w 5378623"/>
                <a:gd name="connsiteY49" fmla="*/ 2780639 h 6402614"/>
                <a:gd name="connsiteX50" fmla="*/ 5084078 w 5378623"/>
                <a:gd name="connsiteY50" fmla="*/ 2744255 h 6402614"/>
                <a:gd name="connsiteX51" fmla="*/ 5077785 w 5378623"/>
                <a:gd name="connsiteY51" fmla="*/ 2708026 h 6402614"/>
                <a:gd name="connsiteX52" fmla="*/ 5063128 w 5378623"/>
                <a:gd name="connsiteY52" fmla="*/ 2636053 h 6402614"/>
                <a:gd name="connsiteX53" fmla="*/ 5047530 w 5378623"/>
                <a:gd name="connsiteY53" fmla="*/ 2564176 h 6402614"/>
                <a:gd name="connsiteX54" fmla="*/ 5028967 w 5378623"/>
                <a:gd name="connsiteY54" fmla="*/ 2493127 h 6402614"/>
                <a:gd name="connsiteX55" fmla="*/ 4822623 w 5378623"/>
                <a:gd name="connsiteY55" fmla="*/ 1944830 h 6402614"/>
                <a:gd name="connsiteX56" fmla="*/ 4108183 w 5378623"/>
                <a:gd name="connsiteY56" fmla="*/ 1038170 h 6402614"/>
                <a:gd name="connsiteX57" fmla="*/ 3638213 w 5378623"/>
                <a:gd name="connsiteY57" fmla="*/ 712395 h 6402614"/>
                <a:gd name="connsiteX58" fmla="*/ 3575480 w 5378623"/>
                <a:gd name="connsiteY58" fmla="*/ 678662 h 6402614"/>
                <a:gd name="connsiteX59" fmla="*/ 3512574 w 5378623"/>
                <a:gd name="connsiteY59" fmla="*/ 645577 h 6402614"/>
                <a:gd name="connsiteX60" fmla="*/ 3448603 w 5378623"/>
                <a:gd name="connsiteY60" fmla="*/ 614757 h 6402614"/>
                <a:gd name="connsiteX61" fmla="*/ 3416617 w 5378623"/>
                <a:gd name="connsiteY61" fmla="*/ 599347 h 6402614"/>
                <a:gd name="connsiteX62" fmla="*/ 3384352 w 5378623"/>
                <a:gd name="connsiteY62" fmla="*/ 584559 h 6402614"/>
                <a:gd name="connsiteX63" fmla="*/ 3254088 w 5378623"/>
                <a:gd name="connsiteY63" fmla="*/ 529021 h 6402614"/>
                <a:gd name="connsiteX64" fmla="*/ 3121640 w 5378623"/>
                <a:gd name="connsiteY64" fmla="*/ 479505 h 6402614"/>
                <a:gd name="connsiteX65" fmla="*/ 2987193 w 5378623"/>
                <a:gd name="connsiteY65" fmla="*/ 436176 h 6402614"/>
                <a:gd name="connsiteX66" fmla="*/ 2851296 w 5378623"/>
                <a:gd name="connsiteY66" fmla="*/ 398256 h 6402614"/>
                <a:gd name="connsiteX67" fmla="*/ 2573611 w 5378623"/>
                <a:gd name="connsiteY67" fmla="*/ 336717 h 6402614"/>
                <a:gd name="connsiteX68" fmla="*/ 2014208 w 5378623"/>
                <a:gd name="connsiteY68" fmla="*/ 276896 h 6402614"/>
                <a:gd name="connsiteX69" fmla="*/ 1457097 w 5378623"/>
                <a:gd name="connsiteY69" fmla="*/ 322828 h 6402614"/>
                <a:gd name="connsiteX70" fmla="*/ 914684 w 5378623"/>
                <a:gd name="connsiteY70" fmla="*/ 486648 h 6402614"/>
                <a:gd name="connsiteX71" fmla="*/ 848661 w 5378623"/>
                <a:gd name="connsiteY71" fmla="*/ 515093 h 6402614"/>
                <a:gd name="connsiteX72" fmla="*/ 782834 w 5378623"/>
                <a:gd name="connsiteY72" fmla="*/ 544519 h 6402614"/>
                <a:gd name="connsiteX73" fmla="*/ 717715 w 5378623"/>
                <a:gd name="connsiteY73" fmla="*/ 575988 h 6402614"/>
                <a:gd name="connsiteX74" fmla="*/ 653112 w 5378623"/>
                <a:gd name="connsiteY74" fmla="*/ 608523 h 6402614"/>
                <a:gd name="connsiteX75" fmla="*/ 406671 w 5378623"/>
                <a:gd name="connsiteY75" fmla="*/ 756246 h 6402614"/>
                <a:gd name="connsiteX76" fmla="*/ 191033 w 5378623"/>
                <a:gd name="connsiteY76" fmla="*/ 942131 h 6402614"/>
                <a:gd name="connsiteX77" fmla="*/ 143339 w 5378623"/>
                <a:gd name="connsiteY77" fmla="*/ 996006 h 6402614"/>
                <a:gd name="connsiteX78" fmla="*/ 98848 w 5378623"/>
                <a:gd name="connsiteY78" fmla="*/ 1053288 h 6402614"/>
                <a:gd name="connsiteX79" fmla="*/ 56083 w 5378623"/>
                <a:gd name="connsiteY79" fmla="*/ 1112657 h 6402614"/>
                <a:gd name="connsiteX80" fmla="*/ 14889 w 5378623"/>
                <a:gd name="connsiteY80" fmla="*/ 1173837 h 6402614"/>
                <a:gd name="connsiteX81" fmla="*/ 0 w 5378623"/>
                <a:gd name="connsiteY81" fmla="*/ 1198088 h 6402614"/>
                <a:gd name="connsiteX82" fmla="*/ 0 w 5378623"/>
                <a:gd name="connsiteY82" fmla="*/ 888809 h 6402614"/>
                <a:gd name="connsiteX83" fmla="*/ 88781 w 5378623"/>
                <a:gd name="connsiteY83" fmla="*/ 802825 h 6402614"/>
                <a:gd name="connsiteX84" fmla="*/ 2220349 w 5378623"/>
                <a:gd name="connsiteY84" fmla="*/ 67 h 640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5378623" h="6402614">
                  <a:moveTo>
                    <a:pt x="2220349" y="67"/>
                  </a:moveTo>
                  <a:cubicBezTo>
                    <a:pt x="2484151" y="1784"/>
                    <a:pt x="2751801" y="36820"/>
                    <a:pt x="3018161" y="108191"/>
                  </a:cubicBezTo>
                  <a:cubicBezTo>
                    <a:pt x="4722867" y="564965"/>
                    <a:pt x="5729192" y="2337049"/>
                    <a:pt x="5265831" y="4066338"/>
                  </a:cubicBezTo>
                  <a:cubicBezTo>
                    <a:pt x="4947269" y="5255224"/>
                    <a:pt x="4017004" y="6114300"/>
                    <a:pt x="2912752" y="6386691"/>
                  </a:cubicBezTo>
                  <a:lnTo>
                    <a:pt x="2840648" y="6402614"/>
                  </a:lnTo>
                  <a:lnTo>
                    <a:pt x="1474249" y="6402614"/>
                  </a:lnTo>
                  <a:lnTo>
                    <a:pt x="1340218" y="6370360"/>
                  </a:lnTo>
                  <a:cubicBezTo>
                    <a:pt x="914042" y="6256167"/>
                    <a:pt x="531514" y="6059766"/>
                    <a:pt x="204687" y="5802379"/>
                  </a:cubicBezTo>
                  <a:lnTo>
                    <a:pt x="0" y="5624181"/>
                  </a:lnTo>
                  <a:lnTo>
                    <a:pt x="0" y="5197118"/>
                  </a:lnTo>
                  <a:lnTo>
                    <a:pt x="120950" y="5327736"/>
                  </a:lnTo>
                  <a:cubicBezTo>
                    <a:pt x="253827" y="5458395"/>
                    <a:pt x="397634" y="5575985"/>
                    <a:pt x="553277" y="5674143"/>
                  </a:cubicBezTo>
                  <a:cubicBezTo>
                    <a:pt x="708978" y="5772084"/>
                    <a:pt x="875421" y="5851690"/>
                    <a:pt x="1048951" y="5913372"/>
                  </a:cubicBezTo>
                  <a:cubicBezTo>
                    <a:pt x="1070860" y="5920750"/>
                    <a:pt x="1092382" y="5928719"/>
                    <a:pt x="1114406" y="5935664"/>
                  </a:cubicBezTo>
                  <a:lnTo>
                    <a:pt x="1180375" y="5956470"/>
                  </a:lnTo>
                  <a:lnTo>
                    <a:pt x="1247107" y="5975278"/>
                  </a:lnTo>
                  <a:cubicBezTo>
                    <a:pt x="1269462" y="5981848"/>
                    <a:pt x="1291029" y="5986236"/>
                    <a:pt x="1313053" y="5991905"/>
                  </a:cubicBezTo>
                  <a:cubicBezTo>
                    <a:pt x="1400808" y="6012869"/>
                    <a:pt x="1489584" y="6027036"/>
                    <a:pt x="1578771" y="6035400"/>
                  </a:cubicBezTo>
                  <a:cubicBezTo>
                    <a:pt x="1757312" y="6051941"/>
                    <a:pt x="1937844" y="6040152"/>
                    <a:pt x="2116969" y="6005033"/>
                  </a:cubicBezTo>
                  <a:cubicBezTo>
                    <a:pt x="2296104" y="5969454"/>
                    <a:pt x="2473717" y="5910978"/>
                    <a:pt x="2648341" y="5837212"/>
                  </a:cubicBezTo>
                  <a:cubicBezTo>
                    <a:pt x="2823148" y="5763610"/>
                    <a:pt x="2995347" y="5675863"/>
                    <a:pt x="3166862" y="5582136"/>
                  </a:cubicBezTo>
                  <a:cubicBezTo>
                    <a:pt x="3209843" y="5558645"/>
                    <a:pt x="3252667" y="5534880"/>
                    <a:pt x="3295551" y="5510900"/>
                  </a:cubicBezTo>
                  <a:lnTo>
                    <a:pt x="3426292" y="5437546"/>
                  </a:lnTo>
                  <a:cubicBezTo>
                    <a:pt x="3515217" y="5388460"/>
                    <a:pt x="3604599" y="5341930"/>
                    <a:pt x="3693498" y="5296779"/>
                  </a:cubicBezTo>
                  <a:lnTo>
                    <a:pt x="3957511" y="5162806"/>
                  </a:lnTo>
                  <a:cubicBezTo>
                    <a:pt x="4044259" y="5118005"/>
                    <a:pt x="4129592" y="5072941"/>
                    <a:pt x="4212170" y="5024936"/>
                  </a:cubicBezTo>
                  <a:cubicBezTo>
                    <a:pt x="4294563" y="4976766"/>
                    <a:pt x="4374532" y="4926554"/>
                    <a:pt x="4449651" y="4870986"/>
                  </a:cubicBezTo>
                  <a:cubicBezTo>
                    <a:pt x="4524973" y="4815937"/>
                    <a:pt x="4596075" y="4756163"/>
                    <a:pt x="4659728" y="4689640"/>
                  </a:cubicBezTo>
                  <a:cubicBezTo>
                    <a:pt x="4723566" y="4623283"/>
                    <a:pt x="4780828" y="4550758"/>
                    <a:pt x="4830457" y="4472596"/>
                  </a:cubicBezTo>
                  <a:cubicBezTo>
                    <a:pt x="4880087" y="4394434"/>
                    <a:pt x="4921716" y="4310302"/>
                    <a:pt x="4955705" y="4222268"/>
                  </a:cubicBezTo>
                  <a:lnTo>
                    <a:pt x="4968352" y="4189141"/>
                  </a:lnTo>
                  <a:lnTo>
                    <a:pt x="4979564" y="4155400"/>
                  </a:lnTo>
                  <a:lnTo>
                    <a:pt x="4990913" y="4121577"/>
                  </a:lnTo>
                  <a:cubicBezTo>
                    <a:pt x="4994441" y="4110119"/>
                    <a:pt x="4997522" y="4098194"/>
                    <a:pt x="5000865" y="4086570"/>
                  </a:cubicBezTo>
                  <a:lnTo>
                    <a:pt x="5020612" y="4016281"/>
                  </a:lnTo>
                  <a:lnTo>
                    <a:pt x="5030486" y="3981137"/>
                  </a:lnTo>
                  <a:lnTo>
                    <a:pt x="5035423" y="3963565"/>
                  </a:lnTo>
                  <a:lnTo>
                    <a:pt x="5039507" y="3945765"/>
                  </a:lnTo>
                  <a:cubicBezTo>
                    <a:pt x="5050088" y="3898175"/>
                    <a:pt x="5061308" y="3850756"/>
                    <a:pt x="5071597" y="3802972"/>
                  </a:cubicBezTo>
                  <a:lnTo>
                    <a:pt x="5096108" y="3658610"/>
                  </a:lnTo>
                  <a:cubicBezTo>
                    <a:pt x="5102684" y="3610180"/>
                    <a:pt x="5107604" y="3561536"/>
                    <a:pt x="5113299" y="3512985"/>
                  </a:cubicBezTo>
                  <a:lnTo>
                    <a:pt x="5115328" y="3494749"/>
                  </a:lnTo>
                  <a:lnTo>
                    <a:pt x="5116446" y="3476502"/>
                  </a:lnTo>
                  <a:lnTo>
                    <a:pt x="5118711" y="3439898"/>
                  </a:lnTo>
                  <a:lnTo>
                    <a:pt x="5123270" y="3366583"/>
                  </a:lnTo>
                  <a:cubicBezTo>
                    <a:pt x="5126606" y="3268829"/>
                    <a:pt x="5127431" y="3170634"/>
                    <a:pt x="5121172" y="3072860"/>
                  </a:cubicBezTo>
                  <a:lnTo>
                    <a:pt x="5119473" y="3036121"/>
                  </a:lnTo>
                  <a:cubicBezTo>
                    <a:pt x="5118968" y="3023930"/>
                    <a:pt x="5117310" y="3011778"/>
                    <a:pt x="5116244" y="2999552"/>
                  </a:cubicBezTo>
                  <a:lnTo>
                    <a:pt x="5109221" y="2926379"/>
                  </a:lnTo>
                  <a:cubicBezTo>
                    <a:pt x="5105544" y="2877404"/>
                    <a:pt x="5096760" y="2829145"/>
                    <a:pt x="5089643" y="2780639"/>
                  </a:cubicBezTo>
                  <a:lnTo>
                    <a:pt x="5084078" y="2744255"/>
                  </a:lnTo>
                  <a:cubicBezTo>
                    <a:pt x="5082420" y="2732104"/>
                    <a:pt x="5080412" y="2719974"/>
                    <a:pt x="5077785" y="2708026"/>
                  </a:cubicBezTo>
                  <a:lnTo>
                    <a:pt x="5063128" y="2636053"/>
                  </a:lnTo>
                  <a:cubicBezTo>
                    <a:pt x="5057902" y="2612048"/>
                    <a:pt x="5053511" y="2587920"/>
                    <a:pt x="5047530" y="2564176"/>
                  </a:cubicBezTo>
                  <a:lnTo>
                    <a:pt x="5028967" y="2493127"/>
                  </a:lnTo>
                  <a:cubicBezTo>
                    <a:pt x="4979424" y="2303537"/>
                    <a:pt x="4909775" y="2119458"/>
                    <a:pt x="4822623" y="1944830"/>
                  </a:cubicBezTo>
                  <a:cubicBezTo>
                    <a:pt x="4648947" y="1594931"/>
                    <a:pt x="4401749" y="1285261"/>
                    <a:pt x="4108183" y="1038170"/>
                  </a:cubicBezTo>
                  <a:cubicBezTo>
                    <a:pt x="3961444" y="914460"/>
                    <a:pt x="3803854" y="805232"/>
                    <a:pt x="3638213" y="712395"/>
                  </a:cubicBezTo>
                  <a:lnTo>
                    <a:pt x="3575480" y="678662"/>
                  </a:lnTo>
                  <a:cubicBezTo>
                    <a:pt x="3554450" y="667578"/>
                    <a:pt x="3534194" y="655311"/>
                    <a:pt x="3512574" y="645577"/>
                  </a:cubicBezTo>
                  <a:lnTo>
                    <a:pt x="3448603" y="614757"/>
                  </a:lnTo>
                  <a:lnTo>
                    <a:pt x="3416617" y="599347"/>
                  </a:lnTo>
                  <a:cubicBezTo>
                    <a:pt x="3406000" y="594185"/>
                    <a:pt x="3395413" y="588913"/>
                    <a:pt x="3384352" y="584559"/>
                  </a:cubicBezTo>
                  <a:cubicBezTo>
                    <a:pt x="3340850" y="566062"/>
                    <a:pt x="3297707" y="547083"/>
                    <a:pt x="3254088" y="529021"/>
                  </a:cubicBezTo>
                  <a:cubicBezTo>
                    <a:pt x="3209736" y="512847"/>
                    <a:pt x="3165607" y="496270"/>
                    <a:pt x="3121640" y="479505"/>
                  </a:cubicBezTo>
                  <a:lnTo>
                    <a:pt x="2987193" y="436176"/>
                  </a:lnTo>
                  <a:cubicBezTo>
                    <a:pt x="2942116" y="422708"/>
                    <a:pt x="2896575" y="410968"/>
                    <a:pt x="2851296" y="398256"/>
                  </a:cubicBezTo>
                  <a:cubicBezTo>
                    <a:pt x="2759507" y="375285"/>
                    <a:pt x="2666373" y="353923"/>
                    <a:pt x="2573611" y="336717"/>
                  </a:cubicBezTo>
                  <a:cubicBezTo>
                    <a:pt x="2387776" y="301762"/>
                    <a:pt x="2200839" y="280304"/>
                    <a:pt x="2014208" y="276896"/>
                  </a:cubicBezTo>
                  <a:cubicBezTo>
                    <a:pt x="1827605" y="273381"/>
                    <a:pt x="1641223" y="288238"/>
                    <a:pt x="1457097" y="322828"/>
                  </a:cubicBezTo>
                  <a:cubicBezTo>
                    <a:pt x="1272912" y="357634"/>
                    <a:pt x="1091595" y="413727"/>
                    <a:pt x="914684" y="486648"/>
                  </a:cubicBezTo>
                  <a:lnTo>
                    <a:pt x="848661" y="515093"/>
                  </a:lnTo>
                  <a:cubicBezTo>
                    <a:pt x="826573" y="524592"/>
                    <a:pt x="804281" y="533573"/>
                    <a:pt x="782834" y="544519"/>
                  </a:cubicBezTo>
                  <a:lnTo>
                    <a:pt x="717715" y="575988"/>
                  </a:lnTo>
                  <a:cubicBezTo>
                    <a:pt x="696005" y="586632"/>
                    <a:pt x="673986" y="596729"/>
                    <a:pt x="653112" y="608523"/>
                  </a:cubicBezTo>
                  <a:cubicBezTo>
                    <a:pt x="568070" y="653782"/>
                    <a:pt x="483901" y="700897"/>
                    <a:pt x="406671" y="756246"/>
                  </a:cubicBezTo>
                  <a:cubicBezTo>
                    <a:pt x="327441" y="809669"/>
                    <a:pt x="256836" y="872706"/>
                    <a:pt x="191033" y="942131"/>
                  </a:cubicBezTo>
                  <a:cubicBezTo>
                    <a:pt x="175048" y="959988"/>
                    <a:pt x="159064" y="977846"/>
                    <a:pt x="143339" y="996006"/>
                  </a:cubicBezTo>
                  <a:lnTo>
                    <a:pt x="98848" y="1053288"/>
                  </a:lnTo>
                  <a:cubicBezTo>
                    <a:pt x="83542" y="1072023"/>
                    <a:pt x="70312" y="1092822"/>
                    <a:pt x="56083" y="1112657"/>
                  </a:cubicBezTo>
                  <a:cubicBezTo>
                    <a:pt x="42010" y="1132765"/>
                    <a:pt x="27965" y="1152765"/>
                    <a:pt x="14889" y="1173837"/>
                  </a:cubicBezTo>
                  <a:lnTo>
                    <a:pt x="0" y="1198088"/>
                  </a:lnTo>
                  <a:lnTo>
                    <a:pt x="0" y="888809"/>
                  </a:lnTo>
                  <a:lnTo>
                    <a:pt x="88781" y="802825"/>
                  </a:lnTo>
                  <a:cubicBezTo>
                    <a:pt x="672175" y="289643"/>
                    <a:pt x="1428944" y="-5083"/>
                    <a:pt x="2220349" y="6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CB8A9024-375F-3EF7-3879-4033D782B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324" y="1361837"/>
            <a:ext cx="3476488" cy="1125213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hu-HU" sz="4000" kern="1200" noProof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„B” modell –</a:t>
            </a:r>
            <a:br>
              <a:rPr lang="hu-HU" sz="4000" kern="1200" noProof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hu-HU" sz="4000" kern="1200" noProof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Odds</a:t>
            </a:r>
            <a:r>
              <a:rPr lang="hu-HU" sz="4000" kern="1200" noProof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mutatók</a:t>
            </a:r>
          </a:p>
        </p:txBody>
      </p:sp>
      <p:sp>
        <p:nvSpPr>
          <p:cNvPr id="34" name="Szövegdoboz 33">
            <a:extLst>
              <a:ext uri="{FF2B5EF4-FFF2-40B4-BE49-F238E27FC236}">
                <a16:creationId xmlns:a16="http://schemas.microsoft.com/office/drawing/2014/main" id="{DADA521E-020C-BC3A-8652-C506F985CB3D}"/>
              </a:ext>
            </a:extLst>
          </p:cNvPr>
          <p:cNvSpPr txBox="1"/>
          <p:nvPr/>
        </p:nvSpPr>
        <p:spPr>
          <a:xfrm>
            <a:off x="450434" y="2744745"/>
            <a:ext cx="3476488" cy="1626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u-HU" sz="2000" kern="120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Attribútumok</a:t>
            </a:r>
            <a:r>
              <a:rPr lang="hu-HU" sz="2000" noProof="0" dirty="0">
                <a:solidFill>
                  <a:schemeClr val="tx2"/>
                </a:solidFill>
              </a:rPr>
              <a:t>: 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16 fogadóira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Decimális </a:t>
            </a:r>
            <a:r>
              <a:rPr lang="hu-HU" sz="2000" noProof="0" dirty="0" err="1">
                <a:solidFill>
                  <a:schemeClr val="tx2"/>
                </a:solidFill>
              </a:rPr>
              <a:t>odds</a:t>
            </a:r>
            <a:r>
              <a:rPr lang="hu-HU" sz="2000" noProof="0" dirty="0">
                <a:solidFill>
                  <a:schemeClr val="tx2"/>
                </a:solidFill>
              </a:rPr>
              <a:t> (pl.: 1,95)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kern="120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Hazai-vendég formátum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92DA1DA-2F31-E7C6-7150-5C0E0D148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07F3820-1B64-684F-BA1C-E11B9713B14C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1" name="Tartalom helye 10" descr="A képen szöveg, képernyőkép, diagram, szá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F2A00542-5103-ED00-B79D-60C506B17D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15812" y="1661983"/>
            <a:ext cx="6824342" cy="3534034"/>
          </a:xfrm>
        </p:spPr>
      </p:pic>
    </p:spTree>
    <p:extLst>
      <p:ext uri="{BB962C8B-B14F-4D97-AF65-F5344CB8AC3E}">
        <p14:creationId xmlns:p14="http://schemas.microsoft.com/office/powerpoint/2010/main" val="1953987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18AC8E79-ECD6-4F34-BE5A-9F5E850E8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D2BE1BB-2AB2-4D7E-9E27-8D245181B5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2A1615C-2156-4B15-BF3E-39794B379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97691"/>
            <a:ext cx="5378624" cy="6402614"/>
            <a:chOff x="-19221" y="197691"/>
            <a:chExt cx="5378624" cy="6402614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D0AAA4B8-4E08-4663-9835-BA403F0061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B4869D1-3E13-4881-A292-2F38ECC07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3FEDB7CE-BB3D-4A0D-A73F-3117044F3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6E0C6E1-7FBF-471E-849C-A54AF1D41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2BFAA38-D910-41AD-BBED-0608E4AE71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97691"/>
              <a:ext cx="5378623" cy="6402614"/>
            </a:xfrm>
            <a:custGeom>
              <a:avLst/>
              <a:gdLst>
                <a:gd name="connsiteX0" fmla="*/ 2220349 w 5378623"/>
                <a:gd name="connsiteY0" fmla="*/ 67 h 6402614"/>
                <a:gd name="connsiteX1" fmla="*/ 3018161 w 5378623"/>
                <a:gd name="connsiteY1" fmla="*/ 108191 h 6402614"/>
                <a:gd name="connsiteX2" fmla="*/ 5265831 w 5378623"/>
                <a:gd name="connsiteY2" fmla="*/ 4066338 h 6402614"/>
                <a:gd name="connsiteX3" fmla="*/ 2912752 w 5378623"/>
                <a:gd name="connsiteY3" fmla="*/ 6386691 h 6402614"/>
                <a:gd name="connsiteX4" fmla="*/ 2840648 w 5378623"/>
                <a:gd name="connsiteY4" fmla="*/ 6402614 h 6402614"/>
                <a:gd name="connsiteX5" fmla="*/ 1474249 w 5378623"/>
                <a:gd name="connsiteY5" fmla="*/ 6402614 h 6402614"/>
                <a:gd name="connsiteX6" fmla="*/ 1340218 w 5378623"/>
                <a:gd name="connsiteY6" fmla="*/ 6370360 h 6402614"/>
                <a:gd name="connsiteX7" fmla="*/ 204687 w 5378623"/>
                <a:gd name="connsiteY7" fmla="*/ 5802379 h 6402614"/>
                <a:gd name="connsiteX8" fmla="*/ 0 w 5378623"/>
                <a:gd name="connsiteY8" fmla="*/ 5624181 h 6402614"/>
                <a:gd name="connsiteX9" fmla="*/ 0 w 5378623"/>
                <a:gd name="connsiteY9" fmla="*/ 5197118 h 6402614"/>
                <a:gd name="connsiteX10" fmla="*/ 120950 w 5378623"/>
                <a:gd name="connsiteY10" fmla="*/ 5327736 h 6402614"/>
                <a:gd name="connsiteX11" fmla="*/ 553277 w 5378623"/>
                <a:gd name="connsiteY11" fmla="*/ 5674143 h 6402614"/>
                <a:gd name="connsiteX12" fmla="*/ 1048951 w 5378623"/>
                <a:gd name="connsiteY12" fmla="*/ 5913372 h 6402614"/>
                <a:gd name="connsiteX13" fmla="*/ 1114406 w 5378623"/>
                <a:gd name="connsiteY13" fmla="*/ 5935664 h 6402614"/>
                <a:gd name="connsiteX14" fmla="*/ 1180375 w 5378623"/>
                <a:gd name="connsiteY14" fmla="*/ 5956470 h 6402614"/>
                <a:gd name="connsiteX15" fmla="*/ 1247107 w 5378623"/>
                <a:gd name="connsiteY15" fmla="*/ 5975278 h 6402614"/>
                <a:gd name="connsiteX16" fmla="*/ 1313053 w 5378623"/>
                <a:gd name="connsiteY16" fmla="*/ 5991905 h 6402614"/>
                <a:gd name="connsiteX17" fmla="*/ 1578771 w 5378623"/>
                <a:gd name="connsiteY17" fmla="*/ 6035400 h 6402614"/>
                <a:gd name="connsiteX18" fmla="*/ 2116969 w 5378623"/>
                <a:gd name="connsiteY18" fmla="*/ 6005033 h 6402614"/>
                <a:gd name="connsiteX19" fmla="*/ 2648341 w 5378623"/>
                <a:gd name="connsiteY19" fmla="*/ 5837212 h 6402614"/>
                <a:gd name="connsiteX20" fmla="*/ 3166862 w 5378623"/>
                <a:gd name="connsiteY20" fmla="*/ 5582136 h 6402614"/>
                <a:gd name="connsiteX21" fmla="*/ 3295551 w 5378623"/>
                <a:gd name="connsiteY21" fmla="*/ 5510900 h 6402614"/>
                <a:gd name="connsiteX22" fmla="*/ 3426292 w 5378623"/>
                <a:gd name="connsiteY22" fmla="*/ 5437546 h 6402614"/>
                <a:gd name="connsiteX23" fmla="*/ 3693498 w 5378623"/>
                <a:gd name="connsiteY23" fmla="*/ 5296779 h 6402614"/>
                <a:gd name="connsiteX24" fmla="*/ 3957511 w 5378623"/>
                <a:gd name="connsiteY24" fmla="*/ 5162806 h 6402614"/>
                <a:gd name="connsiteX25" fmla="*/ 4212170 w 5378623"/>
                <a:gd name="connsiteY25" fmla="*/ 5024936 h 6402614"/>
                <a:gd name="connsiteX26" fmla="*/ 4449651 w 5378623"/>
                <a:gd name="connsiteY26" fmla="*/ 4870986 h 6402614"/>
                <a:gd name="connsiteX27" fmla="*/ 4659728 w 5378623"/>
                <a:gd name="connsiteY27" fmla="*/ 4689640 h 6402614"/>
                <a:gd name="connsiteX28" fmla="*/ 4830457 w 5378623"/>
                <a:gd name="connsiteY28" fmla="*/ 4472596 h 6402614"/>
                <a:gd name="connsiteX29" fmla="*/ 4955705 w 5378623"/>
                <a:gd name="connsiteY29" fmla="*/ 4222268 h 6402614"/>
                <a:gd name="connsiteX30" fmla="*/ 4968352 w 5378623"/>
                <a:gd name="connsiteY30" fmla="*/ 4189141 h 6402614"/>
                <a:gd name="connsiteX31" fmla="*/ 4979564 w 5378623"/>
                <a:gd name="connsiteY31" fmla="*/ 4155400 h 6402614"/>
                <a:gd name="connsiteX32" fmla="*/ 4990913 w 5378623"/>
                <a:gd name="connsiteY32" fmla="*/ 4121577 h 6402614"/>
                <a:gd name="connsiteX33" fmla="*/ 5000865 w 5378623"/>
                <a:gd name="connsiteY33" fmla="*/ 4086570 h 6402614"/>
                <a:gd name="connsiteX34" fmla="*/ 5020612 w 5378623"/>
                <a:gd name="connsiteY34" fmla="*/ 4016281 h 6402614"/>
                <a:gd name="connsiteX35" fmla="*/ 5030486 w 5378623"/>
                <a:gd name="connsiteY35" fmla="*/ 3981137 h 6402614"/>
                <a:gd name="connsiteX36" fmla="*/ 5035423 w 5378623"/>
                <a:gd name="connsiteY36" fmla="*/ 3963565 h 6402614"/>
                <a:gd name="connsiteX37" fmla="*/ 5039507 w 5378623"/>
                <a:gd name="connsiteY37" fmla="*/ 3945765 h 6402614"/>
                <a:gd name="connsiteX38" fmla="*/ 5071597 w 5378623"/>
                <a:gd name="connsiteY38" fmla="*/ 3802972 h 6402614"/>
                <a:gd name="connsiteX39" fmla="*/ 5096108 w 5378623"/>
                <a:gd name="connsiteY39" fmla="*/ 3658610 h 6402614"/>
                <a:gd name="connsiteX40" fmla="*/ 5113299 w 5378623"/>
                <a:gd name="connsiteY40" fmla="*/ 3512985 h 6402614"/>
                <a:gd name="connsiteX41" fmla="*/ 5115328 w 5378623"/>
                <a:gd name="connsiteY41" fmla="*/ 3494749 h 6402614"/>
                <a:gd name="connsiteX42" fmla="*/ 5116446 w 5378623"/>
                <a:gd name="connsiteY42" fmla="*/ 3476502 h 6402614"/>
                <a:gd name="connsiteX43" fmla="*/ 5118711 w 5378623"/>
                <a:gd name="connsiteY43" fmla="*/ 3439898 h 6402614"/>
                <a:gd name="connsiteX44" fmla="*/ 5123270 w 5378623"/>
                <a:gd name="connsiteY44" fmla="*/ 3366583 h 6402614"/>
                <a:gd name="connsiteX45" fmla="*/ 5121172 w 5378623"/>
                <a:gd name="connsiteY45" fmla="*/ 3072860 h 6402614"/>
                <a:gd name="connsiteX46" fmla="*/ 5119473 w 5378623"/>
                <a:gd name="connsiteY46" fmla="*/ 3036121 h 6402614"/>
                <a:gd name="connsiteX47" fmla="*/ 5116244 w 5378623"/>
                <a:gd name="connsiteY47" fmla="*/ 2999552 h 6402614"/>
                <a:gd name="connsiteX48" fmla="*/ 5109221 w 5378623"/>
                <a:gd name="connsiteY48" fmla="*/ 2926379 h 6402614"/>
                <a:gd name="connsiteX49" fmla="*/ 5089643 w 5378623"/>
                <a:gd name="connsiteY49" fmla="*/ 2780639 h 6402614"/>
                <a:gd name="connsiteX50" fmla="*/ 5084078 w 5378623"/>
                <a:gd name="connsiteY50" fmla="*/ 2744255 h 6402614"/>
                <a:gd name="connsiteX51" fmla="*/ 5077785 w 5378623"/>
                <a:gd name="connsiteY51" fmla="*/ 2708026 h 6402614"/>
                <a:gd name="connsiteX52" fmla="*/ 5063128 w 5378623"/>
                <a:gd name="connsiteY52" fmla="*/ 2636053 h 6402614"/>
                <a:gd name="connsiteX53" fmla="*/ 5047530 w 5378623"/>
                <a:gd name="connsiteY53" fmla="*/ 2564176 h 6402614"/>
                <a:gd name="connsiteX54" fmla="*/ 5028967 w 5378623"/>
                <a:gd name="connsiteY54" fmla="*/ 2493127 h 6402614"/>
                <a:gd name="connsiteX55" fmla="*/ 4822623 w 5378623"/>
                <a:gd name="connsiteY55" fmla="*/ 1944830 h 6402614"/>
                <a:gd name="connsiteX56" fmla="*/ 4108183 w 5378623"/>
                <a:gd name="connsiteY56" fmla="*/ 1038170 h 6402614"/>
                <a:gd name="connsiteX57" fmla="*/ 3638213 w 5378623"/>
                <a:gd name="connsiteY57" fmla="*/ 712395 h 6402614"/>
                <a:gd name="connsiteX58" fmla="*/ 3575480 w 5378623"/>
                <a:gd name="connsiteY58" fmla="*/ 678662 h 6402614"/>
                <a:gd name="connsiteX59" fmla="*/ 3512574 w 5378623"/>
                <a:gd name="connsiteY59" fmla="*/ 645577 h 6402614"/>
                <a:gd name="connsiteX60" fmla="*/ 3448603 w 5378623"/>
                <a:gd name="connsiteY60" fmla="*/ 614757 h 6402614"/>
                <a:gd name="connsiteX61" fmla="*/ 3416617 w 5378623"/>
                <a:gd name="connsiteY61" fmla="*/ 599347 h 6402614"/>
                <a:gd name="connsiteX62" fmla="*/ 3384352 w 5378623"/>
                <a:gd name="connsiteY62" fmla="*/ 584559 h 6402614"/>
                <a:gd name="connsiteX63" fmla="*/ 3254088 w 5378623"/>
                <a:gd name="connsiteY63" fmla="*/ 529021 h 6402614"/>
                <a:gd name="connsiteX64" fmla="*/ 3121640 w 5378623"/>
                <a:gd name="connsiteY64" fmla="*/ 479505 h 6402614"/>
                <a:gd name="connsiteX65" fmla="*/ 2987193 w 5378623"/>
                <a:gd name="connsiteY65" fmla="*/ 436176 h 6402614"/>
                <a:gd name="connsiteX66" fmla="*/ 2851296 w 5378623"/>
                <a:gd name="connsiteY66" fmla="*/ 398256 h 6402614"/>
                <a:gd name="connsiteX67" fmla="*/ 2573611 w 5378623"/>
                <a:gd name="connsiteY67" fmla="*/ 336717 h 6402614"/>
                <a:gd name="connsiteX68" fmla="*/ 2014208 w 5378623"/>
                <a:gd name="connsiteY68" fmla="*/ 276896 h 6402614"/>
                <a:gd name="connsiteX69" fmla="*/ 1457097 w 5378623"/>
                <a:gd name="connsiteY69" fmla="*/ 322828 h 6402614"/>
                <a:gd name="connsiteX70" fmla="*/ 914684 w 5378623"/>
                <a:gd name="connsiteY70" fmla="*/ 486648 h 6402614"/>
                <a:gd name="connsiteX71" fmla="*/ 848661 w 5378623"/>
                <a:gd name="connsiteY71" fmla="*/ 515093 h 6402614"/>
                <a:gd name="connsiteX72" fmla="*/ 782834 w 5378623"/>
                <a:gd name="connsiteY72" fmla="*/ 544519 h 6402614"/>
                <a:gd name="connsiteX73" fmla="*/ 717715 w 5378623"/>
                <a:gd name="connsiteY73" fmla="*/ 575988 h 6402614"/>
                <a:gd name="connsiteX74" fmla="*/ 653112 w 5378623"/>
                <a:gd name="connsiteY74" fmla="*/ 608523 h 6402614"/>
                <a:gd name="connsiteX75" fmla="*/ 406671 w 5378623"/>
                <a:gd name="connsiteY75" fmla="*/ 756246 h 6402614"/>
                <a:gd name="connsiteX76" fmla="*/ 191033 w 5378623"/>
                <a:gd name="connsiteY76" fmla="*/ 942131 h 6402614"/>
                <a:gd name="connsiteX77" fmla="*/ 143339 w 5378623"/>
                <a:gd name="connsiteY77" fmla="*/ 996006 h 6402614"/>
                <a:gd name="connsiteX78" fmla="*/ 98848 w 5378623"/>
                <a:gd name="connsiteY78" fmla="*/ 1053288 h 6402614"/>
                <a:gd name="connsiteX79" fmla="*/ 56083 w 5378623"/>
                <a:gd name="connsiteY79" fmla="*/ 1112657 h 6402614"/>
                <a:gd name="connsiteX80" fmla="*/ 14889 w 5378623"/>
                <a:gd name="connsiteY80" fmla="*/ 1173837 h 6402614"/>
                <a:gd name="connsiteX81" fmla="*/ 0 w 5378623"/>
                <a:gd name="connsiteY81" fmla="*/ 1198088 h 6402614"/>
                <a:gd name="connsiteX82" fmla="*/ 0 w 5378623"/>
                <a:gd name="connsiteY82" fmla="*/ 888809 h 6402614"/>
                <a:gd name="connsiteX83" fmla="*/ 88781 w 5378623"/>
                <a:gd name="connsiteY83" fmla="*/ 802825 h 6402614"/>
                <a:gd name="connsiteX84" fmla="*/ 2220349 w 5378623"/>
                <a:gd name="connsiteY84" fmla="*/ 67 h 640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5378623" h="6402614">
                  <a:moveTo>
                    <a:pt x="2220349" y="67"/>
                  </a:moveTo>
                  <a:cubicBezTo>
                    <a:pt x="2484151" y="1784"/>
                    <a:pt x="2751801" y="36820"/>
                    <a:pt x="3018161" y="108191"/>
                  </a:cubicBezTo>
                  <a:cubicBezTo>
                    <a:pt x="4722867" y="564965"/>
                    <a:pt x="5729192" y="2337049"/>
                    <a:pt x="5265831" y="4066338"/>
                  </a:cubicBezTo>
                  <a:cubicBezTo>
                    <a:pt x="4947269" y="5255224"/>
                    <a:pt x="4017004" y="6114300"/>
                    <a:pt x="2912752" y="6386691"/>
                  </a:cubicBezTo>
                  <a:lnTo>
                    <a:pt x="2840648" y="6402614"/>
                  </a:lnTo>
                  <a:lnTo>
                    <a:pt x="1474249" y="6402614"/>
                  </a:lnTo>
                  <a:lnTo>
                    <a:pt x="1340218" y="6370360"/>
                  </a:lnTo>
                  <a:cubicBezTo>
                    <a:pt x="914042" y="6256167"/>
                    <a:pt x="531514" y="6059766"/>
                    <a:pt x="204687" y="5802379"/>
                  </a:cubicBezTo>
                  <a:lnTo>
                    <a:pt x="0" y="5624181"/>
                  </a:lnTo>
                  <a:lnTo>
                    <a:pt x="0" y="5197118"/>
                  </a:lnTo>
                  <a:lnTo>
                    <a:pt x="120950" y="5327736"/>
                  </a:lnTo>
                  <a:cubicBezTo>
                    <a:pt x="253827" y="5458395"/>
                    <a:pt x="397634" y="5575985"/>
                    <a:pt x="553277" y="5674143"/>
                  </a:cubicBezTo>
                  <a:cubicBezTo>
                    <a:pt x="708978" y="5772084"/>
                    <a:pt x="875421" y="5851690"/>
                    <a:pt x="1048951" y="5913372"/>
                  </a:cubicBezTo>
                  <a:cubicBezTo>
                    <a:pt x="1070860" y="5920750"/>
                    <a:pt x="1092382" y="5928719"/>
                    <a:pt x="1114406" y="5935664"/>
                  </a:cubicBezTo>
                  <a:lnTo>
                    <a:pt x="1180375" y="5956470"/>
                  </a:lnTo>
                  <a:lnTo>
                    <a:pt x="1247107" y="5975278"/>
                  </a:lnTo>
                  <a:cubicBezTo>
                    <a:pt x="1269462" y="5981848"/>
                    <a:pt x="1291029" y="5986236"/>
                    <a:pt x="1313053" y="5991905"/>
                  </a:cubicBezTo>
                  <a:cubicBezTo>
                    <a:pt x="1400808" y="6012869"/>
                    <a:pt x="1489584" y="6027036"/>
                    <a:pt x="1578771" y="6035400"/>
                  </a:cubicBezTo>
                  <a:cubicBezTo>
                    <a:pt x="1757312" y="6051941"/>
                    <a:pt x="1937844" y="6040152"/>
                    <a:pt x="2116969" y="6005033"/>
                  </a:cubicBezTo>
                  <a:cubicBezTo>
                    <a:pt x="2296104" y="5969454"/>
                    <a:pt x="2473717" y="5910978"/>
                    <a:pt x="2648341" y="5837212"/>
                  </a:cubicBezTo>
                  <a:cubicBezTo>
                    <a:pt x="2823148" y="5763610"/>
                    <a:pt x="2995347" y="5675863"/>
                    <a:pt x="3166862" y="5582136"/>
                  </a:cubicBezTo>
                  <a:cubicBezTo>
                    <a:pt x="3209843" y="5558645"/>
                    <a:pt x="3252667" y="5534880"/>
                    <a:pt x="3295551" y="5510900"/>
                  </a:cubicBezTo>
                  <a:lnTo>
                    <a:pt x="3426292" y="5437546"/>
                  </a:lnTo>
                  <a:cubicBezTo>
                    <a:pt x="3515217" y="5388460"/>
                    <a:pt x="3604599" y="5341930"/>
                    <a:pt x="3693498" y="5296779"/>
                  </a:cubicBezTo>
                  <a:lnTo>
                    <a:pt x="3957511" y="5162806"/>
                  </a:lnTo>
                  <a:cubicBezTo>
                    <a:pt x="4044259" y="5118005"/>
                    <a:pt x="4129592" y="5072941"/>
                    <a:pt x="4212170" y="5024936"/>
                  </a:cubicBezTo>
                  <a:cubicBezTo>
                    <a:pt x="4294563" y="4976766"/>
                    <a:pt x="4374532" y="4926554"/>
                    <a:pt x="4449651" y="4870986"/>
                  </a:cubicBezTo>
                  <a:cubicBezTo>
                    <a:pt x="4524973" y="4815937"/>
                    <a:pt x="4596075" y="4756163"/>
                    <a:pt x="4659728" y="4689640"/>
                  </a:cubicBezTo>
                  <a:cubicBezTo>
                    <a:pt x="4723566" y="4623283"/>
                    <a:pt x="4780828" y="4550758"/>
                    <a:pt x="4830457" y="4472596"/>
                  </a:cubicBezTo>
                  <a:cubicBezTo>
                    <a:pt x="4880087" y="4394434"/>
                    <a:pt x="4921716" y="4310302"/>
                    <a:pt x="4955705" y="4222268"/>
                  </a:cubicBezTo>
                  <a:lnTo>
                    <a:pt x="4968352" y="4189141"/>
                  </a:lnTo>
                  <a:lnTo>
                    <a:pt x="4979564" y="4155400"/>
                  </a:lnTo>
                  <a:lnTo>
                    <a:pt x="4990913" y="4121577"/>
                  </a:lnTo>
                  <a:cubicBezTo>
                    <a:pt x="4994441" y="4110119"/>
                    <a:pt x="4997522" y="4098194"/>
                    <a:pt x="5000865" y="4086570"/>
                  </a:cubicBezTo>
                  <a:lnTo>
                    <a:pt x="5020612" y="4016281"/>
                  </a:lnTo>
                  <a:lnTo>
                    <a:pt x="5030486" y="3981137"/>
                  </a:lnTo>
                  <a:lnTo>
                    <a:pt x="5035423" y="3963565"/>
                  </a:lnTo>
                  <a:lnTo>
                    <a:pt x="5039507" y="3945765"/>
                  </a:lnTo>
                  <a:cubicBezTo>
                    <a:pt x="5050088" y="3898175"/>
                    <a:pt x="5061308" y="3850756"/>
                    <a:pt x="5071597" y="3802972"/>
                  </a:cubicBezTo>
                  <a:lnTo>
                    <a:pt x="5096108" y="3658610"/>
                  </a:lnTo>
                  <a:cubicBezTo>
                    <a:pt x="5102684" y="3610180"/>
                    <a:pt x="5107604" y="3561536"/>
                    <a:pt x="5113299" y="3512985"/>
                  </a:cubicBezTo>
                  <a:lnTo>
                    <a:pt x="5115328" y="3494749"/>
                  </a:lnTo>
                  <a:lnTo>
                    <a:pt x="5116446" y="3476502"/>
                  </a:lnTo>
                  <a:lnTo>
                    <a:pt x="5118711" y="3439898"/>
                  </a:lnTo>
                  <a:lnTo>
                    <a:pt x="5123270" y="3366583"/>
                  </a:lnTo>
                  <a:cubicBezTo>
                    <a:pt x="5126606" y="3268829"/>
                    <a:pt x="5127431" y="3170634"/>
                    <a:pt x="5121172" y="3072860"/>
                  </a:cubicBezTo>
                  <a:lnTo>
                    <a:pt x="5119473" y="3036121"/>
                  </a:lnTo>
                  <a:cubicBezTo>
                    <a:pt x="5118968" y="3023930"/>
                    <a:pt x="5117310" y="3011778"/>
                    <a:pt x="5116244" y="2999552"/>
                  </a:cubicBezTo>
                  <a:lnTo>
                    <a:pt x="5109221" y="2926379"/>
                  </a:lnTo>
                  <a:cubicBezTo>
                    <a:pt x="5105544" y="2877404"/>
                    <a:pt x="5096760" y="2829145"/>
                    <a:pt x="5089643" y="2780639"/>
                  </a:cubicBezTo>
                  <a:lnTo>
                    <a:pt x="5084078" y="2744255"/>
                  </a:lnTo>
                  <a:cubicBezTo>
                    <a:pt x="5082420" y="2732104"/>
                    <a:pt x="5080412" y="2719974"/>
                    <a:pt x="5077785" y="2708026"/>
                  </a:cubicBezTo>
                  <a:lnTo>
                    <a:pt x="5063128" y="2636053"/>
                  </a:lnTo>
                  <a:cubicBezTo>
                    <a:pt x="5057902" y="2612048"/>
                    <a:pt x="5053511" y="2587920"/>
                    <a:pt x="5047530" y="2564176"/>
                  </a:cubicBezTo>
                  <a:lnTo>
                    <a:pt x="5028967" y="2493127"/>
                  </a:lnTo>
                  <a:cubicBezTo>
                    <a:pt x="4979424" y="2303537"/>
                    <a:pt x="4909775" y="2119458"/>
                    <a:pt x="4822623" y="1944830"/>
                  </a:cubicBezTo>
                  <a:cubicBezTo>
                    <a:pt x="4648947" y="1594931"/>
                    <a:pt x="4401749" y="1285261"/>
                    <a:pt x="4108183" y="1038170"/>
                  </a:cubicBezTo>
                  <a:cubicBezTo>
                    <a:pt x="3961444" y="914460"/>
                    <a:pt x="3803854" y="805232"/>
                    <a:pt x="3638213" y="712395"/>
                  </a:cubicBezTo>
                  <a:lnTo>
                    <a:pt x="3575480" y="678662"/>
                  </a:lnTo>
                  <a:cubicBezTo>
                    <a:pt x="3554450" y="667578"/>
                    <a:pt x="3534194" y="655311"/>
                    <a:pt x="3512574" y="645577"/>
                  </a:cubicBezTo>
                  <a:lnTo>
                    <a:pt x="3448603" y="614757"/>
                  </a:lnTo>
                  <a:lnTo>
                    <a:pt x="3416617" y="599347"/>
                  </a:lnTo>
                  <a:cubicBezTo>
                    <a:pt x="3406000" y="594185"/>
                    <a:pt x="3395413" y="588913"/>
                    <a:pt x="3384352" y="584559"/>
                  </a:cubicBezTo>
                  <a:cubicBezTo>
                    <a:pt x="3340850" y="566062"/>
                    <a:pt x="3297707" y="547083"/>
                    <a:pt x="3254088" y="529021"/>
                  </a:cubicBezTo>
                  <a:cubicBezTo>
                    <a:pt x="3209736" y="512847"/>
                    <a:pt x="3165607" y="496270"/>
                    <a:pt x="3121640" y="479505"/>
                  </a:cubicBezTo>
                  <a:lnTo>
                    <a:pt x="2987193" y="436176"/>
                  </a:lnTo>
                  <a:cubicBezTo>
                    <a:pt x="2942116" y="422708"/>
                    <a:pt x="2896575" y="410968"/>
                    <a:pt x="2851296" y="398256"/>
                  </a:cubicBezTo>
                  <a:cubicBezTo>
                    <a:pt x="2759507" y="375285"/>
                    <a:pt x="2666373" y="353923"/>
                    <a:pt x="2573611" y="336717"/>
                  </a:cubicBezTo>
                  <a:cubicBezTo>
                    <a:pt x="2387776" y="301762"/>
                    <a:pt x="2200839" y="280304"/>
                    <a:pt x="2014208" y="276896"/>
                  </a:cubicBezTo>
                  <a:cubicBezTo>
                    <a:pt x="1827605" y="273381"/>
                    <a:pt x="1641223" y="288238"/>
                    <a:pt x="1457097" y="322828"/>
                  </a:cubicBezTo>
                  <a:cubicBezTo>
                    <a:pt x="1272912" y="357634"/>
                    <a:pt x="1091595" y="413727"/>
                    <a:pt x="914684" y="486648"/>
                  </a:cubicBezTo>
                  <a:lnTo>
                    <a:pt x="848661" y="515093"/>
                  </a:lnTo>
                  <a:cubicBezTo>
                    <a:pt x="826573" y="524592"/>
                    <a:pt x="804281" y="533573"/>
                    <a:pt x="782834" y="544519"/>
                  </a:cubicBezTo>
                  <a:lnTo>
                    <a:pt x="717715" y="575988"/>
                  </a:lnTo>
                  <a:cubicBezTo>
                    <a:pt x="696005" y="586632"/>
                    <a:pt x="673986" y="596729"/>
                    <a:pt x="653112" y="608523"/>
                  </a:cubicBezTo>
                  <a:cubicBezTo>
                    <a:pt x="568070" y="653782"/>
                    <a:pt x="483901" y="700897"/>
                    <a:pt x="406671" y="756246"/>
                  </a:cubicBezTo>
                  <a:cubicBezTo>
                    <a:pt x="327441" y="809669"/>
                    <a:pt x="256836" y="872706"/>
                    <a:pt x="191033" y="942131"/>
                  </a:cubicBezTo>
                  <a:cubicBezTo>
                    <a:pt x="175048" y="959988"/>
                    <a:pt x="159064" y="977846"/>
                    <a:pt x="143339" y="996006"/>
                  </a:cubicBezTo>
                  <a:lnTo>
                    <a:pt x="98848" y="1053288"/>
                  </a:lnTo>
                  <a:cubicBezTo>
                    <a:pt x="83542" y="1072023"/>
                    <a:pt x="70312" y="1092822"/>
                    <a:pt x="56083" y="1112657"/>
                  </a:cubicBezTo>
                  <a:cubicBezTo>
                    <a:pt x="42010" y="1132765"/>
                    <a:pt x="27965" y="1152765"/>
                    <a:pt x="14889" y="1173837"/>
                  </a:cubicBezTo>
                  <a:lnTo>
                    <a:pt x="0" y="1198088"/>
                  </a:lnTo>
                  <a:lnTo>
                    <a:pt x="0" y="888809"/>
                  </a:lnTo>
                  <a:lnTo>
                    <a:pt x="88781" y="802825"/>
                  </a:lnTo>
                  <a:cubicBezTo>
                    <a:pt x="672175" y="289643"/>
                    <a:pt x="1428944" y="-5083"/>
                    <a:pt x="2220349" y="6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6366A36B-9E2B-04E0-9EBC-B6E2EBA5A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355" y="1686440"/>
            <a:ext cx="3476488" cy="6632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Benchmark</a:t>
            </a:r>
          </a:p>
        </p:txBody>
      </p:sp>
      <p:pic>
        <p:nvPicPr>
          <p:cNvPr id="6" name="Tartalom helye 5" descr="A képen szöveg, képernyőkép, diagram, Téglalap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B9178258-8BED-7C20-051D-1327FE6F5B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08346" y="353040"/>
            <a:ext cx="6571080" cy="5996108"/>
          </a:xfrm>
          <a:custGeom>
            <a:avLst/>
            <a:gdLst/>
            <a:ahLst/>
            <a:cxnLst/>
            <a:rect l="l" t="t" r="r" b="b"/>
            <a:pathLst>
              <a:path w="5017317" h="5380277">
                <a:moveTo>
                  <a:pt x="0" y="0"/>
                </a:moveTo>
                <a:lnTo>
                  <a:pt x="5017317" y="0"/>
                </a:lnTo>
                <a:lnTo>
                  <a:pt x="5017317" y="5380277"/>
                </a:lnTo>
                <a:lnTo>
                  <a:pt x="0" y="5380277"/>
                </a:lnTo>
                <a:close/>
              </a:path>
            </a:pathLst>
          </a:custGeo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5AC45C6-85B9-89B4-A16F-2411AD67A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07F3820-1B64-684F-BA1C-E11B9713B14C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9A8F2638-9AB5-B215-9EC3-8E37A0CE9050}"/>
              </a:ext>
            </a:extLst>
          </p:cNvPr>
          <p:cNvSpPr txBox="1"/>
          <p:nvPr/>
        </p:nvSpPr>
        <p:spPr>
          <a:xfrm>
            <a:off x="450434" y="3090441"/>
            <a:ext cx="3476488" cy="167833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Véletlenszerűen kiválasztott fogadóiroda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Sikeres becslés: a kisebb </a:t>
            </a:r>
            <a:r>
              <a:rPr lang="hu-HU" sz="2000" noProof="0" dirty="0" err="1">
                <a:solidFill>
                  <a:schemeClr val="tx2"/>
                </a:solidFill>
              </a:rPr>
              <a:t>oddsú</a:t>
            </a:r>
            <a:r>
              <a:rPr lang="hu-HU" sz="2000" noProof="0" dirty="0">
                <a:solidFill>
                  <a:schemeClr val="tx2"/>
                </a:solidFill>
              </a:rPr>
              <a:t> csapat győz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2000" noProof="0" dirty="0">
                <a:solidFill>
                  <a:schemeClr val="tx2"/>
                </a:solidFill>
              </a:rPr>
              <a:t>Sikertelen becslés: a nagyobb </a:t>
            </a:r>
            <a:r>
              <a:rPr lang="hu-HU" sz="2000" noProof="0" dirty="0" err="1">
                <a:solidFill>
                  <a:schemeClr val="tx2"/>
                </a:solidFill>
              </a:rPr>
              <a:t>oddsú</a:t>
            </a:r>
            <a:r>
              <a:rPr lang="hu-HU" sz="2000" noProof="0" dirty="0">
                <a:solidFill>
                  <a:schemeClr val="tx2"/>
                </a:solidFill>
              </a:rPr>
              <a:t> csapat győz</a:t>
            </a:r>
          </a:p>
        </p:txBody>
      </p:sp>
    </p:spTree>
    <p:extLst>
      <p:ext uri="{BB962C8B-B14F-4D97-AF65-F5344CB8AC3E}">
        <p14:creationId xmlns:p14="http://schemas.microsoft.com/office/powerpoint/2010/main" val="3413782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13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15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41" name="Group 17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42" name="Freeform: Shape 18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: Shape 19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Freeform: Shape 20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Freeform: Shape 21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7" name="Cím 6">
            <a:extLst>
              <a:ext uri="{FF2B5EF4-FFF2-40B4-BE49-F238E27FC236}">
                <a16:creationId xmlns:a16="http://schemas.microsoft.com/office/drawing/2014/main" id="{A207E438-40C3-E76E-F0A9-612740523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508" y="1312810"/>
            <a:ext cx="3697224" cy="1607354"/>
          </a:xfrm>
        </p:spPr>
        <p:txBody>
          <a:bodyPr>
            <a:normAutofit/>
          </a:bodyPr>
          <a:lstStyle/>
          <a:p>
            <a:r>
              <a:rPr lang="hu-HU" sz="3600" dirty="0">
                <a:solidFill>
                  <a:schemeClr val="tx2"/>
                </a:solidFill>
              </a:rPr>
              <a:t>A benchmark és saját eredmények kapcsolata</a:t>
            </a:r>
          </a:p>
        </p:txBody>
      </p:sp>
      <p:sp>
        <p:nvSpPr>
          <p:cNvPr id="2" name="Dia számának helye 1">
            <a:extLst>
              <a:ext uri="{FF2B5EF4-FFF2-40B4-BE49-F238E27FC236}">
                <a16:creationId xmlns:a16="http://schemas.microsoft.com/office/drawing/2014/main" id="{17786144-9062-9125-CE6D-4F97B5986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3820-1B64-684F-BA1C-E11B9713B14C}" type="slidenum">
              <a:rPr lang="hu-HU" smtClean="0"/>
              <a:t>8</a:t>
            </a:fld>
            <a:endParaRPr lang="hu-HU"/>
          </a:p>
        </p:txBody>
      </p:sp>
      <p:pic>
        <p:nvPicPr>
          <p:cNvPr id="10" name="Tartalom helye 9" descr="A képen szöveg, képernyőkép, Párhuzamos, menü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D402ACF5-F22F-1DAD-4AEC-0C3A0896A2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37277" y="184077"/>
            <a:ext cx="3244923" cy="6489846"/>
          </a:xfrm>
        </p:spPr>
      </p:pic>
      <p:sp>
        <p:nvSpPr>
          <p:cNvPr id="11" name="Szövegdoboz 10">
            <a:extLst>
              <a:ext uri="{FF2B5EF4-FFF2-40B4-BE49-F238E27FC236}">
                <a16:creationId xmlns:a16="http://schemas.microsoft.com/office/drawing/2014/main" id="{92C77769-F537-30F9-2664-3DDC6108BBE7}"/>
              </a:ext>
            </a:extLst>
          </p:cNvPr>
          <p:cNvSpPr txBox="1"/>
          <p:nvPr/>
        </p:nvSpPr>
        <p:spPr>
          <a:xfrm>
            <a:off x="487953" y="3185483"/>
            <a:ext cx="3476488" cy="25208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/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Az „A” </a:t>
            </a:r>
            <a:r>
              <a:rPr lang="en-US" sz="2000" dirty="0" err="1">
                <a:solidFill>
                  <a:schemeClr val="tx2"/>
                </a:solidFill>
              </a:rPr>
              <a:t>modell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csak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akkor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hibázott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amikor</a:t>
            </a:r>
            <a:r>
              <a:rPr lang="en-US" sz="2000" dirty="0">
                <a:solidFill>
                  <a:schemeClr val="tx2"/>
                </a:solidFill>
              </a:rPr>
              <a:t> a benchmark is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Az </a:t>
            </a:r>
            <a:r>
              <a:rPr lang="en-US" sz="2000" dirty="0" err="1">
                <a:solidFill>
                  <a:schemeClr val="tx2"/>
                </a:solidFill>
              </a:rPr>
              <a:t>oddsokra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támaszkodó</a:t>
            </a:r>
            <a:r>
              <a:rPr lang="en-US" sz="2000" dirty="0">
                <a:solidFill>
                  <a:schemeClr val="tx2"/>
                </a:solidFill>
              </a:rPr>
              <a:t> „B” </a:t>
            </a:r>
            <a:r>
              <a:rPr lang="en-US" sz="2000" dirty="0" err="1">
                <a:solidFill>
                  <a:schemeClr val="tx2"/>
                </a:solidFill>
              </a:rPr>
              <a:t>modell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nagy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arányban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rontott</a:t>
            </a:r>
            <a:r>
              <a:rPr lang="en-US" sz="2000" dirty="0">
                <a:solidFill>
                  <a:schemeClr val="tx2"/>
                </a:solidFill>
              </a:rPr>
              <a:t> a </a:t>
            </a:r>
            <a:r>
              <a:rPr lang="en-US" sz="2000" dirty="0" err="1">
                <a:solidFill>
                  <a:schemeClr val="tx2"/>
                </a:solidFill>
              </a:rPr>
              <a:t>benchmarkkal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egyidejűleg</a:t>
            </a:r>
            <a:endParaRPr lang="en-US" sz="2000" dirty="0">
              <a:solidFill>
                <a:schemeClr val="tx2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2"/>
                </a:solidFill>
              </a:rPr>
              <a:t>Mindkét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modell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jobban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teljesített</a:t>
            </a:r>
            <a:r>
              <a:rPr lang="en-US" sz="2000" dirty="0">
                <a:solidFill>
                  <a:schemeClr val="tx2"/>
                </a:solidFill>
              </a:rPr>
              <a:t> mint a benchmark</a:t>
            </a:r>
          </a:p>
        </p:txBody>
      </p:sp>
    </p:spTree>
    <p:extLst>
      <p:ext uri="{BB962C8B-B14F-4D97-AF65-F5344CB8AC3E}">
        <p14:creationId xmlns:p14="http://schemas.microsoft.com/office/powerpoint/2010/main" val="4273494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1942232-83D0-49E2-AF9B-1F97E3C1E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9E70D72-6E23-4015-A4A6-85C120C1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42E5A812-F4E0-E7A1-8CFA-1E0FAF9E6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829" y="710815"/>
            <a:ext cx="9829800" cy="736020"/>
          </a:xfrm>
        </p:spPr>
        <p:txBody>
          <a:bodyPr anchor="b">
            <a:normAutofit/>
          </a:bodyPr>
          <a:lstStyle/>
          <a:p>
            <a:pPr algn="ctr"/>
            <a:r>
              <a:rPr lang="hu-HU" sz="3600" dirty="0">
                <a:solidFill>
                  <a:schemeClr val="tx2"/>
                </a:solidFill>
              </a:rPr>
              <a:t>Feltételes pénzügyi eredmény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28A977F-B603-4D81-B0FC-C8DE048A7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8"/>
            <a:chOff x="-305" y="-1"/>
            <a:chExt cx="3832880" cy="2876136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183CE8C-E039-4B2F-A36E-5FD5CD5DE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EB77281-FAB4-40D0-B3F3-264EC4AB2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15E59F3-75FC-494F-8737-5F00A4964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3ADDCFA-B066-4D79-AB71-062E66E58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Tartalom helye 12" descr="A képen szöveg, képernyőkép, Betűtípus, szá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6CC5858A-6E7C-58E7-5424-AAF01E520A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11299" y="3943164"/>
            <a:ext cx="5934859" cy="1622813"/>
          </a:xfr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730FB00-0D9B-B078-D25F-59959A07F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07F3820-1B64-684F-BA1C-E11B9713B14C}" type="slidenum">
              <a:rPr lang="hu-HU" smtClean="0"/>
              <a:pPr>
                <a:spcAft>
                  <a:spcPts val="600"/>
                </a:spcAft>
              </a:pPr>
              <a:t>9</a:t>
            </a:fld>
            <a:endParaRPr lang="hu-HU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78D9229-E61D-4FEE-8321-2F8B64A8C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6037" y="4852038"/>
            <a:ext cx="2151670" cy="1860256"/>
            <a:chOff x="-305" y="-4155"/>
            <a:chExt cx="2514948" cy="2174333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FDD3CCB-26A3-4D79-AEB6-7A60CF980D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9AC4470-5113-4709-B29F-CDB937F25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E0D146C-9DAB-421E-AE88-5F854BF3F7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EB32A5-4408-4F6C-84B2-F9A908237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FD23E107-E7AF-5ADE-5446-D8729A272797}"/>
              </a:ext>
            </a:extLst>
          </p:cNvPr>
          <p:cNvSpPr txBox="1"/>
          <p:nvPr/>
        </p:nvSpPr>
        <p:spPr>
          <a:xfrm>
            <a:off x="1063829" y="2327699"/>
            <a:ext cx="3476488" cy="31702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33" name="Kép 32" descr="A képen szöveg, képernyőkép, Betűtípus, szá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C2C481B7-B5C1-7CA8-4C9D-1CF488DE33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2726" y="1721371"/>
            <a:ext cx="3632003" cy="1602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084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1748</TotalTime>
  <Words>495</Words>
  <Application>Microsoft Office PowerPoint</Application>
  <PresentationFormat>Szélesvásznú</PresentationFormat>
  <Paragraphs>92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Office-téma</vt:lpstr>
      <vt:lpstr>Jégkorong mérkőzések várható eredményének modellezése sportstatisztikák alapján</vt:lpstr>
      <vt:lpstr>Tartalom</vt:lpstr>
      <vt:lpstr>Problémafelvetés</vt:lpstr>
      <vt:lpstr>Modellezési eszköztár</vt:lpstr>
      <vt:lpstr>„A” modell – sportstatisztikai mutatók</vt:lpstr>
      <vt:lpstr>„B” modell – Odds mutatók</vt:lpstr>
      <vt:lpstr>Benchmark</vt:lpstr>
      <vt:lpstr>A benchmark és saját eredmények kapcsolata</vt:lpstr>
      <vt:lpstr>Feltételes pénzügyi eredmény</vt:lpstr>
      <vt:lpstr>Javaslatok a továbbfejlesztésre</vt:lpstr>
      <vt:lpstr>Köszönöm a figyelmet!</vt:lpstr>
      <vt:lpstr>Válasz az opponens kérdéseire</vt:lpstr>
      <vt:lpstr>Válasz a konzulens kérdéseire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Boldizsar Farkas</dc:creator>
  <cp:lastModifiedBy>Lttd</cp:lastModifiedBy>
  <cp:revision>9</cp:revision>
  <dcterms:created xsi:type="dcterms:W3CDTF">2026-01-10T14:12:36Z</dcterms:created>
  <dcterms:modified xsi:type="dcterms:W3CDTF">2026-01-14T00:40:39Z</dcterms:modified>
</cp:coreProperties>
</file>