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22"/>
  </p:notesMasterIdLst>
  <p:handoutMasterIdLst>
    <p:handoutMasterId r:id="rId23"/>
  </p:handoutMasterIdLst>
  <p:sldIdLst>
    <p:sldId id="267" r:id="rId2"/>
    <p:sldId id="287" r:id="rId3"/>
    <p:sldId id="289" r:id="rId4"/>
    <p:sldId id="290" r:id="rId5"/>
    <p:sldId id="291" r:id="rId6"/>
    <p:sldId id="292" r:id="rId7"/>
    <p:sldId id="271" r:id="rId8"/>
    <p:sldId id="296" r:id="rId9"/>
    <p:sldId id="278" r:id="rId10"/>
    <p:sldId id="280" r:id="rId11"/>
    <p:sldId id="284" r:id="rId12"/>
    <p:sldId id="281" r:id="rId13"/>
    <p:sldId id="285" r:id="rId14"/>
    <p:sldId id="282" r:id="rId15"/>
    <p:sldId id="293" r:id="rId16"/>
    <p:sldId id="279" r:id="rId17"/>
    <p:sldId id="283" r:id="rId18"/>
    <p:sldId id="294" r:id="rId19"/>
    <p:sldId id="295" r:id="rId20"/>
    <p:sldId id="286" r:id="rId21"/>
  </p:sldIdLst>
  <p:sldSz cx="12192000" cy="6858000"/>
  <p:notesSz cx="6858000" cy="9144000"/>
  <p:defaultTextStyle>
    <a:defPPr rtl="0">
      <a:defRPr lang="hu-HU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33E57"/>
    <a:srgbClr val="184259"/>
    <a:srgbClr val="9C4E4E"/>
    <a:srgbClr val="700000"/>
    <a:srgbClr val="5E2001"/>
    <a:srgbClr val="8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F5AB1C69-6EDB-4FF4-983F-18BD219EF322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21" autoAdjust="0"/>
    <p:restoredTop sz="68574" autoAdjust="0"/>
  </p:normalViewPr>
  <p:slideViewPr>
    <p:cSldViewPr snapToGrid="0">
      <p:cViewPr varScale="1">
        <p:scale>
          <a:sx n="123" d="100"/>
          <a:sy n="123" d="100"/>
        </p:scale>
        <p:origin x="108" y="23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5" d="100"/>
          <a:sy n="85" d="100"/>
        </p:scale>
        <p:origin x="3852" y="1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>
            <a:extLst>
              <a:ext uri="{FF2B5EF4-FFF2-40B4-BE49-F238E27FC236}">
                <a16:creationId xmlns:a16="http://schemas.microsoft.com/office/drawing/2014/main" id="{72BF7510-B9ED-40E0-8274-4F64AD62B839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hu-HU"/>
          </a:p>
        </p:txBody>
      </p:sp>
      <p:sp>
        <p:nvSpPr>
          <p:cNvPr id="3" name="Dátum helye 2">
            <a:extLst>
              <a:ext uri="{FF2B5EF4-FFF2-40B4-BE49-F238E27FC236}">
                <a16:creationId xmlns:a16="http://schemas.microsoft.com/office/drawing/2014/main" id="{D95E24B0-B97F-4932-93CD-4307D6181DCF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90945AD8-1263-414D-862A-49C019AA69CB}" type="datetime1">
              <a:rPr lang="hu-HU" smtClean="0"/>
              <a:t>2026. 01. 20.</a:t>
            </a:fld>
            <a:endParaRPr lang="hu-HU" dirty="0"/>
          </a:p>
        </p:txBody>
      </p:sp>
      <p:sp>
        <p:nvSpPr>
          <p:cNvPr id="4" name="Élőláb helye 3">
            <a:extLst>
              <a:ext uri="{FF2B5EF4-FFF2-40B4-BE49-F238E27FC236}">
                <a16:creationId xmlns:a16="http://schemas.microsoft.com/office/drawing/2014/main" id="{7FC3A0DF-A8A7-4EF4-96E5-757FFFC2A93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hu-HU"/>
          </a:p>
        </p:txBody>
      </p:sp>
      <p:sp>
        <p:nvSpPr>
          <p:cNvPr id="5" name="Dia számának helye 4">
            <a:extLst>
              <a:ext uri="{FF2B5EF4-FFF2-40B4-BE49-F238E27FC236}">
                <a16:creationId xmlns:a16="http://schemas.microsoft.com/office/drawing/2014/main" id="{22BEC987-E8F6-4FD2-BFB2-04815BD1D2F3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2C078EF9-7F2B-4B20-A25C-9E80C16977B9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5001149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hu-HU" noProof="0"/>
          </a:p>
        </p:txBody>
      </p:sp>
      <p:sp>
        <p:nvSpPr>
          <p:cNvPr id="3" name="Dátum hely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2BB6C46-56A4-4E8C-8D50-A503B23B3108}" type="datetime1">
              <a:rPr lang="hu-HU" smtClean="0"/>
              <a:pPr/>
              <a:t>2026. 01. 20.</a:t>
            </a:fld>
            <a:endParaRPr lang="hu-HU" dirty="0"/>
          </a:p>
        </p:txBody>
      </p:sp>
      <p:sp>
        <p:nvSpPr>
          <p:cNvPr id="4" name="Diakép hely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hu-HU" noProof="0"/>
          </a:p>
        </p:txBody>
      </p:sp>
      <p:sp>
        <p:nvSpPr>
          <p:cNvPr id="5" name="Jegyzetek hely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hu-HU" noProof="0"/>
              <a:t>Mintaszöveg szerkesztése</a:t>
            </a:r>
          </a:p>
          <a:p>
            <a:pPr lvl="1" rtl="0"/>
            <a:r>
              <a:rPr lang="hu-HU" noProof="0"/>
              <a:t>Második szint</a:t>
            </a:r>
          </a:p>
          <a:p>
            <a:pPr lvl="2" rtl="0"/>
            <a:r>
              <a:rPr lang="hu-HU" noProof="0"/>
              <a:t>Harmadik szint</a:t>
            </a:r>
          </a:p>
          <a:p>
            <a:pPr lvl="3" rtl="0"/>
            <a:r>
              <a:rPr lang="hu-HU" noProof="0"/>
              <a:t>Negyedik szint</a:t>
            </a:r>
          </a:p>
          <a:p>
            <a:pPr lvl="4" rtl="0"/>
            <a:r>
              <a:rPr lang="hu-HU" noProof="0"/>
              <a:t>Ötödik szint</a:t>
            </a:r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hu-HU" noProof="0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C6AAF9CF-D1E5-49FD-94F7-B246BB67E246}" type="slidenum">
              <a:rPr lang="hu-HU" noProof="0" smtClean="0"/>
              <a:t>‹#›</a:t>
            </a:fld>
            <a:endParaRPr lang="hu-HU" noProof="0"/>
          </a:p>
        </p:txBody>
      </p:sp>
    </p:spTree>
    <p:extLst>
      <p:ext uri="{BB962C8B-B14F-4D97-AF65-F5344CB8AC3E}">
        <p14:creationId xmlns:p14="http://schemas.microsoft.com/office/powerpoint/2010/main" val="16292858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C6AAF9CF-D1E5-49FD-94F7-B246BB67E246}" type="slidenum">
              <a:rPr lang="hu-HU" smtClean="0"/>
              <a:t>1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0914131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73CEDDD-804B-7F10-8FB1-A304EAD5307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>
            <a:extLst>
              <a:ext uri="{FF2B5EF4-FFF2-40B4-BE49-F238E27FC236}">
                <a16:creationId xmlns:a16="http://schemas.microsoft.com/office/drawing/2014/main" id="{DC538AD9-6ED7-1EEC-EC7B-3E97E6C446E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>
            <a:extLst>
              <a:ext uri="{FF2B5EF4-FFF2-40B4-BE49-F238E27FC236}">
                <a16:creationId xmlns:a16="http://schemas.microsoft.com/office/drawing/2014/main" id="{C0797E58-052E-28BF-4228-AD857F64FD6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u-HU" dirty="0"/>
              <a:t>Piaci megjelenés egy </a:t>
            </a:r>
            <a:r>
              <a:rPr lang="hu-HU" dirty="0" err="1"/>
              <a:t>kb</a:t>
            </a:r>
            <a:r>
              <a:rPr lang="hu-HU" dirty="0"/>
              <a:t> dátumát a technológiákhoz </a:t>
            </a:r>
            <a:r>
              <a:rPr lang="hu-HU" dirty="0" err="1"/>
              <a:t>felirni</a:t>
            </a:r>
            <a:endParaRPr lang="hu-HU" dirty="0"/>
          </a:p>
          <a:p>
            <a:r>
              <a:rPr lang="hu-HU" dirty="0"/>
              <a:t>Szervoldal alá mehetne az adatbázis</a:t>
            </a:r>
          </a:p>
          <a:p>
            <a:r>
              <a:rPr lang="hu-HU" dirty="0"/>
              <a:t>Rendszerarchitektúrához lehet érdemes lenne egy képet beszúrni hogy könnyebben fogyasztható legyen</a:t>
            </a:r>
          </a:p>
          <a:p>
            <a:r>
              <a:rPr lang="hu-HU" dirty="0"/>
              <a:t>Struktúra, struktúra és grafikon</a:t>
            </a:r>
          </a:p>
          <a:p>
            <a:r>
              <a:rPr lang="hu-HU" dirty="0"/>
              <a:t>Kliens oldalra is valamit felrakni, plusz információt. Kliens és szerver oldal nem kötőjellel </a:t>
            </a:r>
            <a:r>
              <a:rPr lang="hu-HU" dirty="0" err="1"/>
              <a:t>irando</a:t>
            </a:r>
            <a:r>
              <a:rPr lang="hu-HU" dirty="0"/>
              <a:t>? Érdemes utána járni</a:t>
            </a:r>
          </a:p>
        </p:txBody>
      </p:sp>
      <p:sp>
        <p:nvSpPr>
          <p:cNvPr id="4" name="Dia számának helye 3">
            <a:extLst>
              <a:ext uri="{FF2B5EF4-FFF2-40B4-BE49-F238E27FC236}">
                <a16:creationId xmlns:a16="http://schemas.microsoft.com/office/drawing/2014/main" id="{E07440BA-9268-FDB5-0F6B-72E2C737C1C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C6AAF9CF-D1E5-49FD-94F7-B246BB67E246}" type="slidenum">
              <a:rPr lang="hu-HU" smtClean="0"/>
              <a:t>10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61656073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5E5B59A-04D2-8F38-36D9-13E6700E32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>
            <a:extLst>
              <a:ext uri="{FF2B5EF4-FFF2-40B4-BE49-F238E27FC236}">
                <a16:creationId xmlns:a16="http://schemas.microsoft.com/office/drawing/2014/main" id="{B12E35F5-9C97-A986-2BF3-11A443B9619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>
            <a:extLst>
              <a:ext uri="{FF2B5EF4-FFF2-40B4-BE49-F238E27FC236}">
                <a16:creationId xmlns:a16="http://schemas.microsoft.com/office/drawing/2014/main" id="{364C2F89-6F26-4A4E-F01D-75B155DBBF4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u-HU" dirty="0"/>
              <a:t>struktúra. Ha van 1 fő csoport, akkor lennie kell másodiknak 2.2, 2.2.1</a:t>
            </a:r>
          </a:p>
          <a:p>
            <a:endParaRPr lang="hu-HU" dirty="0"/>
          </a:p>
          <a:p>
            <a:r>
              <a:rPr lang="hu-HU" dirty="0"/>
              <a:t>1-2 példát felsorolni, ha van hely, </a:t>
            </a:r>
            <a:r>
              <a:rPr lang="hu-HU" dirty="0" err="1"/>
              <a:t>pl</a:t>
            </a:r>
            <a:r>
              <a:rPr lang="hu-HU" dirty="0"/>
              <a:t> profiladatok, </a:t>
            </a:r>
            <a:r>
              <a:rPr lang="hu-HU" dirty="0" err="1"/>
              <a:t>tárgyahoz</a:t>
            </a:r>
            <a:r>
              <a:rPr lang="hu-HU" dirty="0"/>
              <a:t>, </a:t>
            </a:r>
            <a:r>
              <a:rPr lang="hu-HU" dirty="0" err="1"/>
              <a:t>authentikáció</a:t>
            </a:r>
            <a:endParaRPr lang="hu-HU" dirty="0"/>
          </a:p>
        </p:txBody>
      </p:sp>
      <p:sp>
        <p:nvSpPr>
          <p:cNvPr id="4" name="Dia számának helye 3">
            <a:extLst>
              <a:ext uri="{FF2B5EF4-FFF2-40B4-BE49-F238E27FC236}">
                <a16:creationId xmlns:a16="http://schemas.microsoft.com/office/drawing/2014/main" id="{97461154-BD61-FB44-E4E1-D32B84E63FA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C6AAF9CF-D1E5-49FD-94F7-B246BB67E246}" type="slidenum">
              <a:rPr lang="hu-HU" smtClean="0"/>
              <a:t>11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65356463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486B6E1-240A-7EF1-19BF-80AEDBD9BE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>
            <a:extLst>
              <a:ext uri="{FF2B5EF4-FFF2-40B4-BE49-F238E27FC236}">
                <a16:creationId xmlns:a16="http://schemas.microsoft.com/office/drawing/2014/main" id="{28EBF22E-E861-11F4-0403-CD6848B592E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>
            <a:extLst>
              <a:ext uri="{FF2B5EF4-FFF2-40B4-BE49-F238E27FC236}">
                <a16:creationId xmlns:a16="http://schemas.microsoft.com/office/drawing/2014/main" id="{2F664B7C-8FDC-4421-7115-FEFEBC7755E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u-HU" dirty="0"/>
              <a:t>Felületesen szót ne használjuk</a:t>
            </a:r>
          </a:p>
          <a:p>
            <a:r>
              <a:rPr lang="hu-HU" dirty="0"/>
              <a:t>Tárgykezelés OAM: 1000x1000 hogy nagyjából megmutatni, hogy miről is van szó, érzékeltetni</a:t>
            </a:r>
          </a:p>
          <a:p>
            <a:r>
              <a:rPr lang="hu-HU" dirty="0"/>
              <a:t>Nagyjából </a:t>
            </a:r>
            <a:r>
              <a:rPr lang="hu-HU" dirty="0" err="1"/>
              <a:t>leirni</a:t>
            </a:r>
            <a:r>
              <a:rPr lang="hu-HU" dirty="0"/>
              <a:t>, hogy mik a számok, </a:t>
            </a:r>
            <a:r>
              <a:rPr lang="hu-HU" dirty="0" err="1"/>
              <a:t>pl</a:t>
            </a:r>
            <a:r>
              <a:rPr lang="hu-HU" dirty="0"/>
              <a:t> csere-igény műveletek </a:t>
            </a:r>
            <a:r>
              <a:rPr lang="hu-HU" dirty="0" err="1"/>
              <a:t>pl</a:t>
            </a:r>
            <a:r>
              <a:rPr lang="hu-HU" dirty="0"/>
              <a:t> 1 millió rekord</a:t>
            </a:r>
          </a:p>
          <a:p>
            <a:r>
              <a:rPr lang="hu-HU" dirty="0"/>
              <a:t>Keresés és szűrés részben és szót nem érdemes használni</a:t>
            </a:r>
          </a:p>
          <a:p>
            <a:r>
              <a:rPr lang="hu-HU" dirty="0"/>
              <a:t>7 dimenziót </a:t>
            </a:r>
            <a:r>
              <a:rPr lang="hu-HU" dirty="0" err="1"/>
              <a:t>megjeleölni</a:t>
            </a:r>
            <a:r>
              <a:rPr lang="hu-HU" dirty="0"/>
              <a:t> a keresés és szűrése részhez</a:t>
            </a:r>
          </a:p>
          <a:p>
            <a:r>
              <a:rPr lang="hu-HU" dirty="0"/>
              <a:t>Vagy akár lehetne 1 működés szimulációt adni a végén </a:t>
            </a:r>
            <a:r>
              <a:rPr lang="hu-HU" dirty="0" err="1"/>
              <a:t>pl</a:t>
            </a:r>
            <a:r>
              <a:rPr lang="hu-HU" dirty="0"/>
              <a:t> a konkrét keresésre</a:t>
            </a:r>
          </a:p>
          <a:p>
            <a:r>
              <a:rPr lang="hu-HU" dirty="0"/>
              <a:t>Pontrendszer: hány esetben kapnak tapasztalati pontot</a:t>
            </a:r>
          </a:p>
        </p:txBody>
      </p:sp>
      <p:sp>
        <p:nvSpPr>
          <p:cNvPr id="4" name="Dia számának helye 3">
            <a:extLst>
              <a:ext uri="{FF2B5EF4-FFF2-40B4-BE49-F238E27FC236}">
                <a16:creationId xmlns:a16="http://schemas.microsoft.com/office/drawing/2014/main" id="{26972A39-5DE9-1531-F9B0-18DCB2FD490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C6AAF9CF-D1E5-49FD-94F7-B246BB67E246}" type="slidenum">
              <a:rPr lang="hu-HU" smtClean="0"/>
              <a:t>12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80906884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2663757-E1CC-F6B3-3419-73C43B8FBE8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>
            <a:extLst>
              <a:ext uri="{FF2B5EF4-FFF2-40B4-BE49-F238E27FC236}">
                <a16:creationId xmlns:a16="http://schemas.microsoft.com/office/drawing/2014/main" id="{9DF9479A-627B-3437-A203-60DBA2169E0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>
            <a:extLst>
              <a:ext uri="{FF2B5EF4-FFF2-40B4-BE49-F238E27FC236}">
                <a16:creationId xmlns:a16="http://schemas.microsoft.com/office/drawing/2014/main" id="{3C30899A-76B7-A067-C472-65266D16AE8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u-HU" dirty="0"/>
              <a:t>Adatmodellnél </a:t>
            </a:r>
            <a:r>
              <a:rPr lang="hu-HU" dirty="0" err="1"/>
              <a:t>nagyitóü</a:t>
            </a:r>
            <a:r>
              <a:rPr lang="hu-HU" dirty="0"/>
              <a:t> animációval valahogy bemutató részletekben mert ez igy olvashatatlan.</a:t>
            </a:r>
          </a:p>
          <a:p>
            <a:r>
              <a:rPr lang="hu-HU" dirty="0"/>
              <a:t>Ki kell találni, hogy milyen </a:t>
            </a:r>
          </a:p>
          <a:p>
            <a:r>
              <a:rPr lang="hu-HU" dirty="0" err="1"/>
              <a:t>Imagescreen</a:t>
            </a:r>
            <a:endParaRPr lang="hu-HU" dirty="0"/>
          </a:p>
          <a:p>
            <a:r>
              <a:rPr lang="hu-HU" dirty="0" err="1"/>
              <a:t>Areashape</a:t>
            </a:r>
            <a:endParaRPr lang="hu-HU" dirty="0"/>
          </a:p>
          <a:p>
            <a:r>
              <a:rPr lang="hu-HU" dirty="0"/>
              <a:t>Vagy akár GIF formája</a:t>
            </a:r>
          </a:p>
          <a:p>
            <a:r>
              <a:rPr lang="hu-HU" dirty="0" err="1"/>
              <a:t>Prezi</a:t>
            </a:r>
            <a:r>
              <a:rPr lang="hu-HU" dirty="0"/>
              <a:t>?</a:t>
            </a:r>
          </a:p>
          <a:p>
            <a:r>
              <a:rPr lang="hu-HU" dirty="0"/>
              <a:t>Képnél szegélyek kilógnak, ezt </a:t>
            </a:r>
            <a:r>
              <a:rPr lang="hu-HU" dirty="0" err="1"/>
              <a:t>javitani</a:t>
            </a:r>
            <a:endParaRPr lang="hu-HU" dirty="0"/>
          </a:p>
          <a:p>
            <a:endParaRPr lang="hu-HU" dirty="0"/>
          </a:p>
          <a:p>
            <a:endParaRPr lang="hu-HU" dirty="0"/>
          </a:p>
        </p:txBody>
      </p:sp>
      <p:sp>
        <p:nvSpPr>
          <p:cNvPr id="4" name="Dia számának helye 3">
            <a:extLst>
              <a:ext uri="{FF2B5EF4-FFF2-40B4-BE49-F238E27FC236}">
                <a16:creationId xmlns:a16="http://schemas.microsoft.com/office/drawing/2014/main" id="{156B4429-E263-CAED-3673-EB40922DD6B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C6AAF9CF-D1E5-49FD-94F7-B246BB67E246}" type="slidenum">
              <a:rPr lang="hu-HU" smtClean="0"/>
              <a:t>13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83743853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E9A7C64-D45A-6E03-299F-F2E11D858F8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>
            <a:extLst>
              <a:ext uri="{FF2B5EF4-FFF2-40B4-BE49-F238E27FC236}">
                <a16:creationId xmlns:a16="http://schemas.microsoft.com/office/drawing/2014/main" id="{C82A104F-3D8F-3B5B-6B78-D09D0851239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>
            <a:extLst>
              <a:ext uri="{FF2B5EF4-FFF2-40B4-BE49-F238E27FC236}">
                <a16:creationId xmlns:a16="http://schemas.microsoft.com/office/drawing/2014/main" id="{588BFA55-C12B-E3BB-A010-FF68D35556C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u-HU" dirty="0"/>
              <a:t>Logó és cím összekeveredik</a:t>
            </a:r>
          </a:p>
          <a:p>
            <a:r>
              <a:rPr lang="hu-HU" dirty="0"/>
              <a:t>Táblázat fejléce ne legyen csúnya, elrendezés</a:t>
            </a:r>
          </a:p>
          <a:p>
            <a:r>
              <a:rPr lang="hu-HU" dirty="0"/>
              <a:t>Számok rendezése, 1 millió és 99 ezer nem lehet </a:t>
            </a:r>
            <a:r>
              <a:rPr lang="hu-HU" dirty="0" err="1"/>
              <a:t>ugyangyott</a:t>
            </a:r>
            <a:r>
              <a:rPr lang="hu-HU" dirty="0"/>
              <a:t>, számegység, szépen rendezni.,</a:t>
            </a:r>
          </a:p>
          <a:p>
            <a:r>
              <a:rPr lang="hu-HU" dirty="0"/>
              <a:t>Nem itt szabad kiderülnie, hogy hány száz, négyszázmilliós táblák vannak, hanem az elején </a:t>
            </a:r>
            <a:r>
              <a:rPr lang="hu-HU" dirty="0" err="1"/>
              <a:t>megmodani</a:t>
            </a:r>
            <a:endParaRPr lang="hu-HU" dirty="0"/>
          </a:p>
          <a:p>
            <a:r>
              <a:rPr lang="hu-HU" dirty="0" err="1"/>
              <a:t>Cold</a:t>
            </a:r>
            <a:r>
              <a:rPr lang="hu-HU" dirty="0"/>
              <a:t> start</a:t>
            </a:r>
          </a:p>
          <a:p>
            <a:r>
              <a:rPr lang="hu-HU" dirty="0" err="1"/>
              <a:t>Warm</a:t>
            </a:r>
            <a:r>
              <a:rPr lang="hu-HU" dirty="0"/>
              <a:t> </a:t>
            </a:r>
            <a:r>
              <a:rPr lang="hu-HU" dirty="0" err="1"/>
              <a:t>state</a:t>
            </a:r>
            <a:r>
              <a:rPr lang="hu-HU" dirty="0"/>
              <a:t> </a:t>
            </a:r>
          </a:p>
          <a:p>
            <a:r>
              <a:rPr lang="hu-HU" dirty="0"/>
              <a:t>Külön </a:t>
            </a:r>
            <a:r>
              <a:rPr lang="hu-HU" dirty="0" err="1"/>
              <a:t>bulletpoint</a:t>
            </a:r>
            <a:r>
              <a:rPr lang="hu-HU" dirty="0"/>
              <a:t> hiszen igy, </a:t>
            </a:r>
            <a:r>
              <a:rPr lang="hu-HU" dirty="0" err="1"/>
              <a:t>vs</a:t>
            </a:r>
            <a:r>
              <a:rPr lang="hu-HU" dirty="0"/>
              <a:t>-el azt látják, hogy külön táblázat lenne.</a:t>
            </a:r>
          </a:p>
          <a:p>
            <a:r>
              <a:rPr lang="hu-HU" dirty="0"/>
              <a:t>A táblázat eredményét kiemelni, hogy </a:t>
            </a:r>
          </a:p>
          <a:p>
            <a:r>
              <a:rPr lang="hu-HU" dirty="0"/>
              <a:t>Adatmennyiség felhasználók </a:t>
            </a:r>
            <a:r>
              <a:rPr lang="hu-HU" dirty="0" err="1"/>
              <a:t>pl</a:t>
            </a:r>
            <a:r>
              <a:rPr lang="hu-HU" dirty="0"/>
              <a:t> nem érdemes </a:t>
            </a:r>
            <a:r>
              <a:rPr lang="hu-HU" dirty="0" err="1"/>
              <a:t>megjeleniteni</a:t>
            </a:r>
            <a:r>
              <a:rPr lang="hu-HU" dirty="0"/>
              <a:t>, monoton 10-es</a:t>
            </a:r>
          </a:p>
          <a:p>
            <a:r>
              <a:rPr lang="hu-HU" dirty="0"/>
              <a:t>Egy grafikont érdemes lenne </a:t>
            </a:r>
            <a:r>
              <a:rPr lang="hu-HU" dirty="0" err="1"/>
              <a:t>elkésziteni</a:t>
            </a:r>
            <a:r>
              <a:rPr lang="hu-HU" dirty="0"/>
              <a:t>, hogy jobban látszódjon, </a:t>
            </a:r>
          </a:p>
          <a:p>
            <a:r>
              <a:rPr lang="hu-HU" dirty="0"/>
              <a:t>A nagy különbségek a mérések között mi az oka, AI-t megkérdezni, hogy mi lehet az oka ennyi infó alapján. </a:t>
            </a:r>
            <a:br>
              <a:rPr lang="hu-HU" dirty="0"/>
            </a:br>
            <a:r>
              <a:rPr lang="hu-HU" dirty="0"/>
              <a:t>Ez nagyon fontos rész, tudni, hogy kitudjam védeni a kérdéseket, ebbe nagyon belekérdezhetnek</a:t>
            </a:r>
          </a:p>
        </p:txBody>
      </p:sp>
      <p:sp>
        <p:nvSpPr>
          <p:cNvPr id="4" name="Dia számának helye 3">
            <a:extLst>
              <a:ext uri="{FF2B5EF4-FFF2-40B4-BE49-F238E27FC236}">
                <a16:creationId xmlns:a16="http://schemas.microsoft.com/office/drawing/2014/main" id="{B172B9C8-DCF4-E4B9-80BA-B294C0BCDF0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C6AAF9CF-D1E5-49FD-94F7-B246BB67E246}" type="slidenum">
              <a:rPr lang="hu-HU" smtClean="0"/>
              <a:t>14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81535847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E9A7C64-D45A-6E03-299F-F2E11D858F8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>
            <a:extLst>
              <a:ext uri="{FF2B5EF4-FFF2-40B4-BE49-F238E27FC236}">
                <a16:creationId xmlns:a16="http://schemas.microsoft.com/office/drawing/2014/main" id="{C82A104F-3D8F-3B5B-6B78-D09D0851239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>
            <a:extLst>
              <a:ext uri="{FF2B5EF4-FFF2-40B4-BE49-F238E27FC236}">
                <a16:creationId xmlns:a16="http://schemas.microsoft.com/office/drawing/2014/main" id="{588BFA55-C12B-E3BB-A010-FF68D35556C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u-HU" dirty="0"/>
              <a:t>Logó és cím összekeveredik</a:t>
            </a:r>
          </a:p>
          <a:p>
            <a:r>
              <a:rPr lang="hu-HU" dirty="0"/>
              <a:t>Táblázat fejléce ne legyen csúnya, elrendezés</a:t>
            </a:r>
          </a:p>
          <a:p>
            <a:r>
              <a:rPr lang="hu-HU" dirty="0"/>
              <a:t>Számok rendezése, 1 millió és 99 ezer nem lehet </a:t>
            </a:r>
            <a:r>
              <a:rPr lang="hu-HU" dirty="0" err="1"/>
              <a:t>ugyangyott</a:t>
            </a:r>
            <a:r>
              <a:rPr lang="hu-HU" dirty="0"/>
              <a:t>, számegység, szépen rendezni.,</a:t>
            </a:r>
          </a:p>
          <a:p>
            <a:r>
              <a:rPr lang="hu-HU" dirty="0"/>
              <a:t>Nem itt szabad kiderülnie, hogy hány száz, négyszázmilliós táblák vannak, hanem az elején </a:t>
            </a:r>
            <a:r>
              <a:rPr lang="hu-HU" dirty="0" err="1"/>
              <a:t>megmodani</a:t>
            </a:r>
            <a:endParaRPr lang="hu-HU" dirty="0"/>
          </a:p>
          <a:p>
            <a:r>
              <a:rPr lang="hu-HU" dirty="0" err="1"/>
              <a:t>Cold</a:t>
            </a:r>
            <a:r>
              <a:rPr lang="hu-HU" dirty="0"/>
              <a:t> start</a:t>
            </a:r>
          </a:p>
          <a:p>
            <a:r>
              <a:rPr lang="hu-HU" dirty="0" err="1"/>
              <a:t>Warm</a:t>
            </a:r>
            <a:r>
              <a:rPr lang="hu-HU" dirty="0"/>
              <a:t> </a:t>
            </a:r>
            <a:r>
              <a:rPr lang="hu-HU" dirty="0" err="1"/>
              <a:t>state</a:t>
            </a:r>
            <a:r>
              <a:rPr lang="hu-HU" dirty="0"/>
              <a:t> </a:t>
            </a:r>
          </a:p>
          <a:p>
            <a:r>
              <a:rPr lang="hu-HU" dirty="0"/>
              <a:t>Külön </a:t>
            </a:r>
            <a:r>
              <a:rPr lang="hu-HU" dirty="0" err="1"/>
              <a:t>bulletpoint</a:t>
            </a:r>
            <a:r>
              <a:rPr lang="hu-HU" dirty="0"/>
              <a:t> hiszen igy, </a:t>
            </a:r>
            <a:r>
              <a:rPr lang="hu-HU" dirty="0" err="1"/>
              <a:t>vs</a:t>
            </a:r>
            <a:r>
              <a:rPr lang="hu-HU" dirty="0"/>
              <a:t>-el azt látják, hogy külön táblázat lenne.</a:t>
            </a:r>
          </a:p>
          <a:p>
            <a:r>
              <a:rPr lang="hu-HU" dirty="0"/>
              <a:t>A táblázat eredményét kiemelni, hogy </a:t>
            </a:r>
          </a:p>
          <a:p>
            <a:r>
              <a:rPr lang="hu-HU" dirty="0"/>
              <a:t>Adatmennyiség felhasználók </a:t>
            </a:r>
            <a:r>
              <a:rPr lang="hu-HU" dirty="0" err="1"/>
              <a:t>pl</a:t>
            </a:r>
            <a:r>
              <a:rPr lang="hu-HU" dirty="0"/>
              <a:t> nem érdemes </a:t>
            </a:r>
            <a:r>
              <a:rPr lang="hu-HU" dirty="0" err="1"/>
              <a:t>megjeleniteni</a:t>
            </a:r>
            <a:r>
              <a:rPr lang="hu-HU" dirty="0"/>
              <a:t>, monoton 10-es</a:t>
            </a:r>
          </a:p>
          <a:p>
            <a:r>
              <a:rPr lang="hu-HU" dirty="0"/>
              <a:t>Egy grafikont érdemes lenne </a:t>
            </a:r>
            <a:r>
              <a:rPr lang="hu-HU" dirty="0" err="1"/>
              <a:t>elkésziteni</a:t>
            </a:r>
            <a:r>
              <a:rPr lang="hu-HU" dirty="0"/>
              <a:t>, hogy jobban látszódjon, </a:t>
            </a:r>
          </a:p>
          <a:p>
            <a:r>
              <a:rPr lang="hu-HU" dirty="0"/>
              <a:t>A nagy különbségek a mérések között mi az oka, AI-t megkérdezni, hogy mi lehet az oka ennyi infó alapján. </a:t>
            </a:r>
            <a:br>
              <a:rPr lang="hu-HU" dirty="0"/>
            </a:br>
            <a:r>
              <a:rPr lang="hu-HU" dirty="0"/>
              <a:t>Ez nagyon fontos rész, tudni, hogy kitudjam védeni a kérdéseket, ebbe nagyon belekérdezhetnek</a:t>
            </a:r>
          </a:p>
        </p:txBody>
      </p:sp>
      <p:sp>
        <p:nvSpPr>
          <p:cNvPr id="4" name="Dia számának helye 3">
            <a:extLst>
              <a:ext uri="{FF2B5EF4-FFF2-40B4-BE49-F238E27FC236}">
                <a16:creationId xmlns:a16="http://schemas.microsoft.com/office/drawing/2014/main" id="{B172B9C8-DCF4-E4B9-80BA-B294C0BCDF0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C6AAF9CF-D1E5-49FD-94F7-B246BB67E246}" type="slidenum">
              <a:rPr lang="hu-HU" smtClean="0"/>
              <a:t>15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5425148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4DAB621-ED2F-0987-5B96-D043B4B0113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>
            <a:extLst>
              <a:ext uri="{FF2B5EF4-FFF2-40B4-BE49-F238E27FC236}">
                <a16:creationId xmlns:a16="http://schemas.microsoft.com/office/drawing/2014/main" id="{6B08F736-3A09-2095-E390-3D1D1B02A99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>
            <a:extLst>
              <a:ext uri="{FF2B5EF4-FFF2-40B4-BE49-F238E27FC236}">
                <a16:creationId xmlns:a16="http://schemas.microsoft.com/office/drawing/2014/main" id="{86A47D97-1D73-930C-F8A0-46084B5D556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u-HU" dirty="0" err="1"/>
              <a:t>Mvp</a:t>
            </a:r>
            <a:r>
              <a:rPr lang="hu-HU" dirty="0"/>
              <a:t> (startup?)</a:t>
            </a:r>
          </a:p>
          <a:p>
            <a:r>
              <a:rPr lang="hu-HU" dirty="0"/>
              <a:t>A projekt elején úgy tűnt mintha csak 1 játék lenne, de itt </a:t>
            </a:r>
            <a:r>
              <a:rPr lang="hu-HU" dirty="0" err="1"/>
              <a:t>emlitem</a:t>
            </a:r>
            <a:r>
              <a:rPr lang="hu-HU" dirty="0"/>
              <a:t>, hogy több játék van, ezt érdemes kitisztázni</a:t>
            </a:r>
          </a:p>
          <a:p>
            <a:r>
              <a:rPr lang="hu-HU" dirty="0"/>
              <a:t>Hány játékből miért pont az amit választoltam</a:t>
            </a:r>
          </a:p>
          <a:p>
            <a:r>
              <a:rPr lang="hu-HU" dirty="0"/>
              <a:t>Továbbfejlesztés helyett, kifejlesztés</a:t>
            </a:r>
          </a:p>
          <a:p>
            <a:r>
              <a:rPr lang="hu-HU" dirty="0" err="1"/>
              <a:t>Vásásorlható</a:t>
            </a:r>
            <a:r>
              <a:rPr lang="hu-HU" dirty="0"/>
              <a:t> elemek és jutalom alapú hoz igék felvenni</a:t>
            </a:r>
          </a:p>
          <a:p>
            <a:endParaRPr lang="hu-HU" dirty="0"/>
          </a:p>
          <a:p>
            <a:r>
              <a:rPr lang="hu-HU" dirty="0"/>
              <a:t>Játékban elért statisztikák, hogy a tárgyak által elért statisztikákról van szó.</a:t>
            </a:r>
          </a:p>
          <a:p>
            <a:r>
              <a:rPr lang="hu-HU" dirty="0"/>
              <a:t>Nyomkövetése részhez egy ábrát érdemes hozzárakni, hogy</a:t>
            </a:r>
          </a:p>
          <a:p>
            <a:r>
              <a:rPr lang="hu-HU" dirty="0"/>
              <a:t>Ha értelmezéseket, ha csökken, ha növekszik, mi-mit jelentene a statisztikánál.</a:t>
            </a:r>
          </a:p>
          <a:p>
            <a:endParaRPr lang="hu-HU" dirty="0"/>
          </a:p>
        </p:txBody>
      </p:sp>
      <p:sp>
        <p:nvSpPr>
          <p:cNvPr id="4" name="Dia számának helye 3">
            <a:extLst>
              <a:ext uri="{FF2B5EF4-FFF2-40B4-BE49-F238E27FC236}">
                <a16:creationId xmlns:a16="http://schemas.microsoft.com/office/drawing/2014/main" id="{D48E92AE-F23A-A4F2-2A07-AA369C34912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C6AAF9CF-D1E5-49FD-94F7-B246BB67E246}" type="slidenum">
              <a:rPr lang="hu-HU" smtClean="0"/>
              <a:t>16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19299073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7A641CF-2AF1-A8E0-8A68-76F9EA589AA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>
            <a:extLst>
              <a:ext uri="{FF2B5EF4-FFF2-40B4-BE49-F238E27FC236}">
                <a16:creationId xmlns:a16="http://schemas.microsoft.com/office/drawing/2014/main" id="{0304BC1E-96D9-6181-C798-D74530C8F37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>
            <a:extLst>
              <a:ext uri="{FF2B5EF4-FFF2-40B4-BE49-F238E27FC236}">
                <a16:creationId xmlns:a16="http://schemas.microsoft.com/office/drawing/2014/main" id="{1E81B556-BAB4-4916-0BAD-F3C3A0A5FF8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u-HU" dirty="0"/>
              <a:t>Itt </a:t>
            </a:r>
            <a:r>
              <a:rPr lang="hu-HU" dirty="0" err="1"/>
              <a:t>csélcsoportot</a:t>
            </a:r>
            <a:r>
              <a:rPr lang="hu-HU" dirty="0"/>
              <a:t> felhozni mindenképp, legalább szóban</a:t>
            </a:r>
          </a:p>
        </p:txBody>
      </p:sp>
      <p:sp>
        <p:nvSpPr>
          <p:cNvPr id="4" name="Dia számának helye 3">
            <a:extLst>
              <a:ext uri="{FF2B5EF4-FFF2-40B4-BE49-F238E27FC236}">
                <a16:creationId xmlns:a16="http://schemas.microsoft.com/office/drawing/2014/main" id="{4BCE2908-8484-85EF-31D5-A66686C29DF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C6AAF9CF-D1E5-49FD-94F7-B246BB67E246}" type="slidenum">
              <a:rPr lang="hu-HU" smtClean="0"/>
              <a:t>17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741341785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7A641CF-2AF1-A8E0-8A68-76F9EA589AA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>
            <a:extLst>
              <a:ext uri="{FF2B5EF4-FFF2-40B4-BE49-F238E27FC236}">
                <a16:creationId xmlns:a16="http://schemas.microsoft.com/office/drawing/2014/main" id="{0304BC1E-96D9-6181-C798-D74530C8F37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>
            <a:extLst>
              <a:ext uri="{FF2B5EF4-FFF2-40B4-BE49-F238E27FC236}">
                <a16:creationId xmlns:a16="http://schemas.microsoft.com/office/drawing/2014/main" id="{1E81B556-BAB4-4916-0BAD-F3C3A0A5FF8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u-HU" dirty="0"/>
              <a:t>Itt </a:t>
            </a:r>
            <a:r>
              <a:rPr lang="hu-HU" dirty="0" err="1"/>
              <a:t>csélcsoportot</a:t>
            </a:r>
            <a:r>
              <a:rPr lang="hu-HU" dirty="0"/>
              <a:t> felhozni mindenképp, legalább szóban</a:t>
            </a:r>
          </a:p>
        </p:txBody>
      </p:sp>
      <p:sp>
        <p:nvSpPr>
          <p:cNvPr id="4" name="Dia számának helye 3">
            <a:extLst>
              <a:ext uri="{FF2B5EF4-FFF2-40B4-BE49-F238E27FC236}">
                <a16:creationId xmlns:a16="http://schemas.microsoft.com/office/drawing/2014/main" id="{4BCE2908-8484-85EF-31D5-A66686C29DF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C6AAF9CF-D1E5-49FD-94F7-B246BB67E246}" type="slidenum">
              <a:rPr lang="hu-HU" smtClean="0"/>
              <a:t>18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216753792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7A641CF-2AF1-A8E0-8A68-76F9EA589AA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>
            <a:extLst>
              <a:ext uri="{FF2B5EF4-FFF2-40B4-BE49-F238E27FC236}">
                <a16:creationId xmlns:a16="http://schemas.microsoft.com/office/drawing/2014/main" id="{0304BC1E-96D9-6181-C798-D74530C8F37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>
            <a:extLst>
              <a:ext uri="{FF2B5EF4-FFF2-40B4-BE49-F238E27FC236}">
                <a16:creationId xmlns:a16="http://schemas.microsoft.com/office/drawing/2014/main" id="{1E81B556-BAB4-4916-0BAD-F3C3A0A5FF8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u-HU" dirty="0"/>
              <a:t>Itt </a:t>
            </a:r>
            <a:r>
              <a:rPr lang="hu-HU" dirty="0" err="1"/>
              <a:t>csélcsoportot</a:t>
            </a:r>
            <a:r>
              <a:rPr lang="hu-HU" dirty="0"/>
              <a:t> felhozni mindenképp, legalább szóban</a:t>
            </a:r>
          </a:p>
        </p:txBody>
      </p:sp>
      <p:sp>
        <p:nvSpPr>
          <p:cNvPr id="4" name="Dia számának helye 3">
            <a:extLst>
              <a:ext uri="{FF2B5EF4-FFF2-40B4-BE49-F238E27FC236}">
                <a16:creationId xmlns:a16="http://schemas.microsoft.com/office/drawing/2014/main" id="{4BCE2908-8484-85EF-31D5-A66686C29DF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C6AAF9CF-D1E5-49FD-94F7-B246BB67E246}" type="slidenum">
              <a:rPr lang="hu-HU" smtClean="0"/>
              <a:t>19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738208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C6AAF9CF-D1E5-49FD-94F7-B246BB67E246}" type="slidenum">
              <a:rPr lang="hu-HU" smtClean="0"/>
              <a:t>2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976270408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E7D4E1A-5329-96A6-4087-2E822EB9427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>
            <a:extLst>
              <a:ext uri="{FF2B5EF4-FFF2-40B4-BE49-F238E27FC236}">
                <a16:creationId xmlns:a16="http://schemas.microsoft.com/office/drawing/2014/main" id="{066CE785-9554-F8AD-72D4-B57E0DEC40B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>
            <a:extLst>
              <a:ext uri="{FF2B5EF4-FFF2-40B4-BE49-F238E27FC236}">
                <a16:creationId xmlns:a16="http://schemas.microsoft.com/office/drawing/2014/main" id="{A9FF3385-37A5-8F05-76ED-02D42F4786D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>
            <a:extLst>
              <a:ext uri="{FF2B5EF4-FFF2-40B4-BE49-F238E27FC236}">
                <a16:creationId xmlns:a16="http://schemas.microsoft.com/office/drawing/2014/main" id="{6E54A90A-C315-4539-CED0-DB9A5E0518C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C6AAF9CF-D1E5-49FD-94F7-B246BB67E246}" type="slidenum">
              <a:rPr lang="hu-HU" smtClean="0"/>
              <a:t>20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57901360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C6AAF9CF-D1E5-49FD-94F7-B246BB67E246}" type="slidenum">
              <a:rPr lang="hu-HU" smtClean="0"/>
              <a:t>3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46477660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C6AAF9CF-D1E5-49FD-94F7-B246BB67E246}" type="slidenum">
              <a:rPr lang="hu-HU" smtClean="0"/>
              <a:t>4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23585134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C6AAF9CF-D1E5-49FD-94F7-B246BB67E246}" type="slidenum">
              <a:rPr lang="hu-HU" smtClean="0"/>
              <a:t>5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40518212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C6AAF9CF-D1E5-49FD-94F7-B246BB67E246}" type="slidenum">
              <a:rPr lang="hu-HU" smtClean="0"/>
              <a:t>6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68074680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u-HU" dirty="0"/>
              <a:t>Agenda tartalomjegyzék</a:t>
            </a:r>
          </a:p>
          <a:p>
            <a:r>
              <a:rPr lang="hu-HU" dirty="0"/>
              <a:t>2. Dia agenda</a:t>
            </a:r>
          </a:p>
          <a:p>
            <a:endParaRPr lang="hu-HU" dirty="0"/>
          </a:p>
          <a:p>
            <a:r>
              <a:rPr lang="hu-HU" dirty="0" err="1"/>
              <a:t>Slide</a:t>
            </a:r>
            <a:r>
              <a:rPr lang="hu-HU" dirty="0"/>
              <a:t>-ok mettől meddig tart a részek, felépítés</a:t>
            </a:r>
          </a:p>
          <a:p>
            <a:r>
              <a:rPr lang="hu-HU" dirty="0"/>
              <a:t>Ha kevés szöveggel dolgozik valaki, akkor nagyobb betűméret</a:t>
            </a:r>
          </a:p>
          <a:p>
            <a:r>
              <a:rPr lang="hu-HU" dirty="0"/>
              <a:t>Motiváció és problémafelvetés, ide a főcímet felvenni az aljára, mert nagy a tér. </a:t>
            </a:r>
            <a:r>
              <a:rPr lang="hu-HU" dirty="0" err="1"/>
              <a:t>Srága</a:t>
            </a:r>
            <a:r>
              <a:rPr lang="hu-HU" dirty="0"/>
              <a:t> részekkel kijelölni, hogy az adott cím részlet hová tartozik, elmagyarázni a jelentését. Annyi </a:t>
            </a:r>
            <a:r>
              <a:rPr lang="hu-HU" dirty="0" err="1"/>
              <a:t>slide</a:t>
            </a:r>
            <a:r>
              <a:rPr lang="hu-HU" dirty="0"/>
              <a:t>, hogy mindig kiemelje hogy mi-mihez tartozik.</a:t>
            </a:r>
          </a:p>
          <a:p>
            <a:endParaRPr lang="hu-HU" dirty="0"/>
          </a:p>
          <a:p>
            <a:r>
              <a:rPr lang="hu-HU" dirty="0"/>
              <a:t>Online kereskedelem virtuális tárgyakra, hiszen a virtuális kereskedelem az nem létezik. A kereskedelem valós.</a:t>
            </a:r>
          </a:p>
          <a:p>
            <a:r>
              <a:rPr lang="hu-HU" dirty="0"/>
              <a:t>Jelezni, hogy hányadik diánál</a:t>
            </a:r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C6AAF9CF-D1E5-49FD-94F7-B246BB67E246}" type="slidenum">
              <a:rPr lang="hu-HU" smtClean="0"/>
              <a:t>7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68556170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u-HU" dirty="0"/>
              <a:t>Agenda tartalomjegyzék</a:t>
            </a:r>
          </a:p>
          <a:p>
            <a:r>
              <a:rPr lang="hu-HU" dirty="0"/>
              <a:t>2. Dia agenda</a:t>
            </a:r>
          </a:p>
          <a:p>
            <a:endParaRPr lang="hu-HU" dirty="0"/>
          </a:p>
          <a:p>
            <a:r>
              <a:rPr lang="hu-HU" dirty="0" err="1"/>
              <a:t>Slide</a:t>
            </a:r>
            <a:r>
              <a:rPr lang="hu-HU" dirty="0"/>
              <a:t>-ok mettől meddig tart a részek, felépítés</a:t>
            </a:r>
          </a:p>
          <a:p>
            <a:r>
              <a:rPr lang="hu-HU" dirty="0"/>
              <a:t>Ha kevés szöveggel dolgozik valaki, akkor nagyobb betűméret</a:t>
            </a:r>
          </a:p>
          <a:p>
            <a:r>
              <a:rPr lang="hu-HU" dirty="0"/>
              <a:t>Motiváció és problémafelvetés, ide a főcímet felvenni az aljára, mert nagy a tér. </a:t>
            </a:r>
            <a:r>
              <a:rPr lang="hu-HU" dirty="0" err="1"/>
              <a:t>Srága</a:t>
            </a:r>
            <a:r>
              <a:rPr lang="hu-HU" dirty="0"/>
              <a:t> részekkel kijelölni, hogy az adott cím részlet hová tartozik, elmagyarázni a jelentését. Annyi </a:t>
            </a:r>
            <a:r>
              <a:rPr lang="hu-HU" dirty="0" err="1"/>
              <a:t>slide</a:t>
            </a:r>
            <a:r>
              <a:rPr lang="hu-HU" dirty="0"/>
              <a:t>, hogy mindig kiemelje hogy mi-mihez tartozik.</a:t>
            </a:r>
          </a:p>
          <a:p>
            <a:endParaRPr lang="hu-HU" dirty="0"/>
          </a:p>
          <a:p>
            <a:r>
              <a:rPr lang="hu-HU" dirty="0"/>
              <a:t>Online kereskedelem virtuális tárgyakra, hiszen a virtuális kereskedelem az nem létezik. A kereskedelem valós.</a:t>
            </a:r>
          </a:p>
          <a:p>
            <a:r>
              <a:rPr lang="hu-HU" dirty="0"/>
              <a:t>Jelezni, hogy hányadik diánál</a:t>
            </a:r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C6AAF9CF-D1E5-49FD-94F7-B246BB67E246}" type="slidenum">
              <a:rPr lang="hu-HU" smtClean="0"/>
              <a:t>8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64727906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DD99C0D-BDBA-CF39-2E64-59487A81DF6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>
            <a:extLst>
              <a:ext uri="{FF2B5EF4-FFF2-40B4-BE49-F238E27FC236}">
                <a16:creationId xmlns:a16="http://schemas.microsoft.com/office/drawing/2014/main" id="{0B85E0DD-DA09-3951-2D09-9C454945275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>
            <a:extLst>
              <a:ext uri="{FF2B5EF4-FFF2-40B4-BE49-F238E27FC236}">
                <a16:creationId xmlns:a16="http://schemas.microsoft.com/office/drawing/2014/main" id="{4338EDFC-A441-4EE5-CD6F-3539A1CF565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u-HU" dirty="0"/>
              <a:t>Fejlesztői oldal-t érdemes megtörni több sorba, alfejezetekben lenne az architektúra és skálázhatóság</a:t>
            </a:r>
          </a:p>
          <a:p>
            <a:r>
              <a:rPr lang="hu-HU" dirty="0"/>
              <a:t>Felhasználó-barát platform </a:t>
            </a:r>
            <a:r>
              <a:rPr lang="hu-HU" dirty="0" err="1"/>
              <a:t>pl</a:t>
            </a:r>
            <a:r>
              <a:rPr lang="hu-HU" dirty="0"/>
              <a:t> megtörni és </a:t>
            </a:r>
            <a:r>
              <a:rPr lang="hu-HU" dirty="0" err="1"/>
              <a:t>leirni</a:t>
            </a:r>
            <a:r>
              <a:rPr lang="hu-HU" dirty="0"/>
              <a:t> </a:t>
            </a:r>
            <a:r>
              <a:rPr lang="hu-HU" dirty="0" err="1"/>
              <a:t>odda</a:t>
            </a:r>
            <a:r>
              <a:rPr lang="hu-HU" dirty="0"/>
              <a:t>, hogy mire gondolok</a:t>
            </a:r>
          </a:p>
          <a:p>
            <a:r>
              <a:rPr lang="hu-HU" dirty="0"/>
              <a:t>Közösség </a:t>
            </a:r>
            <a:r>
              <a:rPr lang="hu-HU" dirty="0" err="1"/>
              <a:t>épités</a:t>
            </a:r>
            <a:r>
              <a:rPr lang="hu-HU" dirty="0"/>
              <a:t> is megtörni és következő sorban, hogy konkrétan mire gondolok, miben </a:t>
            </a:r>
            <a:r>
              <a:rPr lang="hu-HU" dirty="0" err="1"/>
              <a:t>segit</a:t>
            </a:r>
            <a:r>
              <a:rPr lang="hu-HU" dirty="0"/>
              <a:t> miért jó közösség</a:t>
            </a:r>
          </a:p>
          <a:p>
            <a:r>
              <a:rPr lang="hu-HU" dirty="0"/>
              <a:t>Kihagyás és átfedés mentes-e a tartalom (egyébként)</a:t>
            </a:r>
          </a:p>
          <a:p>
            <a:r>
              <a:rPr lang="hu-HU" dirty="0"/>
              <a:t>Startup szócskát hiányolja, skálázhatóság kinyitja a kaput egy startupos </a:t>
            </a:r>
            <a:r>
              <a:rPr lang="hu-HU" dirty="0" err="1"/>
              <a:t>exitnek</a:t>
            </a:r>
            <a:r>
              <a:rPr lang="hu-HU" dirty="0"/>
              <a:t>, nem kell </a:t>
            </a:r>
            <a:r>
              <a:rPr lang="hu-HU" dirty="0" err="1"/>
              <a:t>ráirni</a:t>
            </a:r>
            <a:r>
              <a:rPr lang="hu-HU" dirty="0"/>
              <a:t> elég csak kimondani.</a:t>
            </a:r>
          </a:p>
          <a:p>
            <a:r>
              <a:rPr lang="hu-HU" dirty="0"/>
              <a:t>Mi, hol teljesül a szakdolgozatban, ebből lehet egy jegyzetet</a:t>
            </a:r>
          </a:p>
        </p:txBody>
      </p:sp>
      <p:sp>
        <p:nvSpPr>
          <p:cNvPr id="4" name="Dia számának helye 3">
            <a:extLst>
              <a:ext uri="{FF2B5EF4-FFF2-40B4-BE49-F238E27FC236}">
                <a16:creationId xmlns:a16="http://schemas.microsoft.com/office/drawing/2014/main" id="{75734669-31DD-A4AF-CF62-C9BEC2C5DEB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C6AAF9CF-D1E5-49FD-94F7-B246BB67E246}" type="slidenum">
              <a:rPr lang="hu-HU" smtClean="0"/>
              <a:t>9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1932670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Cím és tartalom">
    <p:bg bwMode="blackGray">
      <p:bgPr>
        <a:gradFill flip="none" rotWithShape="1">
          <a:gsLst>
            <a:gs pos="0">
              <a:schemeClr val="accent3">
                <a:lumMod val="89000"/>
              </a:schemeClr>
            </a:gs>
            <a:gs pos="23000">
              <a:schemeClr val="accent3">
                <a:lumMod val="89000"/>
              </a:schemeClr>
            </a:gs>
            <a:gs pos="69000">
              <a:schemeClr val="accent3">
                <a:lumMod val="75000"/>
              </a:schemeClr>
            </a:gs>
            <a:gs pos="97000">
              <a:schemeClr val="accent3">
                <a:lumMod val="50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Kép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Cím 1"/>
          <p:cNvSpPr>
            <a:spLocks noGrp="1"/>
          </p:cNvSpPr>
          <p:nvPr>
            <p:ph type="title" hasCustomPrompt="1"/>
          </p:nvPr>
        </p:nvSpPr>
        <p:spPr>
          <a:xfrm>
            <a:off x="685801" y="609600"/>
            <a:ext cx="10840914" cy="1260000"/>
          </a:xfrm>
        </p:spPr>
        <p:txBody>
          <a:bodyPr rtlCol="0" anchor="ctr" anchorCtr="0">
            <a:normAutofit/>
          </a:bodyPr>
          <a:lstStyle>
            <a:lvl1pPr>
              <a:defRPr sz="3000"/>
            </a:lvl1pPr>
          </a:lstStyle>
          <a:p>
            <a:pPr rtl="0"/>
            <a:r>
              <a:rPr lang="hu-HU" noProof="0"/>
              <a:t>Mintacím stílusának szerkesztése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685801" y="1869601"/>
            <a:ext cx="10840914" cy="3921600"/>
          </a:xfrm>
        </p:spPr>
        <p:txBody>
          <a:bodyPr rtlCol="0" anchor="t" anchorCtr="0"/>
          <a:lstStyle/>
          <a:p>
            <a:pPr lvl="0" rtl="0"/>
            <a:r>
              <a:rPr lang="hu-HU" noProof="0"/>
              <a:t>Mintaszöveg szerkesztése</a:t>
            </a:r>
          </a:p>
          <a:p>
            <a:pPr lvl="1" rtl="0"/>
            <a:r>
              <a:rPr lang="hu-HU" noProof="0"/>
              <a:t>Második szint</a:t>
            </a:r>
          </a:p>
          <a:p>
            <a:pPr lvl="2" rtl="0"/>
            <a:r>
              <a:rPr lang="hu-HU" noProof="0"/>
              <a:t>Harmadik szint</a:t>
            </a:r>
          </a:p>
          <a:p>
            <a:pPr lvl="3" rtl="0"/>
            <a:r>
              <a:rPr lang="hu-HU" noProof="0"/>
              <a:t>Negyedik szint</a:t>
            </a:r>
          </a:p>
          <a:p>
            <a:pPr lvl="4" rtl="0"/>
            <a:r>
              <a:rPr lang="hu-HU" noProof="0"/>
              <a:t>Ötödik szint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60DE49D5-BD06-4B72-A1F8-FDB25331C063}" type="datetime1">
              <a:rPr lang="hu-HU" noProof="0" smtClean="0"/>
              <a:t>2026. 01. 20.</a:t>
            </a:fld>
            <a:endParaRPr lang="hu-HU" noProof="0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hu-HU" noProof="0"/>
              <a:t>Élőláb hozzáadása</a:t>
            </a:r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5D99DD2A-B520-4620-9B43-64B657BA2D42}" type="slidenum">
              <a:rPr lang="hu-HU" noProof="0" smtClean="0"/>
              <a:t>‹#›</a:t>
            </a:fld>
            <a:endParaRPr lang="hu-HU" noProof="0"/>
          </a:p>
        </p:txBody>
      </p:sp>
      <p:cxnSp>
        <p:nvCxnSpPr>
          <p:cNvPr id="8" name="Egyenes összekötő 7">
            <a:extLst>
              <a:ext uri="{FF2B5EF4-FFF2-40B4-BE49-F238E27FC236}">
                <a16:creationId xmlns:a16="http://schemas.microsoft.com/office/drawing/2014/main" id="{328F7C25-BFB6-430F-87B6-7D0D2C7493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 rot="16200000">
            <a:off x="-185517" y="1223433"/>
            <a:ext cx="504000" cy="0"/>
          </a:xfrm>
          <a:prstGeom prst="line">
            <a:avLst/>
          </a:prstGeom>
          <a:ln w="127000" cap="sq">
            <a:solidFill>
              <a:schemeClr val="accent3"/>
            </a:solidFill>
            <a:miter lim="800000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102627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Kép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Cím 1"/>
          <p:cNvSpPr>
            <a:spLocks noGrp="1"/>
          </p:cNvSpPr>
          <p:nvPr>
            <p:ph type="title" hasCustomPrompt="1"/>
          </p:nvPr>
        </p:nvSpPr>
        <p:spPr>
          <a:xfrm>
            <a:off x="685801" y="609601"/>
            <a:ext cx="10840913" cy="3124199"/>
          </a:xfrm>
        </p:spPr>
        <p:txBody>
          <a:bodyPr rtlCol="0" anchor="ctr">
            <a:normAutofit/>
          </a:bodyPr>
          <a:lstStyle>
            <a:lvl1pPr algn="l">
              <a:defRPr sz="3000" b="0" cap="none"/>
            </a:lvl1pPr>
          </a:lstStyle>
          <a:p>
            <a:pPr rtl="0"/>
            <a:r>
              <a:rPr lang="hu-HU" noProof="0"/>
              <a:t>MINTACÍM STÍLUSÁNAK SZERKESZTÉSE KATTINTÁSSAL</a:t>
            </a:r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685800" y="3733800"/>
            <a:ext cx="10840914" cy="2057400"/>
          </a:xfrm>
        </p:spPr>
        <p:txBody>
          <a:bodyPr rtlCol="0" anchor="ctr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hu-HU" noProof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3987B68A-07C2-40FA-A7C8-3148720F2835}" type="datetime1">
              <a:rPr lang="hu-HU" noProof="0" smtClean="0"/>
              <a:t>2026. 01. 20.</a:t>
            </a:fld>
            <a:endParaRPr lang="hu-HU" noProof="0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hu-HU" noProof="0"/>
              <a:t>Élőláb hozzáadása</a:t>
            </a:r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5D99DD2A-B520-4620-9B43-64B657BA2D42}" type="slidenum">
              <a:rPr lang="hu-HU" noProof="0" smtClean="0"/>
              <a:t>‹#›</a:t>
            </a:fld>
            <a:endParaRPr lang="hu-HU" noProof="0"/>
          </a:p>
        </p:txBody>
      </p:sp>
    </p:spTree>
    <p:extLst>
      <p:ext uri="{BB962C8B-B14F-4D97-AF65-F5344CB8AC3E}">
        <p14:creationId xmlns:p14="http://schemas.microsoft.com/office/powerpoint/2010/main" val="3833263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Kép 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Cím 1"/>
          <p:cNvSpPr>
            <a:spLocks noGrp="1"/>
          </p:cNvSpPr>
          <p:nvPr>
            <p:ph type="title" hasCustomPrompt="1"/>
          </p:nvPr>
        </p:nvSpPr>
        <p:spPr>
          <a:xfrm>
            <a:off x="685801" y="609600"/>
            <a:ext cx="10840914" cy="1260000"/>
          </a:xfrm>
        </p:spPr>
        <p:txBody>
          <a:bodyPr rtlCol="0">
            <a:normAutofit/>
          </a:bodyPr>
          <a:lstStyle>
            <a:lvl1pPr>
              <a:defRPr sz="3000"/>
            </a:lvl1pPr>
          </a:lstStyle>
          <a:p>
            <a:pPr rtl="0"/>
            <a:r>
              <a:rPr lang="hu-HU" noProof="0"/>
              <a:t>Mintacím stílusának szerkesztése</a:t>
            </a:r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EA787C8B-908D-4F0D-88CE-59FB751EFF09}" type="datetime1">
              <a:rPr lang="hu-HU" noProof="0" smtClean="0"/>
              <a:t>2026. 01. 20.</a:t>
            </a:fld>
            <a:endParaRPr lang="hu-HU" noProof="0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hu-HU" noProof="0"/>
              <a:t>Élőláb hozzáadása</a:t>
            </a:r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5D99DD2A-B520-4620-9B43-64B657BA2D42}" type="slidenum">
              <a:rPr lang="hu-HU" noProof="0" smtClean="0"/>
              <a:t>‹#›</a:t>
            </a:fld>
            <a:endParaRPr lang="hu-HU" noProof="0"/>
          </a:p>
        </p:txBody>
      </p:sp>
    </p:spTree>
    <p:extLst>
      <p:ext uri="{BB962C8B-B14F-4D97-AF65-F5344CB8AC3E}">
        <p14:creationId xmlns:p14="http://schemas.microsoft.com/office/powerpoint/2010/main" val="151064991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Kép 4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FEA576A1-9C86-4AF0-9B30-74C9AACED62B}" type="datetime1">
              <a:rPr lang="hu-HU" noProof="0" smtClean="0"/>
              <a:t>2026. 01. 20.</a:t>
            </a:fld>
            <a:endParaRPr lang="hu-HU" noProof="0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hu-HU" noProof="0"/>
              <a:t>Élőláb hozzáadása</a:t>
            </a:r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5D99DD2A-B520-4620-9B43-64B657BA2D42}" type="slidenum">
              <a:rPr lang="hu-HU" noProof="0" smtClean="0"/>
              <a:t>‹#›</a:t>
            </a:fld>
            <a:endParaRPr lang="hu-HU" noProof="0"/>
          </a:p>
        </p:txBody>
      </p:sp>
    </p:spTree>
    <p:extLst>
      <p:ext uri="{BB962C8B-B14F-4D97-AF65-F5344CB8AC3E}">
        <p14:creationId xmlns:p14="http://schemas.microsoft.com/office/powerpoint/2010/main" val="24537065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bg bwMode="blackGray">
      <p:bgPr>
        <a:gradFill flip="none" rotWithShape="1">
          <a:gsLst>
            <a:gs pos="0">
              <a:schemeClr val="accent3">
                <a:lumMod val="89000"/>
              </a:schemeClr>
            </a:gs>
            <a:gs pos="23000">
              <a:schemeClr val="accent3">
                <a:lumMod val="89000"/>
              </a:schemeClr>
            </a:gs>
            <a:gs pos="69000">
              <a:schemeClr val="accent3">
                <a:lumMod val="75000"/>
              </a:schemeClr>
            </a:gs>
            <a:gs pos="97000">
              <a:schemeClr val="accent3">
                <a:lumMod val="50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Kép 6" descr="Celestia-R1---OverlayTitle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75" y="1786"/>
            <a:ext cx="12188825" cy="6856214"/>
          </a:xfrm>
          <a:prstGeom prst="rect">
            <a:avLst/>
          </a:prstGeom>
        </p:spPr>
      </p:pic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2476500" y="2716272"/>
            <a:ext cx="8683625" cy="2421464"/>
          </a:xfrm>
        </p:spPr>
        <p:txBody>
          <a:bodyPr rtlCol="0" anchor="b">
            <a:normAutofit/>
          </a:bodyPr>
          <a:lstStyle>
            <a:lvl1pPr algn="r">
              <a:defRPr sz="4800">
                <a:effectLst/>
              </a:defRPr>
            </a:lvl1pPr>
          </a:lstStyle>
          <a:p>
            <a:pPr rtl="0"/>
            <a:r>
              <a:rPr lang="hu-HU" noProof="0"/>
              <a:t>Mintacím szerkesztése</a:t>
            </a:r>
          </a:p>
        </p:txBody>
      </p:sp>
      <p:sp>
        <p:nvSpPr>
          <p:cNvPr id="3" name="Alcím 2"/>
          <p:cNvSpPr>
            <a:spLocks noGrp="1"/>
          </p:cNvSpPr>
          <p:nvPr>
            <p:ph type="subTitle" idx="1" hasCustomPrompt="1"/>
          </p:nvPr>
        </p:nvSpPr>
        <p:spPr>
          <a:xfrm>
            <a:off x="2476500" y="5137736"/>
            <a:ext cx="8683625" cy="732840"/>
          </a:xfrm>
        </p:spPr>
        <p:txBody>
          <a:bodyPr rtlCol="0"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rtl="0"/>
            <a:r>
              <a:rPr lang="hu-HU" noProof="0"/>
              <a:t>Alcím mintájának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>
          <a:xfrm>
            <a:off x="8932558" y="5870575"/>
            <a:ext cx="1600200" cy="377825"/>
          </a:xfrm>
        </p:spPr>
        <p:txBody>
          <a:bodyPr rtlCol="0"/>
          <a:lstStyle/>
          <a:p>
            <a:pPr rtl="0"/>
            <a:fld id="{A2C2FA31-AC61-4BBE-AFCC-C8DFC4EBC93E}" type="datetime1">
              <a:rPr lang="hu-HU" noProof="0" smtClean="0"/>
              <a:t>2026. 01. 20.</a:t>
            </a:fld>
            <a:endParaRPr lang="hu-HU" noProof="0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>
          <a:xfrm>
            <a:off x="3962399" y="5870575"/>
            <a:ext cx="4893958" cy="377825"/>
          </a:xfrm>
        </p:spPr>
        <p:txBody>
          <a:bodyPr rtlCol="0"/>
          <a:lstStyle/>
          <a:p>
            <a:pPr rtl="0"/>
            <a:r>
              <a:rPr lang="hu-HU" noProof="0"/>
              <a:t>Élőláb hozzáadása</a:t>
            </a:r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>
          <a:xfrm>
            <a:off x="10608958" y="5870575"/>
            <a:ext cx="551167" cy="377825"/>
          </a:xfrm>
        </p:spPr>
        <p:txBody>
          <a:bodyPr rtlCol="0"/>
          <a:lstStyle/>
          <a:p>
            <a:pPr rtl="0"/>
            <a:fld id="{5D99DD2A-B520-4620-9B43-64B657BA2D42}" type="slidenum">
              <a:rPr lang="hu-HU" noProof="0" smtClean="0"/>
              <a:t>‹#›</a:t>
            </a:fld>
            <a:endParaRPr lang="hu-HU" noProof="0"/>
          </a:p>
        </p:txBody>
      </p:sp>
    </p:spTree>
    <p:extLst>
      <p:ext uri="{BB962C8B-B14F-4D97-AF65-F5344CB8AC3E}">
        <p14:creationId xmlns:p14="http://schemas.microsoft.com/office/powerpoint/2010/main" val="406293711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Kép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552450" y="1874308"/>
            <a:ext cx="3814235" cy="1260000"/>
          </a:xfrm>
        </p:spPr>
        <p:txBody>
          <a:bodyPr rtlCol="0" anchor="ctr" anchorCtr="0">
            <a:noAutofit/>
          </a:bodyPr>
          <a:lstStyle>
            <a:lvl1pPr algn="r">
              <a:defRPr sz="3000" b="0"/>
            </a:lvl1pPr>
          </a:lstStyle>
          <a:p>
            <a:pPr rtl="0"/>
            <a:r>
              <a:rPr lang="hu-HU" noProof="0"/>
              <a:t>Mintacím szerkesztése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648200" y="0"/>
            <a:ext cx="7543800" cy="6856214"/>
          </a:xfrm>
        </p:spPr>
        <p:txBody>
          <a:bodyPr rtlCol="0" anchor="ctr">
            <a:normAutofit/>
          </a:bodyPr>
          <a:lstStyle/>
          <a:p>
            <a:pPr lvl="0" rtl="0"/>
            <a:r>
              <a:rPr lang="hu-HU" noProof="0"/>
              <a:t>Mintaszöveg szerkesztése</a:t>
            </a:r>
          </a:p>
          <a:p>
            <a:pPr lvl="1" rtl="0"/>
            <a:r>
              <a:rPr lang="hu-HU" noProof="0"/>
              <a:t>Második szint</a:t>
            </a:r>
          </a:p>
          <a:p>
            <a:pPr lvl="2" rtl="0"/>
            <a:r>
              <a:rPr lang="hu-HU" noProof="0"/>
              <a:t>Harmadik szint</a:t>
            </a:r>
          </a:p>
          <a:p>
            <a:pPr lvl="3" rtl="0"/>
            <a:r>
              <a:rPr lang="hu-HU" noProof="0"/>
              <a:t>Negyedik szint</a:t>
            </a:r>
          </a:p>
          <a:p>
            <a:pPr lvl="4" rtl="0"/>
            <a:r>
              <a:rPr lang="hu-HU" noProof="0"/>
              <a:t>Ötödik szint</a:t>
            </a:r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552450" y="3134308"/>
            <a:ext cx="3814235" cy="2016600"/>
          </a:xfrm>
        </p:spPr>
        <p:txBody>
          <a:bodyPr rtlCol="0" anchor="t">
            <a:normAutofit/>
          </a:bodyPr>
          <a:lstStyle>
            <a:lvl1pPr marL="0" indent="0" algn="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hu-HU" noProof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D31105D8-4F7B-4EB7-95FC-4D0F4F9EE0AB}" type="datetime1">
              <a:rPr lang="hu-HU" noProof="0" smtClean="0"/>
              <a:t>2026. 01. 20.</a:t>
            </a:fld>
            <a:endParaRPr lang="hu-HU" noProof="0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hu-HU" noProof="0"/>
              <a:t>Élőláb hozzáadása</a:t>
            </a:r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5D99DD2A-B520-4620-9B43-64B657BA2D42}" type="slidenum">
              <a:rPr lang="hu-HU" noProof="0" smtClean="0"/>
              <a:t>‹#›</a:t>
            </a:fld>
            <a:endParaRPr lang="hu-HU" noProof="0"/>
          </a:p>
        </p:txBody>
      </p:sp>
    </p:spTree>
    <p:extLst>
      <p:ext uri="{BB962C8B-B14F-4D97-AF65-F5344CB8AC3E}">
        <p14:creationId xmlns:p14="http://schemas.microsoft.com/office/powerpoint/2010/main" val="20063388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ím leírása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Kép 10" descr="Celestia-R1---OverlayContentHD.png">
            <a:extLst>
              <a:ext uri="{FF2B5EF4-FFF2-40B4-BE49-F238E27FC236}">
                <a16:creationId xmlns:a16="http://schemas.microsoft.com/office/drawing/2014/main" id="{A1E35E73-B2F7-41DF-AAD2-58E6BE2710D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Cím 1"/>
          <p:cNvSpPr>
            <a:spLocks noGrp="1"/>
          </p:cNvSpPr>
          <p:nvPr>
            <p:ph type="title" hasCustomPrompt="1"/>
          </p:nvPr>
        </p:nvSpPr>
        <p:spPr>
          <a:xfrm>
            <a:off x="685801" y="609601"/>
            <a:ext cx="10840914" cy="1260000"/>
          </a:xfrm>
        </p:spPr>
        <p:txBody>
          <a:bodyPr rtlCol="0" anchor="ctr" anchorCtr="0">
            <a:normAutofit/>
          </a:bodyPr>
          <a:lstStyle>
            <a:lvl1pPr>
              <a:defRPr sz="3000"/>
            </a:lvl1pPr>
          </a:lstStyle>
          <a:p>
            <a:pPr rtl="0"/>
            <a:r>
              <a:rPr lang="hu-HU" noProof="0"/>
              <a:t>Mintacím stílusának szerkesztése</a:t>
            </a:r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685799" y="1881824"/>
            <a:ext cx="10840914" cy="1032826"/>
          </a:xfrm>
        </p:spPr>
        <p:txBody>
          <a:bodyPr rtlCol="0" anchor="t" anchorCtr="0">
            <a:noAutofit/>
          </a:bodyPr>
          <a:lstStyle>
            <a:lvl1pPr marL="0" indent="0">
              <a:buNone/>
              <a:defRPr sz="1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hu-HU" noProof="0"/>
              <a:t>Mintaszöveg szerkesztése</a:t>
            </a:r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35D12CF3-70D1-460B-972D-E62257BAE835}" type="datetime1">
              <a:rPr lang="hu-HU" noProof="0" smtClean="0"/>
              <a:t>2026. 01. 20.</a:t>
            </a:fld>
            <a:endParaRPr lang="hu-HU" noProof="0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hu-HU" noProof="0"/>
              <a:t>Élőláb hozzáadása</a:t>
            </a:r>
          </a:p>
        </p:txBody>
      </p:sp>
      <p:sp>
        <p:nvSpPr>
          <p:cNvPr id="6" name="Szöveg helye 5">
            <a:extLst>
              <a:ext uri="{FF2B5EF4-FFF2-40B4-BE49-F238E27FC236}">
                <a16:creationId xmlns:a16="http://schemas.microsoft.com/office/drawing/2014/main" id="{B47DAE59-9D63-4159-8F3E-560C31F19A89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1216192" y="3837470"/>
            <a:ext cx="1310050" cy="959003"/>
          </a:xfrm>
        </p:spPr>
        <p:txBody>
          <a:bodyPr rtlCol="0">
            <a:noAutofit/>
          </a:bodyPr>
          <a:lstStyle>
            <a:lvl1pPr marL="0" indent="0" algn="ctr">
              <a:buNone/>
              <a:defRPr sz="1200"/>
            </a:lvl1pPr>
            <a:lvl3pPr algn="ctr">
              <a:defRPr sz="1200"/>
            </a:lvl3pPr>
            <a:lvl5pPr marL="1828800" indent="0">
              <a:buNone/>
              <a:defRPr/>
            </a:lvl5pPr>
          </a:lstStyle>
          <a:p>
            <a:pPr lvl="0" rtl="0"/>
            <a:r>
              <a:rPr lang="hu-HU" noProof="0"/>
              <a:t>Mintaszöveg szerkesztése</a:t>
            </a:r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5D99DD2A-B520-4620-9B43-64B657BA2D42}" type="slidenum">
              <a:rPr lang="hu-HU" noProof="0" smtClean="0"/>
              <a:t>‹#›</a:t>
            </a:fld>
            <a:endParaRPr lang="hu-HU" noProof="0"/>
          </a:p>
        </p:txBody>
      </p:sp>
      <p:sp>
        <p:nvSpPr>
          <p:cNvPr id="12" name="Szöveg helye 2">
            <a:extLst>
              <a:ext uri="{FF2B5EF4-FFF2-40B4-BE49-F238E27FC236}">
                <a16:creationId xmlns:a16="http://schemas.microsoft.com/office/drawing/2014/main" id="{4249143D-80A5-4E4C-BBFD-F253500CE226}"/>
              </a:ext>
            </a:extLst>
          </p:cNvPr>
          <p:cNvSpPr>
            <a:spLocks noGrp="1"/>
          </p:cNvSpPr>
          <p:nvPr>
            <p:ph type="body" idx="13"/>
          </p:nvPr>
        </p:nvSpPr>
        <p:spPr>
          <a:xfrm>
            <a:off x="685799" y="2914650"/>
            <a:ext cx="10840914" cy="502126"/>
          </a:xfrm>
        </p:spPr>
        <p:txBody>
          <a:bodyPr rtlCol="0" anchor="ctr" anchorCtr="0">
            <a:noAutofit/>
          </a:bodyPr>
          <a:lstStyle>
            <a:lvl1pPr marL="0" indent="0" algn="ctr">
              <a:buNone/>
              <a:defRPr sz="1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hu-HU" noProof="0"/>
              <a:t>Mintaszöveg szerkesztése</a:t>
            </a:r>
          </a:p>
        </p:txBody>
      </p:sp>
      <p:sp>
        <p:nvSpPr>
          <p:cNvPr id="20" name="Szöveg helye 5">
            <a:extLst>
              <a:ext uri="{FF2B5EF4-FFF2-40B4-BE49-F238E27FC236}">
                <a16:creationId xmlns:a16="http://schemas.microsoft.com/office/drawing/2014/main" id="{B06123F0-984B-4EF8-9945-3621C401B7AD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7465366" y="3837470"/>
            <a:ext cx="1310050" cy="959003"/>
          </a:xfrm>
        </p:spPr>
        <p:txBody>
          <a:bodyPr rtlCol="0">
            <a:noAutofit/>
          </a:bodyPr>
          <a:lstStyle>
            <a:lvl1pPr marL="0" indent="0" algn="ctr">
              <a:buNone/>
              <a:defRPr sz="1200"/>
            </a:lvl1pPr>
            <a:lvl3pPr algn="ctr">
              <a:defRPr sz="1200"/>
            </a:lvl3pPr>
            <a:lvl5pPr marL="1828800" indent="0">
              <a:buNone/>
              <a:defRPr/>
            </a:lvl5pPr>
          </a:lstStyle>
          <a:p>
            <a:pPr lvl="0" rtl="0"/>
            <a:r>
              <a:rPr lang="hu-HU" noProof="0"/>
              <a:t>Mintaszöveg szerkesztése</a:t>
            </a:r>
          </a:p>
        </p:txBody>
      </p:sp>
      <p:sp>
        <p:nvSpPr>
          <p:cNvPr id="21" name="Szöveg helye 5">
            <a:extLst>
              <a:ext uri="{FF2B5EF4-FFF2-40B4-BE49-F238E27FC236}">
                <a16:creationId xmlns:a16="http://schemas.microsoft.com/office/drawing/2014/main" id="{A669C074-A9BE-4B07-ACEE-3B34AAC8B9E7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9548424" y="3837470"/>
            <a:ext cx="1310050" cy="959003"/>
          </a:xfrm>
        </p:spPr>
        <p:txBody>
          <a:bodyPr rtlCol="0">
            <a:noAutofit/>
          </a:bodyPr>
          <a:lstStyle>
            <a:lvl1pPr marL="0" indent="0" algn="ctr">
              <a:buNone/>
              <a:defRPr sz="1200"/>
            </a:lvl1pPr>
            <a:lvl3pPr algn="ctr">
              <a:defRPr sz="1200"/>
            </a:lvl3pPr>
            <a:lvl5pPr marL="1828800" indent="0">
              <a:buNone/>
              <a:defRPr/>
            </a:lvl5pPr>
          </a:lstStyle>
          <a:p>
            <a:pPr lvl="0" rtl="0"/>
            <a:r>
              <a:rPr lang="hu-HU" noProof="0"/>
              <a:t>Mintaszöveg szerkesztése</a:t>
            </a:r>
          </a:p>
        </p:txBody>
      </p:sp>
      <p:sp>
        <p:nvSpPr>
          <p:cNvPr id="19" name="Szöveg helye 5">
            <a:extLst>
              <a:ext uri="{FF2B5EF4-FFF2-40B4-BE49-F238E27FC236}">
                <a16:creationId xmlns:a16="http://schemas.microsoft.com/office/drawing/2014/main" id="{84A40D78-D6DD-41A7-A132-9D48DF8649A9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5382308" y="3837470"/>
            <a:ext cx="1310050" cy="959003"/>
          </a:xfrm>
        </p:spPr>
        <p:txBody>
          <a:bodyPr rtlCol="0">
            <a:noAutofit/>
          </a:bodyPr>
          <a:lstStyle>
            <a:lvl1pPr marL="0" indent="0" algn="ctr">
              <a:buNone/>
              <a:defRPr sz="1200"/>
            </a:lvl1pPr>
            <a:lvl3pPr algn="ctr">
              <a:defRPr sz="1200"/>
            </a:lvl3pPr>
            <a:lvl5pPr marL="1828800" indent="0">
              <a:buNone/>
              <a:defRPr/>
            </a:lvl5pPr>
          </a:lstStyle>
          <a:p>
            <a:pPr lvl="0" rtl="0"/>
            <a:r>
              <a:rPr lang="hu-HU" noProof="0"/>
              <a:t>Mintaszöveg szerkesztése</a:t>
            </a:r>
          </a:p>
        </p:txBody>
      </p:sp>
      <p:sp>
        <p:nvSpPr>
          <p:cNvPr id="18" name="Szöveg helye 5">
            <a:extLst>
              <a:ext uri="{FF2B5EF4-FFF2-40B4-BE49-F238E27FC236}">
                <a16:creationId xmlns:a16="http://schemas.microsoft.com/office/drawing/2014/main" id="{4A9CFAA7-850F-4C92-A9BE-56452E5CA04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3299250" y="3837470"/>
            <a:ext cx="1310050" cy="959003"/>
          </a:xfrm>
        </p:spPr>
        <p:txBody>
          <a:bodyPr rtlCol="0">
            <a:noAutofit/>
          </a:bodyPr>
          <a:lstStyle>
            <a:lvl1pPr marL="0" indent="0" algn="ctr">
              <a:buNone/>
              <a:defRPr sz="1200"/>
            </a:lvl1pPr>
            <a:lvl3pPr algn="ctr">
              <a:defRPr sz="1200"/>
            </a:lvl3pPr>
            <a:lvl5pPr marL="1828800" indent="0">
              <a:buNone/>
              <a:defRPr/>
            </a:lvl5pPr>
          </a:lstStyle>
          <a:p>
            <a:pPr lvl="0" rtl="0"/>
            <a:r>
              <a:rPr lang="hu-HU" noProof="0"/>
              <a:t>Mintaszöveg szerkesztése</a:t>
            </a:r>
          </a:p>
        </p:txBody>
      </p:sp>
      <p:cxnSp>
        <p:nvCxnSpPr>
          <p:cNvPr id="14" name="Egyenes összekötő 13">
            <a:extLst>
              <a:ext uri="{FF2B5EF4-FFF2-40B4-BE49-F238E27FC236}">
                <a16:creationId xmlns:a16="http://schemas.microsoft.com/office/drawing/2014/main" id="{CC5A0CF1-9FE7-4149-97DC-5221639144C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 rot="16200000">
            <a:off x="-185517" y="1242483"/>
            <a:ext cx="504000" cy="0"/>
          </a:xfrm>
          <a:prstGeom prst="line">
            <a:avLst/>
          </a:prstGeom>
          <a:ln w="127000" cap="sq">
            <a:solidFill>
              <a:schemeClr val="accent3"/>
            </a:solidFill>
            <a:miter lim="800000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936392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Kép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Cím 1"/>
          <p:cNvSpPr>
            <a:spLocks noGrp="1"/>
          </p:cNvSpPr>
          <p:nvPr>
            <p:ph type="title" hasCustomPrompt="1"/>
          </p:nvPr>
        </p:nvSpPr>
        <p:spPr>
          <a:xfrm>
            <a:off x="1457326" y="995967"/>
            <a:ext cx="6238874" cy="1260000"/>
          </a:xfrm>
        </p:spPr>
        <p:txBody>
          <a:bodyPr rtlCol="0" anchor="ctr" anchorCtr="0">
            <a:noAutofit/>
          </a:bodyPr>
          <a:lstStyle>
            <a:lvl1pPr algn="r">
              <a:defRPr sz="3000" b="0"/>
            </a:lvl1pPr>
          </a:lstStyle>
          <a:p>
            <a:pPr rtl="0"/>
            <a:r>
              <a:rPr lang="hu-HU" noProof="0"/>
              <a:t>Mintacím stílusának szerkesztése</a:t>
            </a:r>
          </a:p>
        </p:txBody>
      </p:sp>
      <p:sp>
        <p:nvSpPr>
          <p:cNvPr id="14" name="Kép helyőrzője 2"/>
          <p:cNvSpPr>
            <a:spLocks noGrp="1" noChangeAspect="1"/>
          </p:cNvSpPr>
          <p:nvPr>
            <p:ph type="pic" idx="1" hasCustomPrompt="1"/>
          </p:nvPr>
        </p:nvSpPr>
        <p:spPr bwMode="blackGray">
          <a:xfrm>
            <a:off x="8014200" y="995968"/>
            <a:ext cx="3492000" cy="4866064"/>
          </a:xfrm>
          <a:prstGeom prst="roundRect">
            <a:avLst>
              <a:gd name="adj" fmla="val 2371"/>
            </a:avLst>
          </a:prstGeom>
          <a:solidFill>
            <a:schemeClr val="bg2">
              <a:lumMod val="75000"/>
              <a:lumOff val="25000"/>
            </a:schemeClr>
          </a:solidFill>
          <a:ln w="28575" cap="sq" cmpd="sng">
            <a:solidFill>
              <a:schemeClr val="accent3">
                <a:lumMod val="50000"/>
              </a:schemeClr>
            </a:solidFill>
            <a:miter lim="800000"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rtlCol="0"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rtl="0"/>
            <a:r>
              <a:rPr lang="hu-HU" noProof="0"/>
              <a:t>Kép hozzáadásához kattintson az ikonra</a:t>
            </a:r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085849" y="2255967"/>
            <a:ext cx="6610351" cy="3476618"/>
          </a:xfrm>
        </p:spPr>
        <p:txBody>
          <a:bodyPr rtlCol="0" anchor="t">
            <a:normAutofit/>
          </a:bodyPr>
          <a:lstStyle>
            <a:lvl1pPr marL="0" indent="0" algn="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hu-HU" noProof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B5C5761F-096D-4CE8-974D-B8844568B776}" type="datetime1">
              <a:rPr lang="hu-HU" noProof="0" smtClean="0"/>
              <a:t>2026. 01. 20.</a:t>
            </a:fld>
            <a:endParaRPr lang="hu-HU" noProof="0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hu-HU" noProof="0"/>
              <a:t>Élőláb hozzáadása</a:t>
            </a:r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5D99DD2A-B520-4620-9B43-64B657BA2D42}" type="slidenum">
              <a:rPr lang="hu-HU" noProof="0" smtClean="0"/>
              <a:t>‹#›</a:t>
            </a:fld>
            <a:endParaRPr lang="hu-HU" noProof="0"/>
          </a:p>
        </p:txBody>
      </p:sp>
    </p:spTree>
    <p:extLst>
      <p:ext uri="{BB962C8B-B14F-4D97-AF65-F5344CB8AC3E}">
        <p14:creationId xmlns:p14="http://schemas.microsoft.com/office/powerpoint/2010/main" val="39693825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Jobb oldali kép felirat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Kép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6657974" y="995968"/>
            <a:ext cx="4848225" cy="1260000"/>
          </a:xfrm>
        </p:spPr>
        <p:txBody>
          <a:bodyPr rtlCol="0" anchor="ctr" anchorCtr="0">
            <a:normAutofit/>
          </a:bodyPr>
          <a:lstStyle>
            <a:lvl1pPr algn="l">
              <a:defRPr sz="3000" b="0"/>
            </a:lvl1pPr>
          </a:lstStyle>
          <a:p>
            <a:pPr rtl="0"/>
            <a:r>
              <a:rPr lang="hu-HU" noProof="0"/>
              <a:t>Mintacím szerkesztése</a:t>
            </a:r>
          </a:p>
        </p:txBody>
      </p:sp>
      <p:sp>
        <p:nvSpPr>
          <p:cNvPr id="14" name="Kép helyőrzője 2"/>
          <p:cNvSpPr>
            <a:spLocks noGrp="1" noChangeAspect="1"/>
          </p:cNvSpPr>
          <p:nvPr>
            <p:ph type="pic" idx="1" hasCustomPrompt="1"/>
          </p:nvPr>
        </p:nvSpPr>
        <p:spPr bwMode="blackGray">
          <a:xfrm>
            <a:off x="727574" y="914400"/>
            <a:ext cx="5749425" cy="4818185"/>
          </a:xfrm>
          <a:prstGeom prst="roundRect">
            <a:avLst>
              <a:gd name="adj" fmla="val 2371"/>
            </a:avLst>
          </a:prstGeom>
          <a:solidFill>
            <a:schemeClr val="bg2">
              <a:lumMod val="75000"/>
              <a:lumOff val="25000"/>
            </a:schemeClr>
          </a:solidFill>
          <a:ln w="28575" cap="sq" cmpd="sng">
            <a:solidFill>
              <a:schemeClr val="accent3">
                <a:lumMod val="50000"/>
              </a:schemeClr>
            </a:solidFill>
            <a:miter lim="800000"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rtlCol="0"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rtl="0"/>
            <a:r>
              <a:rPr lang="hu-HU" noProof="0"/>
              <a:t>Kép hozzáadásához kattintson az ikonra</a:t>
            </a:r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6657974" y="2255968"/>
            <a:ext cx="4848225" cy="3476617"/>
          </a:xfrm>
        </p:spPr>
        <p:txBody>
          <a:bodyPr rtlCol="0" anchor="t"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hu-HU" noProof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B49FB73A-9798-4F5B-ADA7-34CCC26144EF}" type="datetime1">
              <a:rPr lang="hu-HU" noProof="0" smtClean="0"/>
              <a:t>2026. 01. 20.</a:t>
            </a:fld>
            <a:endParaRPr lang="hu-HU" noProof="0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hu-HU" noProof="0"/>
              <a:t>Élőláb hozzáadása</a:t>
            </a:r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5D99DD2A-B520-4620-9B43-64B657BA2D42}" type="slidenum">
              <a:rPr lang="hu-HU" noProof="0" smtClean="0"/>
              <a:t>‹#›</a:t>
            </a:fld>
            <a:endParaRPr lang="hu-HU" noProof="0"/>
          </a:p>
        </p:txBody>
      </p:sp>
    </p:spTree>
    <p:extLst>
      <p:ext uri="{BB962C8B-B14F-4D97-AF65-F5344CB8AC3E}">
        <p14:creationId xmlns:p14="http://schemas.microsoft.com/office/powerpoint/2010/main" val="38329592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dézet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Kép 1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5" name="Szövegdoboz 14"/>
          <p:cNvSpPr txBox="1"/>
          <p:nvPr/>
        </p:nvSpPr>
        <p:spPr bwMode="white">
          <a:xfrm>
            <a:off x="10571243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 rtl="0"/>
            <a:r>
              <a:rPr lang="hu-HU" sz="8000" noProof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1" name="Szövegdoboz 10"/>
          <p:cNvSpPr txBox="1"/>
          <p:nvPr/>
        </p:nvSpPr>
        <p:spPr bwMode="white">
          <a:xfrm>
            <a:off x="100262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 rtl="0"/>
            <a:r>
              <a:rPr lang="hu-HU" sz="8000" noProof="0">
                <a:solidFill>
                  <a:schemeClr val="tx1"/>
                </a:solidFill>
                <a:effectLst/>
              </a:rPr>
              <a:t>„</a:t>
            </a:r>
          </a:p>
        </p:txBody>
      </p:sp>
      <p:sp>
        <p:nvSpPr>
          <p:cNvPr id="2" name="Cím 1"/>
          <p:cNvSpPr>
            <a:spLocks noGrp="1"/>
          </p:cNvSpPr>
          <p:nvPr>
            <p:ph type="title" hasCustomPrompt="1"/>
          </p:nvPr>
        </p:nvSpPr>
        <p:spPr>
          <a:xfrm>
            <a:off x="1320801" y="609601"/>
            <a:ext cx="9550399" cy="2743199"/>
          </a:xfrm>
        </p:spPr>
        <p:txBody>
          <a:bodyPr rtlCol="0" anchor="ctr">
            <a:normAutofit/>
          </a:bodyPr>
          <a:lstStyle>
            <a:lvl1pPr algn="ctr">
              <a:defRPr sz="3000" b="0" i="1" cap="none">
                <a:solidFill>
                  <a:schemeClr val="tx1"/>
                </a:solidFill>
              </a:defRPr>
            </a:lvl1pPr>
          </a:lstStyle>
          <a:p>
            <a:pPr rtl="0"/>
            <a:r>
              <a:rPr lang="hu-HU" noProof="0"/>
              <a:t>KATTINTSON IDE A MINTACÍM STÍLUSÁNAK SZERKESZTÉSÉHEZ</a:t>
            </a:r>
          </a:p>
        </p:txBody>
      </p:sp>
      <p:sp>
        <p:nvSpPr>
          <p:cNvPr id="10" name="Szöveg helye 9"/>
          <p:cNvSpPr>
            <a:spLocks noGrp="1"/>
          </p:cNvSpPr>
          <p:nvPr>
            <p:ph type="body" sz="quarter" idx="13"/>
          </p:nvPr>
        </p:nvSpPr>
        <p:spPr>
          <a:xfrm>
            <a:off x="1426408" y="3352800"/>
            <a:ext cx="9339184" cy="381000"/>
          </a:xfrm>
        </p:spPr>
        <p:txBody>
          <a:bodyPr rtlCol="0" anchor="ctr">
            <a:normAutofit/>
          </a:bodyPr>
          <a:lstStyle>
            <a:lvl1pPr marL="0" indent="0" algn="r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 rtl="0"/>
            <a:r>
              <a:rPr lang="hu-HU" noProof="0"/>
              <a:t>Mintaszöveg szerkesztése</a:t>
            </a:r>
          </a:p>
        </p:txBody>
      </p:sp>
      <p:sp>
        <p:nvSpPr>
          <p:cNvPr id="7" name="Téglalap: Lekerekített sarkok 6">
            <a:extLst>
              <a:ext uri="{FF2B5EF4-FFF2-40B4-BE49-F238E27FC236}">
                <a16:creationId xmlns:a16="http://schemas.microsoft.com/office/drawing/2014/main" id="{1AD7857E-8E0E-4AC1-ABDC-E42462C788DE}"/>
              </a:ext>
            </a:extLst>
          </p:cNvPr>
          <p:cNvSpPr/>
          <p:nvPr userDrawn="1"/>
        </p:nvSpPr>
        <p:spPr>
          <a:xfrm>
            <a:off x="1750844" y="3962401"/>
            <a:ext cx="8690313" cy="1908173"/>
          </a:xfrm>
          <a:prstGeom prst="roundRect">
            <a:avLst>
              <a:gd name="adj" fmla="val 6552"/>
            </a:avLst>
          </a:prstGeom>
          <a:solidFill>
            <a:schemeClr val="accent3">
              <a:alpha val="7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hu-HU" noProof="0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1857375" y="4021138"/>
            <a:ext cx="8486775" cy="1760537"/>
          </a:xfrm>
        </p:spPr>
        <p:txBody>
          <a:bodyPr rtlCol="0" anchor="ctr">
            <a:norm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hu-HU" noProof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F7C81C78-2892-47E7-8515-AAE4EEB457E1}" type="datetime1">
              <a:rPr lang="hu-HU" noProof="0" smtClean="0"/>
              <a:t>2026. 01. 20.</a:t>
            </a:fld>
            <a:endParaRPr lang="hu-HU" noProof="0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hu-HU" noProof="0"/>
              <a:t>Élőláb hozzáadása</a:t>
            </a:r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5D99DD2A-B520-4620-9B43-64B657BA2D42}" type="slidenum">
              <a:rPr lang="hu-HU" noProof="0" smtClean="0"/>
              <a:t>‹#›</a:t>
            </a:fld>
            <a:endParaRPr lang="hu-HU" noProof="0"/>
          </a:p>
        </p:txBody>
      </p:sp>
    </p:spTree>
    <p:extLst>
      <p:ext uri="{BB962C8B-B14F-4D97-AF65-F5344CB8AC3E}">
        <p14:creationId xmlns:p14="http://schemas.microsoft.com/office/powerpoint/2010/main" val="11534094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Kép 10" descr="Celestia-R1---OverlayContentHD.png">
            <a:extLst>
              <a:ext uri="{FF2B5EF4-FFF2-40B4-BE49-F238E27FC236}">
                <a16:creationId xmlns:a16="http://schemas.microsoft.com/office/drawing/2014/main" id="{A1E35E73-B2F7-41DF-AAD2-58E6BE2710D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Cím 1"/>
          <p:cNvSpPr>
            <a:spLocks noGrp="1"/>
          </p:cNvSpPr>
          <p:nvPr>
            <p:ph type="title" hasCustomPrompt="1"/>
          </p:nvPr>
        </p:nvSpPr>
        <p:spPr>
          <a:xfrm>
            <a:off x="685801" y="609599"/>
            <a:ext cx="10840914" cy="1260000"/>
          </a:xfrm>
        </p:spPr>
        <p:txBody>
          <a:bodyPr rtlCol="0">
            <a:normAutofit/>
          </a:bodyPr>
          <a:lstStyle>
            <a:lvl1pPr>
              <a:defRPr sz="3000"/>
            </a:lvl1pPr>
          </a:lstStyle>
          <a:p>
            <a:pPr rtl="0"/>
            <a:r>
              <a:rPr lang="hu-HU" noProof="0"/>
              <a:t>Mintacím stílusának szerkesztése</a:t>
            </a:r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685799" y="1869599"/>
            <a:ext cx="5202071" cy="916228"/>
          </a:xfrm>
        </p:spPr>
        <p:txBody>
          <a:bodyPr rtlCol="0" anchor="ctr" anchorCtr="0">
            <a:noAutofit/>
          </a:bodyPr>
          <a:lstStyle>
            <a:lvl1pPr marL="0" indent="0" algn="ctr">
              <a:buNone/>
              <a:defRPr sz="1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hu-HU" noProof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685800" y="2870201"/>
            <a:ext cx="5202071" cy="2916000"/>
          </a:xfrm>
          <a:prstGeom prst="roundRect">
            <a:avLst>
              <a:gd name="adj" fmla="val 2496"/>
            </a:avLst>
          </a:prstGeom>
          <a:ln w="28575">
            <a:solidFill>
              <a:schemeClr val="accent3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rtlCol="0" anchor="t">
            <a:normAutofit/>
          </a:bodyPr>
          <a:lstStyle/>
          <a:p>
            <a:pPr lvl="0" rtl="0"/>
            <a:r>
              <a:rPr lang="hu-HU" noProof="0"/>
              <a:t>Mintaszöveg szerkesztése</a:t>
            </a:r>
          </a:p>
          <a:p>
            <a:pPr lvl="1" rtl="0"/>
            <a:r>
              <a:rPr lang="hu-HU" noProof="0"/>
              <a:t>Második szint</a:t>
            </a:r>
          </a:p>
          <a:p>
            <a:pPr lvl="2" rtl="0"/>
            <a:r>
              <a:rPr lang="hu-HU" noProof="0"/>
              <a:t>Harmadik szint</a:t>
            </a:r>
          </a:p>
          <a:p>
            <a:pPr lvl="3" rtl="0"/>
            <a:r>
              <a:rPr lang="hu-HU" noProof="0"/>
              <a:t>Negyedik szint</a:t>
            </a:r>
          </a:p>
          <a:p>
            <a:pPr lvl="4" rtl="0"/>
            <a:r>
              <a:rPr lang="hu-HU" noProof="0"/>
              <a:t>Ötödik szint</a:t>
            </a:r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6298270" y="1869599"/>
            <a:ext cx="5228444" cy="916228"/>
          </a:xfrm>
        </p:spPr>
        <p:txBody>
          <a:bodyPr rtlCol="0" anchor="ctr" anchorCtr="0">
            <a:noAutofit/>
          </a:bodyPr>
          <a:lstStyle>
            <a:lvl1pPr marL="0" indent="0" algn="ctr">
              <a:buNone/>
              <a:defRPr sz="1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hu-HU" noProof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6298270" y="2870201"/>
            <a:ext cx="5202071" cy="2916000"/>
          </a:xfrm>
          <a:prstGeom prst="roundRect">
            <a:avLst>
              <a:gd name="adj" fmla="val 2798"/>
            </a:avLst>
          </a:prstGeom>
          <a:ln w="28575">
            <a:solidFill>
              <a:schemeClr val="accent3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rtlCol="0" anchor="t">
            <a:normAutofit/>
          </a:bodyPr>
          <a:lstStyle/>
          <a:p>
            <a:pPr lvl="0" rtl="0"/>
            <a:r>
              <a:rPr lang="hu-HU" noProof="0"/>
              <a:t>Mintaszöveg szerkesztése</a:t>
            </a:r>
          </a:p>
          <a:p>
            <a:pPr lvl="1" rtl="0"/>
            <a:r>
              <a:rPr lang="hu-HU" noProof="0"/>
              <a:t>Második szint</a:t>
            </a:r>
          </a:p>
          <a:p>
            <a:pPr lvl="2" rtl="0"/>
            <a:r>
              <a:rPr lang="hu-HU" noProof="0"/>
              <a:t>Harmadik szint</a:t>
            </a:r>
          </a:p>
          <a:p>
            <a:pPr lvl="3" rtl="0"/>
            <a:r>
              <a:rPr lang="hu-HU" noProof="0"/>
              <a:t>Negyedik szint</a:t>
            </a:r>
          </a:p>
          <a:p>
            <a:pPr lvl="4" rtl="0"/>
            <a:r>
              <a:rPr lang="hu-HU" noProof="0"/>
              <a:t>Ötödik szint</a:t>
            </a:r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ED1F416A-41BC-4E0E-AA1D-9255DFB03637}" type="datetime1">
              <a:rPr lang="hu-HU" noProof="0" smtClean="0"/>
              <a:t>2026. 01. 20.</a:t>
            </a:fld>
            <a:endParaRPr lang="hu-HU" noProof="0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hu-HU" noProof="0"/>
              <a:t>Élőláb hozzáadása</a:t>
            </a:r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5D99DD2A-B520-4620-9B43-64B657BA2D42}" type="slidenum">
              <a:rPr lang="hu-HU" noProof="0" smtClean="0"/>
              <a:t>‹#›</a:t>
            </a:fld>
            <a:endParaRPr lang="hu-HU" noProof="0"/>
          </a:p>
        </p:txBody>
      </p:sp>
      <p:cxnSp>
        <p:nvCxnSpPr>
          <p:cNvPr id="12" name="Egyenes összekötő 11">
            <a:extLst>
              <a:ext uri="{FF2B5EF4-FFF2-40B4-BE49-F238E27FC236}">
                <a16:creationId xmlns:a16="http://schemas.microsoft.com/office/drawing/2014/main" id="{8031B0A9-3E16-4C5B-A6CE-045BCB91A0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 flipV="1">
            <a:off x="57150" y="939761"/>
            <a:ext cx="3666" cy="491143"/>
          </a:xfrm>
          <a:prstGeom prst="line">
            <a:avLst/>
          </a:prstGeom>
          <a:ln w="127000" cap="sq">
            <a:solidFill>
              <a:schemeClr val="accent3"/>
            </a:solidFill>
            <a:miter lim="800000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669611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ét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Kép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840914" cy="1260000"/>
          </a:xfrm>
        </p:spPr>
        <p:txBody>
          <a:bodyPr rtlCol="0">
            <a:normAutofit/>
          </a:bodyPr>
          <a:lstStyle>
            <a:lvl1pPr>
              <a:defRPr sz="3000"/>
            </a:lvl1pPr>
          </a:lstStyle>
          <a:p>
            <a:pPr rtl="0"/>
            <a:r>
              <a:rPr lang="hu-HU" noProof="0"/>
              <a:t>Mintacím szerkesztése</a:t>
            </a:r>
          </a:p>
        </p:txBody>
      </p:sp>
      <p:sp>
        <p:nvSpPr>
          <p:cNvPr id="9" name="Téglalap: Lekerekített sarkok 8">
            <a:extLst>
              <a:ext uri="{FF2B5EF4-FFF2-40B4-BE49-F238E27FC236}">
                <a16:creationId xmlns:a16="http://schemas.microsoft.com/office/drawing/2014/main" id="{E44449DE-635B-4B23-9B8B-C95A5B8764DB}"/>
              </a:ext>
            </a:extLst>
          </p:cNvPr>
          <p:cNvSpPr/>
          <p:nvPr userDrawn="1"/>
        </p:nvSpPr>
        <p:spPr>
          <a:xfrm>
            <a:off x="663356" y="1790228"/>
            <a:ext cx="10863358" cy="4080348"/>
          </a:xfrm>
          <a:prstGeom prst="roundRect">
            <a:avLst>
              <a:gd name="adj" fmla="val 2634"/>
            </a:avLst>
          </a:prstGeom>
          <a:solidFill>
            <a:schemeClr val="accent3">
              <a:alpha val="7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hu-HU" noProof="0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685802" y="1869600"/>
            <a:ext cx="5040000" cy="3921601"/>
          </a:xfrm>
          <a:prstGeom prst="roundRect">
            <a:avLst>
              <a:gd name="adj" fmla="val 1970"/>
            </a:avLst>
          </a:prstGeom>
          <a:ln w="28575">
            <a:noFill/>
          </a:ln>
          <a:effectLst/>
        </p:spPr>
        <p:txBody>
          <a:bodyPr rtlCol="0" anchor="t" anchorCtr="0">
            <a:normAutofit/>
          </a:bodyPr>
          <a:lstStyle/>
          <a:p>
            <a:pPr lvl="0" rtl="0"/>
            <a:r>
              <a:rPr lang="hu-HU" noProof="0"/>
              <a:t>Mintaszöveg szerkesztése</a:t>
            </a:r>
          </a:p>
          <a:p>
            <a:pPr lvl="1" rtl="0"/>
            <a:r>
              <a:rPr lang="hu-HU" noProof="0"/>
              <a:t>Második szint</a:t>
            </a:r>
          </a:p>
          <a:p>
            <a:pPr lvl="2" rtl="0"/>
            <a:r>
              <a:rPr lang="hu-HU" noProof="0"/>
              <a:t>Harmadik szint</a:t>
            </a:r>
          </a:p>
          <a:p>
            <a:pPr lvl="3" rtl="0"/>
            <a:r>
              <a:rPr lang="hu-HU" noProof="0"/>
              <a:t>Negyedik szint</a:t>
            </a:r>
          </a:p>
          <a:p>
            <a:pPr lvl="4" rtl="0"/>
            <a:r>
              <a:rPr lang="hu-HU" noProof="0"/>
              <a:t>Ötödik szint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6488644" y="1869601"/>
            <a:ext cx="5040000" cy="3921600"/>
          </a:xfrm>
          <a:prstGeom prst="roundRect">
            <a:avLst>
              <a:gd name="adj" fmla="val 2211"/>
            </a:avLst>
          </a:prstGeom>
          <a:ln w="28575">
            <a:noFill/>
          </a:ln>
          <a:effectLst/>
        </p:spPr>
        <p:txBody>
          <a:bodyPr rtlCol="0" anchor="t" anchorCtr="0">
            <a:normAutofit/>
          </a:bodyPr>
          <a:lstStyle/>
          <a:p>
            <a:pPr lvl="0" rtl="0"/>
            <a:r>
              <a:rPr lang="hu-HU" noProof="0"/>
              <a:t>Mintaszöveg szerkesztése</a:t>
            </a:r>
          </a:p>
          <a:p>
            <a:pPr lvl="1" rtl="0"/>
            <a:r>
              <a:rPr lang="hu-HU" noProof="0"/>
              <a:t>Második szint</a:t>
            </a:r>
          </a:p>
          <a:p>
            <a:pPr lvl="2" rtl="0"/>
            <a:r>
              <a:rPr lang="hu-HU" noProof="0"/>
              <a:t>Harmadik szint</a:t>
            </a:r>
          </a:p>
          <a:p>
            <a:pPr lvl="3" rtl="0"/>
            <a:r>
              <a:rPr lang="hu-HU" noProof="0"/>
              <a:t>Negyedik szint</a:t>
            </a:r>
          </a:p>
          <a:p>
            <a:pPr lvl="4" rtl="0"/>
            <a:r>
              <a:rPr lang="hu-HU" noProof="0"/>
              <a:t>Ötödik szint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F550E6C2-E069-465E-B589-54E4B815B29E}" type="datetime1">
              <a:rPr lang="hu-HU" noProof="0" smtClean="0"/>
              <a:t>2026. 01. 20.</a:t>
            </a:fld>
            <a:endParaRPr lang="hu-HU" noProof="0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hu-HU" noProof="0"/>
              <a:t>Élőláb hozzáadása</a:t>
            </a:r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5D99DD2A-B520-4620-9B43-64B657BA2D42}" type="slidenum">
              <a:rPr lang="hu-HU" noProof="0" smtClean="0"/>
              <a:t>‹#›</a:t>
            </a:fld>
            <a:endParaRPr lang="hu-HU" noProof="0"/>
          </a:p>
        </p:txBody>
      </p:sp>
      <p:cxnSp>
        <p:nvCxnSpPr>
          <p:cNvPr id="10" name="Egyenes összekötő 9">
            <a:extLst>
              <a:ext uri="{FF2B5EF4-FFF2-40B4-BE49-F238E27FC236}">
                <a16:creationId xmlns:a16="http://schemas.microsoft.com/office/drawing/2014/main" id="{E8539E0A-8009-4A6E-A7A1-5AEFA52206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 flipV="1">
            <a:off x="57150" y="996911"/>
            <a:ext cx="3666" cy="491143"/>
          </a:xfrm>
          <a:prstGeom prst="line">
            <a:avLst/>
          </a:prstGeom>
          <a:ln w="127000" cap="sq">
            <a:solidFill>
              <a:schemeClr val="accent3"/>
            </a:solidFill>
            <a:miter lim="800000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23527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blackGray">
      <p:bgPr>
        <a:gradFill flip="none" rotWithShape="1">
          <a:gsLst>
            <a:gs pos="0">
              <a:schemeClr val="accent3">
                <a:lumMod val="89000"/>
              </a:schemeClr>
            </a:gs>
            <a:gs pos="23000">
              <a:schemeClr val="accent3">
                <a:lumMod val="89000"/>
              </a:schemeClr>
            </a:gs>
            <a:gs pos="69000">
              <a:schemeClr val="accent3">
                <a:lumMod val="75000"/>
              </a:schemeClr>
            </a:gs>
            <a:gs pos="97000">
              <a:schemeClr val="accent3">
                <a:lumMod val="50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/>
          </p:cNvSpPr>
          <p:nvPr>
            <p:ph type="title"/>
          </p:nvPr>
        </p:nvSpPr>
        <p:spPr bwMode="white">
          <a:xfrm>
            <a:off x="685801" y="609600"/>
            <a:ext cx="10840914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pPr rtl="0"/>
            <a:r>
              <a:rPr lang="hu-HU" noProof="0"/>
              <a:t>Kattintson a mintacím stílusának szerkesztéséhez</a:t>
            </a:r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 bwMode="white">
          <a:xfrm>
            <a:off x="685801" y="2142067"/>
            <a:ext cx="10840914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 rtl="0"/>
            <a:r>
              <a:rPr lang="hu-HU" noProof="0"/>
              <a:t>Mintaszöveg szerkesztése</a:t>
            </a:r>
          </a:p>
          <a:p>
            <a:pPr lvl="1" rtl="0"/>
            <a:r>
              <a:rPr lang="hu-HU" noProof="0"/>
              <a:t>Második szint</a:t>
            </a:r>
          </a:p>
          <a:p>
            <a:pPr lvl="2" rtl="0"/>
            <a:r>
              <a:rPr lang="hu-HU" noProof="0"/>
              <a:t>Harmadik szint</a:t>
            </a:r>
          </a:p>
          <a:p>
            <a:pPr lvl="3" rtl="0"/>
            <a:r>
              <a:rPr lang="hu-HU" noProof="0"/>
              <a:t>Negyedik szint</a:t>
            </a:r>
          </a:p>
          <a:p>
            <a:pPr lvl="4" rtl="0"/>
            <a:r>
              <a:rPr lang="hu-HU" noProof="0"/>
              <a:t>Ötödik szint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pPr rtl="0"/>
            <a:fld id="{313FFA63-49E9-4B21-95B2-682C42D6BC56}" type="datetime1">
              <a:rPr lang="hu-HU" noProof="0" smtClean="0"/>
              <a:t>2026. 01. 20.</a:t>
            </a:fld>
            <a:endParaRPr lang="hu-HU" noProof="0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pPr rtl="0"/>
            <a:r>
              <a:rPr lang="hu-HU" noProof="0"/>
              <a:t>Élőláb hozzáadása</a:t>
            </a:r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10266059" y="5870575"/>
            <a:ext cx="1260655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pPr rtl="0"/>
            <a:fld id="{5D99DD2A-B520-4620-9B43-64B657BA2D42}" type="slidenum">
              <a:rPr lang="hu-HU" noProof="0" smtClean="0"/>
              <a:t>‹#›</a:t>
            </a:fld>
            <a:endParaRPr lang="hu-HU" noProof="0"/>
          </a:p>
        </p:txBody>
      </p:sp>
    </p:spTree>
    <p:extLst>
      <p:ext uri="{BB962C8B-B14F-4D97-AF65-F5344CB8AC3E}">
        <p14:creationId xmlns:p14="http://schemas.microsoft.com/office/powerpoint/2010/main" val="300906997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2" r:id="rId1"/>
    <p:sldLayoutId id="2147483661" r:id="rId2"/>
    <p:sldLayoutId id="2147483668" r:id="rId3"/>
    <p:sldLayoutId id="2147483679" r:id="rId4"/>
    <p:sldLayoutId id="2147483669" r:id="rId5"/>
    <p:sldLayoutId id="2147483680" r:id="rId6"/>
    <p:sldLayoutId id="2147483672" r:id="rId7"/>
    <p:sldLayoutId id="2147483665" r:id="rId8"/>
    <p:sldLayoutId id="2147483664" r:id="rId9"/>
    <p:sldLayoutId id="2147483671" r:id="rId10"/>
    <p:sldLayoutId id="2147483666" r:id="rId11"/>
    <p:sldLayoutId id="2147483667" r:id="rId12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5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9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0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631305F2-4D75-4D76-BA59-F00627AB83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793598"/>
            <a:ext cx="12192000" cy="1635402"/>
          </a:xfrm>
        </p:spPr>
        <p:txBody>
          <a:bodyPr rtlCol="0">
            <a:normAutofit fontScale="90000"/>
          </a:bodyPr>
          <a:lstStyle/>
          <a:p>
            <a:pPr algn="ctr"/>
            <a:r>
              <a:rPr lang="hu-HU" dirty="0"/>
              <a:t>Virtuális tárgyakra épülő</a:t>
            </a:r>
            <a:br>
              <a:rPr lang="hu-HU" dirty="0"/>
            </a:br>
            <a:r>
              <a:rPr lang="hu-HU" dirty="0"/>
              <a:t>kereskedelmi platform tervezése és fejlesztése</a:t>
            </a:r>
            <a:br>
              <a:rPr lang="hu-HU" dirty="0"/>
            </a:br>
            <a:r>
              <a:rPr lang="hu-HU" dirty="0"/>
              <a:t>a </a:t>
            </a:r>
            <a:r>
              <a:rPr lang="hu-HU" dirty="0" err="1"/>
              <a:t>Steam</a:t>
            </a:r>
            <a:r>
              <a:rPr lang="hu-HU" dirty="0"/>
              <a:t> ökoszisztéma által kínált</a:t>
            </a:r>
            <a:br>
              <a:rPr lang="hu-HU" dirty="0"/>
            </a:br>
            <a:r>
              <a:rPr lang="hu-HU" dirty="0"/>
              <a:t>eszközök és integrációs lehetőségek kihasználásával</a:t>
            </a:r>
          </a:p>
        </p:txBody>
      </p:sp>
      <p:pic>
        <p:nvPicPr>
          <p:cNvPr id="6" name="Kép 5" descr="A képen szöveg, Betűtípus, poszter, embléma látható&#10;&#10;Előfordulhat, hogy az AI által létrehozott tartalom helytelen.">
            <a:extLst>
              <a:ext uri="{FF2B5EF4-FFF2-40B4-BE49-F238E27FC236}">
                <a16:creationId xmlns:a16="http://schemas.microsoft.com/office/drawing/2014/main" id="{97B763AC-443B-2E02-1374-F9C5A446B30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8368" y="61743"/>
            <a:ext cx="1489753" cy="1517711"/>
          </a:xfrm>
          <a:prstGeom prst="rect">
            <a:avLst/>
          </a:prstGeom>
        </p:spPr>
      </p:pic>
      <p:sp>
        <p:nvSpPr>
          <p:cNvPr id="9" name="Tartalom helye 7">
            <a:extLst>
              <a:ext uri="{FF2B5EF4-FFF2-40B4-BE49-F238E27FC236}">
                <a16:creationId xmlns:a16="http://schemas.microsoft.com/office/drawing/2014/main" id="{8A79E005-6094-ECD4-51B2-948B8CBBA943}"/>
              </a:ext>
            </a:extLst>
          </p:cNvPr>
          <p:cNvSpPr txBox="1">
            <a:spLocks/>
          </p:cNvSpPr>
          <p:nvPr/>
        </p:nvSpPr>
        <p:spPr bwMode="white">
          <a:xfrm>
            <a:off x="1020565" y="3857287"/>
            <a:ext cx="10840914" cy="745535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rmAutofit/>
          </a:bodyPr>
          <a:lstStyle>
            <a:lvl1pPr marL="285750" indent="-285750" algn="l" defTabSz="457200" rtl="0" eaLnBrk="1" latinLnBrk="0" hangingPunct="1"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Char char="•"/>
              <a:defRPr sz="18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Char char="•"/>
              <a:defRPr sz="16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Char char="•"/>
              <a:defRPr sz="12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0" hangingPunct="1"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Char char="•"/>
              <a:defRPr sz="12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Char char="•"/>
              <a:defRPr sz="12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Char char="•"/>
              <a:defRPr sz="12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Char char="•"/>
              <a:defRPr sz="12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Char char="•"/>
              <a:defRPr sz="12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/>
              <a:buNone/>
            </a:pPr>
            <a:r>
              <a:rPr lang="hu-HU" dirty="0"/>
              <a:t>Konzulens: Dr. Pitlik László</a:t>
            </a:r>
          </a:p>
        </p:txBody>
      </p:sp>
      <p:sp>
        <p:nvSpPr>
          <p:cNvPr id="11" name="Tartalom helye 10">
            <a:extLst>
              <a:ext uri="{FF2B5EF4-FFF2-40B4-BE49-F238E27FC236}">
                <a16:creationId xmlns:a16="http://schemas.microsoft.com/office/drawing/2014/main" id="{96DD21C6-1310-D667-02C0-191873509E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0565" y="4658341"/>
            <a:ext cx="9428253" cy="745535"/>
          </a:xfrm>
        </p:spPr>
        <p:txBody>
          <a:bodyPr/>
          <a:lstStyle/>
          <a:p>
            <a:pPr marL="0" indent="0" algn="r">
              <a:buNone/>
            </a:pPr>
            <a:r>
              <a:rPr lang="hu-HU" dirty="0"/>
              <a:t>Készítette: Juhász Krisztián István</a:t>
            </a:r>
          </a:p>
        </p:txBody>
      </p:sp>
      <p:sp>
        <p:nvSpPr>
          <p:cNvPr id="13" name="Tartalom helye 10">
            <a:extLst>
              <a:ext uri="{FF2B5EF4-FFF2-40B4-BE49-F238E27FC236}">
                <a16:creationId xmlns:a16="http://schemas.microsoft.com/office/drawing/2014/main" id="{5722536D-3FBF-16D2-216E-5F706743D08F}"/>
              </a:ext>
            </a:extLst>
          </p:cNvPr>
          <p:cNvSpPr txBox="1">
            <a:spLocks/>
          </p:cNvSpPr>
          <p:nvPr/>
        </p:nvSpPr>
        <p:spPr bwMode="white">
          <a:xfrm>
            <a:off x="1020566" y="5459395"/>
            <a:ext cx="3602806" cy="1336862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rmAutofit/>
          </a:bodyPr>
          <a:lstStyle>
            <a:lvl1pPr marL="285750" indent="-285750" algn="l" defTabSz="457200" rtl="0" eaLnBrk="1" latinLnBrk="0" hangingPunct="1"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Char char="•"/>
              <a:defRPr sz="18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Char char="•"/>
              <a:defRPr sz="16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Char char="•"/>
              <a:defRPr sz="12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0" hangingPunct="1"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Char char="•"/>
              <a:defRPr sz="12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Char char="•"/>
              <a:defRPr sz="12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Char char="•"/>
              <a:defRPr sz="12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Char char="•"/>
              <a:defRPr sz="12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Char char="•"/>
              <a:defRPr sz="12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/>
              <a:buNone/>
            </a:pPr>
            <a:r>
              <a:rPr lang="hu-HU" dirty="0"/>
              <a:t>ÜZEMMÉRNÖK-INFORMATIKUS</a:t>
            </a:r>
          </a:p>
          <a:p>
            <a:pPr marL="0" indent="0">
              <a:buFont typeface="Arial"/>
              <a:buNone/>
            </a:pPr>
            <a:r>
              <a:rPr lang="hu-HU" dirty="0"/>
              <a:t>ALAPKÉPZÉSI SZAK</a:t>
            </a:r>
          </a:p>
          <a:p>
            <a:pPr marL="0" indent="0">
              <a:buFont typeface="Arial"/>
              <a:buNone/>
            </a:pPr>
            <a:r>
              <a:rPr lang="hu-HU" dirty="0"/>
              <a:t>Budapest 2026</a:t>
            </a:r>
          </a:p>
          <a:p>
            <a:pPr marL="0" indent="0">
              <a:buFont typeface="Arial"/>
              <a:buNone/>
            </a:pPr>
            <a:endParaRPr lang="hu-HU" dirty="0"/>
          </a:p>
        </p:txBody>
      </p:sp>
      <p:sp>
        <p:nvSpPr>
          <p:cNvPr id="4" name="Dia számának helye 3">
            <a:extLst>
              <a:ext uri="{FF2B5EF4-FFF2-40B4-BE49-F238E27FC236}">
                <a16:creationId xmlns:a16="http://schemas.microsoft.com/office/drawing/2014/main" id="{FCB527FE-AA31-4E46-9B76-1FE50ED802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5D99DD2A-B520-4620-9B43-64B657BA2D42}" type="slidenum">
              <a:rPr lang="hu-HU" sz="2000" noProof="0" smtClean="0"/>
              <a:t>1</a:t>
            </a:fld>
            <a:r>
              <a:rPr lang="hu-HU" sz="2000" noProof="0" dirty="0"/>
              <a:t>/20</a:t>
            </a:r>
          </a:p>
        </p:txBody>
      </p:sp>
    </p:spTree>
    <p:extLst>
      <p:ext uri="{BB962C8B-B14F-4D97-AF65-F5344CB8AC3E}">
        <p14:creationId xmlns:p14="http://schemas.microsoft.com/office/powerpoint/2010/main" val="86265648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B956339-5845-26A5-C264-55AD3C287B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zöveg helye 2">
            <a:extLst>
              <a:ext uri="{FF2B5EF4-FFF2-40B4-BE49-F238E27FC236}">
                <a16:creationId xmlns:a16="http://schemas.microsoft.com/office/drawing/2014/main" id="{10512A72-D6CE-5B27-EBE9-B06C39E41A8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70021" y="873410"/>
            <a:ext cx="10840914" cy="5984590"/>
          </a:xfrm>
        </p:spPr>
        <p:txBody>
          <a:bodyPr rtlCol="0"/>
          <a:lstStyle/>
          <a:p>
            <a:pPr marL="285750" indent="-285750" rtl="0">
              <a:buFont typeface="Arial" panose="020B0604020202020204" pitchFamily="34" charset="0"/>
              <a:buChar char="•"/>
            </a:pPr>
            <a:r>
              <a:rPr lang="hu-HU" sz="2000" dirty="0"/>
              <a:t>Kliens-oldal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hu-HU" sz="2200" b="0" dirty="0" err="1"/>
              <a:t>Angular</a:t>
            </a:r>
            <a:r>
              <a:rPr lang="hu-HU" sz="2200" b="0" dirty="0"/>
              <a:t> (verzió: 19)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hu-HU" sz="2200" b="0" dirty="0"/>
              <a:t>Megjelenés: 2024</a:t>
            </a:r>
          </a:p>
          <a:p>
            <a:pPr marL="285750" indent="-285750" rtl="0">
              <a:buFont typeface="Arial" panose="020B0604020202020204" pitchFamily="34" charset="0"/>
              <a:buChar char="•"/>
            </a:pPr>
            <a:r>
              <a:rPr lang="hu-HU" sz="2000" dirty="0"/>
              <a:t>Szerver-oldal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hu-HU" sz="2200" b="0" dirty="0"/>
              <a:t>ASP.NET (Verzió: NET 9.0)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hu-HU" sz="2200" b="0" dirty="0"/>
              <a:t>Megjelenés: 2025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sz="2000" dirty="0"/>
              <a:t>Adatbázis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hu-HU" sz="2200" b="0" dirty="0" err="1"/>
              <a:t>PostgreSQL</a:t>
            </a:r>
            <a:r>
              <a:rPr lang="hu-HU" sz="2200" b="0" dirty="0"/>
              <a:t> (verzió: 17.4)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hu-HU" sz="2200" b="0" dirty="0"/>
              <a:t>Megjelenés: 2025</a:t>
            </a:r>
          </a:p>
          <a:p>
            <a:pPr marL="285750" indent="-285750" rtl="0">
              <a:buFont typeface="Arial" panose="020B0604020202020204" pitchFamily="34" charset="0"/>
              <a:buChar char="•"/>
            </a:pPr>
            <a:r>
              <a:rPr lang="hu-HU" sz="2000" dirty="0"/>
              <a:t>Microservice-szerver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hu-HU" sz="2200" b="0" dirty="0"/>
              <a:t>Node.js (verzió: 24.0.4)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hu-HU" sz="2200" b="0" dirty="0"/>
              <a:t>Megjelenés (2025)</a:t>
            </a:r>
            <a:endParaRPr lang="hu-HU" sz="2000" dirty="0"/>
          </a:p>
        </p:txBody>
      </p:sp>
      <p:sp>
        <p:nvSpPr>
          <p:cNvPr id="5" name="Cím 4">
            <a:extLst>
              <a:ext uri="{FF2B5EF4-FFF2-40B4-BE49-F238E27FC236}">
                <a16:creationId xmlns:a16="http://schemas.microsoft.com/office/drawing/2014/main" id="{88CA093F-AB18-A4E9-D4E9-846B9AD65D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8765"/>
            <a:ext cx="12192000" cy="1260000"/>
          </a:xfrm>
        </p:spPr>
        <p:txBody>
          <a:bodyPr/>
          <a:lstStyle/>
          <a:p>
            <a:pPr algn="ctr"/>
            <a:r>
              <a:rPr lang="hu-HU" dirty="0"/>
              <a:t>Rendszerarchitektúra</a:t>
            </a:r>
          </a:p>
        </p:txBody>
      </p:sp>
      <p:pic>
        <p:nvPicPr>
          <p:cNvPr id="6" name="Kép 5" descr="A képen szöveg, Betűtípus, poszter, embléma látható&#10;&#10;Előfordulhat, hogy az AI által létrehozott tartalom helytelen.">
            <a:extLst>
              <a:ext uri="{FF2B5EF4-FFF2-40B4-BE49-F238E27FC236}">
                <a16:creationId xmlns:a16="http://schemas.microsoft.com/office/drawing/2014/main" id="{F55DC3DA-D8CE-677C-7DBD-12929BA3706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266059" y="343124"/>
            <a:ext cx="1489753" cy="1517711"/>
          </a:xfrm>
          <a:prstGeom prst="rect">
            <a:avLst/>
          </a:prstGeom>
        </p:spPr>
      </p:pic>
      <p:sp>
        <p:nvSpPr>
          <p:cNvPr id="4" name="Dia számának helye 3">
            <a:extLst>
              <a:ext uri="{FF2B5EF4-FFF2-40B4-BE49-F238E27FC236}">
                <a16:creationId xmlns:a16="http://schemas.microsoft.com/office/drawing/2014/main" id="{D47D21BE-1483-4956-903B-13DB39330B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99DD2A-B520-4620-9B43-64B657BA2D42}" type="slidenum">
              <a:rPr lang="hu-HU" sz="2000" noProof="0" smtClean="0"/>
              <a:pPr/>
              <a:t>10</a:t>
            </a:fld>
            <a:r>
              <a:rPr lang="hu-HU" sz="2000" noProof="0" dirty="0"/>
              <a:t>/20</a:t>
            </a:r>
          </a:p>
        </p:txBody>
      </p:sp>
      <p:pic>
        <p:nvPicPr>
          <p:cNvPr id="8" name="Kép 7">
            <a:extLst>
              <a:ext uri="{FF2B5EF4-FFF2-40B4-BE49-F238E27FC236}">
                <a16:creationId xmlns:a16="http://schemas.microsoft.com/office/drawing/2014/main" id="{3564729A-7212-4C31-8BE5-1C6EE9BCB7C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17945" y="2221373"/>
            <a:ext cx="7604034" cy="34580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514474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DB56F2D-E780-116B-A5EE-4771630B11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zöveg helye 2">
            <a:extLst>
              <a:ext uri="{FF2B5EF4-FFF2-40B4-BE49-F238E27FC236}">
                <a16:creationId xmlns:a16="http://schemas.microsoft.com/office/drawing/2014/main" id="{ACF1A8AC-9142-63E9-2839-ADD9920750F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5800" y="2522511"/>
            <a:ext cx="10840914" cy="3211862"/>
          </a:xfrm>
        </p:spPr>
        <p:txBody>
          <a:bodyPr rtlCol="0"/>
          <a:lstStyle/>
          <a:p>
            <a:pPr marL="285750" indent="-285750" rtl="0">
              <a:buFont typeface="Arial" panose="020B0604020202020204" pitchFamily="34" charset="0"/>
              <a:buChar char="•"/>
            </a:pPr>
            <a:r>
              <a:rPr lang="hu-HU" sz="2000" dirty="0" err="1"/>
              <a:t>Steam</a:t>
            </a:r>
            <a:r>
              <a:rPr lang="hu-HU" sz="2000" dirty="0"/>
              <a:t> Web API integráció</a:t>
            </a:r>
          </a:p>
          <a:p>
            <a:pPr marL="742950" lvl="1" indent="-285750">
              <a:buClr>
                <a:prstClr val="white"/>
              </a:buClr>
              <a:buFont typeface="Arial" panose="020B0604020202020204" pitchFamily="34" charset="0"/>
              <a:buChar char="•"/>
              <a:defRPr/>
            </a:pPr>
            <a:r>
              <a:rPr lang="hu-HU" sz="2200" b="0" dirty="0" err="1">
                <a:solidFill>
                  <a:prstClr val="white"/>
                </a:solidFill>
                <a:latin typeface="Corbel"/>
              </a:rPr>
              <a:t>Authentikáció</a:t>
            </a:r>
            <a:endParaRPr lang="hu-HU" sz="2200" b="0" dirty="0">
              <a:solidFill>
                <a:prstClr val="white"/>
              </a:solidFill>
              <a:latin typeface="Corbel"/>
            </a:endParaRPr>
          </a:p>
          <a:p>
            <a:pPr marL="1200150" lvl="2" indent="-285750">
              <a:buClr>
                <a:prstClr val="white"/>
              </a:buClr>
              <a:buFont typeface="Arial" panose="020B0604020202020204" pitchFamily="34" charset="0"/>
              <a:buChar char="•"/>
              <a:defRPr/>
            </a:pPr>
            <a:r>
              <a:rPr lang="hu-HU" sz="2000" b="0" dirty="0">
                <a:solidFill>
                  <a:prstClr val="white"/>
                </a:solidFill>
                <a:latin typeface="Corbel"/>
              </a:rPr>
              <a:t>Sikeres bejelentkezés utáni funkciók</a:t>
            </a:r>
          </a:p>
          <a:p>
            <a:pPr marL="742950" lvl="1" indent="-285750">
              <a:buClr>
                <a:prstClr val="white"/>
              </a:buClr>
              <a:buFont typeface="Arial" panose="020B0604020202020204" pitchFamily="34" charset="0"/>
              <a:buChar char="•"/>
              <a:defRPr/>
            </a:pPr>
            <a:r>
              <a:rPr kumimoji="0" lang="hu-HU" sz="2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orbel"/>
                <a:ea typeface="+mn-ea"/>
                <a:cs typeface="+mn-cs"/>
              </a:rPr>
              <a:t>Tárgyak</a:t>
            </a:r>
          </a:p>
          <a:p>
            <a:pPr marL="1200150" lvl="2" indent="-285750">
              <a:buClr>
                <a:prstClr val="white"/>
              </a:buClr>
              <a:buFont typeface="Arial" panose="020B0604020202020204" pitchFamily="34" charset="0"/>
              <a:buChar char="•"/>
              <a:defRPr/>
            </a:pPr>
            <a:r>
              <a:rPr kumimoji="0" lang="hu-HU" sz="2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orbel"/>
                <a:ea typeface="+mn-ea"/>
                <a:cs typeface="+mn-cs"/>
              </a:rPr>
              <a:t>Birtokolt tárgyak listája</a:t>
            </a:r>
          </a:p>
          <a:p>
            <a:pPr marL="742950" lvl="1" indent="-285750">
              <a:buClr>
                <a:prstClr val="white"/>
              </a:buClr>
              <a:buFont typeface="Arial" panose="020B0604020202020204" pitchFamily="34" charset="0"/>
              <a:buChar char="•"/>
              <a:defRPr/>
            </a:pPr>
            <a:r>
              <a:rPr lang="hu-HU" sz="2200" b="0" dirty="0">
                <a:solidFill>
                  <a:prstClr val="white"/>
                </a:solidFill>
                <a:latin typeface="Corbel"/>
              </a:rPr>
              <a:t>Profiladatok</a:t>
            </a:r>
          </a:p>
          <a:p>
            <a:pPr marL="1200150" lvl="2" indent="-285750">
              <a:buClr>
                <a:prstClr val="white"/>
              </a:buClr>
              <a:buFont typeface="Arial" panose="020B0604020202020204" pitchFamily="34" charset="0"/>
              <a:buChar char="•"/>
              <a:defRPr/>
            </a:pPr>
            <a:r>
              <a:rPr lang="hu-HU" sz="2000" b="0" dirty="0">
                <a:solidFill>
                  <a:prstClr val="white"/>
                </a:solidFill>
                <a:latin typeface="Corbel"/>
              </a:rPr>
              <a:t>Név, profilkép</a:t>
            </a:r>
          </a:p>
          <a:p>
            <a:pPr lvl="1"/>
            <a:endParaRPr lang="hu-HU" sz="2200" dirty="0"/>
          </a:p>
        </p:txBody>
      </p:sp>
      <p:sp>
        <p:nvSpPr>
          <p:cNvPr id="5" name="Cím 4">
            <a:extLst>
              <a:ext uri="{FF2B5EF4-FFF2-40B4-BE49-F238E27FC236}">
                <a16:creationId xmlns:a16="http://schemas.microsoft.com/office/drawing/2014/main" id="{D3195E03-66B4-ED14-8C88-B4748C371D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u-HU" dirty="0" err="1"/>
              <a:t>steam</a:t>
            </a:r>
            <a:r>
              <a:rPr lang="hu-HU" dirty="0"/>
              <a:t> </a:t>
            </a:r>
            <a:r>
              <a:rPr lang="hu-HU" dirty="0" err="1"/>
              <a:t>api</a:t>
            </a:r>
            <a:r>
              <a:rPr lang="hu-HU" dirty="0"/>
              <a:t> - integráció</a:t>
            </a:r>
          </a:p>
        </p:txBody>
      </p:sp>
      <p:pic>
        <p:nvPicPr>
          <p:cNvPr id="6" name="Kép 5" descr="A képen szöveg, Betűtípus, poszter, embléma látható&#10;&#10;Előfordulhat, hogy az AI által létrehozott tartalom helytelen.">
            <a:extLst>
              <a:ext uri="{FF2B5EF4-FFF2-40B4-BE49-F238E27FC236}">
                <a16:creationId xmlns:a16="http://schemas.microsoft.com/office/drawing/2014/main" id="{06EDD531-A609-F294-C1AB-4FB828FABC2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8368" y="61743"/>
            <a:ext cx="1489753" cy="1517711"/>
          </a:xfrm>
          <a:prstGeom prst="rect">
            <a:avLst/>
          </a:prstGeom>
        </p:spPr>
      </p:pic>
      <p:sp>
        <p:nvSpPr>
          <p:cNvPr id="4" name="Dia számának helye 3">
            <a:extLst>
              <a:ext uri="{FF2B5EF4-FFF2-40B4-BE49-F238E27FC236}">
                <a16:creationId xmlns:a16="http://schemas.microsoft.com/office/drawing/2014/main" id="{ADAFF5B3-479F-460B-824E-86043DEC70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5D99DD2A-B520-4620-9B43-64B657BA2D42}" type="slidenum">
              <a:rPr lang="hu-HU" sz="2000" noProof="0" smtClean="0"/>
              <a:pPr rtl="0"/>
              <a:t>11</a:t>
            </a:fld>
            <a:r>
              <a:rPr lang="hu-HU" sz="2000" noProof="0" dirty="0"/>
              <a:t>/20</a:t>
            </a:r>
          </a:p>
        </p:txBody>
      </p:sp>
    </p:spTree>
    <p:extLst>
      <p:ext uri="{BB962C8B-B14F-4D97-AF65-F5344CB8AC3E}">
        <p14:creationId xmlns:p14="http://schemas.microsoft.com/office/powerpoint/2010/main" val="269176559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08BE431-4C74-8D33-0FDC-4FCAA43935E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zöveg helye 2">
            <a:extLst>
              <a:ext uri="{FF2B5EF4-FFF2-40B4-BE49-F238E27FC236}">
                <a16:creationId xmlns:a16="http://schemas.microsoft.com/office/drawing/2014/main" id="{8CF5A51C-3F6E-60E0-10E7-8F770B37E76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39484" y="1265695"/>
            <a:ext cx="12052515" cy="5586610"/>
          </a:xfrm>
        </p:spPr>
        <p:txBody>
          <a:bodyPr rtlCol="0"/>
          <a:lstStyle/>
          <a:p>
            <a:pPr marL="285750" indent="-285750" rtl="0">
              <a:buFont typeface="Arial" panose="020B0604020202020204" pitchFamily="34" charset="0"/>
              <a:buChar char="•"/>
            </a:pPr>
            <a:r>
              <a:rPr lang="hu-HU" sz="2000" dirty="0"/>
              <a:t>Csere-igény (~ 400 000 darab) műveletek (CRUD)</a:t>
            </a:r>
          </a:p>
          <a:p>
            <a:pPr marL="285750" indent="-285750" rtl="0">
              <a:buFont typeface="Arial" panose="020B0604020202020204" pitchFamily="34" charset="0"/>
              <a:buChar char="•"/>
            </a:pPr>
            <a:r>
              <a:rPr lang="hu-HU" sz="2000" dirty="0"/>
              <a:t>Tárgykezelés (~ 4 000 000 darab)</a:t>
            </a:r>
          </a:p>
          <a:p>
            <a:pPr marL="285750" indent="-285750" rtl="0">
              <a:buFont typeface="Arial" panose="020B0604020202020204" pitchFamily="34" charset="0"/>
              <a:buChar char="•"/>
            </a:pPr>
            <a:r>
              <a:rPr lang="hu-HU" sz="2000" dirty="0"/>
              <a:t>Ajánlattételi rendszer</a:t>
            </a:r>
          </a:p>
          <a:p>
            <a:pPr marL="285750" indent="-285750" rtl="0">
              <a:buFont typeface="Arial" panose="020B0604020202020204" pitchFamily="34" charset="0"/>
              <a:buChar char="•"/>
            </a:pPr>
            <a:r>
              <a:rPr lang="hu-HU" sz="2000" dirty="0"/>
              <a:t>Keresés és szűrés (7 dimenzió -&gt; 128 keresési kombináció)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hu-HU" sz="2200" b="0" dirty="0"/>
              <a:t>Típus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hu-HU" sz="2200" b="0" dirty="0"/>
              <a:t>Szín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hu-HU" sz="2200" b="0" dirty="0"/>
              <a:t>Hatás (</a:t>
            </a:r>
            <a:r>
              <a:rPr lang="hu-HU" sz="2200" b="0" dirty="0" err="1"/>
              <a:t>effect</a:t>
            </a:r>
            <a:r>
              <a:rPr lang="hu-HU" sz="2200" b="0" dirty="0"/>
              <a:t>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hu-HU" sz="2200" b="0" dirty="0" err="1"/>
              <a:t>Killstreak</a:t>
            </a:r>
            <a:endParaRPr lang="hu-HU" sz="2200" b="0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hu-HU" sz="2200" b="0" dirty="0" err="1"/>
              <a:t>Sheen</a:t>
            </a:r>
            <a:endParaRPr lang="hu-HU" sz="2200" b="0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hu-HU" sz="2200" b="0" dirty="0"/>
              <a:t>Varázslat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hu-HU" sz="2200" b="0" dirty="0"/>
              <a:t>Barkácsolható</a:t>
            </a:r>
          </a:p>
          <a:p>
            <a:pPr marL="285750" indent="-285750" rtl="0">
              <a:buFont typeface="Arial" panose="020B0604020202020204" pitchFamily="34" charset="0"/>
              <a:buChar char="•"/>
            </a:pPr>
            <a:r>
              <a:rPr lang="hu-HU" sz="2000" dirty="0"/>
              <a:t>Kezdetleges tapasztalati-pont rendszer (1x jutalom)</a:t>
            </a:r>
          </a:p>
        </p:txBody>
      </p:sp>
      <p:sp>
        <p:nvSpPr>
          <p:cNvPr id="5" name="Cím 4">
            <a:extLst>
              <a:ext uri="{FF2B5EF4-FFF2-40B4-BE49-F238E27FC236}">
                <a16:creationId xmlns:a16="http://schemas.microsoft.com/office/drawing/2014/main" id="{6538BFEC-D070-6471-05B7-AA1D40B925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" y="5695"/>
            <a:ext cx="12192001" cy="1260000"/>
          </a:xfrm>
        </p:spPr>
        <p:txBody>
          <a:bodyPr/>
          <a:lstStyle/>
          <a:p>
            <a:pPr algn="ctr"/>
            <a:r>
              <a:rPr lang="hu-HU" dirty="0"/>
              <a:t>Megvalósított funkciók</a:t>
            </a:r>
          </a:p>
        </p:txBody>
      </p:sp>
      <p:pic>
        <p:nvPicPr>
          <p:cNvPr id="6" name="Kép 5" descr="A képen szöveg, Betűtípus, poszter, embléma látható&#10;&#10;Előfordulhat, hogy az AI által létrehozott tartalom helytelen.">
            <a:extLst>
              <a:ext uri="{FF2B5EF4-FFF2-40B4-BE49-F238E27FC236}">
                <a16:creationId xmlns:a16="http://schemas.microsoft.com/office/drawing/2014/main" id="{5C4CB075-8594-C594-FAEC-EB7BB0ADAB2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151509" y="480745"/>
            <a:ext cx="1489753" cy="1517711"/>
          </a:xfrm>
          <a:prstGeom prst="rect">
            <a:avLst/>
          </a:prstGeom>
        </p:spPr>
      </p:pic>
      <p:sp>
        <p:nvSpPr>
          <p:cNvPr id="4" name="Dia számának helye 3">
            <a:extLst>
              <a:ext uri="{FF2B5EF4-FFF2-40B4-BE49-F238E27FC236}">
                <a16:creationId xmlns:a16="http://schemas.microsoft.com/office/drawing/2014/main" id="{132055A2-323E-406A-ADD3-825A3FEB50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99DD2A-B520-4620-9B43-64B657BA2D42}" type="slidenum">
              <a:rPr lang="hu-HU" sz="2000" noProof="0" smtClean="0"/>
              <a:pPr/>
              <a:t>12</a:t>
            </a:fld>
            <a:r>
              <a:rPr lang="hu-HU" sz="2000" noProof="0" dirty="0"/>
              <a:t>/20</a:t>
            </a:r>
          </a:p>
        </p:txBody>
      </p:sp>
    </p:spTree>
    <p:extLst>
      <p:ext uri="{BB962C8B-B14F-4D97-AF65-F5344CB8AC3E}">
        <p14:creationId xmlns:p14="http://schemas.microsoft.com/office/powerpoint/2010/main" val="244269032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B8DCC32-8985-D321-AA00-E782011295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ím 4">
            <a:extLst>
              <a:ext uri="{FF2B5EF4-FFF2-40B4-BE49-F238E27FC236}">
                <a16:creationId xmlns:a16="http://schemas.microsoft.com/office/drawing/2014/main" id="{4A6FB7AF-2C96-C7E5-EC5D-CA68457CE9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u-HU" dirty="0"/>
              <a:t>Adatmodell</a:t>
            </a:r>
          </a:p>
        </p:txBody>
      </p:sp>
      <p:pic>
        <p:nvPicPr>
          <p:cNvPr id="6" name="Kép 5" descr="A képen szöveg, Betűtípus, poszter, embléma látható&#10;&#10;Előfordulhat, hogy az AI által létrehozott tartalom helytelen.">
            <a:extLst>
              <a:ext uri="{FF2B5EF4-FFF2-40B4-BE49-F238E27FC236}">
                <a16:creationId xmlns:a16="http://schemas.microsoft.com/office/drawing/2014/main" id="{560CF6D4-B56C-5982-1355-6806482102B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8368" y="61743"/>
            <a:ext cx="1489753" cy="1517711"/>
          </a:xfrm>
          <a:prstGeom prst="rect">
            <a:avLst/>
          </a:prstGeom>
        </p:spPr>
      </p:pic>
      <p:sp>
        <p:nvSpPr>
          <p:cNvPr id="3" name="Dia számának helye 2">
            <a:extLst>
              <a:ext uri="{FF2B5EF4-FFF2-40B4-BE49-F238E27FC236}">
                <a16:creationId xmlns:a16="http://schemas.microsoft.com/office/drawing/2014/main" id="{3DBBD9FD-9F13-4578-B1E0-8A271E3496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99DD2A-B520-4620-9B43-64B657BA2D42}" type="slidenum">
              <a:rPr lang="hu-HU" sz="2000" noProof="0" smtClean="0"/>
              <a:pPr/>
              <a:t>13</a:t>
            </a:fld>
            <a:r>
              <a:rPr lang="hu-HU" sz="2000" noProof="0" dirty="0"/>
              <a:t>/20</a:t>
            </a:r>
          </a:p>
        </p:txBody>
      </p:sp>
      <p:pic>
        <p:nvPicPr>
          <p:cNvPr id="12" name="Kép 11">
            <a:extLst>
              <a:ext uri="{FF2B5EF4-FFF2-40B4-BE49-F238E27FC236}">
                <a16:creationId xmlns:a16="http://schemas.microsoft.com/office/drawing/2014/main" id="{01A56ACD-CF86-4005-86FF-09CEA104682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90236" y="1869601"/>
            <a:ext cx="1015524" cy="4680488"/>
          </a:xfrm>
          <a:prstGeom prst="rect">
            <a:avLst/>
          </a:prstGeom>
        </p:spPr>
      </p:pic>
      <p:pic>
        <p:nvPicPr>
          <p:cNvPr id="14" name="Kép 13">
            <a:extLst>
              <a:ext uri="{FF2B5EF4-FFF2-40B4-BE49-F238E27FC236}">
                <a16:creationId xmlns:a16="http://schemas.microsoft.com/office/drawing/2014/main" id="{F1A5BDAB-6B2B-49E0-BEE0-A744DA7F64F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670440" y="2502247"/>
            <a:ext cx="1686160" cy="2438740"/>
          </a:xfrm>
          <a:prstGeom prst="rect">
            <a:avLst/>
          </a:prstGeom>
        </p:spPr>
      </p:pic>
      <p:pic>
        <p:nvPicPr>
          <p:cNvPr id="16" name="Kép 15">
            <a:extLst>
              <a:ext uri="{FF2B5EF4-FFF2-40B4-BE49-F238E27FC236}">
                <a16:creationId xmlns:a16="http://schemas.microsoft.com/office/drawing/2014/main" id="{2FFC48EF-FB14-4FFD-9849-995FA8436E13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421280" y="2183115"/>
            <a:ext cx="1686160" cy="3077004"/>
          </a:xfrm>
          <a:prstGeom prst="rect">
            <a:avLst/>
          </a:prstGeom>
        </p:spPr>
      </p:pic>
      <p:pic>
        <p:nvPicPr>
          <p:cNvPr id="18" name="Kép 17">
            <a:extLst>
              <a:ext uri="{FF2B5EF4-FFF2-40B4-BE49-F238E27FC236}">
                <a16:creationId xmlns:a16="http://schemas.microsoft.com/office/drawing/2014/main" id="{B67F0188-B8EF-4638-9ABB-74188BFC27D0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9172120" y="2554642"/>
            <a:ext cx="1724266" cy="23339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348080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663F3B8-3BAA-B03D-094E-2B2E0335D00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zöveg helye 2">
            <a:extLst>
              <a:ext uri="{FF2B5EF4-FFF2-40B4-BE49-F238E27FC236}">
                <a16:creationId xmlns:a16="http://schemas.microsoft.com/office/drawing/2014/main" id="{71DC1A99-CF7C-1B5F-C7E7-8E31D44438D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08384" y="1163319"/>
            <a:ext cx="10840914" cy="1269664"/>
          </a:xfrm>
        </p:spPr>
        <p:txBody>
          <a:bodyPr rtlCol="0"/>
          <a:lstStyle/>
          <a:p>
            <a:pPr marL="285750" indent="-285750" rtl="0">
              <a:buFont typeface="Arial" panose="020B0604020202020204" pitchFamily="34" charset="0"/>
              <a:buChar char="•"/>
            </a:pPr>
            <a:r>
              <a:rPr lang="hu-HU" sz="2000" dirty="0" err="1"/>
              <a:t>Cold</a:t>
            </a:r>
            <a:r>
              <a:rPr lang="hu-HU" sz="2000" dirty="0"/>
              <a:t> Start</a:t>
            </a:r>
          </a:p>
          <a:p>
            <a:pPr marL="285750" indent="-285750" rtl="0">
              <a:buFont typeface="Arial" panose="020B0604020202020204" pitchFamily="34" charset="0"/>
              <a:buChar char="•"/>
            </a:pPr>
            <a:r>
              <a:rPr lang="hu-HU" sz="2000" dirty="0" err="1"/>
              <a:t>Warm</a:t>
            </a:r>
            <a:r>
              <a:rPr lang="hu-HU" sz="2000" dirty="0"/>
              <a:t> </a:t>
            </a:r>
            <a:r>
              <a:rPr lang="hu-HU" sz="2000" dirty="0" err="1"/>
              <a:t>State</a:t>
            </a:r>
            <a:endParaRPr lang="hu-HU" sz="2000" dirty="0"/>
          </a:p>
          <a:p>
            <a:pPr marL="285750" indent="-285750" rtl="0">
              <a:buFont typeface="Arial" panose="020B0604020202020204" pitchFamily="34" charset="0"/>
              <a:buChar char="•"/>
            </a:pPr>
            <a:r>
              <a:rPr lang="hu-HU" sz="2000" dirty="0"/>
              <a:t>Optimalizálás (</a:t>
            </a:r>
            <a:r>
              <a:rPr lang="hu-HU" sz="2000" dirty="0" err="1"/>
              <a:t>offset</a:t>
            </a:r>
            <a:r>
              <a:rPr lang="hu-HU" sz="2000" dirty="0"/>
              <a:t>/</a:t>
            </a:r>
            <a:r>
              <a:rPr lang="hu-HU" sz="2000" dirty="0" err="1"/>
              <a:t>keyset</a:t>
            </a:r>
            <a:r>
              <a:rPr lang="hu-HU" sz="2000" dirty="0"/>
              <a:t>)</a:t>
            </a:r>
          </a:p>
        </p:txBody>
      </p:sp>
      <p:sp>
        <p:nvSpPr>
          <p:cNvPr id="5" name="Cím 4">
            <a:extLst>
              <a:ext uri="{FF2B5EF4-FFF2-40B4-BE49-F238E27FC236}">
                <a16:creationId xmlns:a16="http://schemas.microsoft.com/office/drawing/2014/main" id="{9FC50D5F-9ABD-B1AA-97CF-8EDC3D3F96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1037"/>
            <a:ext cx="12192000" cy="1260000"/>
          </a:xfrm>
        </p:spPr>
        <p:txBody>
          <a:bodyPr/>
          <a:lstStyle/>
          <a:p>
            <a:r>
              <a:rPr lang="hu-HU" dirty="0"/>
              <a:t>Keresés és szűrési funkció teszteredményei</a:t>
            </a:r>
          </a:p>
        </p:txBody>
      </p:sp>
      <p:pic>
        <p:nvPicPr>
          <p:cNvPr id="6" name="Kép 5" descr="A képen szöveg, Betűtípus, poszter, embléma látható&#10;&#10;Előfordulhat, hogy az AI által létrehozott tartalom helytelen.">
            <a:extLst>
              <a:ext uri="{FF2B5EF4-FFF2-40B4-BE49-F238E27FC236}">
                <a16:creationId xmlns:a16="http://schemas.microsoft.com/office/drawing/2014/main" id="{DFEB243C-C93E-3997-BC9B-FCE14E24760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567929" y="232894"/>
            <a:ext cx="1489753" cy="1517711"/>
          </a:xfrm>
          <a:prstGeom prst="rect">
            <a:avLst/>
          </a:prstGeom>
        </p:spPr>
      </p:pic>
      <p:sp>
        <p:nvSpPr>
          <p:cNvPr id="2" name="Szöveg helye 2">
            <a:extLst>
              <a:ext uri="{FF2B5EF4-FFF2-40B4-BE49-F238E27FC236}">
                <a16:creationId xmlns:a16="http://schemas.microsoft.com/office/drawing/2014/main" id="{86014A9F-1255-C349-A64A-B19E75D88718}"/>
              </a:ext>
            </a:extLst>
          </p:cNvPr>
          <p:cNvSpPr txBox="1">
            <a:spLocks/>
          </p:cNvSpPr>
          <p:nvPr/>
        </p:nvSpPr>
        <p:spPr bwMode="white">
          <a:xfrm>
            <a:off x="685799" y="3478160"/>
            <a:ext cx="10840914" cy="900194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>
            <a:lvl1pPr marL="0" indent="0" algn="l" defTabSz="457200" rtl="0" eaLnBrk="1" latinLnBrk="0" hangingPunct="1"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None/>
              <a:defRPr sz="1800" b="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None/>
              <a:defRPr sz="2000" b="1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None/>
              <a:defRPr sz="1800" b="1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None/>
              <a:defRPr sz="1600" b="1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None/>
              <a:defRPr sz="1600" b="1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None/>
              <a:defRPr sz="1600" b="1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None/>
              <a:defRPr sz="1600" b="1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None/>
              <a:defRPr sz="1600" b="1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None/>
              <a:defRPr sz="1600" b="1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285750" indent="-285750">
              <a:buFont typeface="Arial" panose="020B0604020202020204" pitchFamily="34" charset="0"/>
              <a:buChar char="•"/>
            </a:pPr>
            <a:endParaRPr lang="hu-HU" sz="2000" dirty="0"/>
          </a:p>
        </p:txBody>
      </p:sp>
      <p:graphicFrame>
        <p:nvGraphicFramePr>
          <p:cNvPr id="4" name="Táblázat 3">
            <a:extLst>
              <a:ext uri="{FF2B5EF4-FFF2-40B4-BE49-F238E27FC236}">
                <a16:creationId xmlns:a16="http://schemas.microsoft.com/office/drawing/2014/main" id="{68B2E59D-949F-F1C3-808E-4515E550124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39220213"/>
              </p:ext>
            </p:extLst>
          </p:nvPr>
        </p:nvGraphicFramePr>
        <p:xfrm>
          <a:off x="747793" y="2432983"/>
          <a:ext cx="10716925" cy="2990548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2541569">
                  <a:extLst>
                    <a:ext uri="{9D8B030D-6E8A-4147-A177-3AD203B41FA5}">
                      <a16:colId xmlns:a16="http://schemas.microsoft.com/office/drawing/2014/main" val="2930851183"/>
                    </a:ext>
                  </a:extLst>
                </a:gridCol>
                <a:gridCol w="1735810">
                  <a:extLst>
                    <a:ext uri="{9D8B030D-6E8A-4147-A177-3AD203B41FA5}">
                      <a16:colId xmlns:a16="http://schemas.microsoft.com/office/drawing/2014/main" val="2770598090"/>
                    </a:ext>
                  </a:extLst>
                </a:gridCol>
                <a:gridCol w="2278251">
                  <a:extLst>
                    <a:ext uri="{9D8B030D-6E8A-4147-A177-3AD203B41FA5}">
                      <a16:colId xmlns:a16="http://schemas.microsoft.com/office/drawing/2014/main" val="3852551574"/>
                    </a:ext>
                  </a:extLst>
                </a:gridCol>
                <a:gridCol w="2154265">
                  <a:extLst>
                    <a:ext uri="{9D8B030D-6E8A-4147-A177-3AD203B41FA5}">
                      <a16:colId xmlns:a16="http://schemas.microsoft.com/office/drawing/2014/main" val="4056363404"/>
                    </a:ext>
                  </a:extLst>
                </a:gridCol>
                <a:gridCol w="2007030">
                  <a:extLst>
                    <a:ext uri="{9D8B030D-6E8A-4147-A177-3AD203B41FA5}">
                      <a16:colId xmlns:a16="http://schemas.microsoft.com/office/drawing/2014/main" val="237212644"/>
                    </a:ext>
                  </a:extLst>
                </a:gridCol>
              </a:tblGrid>
              <a:tr h="926548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8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hu-HU" sz="1600" dirty="0">
                          <a:effectLst/>
                        </a:rPr>
                        <a:t>Csere-igények (darab)</a:t>
                      </a:r>
                      <a:endParaRPr lang="hu-H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9103" marR="891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8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hu-HU" sz="1600" dirty="0">
                          <a:effectLst/>
                        </a:rPr>
                        <a:t>Tárgyak (darab)</a:t>
                      </a:r>
                      <a:endParaRPr lang="hu-H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9103" marR="891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8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hu-HU" sz="1600" dirty="0">
                          <a:effectLst/>
                        </a:rPr>
                        <a:t>Egyszerű keresés (</a:t>
                      </a:r>
                      <a:r>
                        <a:rPr lang="hu-HU" sz="1600" dirty="0" err="1">
                          <a:effectLst/>
                        </a:rPr>
                        <a:t>ms</a:t>
                      </a:r>
                      <a:r>
                        <a:rPr lang="hu-HU" sz="1600" dirty="0">
                          <a:effectLst/>
                        </a:rPr>
                        <a:t>)</a:t>
                      </a:r>
                      <a:endParaRPr lang="hu-H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9103" marR="891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8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hu-HU" sz="1600" dirty="0">
                          <a:effectLst/>
                        </a:rPr>
                        <a:t>Összetett szűrés (</a:t>
                      </a:r>
                      <a:r>
                        <a:rPr lang="hu-HU" sz="1600" dirty="0" err="1">
                          <a:effectLst/>
                        </a:rPr>
                        <a:t>ms</a:t>
                      </a:r>
                      <a:r>
                        <a:rPr lang="hu-HU" sz="1600" dirty="0">
                          <a:effectLst/>
                        </a:rPr>
                        <a:t>)</a:t>
                      </a:r>
                      <a:endParaRPr lang="hu-H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9103" marR="891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8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hu-HU" sz="1600" dirty="0">
                          <a:effectLst/>
                        </a:rPr>
                        <a:t>Lapozás (</a:t>
                      </a:r>
                      <a:r>
                        <a:rPr lang="hu-HU" sz="1600" dirty="0" err="1">
                          <a:effectLst/>
                        </a:rPr>
                        <a:t>ms</a:t>
                      </a:r>
                      <a:r>
                        <a:rPr lang="hu-HU" sz="1600" dirty="0">
                          <a:effectLst/>
                        </a:rPr>
                        <a:t>)</a:t>
                      </a:r>
                      <a:endParaRPr lang="hu-H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9103" marR="89103" marT="0" marB="0" anchor="ctr"/>
                </a:tc>
                <a:extLst>
                  <a:ext uri="{0D108BD9-81ED-4DB2-BD59-A6C34878D82A}">
                    <a16:rowId xmlns:a16="http://schemas.microsoft.com/office/drawing/2014/main" val="3959050370"/>
                  </a:ext>
                </a:extLst>
              </a:tr>
              <a:tr h="516000"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Bef>
                          <a:spcPts val="8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hu-H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10 000</a:t>
                      </a:r>
                      <a:endParaRPr lang="hu-H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9103" marR="89103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Bef>
                          <a:spcPts val="8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hu-H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99 805</a:t>
                      </a:r>
                      <a:endParaRPr lang="hu-HU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9103" marR="89103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Bef>
                          <a:spcPts val="8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hu-H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~5</a:t>
                      </a:r>
                      <a:endParaRPr lang="hu-H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9103" marR="89103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Bef>
                          <a:spcPts val="8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hu-H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~3</a:t>
                      </a:r>
                      <a:endParaRPr lang="hu-HU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9103" marR="89103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Bef>
                          <a:spcPts val="8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hu-H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~6</a:t>
                      </a:r>
                      <a:endParaRPr lang="hu-HU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9103" marR="89103" marT="0" marB="0" anchor="ctr"/>
                </a:tc>
                <a:extLst>
                  <a:ext uri="{0D108BD9-81ED-4DB2-BD59-A6C34878D82A}">
                    <a16:rowId xmlns:a16="http://schemas.microsoft.com/office/drawing/2014/main" val="2090890481"/>
                  </a:ext>
                </a:extLst>
              </a:tr>
              <a:tr h="516000"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Bef>
                          <a:spcPts val="8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hu-H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100 000</a:t>
                      </a:r>
                      <a:endParaRPr lang="hu-H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9103" marR="89103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Bef>
                          <a:spcPts val="8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hu-H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1 001 149</a:t>
                      </a:r>
                      <a:endParaRPr lang="hu-H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9103" marR="89103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Bef>
                          <a:spcPts val="8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hu-H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~7</a:t>
                      </a:r>
                      <a:endParaRPr lang="hu-H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9103" marR="89103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Bef>
                          <a:spcPts val="8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hu-H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~5</a:t>
                      </a:r>
                      <a:endParaRPr lang="hu-HU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9103" marR="89103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Bef>
                          <a:spcPts val="8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hu-H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~75</a:t>
                      </a:r>
                      <a:endParaRPr lang="hu-HU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9103" marR="89103" marT="0" marB="0" anchor="ctr"/>
                </a:tc>
                <a:extLst>
                  <a:ext uri="{0D108BD9-81ED-4DB2-BD59-A6C34878D82A}">
                    <a16:rowId xmlns:a16="http://schemas.microsoft.com/office/drawing/2014/main" val="897796035"/>
                  </a:ext>
                </a:extLst>
              </a:tr>
              <a:tr h="516000"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Bef>
                          <a:spcPts val="8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hu-H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200 000</a:t>
                      </a:r>
                      <a:endParaRPr lang="hu-HU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9103" marR="89103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Bef>
                          <a:spcPts val="8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hu-H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2 000 677</a:t>
                      </a:r>
                      <a:endParaRPr lang="hu-H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9103" marR="89103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Bef>
                          <a:spcPts val="8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hu-H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~10</a:t>
                      </a:r>
                      <a:endParaRPr lang="hu-HU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9103" marR="89103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Bef>
                          <a:spcPts val="8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hu-H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~6</a:t>
                      </a:r>
                      <a:endParaRPr lang="hu-H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9103" marR="89103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Bef>
                          <a:spcPts val="8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hu-H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~200</a:t>
                      </a:r>
                      <a:endParaRPr lang="hu-H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9103" marR="89103" marT="0" marB="0" anchor="ctr"/>
                </a:tc>
                <a:extLst>
                  <a:ext uri="{0D108BD9-81ED-4DB2-BD59-A6C34878D82A}">
                    <a16:rowId xmlns:a16="http://schemas.microsoft.com/office/drawing/2014/main" val="1780911073"/>
                  </a:ext>
                </a:extLst>
              </a:tr>
              <a:tr h="516000"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Bef>
                          <a:spcPts val="8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hu-H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400 000</a:t>
                      </a:r>
                      <a:endParaRPr lang="hu-H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9103" marR="89103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Bef>
                          <a:spcPts val="8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hu-H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4 000 787</a:t>
                      </a:r>
                      <a:endParaRPr lang="hu-H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9103" marR="89103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Bef>
                          <a:spcPts val="8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hu-H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~15</a:t>
                      </a:r>
                      <a:endParaRPr lang="hu-H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9103" marR="89103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Bef>
                          <a:spcPts val="8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hu-H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~7</a:t>
                      </a:r>
                      <a:endParaRPr lang="hu-H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9103" marR="89103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Bef>
                          <a:spcPts val="8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hu-H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~240</a:t>
                      </a:r>
                      <a:endParaRPr lang="hu-H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9103" marR="89103" marT="0" marB="0" anchor="ctr"/>
                </a:tc>
                <a:extLst>
                  <a:ext uri="{0D108BD9-81ED-4DB2-BD59-A6C34878D82A}">
                    <a16:rowId xmlns:a16="http://schemas.microsoft.com/office/drawing/2014/main" val="4126507143"/>
                  </a:ext>
                </a:extLst>
              </a:tr>
            </a:tbl>
          </a:graphicData>
        </a:graphic>
      </p:graphicFrame>
      <p:sp>
        <p:nvSpPr>
          <p:cNvPr id="8" name="Dia számának helye 7">
            <a:extLst>
              <a:ext uri="{FF2B5EF4-FFF2-40B4-BE49-F238E27FC236}">
                <a16:creationId xmlns:a16="http://schemas.microsoft.com/office/drawing/2014/main" id="{C049F837-FDDC-40DE-915B-B77AEFEFA9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266058" y="5916996"/>
            <a:ext cx="1260655" cy="377825"/>
          </a:xfrm>
        </p:spPr>
        <p:txBody>
          <a:bodyPr/>
          <a:lstStyle/>
          <a:p>
            <a:fld id="{5D99DD2A-B520-4620-9B43-64B657BA2D42}" type="slidenum">
              <a:rPr lang="hu-HU" sz="2000" noProof="0" smtClean="0"/>
              <a:pPr/>
              <a:t>14</a:t>
            </a:fld>
            <a:r>
              <a:rPr lang="hu-HU" sz="2000" noProof="0" dirty="0"/>
              <a:t>/20</a:t>
            </a:r>
          </a:p>
        </p:txBody>
      </p:sp>
    </p:spTree>
    <p:extLst>
      <p:ext uri="{BB962C8B-B14F-4D97-AF65-F5344CB8AC3E}">
        <p14:creationId xmlns:p14="http://schemas.microsoft.com/office/powerpoint/2010/main" val="372259722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663F3B8-3BAA-B03D-094E-2B2E0335D00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ím 4">
            <a:extLst>
              <a:ext uri="{FF2B5EF4-FFF2-40B4-BE49-F238E27FC236}">
                <a16:creationId xmlns:a16="http://schemas.microsoft.com/office/drawing/2014/main" id="{9FC50D5F-9ABD-B1AA-97CF-8EDC3D3F96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1037"/>
            <a:ext cx="12192000" cy="995585"/>
          </a:xfrm>
        </p:spPr>
        <p:txBody>
          <a:bodyPr/>
          <a:lstStyle/>
          <a:p>
            <a:r>
              <a:rPr lang="hu-HU" dirty="0"/>
              <a:t>Keresés és szűrési funkció teszteredményei - grafikon</a:t>
            </a:r>
          </a:p>
        </p:txBody>
      </p:sp>
      <p:pic>
        <p:nvPicPr>
          <p:cNvPr id="6" name="Kép 5" descr="A képen szöveg, Betűtípus, poszter, embléma látható&#10;&#10;Előfordulhat, hogy az AI által létrehozott tartalom helytelen.">
            <a:extLst>
              <a:ext uri="{FF2B5EF4-FFF2-40B4-BE49-F238E27FC236}">
                <a16:creationId xmlns:a16="http://schemas.microsoft.com/office/drawing/2014/main" id="{DFEB243C-C93E-3997-BC9B-FCE14E24760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567929" y="232894"/>
            <a:ext cx="1489753" cy="1517711"/>
          </a:xfrm>
          <a:prstGeom prst="rect">
            <a:avLst/>
          </a:prstGeom>
        </p:spPr>
      </p:pic>
      <p:sp>
        <p:nvSpPr>
          <p:cNvPr id="2" name="Szöveg helye 2">
            <a:extLst>
              <a:ext uri="{FF2B5EF4-FFF2-40B4-BE49-F238E27FC236}">
                <a16:creationId xmlns:a16="http://schemas.microsoft.com/office/drawing/2014/main" id="{86014A9F-1255-C349-A64A-B19E75D88718}"/>
              </a:ext>
            </a:extLst>
          </p:cNvPr>
          <p:cNvSpPr txBox="1">
            <a:spLocks/>
          </p:cNvSpPr>
          <p:nvPr/>
        </p:nvSpPr>
        <p:spPr bwMode="white">
          <a:xfrm>
            <a:off x="685799" y="3478160"/>
            <a:ext cx="10840914" cy="900194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>
            <a:lvl1pPr marL="0" indent="0" algn="l" defTabSz="457200" rtl="0" eaLnBrk="1" latinLnBrk="0" hangingPunct="1"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None/>
              <a:defRPr sz="1800" b="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None/>
              <a:defRPr sz="2000" b="1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None/>
              <a:defRPr sz="1800" b="1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None/>
              <a:defRPr sz="1600" b="1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None/>
              <a:defRPr sz="1600" b="1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None/>
              <a:defRPr sz="1600" b="1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None/>
              <a:defRPr sz="1600" b="1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None/>
              <a:defRPr sz="1600" b="1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None/>
              <a:defRPr sz="1600" b="1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285750" indent="-285750">
              <a:buFont typeface="Arial" panose="020B0604020202020204" pitchFamily="34" charset="0"/>
              <a:buChar char="•"/>
            </a:pPr>
            <a:endParaRPr lang="hu-HU" sz="2000" dirty="0"/>
          </a:p>
        </p:txBody>
      </p:sp>
      <p:sp>
        <p:nvSpPr>
          <p:cNvPr id="8" name="Dia számának helye 7">
            <a:extLst>
              <a:ext uri="{FF2B5EF4-FFF2-40B4-BE49-F238E27FC236}">
                <a16:creationId xmlns:a16="http://schemas.microsoft.com/office/drawing/2014/main" id="{C049F837-FDDC-40DE-915B-B77AEFEFA9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99DD2A-B520-4620-9B43-64B657BA2D42}" type="slidenum">
              <a:rPr lang="hu-HU" sz="2000" noProof="0" smtClean="0"/>
              <a:pPr/>
              <a:t>15</a:t>
            </a:fld>
            <a:r>
              <a:rPr lang="hu-HU" sz="2000" noProof="0" dirty="0"/>
              <a:t>/20</a:t>
            </a:r>
          </a:p>
        </p:txBody>
      </p:sp>
      <p:pic>
        <p:nvPicPr>
          <p:cNvPr id="4" name="Kép 3">
            <a:extLst>
              <a:ext uri="{FF2B5EF4-FFF2-40B4-BE49-F238E27FC236}">
                <a16:creationId xmlns:a16="http://schemas.microsoft.com/office/drawing/2014/main" id="{469DC057-BD95-43AE-A8A4-42228C6274E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38153" y="1077352"/>
            <a:ext cx="8536205" cy="48016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867522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85394B7-EACE-3B1A-E80E-BF7E2C70F9E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zöveg helye 2">
            <a:extLst>
              <a:ext uri="{FF2B5EF4-FFF2-40B4-BE49-F238E27FC236}">
                <a16:creationId xmlns:a16="http://schemas.microsoft.com/office/drawing/2014/main" id="{11B625DA-8919-05F8-5605-8A26FF45D22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5799" y="2528806"/>
            <a:ext cx="10840914" cy="2465889"/>
          </a:xfrm>
        </p:spPr>
        <p:txBody>
          <a:bodyPr rtlCol="0"/>
          <a:lstStyle/>
          <a:p>
            <a:pPr marL="285750" indent="-285750" rtl="0">
              <a:buFont typeface="Arial" panose="020B0604020202020204" pitchFamily="34" charset="0"/>
              <a:buChar char="•"/>
            </a:pPr>
            <a:r>
              <a:rPr lang="hu-HU" sz="2000" dirty="0"/>
              <a:t>Startup alapítása</a:t>
            </a:r>
          </a:p>
          <a:p>
            <a:pPr marL="285750" indent="-285750" rtl="0">
              <a:buFont typeface="Arial" panose="020B0604020202020204" pitchFamily="34" charset="0"/>
              <a:buChar char="•"/>
            </a:pPr>
            <a:r>
              <a:rPr lang="hu-HU" sz="2000" dirty="0"/>
              <a:t>Valós idejű értesítési rendszer implementálása</a:t>
            </a:r>
          </a:p>
          <a:p>
            <a:pPr marL="285750" indent="-285750" rtl="0">
              <a:buFont typeface="Arial" panose="020B0604020202020204" pitchFamily="34" charset="0"/>
              <a:buChar char="•"/>
            </a:pPr>
            <a:r>
              <a:rPr lang="hu-HU" sz="2000" dirty="0"/>
              <a:t>Több játék támogatása</a:t>
            </a:r>
          </a:p>
          <a:p>
            <a:pPr marL="285750" indent="-285750" rtl="0">
              <a:buFont typeface="Arial" panose="020B0604020202020204" pitchFamily="34" charset="0"/>
              <a:buChar char="•"/>
            </a:pPr>
            <a:r>
              <a:rPr lang="hu-HU" sz="2000" dirty="0"/>
              <a:t>Vásárolható elemek fejlesztése</a:t>
            </a:r>
          </a:p>
          <a:p>
            <a:pPr marL="285750" indent="-285750" rtl="0">
              <a:buFont typeface="Arial" panose="020B0604020202020204" pitchFamily="34" charset="0"/>
              <a:buChar char="•"/>
            </a:pPr>
            <a:r>
              <a:rPr lang="hu-HU" sz="2000" dirty="0"/>
              <a:t>Jutalom alapú rendszer kifejlesztése</a:t>
            </a:r>
          </a:p>
        </p:txBody>
      </p:sp>
      <p:sp>
        <p:nvSpPr>
          <p:cNvPr id="5" name="Cím 4">
            <a:extLst>
              <a:ext uri="{FF2B5EF4-FFF2-40B4-BE49-F238E27FC236}">
                <a16:creationId xmlns:a16="http://schemas.microsoft.com/office/drawing/2014/main" id="{5E8400DB-86B9-8424-0393-FA66860A0B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u-HU" dirty="0"/>
              <a:t>Jövőkép és fejlesztési lehetőségek</a:t>
            </a:r>
          </a:p>
        </p:txBody>
      </p:sp>
      <p:pic>
        <p:nvPicPr>
          <p:cNvPr id="6" name="Kép 5" descr="A képen szöveg, Betűtípus, poszter, embléma látható&#10;&#10;Előfordulhat, hogy az AI által létrehozott tartalom helytelen.">
            <a:extLst>
              <a:ext uri="{FF2B5EF4-FFF2-40B4-BE49-F238E27FC236}">
                <a16:creationId xmlns:a16="http://schemas.microsoft.com/office/drawing/2014/main" id="{3CCF81AA-3E01-1E7A-2F23-02B82174C2B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8368" y="61743"/>
            <a:ext cx="1489753" cy="1517711"/>
          </a:xfrm>
          <a:prstGeom prst="rect">
            <a:avLst/>
          </a:prstGeom>
        </p:spPr>
      </p:pic>
      <p:sp>
        <p:nvSpPr>
          <p:cNvPr id="4" name="Dia számának helye 3">
            <a:extLst>
              <a:ext uri="{FF2B5EF4-FFF2-40B4-BE49-F238E27FC236}">
                <a16:creationId xmlns:a16="http://schemas.microsoft.com/office/drawing/2014/main" id="{D56E2B97-A535-476C-952A-58B6DAD156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99DD2A-B520-4620-9B43-64B657BA2D42}" type="slidenum">
              <a:rPr lang="hu-HU" sz="2000" noProof="0" smtClean="0"/>
              <a:pPr/>
              <a:t>16</a:t>
            </a:fld>
            <a:r>
              <a:rPr lang="hu-HU" sz="2000" noProof="0" dirty="0"/>
              <a:t>/20</a:t>
            </a:r>
          </a:p>
        </p:txBody>
      </p:sp>
    </p:spTree>
    <p:extLst>
      <p:ext uri="{BB962C8B-B14F-4D97-AF65-F5344CB8AC3E}">
        <p14:creationId xmlns:p14="http://schemas.microsoft.com/office/powerpoint/2010/main" val="229128372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0F8DAAB-3D80-01EA-8E20-BFDF128AA1C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zöveg helye 2">
            <a:extLst>
              <a:ext uri="{FF2B5EF4-FFF2-40B4-BE49-F238E27FC236}">
                <a16:creationId xmlns:a16="http://schemas.microsoft.com/office/drawing/2014/main" id="{A92EA110-9C07-563A-DBEE-7B8B0322D2D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5799" y="2528806"/>
            <a:ext cx="10840914" cy="4070401"/>
          </a:xfrm>
        </p:spPr>
        <p:txBody>
          <a:bodyPr rtlCol="0"/>
          <a:lstStyle/>
          <a:p>
            <a:pPr marL="285750" indent="-285750" rtl="0">
              <a:buFont typeface="Arial" panose="020B0604020202020204" pitchFamily="34" charset="0"/>
              <a:buChar char="•"/>
            </a:pPr>
            <a:r>
              <a:rPr lang="hu-HU" sz="2000" dirty="0"/>
              <a:t>Kalkulált becslés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kumimoji="0" lang="hu-HU" sz="2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~</a:t>
            </a:r>
            <a:r>
              <a:rPr kumimoji="0" lang="hu-HU" sz="2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388 óra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hu-HU" b="0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~1 616 408 Ft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hu-HU" sz="2200" b="0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~16 hónap</a:t>
            </a:r>
            <a:endParaRPr lang="hu-HU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rtl="0">
              <a:buFont typeface="Arial" panose="020B0604020202020204" pitchFamily="34" charset="0"/>
              <a:buChar char="•"/>
            </a:pPr>
            <a:r>
              <a:rPr lang="hu-HU" sz="2000" dirty="0"/>
              <a:t>Nonprofit jelleg</a:t>
            </a:r>
          </a:p>
          <a:p>
            <a:pPr marL="285750" indent="-285750" rtl="0">
              <a:buFont typeface="Arial" panose="020B0604020202020204" pitchFamily="34" charset="0"/>
              <a:buChar char="•"/>
            </a:pPr>
            <a:r>
              <a:rPr lang="hu-HU" sz="2000" dirty="0"/>
              <a:t>Megtérülés alternatív módjai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kumimoji="0" lang="hu-HU" sz="2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orbel"/>
                <a:ea typeface="+mn-ea"/>
                <a:cs typeface="+mn-cs"/>
              </a:rPr>
              <a:t>Prémium felhasználói funkciók (</a:t>
            </a:r>
            <a:r>
              <a:rPr kumimoji="0" lang="hu-HU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orbel"/>
                <a:ea typeface="+mn-ea"/>
                <a:cs typeface="+mn-cs"/>
              </a:rPr>
              <a:t>bump</a:t>
            </a:r>
            <a:r>
              <a:rPr lang="hu-HU" b="0" dirty="0">
                <a:solidFill>
                  <a:prstClr val="white"/>
                </a:solidFill>
                <a:latin typeface="Corbel"/>
              </a:rPr>
              <a:t> limit, kiemelés</a:t>
            </a:r>
            <a:r>
              <a:rPr kumimoji="0" lang="hu-HU" sz="2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orbel"/>
                <a:ea typeface="+mn-ea"/>
                <a:cs typeface="+mn-cs"/>
              </a:rPr>
              <a:t>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hu-HU" b="0" dirty="0" err="1">
                <a:solidFill>
                  <a:prstClr val="white"/>
                </a:solidFill>
                <a:latin typeface="Corbel"/>
              </a:rPr>
              <a:t>Affiliate</a:t>
            </a:r>
            <a:r>
              <a:rPr lang="hu-HU" b="0" dirty="0">
                <a:solidFill>
                  <a:prstClr val="white"/>
                </a:solidFill>
                <a:latin typeface="Corbel"/>
              </a:rPr>
              <a:t> linkek</a:t>
            </a:r>
            <a:endParaRPr lang="hu-HU" sz="2200" b="0" dirty="0">
              <a:solidFill>
                <a:prstClr val="white"/>
              </a:solidFill>
              <a:latin typeface="Corbel"/>
            </a:endParaRPr>
          </a:p>
        </p:txBody>
      </p:sp>
      <p:sp>
        <p:nvSpPr>
          <p:cNvPr id="5" name="Cím 4">
            <a:extLst>
              <a:ext uri="{FF2B5EF4-FFF2-40B4-BE49-F238E27FC236}">
                <a16:creationId xmlns:a16="http://schemas.microsoft.com/office/drawing/2014/main" id="{FA41C80A-1657-9DFB-5305-F78531DD0B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u-HU" dirty="0"/>
              <a:t>Fejlesztési költségek</a:t>
            </a:r>
          </a:p>
        </p:txBody>
      </p:sp>
      <p:pic>
        <p:nvPicPr>
          <p:cNvPr id="6" name="Kép 5" descr="A képen szöveg, Betűtípus, poszter, embléma látható&#10;&#10;Előfordulhat, hogy az AI által létrehozott tartalom helytelen.">
            <a:extLst>
              <a:ext uri="{FF2B5EF4-FFF2-40B4-BE49-F238E27FC236}">
                <a16:creationId xmlns:a16="http://schemas.microsoft.com/office/drawing/2014/main" id="{2B712E35-A831-4CB8-60B6-E76DC9341F8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8368" y="61743"/>
            <a:ext cx="1489753" cy="1517711"/>
          </a:xfrm>
          <a:prstGeom prst="rect">
            <a:avLst/>
          </a:prstGeom>
        </p:spPr>
      </p:pic>
      <p:sp>
        <p:nvSpPr>
          <p:cNvPr id="4" name="Dia számának helye 3">
            <a:extLst>
              <a:ext uri="{FF2B5EF4-FFF2-40B4-BE49-F238E27FC236}">
                <a16:creationId xmlns:a16="http://schemas.microsoft.com/office/drawing/2014/main" id="{9A51D965-71A2-4881-BF49-893B9D430F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5D99DD2A-B520-4620-9B43-64B657BA2D42}" type="slidenum">
              <a:rPr lang="hu-HU" sz="2000" noProof="0" smtClean="0"/>
              <a:pPr rtl="0"/>
              <a:t>17</a:t>
            </a:fld>
            <a:r>
              <a:rPr lang="hu-HU" sz="2000" noProof="0" dirty="0"/>
              <a:t>/20</a:t>
            </a:r>
          </a:p>
        </p:txBody>
      </p:sp>
    </p:spTree>
    <p:extLst>
      <p:ext uri="{BB962C8B-B14F-4D97-AF65-F5344CB8AC3E}">
        <p14:creationId xmlns:p14="http://schemas.microsoft.com/office/powerpoint/2010/main" val="349201690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0F8DAAB-3D80-01EA-8E20-BFDF128AA1C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zöveg helye 2">
            <a:extLst>
              <a:ext uri="{FF2B5EF4-FFF2-40B4-BE49-F238E27FC236}">
                <a16:creationId xmlns:a16="http://schemas.microsoft.com/office/drawing/2014/main" id="{A92EA110-9C07-563A-DBEE-7B8B0322D2D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5801" y="1932121"/>
            <a:ext cx="10840914" cy="4615913"/>
          </a:xfrm>
        </p:spPr>
        <p:txBody>
          <a:bodyPr rtlCol="0"/>
          <a:lstStyle/>
          <a:p>
            <a:pPr marL="285750" indent="-285750" rtl="0">
              <a:buFont typeface="Arial" panose="020B0604020202020204" pitchFamily="34" charset="0"/>
              <a:buChar char="•"/>
            </a:pPr>
            <a:r>
              <a:rPr lang="hu-HU" sz="2000" dirty="0"/>
              <a:t>Lát-e esélyt a dolgozatban megfogalmazott potenciál START-UP jellegű továbbvitelére?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v-SE" sz="2000" i="0" dirty="0">
                <a:effectLst/>
                <a:latin typeface="fkGroteskNeue"/>
              </a:rPr>
              <a:t>Igen</a:t>
            </a:r>
            <a:r>
              <a:rPr lang="sv-SE" sz="2000" b="0" i="0" dirty="0">
                <a:effectLst/>
                <a:latin typeface="fkGroteskNeue"/>
              </a:rPr>
              <a:t>, magas potenciál van benne.</a:t>
            </a:r>
            <a:endParaRPr lang="hu-HU" sz="2000" b="0" i="0" dirty="0">
              <a:effectLst/>
              <a:latin typeface="fkGroteskNeue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hu-HU" b="0" dirty="0">
                <a:latin typeface="fkGroteskNeue"/>
              </a:rPr>
              <a:t>Hasonló sikeres startupok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hu-HU" sz="2000" b="0" dirty="0" err="1">
                <a:latin typeface="fkGroteskNeue"/>
              </a:rPr>
              <a:t>Cs.money</a:t>
            </a:r>
            <a:endParaRPr lang="hu-HU" sz="2000" b="0" dirty="0">
              <a:latin typeface="fkGroteskNeue"/>
            </a:endParaRP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hu-HU" sz="2000" b="0" dirty="0" err="1">
                <a:latin typeface="fkGroteskNeue"/>
              </a:rPr>
              <a:t>Skinport</a:t>
            </a:r>
            <a:endParaRPr lang="hu-HU" sz="2000" b="0" dirty="0"/>
          </a:p>
          <a:p>
            <a:pPr marL="285750" indent="-285750" rtl="0">
              <a:buFont typeface="Arial" panose="020B0604020202020204" pitchFamily="34" charset="0"/>
              <a:buChar char="•"/>
            </a:pPr>
            <a:r>
              <a:rPr lang="hu-HU" sz="2000" dirty="0"/>
              <a:t>Mit tenne ma már másként, mint ahogy az a dolgozatban kőbe vésésre került (vö. technológia rohamos fejlődése, személyiségfejlődés)?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hu-HU" b="0" dirty="0">
                <a:solidFill>
                  <a:prstClr val="white"/>
                </a:solidFill>
                <a:latin typeface="Corbel"/>
              </a:rPr>
              <a:t>Kliens-oldalon </a:t>
            </a:r>
            <a:r>
              <a:rPr lang="hu-HU" b="0" dirty="0" err="1">
                <a:solidFill>
                  <a:prstClr val="white"/>
                </a:solidFill>
                <a:latin typeface="Corbel"/>
              </a:rPr>
              <a:t>angular</a:t>
            </a:r>
            <a:r>
              <a:rPr lang="hu-HU" b="0" dirty="0">
                <a:solidFill>
                  <a:prstClr val="white"/>
                </a:solidFill>
                <a:latin typeface="Corbel"/>
              </a:rPr>
              <a:t> </a:t>
            </a:r>
            <a:r>
              <a:rPr lang="hu-HU" b="0" dirty="0" err="1">
                <a:solidFill>
                  <a:prstClr val="white"/>
                </a:solidFill>
                <a:latin typeface="Corbel"/>
              </a:rPr>
              <a:t>signal</a:t>
            </a:r>
            <a:r>
              <a:rPr lang="hu-HU" b="0" dirty="0">
                <a:solidFill>
                  <a:prstClr val="white"/>
                </a:solidFill>
                <a:latin typeface="Corbel"/>
              </a:rPr>
              <a:t> technológia használata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hu-HU" b="0" dirty="0">
                <a:solidFill>
                  <a:prstClr val="white"/>
                </a:solidFill>
                <a:latin typeface="Corbel"/>
              </a:rPr>
              <a:t>Szerver-oldal átírása </a:t>
            </a:r>
            <a:r>
              <a:rPr lang="hu-HU" b="0" dirty="0" err="1">
                <a:solidFill>
                  <a:prstClr val="white"/>
                </a:solidFill>
                <a:latin typeface="Corbel"/>
              </a:rPr>
              <a:t>nodejs</a:t>
            </a:r>
            <a:r>
              <a:rPr lang="hu-HU" b="0" dirty="0">
                <a:solidFill>
                  <a:prstClr val="white"/>
                </a:solidFill>
                <a:latin typeface="Corbel"/>
              </a:rPr>
              <a:t> alapokra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hu-HU" b="0" dirty="0">
                <a:solidFill>
                  <a:prstClr val="white"/>
                </a:solidFill>
                <a:latin typeface="Corbel"/>
              </a:rPr>
              <a:t>Startup esetén könnyebb bővülés csapatszinten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hu-HU" b="0" dirty="0">
                <a:solidFill>
                  <a:prstClr val="white"/>
                </a:solidFill>
                <a:latin typeface="Corbel"/>
              </a:rPr>
              <a:t>Minden </a:t>
            </a:r>
            <a:r>
              <a:rPr lang="hu-HU" b="0" dirty="0" err="1">
                <a:solidFill>
                  <a:prstClr val="white"/>
                </a:solidFill>
                <a:latin typeface="Corbel"/>
              </a:rPr>
              <a:t>javascript</a:t>
            </a:r>
            <a:r>
              <a:rPr lang="hu-HU" b="0" dirty="0">
                <a:solidFill>
                  <a:prstClr val="white"/>
                </a:solidFill>
                <a:latin typeface="Corbel"/>
              </a:rPr>
              <a:t> alapú</a:t>
            </a:r>
          </a:p>
        </p:txBody>
      </p:sp>
      <p:sp>
        <p:nvSpPr>
          <p:cNvPr id="5" name="Cím 4">
            <a:extLst>
              <a:ext uri="{FF2B5EF4-FFF2-40B4-BE49-F238E27FC236}">
                <a16:creationId xmlns:a16="http://schemas.microsoft.com/office/drawing/2014/main" id="{FA41C80A-1657-9DFB-5305-F78531DD0B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u-HU" dirty="0"/>
              <a:t>Kérdések 1</a:t>
            </a:r>
          </a:p>
        </p:txBody>
      </p:sp>
      <p:pic>
        <p:nvPicPr>
          <p:cNvPr id="6" name="Kép 5" descr="A képen szöveg, Betűtípus, poszter, embléma látható&#10;&#10;Előfordulhat, hogy az AI által létrehozott tartalom helytelen.">
            <a:extLst>
              <a:ext uri="{FF2B5EF4-FFF2-40B4-BE49-F238E27FC236}">
                <a16:creationId xmlns:a16="http://schemas.microsoft.com/office/drawing/2014/main" id="{2B712E35-A831-4CB8-60B6-E76DC9341F8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8368" y="61743"/>
            <a:ext cx="1489753" cy="1517711"/>
          </a:xfrm>
          <a:prstGeom prst="rect">
            <a:avLst/>
          </a:prstGeom>
        </p:spPr>
      </p:pic>
      <p:sp>
        <p:nvSpPr>
          <p:cNvPr id="4" name="Dia számának helye 3">
            <a:extLst>
              <a:ext uri="{FF2B5EF4-FFF2-40B4-BE49-F238E27FC236}">
                <a16:creationId xmlns:a16="http://schemas.microsoft.com/office/drawing/2014/main" id="{9A51D965-71A2-4881-BF49-893B9D430F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5D99DD2A-B520-4620-9B43-64B657BA2D42}" type="slidenum">
              <a:rPr lang="hu-HU" sz="2000" noProof="0" smtClean="0"/>
              <a:pPr rtl="0"/>
              <a:t>18</a:t>
            </a:fld>
            <a:r>
              <a:rPr lang="hu-HU" sz="2000" noProof="0" dirty="0"/>
              <a:t>/20</a:t>
            </a:r>
          </a:p>
        </p:txBody>
      </p:sp>
    </p:spTree>
    <p:extLst>
      <p:ext uri="{BB962C8B-B14F-4D97-AF65-F5344CB8AC3E}">
        <p14:creationId xmlns:p14="http://schemas.microsoft.com/office/powerpoint/2010/main" val="115549666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0F8DAAB-3D80-01EA-8E20-BFDF128AA1C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zöveg helye 2">
            <a:extLst>
              <a:ext uri="{FF2B5EF4-FFF2-40B4-BE49-F238E27FC236}">
                <a16:creationId xmlns:a16="http://schemas.microsoft.com/office/drawing/2014/main" id="{A92EA110-9C07-563A-DBEE-7B8B0322D2D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5799" y="1735810"/>
            <a:ext cx="10840914" cy="4863397"/>
          </a:xfrm>
        </p:spPr>
        <p:txBody>
          <a:bodyPr rtlCol="0"/>
          <a:lstStyle/>
          <a:p>
            <a:pPr marL="285750" indent="-285750" rtl="0">
              <a:buFont typeface="Arial" panose="020B0604020202020204" pitchFamily="34" charset="0"/>
              <a:buChar char="•"/>
            </a:pPr>
            <a:r>
              <a:rPr lang="hu-HU" sz="2000" dirty="0"/>
              <a:t>A szerző a szakdolgozat „5.2 Szerveroldali technológia választása – Indoklás” részében hibaként hivatkozik a két különböző backend technológia használatára (C# + Node.js </a:t>
            </a:r>
            <a:r>
              <a:rPr lang="hu-HU" sz="2000" dirty="0" err="1"/>
              <a:t>vs</a:t>
            </a:r>
            <a:r>
              <a:rPr lang="hu-HU" sz="2000" dirty="0"/>
              <a:t>. JS/TS </a:t>
            </a:r>
            <a:r>
              <a:rPr lang="hu-HU" sz="2000" dirty="0" err="1"/>
              <a:t>stack</a:t>
            </a:r>
            <a:r>
              <a:rPr lang="hu-HU" sz="2000" dirty="0"/>
              <a:t>). A kontextusváltás valóban annyira hátráltató tényező volt, hogy hibaként és nem plusz ismeretanyagként hivatkozik rá? Miben lett volna egyszerűbb: időben, komplexitásban vagy logikában?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hu-HU" dirty="0"/>
              <a:t>Igen, számomra hibának tekinthető, elsősorban fejlesztési hatékonyság szempontjából.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hu-HU" dirty="0"/>
              <a:t>Azt gondolom, hogy időben javított volna a Node.js alap. (korábbi tapasztalatok)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hu-HU" sz="2200" dirty="0"/>
          </a:p>
          <a:p>
            <a:pPr marL="285750" indent="-285750" rtl="0">
              <a:buFont typeface="Arial" panose="020B0604020202020204" pitchFamily="34" charset="0"/>
              <a:buChar char="•"/>
            </a:pPr>
            <a:r>
              <a:rPr lang="hu-HU" sz="2000" dirty="0"/>
              <a:t>A későbbi fejlesztések során tekintve, hogy a backend és a frontend is több különböző megoldást alkalmaz (valamint sok a JS is benne), mennyire tartja fontosnak a működő rendszer IT biztonsági védelmét, illetve megoldásként tekintene-e a </a:t>
            </a:r>
            <a:r>
              <a:rPr lang="hu-HU" sz="2000" dirty="0" err="1"/>
              <a:t>secure</a:t>
            </a:r>
            <a:r>
              <a:rPr lang="hu-HU" sz="2000" dirty="0"/>
              <a:t> </a:t>
            </a:r>
            <a:r>
              <a:rPr lang="hu-HU" sz="2000" dirty="0" err="1"/>
              <a:t>coding</a:t>
            </a:r>
            <a:r>
              <a:rPr lang="hu-HU" sz="2000" dirty="0"/>
              <a:t> gyakorlatára, vagy más utat követne?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hu-HU" dirty="0"/>
              <a:t>Kritikusan fontosnak tartom a biztonsági kérdés témakörét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hu-HU" dirty="0"/>
              <a:t>WAF mint plusz biztonsági réteg bevezetése</a:t>
            </a:r>
            <a:endParaRPr lang="hu-HU" sz="2200" dirty="0"/>
          </a:p>
        </p:txBody>
      </p:sp>
      <p:sp>
        <p:nvSpPr>
          <p:cNvPr id="5" name="Cím 4">
            <a:extLst>
              <a:ext uri="{FF2B5EF4-FFF2-40B4-BE49-F238E27FC236}">
                <a16:creationId xmlns:a16="http://schemas.microsoft.com/office/drawing/2014/main" id="{FA41C80A-1657-9DFB-5305-F78531DD0B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u-HU" dirty="0"/>
              <a:t>Kérdések 2</a:t>
            </a:r>
          </a:p>
        </p:txBody>
      </p:sp>
      <p:pic>
        <p:nvPicPr>
          <p:cNvPr id="6" name="Kép 5" descr="A képen szöveg, Betűtípus, poszter, embléma látható&#10;&#10;Előfordulhat, hogy az AI által létrehozott tartalom helytelen.">
            <a:extLst>
              <a:ext uri="{FF2B5EF4-FFF2-40B4-BE49-F238E27FC236}">
                <a16:creationId xmlns:a16="http://schemas.microsoft.com/office/drawing/2014/main" id="{2B712E35-A831-4CB8-60B6-E76DC9341F8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8368" y="61743"/>
            <a:ext cx="1489753" cy="1517711"/>
          </a:xfrm>
          <a:prstGeom prst="rect">
            <a:avLst/>
          </a:prstGeom>
        </p:spPr>
      </p:pic>
      <p:sp>
        <p:nvSpPr>
          <p:cNvPr id="4" name="Dia számának helye 3">
            <a:extLst>
              <a:ext uri="{FF2B5EF4-FFF2-40B4-BE49-F238E27FC236}">
                <a16:creationId xmlns:a16="http://schemas.microsoft.com/office/drawing/2014/main" id="{9A51D965-71A2-4881-BF49-893B9D430F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5D99DD2A-B520-4620-9B43-64B657BA2D42}" type="slidenum">
              <a:rPr lang="hu-HU" sz="2000" noProof="0" smtClean="0"/>
              <a:pPr rtl="0"/>
              <a:t>19</a:t>
            </a:fld>
            <a:r>
              <a:rPr lang="hu-HU" sz="2000" noProof="0" dirty="0"/>
              <a:t>/20</a:t>
            </a:r>
          </a:p>
        </p:txBody>
      </p:sp>
    </p:spTree>
    <p:extLst>
      <p:ext uri="{BB962C8B-B14F-4D97-AF65-F5344CB8AC3E}">
        <p14:creationId xmlns:p14="http://schemas.microsoft.com/office/powerpoint/2010/main" val="10274587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631305F2-4D75-4D76-BA59-F00627AB83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793598"/>
            <a:ext cx="12192000" cy="1635402"/>
          </a:xfrm>
        </p:spPr>
        <p:txBody>
          <a:bodyPr rtlCol="0">
            <a:normAutofit fontScale="90000"/>
          </a:bodyPr>
          <a:lstStyle/>
          <a:p>
            <a:pPr algn="ctr"/>
            <a:r>
              <a:rPr lang="hu-HU" dirty="0">
                <a:solidFill>
                  <a:schemeClr val="bg2"/>
                </a:solidFill>
                <a:highlight>
                  <a:srgbClr val="FFFF00"/>
                </a:highlight>
              </a:rPr>
              <a:t>Virtuális tárgyakra épülő</a:t>
            </a:r>
            <a:br>
              <a:rPr lang="hu-HU" dirty="0">
                <a:solidFill>
                  <a:schemeClr val="bg2"/>
                </a:solidFill>
                <a:highlight>
                  <a:srgbClr val="FFFF00"/>
                </a:highlight>
              </a:rPr>
            </a:br>
            <a:r>
              <a:rPr lang="hu-HU" dirty="0">
                <a:solidFill>
                  <a:schemeClr val="bg2"/>
                </a:solidFill>
                <a:highlight>
                  <a:srgbClr val="FFFF00"/>
                </a:highlight>
              </a:rPr>
              <a:t>kereskedelmi platform</a:t>
            </a:r>
            <a:r>
              <a:rPr lang="hu-HU" dirty="0">
                <a:solidFill>
                  <a:schemeClr val="bg2"/>
                </a:solidFill>
              </a:rPr>
              <a:t> </a:t>
            </a:r>
            <a:r>
              <a:rPr lang="hu-HU" dirty="0"/>
              <a:t>tervezése és fejlesztése</a:t>
            </a:r>
            <a:br>
              <a:rPr lang="hu-HU" dirty="0"/>
            </a:br>
            <a:r>
              <a:rPr lang="hu-HU" dirty="0"/>
              <a:t>a </a:t>
            </a:r>
            <a:r>
              <a:rPr lang="hu-HU" dirty="0" err="1"/>
              <a:t>Steam</a:t>
            </a:r>
            <a:r>
              <a:rPr lang="hu-HU" dirty="0"/>
              <a:t> ökoszisztéma által kínált</a:t>
            </a:r>
            <a:br>
              <a:rPr lang="hu-HU" dirty="0"/>
            </a:br>
            <a:r>
              <a:rPr lang="hu-HU" dirty="0"/>
              <a:t>eszközök és integrációs lehetőségek kihasználásával</a:t>
            </a:r>
          </a:p>
        </p:txBody>
      </p:sp>
      <p:pic>
        <p:nvPicPr>
          <p:cNvPr id="6" name="Kép 5" descr="A képen szöveg, Betűtípus, poszter, embléma látható&#10;&#10;Előfordulhat, hogy az AI által létrehozott tartalom helytelen.">
            <a:extLst>
              <a:ext uri="{FF2B5EF4-FFF2-40B4-BE49-F238E27FC236}">
                <a16:creationId xmlns:a16="http://schemas.microsoft.com/office/drawing/2014/main" id="{97B763AC-443B-2E02-1374-F9C5A446B30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8368" y="61743"/>
            <a:ext cx="1489753" cy="1517711"/>
          </a:xfrm>
          <a:prstGeom prst="rect">
            <a:avLst/>
          </a:prstGeom>
        </p:spPr>
      </p:pic>
      <p:sp>
        <p:nvSpPr>
          <p:cNvPr id="9" name="Tartalom helye 7">
            <a:extLst>
              <a:ext uri="{FF2B5EF4-FFF2-40B4-BE49-F238E27FC236}">
                <a16:creationId xmlns:a16="http://schemas.microsoft.com/office/drawing/2014/main" id="{8A79E005-6094-ECD4-51B2-948B8CBBA943}"/>
              </a:ext>
            </a:extLst>
          </p:cNvPr>
          <p:cNvSpPr txBox="1">
            <a:spLocks/>
          </p:cNvSpPr>
          <p:nvPr/>
        </p:nvSpPr>
        <p:spPr bwMode="white">
          <a:xfrm>
            <a:off x="1020565" y="3857287"/>
            <a:ext cx="10840914" cy="745535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rmAutofit/>
          </a:bodyPr>
          <a:lstStyle>
            <a:lvl1pPr marL="285750" indent="-285750" algn="l" defTabSz="457200" rtl="0" eaLnBrk="1" latinLnBrk="0" hangingPunct="1"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Char char="•"/>
              <a:defRPr sz="18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Char char="•"/>
              <a:defRPr sz="16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Char char="•"/>
              <a:defRPr sz="12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0" hangingPunct="1"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Char char="•"/>
              <a:defRPr sz="12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Char char="•"/>
              <a:defRPr sz="12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Char char="•"/>
              <a:defRPr sz="12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Char char="•"/>
              <a:defRPr sz="12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Char char="•"/>
              <a:defRPr sz="12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/>
              <a:buNone/>
            </a:pPr>
            <a:r>
              <a:rPr lang="hu-HU" dirty="0"/>
              <a:t>Konzulens: Dr. Pitlik László</a:t>
            </a:r>
          </a:p>
        </p:txBody>
      </p:sp>
      <p:sp>
        <p:nvSpPr>
          <p:cNvPr id="11" name="Tartalom helye 10">
            <a:extLst>
              <a:ext uri="{FF2B5EF4-FFF2-40B4-BE49-F238E27FC236}">
                <a16:creationId xmlns:a16="http://schemas.microsoft.com/office/drawing/2014/main" id="{96DD21C6-1310-D667-02C0-191873509E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0565" y="4658341"/>
            <a:ext cx="9428253" cy="745535"/>
          </a:xfrm>
        </p:spPr>
        <p:txBody>
          <a:bodyPr/>
          <a:lstStyle/>
          <a:p>
            <a:pPr marL="0" indent="0" algn="r">
              <a:buNone/>
            </a:pPr>
            <a:r>
              <a:rPr lang="hu-HU" dirty="0"/>
              <a:t>Készítette: Juhász Krisztián István</a:t>
            </a:r>
          </a:p>
        </p:txBody>
      </p:sp>
      <p:sp>
        <p:nvSpPr>
          <p:cNvPr id="13" name="Tartalom helye 10">
            <a:extLst>
              <a:ext uri="{FF2B5EF4-FFF2-40B4-BE49-F238E27FC236}">
                <a16:creationId xmlns:a16="http://schemas.microsoft.com/office/drawing/2014/main" id="{5722536D-3FBF-16D2-216E-5F706743D08F}"/>
              </a:ext>
            </a:extLst>
          </p:cNvPr>
          <p:cNvSpPr txBox="1">
            <a:spLocks/>
          </p:cNvSpPr>
          <p:nvPr/>
        </p:nvSpPr>
        <p:spPr bwMode="white">
          <a:xfrm>
            <a:off x="1020566" y="5459395"/>
            <a:ext cx="3602806" cy="1336862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rmAutofit/>
          </a:bodyPr>
          <a:lstStyle>
            <a:lvl1pPr marL="285750" indent="-285750" algn="l" defTabSz="457200" rtl="0" eaLnBrk="1" latinLnBrk="0" hangingPunct="1"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Char char="•"/>
              <a:defRPr sz="18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Char char="•"/>
              <a:defRPr sz="16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Char char="•"/>
              <a:defRPr sz="12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0" hangingPunct="1"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Char char="•"/>
              <a:defRPr sz="12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Char char="•"/>
              <a:defRPr sz="12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Char char="•"/>
              <a:defRPr sz="12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Char char="•"/>
              <a:defRPr sz="12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Char char="•"/>
              <a:defRPr sz="12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/>
              <a:buNone/>
            </a:pPr>
            <a:r>
              <a:rPr lang="hu-HU" dirty="0"/>
              <a:t>ÜZEMMÉRNÖK-INFORMATIKUS</a:t>
            </a:r>
          </a:p>
          <a:p>
            <a:pPr marL="0" indent="0">
              <a:buFont typeface="Arial"/>
              <a:buNone/>
            </a:pPr>
            <a:r>
              <a:rPr lang="hu-HU" dirty="0"/>
              <a:t>ALAPKÉPZÉSI SZAK</a:t>
            </a:r>
          </a:p>
          <a:p>
            <a:pPr marL="0" indent="0">
              <a:buFont typeface="Arial"/>
              <a:buNone/>
            </a:pPr>
            <a:r>
              <a:rPr lang="hu-HU" dirty="0"/>
              <a:t>Budapest 2026</a:t>
            </a:r>
          </a:p>
          <a:p>
            <a:pPr marL="0" indent="0">
              <a:buFont typeface="Arial"/>
              <a:buNone/>
            </a:pPr>
            <a:endParaRPr lang="hu-HU" dirty="0"/>
          </a:p>
        </p:txBody>
      </p:sp>
      <p:sp>
        <p:nvSpPr>
          <p:cNvPr id="4" name="Dia számának helye 3">
            <a:extLst>
              <a:ext uri="{FF2B5EF4-FFF2-40B4-BE49-F238E27FC236}">
                <a16:creationId xmlns:a16="http://schemas.microsoft.com/office/drawing/2014/main" id="{72C532D4-110C-4EA3-A786-A79F94AE71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5D99DD2A-B520-4620-9B43-64B657BA2D42}" type="slidenum">
              <a:rPr lang="hu-HU" sz="2000" noProof="0" smtClean="0"/>
              <a:pPr rtl="0"/>
              <a:t>2</a:t>
            </a:fld>
            <a:r>
              <a:rPr lang="hu-HU" sz="2000" noProof="0" dirty="0"/>
              <a:t>/20</a:t>
            </a:r>
          </a:p>
        </p:txBody>
      </p:sp>
    </p:spTree>
    <p:extLst>
      <p:ext uri="{BB962C8B-B14F-4D97-AF65-F5344CB8AC3E}">
        <p14:creationId xmlns:p14="http://schemas.microsoft.com/office/powerpoint/2010/main" val="266881439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828DF9F-C219-DB42-E6CA-CD758B2191A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ím 4">
            <a:extLst>
              <a:ext uri="{FF2B5EF4-FFF2-40B4-BE49-F238E27FC236}">
                <a16:creationId xmlns:a16="http://schemas.microsoft.com/office/drawing/2014/main" id="{7FFF63EE-5DB7-B1EE-E6EB-9C6033E654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2799000"/>
            <a:ext cx="12192000" cy="1260000"/>
          </a:xfrm>
        </p:spPr>
        <p:txBody>
          <a:bodyPr/>
          <a:lstStyle/>
          <a:p>
            <a:pPr algn="ctr"/>
            <a:r>
              <a:rPr lang="hu-HU" dirty="0"/>
              <a:t>Köszönöm a figyelmet!</a:t>
            </a:r>
          </a:p>
        </p:txBody>
      </p:sp>
      <p:pic>
        <p:nvPicPr>
          <p:cNvPr id="6" name="Kép 5" descr="A képen szöveg, Betűtípus, poszter, embléma látható&#10;&#10;Előfordulhat, hogy az AI által létrehozott tartalom helytelen.">
            <a:extLst>
              <a:ext uri="{FF2B5EF4-FFF2-40B4-BE49-F238E27FC236}">
                <a16:creationId xmlns:a16="http://schemas.microsoft.com/office/drawing/2014/main" id="{3D05BFF4-7DD9-1478-BB84-7D6AFA474F2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8368" y="61743"/>
            <a:ext cx="1489753" cy="1517711"/>
          </a:xfrm>
          <a:prstGeom prst="rect">
            <a:avLst/>
          </a:prstGeom>
        </p:spPr>
      </p:pic>
      <p:sp>
        <p:nvSpPr>
          <p:cNvPr id="3" name="Dia számának helye 2">
            <a:extLst>
              <a:ext uri="{FF2B5EF4-FFF2-40B4-BE49-F238E27FC236}">
                <a16:creationId xmlns:a16="http://schemas.microsoft.com/office/drawing/2014/main" id="{0C6AC70C-E573-4409-8A1C-209BEB733F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99DD2A-B520-4620-9B43-64B657BA2D42}" type="slidenum">
              <a:rPr lang="hu-HU" sz="2000" noProof="0" smtClean="0"/>
              <a:pPr/>
              <a:t>20</a:t>
            </a:fld>
            <a:r>
              <a:rPr lang="hu-HU" sz="2000" noProof="0" dirty="0"/>
              <a:t>/20</a:t>
            </a:r>
          </a:p>
        </p:txBody>
      </p:sp>
    </p:spTree>
    <p:extLst>
      <p:ext uri="{BB962C8B-B14F-4D97-AF65-F5344CB8AC3E}">
        <p14:creationId xmlns:p14="http://schemas.microsoft.com/office/powerpoint/2010/main" val="20384778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631305F2-4D75-4D76-BA59-F00627AB83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793598"/>
            <a:ext cx="12192000" cy="1635402"/>
          </a:xfrm>
        </p:spPr>
        <p:txBody>
          <a:bodyPr rtlCol="0">
            <a:normAutofit fontScale="90000"/>
          </a:bodyPr>
          <a:lstStyle/>
          <a:p>
            <a:pPr algn="ctr"/>
            <a:r>
              <a:rPr lang="hu-HU" dirty="0"/>
              <a:t>Virtuális tárgyakra épülő</a:t>
            </a:r>
            <a:br>
              <a:rPr lang="hu-HU" dirty="0"/>
            </a:br>
            <a:r>
              <a:rPr lang="hu-HU" dirty="0"/>
              <a:t>kereskedelmi platform</a:t>
            </a:r>
            <a:r>
              <a:rPr lang="hu-HU" dirty="0">
                <a:solidFill>
                  <a:schemeClr val="bg2"/>
                </a:solidFill>
              </a:rPr>
              <a:t> </a:t>
            </a:r>
            <a:r>
              <a:rPr lang="hu-HU" dirty="0">
                <a:solidFill>
                  <a:schemeClr val="bg1"/>
                </a:solidFill>
                <a:highlight>
                  <a:srgbClr val="FFFF00"/>
                </a:highlight>
              </a:rPr>
              <a:t>tervezése és fejlesztése</a:t>
            </a:r>
            <a:br>
              <a:rPr lang="hu-HU" dirty="0"/>
            </a:br>
            <a:r>
              <a:rPr lang="hu-HU" dirty="0"/>
              <a:t>a </a:t>
            </a:r>
            <a:r>
              <a:rPr lang="hu-HU" dirty="0" err="1"/>
              <a:t>Steam</a:t>
            </a:r>
            <a:r>
              <a:rPr lang="hu-HU" dirty="0"/>
              <a:t> ökoszisztéma által kínált</a:t>
            </a:r>
            <a:br>
              <a:rPr lang="hu-HU" dirty="0"/>
            </a:br>
            <a:r>
              <a:rPr lang="hu-HU" dirty="0"/>
              <a:t>eszközök és integrációs lehetőségek kihasználásával</a:t>
            </a:r>
          </a:p>
        </p:txBody>
      </p:sp>
      <p:pic>
        <p:nvPicPr>
          <p:cNvPr id="6" name="Kép 5" descr="A képen szöveg, Betűtípus, poszter, embléma látható&#10;&#10;Előfordulhat, hogy az AI által létrehozott tartalom helytelen.">
            <a:extLst>
              <a:ext uri="{FF2B5EF4-FFF2-40B4-BE49-F238E27FC236}">
                <a16:creationId xmlns:a16="http://schemas.microsoft.com/office/drawing/2014/main" id="{97B763AC-443B-2E02-1374-F9C5A446B30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8368" y="61743"/>
            <a:ext cx="1489753" cy="1517711"/>
          </a:xfrm>
          <a:prstGeom prst="rect">
            <a:avLst/>
          </a:prstGeom>
        </p:spPr>
      </p:pic>
      <p:sp>
        <p:nvSpPr>
          <p:cNvPr id="9" name="Tartalom helye 7">
            <a:extLst>
              <a:ext uri="{FF2B5EF4-FFF2-40B4-BE49-F238E27FC236}">
                <a16:creationId xmlns:a16="http://schemas.microsoft.com/office/drawing/2014/main" id="{8A79E005-6094-ECD4-51B2-948B8CBBA943}"/>
              </a:ext>
            </a:extLst>
          </p:cNvPr>
          <p:cNvSpPr txBox="1">
            <a:spLocks/>
          </p:cNvSpPr>
          <p:nvPr/>
        </p:nvSpPr>
        <p:spPr bwMode="white">
          <a:xfrm>
            <a:off x="1020565" y="3857287"/>
            <a:ext cx="10840914" cy="745535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rmAutofit/>
          </a:bodyPr>
          <a:lstStyle>
            <a:lvl1pPr marL="285750" indent="-285750" algn="l" defTabSz="457200" rtl="0" eaLnBrk="1" latinLnBrk="0" hangingPunct="1"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Char char="•"/>
              <a:defRPr sz="18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Char char="•"/>
              <a:defRPr sz="16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Char char="•"/>
              <a:defRPr sz="12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0" hangingPunct="1"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Char char="•"/>
              <a:defRPr sz="12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Char char="•"/>
              <a:defRPr sz="12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Char char="•"/>
              <a:defRPr sz="12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Char char="•"/>
              <a:defRPr sz="12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Char char="•"/>
              <a:defRPr sz="12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/>
              <a:buNone/>
            </a:pPr>
            <a:r>
              <a:rPr lang="hu-HU" dirty="0"/>
              <a:t>Konzulens: Dr. Pitlik László</a:t>
            </a:r>
          </a:p>
        </p:txBody>
      </p:sp>
      <p:sp>
        <p:nvSpPr>
          <p:cNvPr id="11" name="Tartalom helye 10">
            <a:extLst>
              <a:ext uri="{FF2B5EF4-FFF2-40B4-BE49-F238E27FC236}">
                <a16:creationId xmlns:a16="http://schemas.microsoft.com/office/drawing/2014/main" id="{96DD21C6-1310-D667-02C0-191873509E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0565" y="4658341"/>
            <a:ext cx="9428253" cy="745535"/>
          </a:xfrm>
        </p:spPr>
        <p:txBody>
          <a:bodyPr/>
          <a:lstStyle/>
          <a:p>
            <a:pPr marL="0" indent="0" algn="r">
              <a:buNone/>
            </a:pPr>
            <a:r>
              <a:rPr lang="hu-HU" dirty="0"/>
              <a:t>Készítette: Juhász Krisztián István</a:t>
            </a:r>
          </a:p>
        </p:txBody>
      </p:sp>
      <p:sp>
        <p:nvSpPr>
          <p:cNvPr id="13" name="Tartalom helye 10">
            <a:extLst>
              <a:ext uri="{FF2B5EF4-FFF2-40B4-BE49-F238E27FC236}">
                <a16:creationId xmlns:a16="http://schemas.microsoft.com/office/drawing/2014/main" id="{5722536D-3FBF-16D2-216E-5F706743D08F}"/>
              </a:ext>
            </a:extLst>
          </p:cNvPr>
          <p:cNvSpPr txBox="1">
            <a:spLocks/>
          </p:cNvSpPr>
          <p:nvPr/>
        </p:nvSpPr>
        <p:spPr bwMode="white">
          <a:xfrm>
            <a:off x="1020566" y="5459395"/>
            <a:ext cx="3602806" cy="1336862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rmAutofit/>
          </a:bodyPr>
          <a:lstStyle>
            <a:lvl1pPr marL="285750" indent="-285750" algn="l" defTabSz="457200" rtl="0" eaLnBrk="1" latinLnBrk="0" hangingPunct="1"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Char char="•"/>
              <a:defRPr sz="18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Char char="•"/>
              <a:defRPr sz="16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Char char="•"/>
              <a:defRPr sz="12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0" hangingPunct="1"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Char char="•"/>
              <a:defRPr sz="12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Char char="•"/>
              <a:defRPr sz="12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Char char="•"/>
              <a:defRPr sz="12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Char char="•"/>
              <a:defRPr sz="12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Char char="•"/>
              <a:defRPr sz="12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/>
              <a:buNone/>
            </a:pPr>
            <a:r>
              <a:rPr lang="hu-HU" dirty="0"/>
              <a:t>ÜZEMMÉRNÖK-INFORMATIKUS</a:t>
            </a:r>
          </a:p>
          <a:p>
            <a:pPr marL="0" indent="0">
              <a:buFont typeface="Arial"/>
              <a:buNone/>
            </a:pPr>
            <a:r>
              <a:rPr lang="hu-HU" dirty="0"/>
              <a:t>ALAPKÉPZÉSI SZAK</a:t>
            </a:r>
          </a:p>
          <a:p>
            <a:pPr marL="0" indent="0">
              <a:buFont typeface="Arial"/>
              <a:buNone/>
            </a:pPr>
            <a:r>
              <a:rPr lang="hu-HU" dirty="0"/>
              <a:t>Budapest 2026</a:t>
            </a:r>
          </a:p>
          <a:p>
            <a:pPr marL="0" indent="0">
              <a:buFont typeface="Arial"/>
              <a:buNone/>
            </a:pPr>
            <a:endParaRPr lang="hu-HU" dirty="0"/>
          </a:p>
        </p:txBody>
      </p:sp>
      <p:sp>
        <p:nvSpPr>
          <p:cNvPr id="4" name="Dia számának helye 3">
            <a:extLst>
              <a:ext uri="{FF2B5EF4-FFF2-40B4-BE49-F238E27FC236}">
                <a16:creationId xmlns:a16="http://schemas.microsoft.com/office/drawing/2014/main" id="{429C37ED-B3FE-4796-B32D-74687523C1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5D99DD2A-B520-4620-9B43-64B657BA2D42}" type="slidenum">
              <a:rPr lang="hu-HU" sz="2000" noProof="0" smtClean="0"/>
              <a:pPr rtl="0"/>
              <a:t>3</a:t>
            </a:fld>
            <a:r>
              <a:rPr lang="hu-HU" sz="2000" noProof="0" dirty="0"/>
              <a:t>/20</a:t>
            </a:r>
          </a:p>
        </p:txBody>
      </p:sp>
    </p:spTree>
    <p:extLst>
      <p:ext uri="{BB962C8B-B14F-4D97-AF65-F5344CB8AC3E}">
        <p14:creationId xmlns:p14="http://schemas.microsoft.com/office/powerpoint/2010/main" val="31082329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631305F2-4D75-4D76-BA59-F00627AB83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793598"/>
            <a:ext cx="12192000" cy="1635402"/>
          </a:xfrm>
        </p:spPr>
        <p:txBody>
          <a:bodyPr rtlCol="0">
            <a:normAutofit fontScale="90000"/>
          </a:bodyPr>
          <a:lstStyle/>
          <a:p>
            <a:pPr algn="ctr"/>
            <a:r>
              <a:rPr lang="hu-HU" dirty="0"/>
              <a:t>Virtuális tárgyakra épülő</a:t>
            </a:r>
            <a:br>
              <a:rPr lang="hu-HU" dirty="0"/>
            </a:br>
            <a:r>
              <a:rPr lang="hu-HU" dirty="0"/>
              <a:t>kereskedelmi platform</a:t>
            </a:r>
            <a:r>
              <a:rPr lang="hu-HU" dirty="0">
                <a:solidFill>
                  <a:schemeClr val="bg2"/>
                </a:solidFill>
              </a:rPr>
              <a:t> </a:t>
            </a:r>
            <a:r>
              <a:rPr lang="hu-HU" dirty="0"/>
              <a:t>tervezése és fejlesztése</a:t>
            </a:r>
            <a:br>
              <a:rPr lang="hu-HU" dirty="0"/>
            </a:br>
            <a:r>
              <a:rPr lang="hu-HU" dirty="0"/>
              <a:t>a </a:t>
            </a:r>
            <a:r>
              <a:rPr lang="hu-HU" dirty="0" err="1">
                <a:solidFill>
                  <a:schemeClr val="bg1"/>
                </a:solidFill>
                <a:highlight>
                  <a:srgbClr val="FFFF00"/>
                </a:highlight>
              </a:rPr>
              <a:t>Steam</a:t>
            </a:r>
            <a:r>
              <a:rPr lang="hu-HU" dirty="0"/>
              <a:t> ökoszisztéma által kínált</a:t>
            </a:r>
            <a:br>
              <a:rPr lang="hu-HU" dirty="0"/>
            </a:br>
            <a:r>
              <a:rPr lang="hu-HU" dirty="0"/>
              <a:t>eszközök és integrációs lehetőségek kihasználásával</a:t>
            </a:r>
          </a:p>
        </p:txBody>
      </p:sp>
      <p:pic>
        <p:nvPicPr>
          <p:cNvPr id="6" name="Kép 5" descr="A képen szöveg, Betűtípus, poszter, embléma látható&#10;&#10;Előfordulhat, hogy az AI által létrehozott tartalom helytelen.">
            <a:extLst>
              <a:ext uri="{FF2B5EF4-FFF2-40B4-BE49-F238E27FC236}">
                <a16:creationId xmlns:a16="http://schemas.microsoft.com/office/drawing/2014/main" id="{97B763AC-443B-2E02-1374-F9C5A446B30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8368" y="61743"/>
            <a:ext cx="1489753" cy="1517711"/>
          </a:xfrm>
          <a:prstGeom prst="rect">
            <a:avLst/>
          </a:prstGeom>
        </p:spPr>
      </p:pic>
      <p:sp>
        <p:nvSpPr>
          <p:cNvPr id="9" name="Tartalom helye 7">
            <a:extLst>
              <a:ext uri="{FF2B5EF4-FFF2-40B4-BE49-F238E27FC236}">
                <a16:creationId xmlns:a16="http://schemas.microsoft.com/office/drawing/2014/main" id="{8A79E005-6094-ECD4-51B2-948B8CBBA943}"/>
              </a:ext>
            </a:extLst>
          </p:cNvPr>
          <p:cNvSpPr txBox="1">
            <a:spLocks/>
          </p:cNvSpPr>
          <p:nvPr/>
        </p:nvSpPr>
        <p:spPr bwMode="white">
          <a:xfrm>
            <a:off x="1020565" y="3857287"/>
            <a:ext cx="10840914" cy="745535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rmAutofit/>
          </a:bodyPr>
          <a:lstStyle>
            <a:lvl1pPr marL="285750" indent="-285750" algn="l" defTabSz="457200" rtl="0" eaLnBrk="1" latinLnBrk="0" hangingPunct="1"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Char char="•"/>
              <a:defRPr sz="18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Char char="•"/>
              <a:defRPr sz="16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Char char="•"/>
              <a:defRPr sz="12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0" hangingPunct="1"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Char char="•"/>
              <a:defRPr sz="12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Char char="•"/>
              <a:defRPr sz="12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Char char="•"/>
              <a:defRPr sz="12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Char char="•"/>
              <a:defRPr sz="12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Char char="•"/>
              <a:defRPr sz="12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/>
              <a:buNone/>
            </a:pPr>
            <a:r>
              <a:rPr lang="hu-HU" dirty="0"/>
              <a:t>Konzulens: Dr. Pitlik László</a:t>
            </a:r>
          </a:p>
        </p:txBody>
      </p:sp>
      <p:sp>
        <p:nvSpPr>
          <p:cNvPr id="11" name="Tartalom helye 10">
            <a:extLst>
              <a:ext uri="{FF2B5EF4-FFF2-40B4-BE49-F238E27FC236}">
                <a16:creationId xmlns:a16="http://schemas.microsoft.com/office/drawing/2014/main" id="{96DD21C6-1310-D667-02C0-191873509E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0565" y="4658341"/>
            <a:ext cx="9428253" cy="745535"/>
          </a:xfrm>
        </p:spPr>
        <p:txBody>
          <a:bodyPr/>
          <a:lstStyle/>
          <a:p>
            <a:pPr marL="0" indent="0" algn="r">
              <a:buNone/>
            </a:pPr>
            <a:r>
              <a:rPr lang="hu-HU" dirty="0"/>
              <a:t>Készítette: Juhász Krisztián István</a:t>
            </a:r>
          </a:p>
        </p:txBody>
      </p:sp>
      <p:sp>
        <p:nvSpPr>
          <p:cNvPr id="13" name="Tartalom helye 10">
            <a:extLst>
              <a:ext uri="{FF2B5EF4-FFF2-40B4-BE49-F238E27FC236}">
                <a16:creationId xmlns:a16="http://schemas.microsoft.com/office/drawing/2014/main" id="{5722536D-3FBF-16D2-216E-5F706743D08F}"/>
              </a:ext>
            </a:extLst>
          </p:cNvPr>
          <p:cNvSpPr txBox="1">
            <a:spLocks/>
          </p:cNvSpPr>
          <p:nvPr/>
        </p:nvSpPr>
        <p:spPr bwMode="white">
          <a:xfrm>
            <a:off x="1020566" y="5459395"/>
            <a:ext cx="3602806" cy="1336862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rmAutofit/>
          </a:bodyPr>
          <a:lstStyle>
            <a:lvl1pPr marL="285750" indent="-285750" algn="l" defTabSz="457200" rtl="0" eaLnBrk="1" latinLnBrk="0" hangingPunct="1"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Char char="•"/>
              <a:defRPr sz="18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Char char="•"/>
              <a:defRPr sz="16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Char char="•"/>
              <a:defRPr sz="12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0" hangingPunct="1"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Char char="•"/>
              <a:defRPr sz="12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Char char="•"/>
              <a:defRPr sz="12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Char char="•"/>
              <a:defRPr sz="12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Char char="•"/>
              <a:defRPr sz="12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Char char="•"/>
              <a:defRPr sz="12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/>
              <a:buNone/>
            </a:pPr>
            <a:r>
              <a:rPr lang="hu-HU" dirty="0"/>
              <a:t>ÜZEMMÉRNÖK-INFORMATIKUS</a:t>
            </a:r>
          </a:p>
          <a:p>
            <a:pPr marL="0" indent="0">
              <a:buFont typeface="Arial"/>
              <a:buNone/>
            </a:pPr>
            <a:r>
              <a:rPr lang="hu-HU" dirty="0"/>
              <a:t>ALAPKÉPZÉSI SZAK</a:t>
            </a:r>
          </a:p>
          <a:p>
            <a:pPr marL="0" indent="0">
              <a:buFont typeface="Arial"/>
              <a:buNone/>
            </a:pPr>
            <a:r>
              <a:rPr lang="hu-HU" dirty="0"/>
              <a:t>Budapest 2026</a:t>
            </a:r>
          </a:p>
          <a:p>
            <a:pPr marL="0" indent="0">
              <a:buFont typeface="Arial"/>
              <a:buNone/>
            </a:pPr>
            <a:endParaRPr lang="hu-HU" dirty="0"/>
          </a:p>
        </p:txBody>
      </p:sp>
      <p:sp>
        <p:nvSpPr>
          <p:cNvPr id="4" name="Dia számának helye 3">
            <a:extLst>
              <a:ext uri="{FF2B5EF4-FFF2-40B4-BE49-F238E27FC236}">
                <a16:creationId xmlns:a16="http://schemas.microsoft.com/office/drawing/2014/main" id="{3F139B4F-AA27-4475-B2A3-02F894F8B6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5D99DD2A-B520-4620-9B43-64B657BA2D42}" type="slidenum">
              <a:rPr lang="hu-HU" sz="2000" noProof="0" smtClean="0"/>
              <a:pPr rtl="0"/>
              <a:t>4</a:t>
            </a:fld>
            <a:r>
              <a:rPr lang="hu-HU" sz="2000" noProof="0" dirty="0"/>
              <a:t>/20</a:t>
            </a:r>
          </a:p>
        </p:txBody>
      </p:sp>
    </p:spTree>
    <p:extLst>
      <p:ext uri="{BB962C8B-B14F-4D97-AF65-F5344CB8AC3E}">
        <p14:creationId xmlns:p14="http://schemas.microsoft.com/office/powerpoint/2010/main" val="13257288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631305F2-4D75-4D76-BA59-F00627AB83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793598"/>
            <a:ext cx="12192000" cy="1635402"/>
          </a:xfrm>
        </p:spPr>
        <p:txBody>
          <a:bodyPr rtlCol="0">
            <a:normAutofit fontScale="90000"/>
          </a:bodyPr>
          <a:lstStyle/>
          <a:p>
            <a:pPr algn="ctr"/>
            <a:r>
              <a:rPr lang="hu-HU" dirty="0"/>
              <a:t>Virtuális tárgyakra épülő</a:t>
            </a:r>
            <a:br>
              <a:rPr lang="hu-HU" dirty="0"/>
            </a:br>
            <a:r>
              <a:rPr lang="hu-HU" dirty="0"/>
              <a:t>kereskedelmi platform</a:t>
            </a:r>
            <a:r>
              <a:rPr lang="hu-HU" dirty="0">
                <a:solidFill>
                  <a:schemeClr val="bg2"/>
                </a:solidFill>
              </a:rPr>
              <a:t> </a:t>
            </a:r>
            <a:r>
              <a:rPr lang="hu-HU" dirty="0"/>
              <a:t>tervezése és fejlesztése</a:t>
            </a:r>
            <a:br>
              <a:rPr lang="hu-HU" dirty="0"/>
            </a:br>
            <a:r>
              <a:rPr lang="hu-HU" dirty="0">
                <a:solidFill>
                  <a:schemeClr val="bg1"/>
                </a:solidFill>
                <a:highlight>
                  <a:srgbClr val="FFFF00"/>
                </a:highlight>
              </a:rPr>
              <a:t>a </a:t>
            </a:r>
            <a:r>
              <a:rPr lang="hu-HU" dirty="0" err="1">
                <a:solidFill>
                  <a:schemeClr val="bg1"/>
                </a:solidFill>
                <a:highlight>
                  <a:srgbClr val="FFFF00"/>
                </a:highlight>
              </a:rPr>
              <a:t>Steam</a:t>
            </a:r>
            <a:r>
              <a:rPr lang="hu-HU" dirty="0">
                <a:solidFill>
                  <a:schemeClr val="bg1"/>
                </a:solidFill>
                <a:highlight>
                  <a:srgbClr val="FFFF00"/>
                </a:highlight>
              </a:rPr>
              <a:t> ökoszisztéma által kínált</a:t>
            </a:r>
            <a:br>
              <a:rPr lang="hu-HU" dirty="0">
                <a:solidFill>
                  <a:schemeClr val="bg1"/>
                </a:solidFill>
                <a:highlight>
                  <a:srgbClr val="FFFF00"/>
                </a:highlight>
              </a:rPr>
            </a:br>
            <a:r>
              <a:rPr lang="hu-HU" dirty="0">
                <a:solidFill>
                  <a:schemeClr val="bg1"/>
                </a:solidFill>
                <a:highlight>
                  <a:srgbClr val="FFFF00"/>
                </a:highlight>
              </a:rPr>
              <a:t>eszközök</a:t>
            </a:r>
            <a:r>
              <a:rPr lang="hu-HU" dirty="0"/>
              <a:t> és integrációs lehetőségek kihasználásával</a:t>
            </a:r>
          </a:p>
        </p:txBody>
      </p:sp>
      <p:pic>
        <p:nvPicPr>
          <p:cNvPr id="6" name="Kép 5" descr="A képen szöveg, Betűtípus, poszter, embléma látható&#10;&#10;Előfordulhat, hogy az AI által létrehozott tartalom helytelen.">
            <a:extLst>
              <a:ext uri="{FF2B5EF4-FFF2-40B4-BE49-F238E27FC236}">
                <a16:creationId xmlns:a16="http://schemas.microsoft.com/office/drawing/2014/main" id="{97B763AC-443B-2E02-1374-F9C5A446B30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8368" y="61743"/>
            <a:ext cx="1489753" cy="1517711"/>
          </a:xfrm>
          <a:prstGeom prst="rect">
            <a:avLst/>
          </a:prstGeom>
        </p:spPr>
      </p:pic>
      <p:sp>
        <p:nvSpPr>
          <p:cNvPr id="9" name="Tartalom helye 7">
            <a:extLst>
              <a:ext uri="{FF2B5EF4-FFF2-40B4-BE49-F238E27FC236}">
                <a16:creationId xmlns:a16="http://schemas.microsoft.com/office/drawing/2014/main" id="{8A79E005-6094-ECD4-51B2-948B8CBBA943}"/>
              </a:ext>
            </a:extLst>
          </p:cNvPr>
          <p:cNvSpPr txBox="1">
            <a:spLocks/>
          </p:cNvSpPr>
          <p:nvPr/>
        </p:nvSpPr>
        <p:spPr bwMode="white">
          <a:xfrm>
            <a:off x="1020565" y="3857287"/>
            <a:ext cx="10840914" cy="745535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rmAutofit/>
          </a:bodyPr>
          <a:lstStyle>
            <a:lvl1pPr marL="285750" indent="-285750" algn="l" defTabSz="457200" rtl="0" eaLnBrk="1" latinLnBrk="0" hangingPunct="1"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Char char="•"/>
              <a:defRPr sz="18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Char char="•"/>
              <a:defRPr sz="16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Char char="•"/>
              <a:defRPr sz="12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0" hangingPunct="1"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Char char="•"/>
              <a:defRPr sz="12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Char char="•"/>
              <a:defRPr sz="12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Char char="•"/>
              <a:defRPr sz="12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Char char="•"/>
              <a:defRPr sz="12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Char char="•"/>
              <a:defRPr sz="12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/>
              <a:buNone/>
            </a:pPr>
            <a:r>
              <a:rPr lang="hu-HU" dirty="0"/>
              <a:t>Konzulens: Dr. Pitlik László</a:t>
            </a:r>
          </a:p>
        </p:txBody>
      </p:sp>
      <p:sp>
        <p:nvSpPr>
          <p:cNvPr id="11" name="Tartalom helye 10">
            <a:extLst>
              <a:ext uri="{FF2B5EF4-FFF2-40B4-BE49-F238E27FC236}">
                <a16:creationId xmlns:a16="http://schemas.microsoft.com/office/drawing/2014/main" id="{96DD21C6-1310-D667-02C0-191873509E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0565" y="4658341"/>
            <a:ext cx="9428253" cy="745535"/>
          </a:xfrm>
        </p:spPr>
        <p:txBody>
          <a:bodyPr/>
          <a:lstStyle/>
          <a:p>
            <a:pPr marL="0" indent="0" algn="r">
              <a:buNone/>
            </a:pPr>
            <a:r>
              <a:rPr lang="hu-HU" dirty="0"/>
              <a:t>Készítette: Juhász Krisztián István</a:t>
            </a:r>
          </a:p>
        </p:txBody>
      </p:sp>
      <p:sp>
        <p:nvSpPr>
          <p:cNvPr id="13" name="Tartalom helye 10">
            <a:extLst>
              <a:ext uri="{FF2B5EF4-FFF2-40B4-BE49-F238E27FC236}">
                <a16:creationId xmlns:a16="http://schemas.microsoft.com/office/drawing/2014/main" id="{5722536D-3FBF-16D2-216E-5F706743D08F}"/>
              </a:ext>
            </a:extLst>
          </p:cNvPr>
          <p:cNvSpPr txBox="1">
            <a:spLocks/>
          </p:cNvSpPr>
          <p:nvPr/>
        </p:nvSpPr>
        <p:spPr bwMode="white">
          <a:xfrm>
            <a:off x="1020566" y="5459395"/>
            <a:ext cx="3602806" cy="1336862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rmAutofit/>
          </a:bodyPr>
          <a:lstStyle>
            <a:lvl1pPr marL="285750" indent="-285750" algn="l" defTabSz="457200" rtl="0" eaLnBrk="1" latinLnBrk="0" hangingPunct="1"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Char char="•"/>
              <a:defRPr sz="18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Char char="•"/>
              <a:defRPr sz="16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Char char="•"/>
              <a:defRPr sz="12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0" hangingPunct="1"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Char char="•"/>
              <a:defRPr sz="12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Char char="•"/>
              <a:defRPr sz="12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Char char="•"/>
              <a:defRPr sz="12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Char char="•"/>
              <a:defRPr sz="12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Char char="•"/>
              <a:defRPr sz="12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/>
              <a:buNone/>
            </a:pPr>
            <a:r>
              <a:rPr lang="hu-HU" dirty="0"/>
              <a:t>ÜZEMMÉRNÖK-INFORMATIKUS</a:t>
            </a:r>
          </a:p>
          <a:p>
            <a:pPr marL="0" indent="0">
              <a:buFont typeface="Arial"/>
              <a:buNone/>
            </a:pPr>
            <a:r>
              <a:rPr lang="hu-HU" dirty="0"/>
              <a:t>ALAPKÉPZÉSI SZAK</a:t>
            </a:r>
          </a:p>
          <a:p>
            <a:pPr marL="0" indent="0">
              <a:buFont typeface="Arial"/>
              <a:buNone/>
            </a:pPr>
            <a:r>
              <a:rPr lang="hu-HU" dirty="0"/>
              <a:t>Budapest 2026</a:t>
            </a:r>
          </a:p>
          <a:p>
            <a:pPr marL="0" indent="0">
              <a:buFont typeface="Arial"/>
              <a:buNone/>
            </a:pPr>
            <a:endParaRPr lang="hu-HU" dirty="0"/>
          </a:p>
        </p:txBody>
      </p:sp>
      <p:sp>
        <p:nvSpPr>
          <p:cNvPr id="4" name="Dia számának helye 3">
            <a:extLst>
              <a:ext uri="{FF2B5EF4-FFF2-40B4-BE49-F238E27FC236}">
                <a16:creationId xmlns:a16="http://schemas.microsoft.com/office/drawing/2014/main" id="{721AA373-7A8A-43E0-B93E-8A295EFB1C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99DD2A-B520-4620-9B43-64B657BA2D42}" type="slidenum">
              <a:rPr lang="hu-HU" sz="2000" noProof="0" smtClean="0"/>
              <a:pPr/>
              <a:t>5</a:t>
            </a:fld>
            <a:r>
              <a:rPr lang="hu-HU" sz="2000" noProof="0" dirty="0"/>
              <a:t>/20</a:t>
            </a:r>
          </a:p>
        </p:txBody>
      </p:sp>
    </p:spTree>
    <p:extLst>
      <p:ext uri="{BB962C8B-B14F-4D97-AF65-F5344CB8AC3E}">
        <p14:creationId xmlns:p14="http://schemas.microsoft.com/office/powerpoint/2010/main" val="23030215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631305F2-4D75-4D76-BA59-F00627AB83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793598"/>
            <a:ext cx="12192000" cy="1635402"/>
          </a:xfrm>
        </p:spPr>
        <p:txBody>
          <a:bodyPr rtlCol="0">
            <a:normAutofit fontScale="90000"/>
          </a:bodyPr>
          <a:lstStyle/>
          <a:p>
            <a:pPr algn="ctr"/>
            <a:r>
              <a:rPr lang="hu-HU" dirty="0"/>
              <a:t>Virtuális tárgyakra épülő</a:t>
            </a:r>
            <a:br>
              <a:rPr lang="hu-HU" dirty="0"/>
            </a:br>
            <a:r>
              <a:rPr lang="hu-HU" dirty="0"/>
              <a:t>kereskedelmi platform</a:t>
            </a:r>
            <a:r>
              <a:rPr lang="hu-HU" dirty="0">
                <a:solidFill>
                  <a:schemeClr val="bg2"/>
                </a:solidFill>
              </a:rPr>
              <a:t> </a:t>
            </a:r>
            <a:r>
              <a:rPr lang="hu-HU" dirty="0"/>
              <a:t>tervezése és fejlesztése</a:t>
            </a:r>
            <a:br>
              <a:rPr lang="hu-HU" dirty="0"/>
            </a:br>
            <a:r>
              <a:rPr lang="hu-HU" dirty="0"/>
              <a:t>a </a:t>
            </a:r>
            <a:r>
              <a:rPr lang="hu-HU" dirty="0" err="1"/>
              <a:t>Steam</a:t>
            </a:r>
            <a:r>
              <a:rPr lang="hu-HU" dirty="0"/>
              <a:t> ökoszisztéma által kínált</a:t>
            </a:r>
            <a:br>
              <a:rPr lang="hu-HU" dirty="0"/>
            </a:br>
            <a:r>
              <a:rPr lang="hu-HU" dirty="0"/>
              <a:t>eszközök és </a:t>
            </a:r>
            <a:r>
              <a:rPr lang="hu-HU" dirty="0">
                <a:solidFill>
                  <a:schemeClr val="bg1"/>
                </a:solidFill>
                <a:highlight>
                  <a:srgbClr val="FFFF00"/>
                </a:highlight>
              </a:rPr>
              <a:t>integrációs lehetőségek kihasználásával</a:t>
            </a:r>
          </a:p>
        </p:txBody>
      </p:sp>
      <p:pic>
        <p:nvPicPr>
          <p:cNvPr id="6" name="Kép 5" descr="A képen szöveg, Betűtípus, poszter, embléma látható&#10;&#10;Előfordulhat, hogy az AI által létrehozott tartalom helytelen.">
            <a:extLst>
              <a:ext uri="{FF2B5EF4-FFF2-40B4-BE49-F238E27FC236}">
                <a16:creationId xmlns:a16="http://schemas.microsoft.com/office/drawing/2014/main" id="{97B763AC-443B-2E02-1374-F9C5A446B30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8368" y="61743"/>
            <a:ext cx="1489753" cy="1517711"/>
          </a:xfrm>
          <a:prstGeom prst="rect">
            <a:avLst/>
          </a:prstGeom>
        </p:spPr>
      </p:pic>
      <p:sp>
        <p:nvSpPr>
          <p:cNvPr id="9" name="Tartalom helye 7">
            <a:extLst>
              <a:ext uri="{FF2B5EF4-FFF2-40B4-BE49-F238E27FC236}">
                <a16:creationId xmlns:a16="http://schemas.microsoft.com/office/drawing/2014/main" id="{8A79E005-6094-ECD4-51B2-948B8CBBA943}"/>
              </a:ext>
            </a:extLst>
          </p:cNvPr>
          <p:cNvSpPr txBox="1">
            <a:spLocks/>
          </p:cNvSpPr>
          <p:nvPr/>
        </p:nvSpPr>
        <p:spPr bwMode="white">
          <a:xfrm>
            <a:off x="1020565" y="3857287"/>
            <a:ext cx="10840914" cy="745535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rmAutofit/>
          </a:bodyPr>
          <a:lstStyle>
            <a:lvl1pPr marL="285750" indent="-285750" algn="l" defTabSz="457200" rtl="0" eaLnBrk="1" latinLnBrk="0" hangingPunct="1"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Char char="•"/>
              <a:defRPr sz="18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Char char="•"/>
              <a:defRPr sz="16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Char char="•"/>
              <a:defRPr sz="12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0" hangingPunct="1"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Char char="•"/>
              <a:defRPr sz="12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Char char="•"/>
              <a:defRPr sz="12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Char char="•"/>
              <a:defRPr sz="12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Char char="•"/>
              <a:defRPr sz="12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Char char="•"/>
              <a:defRPr sz="12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/>
              <a:buNone/>
            </a:pPr>
            <a:r>
              <a:rPr lang="hu-HU" dirty="0"/>
              <a:t>Konzulens: Dr. Pitlik László</a:t>
            </a:r>
          </a:p>
        </p:txBody>
      </p:sp>
      <p:sp>
        <p:nvSpPr>
          <p:cNvPr id="11" name="Tartalom helye 10">
            <a:extLst>
              <a:ext uri="{FF2B5EF4-FFF2-40B4-BE49-F238E27FC236}">
                <a16:creationId xmlns:a16="http://schemas.microsoft.com/office/drawing/2014/main" id="{96DD21C6-1310-D667-02C0-191873509E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0565" y="4658341"/>
            <a:ext cx="9428253" cy="745535"/>
          </a:xfrm>
        </p:spPr>
        <p:txBody>
          <a:bodyPr/>
          <a:lstStyle/>
          <a:p>
            <a:pPr marL="0" indent="0" algn="r">
              <a:buNone/>
            </a:pPr>
            <a:r>
              <a:rPr lang="hu-HU" dirty="0"/>
              <a:t>Készítette: Juhász Krisztián István</a:t>
            </a:r>
          </a:p>
        </p:txBody>
      </p:sp>
      <p:sp>
        <p:nvSpPr>
          <p:cNvPr id="13" name="Tartalom helye 10">
            <a:extLst>
              <a:ext uri="{FF2B5EF4-FFF2-40B4-BE49-F238E27FC236}">
                <a16:creationId xmlns:a16="http://schemas.microsoft.com/office/drawing/2014/main" id="{5722536D-3FBF-16D2-216E-5F706743D08F}"/>
              </a:ext>
            </a:extLst>
          </p:cNvPr>
          <p:cNvSpPr txBox="1">
            <a:spLocks/>
          </p:cNvSpPr>
          <p:nvPr/>
        </p:nvSpPr>
        <p:spPr bwMode="white">
          <a:xfrm>
            <a:off x="1020566" y="5459395"/>
            <a:ext cx="3602806" cy="1336862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rmAutofit/>
          </a:bodyPr>
          <a:lstStyle>
            <a:lvl1pPr marL="285750" indent="-285750" algn="l" defTabSz="457200" rtl="0" eaLnBrk="1" latinLnBrk="0" hangingPunct="1"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Char char="•"/>
              <a:defRPr sz="18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Char char="•"/>
              <a:defRPr sz="16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Char char="•"/>
              <a:defRPr sz="12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0" hangingPunct="1"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Char char="•"/>
              <a:defRPr sz="12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Char char="•"/>
              <a:defRPr sz="12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Char char="•"/>
              <a:defRPr sz="12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Char char="•"/>
              <a:defRPr sz="12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Char char="•"/>
              <a:defRPr sz="12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/>
              <a:buNone/>
            </a:pPr>
            <a:r>
              <a:rPr lang="hu-HU" dirty="0"/>
              <a:t>ÜZEMMÉRNÖK-INFORMATIKUS</a:t>
            </a:r>
          </a:p>
          <a:p>
            <a:pPr marL="0" indent="0">
              <a:buFont typeface="Arial"/>
              <a:buNone/>
            </a:pPr>
            <a:r>
              <a:rPr lang="hu-HU" dirty="0"/>
              <a:t>ALAPKÉPZÉSI SZAK</a:t>
            </a:r>
          </a:p>
          <a:p>
            <a:pPr marL="0" indent="0">
              <a:buFont typeface="Arial"/>
              <a:buNone/>
            </a:pPr>
            <a:r>
              <a:rPr lang="hu-HU" dirty="0"/>
              <a:t>Budapest 2026</a:t>
            </a:r>
          </a:p>
          <a:p>
            <a:pPr marL="0" indent="0">
              <a:buFont typeface="Arial"/>
              <a:buNone/>
            </a:pPr>
            <a:endParaRPr lang="hu-HU" dirty="0"/>
          </a:p>
        </p:txBody>
      </p:sp>
      <p:sp>
        <p:nvSpPr>
          <p:cNvPr id="4" name="Dia számának helye 3">
            <a:extLst>
              <a:ext uri="{FF2B5EF4-FFF2-40B4-BE49-F238E27FC236}">
                <a16:creationId xmlns:a16="http://schemas.microsoft.com/office/drawing/2014/main" id="{4849FDA0-3C64-41B3-A523-CAE3EDB406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99DD2A-B520-4620-9B43-64B657BA2D42}" type="slidenum">
              <a:rPr lang="hu-HU" sz="2000" noProof="0" smtClean="0"/>
              <a:pPr/>
              <a:t>6</a:t>
            </a:fld>
            <a:r>
              <a:rPr lang="hu-HU" sz="2000" noProof="0" dirty="0"/>
              <a:t>/20</a:t>
            </a:r>
          </a:p>
        </p:txBody>
      </p:sp>
    </p:spTree>
    <p:extLst>
      <p:ext uri="{BB962C8B-B14F-4D97-AF65-F5344CB8AC3E}">
        <p14:creationId xmlns:p14="http://schemas.microsoft.com/office/powerpoint/2010/main" val="8200661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zöveg helye 2">
            <a:extLst>
              <a:ext uri="{FF2B5EF4-FFF2-40B4-BE49-F238E27FC236}">
                <a16:creationId xmlns:a16="http://schemas.microsoft.com/office/drawing/2014/main" id="{1D935431-5E3F-4C1A-BED1-C5BC3D661ED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5799" y="1425844"/>
            <a:ext cx="10840914" cy="5075696"/>
          </a:xfrm>
        </p:spPr>
        <p:txBody>
          <a:bodyPr rtlCol="0"/>
          <a:lstStyle/>
          <a:p>
            <a:pPr marL="285750" indent="-285750" rtl="0">
              <a:buFont typeface="Arial" panose="020B0604020202020204" pitchFamily="34" charset="0"/>
              <a:buChar char="•"/>
            </a:pPr>
            <a:r>
              <a:rPr lang="hu-HU" sz="2000" dirty="0"/>
              <a:t>Motiváció és problémafelvetés</a:t>
            </a:r>
          </a:p>
          <a:p>
            <a:pPr marL="285750" indent="-285750" rtl="0">
              <a:buFont typeface="Arial" panose="020B0604020202020204" pitchFamily="34" charset="0"/>
              <a:buChar char="•"/>
            </a:pPr>
            <a:r>
              <a:rPr lang="hu-HU" sz="2000" dirty="0"/>
              <a:t>Célkitűzések</a:t>
            </a:r>
          </a:p>
          <a:p>
            <a:pPr marL="285750" indent="-285750" rtl="0">
              <a:buFont typeface="Arial" panose="020B0604020202020204" pitchFamily="34" charset="0"/>
              <a:buChar char="•"/>
            </a:pPr>
            <a:r>
              <a:rPr lang="hu-HU" sz="2000" dirty="0"/>
              <a:t>Rendszerarchitektúra</a:t>
            </a:r>
          </a:p>
          <a:p>
            <a:pPr marL="285750" indent="-285750" rtl="0">
              <a:buFont typeface="Arial" panose="020B0604020202020204" pitchFamily="34" charset="0"/>
              <a:buChar char="•"/>
            </a:pPr>
            <a:r>
              <a:rPr lang="hu-HU" sz="2000" dirty="0" err="1"/>
              <a:t>Steam</a:t>
            </a:r>
            <a:r>
              <a:rPr lang="hu-HU" sz="2000" dirty="0"/>
              <a:t> </a:t>
            </a:r>
            <a:r>
              <a:rPr lang="hu-HU" sz="2000" dirty="0" err="1"/>
              <a:t>api</a:t>
            </a:r>
            <a:r>
              <a:rPr lang="hu-HU" sz="2000" dirty="0"/>
              <a:t> – integráció</a:t>
            </a:r>
          </a:p>
          <a:p>
            <a:pPr marL="285750" indent="-285750" rtl="0">
              <a:buFont typeface="Arial" panose="020B0604020202020204" pitchFamily="34" charset="0"/>
              <a:buChar char="•"/>
            </a:pPr>
            <a:r>
              <a:rPr lang="hu-HU" sz="2000" dirty="0"/>
              <a:t>Megvalósított funkciók</a:t>
            </a:r>
          </a:p>
          <a:p>
            <a:pPr marL="285750" indent="-285750" rtl="0">
              <a:buFont typeface="Arial" panose="020B0604020202020204" pitchFamily="34" charset="0"/>
              <a:buChar char="•"/>
            </a:pPr>
            <a:r>
              <a:rPr lang="hu-HU" sz="2000" dirty="0"/>
              <a:t>Adatmodell</a:t>
            </a:r>
          </a:p>
          <a:p>
            <a:pPr marL="285750" indent="-285750" rtl="0">
              <a:buFont typeface="Arial" panose="020B0604020202020204" pitchFamily="34" charset="0"/>
              <a:buChar char="•"/>
            </a:pPr>
            <a:r>
              <a:rPr lang="hu-HU" sz="2000" dirty="0"/>
              <a:t>Keresés és szűrési funkció teszteredményei</a:t>
            </a:r>
          </a:p>
          <a:p>
            <a:pPr marL="285750" indent="-285750" rtl="0">
              <a:buFont typeface="Arial" panose="020B0604020202020204" pitchFamily="34" charset="0"/>
              <a:buChar char="•"/>
            </a:pPr>
            <a:r>
              <a:rPr lang="hu-HU" sz="2000" dirty="0"/>
              <a:t>Keresés és szűrési funkció teszteredményei – grafikon</a:t>
            </a:r>
          </a:p>
          <a:p>
            <a:pPr marL="285750" indent="-285750" rtl="0">
              <a:buFont typeface="Arial" panose="020B0604020202020204" pitchFamily="34" charset="0"/>
              <a:buChar char="•"/>
            </a:pPr>
            <a:r>
              <a:rPr lang="hu-HU" sz="2000" dirty="0"/>
              <a:t>Jövőkép és fejlesztési lehetőségek</a:t>
            </a:r>
          </a:p>
          <a:p>
            <a:pPr marL="285750" indent="-285750" rtl="0">
              <a:buFont typeface="Arial" panose="020B0604020202020204" pitchFamily="34" charset="0"/>
              <a:buChar char="•"/>
            </a:pPr>
            <a:r>
              <a:rPr lang="hu-HU" sz="2000" dirty="0"/>
              <a:t>Fejlesztési költségek</a:t>
            </a:r>
          </a:p>
          <a:p>
            <a:pPr marL="285750" indent="-285750" rtl="0">
              <a:buFont typeface="Arial" panose="020B0604020202020204" pitchFamily="34" charset="0"/>
              <a:buChar char="•"/>
            </a:pPr>
            <a:r>
              <a:rPr lang="hu-HU" sz="2000" dirty="0"/>
              <a:t>Kérdések 1</a:t>
            </a:r>
          </a:p>
          <a:p>
            <a:pPr marL="285750" indent="-285750" rtl="0">
              <a:buFont typeface="Arial" panose="020B0604020202020204" pitchFamily="34" charset="0"/>
              <a:buChar char="•"/>
            </a:pPr>
            <a:r>
              <a:rPr lang="hu-HU" sz="2000" dirty="0"/>
              <a:t>Kérdések 2</a:t>
            </a:r>
          </a:p>
        </p:txBody>
      </p:sp>
      <p:sp>
        <p:nvSpPr>
          <p:cNvPr id="5" name="Cím 4">
            <a:extLst>
              <a:ext uri="{FF2B5EF4-FFF2-40B4-BE49-F238E27FC236}">
                <a16:creationId xmlns:a16="http://schemas.microsoft.com/office/drawing/2014/main" id="{57AE646A-2B4E-292C-2B3D-E20D89147F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0077" y="61743"/>
            <a:ext cx="10840914" cy="1260000"/>
          </a:xfrm>
        </p:spPr>
        <p:txBody>
          <a:bodyPr/>
          <a:lstStyle/>
          <a:p>
            <a:pPr algn="ctr"/>
            <a:r>
              <a:rPr lang="hu-HU" dirty="0"/>
              <a:t>Tartalomjegyzék</a:t>
            </a:r>
          </a:p>
        </p:txBody>
      </p:sp>
      <p:pic>
        <p:nvPicPr>
          <p:cNvPr id="6" name="Kép 5" descr="A képen szöveg, Betűtípus, poszter, embléma látható&#10;&#10;Előfordulhat, hogy az AI által létrehozott tartalom helytelen.">
            <a:extLst>
              <a:ext uri="{FF2B5EF4-FFF2-40B4-BE49-F238E27FC236}">
                <a16:creationId xmlns:a16="http://schemas.microsoft.com/office/drawing/2014/main" id="{84D5EC32-C057-E4B9-840F-1E0A4FDD124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252646" y="61743"/>
            <a:ext cx="1489753" cy="1517711"/>
          </a:xfrm>
          <a:prstGeom prst="rect">
            <a:avLst/>
          </a:prstGeom>
        </p:spPr>
      </p:pic>
      <p:sp>
        <p:nvSpPr>
          <p:cNvPr id="4" name="Dia számának helye 3">
            <a:extLst>
              <a:ext uri="{FF2B5EF4-FFF2-40B4-BE49-F238E27FC236}">
                <a16:creationId xmlns:a16="http://schemas.microsoft.com/office/drawing/2014/main" id="{FDE7D013-8AEE-4476-A8C6-38C2ACBBCC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99DD2A-B520-4620-9B43-64B657BA2D42}" type="slidenum">
              <a:rPr lang="hu-HU" sz="2000" noProof="0" smtClean="0"/>
              <a:pPr/>
              <a:t>7</a:t>
            </a:fld>
            <a:r>
              <a:rPr lang="hu-HU" sz="2000" noProof="0" dirty="0"/>
              <a:t>/20</a:t>
            </a:r>
          </a:p>
        </p:txBody>
      </p:sp>
    </p:spTree>
    <p:extLst>
      <p:ext uri="{BB962C8B-B14F-4D97-AF65-F5344CB8AC3E}">
        <p14:creationId xmlns:p14="http://schemas.microsoft.com/office/powerpoint/2010/main" val="5370410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zöveg helye 2">
            <a:extLst>
              <a:ext uri="{FF2B5EF4-FFF2-40B4-BE49-F238E27FC236}">
                <a16:creationId xmlns:a16="http://schemas.microsoft.com/office/drawing/2014/main" id="{1D935431-5E3F-4C1A-BED1-C5BC3D661ED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5799" y="2528806"/>
            <a:ext cx="10840914" cy="2465889"/>
          </a:xfrm>
        </p:spPr>
        <p:txBody>
          <a:bodyPr rtlCol="0"/>
          <a:lstStyle/>
          <a:p>
            <a:pPr marL="285750" indent="-285750" rtl="0">
              <a:buFont typeface="Arial" panose="020B0604020202020204" pitchFamily="34" charset="0"/>
              <a:buChar char="•"/>
            </a:pPr>
            <a:r>
              <a:rPr lang="hu-HU" sz="2000" dirty="0"/>
              <a:t>Jelenlegi piacterek problémája</a:t>
            </a:r>
          </a:p>
          <a:p>
            <a:pPr marL="285750" indent="-285750" rtl="0">
              <a:buFont typeface="Arial" panose="020B0604020202020204" pitchFamily="34" charset="0"/>
              <a:buChar char="•"/>
            </a:pPr>
            <a:r>
              <a:rPr lang="hu-HU" sz="2000" dirty="0"/>
              <a:t>Team </a:t>
            </a:r>
            <a:r>
              <a:rPr lang="hu-HU" sz="2000" dirty="0" err="1"/>
              <a:t>Fortress</a:t>
            </a:r>
            <a:r>
              <a:rPr lang="hu-HU" sz="2000" dirty="0"/>
              <a:t> 2 – játék</a:t>
            </a:r>
          </a:p>
          <a:p>
            <a:pPr marL="285750" indent="-285750" rtl="0">
              <a:buFont typeface="Arial" panose="020B0604020202020204" pitchFamily="34" charset="0"/>
              <a:buChar char="•"/>
            </a:pPr>
            <a:r>
              <a:rPr lang="hu-HU" sz="2000" dirty="0"/>
              <a:t>Online kereskedelem virtuális tárgyakra</a:t>
            </a:r>
          </a:p>
          <a:p>
            <a:pPr marL="285750" indent="-285750" rtl="0">
              <a:buFont typeface="Arial" panose="020B0604020202020204" pitchFamily="34" charset="0"/>
              <a:buChar char="•"/>
            </a:pPr>
            <a:r>
              <a:rPr lang="hu-HU" sz="2000" dirty="0"/>
              <a:t>Szakmai fejlődési vágy</a:t>
            </a:r>
          </a:p>
        </p:txBody>
      </p:sp>
      <p:sp>
        <p:nvSpPr>
          <p:cNvPr id="5" name="Cím 4">
            <a:extLst>
              <a:ext uri="{FF2B5EF4-FFF2-40B4-BE49-F238E27FC236}">
                <a16:creationId xmlns:a16="http://schemas.microsoft.com/office/drawing/2014/main" id="{57AE646A-2B4E-292C-2B3D-E20D89147F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0077" y="61743"/>
            <a:ext cx="10840914" cy="1260000"/>
          </a:xfrm>
        </p:spPr>
        <p:txBody>
          <a:bodyPr/>
          <a:lstStyle/>
          <a:p>
            <a:pPr algn="ctr"/>
            <a:r>
              <a:rPr lang="hu-HU" dirty="0"/>
              <a:t>Motiváció és problémafelvetés</a:t>
            </a:r>
          </a:p>
        </p:txBody>
      </p:sp>
      <p:pic>
        <p:nvPicPr>
          <p:cNvPr id="6" name="Kép 5" descr="A képen szöveg, Betűtípus, poszter, embléma látható&#10;&#10;Előfordulhat, hogy az AI által létrehozott tartalom helytelen.">
            <a:extLst>
              <a:ext uri="{FF2B5EF4-FFF2-40B4-BE49-F238E27FC236}">
                <a16:creationId xmlns:a16="http://schemas.microsoft.com/office/drawing/2014/main" id="{84D5EC32-C057-E4B9-840F-1E0A4FDD124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8368" y="61743"/>
            <a:ext cx="1489753" cy="1517711"/>
          </a:xfrm>
          <a:prstGeom prst="rect">
            <a:avLst/>
          </a:prstGeom>
        </p:spPr>
      </p:pic>
      <p:sp>
        <p:nvSpPr>
          <p:cNvPr id="4" name="Dia számának helye 3">
            <a:extLst>
              <a:ext uri="{FF2B5EF4-FFF2-40B4-BE49-F238E27FC236}">
                <a16:creationId xmlns:a16="http://schemas.microsoft.com/office/drawing/2014/main" id="{FDE7D013-8AEE-4476-A8C6-38C2ACBBCC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99DD2A-B520-4620-9B43-64B657BA2D42}" type="slidenum">
              <a:rPr lang="hu-HU" sz="2000" noProof="0" smtClean="0"/>
              <a:pPr/>
              <a:t>8</a:t>
            </a:fld>
            <a:r>
              <a:rPr lang="hu-HU" sz="2000" noProof="0" dirty="0"/>
              <a:t>/20</a:t>
            </a:r>
          </a:p>
        </p:txBody>
      </p:sp>
    </p:spTree>
    <p:extLst>
      <p:ext uri="{BB962C8B-B14F-4D97-AF65-F5344CB8AC3E}">
        <p14:creationId xmlns:p14="http://schemas.microsoft.com/office/powerpoint/2010/main" val="319848611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46E2654-CE34-206D-28F4-ABFD29BA2C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zöveg helye 2">
            <a:extLst>
              <a:ext uri="{FF2B5EF4-FFF2-40B4-BE49-F238E27FC236}">
                <a16:creationId xmlns:a16="http://schemas.microsoft.com/office/drawing/2014/main" id="{9D7AF5FD-958B-00B5-5460-BB351B162FA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5799" y="1579455"/>
            <a:ext cx="10840914" cy="5278546"/>
          </a:xfrm>
        </p:spPr>
        <p:txBody>
          <a:bodyPr rtlCol="0"/>
          <a:lstStyle/>
          <a:p>
            <a:pPr marL="285750" indent="-285750" rtl="0">
              <a:buFont typeface="Arial" panose="020B0604020202020204" pitchFamily="34" charset="0"/>
              <a:buChar char="•"/>
            </a:pPr>
            <a:r>
              <a:rPr lang="hu-HU" sz="2000" dirty="0"/>
              <a:t>Felhasználó-barát platform készítése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hu-HU" sz="1800" b="0" dirty="0"/>
              <a:t>Gyors sebesség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hu-HU" sz="1800" b="0" dirty="0"/>
              <a:t>Reszponzív megjelenés</a:t>
            </a:r>
          </a:p>
          <a:p>
            <a:pPr marL="285750" indent="-285750" rtl="0">
              <a:buFont typeface="Arial" panose="020B0604020202020204" pitchFamily="34" charset="0"/>
              <a:buChar char="•"/>
            </a:pPr>
            <a:r>
              <a:rPr lang="hu-HU" sz="2000" dirty="0"/>
              <a:t>Alapvető felhasználói funkciók integrálása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hu-HU" sz="1800" b="0" dirty="0"/>
              <a:t>Keresés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hu-HU" sz="1800" b="0" dirty="0"/>
              <a:t>Csere-igények listázása</a:t>
            </a:r>
          </a:p>
          <a:p>
            <a:pPr marL="285750" indent="-285750" rtl="0">
              <a:buFont typeface="Arial" panose="020B0604020202020204" pitchFamily="34" charset="0"/>
              <a:buChar char="•"/>
            </a:pPr>
            <a:r>
              <a:rPr lang="hu-HU" sz="2000" dirty="0"/>
              <a:t>Közösség építés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hu-HU" sz="1800" b="0" dirty="0"/>
              <a:t>Vélemények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hu-HU" sz="1800" b="0" dirty="0"/>
              <a:t>Visszajelzések</a:t>
            </a:r>
          </a:p>
          <a:p>
            <a:pPr marL="285750" indent="-285750" rtl="0">
              <a:buFont typeface="Arial" panose="020B0604020202020204" pitchFamily="34" charset="0"/>
              <a:buChar char="•"/>
            </a:pPr>
            <a:r>
              <a:rPr lang="hu-HU" sz="2000" dirty="0"/>
              <a:t>Fejlesztői oldalról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hu-HU" sz="1800" b="0" dirty="0"/>
              <a:t>Modern architektúra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hu-HU" sz="1800" b="0" dirty="0"/>
              <a:t>skálázhatóság</a:t>
            </a:r>
          </a:p>
        </p:txBody>
      </p:sp>
      <p:sp>
        <p:nvSpPr>
          <p:cNvPr id="5" name="Cím 4">
            <a:extLst>
              <a:ext uri="{FF2B5EF4-FFF2-40B4-BE49-F238E27FC236}">
                <a16:creationId xmlns:a16="http://schemas.microsoft.com/office/drawing/2014/main" id="{1C65F411-C728-5954-8A3C-26290DC85B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u-HU" dirty="0"/>
              <a:t>Célkitűzések</a:t>
            </a:r>
          </a:p>
        </p:txBody>
      </p:sp>
      <p:pic>
        <p:nvPicPr>
          <p:cNvPr id="6" name="Kép 5" descr="A képen szöveg, Betűtípus, poszter, embléma látható&#10;&#10;Előfordulhat, hogy az AI által létrehozott tartalom helytelen.">
            <a:extLst>
              <a:ext uri="{FF2B5EF4-FFF2-40B4-BE49-F238E27FC236}">
                <a16:creationId xmlns:a16="http://schemas.microsoft.com/office/drawing/2014/main" id="{48F10E13-C8E3-ACE7-08DD-E3F530A9019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266059" y="61744"/>
            <a:ext cx="1489753" cy="1517711"/>
          </a:xfrm>
          <a:prstGeom prst="rect">
            <a:avLst/>
          </a:prstGeom>
        </p:spPr>
      </p:pic>
      <p:sp>
        <p:nvSpPr>
          <p:cNvPr id="4" name="Dia számának helye 3">
            <a:extLst>
              <a:ext uri="{FF2B5EF4-FFF2-40B4-BE49-F238E27FC236}">
                <a16:creationId xmlns:a16="http://schemas.microsoft.com/office/drawing/2014/main" id="{58ED3250-6570-4EDB-8A77-9F1E0DACEC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5D99DD2A-B520-4620-9B43-64B657BA2D42}" type="slidenum">
              <a:rPr lang="hu-HU" sz="2000" noProof="0" smtClean="0"/>
              <a:pPr rtl="0"/>
              <a:t>9</a:t>
            </a:fld>
            <a:r>
              <a:rPr lang="hu-HU" sz="2000" noProof="0" dirty="0"/>
              <a:t>/20</a:t>
            </a:r>
          </a:p>
        </p:txBody>
      </p:sp>
    </p:spTree>
    <p:extLst>
      <p:ext uri="{BB962C8B-B14F-4D97-AF65-F5344CB8AC3E}">
        <p14:creationId xmlns:p14="http://schemas.microsoft.com/office/powerpoint/2010/main" val="125471847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Égi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Default">
      <a:majorFont>
        <a:latin typeface="Corbel"/>
        <a:ea typeface=""/>
        <a:cs typeface=""/>
      </a:majorFont>
      <a:minorFont>
        <a:latin typeface="Corbel"/>
        <a:ea typeface=""/>
        <a:cs typeface=""/>
      </a:minorFont>
    </a:fontScheme>
    <a:fmtScheme name="Celestial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3">
            <a:shade val="50000"/>
          </a:schemeClr>
        </a:lnRef>
        <a:fillRef idx="1">
          <a:schemeClr val="accent3"/>
        </a:fillRef>
        <a:effectRef idx="0">
          <a:schemeClr val="accent3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_61154982_TF22736411_Win32" id="{00168C52-B15B-470E-9F7B-108CE748A791}" vid="{EE8A4A39-0D41-4B0E-89F6-D0542B1004BB}"/>
    </a:ext>
  </a:extLst>
</a:theme>
</file>

<file path=ppt/theme/theme2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Híres történelmi esemény bemutató</Template>
  <TotalTime>3314</TotalTime>
  <Words>1611</Words>
  <Application>Microsoft Office PowerPoint</Application>
  <PresentationFormat>Szélesvásznú</PresentationFormat>
  <Paragraphs>287</Paragraphs>
  <Slides>20</Slides>
  <Notes>20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5</vt:i4>
      </vt:variant>
      <vt:variant>
        <vt:lpstr>Téma</vt:lpstr>
      </vt:variant>
      <vt:variant>
        <vt:i4>1</vt:i4>
      </vt:variant>
      <vt:variant>
        <vt:lpstr>Diacímek</vt:lpstr>
      </vt:variant>
      <vt:variant>
        <vt:i4>20</vt:i4>
      </vt:variant>
    </vt:vector>
  </HeadingPairs>
  <TitlesOfParts>
    <vt:vector size="26" baseType="lpstr">
      <vt:lpstr>Arial</vt:lpstr>
      <vt:lpstr>Calibri</vt:lpstr>
      <vt:lpstr>Corbel</vt:lpstr>
      <vt:lpstr>fkGroteskNeue</vt:lpstr>
      <vt:lpstr>Times New Roman</vt:lpstr>
      <vt:lpstr>Égi</vt:lpstr>
      <vt:lpstr>Virtuális tárgyakra épülő kereskedelmi platform tervezése és fejlesztése a Steam ökoszisztéma által kínált eszközök és integrációs lehetőségek kihasználásával</vt:lpstr>
      <vt:lpstr>Virtuális tárgyakra épülő kereskedelmi platform tervezése és fejlesztése a Steam ökoszisztéma által kínált eszközök és integrációs lehetőségek kihasználásával</vt:lpstr>
      <vt:lpstr>Virtuális tárgyakra épülő kereskedelmi platform tervezése és fejlesztése a Steam ökoszisztéma által kínált eszközök és integrációs lehetőségek kihasználásával</vt:lpstr>
      <vt:lpstr>Virtuális tárgyakra épülő kereskedelmi platform tervezése és fejlesztése a Steam ökoszisztéma által kínált eszközök és integrációs lehetőségek kihasználásával</vt:lpstr>
      <vt:lpstr>Virtuális tárgyakra épülő kereskedelmi platform tervezése és fejlesztése a Steam ökoszisztéma által kínált eszközök és integrációs lehetőségek kihasználásával</vt:lpstr>
      <vt:lpstr>Virtuális tárgyakra épülő kereskedelmi platform tervezése és fejlesztése a Steam ökoszisztéma által kínált eszközök és integrációs lehetőségek kihasználásával</vt:lpstr>
      <vt:lpstr>Tartalomjegyzék</vt:lpstr>
      <vt:lpstr>Motiváció és problémafelvetés</vt:lpstr>
      <vt:lpstr>Célkitűzések</vt:lpstr>
      <vt:lpstr>Rendszerarchitektúra</vt:lpstr>
      <vt:lpstr>steam api - integráció</vt:lpstr>
      <vt:lpstr>Megvalósított funkciók</vt:lpstr>
      <vt:lpstr>Adatmodell</vt:lpstr>
      <vt:lpstr>Keresés és szűrési funkció teszteredményei</vt:lpstr>
      <vt:lpstr>Keresés és szűrési funkció teszteredményei - grafikon</vt:lpstr>
      <vt:lpstr>Jövőkép és fejlesztési lehetőségek</vt:lpstr>
      <vt:lpstr>Fejlesztési költségek</vt:lpstr>
      <vt:lpstr>Kérdések 1</vt:lpstr>
      <vt:lpstr>Kérdések 2</vt:lpstr>
      <vt:lpstr>Köszönöm a figyelmet!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Virtuális tárgyakra épülő kereskedelmi platform tervezése és fejlesztése a Steam ökoszisztéma által kínált eszközök és integrációs lehetőségek kihasználásával</dc:title>
  <dc:creator>Juhász Krisztián István</dc:creator>
  <cp:lastModifiedBy>Juhász Krisztián István</cp:lastModifiedBy>
  <cp:revision>86</cp:revision>
  <dcterms:created xsi:type="dcterms:W3CDTF">2025-12-10T07:27:51Z</dcterms:created>
  <dcterms:modified xsi:type="dcterms:W3CDTF">2026-01-20T19:59:46Z</dcterms:modified>
</cp:coreProperties>
</file>