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67" r:id="rId3"/>
    <p:sldId id="268" r:id="rId4"/>
    <p:sldId id="269" r:id="rId5"/>
    <p:sldId id="270" r:id="rId6"/>
    <p:sldId id="275" r:id="rId7"/>
    <p:sldId id="276" r:id="rId8"/>
    <p:sldId id="279" r:id="rId9"/>
    <p:sldId id="278" r:id="rId10"/>
    <p:sldId id="280" r:id="rId11"/>
    <p:sldId id="273" r:id="rId12"/>
    <p:sldId id="274" r:id="rId13"/>
    <p:sldId id="271" r:id="rId14"/>
    <p:sldId id="272" r:id="rId15"/>
    <p:sldId id="281" r:id="rId1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84E291"/>
    <a:srgbClr val="3D3D3D"/>
    <a:srgbClr val="CFC5B3"/>
    <a:srgbClr val="F6F4F1"/>
    <a:srgbClr val="D6D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83895" autoAdjust="0"/>
  </p:normalViewPr>
  <p:slideViewPr>
    <p:cSldViewPr snapToGrid="0">
      <p:cViewPr varScale="1">
        <p:scale>
          <a:sx n="88" d="100"/>
          <a:sy n="88" d="100"/>
        </p:scale>
        <p:origin x="727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r.%20&amp;%20Mrs.%20Rig&#243;\Downloads\melleklete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r.%20&amp;%20Mrs.%20Rig&#243;\Downloads\melleklete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r.%20&amp;%20Mrs.%20Rig&#243;\Downloads\mellekletek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r.%20&amp;%20Mrs.%20Rig&#243;\Downloads\mellekletek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r.%20&amp;%20Mrs.%20Rig&#243;\Downloads\mellekletek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r.%20&amp;%20Mrs.%20Rig&#243;\Downloads\mellekletek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r.%20&amp;%20Mrs.%20Rig&#243;\Downloads\mellekletek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 err="1"/>
              <a:t>Electronic</a:t>
            </a:r>
            <a:r>
              <a:rPr lang="hu-HU" dirty="0"/>
              <a:t> Arts Prémium és GaaS bevételi arányok változása (2009-2025)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'2. ábra'!$G$1</c:f>
              <c:strCache>
                <c:ptCount val="1"/>
                <c:pt idx="0">
                  <c:v>Prémium Bevétel (%)</c:v>
                </c:pt>
              </c:strCache>
            </c:strRef>
          </c:tx>
          <c:spPr>
            <a:solidFill>
              <a:srgbClr val="3D3D3D"/>
            </a:solidFill>
            <a:ln>
              <a:noFill/>
            </a:ln>
            <a:effectLst/>
          </c:spPr>
          <c:cat>
            <c:numRef>
              <c:f>'2. ábra'!$B$2:$B$18</c:f>
              <c:numCache>
                <c:formatCode>General</c:formatCode>
                <c:ptCount val="1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</c:numCache>
            </c:numRef>
          </c:cat>
          <c:val>
            <c:numRef>
              <c:f>'2. ábra'!$G$2:$G$18</c:f>
              <c:numCache>
                <c:formatCode>0%</c:formatCode>
                <c:ptCount val="17"/>
                <c:pt idx="0">
                  <c:v>0.94634377967711303</c:v>
                </c:pt>
                <c:pt idx="1">
                  <c:v>0.88916256157635465</c:v>
                </c:pt>
                <c:pt idx="2">
                  <c:v>0.81694065199219834</c:v>
                </c:pt>
                <c:pt idx="3">
                  <c:v>0.78228336953898137</c:v>
                </c:pt>
                <c:pt idx="4">
                  <c:v>0.72030550434553597</c:v>
                </c:pt>
                <c:pt idx="5">
                  <c:v>0.56052558009505171</c:v>
                </c:pt>
                <c:pt idx="6">
                  <c:v>0.49566570348966438</c:v>
                </c:pt>
                <c:pt idx="7">
                  <c:v>0.54299363057324845</c:v>
                </c:pt>
                <c:pt idx="8">
                  <c:v>0.48606811145510836</c:v>
                </c:pt>
                <c:pt idx="9">
                  <c:v>0.4974757281553398</c:v>
                </c:pt>
                <c:pt idx="10">
                  <c:v>0.36343434343434344</c:v>
                </c:pt>
                <c:pt idx="11">
                  <c:v>0.35705255553548854</c:v>
                </c:pt>
                <c:pt idx="12">
                  <c:v>0.28690708829276956</c:v>
                </c:pt>
                <c:pt idx="13">
                  <c:v>0.2796452581891003</c:v>
                </c:pt>
                <c:pt idx="14">
                  <c:v>0.27996229464045247</c:v>
                </c:pt>
                <c:pt idx="15">
                  <c:v>0.26170325310764347</c:v>
                </c:pt>
                <c:pt idx="16">
                  <c:v>0.25948855989232839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17-4B7E-B86E-1B77A8785FAC}"/>
            </c:ext>
          </c:extLst>
        </c:ser>
        <c:ser>
          <c:idx val="1"/>
          <c:order val="1"/>
          <c:tx>
            <c:strRef>
              <c:f>'2. ábra'!$H$1</c:f>
              <c:strCache>
                <c:ptCount val="1"/>
                <c:pt idx="0">
                  <c:v>GaaS Bevétel (%)</c:v>
                </c:pt>
              </c:strCache>
            </c:strRef>
          </c:tx>
          <c:spPr>
            <a:solidFill>
              <a:srgbClr val="CFC5B3"/>
            </a:solidFill>
            <a:ln>
              <a:noFill/>
            </a:ln>
            <a:effectLst/>
          </c:spPr>
          <c:cat>
            <c:numRef>
              <c:f>'2. ábra'!$B$2:$B$18</c:f>
              <c:numCache>
                <c:formatCode>General</c:formatCode>
                <c:ptCount val="1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</c:numCache>
            </c:numRef>
          </c:cat>
          <c:val>
            <c:numRef>
              <c:f>'2. ábra'!$H$2:$H$18</c:f>
              <c:numCache>
                <c:formatCode>0%</c:formatCode>
                <c:ptCount val="17"/>
                <c:pt idx="0">
                  <c:v>5.3656220322886992E-2</c:v>
                </c:pt>
                <c:pt idx="1">
                  <c:v>0.11083743842364532</c:v>
                </c:pt>
                <c:pt idx="2">
                  <c:v>0.1830593480078016</c:v>
                </c:pt>
                <c:pt idx="3">
                  <c:v>0.21771663046101858</c:v>
                </c:pt>
                <c:pt idx="4">
                  <c:v>0.27969449565446403</c:v>
                </c:pt>
                <c:pt idx="5">
                  <c:v>0.43947441990494829</c:v>
                </c:pt>
                <c:pt idx="6">
                  <c:v>0.50433429651033568</c:v>
                </c:pt>
                <c:pt idx="7">
                  <c:v>0.4570063694267516</c:v>
                </c:pt>
                <c:pt idx="8">
                  <c:v>0.51393188854489169</c:v>
                </c:pt>
                <c:pt idx="9">
                  <c:v>0.5025242718446602</c:v>
                </c:pt>
                <c:pt idx="10">
                  <c:v>0.63656565656565656</c:v>
                </c:pt>
                <c:pt idx="11">
                  <c:v>0.64294744446451146</c:v>
                </c:pt>
                <c:pt idx="12">
                  <c:v>0.71309291170723044</c:v>
                </c:pt>
                <c:pt idx="13">
                  <c:v>0.72035474181089976</c:v>
                </c:pt>
                <c:pt idx="14">
                  <c:v>0.72003770535954759</c:v>
                </c:pt>
                <c:pt idx="15">
                  <c:v>0.73829674689235647</c:v>
                </c:pt>
                <c:pt idx="16">
                  <c:v>0.74051144010767156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17-4B7E-B86E-1B77A8785F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51170063"/>
        <c:axId val="1151168623"/>
      </c:areaChart>
      <c:catAx>
        <c:axId val="115117006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151168623"/>
        <c:crosses val="autoZero"/>
        <c:auto val="1"/>
        <c:lblAlgn val="ctr"/>
        <c:lblOffset val="100"/>
        <c:noMultiLvlLbl val="0"/>
      </c:catAx>
      <c:valAx>
        <c:axId val="115116862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/>
                  <a:t>Bevételi arány</a:t>
                </a:r>
                <a:r>
                  <a:rPr lang="hu-HU" baseline="0"/>
                  <a:t> (%)</a:t>
                </a:r>
                <a:endParaRPr lang="hu-HU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15117006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Take-Two Interactive bevételi struktúrájának átalakulása</a:t>
            </a:r>
            <a:r>
              <a:rPr lang="hu-HU" baseline="0"/>
              <a:t> pénzügyi évek szerint</a:t>
            </a:r>
            <a:endParaRPr lang="hu-H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'5. ábra'!$C$1</c:f>
              <c:strCache>
                <c:ptCount val="1"/>
                <c:pt idx="0">
                  <c:v>Prémium Bevétel (%)</c:v>
                </c:pt>
              </c:strCache>
            </c:strRef>
          </c:tx>
          <c:spPr>
            <a:ln w="28575" cap="rnd">
              <a:solidFill>
                <a:srgbClr val="3D3D3D"/>
              </a:solidFill>
              <a:round/>
            </a:ln>
            <a:effectLst/>
          </c:spPr>
          <c:marker>
            <c:symbol val="none"/>
          </c:marker>
          <c:cat>
            <c:numRef>
              <c:f>'5. ábra'!$B$2:$B$16</c:f>
              <c:numCache>
                <c:formatCode>General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'5. ábra'!$C$2:$C$16</c:f>
              <c:numCache>
                <c:formatCode>0.00%</c:formatCode>
                <c:ptCount val="15"/>
                <c:pt idx="0">
                  <c:v>0.93403693931398413</c:v>
                </c:pt>
                <c:pt idx="1">
                  <c:v>0.92372881355932202</c:v>
                </c:pt>
                <c:pt idx="2">
                  <c:v>0.93327841845140036</c:v>
                </c:pt>
                <c:pt idx="3">
                  <c:v>0.94598043385793285</c:v>
                </c:pt>
                <c:pt idx="4">
                  <c:v>0.79224376731301938</c:v>
                </c:pt>
                <c:pt idx="5">
                  <c:v>0.74540311173974538</c:v>
                </c:pt>
                <c:pt idx="6">
                  <c:v>0.75617977528089886</c:v>
                </c:pt>
                <c:pt idx="7">
                  <c:v>0.62139219015280134</c:v>
                </c:pt>
                <c:pt idx="8">
                  <c:v>0.58770614692653678</c:v>
                </c:pt>
                <c:pt idx="9">
                  <c:v>0.46358044674651994</c:v>
                </c:pt>
                <c:pt idx="10">
                  <c:v>0.36970056329676848</c:v>
                </c:pt>
                <c:pt idx="11">
                  <c:v>0.36168998001712815</c:v>
                </c:pt>
                <c:pt idx="12">
                  <c:v>0.22186915887850467</c:v>
                </c:pt>
                <c:pt idx="13">
                  <c:v>0.22</c:v>
                </c:pt>
                <c:pt idx="14">
                  <c:v>0.20168855534709193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1A-4707-AA0B-4EFAD168B3CD}"/>
            </c:ext>
          </c:extLst>
        </c:ser>
        <c:ser>
          <c:idx val="1"/>
          <c:order val="1"/>
          <c:tx>
            <c:strRef>
              <c:f>'5. ábra'!$D$1</c:f>
              <c:strCache>
                <c:ptCount val="1"/>
                <c:pt idx="0">
                  <c:v>GaaS Bevétel (%)</c:v>
                </c:pt>
              </c:strCache>
            </c:strRef>
          </c:tx>
          <c:spPr>
            <a:ln w="28575" cap="rnd">
              <a:solidFill>
                <a:srgbClr val="CFC5B3"/>
              </a:solidFill>
              <a:round/>
            </a:ln>
            <a:effectLst/>
          </c:spPr>
          <c:marker>
            <c:symbol val="none"/>
          </c:marker>
          <c:cat>
            <c:numRef>
              <c:f>'5. ábra'!$B$2:$B$16</c:f>
              <c:numCache>
                <c:formatCode>General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'5. ábra'!$D$2:$D$16</c:f>
              <c:numCache>
                <c:formatCode>0.00%</c:formatCode>
                <c:ptCount val="15"/>
                <c:pt idx="0">
                  <c:v>6.5963060686015831E-2</c:v>
                </c:pt>
                <c:pt idx="1">
                  <c:v>7.6271186440677971E-2</c:v>
                </c:pt>
                <c:pt idx="2">
                  <c:v>6.6721581548599668E-2</c:v>
                </c:pt>
                <c:pt idx="3">
                  <c:v>5.4019566142067203E-2</c:v>
                </c:pt>
                <c:pt idx="4">
                  <c:v>0.2077562326869806</c:v>
                </c:pt>
                <c:pt idx="5">
                  <c:v>0.25459688826025462</c:v>
                </c:pt>
                <c:pt idx="6">
                  <c:v>0.24382022471910111</c:v>
                </c:pt>
                <c:pt idx="7">
                  <c:v>0.37860780984719866</c:v>
                </c:pt>
                <c:pt idx="8">
                  <c:v>0.41229385307346328</c:v>
                </c:pt>
                <c:pt idx="9">
                  <c:v>0.53641955325348012</c:v>
                </c:pt>
                <c:pt idx="10">
                  <c:v>0.63029943670323152</c:v>
                </c:pt>
                <c:pt idx="11">
                  <c:v>0.63831001998287185</c:v>
                </c:pt>
                <c:pt idx="12">
                  <c:v>0.77813084112149533</c:v>
                </c:pt>
                <c:pt idx="13">
                  <c:v>0.78</c:v>
                </c:pt>
                <c:pt idx="14">
                  <c:v>0.79831144465290804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91A-4707-AA0B-4EFAD168B3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26522576"/>
        <c:axId val="1926524016"/>
      </c:lineChart>
      <c:catAx>
        <c:axId val="1926522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926524016"/>
        <c:crosses val="autoZero"/>
        <c:auto val="1"/>
        <c:lblAlgn val="ctr"/>
        <c:lblOffset val="100"/>
        <c:noMultiLvlLbl val="0"/>
      </c:catAx>
      <c:valAx>
        <c:axId val="1926524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 dirty="0"/>
                  <a:t>Bevételi arány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926522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sz="1400" b="0" i="0" u="none" strike="noStrike" baseline="0">
                <a:effectLst/>
              </a:rPr>
              <a:t>A vállalatok bevételnövekedésének ingadozása (2012-2024)</a:t>
            </a:r>
            <a:endParaRPr lang="hu-HU" i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0.00%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c:spPr>
      </c:pivotFmt>
      <c:pivotFmt>
        <c:idx val="5"/>
        <c:spPr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c:spPr>
      </c:pivotFmt>
      <c:pivotFmt>
        <c:idx val="6"/>
        <c:spPr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v>Összeg</c:v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7-4C5B-9CD7-91F550AF3AD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A17-4C5B-9CD7-91F550AF3AD0}"/>
              </c:ext>
            </c:extLst>
          </c:dPt>
          <c:dPt>
            <c:idx val="2"/>
            <c:invertIfNegative val="0"/>
            <c:bubble3D val="0"/>
            <c:spPr>
              <a:solidFill>
                <a:srgbClr val="FFFF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A17-4C5B-9CD7-91F550AF3AD0}"/>
              </c:ext>
            </c:extLst>
          </c:dPt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3"/>
              <c:pt idx="0">
                <c:v>CD Projekt Red</c:v>
              </c:pt>
              <c:pt idx="1">
                <c:v>Electronic Arts</c:v>
              </c:pt>
              <c:pt idx="2">
                <c:v>Take-Two Int.</c:v>
              </c:pt>
            </c:strLit>
          </c:cat>
          <c:val>
            <c:numLit>
              <c:formatCode>General</c:formatCode>
              <c:ptCount val="3"/>
              <c:pt idx="0">
                <c:v>1.9116176092029999</c:v>
              </c:pt>
              <c:pt idx="1">
                <c:v>0.11097511672800243</c:v>
              </c:pt>
              <c:pt idx="2">
                <c:v>0.36797341081416235</c:v>
              </c:pt>
            </c:numLit>
          </c:val>
          <c:extLst>
            <c:ext xmlns:c16="http://schemas.microsoft.com/office/drawing/2014/chart" uri="{C3380CC4-5D6E-409C-BE32-E72D297353CC}">
              <c16:uniqueId val="{00000006-DA17-4C5B-9CD7-91F550AF3A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72932751"/>
        <c:axId val="988606063"/>
      </c:barChart>
      <c:catAx>
        <c:axId val="10729327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 sz="800"/>
                  <a:t>Cég neve</a:t>
                </a:r>
              </a:p>
            </c:rich>
          </c:tx>
          <c:layout>
            <c:manualLayout>
              <c:xMode val="edge"/>
              <c:yMode val="edge"/>
              <c:x val="0.44534581383255328"/>
              <c:y val="0.945720250521920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988606063"/>
        <c:crosses val="autoZero"/>
        <c:auto val="1"/>
        <c:lblAlgn val="ctr"/>
        <c:lblOffset val="100"/>
        <c:noMultiLvlLbl val="0"/>
      </c:catAx>
      <c:valAx>
        <c:axId val="988606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/>
                  <a:t>Szórás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0.0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72932751"/>
        <c:crosses val="autoZero"/>
        <c:crossBetween val="between"/>
        <c:majorUnit val="0.30000000000000004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  <c:extLst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CD Projekt Red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'Idealitási dinamika összesítés'!$E$4:$Q$4</c:f>
              <c:numCache>
                <c:formatCode>General</c:formatCod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numCache>
            </c:numRef>
          </c:cat>
          <c:val>
            <c:numRef>
              <c:f>'Idealitási dinamika összesítés'!$E$12:$Q$12</c:f>
              <c:numCache>
                <c:formatCode>General</c:formatCode>
                <c:ptCount val="13"/>
                <c:pt idx="0">
                  <c:v>999902.4</c:v>
                </c:pt>
                <c:pt idx="1">
                  <c:v>999890.4</c:v>
                </c:pt>
                <c:pt idx="2">
                  <c:v>999880.9</c:v>
                </c:pt>
                <c:pt idx="3">
                  <c:v>999927.4</c:v>
                </c:pt>
                <c:pt idx="4">
                  <c:v>999958.4</c:v>
                </c:pt>
                <c:pt idx="5">
                  <c:v>999955.9</c:v>
                </c:pt>
                <c:pt idx="6">
                  <c:v>999928.9</c:v>
                </c:pt>
                <c:pt idx="7">
                  <c:v>999904.4</c:v>
                </c:pt>
                <c:pt idx="8">
                  <c:v>999934.9</c:v>
                </c:pt>
                <c:pt idx="9">
                  <c:v>999928.4</c:v>
                </c:pt>
                <c:pt idx="10">
                  <c:v>999904.9</c:v>
                </c:pt>
                <c:pt idx="11">
                  <c:v>999903.4</c:v>
                </c:pt>
                <c:pt idx="12">
                  <c:v>999911.4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C5-4DD9-8F39-7DDB8C0EE8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1028255"/>
        <c:axId val="1441014815"/>
      </c:barChart>
      <c:catAx>
        <c:axId val="1441028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1014815"/>
        <c:crosses val="autoZero"/>
        <c:auto val="1"/>
        <c:lblAlgn val="ctr"/>
        <c:lblOffset val="100"/>
        <c:noMultiLvlLbl val="0"/>
      </c:catAx>
      <c:valAx>
        <c:axId val="14410148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10282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Electrionic</a:t>
            </a:r>
            <a:r>
              <a:rPr lang="hu-HU" baseline="0"/>
              <a:t> Arts</a:t>
            </a:r>
            <a:endParaRPr lang="hu-H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'Idealitási dinamika összesítés'!$B$4:$R$4</c:f>
              <c:numCache>
                <c:formatCode>General</c:formatCode>
                <c:ptCount val="1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</c:numCache>
            </c:numRef>
          </c:cat>
          <c:val>
            <c:numRef>
              <c:f>'Idealitási dinamika összesítés'!$B$13:$R$13</c:f>
              <c:numCache>
                <c:formatCode>General</c:formatCode>
                <c:ptCount val="17"/>
                <c:pt idx="0">
                  <c:v>999978.4</c:v>
                </c:pt>
                <c:pt idx="1">
                  <c:v>999996.4</c:v>
                </c:pt>
                <c:pt idx="2">
                  <c:v>999991.4</c:v>
                </c:pt>
                <c:pt idx="3">
                  <c:v>999975.9</c:v>
                </c:pt>
                <c:pt idx="4">
                  <c:v>999971.9</c:v>
                </c:pt>
                <c:pt idx="5">
                  <c:v>1000007.4</c:v>
                </c:pt>
                <c:pt idx="6">
                  <c:v>1000045.4</c:v>
                </c:pt>
                <c:pt idx="7">
                  <c:v>1000043.9</c:v>
                </c:pt>
                <c:pt idx="8">
                  <c:v>1000061.9</c:v>
                </c:pt>
                <c:pt idx="9">
                  <c:v>1000056.9</c:v>
                </c:pt>
                <c:pt idx="10">
                  <c:v>1000045.9</c:v>
                </c:pt>
                <c:pt idx="11">
                  <c:v>1000077.9</c:v>
                </c:pt>
                <c:pt idx="12">
                  <c:v>1000011.4</c:v>
                </c:pt>
                <c:pt idx="13">
                  <c:v>999952.9</c:v>
                </c:pt>
                <c:pt idx="14">
                  <c:v>999941.9</c:v>
                </c:pt>
                <c:pt idx="15">
                  <c:v>999968.9</c:v>
                </c:pt>
                <c:pt idx="16">
                  <c:v>999949.9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2E-4681-AB29-8FB5CF54C3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1016735"/>
        <c:axId val="1441025375"/>
      </c:barChart>
      <c:catAx>
        <c:axId val="14410167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1025375"/>
        <c:crosses val="autoZero"/>
        <c:auto val="1"/>
        <c:lblAlgn val="ctr"/>
        <c:lblOffset val="100"/>
        <c:noMultiLvlLbl val="0"/>
      </c:catAx>
      <c:valAx>
        <c:axId val="14410253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10167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Take-Two Interactive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'Idealitási dinamika összesítés'!$D$4:$R$4</c:f>
              <c:numCache>
                <c:formatCode>General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'Idealitási dinamika összesítés'!$D$14:$R$14</c:f>
              <c:numCache>
                <c:formatCode>General</c:formatCode>
                <c:ptCount val="15"/>
                <c:pt idx="0">
                  <c:v>1000108.9</c:v>
                </c:pt>
                <c:pt idx="1">
                  <c:v>1000095.9</c:v>
                </c:pt>
                <c:pt idx="2">
                  <c:v>1000093.4</c:v>
                </c:pt>
                <c:pt idx="3">
                  <c:v>1000091.4</c:v>
                </c:pt>
                <c:pt idx="4">
                  <c:v>1000078.9</c:v>
                </c:pt>
                <c:pt idx="5">
                  <c:v>1000079.4</c:v>
                </c:pt>
                <c:pt idx="6">
                  <c:v>1000076.4</c:v>
                </c:pt>
                <c:pt idx="7">
                  <c:v>1000062.4</c:v>
                </c:pt>
                <c:pt idx="8">
                  <c:v>1000079.9</c:v>
                </c:pt>
                <c:pt idx="9">
                  <c:v>1000083.4</c:v>
                </c:pt>
                <c:pt idx="10">
                  <c:v>1000086.4</c:v>
                </c:pt>
                <c:pt idx="11">
                  <c:v>1000058.9</c:v>
                </c:pt>
                <c:pt idx="12">
                  <c:v>1000020.4</c:v>
                </c:pt>
                <c:pt idx="13">
                  <c:v>1000003.4</c:v>
                </c:pt>
                <c:pt idx="14">
                  <c:v>999972.4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A3-423C-84B8-CE44FF73EC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4581023"/>
        <c:axId val="1444582463"/>
      </c:barChart>
      <c:catAx>
        <c:axId val="1444581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4582463"/>
        <c:crosses val="autoZero"/>
        <c:auto val="1"/>
        <c:lblAlgn val="ctr"/>
        <c:lblOffset val="100"/>
        <c:noMultiLvlLbl val="0"/>
      </c:catAx>
      <c:valAx>
        <c:axId val="14445824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4581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Átlagos dinamika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'Idealitási dinamika összesítés'!$B$4:$R$4</c:f>
              <c:numCache>
                <c:formatCode>General</c:formatCode>
                <c:ptCount val="1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</c:numCache>
            </c:numRef>
          </c:cat>
          <c:val>
            <c:numRef>
              <c:f>'Idealitási dinamika összesítés'!$B$10:$R$10</c:f>
              <c:numCache>
                <c:formatCode>0</c:formatCode>
                <c:ptCount val="17"/>
                <c:pt idx="0">
                  <c:v>999978.4</c:v>
                </c:pt>
                <c:pt idx="1">
                  <c:v>999996.4</c:v>
                </c:pt>
                <c:pt idx="2">
                  <c:v>1000050.15</c:v>
                </c:pt>
                <c:pt idx="3">
                  <c:v>999991.4</c:v>
                </c:pt>
                <c:pt idx="4">
                  <c:v>999985.2333333334</c:v>
                </c:pt>
                <c:pt idx="5">
                  <c:v>999993.2333333334</c:v>
                </c:pt>
                <c:pt idx="6">
                  <c:v>1000017.2333333334</c:v>
                </c:pt>
                <c:pt idx="7">
                  <c:v>1000027.2333333334</c:v>
                </c:pt>
                <c:pt idx="8">
                  <c:v>1000031.4</c:v>
                </c:pt>
                <c:pt idx="9">
                  <c:v>1000016.0666666668</c:v>
                </c:pt>
                <c:pt idx="10">
                  <c:v>1000010.0666666668</c:v>
                </c:pt>
                <c:pt idx="11">
                  <c:v>1000032.0666666668</c:v>
                </c:pt>
                <c:pt idx="12">
                  <c:v>1000008.7333333334</c:v>
                </c:pt>
                <c:pt idx="13">
                  <c:v>999972.2333333334</c:v>
                </c:pt>
                <c:pt idx="14">
                  <c:v>999955.2333333334</c:v>
                </c:pt>
                <c:pt idx="15">
                  <c:v>999961.2333333334</c:v>
                </c:pt>
                <c:pt idx="16">
                  <c:v>999961.15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2F-4E50-B35F-F442B651D6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4955119"/>
        <c:axId val="564956559"/>
      </c:barChart>
      <c:catAx>
        <c:axId val="5649551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4956559"/>
        <c:crosses val="autoZero"/>
        <c:auto val="1"/>
        <c:lblAlgn val="ctr"/>
        <c:lblOffset val="100"/>
        <c:noMultiLvlLbl val="0"/>
      </c:catAx>
      <c:valAx>
        <c:axId val="5649565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49551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0.51307</cdr:x>
      <cdr:y>0.38641</cdr:y>
    </cdr:from>
    <cdr:to>
      <cdr:x>0.71876</cdr:x>
      <cdr:y>0.61359</cdr:y>
    </cdr:to>
    <cdr:sp macro="" textlink="">
      <cdr:nvSpPr>
        <cdr:cNvPr id="2" name="Ellipszis 1">
          <a:extLst xmlns:a="http://schemas.openxmlformats.org/drawingml/2006/main">
            <a:ext uri="{FF2B5EF4-FFF2-40B4-BE49-F238E27FC236}">
              <a16:creationId xmlns:a16="http://schemas.microsoft.com/office/drawing/2014/main" id="{F8C8CDDB-E5C3-3456-8E08-88C6280FC29F}"/>
            </a:ext>
          </a:extLst>
        </cdr:cNvPr>
        <cdr:cNvSpPr/>
      </cdr:nvSpPr>
      <cdr:spPr>
        <a:xfrm xmlns:a="http://schemas.openxmlformats.org/drawingml/2006/main">
          <a:off x="2370669" y="934537"/>
          <a:ext cx="950400" cy="549447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hu-H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hu-H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BD9BA-68E1-419A-9618-339ECAE89028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C1F08-BDD3-4C6E-9C6C-0DB9FA27260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9007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DFBD3-FE51-49BB-E704-414F5D4B7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933745-ECAD-ECB7-EC6F-B25DF3A062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8ECADA-36CE-4947-5E02-CB810090A89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5E71C18-ACB2-C940-2E95-E9553422B5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3A248D8-DE6D-6E84-DBE5-CB71E21127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16A8C-A46C-0E55-628C-04E855BE3A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1018A-91D1-C3E3-C910-1651C44513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9052551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2F0DD-AD04-697B-1DA8-F38F1B1FE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0A55F9F-F1BB-13AE-34A7-EFB4AE73E9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599387-BD38-4A62-C649-5D9344E0A2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9D2629B-E74F-9F91-EF90-EDA87C13CEF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D931175-26C4-220F-6E46-3B78FB1709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71650-5F4F-075E-1D64-5E82B95CCD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E82C48-11CE-6121-ACC1-1278A48354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563525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C608B-C508-7931-324D-2FCD7DFA1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C493E5-BB1B-7DEE-C8CB-A20B46B088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15E958-E0FF-783F-E3E5-9BBEF8E7DDF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04CEAD8-7E91-F175-4F1A-E50701765D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220BA3A-B1E1-94DF-3EEB-5F43B45639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F2EA02-3171-ED82-FD04-4EE51145E2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4519B8-01DB-266F-EC1F-E2D0BCDC87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055655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1DEBE-736C-226F-CF46-391FAC67C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EFD21C7-0EF0-2E57-70BD-5FC32A71F1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01C3C8-D104-6E5B-A58E-B77701F4171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E59FFA1-BB18-3398-B444-79E2F0309B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615BF73-4910-9486-30CC-F0711D585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4A4C47-C151-F132-2CD6-447E88B0E80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815C9F-CBAA-F617-A388-C284571EE6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028382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0522D-84F3-3323-A4BB-EDB1ADCB0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15BB93-23B8-3C65-2048-4D13B24303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D60CD9-2BA9-EC73-4F46-B536134AC38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ED68ADD-17E5-E709-AC3B-65F215B542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D1F5AE7-B7F5-C85C-ED58-544C06241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BA989-52D0-A8F1-EE37-8A349A2046A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8321B-7334-9C8F-746D-9143A33A5C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390593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A8D40-81F3-8836-89D6-C7D5924C7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D7682CF-F397-2B00-BE7C-B96D72E8D7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44CB9D-C96E-CFAF-C945-0AAEEE53919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A4379A4-0378-6FDB-BF47-1E873819D8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3C65969-631B-6BAD-BAD8-88633E394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hu-H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15CDCA-CC38-DCDC-DC6B-1EBB91415D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37347-2BDC-E9A5-977E-E6C21F1FF2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519697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90F75-4A37-39E5-A5C9-AA9E7A043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799AF0B-6AED-525B-AF50-55AEB0BB24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487CE8-6E7B-A4CD-973E-A152907273C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85BB3D0-889E-C81C-5207-53C887341C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556F160-FF35-D56D-C8A7-D910462047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C17ADA-CA24-A821-EC50-2B2A0F03DE3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244A9-11EF-5577-676F-E3067CAA0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7466335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985D2-3E4C-953C-08B1-BC9EDA7AA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FB22C3-E34C-4AD7-3AEC-873D4C4AEA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B2F2CD-5EB9-9324-86EF-6A0EA2D3C57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A3BD956-536D-41F9-ECA1-5CBF9A19B6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723973B-1FE2-8214-AC6C-4A39DEF391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D2996-7B92-8852-57F1-66DD4CCD308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8D2BC6-029C-1B7C-9AC6-CDAA0DA545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129821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5AC03-DDF9-7AC9-8670-7C8E5DD96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5DFDFF2-F754-65CA-B6C5-2EF575AA82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B4C932-B260-89DC-60A8-466EB1E2419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BE167FC-502B-364B-0DB5-27B38BEB08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66D6955-DCB3-AC92-0522-0B3692B127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2C3FF-822D-F742-EDC1-E29BE621075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9733C8-3E58-DAD2-7B20-25E12745CA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4229779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6B67D-A58D-FFA7-AD0D-AE97E106D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43ECE51-C766-BE82-FCC1-A4EA1CE0E0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9ADA97-91F9-37EE-8E53-AAD80BE40EC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1EAA6D0-07F0-D0B9-6FC4-0F53F9F406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4461D62-8F22-866E-67ED-126CDEABA0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hu-H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03E2E-1B43-F7E0-89B2-D032F9F439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19E6F-9E58-A01C-0FD7-CB614BB8FB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353763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52B6F6-6F63-4816-BF74-F22B5CD261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9289DA7-9FDC-FAE5-F6FE-EF54B9D752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1BC8F01-B951-D4EC-814B-ACBE48083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9D27F99-3D6F-69CD-3B2F-2BB68532D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0BFCE30-4C73-2E79-05DE-627C975C3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716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244C6D-BE5F-819F-A047-2B85B836E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FDDA08B-3072-7548-351B-F2BF433176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9EACFF2-A0C5-774F-100C-2AA0BD82D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200E5E7-F215-2DE6-CADA-D482FF27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6DDF9B8-9A93-A676-4C48-472FD14B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9368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89EEB376-6985-BC81-5972-D5BAD6AB68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06D32288-7C27-834C-6BEF-9D51066F8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F54CEAD-2484-83C6-DC38-9D49C0FF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B749480-3984-DD1A-7D8E-D845D7975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E4EA062-9DF4-0630-EE29-B10B1A238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669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3D5505-02AC-859B-5F0E-672FC334D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6E6D445-0390-CBAB-6CA9-5D8172BB6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0CE41DB-1724-47C3-8468-10E03A094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C0EB991-7D4E-A787-72F4-005F1CE33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D5AB533-2B9B-46CB-9107-7C88B985C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7568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F94A86C-4389-9403-5872-DD0CCD00B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471E436-E456-3C93-566F-BB930DF8D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C75FF12-C7FF-DFFE-5CF7-C5D1C0EB3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35D2892-34B3-2BAE-2073-1FD1D66AA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164F54D-42E1-110E-379D-E1819E110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723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B1872E3-0E2B-FCB2-B42E-591BCB96A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1D2BCD0-0ACC-B9B0-F168-4E1CB86347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5702344-70AC-9B5E-9A05-F8C3C5F35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FE5D4CC-4103-2591-A319-1D3E90034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777649E-032C-00ED-7DB2-8F0C3CCC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2124D50-1B35-5303-ED06-CBB4B9BEC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7709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32F983-F5F5-4A74-8735-358126E46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BAF7E25-56BF-12AE-D23F-B883D095A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A3601DA-545E-ED30-1F48-72416F8B6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8984A305-5183-FE1A-60CB-5CB312B311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334A76B-FD50-4B36-AC78-FC48194896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4D198D01-AFFA-83E5-3C97-74C5B8825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8B3F0CED-C641-616A-1564-ECC8C4925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FCE36559-E036-28D3-4934-7EBEEAADA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4939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328C7E7-38C6-CB68-2402-324C06418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C279533C-2F02-4008-153D-66EBA8D77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0364B1C-2887-9392-F0B5-E460AB80E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E9F37DE-CE57-FA73-D789-4652E2833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282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B90074DA-80FD-CB43-B08D-841A87603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6E5C5D4-F0D7-80D1-89D3-BE2F5C65A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2606E36-3E7B-0DBE-9272-354C5CCC6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2953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67F3370-0C73-29B1-9375-24160B069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6A06061-E538-A634-C639-6C5B262F1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80E7578-475F-52C7-C8D6-A972D10D2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C56E051-6B93-C842-5CA0-8C4B184DC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92B2894-2EBC-106D-DEEC-F35D65491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80B353D-303D-783D-9ECA-A801F1F11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2698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7F66ABE-5CE6-BE99-E1C4-D34628C26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DEE1CEBC-3662-E0D9-149E-E7887C6129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ABF0D3-03D6-EC67-46DD-88E06AF73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429B774-601C-1CF1-8C3E-6BC5C23F1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AA6C80B-05F1-34C2-E43D-C8523425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7B235BF-9BC6-0C45-4310-89B660D3E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8956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18039937-6BDE-09DB-9F0C-84BCE2EA1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E78D772-ED4E-3387-1C15-8BF4F2EBA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EE56801-275B-E1BD-12BB-AA885F4170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867357-2834-486D-9B84-67FA838B3B63}" type="datetimeFigureOut">
              <a:rPr lang="hu-HU" smtClean="0"/>
              <a:t>2026. 02. 03.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368A7AB-F293-3A9A-1753-E62D050A59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5F48708-3E50-DEF8-F63B-9CE9993DAB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3DDE41-F0FE-4ECA-9480-DC9E5FD98B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246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4791360">
            <a:off x="6492323" y="3408362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/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/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2727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947F57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FFFFFF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18" name="AutoShape 18"/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19" name="AutoShape 19"/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20" name="Group 20"/>
          <p:cNvGrpSpPr/>
          <p:nvPr/>
        </p:nvGrpSpPr>
        <p:grpSpPr>
          <a:xfrm>
            <a:off x="9181478" y="-8465"/>
            <a:ext cx="3007360" cy="6866445"/>
            <a:chOff x="0" y="0"/>
            <a:chExt cx="6014721" cy="1373289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2727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947F57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10371665" y="3615265"/>
            <a:ext cx="1817161" cy="3268135"/>
            <a:chOff x="0" y="0"/>
            <a:chExt cx="3634321" cy="6536271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FFFFFF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36" name="TextBox 36"/>
          <p:cNvSpPr txBox="1"/>
          <p:nvPr/>
        </p:nvSpPr>
        <p:spPr>
          <a:xfrm>
            <a:off x="1507065" y="2404536"/>
            <a:ext cx="7766939" cy="1646302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algn="r">
              <a:lnSpc>
                <a:spcPts val="5760"/>
              </a:lnSpc>
            </a:pPr>
            <a:r>
              <a:rPr lang="en-US" sz="3200" b="1" dirty="0">
                <a:solidFill>
                  <a:srgbClr val="272727"/>
                </a:solidFill>
                <a:latin typeface="Barlow Bold"/>
                <a:ea typeface="Barlow Bold"/>
                <a:cs typeface="Barlow Bold"/>
                <a:sym typeface="Barlow Bold"/>
              </a:rPr>
              <a:t>A videojáték-ipar üzleti modelljeinek átalakulása és pénzügyi hatásai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568018" y="4780230"/>
            <a:ext cx="7645038" cy="5398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160"/>
              </a:lnSpc>
            </a:pPr>
            <a:r>
              <a:rPr lang="en-US" spc="7" dirty="0">
                <a:solidFill>
                  <a:srgbClr val="272727"/>
                </a:solidFill>
                <a:latin typeface="Barlow"/>
                <a:ea typeface="Barlow"/>
                <a:cs typeface="Barlow"/>
                <a:sym typeface="Barlow"/>
              </a:rPr>
              <a:t>Szerzője</a:t>
            </a:r>
            <a:r>
              <a:rPr lang="hu-HU" spc="7" dirty="0">
                <a:solidFill>
                  <a:srgbClr val="272727"/>
                </a:solidFill>
                <a:latin typeface="Barlow"/>
                <a:ea typeface="Barlow"/>
                <a:cs typeface="Barlow"/>
                <a:sym typeface="Barlow"/>
              </a:rPr>
              <a:t>: Rigó Kevin</a:t>
            </a:r>
            <a:endParaRPr lang="en-US" spc="7" dirty="0">
              <a:solidFill>
                <a:srgbClr val="272727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r">
              <a:lnSpc>
                <a:spcPts val="2160"/>
              </a:lnSpc>
            </a:pPr>
            <a:r>
              <a:rPr lang="en-US" spc="7" dirty="0">
                <a:solidFill>
                  <a:srgbClr val="272727"/>
                </a:solidFill>
                <a:latin typeface="Barlow"/>
                <a:ea typeface="Barlow"/>
                <a:cs typeface="Barlow"/>
                <a:sym typeface="Barlow"/>
              </a:rPr>
              <a:t>Konzulens</a:t>
            </a:r>
            <a:r>
              <a:rPr lang="hu-HU" spc="7" dirty="0">
                <a:solidFill>
                  <a:srgbClr val="272727"/>
                </a:solidFill>
                <a:latin typeface="Barlow"/>
                <a:ea typeface="Barlow"/>
                <a:cs typeface="Barlow"/>
                <a:sym typeface="Barlow"/>
              </a:rPr>
              <a:t>: Dr. Pitlik László</a:t>
            </a:r>
            <a:endParaRPr lang="en-US" spc="7" dirty="0">
              <a:solidFill>
                <a:srgbClr val="272727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70F39-0A1A-1E98-8079-AF30B5FEA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B7A9A744-EEA7-676C-2106-0AA464A61744}"/>
              </a:ext>
            </a:extLst>
          </p:cNvPr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514AC37F-8129-F8D6-F57F-8436C3244E7A}"/>
              </a:ext>
            </a:extLst>
          </p:cNvPr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16226D82-0B8D-CE8A-49C5-FE06932792AA}"/>
              </a:ext>
            </a:extLst>
          </p:cNvPr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34ADD6EB-DDA4-D4FC-B70F-A074C76FBE1A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47F57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00B2810F-3765-7E7E-CA98-F3C54CF7BB77}"/>
              </a:ext>
            </a:extLst>
          </p:cNvPr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94B45C21-0F78-B851-F25D-2A25237810D9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B46B1589-055E-9F1C-0DCB-8146B06BF632}"/>
              </a:ext>
            </a:extLst>
          </p:cNvPr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863817A5-ADFF-302A-8DD9-6ABEB1A29CC8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C033A989-8CA2-343B-1469-9AE263CDE7E8}"/>
              </a:ext>
            </a:extLst>
          </p:cNvPr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A8531673-4FAA-4EB0-AE5B-E7E4CC112536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6220FBEA-B65D-65E9-97FB-F05F3A980089}"/>
              </a:ext>
            </a:extLst>
          </p:cNvPr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2DA3B930-3FA5-0F87-A13D-77D9D7E87734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3D3D3D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8D8D2424-4CCE-CB6E-3DFE-97D7B0432215}"/>
              </a:ext>
            </a:extLst>
          </p:cNvPr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A062C756-3845-BFDC-425D-0613CFC27743}"/>
                </a:ext>
              </a:extLst>
            </p:cNvPr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4B0A350-ACA7-E20C-4FF3-0B023A6EA0B2}"/>
              </a:ext>
            </a:extLst>
          </p:cNvPr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803B3753-D4A2-43EE-E3EA-7C41B5F3908C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47F57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20" name="Cím 19">
            <a:extLst>
              <a:ext uri="{FF2B5EF4-FFF2-40B4-BE49-F238E27FC236}">
                <a16:creationId xmlns:a16="http://schemas.microsoft.com/office/drawing/2014/main" id="{786A4005-1313-0C60-461E-49B0D384D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>
                <a:solidFill>
                  <a:srgbClr val="3D3D3D"/>
                </a:solidFill>
                <a:latin typeface="Barlow Bold"/>
                <a:ea typeface="Barlow Bold"/>
                <a:cs typeface="Barlow Bold"/>
                <a:sym typeface="Barlow Bold"/>
              </a:rPr>
              <a:t>Következtetések, javaslatok</a:t>
            </a:r>
            <a:endParaRPr lang="hu-HU" sz="3600" dirty="0">
              <a:solidFill>
                <a:srgbClr val="3D3D3D"/>
              </a:solidFill>
            </a:endParaRPr>
          </a:p>
        </p:txBody>
      </p:sp>
      <p:sp>
        <p:nvSpPr>
          <p:cNvPr id="18" name="Tartalom helye 24">
            <a:extLst>
              <a:ext uri="{FF2B5EF4-FFF2-40B4-BE49-F238E27FC236}">
                <a16:creationId xmlns:a16="http://schemas.microsoft.com/office/drawing/2014/main" id="{9EFDECED-B816-3AEC-5240-6A3D32B90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523310" cy="4351338"/>
          </a:xfrm>
        </p:spPr>
        <p:txBody>
          <a:bodyPr>
            <a:normAutofit/>
          </a:bodyPr>
          <a:lstStyle/>
          <a:p>
            <a:pPr marL="325771" lvl="1" indent="-162885">
              <a:lnSpc>
                <a:spcPts val="2160"/>
              </a:lnSpc>
              <a:buFont typeface="Arial"/>
              <a:buChar char="•"/>
            </a:pPr>
            <a:r>
              <a:rPr lang="hu-HU" sz="1700" b="1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Következtetések</a:t>
            </a:r>
          </a:p>
          <a:p>
            <a:pPr lvl="1"/>
            <a:r>
              <a:rPr lang="hu-HU" sz="17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GaaS: </a:t>
            </a:r>
          </a:p>
          <a:p>
            <a:pPr lvl="2"/>
            <a:r>
              <a:rPr lang="hu-HU" sz="13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Hosszú távú stabilitás</a:t>
            </a:r>
          </a:p>
          <a:p>
            <a:pPr lvl="2"/>
            <a:r>
              <a:rPr lang="hu-HU" sz="13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Növekedési üteme lassul</a:t>
            </a:r>
          </a:p>
          <a:p>
            <a:pPr lvl="2"/>
            <a:r>
              <a:rPr lang="hu-HU" sz="13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Folyamatosan költség</a:t>
            </a:r>
          </a:p>
          <a:p>
            <a:pPr lvl="1"/>
            <a:r>
              <a:rPr lang="hu-HU" sz="17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Prémium</a:t>
            </a:r>
          </a:p>
          <a:p>
            <a:pPr lvl="2"/>
            <a:r>
              <a:rPr lang="hu-HU" sz="13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Kockázatos</a:t>
            </a:r>
          </a:p>
          <a:p>
            <a:pPr lvl="2"/>
            <a:r>
              <a:rPr lang="hu-HU" sz="13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Magas bevételi csúcs</a:t>
            </a:r>
          </a:p>
          <a:p>
            <a:pPr lvl="2"/>
            <a:r>
              <a:rPr lang="hu-HU" sz="13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Nem fenntartható</a:t>
            </a:r>
          </a:p>
          <a:p>
            <a:pPr lvl="1"/>
            <a:r>
              <a:rPr lang="hu-HU" sz="17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Hibrid modell</a:t>
            </a:r>
          </a:p>
          <a:p>
            <a:pPr lvl="2"/>
            <a:r>
              <a:rPr lang="hu-HU" sz="13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Alapkövetelmény</a:t>
            </a:r>
          </a:p>
          <a:p>
            <a:pPr marL="325771" lvl="1" indent="-162885">
              <a:lnSpc>
                <a:spcPts val="2160"/>
              </a:lnSpc>
              <a:buFont typeface="Arial"/>
              <a:buChar char="•"/>
            </a:pPr>
            <a:r>
              <a:rPr lang="hu-HU" sz="1700" b="1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Javaslatok</a:t>
            </a:r>
          </a:p>
          <a:p>
            <a:pPr lvl="2"/>
            <a:r>
              <a:rPr lang="hu-HU" sz="13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Hatékonyságnövelés – MI integrálás</a:t>
            </a:r>
          </a:p>
          <a:p>
            <a:pPr lvl="2"/>
            <a:r>
              <a:rPr lang="hu-HU" sz="13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Technológia – Streaming/</a:t>
            </a:r>
            <a:r>
              <a:rPr lang="hu-HU" sz="1300" dirty="0" err="1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Cloud</a:t>
            </a:r>
            <a:endParaRPr lang="hu-HU" sz="1300" dirty="0">
              <a:solidFill>
                <a:srgbClr val="3D3D3D"/>
              </a:solidFill>
              <a:latin typeface="Barlow" panose="00000500000000000000" pitchFamily="2" charset="-18"/>
              <a:sym typeface="Barlow"/>
            </a:endParaRPr>
          </a:p>
          <a:p>
            <a:pPr lvl="2"/>
            <a:r>
              <a:rPr lang="hu-HU" sz="13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Portfólió menedzsment</a:t>
            </a:r>
          </a:p>
          <a:p>
            <a:pPr lvl="1"/>
            <a:endParaRPr lang="hu-HU" sz="1300" dirty="0">
              <a:solidFill>
                <a:srgbClr val="3D3D3D"/>
              </a:solidFill>
              <a:latin typeface="Barlow" panose="00000500000000000000" pitchFamily="2" charset="-18"/>
              <a:sym typeface="Barlow"/>
            </a:endParaRPr>
          </a:p>
        </p:txBody>
      </p:sp>
    </p:spTree>
    <p:extLst>
      <p:ext uri="{BB962C8B-B14F-4D97-AF65-F5344CB8AC3E}">
        <p14:creationId xmlns:p14="http://schemas.microsoft.com/office/powerpoint/2010/main" val="841686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/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/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6D6D6D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6D6D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272727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B9C2C4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6D6D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6D6D6D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738283" y="633718"/>
            <a:ext cx="8474767" cy="1102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Válasz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az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opponensek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által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feltett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kérdésekre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hu-HU" sz="3600" b="1" dirty="0">
                <a:solidFill>
                  <a:srgbClr val="3D3D3D"/>
                </a:solidFill>
                <a:latin typeface="Barlow Bold"/>
                <a:sym typeface="Barlow Semi-Bold"/>
              </a:rPr>
              <a:t>1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.</a:t>
            </a:r>
          </a:p>
        </p:txBody>
      </p:sp>
      <p:sp>
        <p:nvSpPr>
          <p:cNvPr id="20" name="Tartalom helye 19">
            <a:extLst>
              <a:ext uri="{FF2B5EF4-FFF2-40B4-BE49-F238E27FC236}">
                <a16:creationId xmlns:a16="http://schemas.microsoft.com/office/drawing/2014/main" id="{611B543E-3973-EAF5-65A7-517F64B7B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2000" b="1" dirty="0">
                <a:latin typeface="Barlow" panose="00000500000000000000" pitchFamily="2" charset="-18"/>
              </a:rPr>
              <a:t>A dolgozat által fókuszált kérdések közül melyeket milyen várható sikerrel lett volna képes kezelni pl. a </a:t>
            </a:r>
            <a:r>
              <a:rPr lang="hu-HU" sz="2000" b="1" dirty="0" err="1">
                <a:latin typeface="Barlow" panose="00000500000000000000" pitchFamily="2" charset="-18"/>
              </a:rPr>
              <a:t>ChatGPT</a:t>
            </a:r>
            <a:r>
              <a:rPr lang="hu-HU" sz="2000" b="1" dirty="0">
                <a:latin typeface="Barlow" panose="00000500000000000000" pitchFamily="2" charset="-18"/>
              </a:rPr>
              <a:t> (ill. az ehhez hasonló online szolgáltatások </a:t>
            </a:r>
            <a:r>
              <a:rPr lang="hu-HU" sz="2000" b="1" dirty="0" err="1">
                <a:latin typeface="Barlow" panose="00000500000000000000" pitchFamily="2" charset="-18"/>
              </a:rPr>
              <a:t>bármelyike</a:t>
            </a:r>
            <a:r>
              <a:rPr lang="hu-HU" sz="2000" b="1" dirty="0">
                <a:latin typeface="Barlow" panose="00000500000000000000" pitchFamily="2" charset="-18"/>
              </a:rPr>
              <a:t>) – illetve mi által érzi úgy a szerző, hogy az ő megoldása jobb, mint a </a:t>
            </a:r>
            <a:r>
              <a:rPr lang="hu-HU" sz="2000" b="1" dirty="0" err="1">
                <a:latin typeface="Barlow" panose="00000500000000000000" pitchFamily="2" charset="-18"/>
              </a:rPr>
              <a:t>ChatGPT</a:t>
            </a:r>
            <a:r>
              <a:rPr lang="hu-HU" sz="2000" b="1" dirty="0">
                <a:latin typeface="Barlow" panose="00000500000000000000" pitchFamily="2" charset="-18"/>
              </a:rPr>
              <a:t>-szerű online szolgáltatások szintje?</a:t>
            </a:r>
          </a:p>
          <a:p>
            <a:pPr marL="0" indent="0">
              <a:buNone/>
            </a:pPr>
            <a:br>
              <a:rPr lang="hu-HU" sz="2000" dirty="0">
                <a:latin typeface="Barlow" panose="00000500000000000000" pitchFamily="2" charset="-18"/>
              </a:rPr>
            </a:br>
            <a:r>
              <a:rPr lang="hu-HU" sz="2000" dirty="0">
                <a:latin typeface="Barlow" panose="00000500000000000000" pitchFamily="2" charset="-18"/>
              </a:rPr>
              <a:t>Képes lehet:</a:t>
            </a:r>
          </a:p>
          <a:p>
            <a:r>
              <a:rPr lang="hu-HU" sz="2000" dirty="0">
                <a:latin typeface="Barlow" panose="00000500000000000000" pitchFamily="2" charset="-18"/>
              </a:rPr>
              <a:t>Szakirodalom összefoglalására, elméleti háttér strukturálására.</a:t>
            </a:r>
          </a:p>
          <a:p>
            <a:pPr marL="0" indent="0">
              <a:buNone/>
            </a:pPr>
            <a:br>
              <a:rPr lang="hu-HU" sz="2000" dirty="0">
                <a:latin typeface="Barlow" panose="00000500000000000000" pitchFamily="2" charset="-18"/>
              </a:rPr>
            </a:br>
            <a:r>
              <a:rPr lang="hu-HU" sz="2000" dirty="0">
                <a:latin typeface="Barlow" panose="00000500000000000000" pitchFamily="2" charset="-18"/>
              </a:rPr>
              <a:t>Miért jobb a szerző megoldása?</a:t>
            </a:r>
          </a:p>
          <a:p>
            <a:r>
              <a:rPr lang="hu-HU" sz="2000" dirty="0">
                <a:latin typeface="Barlow" panose="00000500000000000000" pitchFamily="2" charset="-18"/>
              </a:rPr>
              <a:t>Objektív bizonyítás</a:t>
            </a:r>
          </a:p>
          <a:p>
            <a:r>
              <a:rPr lang="hu-HU" sz="2000" dirty="0">
                <a:latin typeface="Barlow" panose="00000500000000000000" pitchFamily="2" charset="-18"/>
              </a:rPr>
              <a:t>Szubjektivitás meghaladása (</a:t>
            </a:r>
            <a:r>
              <a:rPr lang="hu-HU" sz="2000" dirty="0" err="1">
                <a:latin typeface="Barlow" panose="00000500000000000000" pitchFamily="2" charset="-18"/>
              </a:rPr>
              <a:t>anti</a:t>
            </a:r>
            <a:r>
              <a:rPr lang="hu-HU" sz="2000" dirty="0">
                <a:latin typeface="Barlow" panose="00000500000000000000" pitchFamily="2" charset="-18"/>
              </a:rPr>
              <a:t>-diszkriminatív optimalizálás)</a:t>
            </a:r>
          </a:p>
          <a:p>
            <a:r>
              <a:rPr lang="hu-HU" sz="2000" dirty="0">
                <a:latin typeface="Barlow" panose="00000500000000000000" pitchFamily="2" charset="-18"/>
              </a:rPr>
              <a:t>Az idealitási modell felépítése, a korrelációs eredmények életciklus-alapú értelmezése olyan döntési és értelmezési lépéseket igényelt, amelyek túlmutatnak egy generatív AI leíró képességein.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/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/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6D6D6D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6D6D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272727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B9C2C4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6D6D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6D6D6D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738283" y="633718"/>
            <a:ext cx="8474767" cy="1102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Válasz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az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opponensek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által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feltett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kérdésekre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hu-HU" sz="3600" b="1" dirty="0">
                <a:solidFill>
                  <a:srgbClr val="3D3D3D"/>
                </a:solidFill>
                <a:latin typeface="Barlow Bold"/>
                <a:sym typeface="Barlow Semi-Bold"/>
              </a:rPr>
              <a:t>2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.</a:t>
            </a:r>
          </a:p>
        </p:txBody>
      </p:sp>
      <p:sp>
        <p:nvSpPr>
          <p:cNvPr id="20" name="Tartalom helye 19">
            <a:extLst>
              <a:ext uri="{FF2B5EF4-FFF2-40B4-BE49-F238E27FC236}">
                <a16:creationId xmlns:a16="http://schemas.microsoft.com/office/drawing/2014/main" id="{40EFFEE8-DD2C-357D-10D3-62F9AE033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2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b="1" dirty="0">
                <a:latin typeface="Barlow" panose="00000500000000000000" pitchFamily="2" charset="-18"/>
              </a:rPr>
              <a:t>Miként értékeli saját munkáját a szerző: alkalmas a dolgozat és az esetleges mögöttes háttéranyagok együttese arra, hogy a szerző tudása forráskódba/ automatizálásra </a:t>
            </a:r>
            <a:r>
              <a:rPr lang="hu-HU" sz="2000" b="1" dirty="0" err="1">
                <a:latin typeface="Barlow" panose="00000500000000000000" pitchFamily="2" charset="-18"/>
              </a:rPr>
              <a:t>kerülhessen</a:t>
            </a:r>
            <a:r>
              <a:rPr lang="hu-HU" sz="2000" b="1" dirty="0">
                <a:latin typeface="Barlow" panose="00000500000000000000" pitchFamily="2" charset="-18"/>
              </a:rPr>
              <a:t>?</a:t>
            </a:r>
          </a:p>
          <a:p>
            <a:pPr marL="0" indent="0">
              <a:buNone/>
            </a:pPr>
            <a:endParaRPr lang="hu-HU" sz="2000" dirty="0">
              <a:latin typeface="Barlow" panose="00000500000000000000" pitchFamily="2" charset="-18"/>
            </a:endParaRPr>
          </a:p>
          <a:p>
            <a:pPr marL="0" indent="0">
              <a:buNone/>
            </a:pPr>
            <a:r>
              <a:rPr lang="hu-HU" sz="2000" dirty="0">
                <a:latin typeface="Barlow" panose="00000500000000000000" pitchFamily="2" charset="-18"/>
              </a:rPr>
              <a:t>A számítási folyamat (az adatoktól az eredményig) teljesen automatizálható, ami megfelel a </a:t>
            </a:r>
            <a:r>
              <a:rPr lang="hu-HU" sz="2000" dirty="0" err="1">
                <a:latin typeface="Barlow" panose="00000500000000000000" pitchFamily="2" charset="-18"/>
              </a:rPr>
              <a:t>Knuth</a:t>
            </a:r>
            <a:r>
              <a:rPr lang="hu-HU" sz="2000" dirty="0">
                <a:latin typeface="Barlow" panose="00000500000000000000" pitchFamily="2" charset="-18"/>
              </a:rPr>
              <a:t>-elvnek: a logika tiszta és kódba írható. Az eredmények értelmezése, már emberi szakmai ítéletet igényel. A gép tehát kiszámolja a rangsort, de a stratégiai következtetéseket nekünk kell levonnunk.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/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/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6D6D6D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6D6D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272727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B9C2C4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6D6D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6D6D6D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738283" y="633718"/>
            <a:ext cx="8474767" cy="1102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Válasz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az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opponensek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által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feltett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kérdésekre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hu-HU" sz="3600" b="1" dirty="0">
                <a:solidFill>
                  <a:srgbClr val="3D3D3D"/>
                </a:solidFill>
                <a:latin typeface="Barlow Bold"/>
                <a:sym typeface="Barlow Semi-Bold"/>
              </a:rPr>
              <a:t>3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.</a:t>
            </a:r>
          </a:p>
        </p:txBody>
      </p:sp>
      <p:sp>
        <p:nvSpPr>
          <p:cNvPr id="20" name="Tartalom helye 19">
            <a:extLst>
              <a:ext uri="{FF2B5EF4-FFF2-40B4-BE49-F238E27FC236}">
                <a16:creationId xmlns:a16="http://schemas.microsoft.com/office/drawing/2014/main" id="{1F28D5FD-5623-7E8E-E642-B567678F8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b="1" dirty="0">
                <a:latin typeface="Barlow" panose="00000500000000000000" pitchFamily="2" charset="-18"/>
              </a:rPr>
              <a:t>Értelmezze a videojáték-ipar jövőképét!</a:t>
            </a:r>
          </a:p>
          <a:p>
            <a:pPr marL="0" indent="0">
              <a:buNone/>
            </a:pPr>
            <a:endParaRPr lang="hu-HU" sz="2000" dirty="0">
              <a:latin typeface="Barlow" panose="00000500000000000000" pitchFamily="2" charset="-18"/>
            </a:endParaRPr>
          </a:p>
          <a:p>
            <a:pPr marL="0" indent="0">
              <a:buNone/>
            </a:pPr>
            <a:r>
              <a:rPr lang="hu-HU" sz="2000" dirty="0">
                <a:latin typeface="Barlow" panose="00000500000000000000" pitchFamily="2" charset="-18"/>
              </a:rPr>
              <a:t>A videojáték-ipar jövője ma már nem technológiai, hanem üzleti modell és életciklus kérdés. Az eredményeim szerint a prémium modell továbbra is az innováció forrása, de magas kockázattal jár, míg a GaaS stabil működést biztosít, ugyanakkor érett fázisba lépett, így önmagában nem garantál növekedést. A jövő sikeres vállalatai hibrid, portfóliószintű logikában működnek, ahol a versenyelőnyt az időzített innováció és a gyors stratégiai alkalmazkodás adja.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/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/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6D6D6D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6D6D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272727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B9C2C4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D6D6D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6D6D6D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738283" y="633718"/>
            <a:ext cx="8474767" cy="11028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320"/>
              </a:lnSpc>
            </a:pP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Válasz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az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opponensek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által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feltett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en-US" sz="3600" b="1" dirty="0" err="1">
                <a:solidFill>
                  <a:srgbClr val="3D3D3D"/>
                </a:solidFill>
                <a:latin typeface="Barlow Bold"/>
                <a:sym typeface="Barlow Semi-Bold"/>
              </a:rPr>
              <a:t>kérdésekre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 </a:t>
            </a:r>
            <a:r>
              <a:rPr lang="hu-HU" sz="3600" b="1" dirty="0">
                <a:solidFill>
                  <a:srgbClr val="3D3D3D"/>
                </a:solidFill>
                <a:latin typeface="Barlow Bold"/>
                <a:sym typeface="Barlow Semi-Bold"/>
              </a:rPr>
              <a:t>4</a:t>
            </a:r>
            <a:r>
              <a:rPr lang="en-US" sz="3600" b="1" dirty="0">
                <a:solidFill>
                  <a:srgbClr val="3D3D3D"/>
                </a:solidFill>
                <a:latin typeface="Barlow Bold"/>
                <a:sym typeface="Barlow Semi-Bold"/>
              </a:rPr>
              <a:t>.</a:t>
            </a:r>
          </a:p>
        </p:txBody>
      </p:sp>
      <p:sp>
        <p:nvSpPr>
          <p:cNvPr id="20" name="Tartalom helye 19">
            <a:extLst>
              <a:ext uri="{FF2B5EF4-FFF2-40B4-BE49-F238E27FC236}">
                <a16:creationId xmlns:a16="http://schemas.microsoft.com/office/drawing/2014/main" id="{EF0AE043-1AE7-092D-F736-5326500E4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b="1" dirty="0">
                <a:latin typeface="Barlow" panose="00000500000000000000" pitchFamily="2" charset="-18"/>
              </a:rPr>
              <a:t>Értelmezze ezt a kutatási következtetését: „A kutatás fő következtetése, hogy a két modell közötti különbség nem abszolút, hanem életciklus-jellegű: a GaaS a fenntarthatóságot és a kiszámíthatóságot, a prémium pedig az innovációt és a megújulást képviseli.”</a:t>
            </a:r>
          </a:p>
          <a:p>
            <a:r>
              <a:rPr lang="hu-HU" sz="2000" dirty="0">
                <a:latin typeface="Barlow" panose="00000500000000000000" pitchFamily="2" charset="-18"/>
              </a:rPr>
              <a:t>Ez a következtetés azt fejezi ki, hogy a GaaS és a prémium modell közötti különbség nem értékalapú, hanem idődimenzióban értelmezhető.</a:t>
            </a:r>
          </a:p>
          <a:p>
            <a:r>
              <a:rPr lang="hu-HU" sz="2000" dirty="0">
                <a:latin typeface="Barlow" panose="00000500000000000000" pitchFamily="2" charset="-18"/>
              </a:rPr>
              <a:t>GaaS: Fenntartható, kiszámítható, alacsony kockázat, egyenletes bevétel</a:t>
            </a:r>
          </a:p>
          <a:p>
            <a:r>
              <a:rPr lang="hu-HU" sz="2000" dirty="0">
                <a:latin typeface="Barlow" panose="00000500000000000000" pitchFamily="2" charset="-18"/>
              </a:rPr>
              <a:t>Prémium: Kreatív megújulás, magas kockázat, időszakos bevételi csúcs</a:t>
            </a:r>
          </a:p>
          <a:p>
            <a:r>
              <a:rPr lang="hu-HU" sz="2000" dirty="0">
                <a:latin typeface="Barlow" panose="00000500000000000000" pitchFamily="2" charset="-18"/>
              </a:rPr>
              <a:t>A két modell tehát nem egymás alternatívája, hanem különböző életciklus-funkciókat töltenek </a:t>
            </a:r>
            <a:r>
              <a:rPr lang="hu-HU" sz="2000">
                <a:latin typeface="Barlow" panose="00000500000000000000" pitchFamily="2" charset="-18"/>
              </a:rPr>
              <a:t>be.</a:t>
            </a:r>
            <a:endParaRPr lang="hu-HU" sz="2000" dirty="0">
              <a:latin typeface="Barlow" panose="00000500000000000000" pitchFamily="2" charset="-1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64982-BA6E-2A3B-0537-B5CCF33D9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D87F1A8E-4ACC-B00F-91FE-BC55B06A33D1}"/>
              </a:ext>
            </a:extLst>
          </p:cNvPr>
          <p:cNvSpPr/>
          <p:nvPr/>
        </p:nvSpPr>
        <p:spPr>
          <a:xfrm rot="4791360">
            <a:off x="6492323" y="3408362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C9AA80C0-7ADE-7009-89C2-6E14D397D09D}"/>
              </a:ext>
            </a:extLst>
          </p:cNvPr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8D54A57F-7030-789D-62AF-67CA9011797E}"/>
              </a:ext>
            </a:extLst>
          </p:cNvPr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208C6A4A-0706-786C-1B22-E3B73C01014B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159AA519-44BC-183B-1C5C-B536263909AC}"/>
              </a:ext>
            </a:extLst>
          </p:cNvPr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E76B659-F417-F832-E56D-95F0A115E838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B101A352-6F45-7F4E-367F-6A262CFCDE94}"/>
              </a:ext>
            </a:extLst>
          </p:cNvPr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BB2CA7E7-EE04-9BAE-C3F2-0DA8FC69DE3F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3A4213AE-BF49-B988-C287-E473CA7F2264}"/>
              </a:ext>
            </a:extLst>
          </p:cNvPr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11820857-BC0F-E76F-7B5C-375F75C47FC8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2727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CD60A8EB-72FC-FE9E-00FD-5ACBDFEEBDD0}"/>
              </a:ext>
            </a:extLst>
          </p:cNvPr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454CD8C5-E01E-0468-66E1-AAC4993C002D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947F57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066C5BF2-0B30-23DF-CBDC-5386CB039496}"/>
              </a:ext>
            </a:extLst>
          </p:cNvPr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4892C77B-8FFB-1E92-796A-7223BAF0E74E}"/>
                </a:ext>
              </a:extLst>
            </p:cNvPr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0F7D0607-4265-5991-69D5-154788E3C7CA}"/>
              </a:ext>
            </a:extLst>
          </p:cNvPr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F511407C-7A3A-3B99-1F7D-B7150D1270BD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FFFFFF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18" name="AutoShape 18">
            <a:extLst>
              <a:ext uri="{FF2B5EF4-FFF2-40B4-BE49-F238E27FC236}">
                <a16:creationId xmlns:a16="http://schemas.microsoft.com/office/drawing/2014/main" id="{F5CFAC81-1CB2-F66D-4750-FA629BF4ABFE}"/>
              </a:ext>
            </a:extLst>
          </p:cNvPr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19" name="AutoShape 19">
            <a:extLst>
              <a:ext uri="{FF2B5EF4-FFF2-40B4-BE49-F238E27FC236}">
                <a16:creationId xmlns:a16="http://schemas.microsoft.com/office/drawing/2014/main" id="{118A85C4-EF0D-BED5-F3FB-F32D1C084956}"/>
              </a:ext>
            </a:extLst>
          </p:cNvPr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20" name="Group 20">
            <a:extLst>
              <a:ext uri="{FF2B5EF4-FFF2-40B4-BE49-F238E27FC236}">
                <a16:creationId xmlns:a16="http://schemas.microsoft.com/office/drawing/2014/main" id="{D7E30E62-AD91-ACD5-0FE0-D04870F8302E}"/>
              </a:ext>
            </a:extLst>
          </p:cNvPr>
          <p:cNvGrpSpPr/>
          <p:nvPr/>
        </p:nvGrpSpPr>
        <p:grpSpPr>
          <a:xfrm>
            <a:off x="9181478" y="-8465"/>
            <a:ext cx="3007360" cy="6866445"/>
            <a:chOff x="0" y="0"/>
            <a:chExt cx="6014721" cy="13732890"/>
          </a:xfrm>
        </p:grpSpPr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F3C7D55F-B389-5E59-2FAC-3DA2D846D704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22" name="Group 22">
            <a:extLst>
              <a:ext uri="{FF2B5EF4-FFF2-40B4-BE49-F238E27FC236}">
                <a16:creationId xmlns:a16="http://schemas.microsoft.com/office/drawing/2014/main" id="{4B06CB88-B308-9C1C-11A1-EAD981002B21}"/>
              </a:ext>
            </a:extLst>
          </p:cNvPr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19C60170-A83B-7E70-F993-C66415D433B9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24" name="Group 24">
            <a:extLst>
              <a:ext uri="{FF2B5EF4-FFF2-40B4-BE49-F238E27FC236}">
                <a16:creationId xmlns:a16="http://schemas.microsoft.com/office/drawing/2014/main" id="{5B3EBD2F-D031-12C0-0F5A-C09DC146D378}"/>
              </a:ext>
            </a:extLst>
          </p:cNvPr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150A03C6-F783-9B4F-C1D5-ADA11100255A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26" name="Group 26">
            <a:extLst>
              <a:ext uri="{FF2B5EF4-FFF2-40B4-BE49-F238E27FC236}">
                <a16:creationId xmlns:a16="http://schemas.microsoft.com/office/drawing/2014/main" id="{8782678F-2CD1-2D6E-29CF-459A46706FE2}"/>
              </a:ext>
            </a:extLst>
          </p:cNvPr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3C7A7FD4-4EE8-A02E-BCFE-53550B918546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72727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28" name="Group 28">
            <a:extLst>
              <a:ext uri="{FF2B5EF4-FFF2-40B4-BE49-F238E27FC236}">
                <a16:creationId xmlns:a16="http://schemas.microsoft.com/office/drawing/2014/main" id="{257DD08F-D031-D037-E071-95C91F0F34A5}"/>
              </a:ext>
            </a:extLst>
          </p:cNvPr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435A85EB-6373-85B0-872C-C5551220E4E9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947F57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30" name="Group 30">
            <a:extLst>
              <a:ext uri="{FF2B5EF4-FFF2-40B4-BE49-F238E27FC236}">
                <a16:creationId xmlns:a16="http://schemas.microsoft.com/office/drawing/2014/main" id="{14B412BA-E9FD-F543-7EB8-DBD59C2420E4}"/>
              </a:ext>
            </a:extLst>
          </p:cNvPr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4011D0E4-2BAA-B7E3-F47C-B2F134C444A0}"/>
                </a:ext>
              </a:extLst>
            </p:cNvPr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32" name="Group 32">
            <a:extLst>
              <a:ext uri="{FF2B5EF4-FFF2-40B4-BE49-F238E27FC236}">
                <a16:creationId xmlns:a16="http://schemas.microsoft.com/office/drawing/2014/main" id="{D9D488D6-92DB-6AEF-EA8F-AAF70A5BCDAC}"/>
              </a:ext>
            </a:extLst>
          </p:cNvPr>
          <p:cNvGrpSpPr/>
          <p:nvPr/>
        </p:nvGrpSpPr>
        <p:grpSpPr>
          <a:xfrm>
            <a:off x="10371665" y="3615265"/>
            <a:ext cx="1817161" cy="3268135"/>
            <a:chOff x="0" y="0"/>
            <a:chExt cx="3634321" cy="6536271"/>
          </a:xfrm>
        </p:grpSpPr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C977B156-A24B-20FC-9F32-FF031CFF2097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FFFFFF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36" name="TextBox 36">
            <a:extLst>
              <a:ext uri="{FF2B5EF4-FFF2-40B4-BE49-F238E27FC236}">
                <a16:creationId xmlns:a16="http://schemas.microsoft.com/office/drawing/2014/main" id="{AD47FDD5-0E78-04EA-F1A8-E5EDAF384BE7}"/>
              </a:ext>
            </a:extLst>
          </p:cNvPr>
          <p:cNvSpPr txBox="1"/>
          <p:nvPr/>
        </p:nvSpPr>
        <p:spPr>
          <a:xfrm>
            <a:off x="1507065" y="2145336"/>
            <a:ext cx="7766939" cy="1646302"/>
          </a:xfrm>
          <a:prstGeom prst="rect">
            <a:avLst/>
          </a:prstGeom>
        </p:spPr>
        <p:txBody>
          <a:bodyPr lIns="0" tIns="0" rIns="0" bIns="0" rtlCol="0" anchor="b"/>
          <a:lstStyle/>
          <a:p>
            <a:pPr algn="ctr">
              <a:lnSpc>
                <a:spcPts val="5760"/>
              </a:lnSpc>
            </a:pPr>
            <a:r>
              <a:rPr lang="hu-HU" sz="3200" b="1" dirty="0">
                <a:solidFill>
                  <a:srgbClr val="272727"/>
                </a:solidFill>
                <a:latin typeface="Barlow Bold"/>
                <a:ea typeface="Barlow Bold"/>
                <a:cs typeface="Barlow Bold"/>
                <a:sym typeface="Barlow Bold"/>
              </a:rPr>
              <a:t>Köszönöm a figyelmet!</a:t>
            </a:r>
            <a:endParaRPr lang="en-US" sz="3200" b="1" dirty="0">
              <a:solidFill>
                <a:srgbClr val="272727"/>
              </a:solidFill>
              <a:latin typeface="Barlow Bold"/>
              <a:ea typeface="Barlow Bold"/>
              <a:cs typeface="Barlow Bold"/>
              <a:sym typeface="Barlow Bold"/>
            </a:endParaRPr>
          </a:p>
        </p:txBody>
      </p:sp>
    </p:spTree>
    <p:extLst>
      <p:ext uri="{BB962C8B-B14F-4D97-AF65-F5344CB8AC3E}">
        <p14:creationId xmlns:p14="http://schemas.microsoft.com/office/powerpoint/2010/main" val="2102992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6A46C-11DE-5877-1716-CD58D62E9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FD19B176-D32B-6747-8E64-F6209DA89345}"/>
              </a:ext>
            </a:extLst>
          </p:cNvPr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EBBF43C-CE38-4E62-499E-37BFCDC93ACE}"/>
              </a:ext>
            </a:extLst>
          </p:cNvPr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D9B2F0BD-5F6B-E744-ED52-700EBA5E919D}"/>
              </a:ext>
            </a:extLst>
          </p:cNvPr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EF885848-C281-482D-5E6F-0F594866DECD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47F57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09331AB3-A014-B464-0542-841AE7F4A9CA}"/>
              </a:ext>
            </a:extLst>
          </p:cNvPr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16A358A5-7695-ED47-1E2F-A490724F1B17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3EDCCDCC-D521-F13B-1D4F-6BCEC79B74D5}"/>
              </a:ext>
            </a:extLst>
          </p:cNvPr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6C7121CD-55BD-6278-66EA-917E2D153D0E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F8E06DCA-2B3A-C168-E000-265A477338A4}"/>
              </a:ext>
            </a:extLst>
          </p:cNvPr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2C56A0E6-214D-71FA-FCB7-E4D6AD4B9F9B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586A4EF3-591B-EF26-5F96-BD5A3A06AF98}"/>
              </a:ext>
            </a:extLst>
          </p:cNvPr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17886E55-8F77-1D7A-520C-6CF69CCF4150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3D3D3D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5DDDE3D7-E0DE-F636-FA5C-63DF816D7D5C}"/>
              </a:ext>
            </a:extLst>
          </p:cNvPr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7BA164D0-830F-8FA1-FA05-DB9181BBA227}"/>
                </a:ext>
              </a:extLst>
            </p:cNvPr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0622C83D-BFC1-57D2-BD1B-EA9C9204596B}"/>
              </a:ext>
            </a:extLst>
          </p:cNvPr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4E26D10D-E249-A2A8-03EC-AD145170C0C5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47F57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20" name="Cím 19">
            <a:extLst>
              <a:ext uri="{FF2B5EF4-FFF2-40B4-BE49-F238E27FC236}">
                <a16:creationId xmlns:a16="http://schemas.microsoft.com/office/drawing/2014/main" id="{A909E88F-DF95-B883-6F2F-9F7BACB38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3D3D3D"/>
                </a:solidFill>
                <a:latin typeface="Barlow Bold"/>
                <a:ea typeface="Barlow Bold"/>
                <a:cs typeface="Barlow Bold"/>
                <a:sym typeface="Barlow Bold"/>
              </a:rPr>
              <a:t>Problémafelvetés, célkitűzés</a:t>
            </a:r>
            <a:endParaRPr lang="hu-HU" sz="3600" dirty="0"/>
          </a:p>
        </p:txBody>
      </p:sp>
      <p:sp>
        <p:nvSpPr>
          <p:cNvPr id="25" name="Tartalom helye 24">
            <a:extLst>
              <a:ext uri="{FF2B5EF4-FFF2-40B4-BE49-F238E27FC236}">
                <a16:creationId xmlns:a16="http://schemas.microsoft.com/office/drawing/2014/main" id="{FB50A772-B61B-6181-0722-ED82EB1B9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6153"/>
            <a:ext cx="9299400" cy="4351338"/>
          </a:xfrm>
        </p:spPr>
        <p:txBody>
          <a:bodyPr>
            <a:normAutofit/>
          </a:bodyPr>
          <a:lstStyle/>
          <a:p>
            <a:r>
              <a:rPr lang="hu-HU" sz="2400" b="1" dirty="0">
                <a:solidFill>
                  <a:srgbClr val="3D3D3D"/>
                </a:solidFill>
                <a:latin typeface="Barlow" panose="00000500000000000000" pitchFamily="2" charset="-18"/>
              </a:rPr>
              <a:t>Személyes motiváció</a:t>
            </a:r>
          </a:p>
          <a:p>
            <a:pPr lvl="1"/>
            <a:r>
              <a:rPr lang="hu-HU" sz="2000" dirty="0">
                <a:solidFill>
                  <a:srgbClr val="3D3D3D"/>
                </a:solidFill>
                <a:latin typeface="Barlow" panose="00000500000000000000" pitchFamily="2" charset="-18"/>
              </a:rPr>
              <a:t>Játékosból elemzői nézőpont</a:t>
            </a:r>
          </a:p>
          <a:p>
            <a:pPr lvl="1"/>
            <a:r>
              <a:rPr lang="hu-HU" sz="2000" dirty="0">
                <a:solidFill>
                  <a:srgbClr val="3D3D3D"/>
                </a:solidFill>
                <a:latin typeface="Barlow" panose="00000500000000000000" pitchFamily="2" charset="-18"/>
              </a:rPr>
              <a:t>Szubjektív tapasztalat objektív igazolása</a:t>
            </a:r>
          </a:p>
          <a:p>
            <a:r>
              <a:rPr lang="hu-HU" sz="2400" b="1" dirty="0">
                <a:solidFill>
                  <a:srgbClr val="3D3D3D"/>
                </a:solidFill>
                <a:latin typeface="Barlow" panose="00000500000000000000" pitchFamily="2" charset="-18"/>
              </a:rPr>
              <a:t>Problémafelvetés</a:t>
            </a:r>
          </a:p>
          <a:p>
            <a:pPr lvl="1"/>
            <a:r>
              <a:rPr lang="hu-HU" sz="2000" dirty="0">
                <a:solidFill>
                  <a:srgbClr val="3D3D3D"/>
                </a:solidFill>
                <a:latin typeface="Barlow" panose="00000500000000000000" pitchFamily="2" charset="-18"/>
              </a:rPr>
              <a:t>Az iparág eltolódása a hagyományos, egyszeri termékértékesítéstől a szolgáltatásalapú üzleti modellek felé.</a:t>
            </a:r>
          </a:p>
          <a:p>
            <a:r>
              <a:rPr lang="hu-HU" sz="2400" b="1" dirty="0">
                <a:solidFill>
                  <a:srgbClr val="3D3D3D"/>
                </a:solidFill>
                <a:latin typeface="Barlow" panose="00000500000000000000" pitchFamily="2" charset="-18"/>
              </a:rPr>
              <a:t>Célkitűzés</a:t>
            </a:r>
          </a:p>
          <a:p>
            <a:pPr lvl="1"/>
            <a:r>
              <a:rPr lang="hu-HU" sz="2000" dirty="0">
                <a:solidFill>
                  <a:srgbClr val="3D3D3D"/>
                </a:solidFill>
                <a:latin typeface="Barlow" panose="00000500000000000000" pitchFamily="2" charset="-18"/>
              </a:rPr>
              <a:t>A Games as a Service és a hagyományos prémium modellek pénzügyi, stratégiai, összehasonlítása.</a:t>
            </a:r>
          </a:p>
        </p:txBody>
      </p:sp>
    </p:spTree>
    <p:extLst>
      <p:ext uri="{BB962C8B-B14F-4D97-AF65-F5344CB8AC3E}">
        <p14:creationId xmlns:p14="http://schemas.microsoft.com/office/powerpoint/2010/main" val="1032148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FA8AC-94FF-E3A0-5726-222A4F430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1FC7076D-CB8C-5D43-395F-EA1AE4E555CB}"/>
              </a:ext>
            </a:extLst>
          </p:cNvPr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2F49C9A6-0F2D-7841-AE71-C18BCC60FA1C}"/>
              </a:ext>
            </a:extLst>
          </p:cNvPr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7A1BB6FB-CE26-A1D2-B0FE-F9E14E002E2B}"/>
              </a:ext>
            </a:extLst>
          </p:cNvPr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5DD7BB4E-C73B-B9D8-6102-7BA46A928DCF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47F57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47C57152-A6CA-4551-EB49-2E196ADABEE1}"/>
              </a:ext>
            </a:extLst>
          </p:cNvPr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C1FB567-EAC9-5D4E-AFD3-61963D6D347F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0FA68B3E-E76C-F757-09ED-A9C0E2904C5E}"/>
              </a:ext>
            </a:extLst>
          </p:cNvPr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1B9E5A9E-E62D-93CD-3DBE-D2F4238181DD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56064D66-90DF-2F52-A742-7472E376BE73}"/>
              </a:ext>
            </a:extLst>
          </p:cNvPr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02F9B6C8-1B44-B02D-D604-37E855036C1D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4225DDEE-53C1-FA05-CFD1-571358F662BF}"/>
              </a:ext>
            </a:extLst>
          </p:cNvPr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BAA0137-60C3-1E58-16B7-16C41CF43797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3D3D3D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9F424ED1-F496-B351-3794-830EBEC59D4A}"/>
              </a:ext>
            </a:extLst>
          </p:cNvPr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D51BC360-1A1B-DAC4-89C1-03CD9A7E31F2}"/>
                </a:ext>
              </a:extLst>
            </p:cNvPr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3CE709B0-C2A5-C7F3-BD28-1E6C3C15A1FA}"/>
              </a:ext>
            </a:extLst>
          </p:cNvPr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87AD1647-B091-6325-5347-E932C028457F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47F57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20" name="Cím 19">
            <a:extLst>
              <a:ext uri="{FF2B5EF4-FFF2-40B4-BE49-F238E27FC236}">
                <a16:creationId xmlns:a16="http://schemas.microsoft.com/office/drawing/2014/main" id="{814B3B40-B0A1-9063-8D19-44723DAA4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>
                <a:solidFill>
                  <a:srgbClr val="3D3D3D"/>
                </a:solidFill>
                <a:latin typeface="Barlow Bold"/>
                <a:ea typeface="Barlow Bold"/>
                <a:cs typeface="Barlow Bold"/>
                <a:sym typeface="Barlow Bold"/>
              </a:rPr>
              <a:t>Hipotézis</a:t>
            </a:r>
            <a:endParaRPr lang="hu-HU" sz="3600" dirty="0">
              <a:solidFill>
                <a:srgbClr val="3D3D3D"/>
              </a:solidFill>
            </a:endParaRPr>
          </a:p>
        </p:txBody>
      </p:sp>
      <p:sp>
        <p:nvSpPr>
          <p:cNvPr id="18" name="Tartalom helye 24">
            <a:extLst>
              <a:ext uri="{FF2B5EF4-FFF2-40B4-BE49-F238E27FC236}">
                <a16:creationId xmlns:a16="http://schemas.microsoft.com/office/drawing/2014/main" id="{9B654A10-EFD1-50A8-FE88-1BA81810F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10683"/>
            <a:ext cx="8523310" cy="132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spc="10" dirty="0">
                <a:solidFill>
                  <a:srgbClr val="3D3D3D"/>
                </a:solidFill>
                <a:latin typeface="Barlow"/>
                <a:ea typeface="Barlow"/>
                <a:cs typeface="Barlow"/>
                <a:sym typeface="Barlow"/>
              </a:rPr>
              <a:t>A 'Games as a Service' modellt alkalmazó videójátékok bevételi görbéje időben jobban elnyújtott és hosszú távon pénzügyileg fenntarthatóbb, mint a hagyományos, egyszeri vásárlásra épülő prémium modellek kezdeti eladási csúcsra koncentráló szerkezete.</a:t>
            </a:r>
            <a:endParaRPr lang="en-US" sz="1800" spc="10" dirty="0">
              <a:solidFill>
                <a:srgbClr val="3D3D3D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514350" indent="-514350">
              <a:buFont typeface="+mj-lt"/>
              <a:buAutoNum type="arabicPeriod"/>
            </a:pPr>
            <a:endParaRPr lang="hu-HU" sz="1800" dirty="0">
              <a:solidFill>
                <a:srgbClr val="3D3D3D"/>
              </a:solidFill>
              <a:latin typeface="Barlow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358187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E7120-5146-CE37-81EF-A244285ED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9EE82B38-DC46-401A-97A4-703A0E5CD343}"/>
              </a:ext>
            </a:extLst>
          </p:cNvPr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927B4821-5BD5-BD5E-A500-0EAF1586C7BB}"/>
              </a:ext>
            </a:extLst>
          </p:cNvPr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A875380C-F331-28E5-5BE7-CEF58FE0B293}"/>
              </a:ext>
            </a:extLst>
          </p:cNvPr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CE7DFBD4-BAB3-E922-37B4-F4A249A34F70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47F57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79935E3C-5739-404E-E415-A369DFC9A612}"/>
              </a:ext>
            </a:extLst>
          </p:cNvPr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BFDC2229-AC26-5AF9-FC02-34213E3F1514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26D804DA-49C3-C1BF-3E56-FD8D8E13AEEE}"/>
              </a:ext>
            </a:extLst>
          </p:cNvPr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4B1C9E62-A467-6049-6890-534AB3223ECE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E4CC0345-00C5-053E-E187-8C13F4605855}"/>
              </a:ext>
            </a:extLst>
          </p:cNvPr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8B709BA6-335A-DE89-A028-9817787D076D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84F29368-28A2-CC8A-153F-5AC9BF89416C}"/>
              </a:ext>
            </a:extLst>
          </p:cNvPr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1786CAD0-A7CB-4DE4-FA3F-3344D34834DB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3D3D3D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7719A38F-1998-E277-5B4D-7E11D65F3418}"/>
              </a:ext>
            </a:extLst>
          </p:cNvPr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DF00B6CC-FA50-12A3-CE6E-E87BB48D6C1C}"/>
                </a:ext>
              </a:extLst>
            </p:cNvPr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E1FF2AF-4DB9-8CD4-0715-3A3680664C40}"/>
              </a:ext>
            </a:extLst>
          </p:cNvPr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DD66A987-6C25-46F6-54D4-B0115F6012B6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47F57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20" name="Cím 19">
            <a:extLst>
              <a:ext uri="{FF2B5EF4-FFF2-40B4-BE49-F238E27FC236}">
                <a16:creationId xmlns:a16="http://schemas.microsoft.com/office/drawing/2014/main" id="{154061C0-2D2E-9E58-E292-EAE49FA56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3D3D3D"/>
                </a:solidFill>
                <a:latin typeface="Barlow Bold"/>
                <a:ea typeface="Barlow Bold"/>
                <a:cs typeface="Barlow Bold"/>
                <a:sym typeface="Barlow Bold"/>
              </a:rPr>
              <a:t>A vizsgálat elméleti háttere</a:t>
            </a:r>
            <a:endParaRPr lang="hu-HU" sz="3600" dirty="0">
              <a:solidFill>
                <a:srgbClr val="3D3D3D"/>
              </a:solidFill>
            </a:endParaRPr>
          </a:p>
        </p:txBody>
      </p:sp>
      <p:sp>
        <p:nvSpPr>
          <p:cNvPr id="18" name="Tartalom helye 24">
            <a:extLst>
              <a:ext uri="{FF2B5EF4-FFF2-40B4-BE49-F238E27FC236}">
                <a16:creationId xmlns:a16="http://schemas.microsoft.com/office/drawing/2014/main" id="{4116AAB6-F1B5-8304-8A08-C3EBB96A8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3795"/>
            <a:ext cx="8523310" cy="3316375"/>
          </a:xfrm>
        </p:spPr>
        <p:txBody>
          <a:bodyPr>
            <a:normAutofit/>
          </a:bodyPr>
          <a:lstStyle/>
          <a:p>
            <a:pPr marL="325771" lvl="1" indent="-162885">
              <a:lnSpc>
                <a:spcPts val="2160"/>
              </a:lnSpc>
              <a:buFont typeface="Arial"/>
              <a:buChar char="•"/>
            </a:pPr>
            <a:r>
              <a:rPr lang="en-US" spc="7" dirty="0">
                <a:solidFill>
                  <a:srgbClr val="3D3D3D"/>
                </a:solidFill>
                <a:latin typeface="Barlow"/>
                <a:ea typeface="Barlow"/>
                <a:cs typeface="Barlow"/>
                <a:sym typeface="Barlow"/>
              </a:rPr>
              <a:t>Game as a Service </a:t>
            </a:r>
            <a:r>
              <a:rPr lang="en-US" spc="7" dirty="0" err="1">
                <a:solidFill>
                  <a:srgbClr val="3D3D3D"/>
                </a:solidFill>
                <a:latin typeface="Barlow"/>
                <a:ea typeface="Barlow"/>
                <a:cs typeface="Barlow"/>
                <a:sym typeface="Barlow"/>
              </a:rPr>
              <a:t>koncepciója</a:t>
            </a:r>
            <a:endParaRPr lang="hu-HU" spc="7" dirty="0">
              <a:solidFill>
                <a:srgbClr val="3D3D3D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162886" lvl="1" indent="0">
              <a:lnSpc>
                <a:spcPts val="2160"/>
              </a:lnSpc>
              <a:buNone/>
            </a:pPr>
            <a:endParaRPr lang="en-US" spc="7" dirty="0">
              <a:solidFill>
                <a:srgbClr val="3D3D3D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325771" lvl="1" indent="-162885">
              <a:lnSpc>
                <a:spcPts val="2160"/>
              </a:lnSpc>
              <a:buFont typeface="Arial"/>
              <a:buChar char="•"/>
            </a:pPr>
            <a:r>
              <a:rPr lang="en-US" spc="7" dirty="0">
                <a:solidFill>
                  <a:srgbClr val="3D3D3D"/>
                </a:solidFill>
                <a:latin typeface="Barlow"/>
                <a:ea typeface="Barlow"/>
                <a:cs typeface="Barlow"/>
                <a:sym typeface="Barlow"/>
              </a:rPr>
              <a:t>Mikrotranzakciók és monetizációs </a:t>
            </a:r>
            <a:r>
              <a:rPr lang="en-US" spc="7" dirty="0" err="1">
                <a:solidFill>
                  <a:srgbClr val="3D3D3D"/>
                </a:solidFill>
                <a:latin typeface="Barlow"/>
                <a:ea typeface="Barlow"/>
                <a:cs typeface="Barlow"/>
                <a:sym typeface="Barlow"/>
              </a:rPr>
              <a:t>stratégiák</a:t>
            </a:r>
            <a:endParaRPr lang="hu-HU" spc="7" dirty="0">
              <a:solidFill>
                <a:srgbClr val="3D3D3D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162886" lvl="1" indent="0">
              <a:lnSpc>
                <a:spcPts val="2160"/>
              </a:lnSpc>
              <a:buNone/>
            </a:pPr>
            <a:endParaRPr lang="en-US" spc="7" dirty="0">
              <a:solidFill>
                <a:srgbClr val="3D3D3D"/>
              </a:solidFill>
              <a:latin typeface="Barlow"/>
              <a:ea typeface="Barlow"/>
              <a:cs typeface="Barlow"/>
              <a:sym typeface="Barlow"/>
            </a:endParaRPr>
          </a:p>
          <a:p>
            <a:pPr marL="325771" lvl="1" indent="-162885">
              <a:lnSpc>
                <a:spcPts val="2160"/>
              </a:lnSpc>
              <a:buFont typeface="Arial"/>
              <a:buChar char="•"/>
            </a:pPr>
            <a:r>
              <a:rPr lang="en-US" spc="7" dirty="0">
                <a:solidFill>
                  <a:srgbClr val="3D3D3D"/>
                </a:solidFill>
                <a:latin typeface="Barlow"/>
                <a:ea typeface="Barlow"/>
                <a:cs typeface="Barlow"/>
                <a:sym typeface="Barlow"/>
              </a:rPr>
              <a:t>Hagyományos</a:t>
            </a:r>
            <a:r>
              <a:rPr lang="hu-HU" spc="7" dirty="0">
                <a:solidFill>
                  <a:srgbClr val="3D3D3D"/>
                </a:solidFill>
                <a:latin typeface="Barlow"/>
                <a:ea typeface="Barlow"/>
                <a:cs typeface="Barlow"/>
                <a:sym typeface="Barlow"/>
              </a:rPr>
              <a:t> (prémium)</a:t>
            </a:r>
            <a:r>
              <a:rPr lang="en-US" spc="7" dirty="0">
                <a:solidFill>
                  <a:srgbClr val="3D3D3D"/>
                </a:solidFill>
                <a:latin typeface="Barlow"/>
                <a:ea typeface="Barlow"/>
                <a:cs typeface="Barlow"/>
                <a:sym typeface="Barlow"/>
              </a:rPr>
              <a:t> vs. </a:t>
            </a:r>
            <a:r>
              <a:rPr lang="en-US" spc="7" dirty="0" err="1">
                <a:solidFill>
                  <a:srgbClr val="3D3D3D"/>
                </a:solidFill>
                <a:latin typeface="Barlow"/>
                <a:ea typeface="Barlow"/>
                <a:cs typeface="Barlow"/>
                <a:sym typeface="Barlow"/>
              </a:rPr>
              <a:t>Szolgáltatásalapú</a:t>
            </a:r>
            <a:r>
              <a:rPr lang="hu-HU" spc="7" dirty="0">
                <a:solidFill>
                  <a:srgbClr val="3D3D3D"/>
                </a:solidFill>
                <a:latin typeface="Barlow"/>
                <a:ea typeface="Barlow"/>
                <a:cs typeface="Barlow"/>
                <a:sym typeface="Barlow"/>
              </a:rPr>
              <a:t> (GaaS)</a:t>
            </a:r>
            <a:r>
              <a:rPr lang="en-US" spc="7" dirty="0">
                <a:solidFill>
                  <a:srgbClr val="3D3D3D"/>
                </a:solidFill>
                <a:latin typeface="Barlow"/>
                <a:ea typeface="Barlow"/>
                <a:cs typeface="Barlow"/>
                <a:sym typeface="Barlow"/>
              </a:rPr>
              <a:t> modell</a:t>
            </a:r>
          </a:p>
        </p:txBody>
      </p:sp>
    </p:spTree>
    <p:extLst>
      <p:ext uri="{BB962C8B-B14F-4D97-AF65-F5344CB8AC3E}">
        <p14:creationId xmlns:p14="http://schemas.microsoft.com/office/powerpoint/2010/main" val="1148934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40C47-D0CA-EDB8-5C21-466FAF477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B0775DD3-4CB4-6972-3566-A17D404D11F3}"/>
              </a:ext>
            </a:extLst>
          </p:cNvPr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689B1D2A-99BC-C04B-53F3-3110AD494A05}"/>
              </a:ext>
            </a:extLst>
          </p:cNvPr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1992242D-1892-CFFA-A040-362A4AE525F3}"/>
              </a:ext>
            </a:extLst>
          </p:cNvPr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19D82081-AFF0-5C5A-967D-2A6F2D6951EC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47F57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AC1BACAE-520E-DC2B-3AD2-E7D65F0CFC8A}"/>
              </a:ext>
            </a:extLst>
          </p:cNvPr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6C3F5733-230B-2C57-91B6-3033959EE099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55450EF2-06C6-369C-1FDE-3C89BC513C23}"/>
              </a:ext>
            </a:extLst>
          </p:cNvPr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62D7F32E-669F-E3B4-1E6E-F84E9B2493E4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0797AED1-12BB-1D45-D0D3-1723B1FCCF25}"/>
              </a:ext>
            </a:extLst>
          </p:cNvPr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A52FE0B8-0A3E-561F-6447-167123045AFA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8F69D9B7-DC3F-6B37-BE02-0CAA6056D9A2}"/>
              </a:ext>
            </a:extLst>
          </p:cNvPr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2D67B504-7365-2CDF-0884-4E67458D05AF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3D3D3D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87C2C622-CFE3-8949-0D34-96D762CF7F8D}"/>
              </a:ext>
            </a:extLst>
          </p:cNvPr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74DDDBB6-41BB-9054-595C-6EB28EB8AEB6}"/>
                </a:ext>
              </a:extLst>
            </p:cNvPr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355DCD5A-F65D-F778-53E8-8101DFBB3DC5}"/>
              </a:ext>
            </a:extLst>
          </p:cNvPr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A1CBB096-6E58-A8CC-DC42-EA7AC8F3FD93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47F57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20" name="Cím 19">
            <a:extLst>
              <a:ext uri="{FF2B5EF4-FFF2-40B4-BE49-F238E27FC236}">
                <a16:creationId xmlns:a16="http://schemas.microsoft.com/office/drawing/2014/main" id="{AC1AD28D-640A-E508-DEAA-7F02F1BAD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>
                <a:solidFill>
                  <a:srgbClr val="3D3D3D"/>
                </a:solidFill>
                <a:latin typeface="Barlow Bold"/>
                <a:ea typeface="Barlow Bold"/>
                <a:cs typeface="Barlow Bold"/>
                <a:sym typeface="Barlow Bold"/>
              </a:rPr>
              <a:t>Módszertan</a:t>
            </a:r>
            <a:endParaRPr lang="hu-HU" sz="3600" dirty="0">
              <a:solidFill>
                <a:srgbClr val="3D3D3D"/>
              </a:solidFill>
            </a:endParaRPr>
          </a:p>
        </p:txBody>
      </p:sp>
      <p:sp>
        <p:nvSpPr>
          <p:cNvPr id="18" name="Tartalom helye 24">
            <a:extLst>
              <a:ext uri="{FF2B5EF4-FFF2-40B4-BE49-F238E27FC236}">
                <a16:creationId xmlns:a16="http://schemas.microsoft.com/office/drawing/2014/main" id="{35742094-F876-9010-D5A5-62477322B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2701"/>
            <a:ext cx="8523310" cy="2921528"/>
          </a:xfrm>
        </p:spPr>
        <p:txBody>
          <a:bodyPr>
            <a:normAutofit/>
          </a:bodyPr>
          <a:lstStyle/>
          <a:p>
            <a:pPr marL="325771" lvl="1" indent="-162885">
              <a:lnSpc>
                <a:spcPts val="2160"/>
              </a:lnSpc>
              <a:buFont typeface="Arial"/>
              <a:buChar char="•"/>
            </a:pPr>
            <a:r>
              <a:rPr lang="en-US" b="1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Vizsgált cégek </a:t>
            </a:r>
            <a:endParaRPr lang="hu-HU" b="1" dirty="0">
              <a:solidFill>
                <a:srgbClr val="3D3D3D"/>
              </a:solidFill>
              <a:latin typeface="Barlow" panose="00000500000000000000" pitchFamily="2" charset="-18"/>
              <a:sym typeface="Barlow"/>
            </a:endParaRPr>
          </a:p>
          <a:p>
            <a:pPr lvl="1"/>
            <a:r>
              <a:rPr lang="en-US" sz="20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Electronic Arts, Take-Two, CD Projekt Red</a:t>
            </a:r>
            <a:endParaRPr lang="hu-HU" sz="2000" dirty="0">
              <a:solidFill>
                <a:srgbClr val="3D3D3D"/>
              </a:solidFill>
              <a:latin typeface="Barlow" panose="00000500000000000000" pitchFamily="2" charset="-18"/>
              <a:sym typeface="Barlow"/>
            </a:endParaRPr>
          </a:p>
          <a:p>
            <a:pPr marL="325771" lvl="1" indent="-162885">
              <a:lnSpc>
                <a:spcPts val="2160"/>
              </a:lnSpc>
              <a:buFont typeface="Arial"/>
              <a:buChar char="•"/>
            </a:pPr>
            <a:r>
              <a:rPr lang="en-US" b="1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Módszer</a:t>
            </a:r>
            <a:r>
              <a:rPr lang="hu-HU" b="1" dirty="0" err="1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ek</a:t>
            </a:r>
            <a:r>
              <a:rPr lang="en-US" b="1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 </a:t>
            </a:r>
            <a:endParaRPr lang="hu-HU" b="1" dirty="0">
              <a:solidFill>
                <a:srgbClr val="3D3D3D"/>
              </a:solidFill>
              <a:latin typeface="Barlow" panose="00000500000000000000" pitchFamily="2" charset="-18"/>
              <a:sym typeface="Barlow"/>
            </a:endParaRPr>
          </a:p>
          <a:p>
            <a:pPr lvl="1"/>
            <a:r>
              <a:rPr lang="hu-HU" sz="20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Esettanulmány</a:t>
            </a:r>
          </a:p>
          <a:p>
            <a:pPr lvl="1"/>
            <a:r>
              <a:rPr lang="en-US" sz="20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Szekunder elemzés (Pénzügyi beszámolók, 10-K)</a:t>
            </a:r>
            <a:endParaRPr lang="hu-HU" sz="2000" dirty="0">
              <a:solidFill>
                <a:srgbClr val="3D3D3D"/>
              </a:solidFill>
              <a:latin typeface="Barlow" panose="00000500000000000000" pitchFamily="2" charset="-18"/>
              <a:sym typeface="Barlow"/>
            </a:endParaRPr>
          </a:p>
          <a:p>
            <a:pPr lvl="1"/>
            <a:r>
              <a:rPr lang="en-US" sz="20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Primer kutatás (Szakértői interjú - Bandai Namco)</a:t>
            </a:r>
            <a:endParaRPr lang="hu-HU" sz="2000" dirty="0">
              <a:solidFill>
                <a:srgbClr val="3D3D3D"/>
              </a:solidFill>
              <a:latin typeface="Barlow" panose="00000500000000000000" pitchFamily="2" charset="-18"/>
              <a:sym typeface="Barlow"/>
            </a:endParaRPr>
          </a:p>
          <a:p>
            <a:pPr marL="325771" lvl="1" indent="-162885">
              <a:lnSpc>
                <a:spcPts val="2160"/>
              </a:lnSpc>
              <a:buFont typeface="Arial"/>
              <a:buChar char="•"/>
            </a:pPr>
            <a:r>
              <a:rPr lang="en-US" b="1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Saját modell </a:t>
            </a:r>
            <a:endParaRPr lang="hu-HU" b="1" dirty="0">
              <a:solidFill>
                <a:srgbClr val="3D3D3D"/>
              </a:solidFill>
              <a:latin typeface="Barlow" panose="00000500000000000000" pitchFamily="2" charset="-18"/>
              <a:sym typeface="Barlow"/>
            </a:endParaRPr>
          </a:p>
          <a:p>
            <a:pPr lvl="1"/>
            <a:r>
              <a:rPr lang="en-US" sz="20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Idealitás-alapú </a:t>
            </a:r>
            <a:r>
              <a:rPr lang="hu-HU" sz="2000" dirty="0">
                <a:solidFill>
                  <a:srgbClr val="3D3D3D"/>
                </a:solidFill>
                <a:latin typeface="Barlow" panose="00000500000000000000" pitchFamily="2" charset="-18"/>
                <a:sym typeface="Barlow"/>
              </a:rPr>
              <a:t>összehasonlítás (COCO Y0)</a:t>
            </a:r>
            <a:endParaRPr lang="en-US" sz="2000" dirty="0">
              <a:solidFill>
                <a:srgbClr val="3D3D3D"/>
              </a:solidFill>
              <a:latin typeface="Barlow" panose="00000500000000000000" pitchFamily="2" charset="-18"/>
              <a:sym typeface="Barlow"/>
            </a:endParaRPr>
          </a:p>
        </p:txBody>
      </p:sp>
    </p:spTree>
    <p:extLst>
      <p:ext uri="{BB962C8B-B14F-4D97-AF65-F5344CB8AC3E}">
        <p14:creationId xmlns:p14="http://schemas.microsoft.com/office/powerpoint/2010/main" val="3246303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F2F2E-D19E-C2D9-8989-3EC014E32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E8E1BBC4-D717-6183-BD44-B5F081F7B354}"/>
              </a:ext>
            </a:extLst>
          </p:cNvPr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500E328C-D0A4-01DC-6CC1-181579ECE0A9}"/>
              </a:ext>
            </a:extLst>
          </p:cNvPr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13D306E5-5500-8873-2F2C-9E1F26DE2D06}"/>
              </a:ext>
            </a:extLst>
          </p:cNvPr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252CFC7F-9E57-7E11-7422-93A8EE1CB4A4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47F57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C4A120D4-35B7-2917-4803-9B755C34A7DB}"/>
              </a:ext>
            </a:extLst>
          </p:cNvPr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C8F3C872-414A-3941-952E-E1B337D94CB6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EC358B87-3984-35E6-6855-D9CC7743B010}"/>
              </a:ext>
            </a:extLst>
          </p:cNvPr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E2977751-53C1-454F-CF31-67E420D3A446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9C1F4B8F-40A1-A18B-E654-C0B3EACA79A1}"/>
              </a:ext>
            </a:extLst>
          </p:cNvPr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CFB1E05D-5268-4887-E725-527306217440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4B5E63DF-A3F2-BDED-F6AF-1593BCE945BD}"/>
              </a:ext>
            </a:extLst>
          </p:cNvPr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B4D7ADE3-3890-E70C-A06F-EE54BBCA373C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3D3D3D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7C7DC54E-6B41-D1C6-A5E9-52A31DED322D}"/>
              </a:ext>
            </a:extLst>
          </p:cNvPr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16005221-8FAE-391A-B53F-F34746319551}"/>
                </a:ext>
              </a:extLst>
            </p:cNvPr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1DA1E25-ECF1-9248-DAB3-53AFE45DB936}"/>
              </a:ext>
            </a:extLst>
          </p:cNvPr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366023E7-7745-E75B-A4F0-DC67412A3030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47F57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20" name="Cím 19">
            <a:extLst>
              <a:ext uri="{FF2B5EF4-FFF2-40B4-BE49-F238E27FC236}">
                <a16:creationId xmlns:a16="http://schemas.microsoft.com/office/drawing/2014/main" id="{EB639E4A-F1DB-8E05-0818-899A48FDC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4320"/>
              </a:lnSpc>
            </a:pPr>
            <a:r>
              <a:rPr lang="en-US" sz="3600" b="1" dirty="0">
                <a:solidFill>
                  <a:srgbClr val="3D3D3D"/>
                </a:solidFill>
                <a:latin typeface="Barlow Bold"/>
                <a:ea typeface="Barlow Bold"/>
                <a:cs typeface="Barlow Bold"/>
                <a:sym typeface="Barlow Bold"/>
              </a:rPr>
              <a:t>Bevételek szerkezete</a:t>
            </a:r>
          </a:p>
        </p:txBody>
      </p:sp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id="{1C2837B4-C6A8-1D3C-16F1-0BCFC0B5D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0643907"/>
              </p:ext>
            </p:extLst>
          </p:nvPr>
        </p:nvGraphicFramePr>
        <p:xfrm>
          <a:off x="79200" y="2063750"/>
          <a:ext cx="4953600" cy="309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Diagram 24">
            <a:extLst>
              <a:ext uri="{FF2B5EF4-FFF2-40B4-BE49-F238E27FC236}">
                <a16:creationId xmlns:a16="http://schemas.microsoft.com/office/drawing/2014/main" id="{E288B0B2-11C3-470D-3237-C1D16DC4F1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3883428"/>
              </p:ext>
            </p:extLst>
          </p:nvPr>
        </p:nvGraphicFramePr>
        <p:xfrm>
          <a:off x="5146746" y="2063750"/>
          <a:ext cx="4652454" cy="309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7" name="Kép 36" descr="A képen Grafika, kör, Betűtípus, emblém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C95909AE-7C77-B330-9E5B-EBA3134177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079" y="5569818"/>
            <a:ext cx="751382" cy="752165"/>
          </a:xfrm>
          <a:prstGeom prst="rect">
            <a:avLst/>
          </a:prstGeom>
        </p:spPr>
      </p:pic>
      <p:pic>
        <p:nvPicPr>
          <p:cNvPr id="41" name="Ábra 40">
            <a:extLst>
              <a:ext uri="{FF2B5EF4-FFF2-40B4-BE49-F238E27FC236}">
                <a16:creationId xmlns:a16="http://schemas.microsoft.com/office/drawing/2014/main" id="{599DB75F-7CCD-8451-735B-720C354FC8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78535" y="5395702"/>
            <a:ext cx="1650595" cy="1100396"/>
          </a:xfrm>
          <a:prstGeom prst="rect">
            <a:avLst/>
          </a:prstGeom>
        </p:spPr>
      </p:pic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7FED6C7F-A8B2-9526-2B17-5612C2AC275F}"/>
              </a:ext>
            </a:extLst>
          </p:cNvPr>
          <p:cNvCxnSpPr>
            <a:cxnSpLocks/>
          </p:cNvCxnSpPr>
          <p:nvPr/>
        </p:nvCxnSpPr>
        <p:spPr>
          <a:xfrm>
            <a:off x="5032800" y="1690688"/>
            <a:ext cx="0" cy="5012512"/>
          </a:xfrm>
          <a:prstGeom prst="line">
            <a:avLst/>
          </a:prstGeom>
          <a:ln>
            <a:solidFill>
              <a:srgbClr val="3D3D3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26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37246-44A0-7A80-90A7-A2894BD8A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08A1C972-06E8-4598-F259-77D40CE4C66D}"/>
              </a:ext>
            </a:extLst>
          </p:cNvPr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0BB2D0F5-6E9B-3061-6A92-46CB440B959B}"/>
              </a:ext>
            </a:extLst>
          </p:cNvPr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B8DC770-7623-8E76-DE65-63EA2A181848}"/>
              </a:ext>
            </a:extLst>
          </p:cNvPr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45C3043D-3176-078E-B477-A8D117DF7393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47F57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4832771C-EC80-73F2-AF13-ECB8E58964E2}"/>
              </a:ext>
            </a:extLst>
          </p:cNvPr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7B7B76D5-8B16-53DD-108E-107D5E3E4191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BC4EC384-B68B-91DD-C8EF-7530F030A41B}"/>
              </a:ext>
            </a:extLst>
          </p:cNvPr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78F67446-EF67-72B2-394C-3098E270F837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CF61F1E8-728E-4CDA-3BFD-5D250D5D5052}"/>
              </a:ext>
            </a:extLst>
          </p:cNvPr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CD2C1FB7-14E1-655C-559A-FDDB1EFB81D1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FB485EEE-C0EA-35D9-4189-86D5E466BFA9}"/>
              </a:ext>
            </a:extLst>
          </p:cNvPr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4E635410-2547-215B-696B-2F8FB5927FDD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3D3D3D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1769B068-E0CD-7245-146C-1C46DEF6F46B}"/>
              </a:ext>
            </a:extLst>
          </p:cNvPr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38944CE2-8E43-F7DE-0873-C0BDA9D064B9}"/>
                </a:ext>
              </a:extLst>
            </p:cNvPr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5AE39DD0-E564-CF32-97CC-7D0041B6CCEC}"/>
              </a:ext>
            </a:extLst>
          </p:cNvPr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53206084-D0EF-DB40-2B9E-FF9A3B906056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47F57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20" name="Cím 19">
            <a:extLst>
              <a:ext uri="{FF2B5EF4-FFF2-40B4-BE49-F238E27FC236}">
                <a16:creationId xmlns:a16="http://schemas.microsoft.com/office/drawing/2014/main" id="{4ABDE8E1-9F7B-35D3-7F60-4CE8046FA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4320"/>
              </a:lnSpc>
            </a:pPr>
            <a:r>
              <a:rPr lang="hu-HU" sz="3600" b="1" dirty="0">
                <a:solidFill>
                  <a:srgbClr val="3D3D3D"/>
                </a:solidFill>
                <a:latin typeface="Barlow Bold"/>
                <a:ea typeface="Barlow Bold"/>
                <a:cs typeface="Barlow Bold"/>
                <a:sym typeface="Barlow Bold"/>
              </a:rPr>
              <a:t>A prémium modell kockázata</a:t>
            </a:r>
            <a:endParaRPr lang="en-US" sz="3600" b="1" dirty="0">
              <a:solidFill>
                <a:srgbClr val="3D3D3D"/>
              </a:solidFill>
              <a:latin typeface="Barlow Bold"/>
              <a:ea typeface="Barlow Bold"/>
              <a:cs typeface="Barlow Bold"/>
              <a:sym typeface="Barlow Bold"/>
            </a:endParaRPr>
          </a:p>
        </p:txBody>
      </p:sp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id="{A02A8C09-93DA-4623-AB1A-89C9986A7D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4261106"/>
              </p:ext>
            </p:extLst>
          </p:nvPr>
        </p:nvGraphicFramePr>
        <p:xfrm>
          <a:off x="2749739" y="1399888"/>
          <a:ext cx="5837290" cy="4230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Cím 1">
            <a:extLst>
              <a:ext uri="{FF2B5EF4-FFF2-40B4-BE49-F238E27FC236}">
                <a16:creationId xmlns:a16="http://schemas.microsoft.com/office/drawing/2014/main" id="{18F774FF-2ED6-F089-ACD2-D4A703017929}"/>
              </a:ext>
            </a:extLst>
          </p:cNvPr>
          <p:cNvSpPr txBox="1">
            <a:spLocks/>
          </p:cNvSpPr>
          <p:nvPr/>
        </p:nvSpPr>
        <p:spPr>
          <a:xfrm>
            <a:off x="1643153" y="5841691"/>
            <a:ext cx="8050461" cy="828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1800" i="1" dirty="0">
                <a:latin typeface="Barlow" panose="00000500000000000000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Szakdolgozatból kiemelt 9. ábra:</a:t>
            </a:r>
            <a:br>
              <a:rPr lang="hu-HU" sz="1800" i="1" dirty="0">
                <a:latin typeface="Barlow" panose="00000500000000000000" pitchFamily="2" charset="-18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1800" i="1" dirty="0">
                <a:latin typeface="Barlow" panose="00000500000000000000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A vállalatok bevételnövekedésének ingadozása (szórás, 2012-2024).</a:t>
            </a:r>
            <a:endParaRPr lang="hu-HU" dirty="0">
              <a:latin typeface="Barlow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780224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E0ABB-4CCA-1F57-1CED-829D4A760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56CCF5CA-F620-E09A-556E-95586F6747D3}"/>
              </a:ext>
            </a:extLst>
          </p:cNvPr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A394565E-09B4-7A74-C9FA-A80DB0041E8B}"/>
              </a:ext>
            </a:extLst>
          </p:cNvPr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43D462A8-F737-DD5D-EC13-D9B27FF28BBC}"/>
              </a:ext>
            </a:extLst>
          </p:cNvPr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03100A3F-7FF3-2DAD-BF4C-58565B4A66CA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47F57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79AE5684-AA41-3D0B-BB05-CEC1FED3E5A9}"/>
              </a:ext>
            </a:extLst>
          </p:cNvPr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4B38ECCA-0E2B-3119-79AB-C2C3B14BA48A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E31AD5AC-2E12-16E0-C20F-2B784CDDDA2B}"/>
              </a:ext>
            </a:extLst>
          </p:cNvPr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6ED9A766-8C7B-C4A4-F6B9-535E331AAF3B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9ECF62B9-1630-E53F-47E2-4754E8DE0EB4}"/>
              </a:ext>
            </a:extLst>
          </p:cNvPr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4EFF3A91-6FA1-8022-8700-8D1180E30D20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C64DF0E3-2A4A-1FD1-7371-9CD61CE83077}"/>
              </a:ext>
            </a:extLst>
          </p:cNvPr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A6FD6F00-FD08-98F4-093E-D421C5665CD6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3D3D3D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08AF1288-161C-9921-AEE3-F281B112026D}"/>
              </a:ext>
            </a:extLst>
          </p:cNvPr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B5272EBC-CDDA-9856-2F8C-C5C7C0603B4D}"/>
                </a:ext>
              </a:extLst>
            </p:cNvPr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CF5779B2-55C2-C640-BC1E-97A7C89DF632}"/>
              </a:ext>
            </a:extLst>
          </p:cNvPr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4531B708-0B22-5E41-DB52-9E6A2D2890A5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47F57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20" name="Cím 19">
            <a:extLst>
              <a:ext uri="{FF2B5EF4-FFF2-40B4-BE49-F238E27FC236}">
                <a16:creationId xmlns:a16="http://schemas.microsoft.com/office/drawing/2014/main" id="{FBA54C3E-A731-1683-2B9A-D74803EE3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>
                <a:solidFill>
                  <a:srgbClr val="3D3D3D"/>
                </a:solidFill>
                <a:latin typeface="Barlow Bold"/>
                <a:ea typeface="Barlow Bold"/>
                <a:cs typeface="Barlow Bold"/>
                <a:sym typeface="Barlow Bold"/>
              </a:rPr>
              <a:t>Az idealitási modell felépítése </a:t>
            </a:r>
            <a:endParaRPr lang="hu-HU" sz="3600" dirty="0">
              <a:solidFill>
                <a:srgbClr val="3D3D3D"/>
              </a:solidFill>
            </a:endParaRPr>
          </a:p>
        </p:txBody>
      </p:sp>
      <p:sp>
        <p:nvSpPr>
          <p:cNvPr id="25" name="Tartalom helye 22">
            <a:extLst>
              <a:ext uri="{FF2B5EF4-FFF2-40B4-BE49-F238E27FC236}">
                <a16:creationId xmlns:a16="http://schemas.microsoft.com/office/drawing/2014/main" id="{C8D6495A-5135-AF51-12AE-35BF20C2F03F}"/>
              </a:ext>
            </a:extLst>
          </p:cNvPr>
          <p:cNvSpPr txBox="1">
            <a:spLocks/>
          </p:cNvSpPr>
          <p:nvPr/>
        </p:nvSpPr>
        <p:spPr>
          <a:xfrm>
            <a:off x="836612" y="1690688"/>
            <a:ext cx="8340132" cy="4508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000" dirty="0">
                <a:latin typeface="Barlow" panose="00000500000000000000" pitchFamily="2" charset="-18"/>
              </a:rPr>
              <a:t>Objektum–Attribútum Mátrix (vállalat × év × mutatók)</a:t>
            </a:r>
          </a:p>
          <a:p>
            <a:r>
              <a:rPr lang="hu-HU" sz="2000" dirty="0">
                <a:latin typeface="Barlow" panose="00000500000000000000" pitchFamily="2" charset="-18"/>
              </a:rPr>
              <a:t>9 méretfüggetlen teljesítménymutató</a:t>
            </a:r>
          </a:p>
          <a:p>
            <a:r>
              <a:rPr lang="hu-HU" sz="2000" dirty="0">
                <a:latin typeface="Barlow" panose="00000500000000000000" pitchFamily="2" charset="-18"/>
              </a:rPr>
              <a:t>Iránydefiníció (minél nagyobb / minél kisebb, annál jobb)</a:t>
            </a:r>
          </a:p>
          <a:p>
            <a:r>
              <a:rPr lang="hu-HU" sz="2000" dirty="0">
                <a:latin typeface="Barlow" panose="00000500000000000000" pitchFamily="2" charset="-18"/>
              </a:rPr>
              <a:t>COCO Y₀ modell:</a:t>
            </a:r>
          </a:p>
          <a:p>
            <a:pPr lvl="1"/>
            <a:r>
              <a:rPr lang="hu-HU" sz="1600" dirty="0">
                <a:latin typeface="Barlow" panose="00000500000000000000" pitchFamily="2" charset="-18"/>
              </a:rPr>
              <a:t>Anti-diszkriminatív eljárás</a:t>
            </a:r>
          </a:p>
          <a:p>
            <a:pPr lvl="1"/>
            <a:r>
              <a:rPr lang="hu-HU" sz="1600" dirty="0">
                <a:latin typeface="Barlow" panose="00000500000000000000" pitchFamily="2" charset="-18"/>
              </a:rPr>
              <a:t>Ideális viszonyítási pontot határoz meg (norma)</a:t>
            </a:r>
          </a:p>
          <a:p>
            <a:pPr lvl="1"/>
            <a:r>
              <a:rPr lang="hu-HU" sz="1600" dirty="0">
                <a:latin typeface="Barlow" panose="00000500000000000000" pitchFamily="2" charset="-18"/>
              </a:rPr>
              <a:t>Objektív összehasonlítást tesz lehetővé (mennyire közelítik meg az ideális állapotot?)</a:t>
            </a:r>
          </a:p>
        </p:txBody>
      </p:sp>
      <p:graphicFrame>
        <p:nvGraphicFramePr>
          <p:cNvPr id="32" name="Táblázat 31">
            <a:extLst>
              <a:ext uri="{FF2B5EF4-FFF2-40B4-BE49-F238E27FC236}">
                <a16:creationId xmlns:a16="http://schemas.microsoft.com/office/drawing/2014/main" id="{4D3DC412-107F-F233-CAD0-895F828F05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141677"/>
              </p:ext>
            </p:extLst>
          </p:nvPr>
        </p:nvGraphicFramePr>
        <p:xfrm>
          <a:off x="839788" y="4535400"/>
          <a:ext cx="9242268" cy="1657350"/>
        </p:xfrm>
        <a:graphic>
          <a:graphicData uri="http://schemas.openxmlformats.org/drawingml/2006/table">
            <a:tbl>
              <a:tblPr/>
              <a:tblGrid>
                <a:gridCol w="962958">
                  <a:extLst>
                    <a:ext uri="{9D8B030D-6E8A-4147-A177-3AD203B41FA5}">
                      <a16:colId xmlns:a16="http://schemas.microsoft.com/office/drawing/2014/main" val="1275133364"/>
                    </a:ext>
                  </a:extLst>
                </a:gridCol>
                <a:gridCol w="798512">
                  <a:extLst>
                    <a:ext uri="{9D8B030D-6E8A-4147-A177-3AD203B41FA5}">
                      <a16:colId xmlns:a16="http://schemas.microsoft.com/office/drawing/2014/main" val="358550329"/>
                    </a:ext>
                  </a:extLst>
                </a:gridCol>
                <a:gridCol w="856800">
                  <a:extLst>
                    <a:ext uri="{9D8B030D-6E8A-4147-A177-3AD203B41FA5}">
                      <a16:colId xmlns:a16="http://schemas.microsoft.com/office/drawing/2014/main" val="1373946197"/>
                    </a:ext>
                  </a:extLst>
                </a:gridCol>
                <a:gridCol w="721372">
                  <a:extLst>
                    <a:ext uri="{9D8B030D-6E8A-4147-A177-3AD203B41FA5}">
                      <a16:colId xmlns:a16="http://schemas.microsoft.com/office/drawing/2014/main" val="3668397165"/>
                    </a:ext>
                  </a:extLst>
                </a:gridCol>
                <a:gridCol w="782590">
                  <a:extLst>
                    <a:ext uri="{9D8B030D-6E8A-4147-A177-3AD203B41FA5}">
                      <a16:colId xmlns:a16="http://schemas.microsoft.com/office/drawing/2014/main" val="3350108187"/>
                    </a:ext>
                  </a:extLst>
                </a:gridCol>
                <a:gridCol w="816615">
                  <a:extLst>
                    <a:ext uri="{9D8B030D-6E8A-4147-A177-3AD203B41FA5}">
                      <a16:colId xmlns:a16="http://schemas.microsoft.com/office/drawing/2014/main" val="3342770258"/>
                    </a:ext>
                  </a:extLst>
                </a:gridCol>
                <a:gridCol w="741759">
                  <a:extLst>
                    <a:ext uri="{9D8B030D-6E8A-4147-A177-3AD203B41FA5}">
                      <a16:colId xmlns:a16="http://schemas.microsoft.com/office/drawing/2014/main" val="1458343344"/>
                    </a:ext>
                  </a:extLst>
                </a:gridCol>
                <a:gridCol w="1000354">
                  <a:extLst>
                    <a:ext uri="{9D8B030D-6E8A-4147-A177-3AD203B41FA5}">
                      <a16:colId xmlns:a16="http://schemas.microsoft.com/office/drawing/2014/main" val="3818699500"/>
                    </a:ext>
                  </a:extLst>
                </a:gridCol>
                <a:gridCol w="666902">
                  <a:extLst>
                    <a:ext uri="{9D8B030D-6E8A-4147-A177-3AD203B41FA5}">
                      <a16:colId xmlns:a16="http://schemas.microsoft.com/office/drawing/2014/main" val="3442574487"/>
                    </a:ext>
                  </a:extLst>
                </a:gridCol>
                <a:gridCol w="994408">
                  <a:extLst>
                    <a:ext uri="{9D8B030D-6E8A-4147-A177-3AD203B41FA5}">
                      <a16:colId xmlns:a16="http://schemas.microsoft.com/office/drawing/2014/main" val="340097026"/>
                    </a:ext>
                  </a:extLst>
                </a:gridCol>
                <a:gridCol w="899998">
                  <a:extLst>
                    <a:ext uri="{9D8B030D-6E8A-4147-A177-3AD203B41FA5}">
                      <a16:colId xmlns:a16="http://schemas.microsoft.com/office/drawing/2014/main" val="164177333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Cég neve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Pénzügyi Év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Prémium Bevétel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GaaS Bevétel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Marketing arány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Működési </a:t>
                      </a:r>
                      <a:r>
                        <a:rPr lang="hu-HU" sz="10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Marzs</a:t>
                      </a:r>
                      <a:r>
                        <a:rPr lang="hu-H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Nettó Nyereség Marzs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Működési Cash Flow / Bevétel aránya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Pénzügyi Puffer Arány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Egy alkalmazottra jutó bevétel (millió USD/fő)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Egy alkalmazottra jutó nettó nyereség (millió USD/fő)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735917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 Projekt Red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947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u-HU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Electronic</a:t>
                      </a:r>
                      <a:r>
                        <a:rPr lang="hu-H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Arts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3161727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Take-Two Int.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330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914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0B5EFA-320D-5493-82B2-C39D1EB3F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4A530989-92FB-58EA-1E3F-737748C21E12}"/>
              </a:ext>
            </a:extLst>
          </p:cNvPr>
          <p:cNvSpPr/>
          <p:nvPr/>
        </p:nvSpPr>
        <p:spPr>
          <a:xfrm rot="4791360">
            <a:off x="6492323" y="3425825"/>
            <a:ext cx="6976580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F90C7B01-C0BB-FA6D-E846-FA69781CB11D}"/>
              </a:ext>
            </a:extLst>
          </p:cNvPr>
          <p:cNvSpPr/>
          <p:nvPr/>
        </p:nvSpPr>
        <p:spPr>
          <a:xfrm rot="8776560">
            <a:off x="6937655" y="5266531"/>
            <a:ext cx="5738781" cy="0"/>
          </a:xfrm>
          <a:prstGeom prst="line">
            <a:avLst/>
          </a:prstGeom>
          <a:ln w="9525" cap="rnd">
            <a:noFill/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hu-HU" sz="120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839EB26D-80EE-067B-5B54-170CF8409BA7}"/>
              </a:ext>
            </a:extLst>
          </p:cNvPr>
          <p:cNvGrpSpPr/>
          <p:nvPr/>
        </p:nvGrpSpPr>
        <p:grpSpPr>
          <a:xfrm>
            <a:off x="9181479" y="-8465"/>
            <a:ext cx="3007347" cy="6866465"/>
            <a:chOff x="0" y="0"/>
            <a:chExt cx="6014695" cy="13732929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6CA6EDB4-4549-3211-1E04-05B4EA98A6F0}"/>
                </a:ext>
              </a:extLst>
            </p:cNvPr>
            <p:cNvSpPr/>
            <p:nvPr/>
          </p:nvSpPr>
          <p:spPr>
            <a:xfrm>
              <a:off x="0" y="0"/>
              <a:ext cx="6014720" cy="13732890"/>
            </a:xfrm>
            <a:custGeom>
              <a:avLst/>
              <a:gdLst/>
              <a:ahLst/>
              <a:cxnLst/>
              <a:rect l="l" t="t" r="r" b="b"/>
              <a:pathLst>
                <a:path w="6014720" h="13732890">
                  <a:moveTo>
                    <a:pt x="4091051" y="0"/>
                  </a:moveTo>
                  <a:lnTo>
                    <a:pt x="6014720" y="0"/>
                  </a:lnTo>
                  <a:lnTo>
                    <a:pt x="6014720" y="13732890"/>
                  </a:lnTo>
                  <a:lnTo>
                    <a:pt x="0" y="13732890"/>
                  </a:lnTo>
                  <a:lnTo>
                    <a:pt x="4091051" y="0"/>
                  </a:lnTo>
                  <a:close/>
                </a:path>
              </a:pathLst>
            </a:custGeom>
            <a:solidFill>
              <a:srgbClr val="947F57">
                <a:alpha val="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6" name="Group 6">
            <a:extLst>
              <a:ext uri="{FF2B5EF4-FFF2-40B4-BE49-F238E27FC236}">
                <a16:creationId xmlns:a16="http://schemas.microsoft.com/office/drawing/2014/main" id="{2DB70C58-7C91-BD9B-6750-35AE6347A1E1}"/>
              </a:ext>
            </a:extLst>
          </p:cNvPr>
          <p:cNvGrpSpPr/>
          <p:nvPr/>
        </p:nvGrpSpPr>
        <p:grpSpPr>
          <a:xfrm>
            <a:off x="9603441" y="-8465"/>
            <a:ext cx="2588559" cy="6866465"/>
            <a:chOff x="0" y="0"/>
            <a:chExt cx="5177117" cy="13732929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74BC5EE7-CA4A-6B5F-D9ED-37DD0903C999}"/>
                </a:ext>
              </a:extLst>
            </p:cNvPr>
            <p:cNvSpPr/>
            <p:nvPr/>
          </p:nvSpPr>
          <p:spPr>
            <a:xfrm>
              <a:off x="0" y="0"/>
              <a:ext cx="5177155" cy="13732890"/>
            </a:xfrm>
            <a:custGeom>
              <a:avLst/>
              <a:gdLst/>
              <a:ahLst/>
              <a:cxnLst/>
              <a:rect l="l" t="t" r="r" b="b"/>
              <a:pathLst>
                <a:path w="5177155" h="13732890">
                  <a:moveTo>
                    <a:pt x="0" y="0"/>
                  </a:moveTo>
                  <a:lnTo>
                    <a:pt x="5177155" y="0"/>
                  </a:lnTo>
                  <a:lnTo>
                    <a:pt x="5177155" y="13732890"/>
                  </a:lnTo>
                  <a:lnTo>
                    <a:pt x="2418969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E1EADFF4-7D15-B130-57AC-286083CB112D}"/>
              </a:ext>
            </a:extLst>
          </p:cNvPr>
          <p:cNvGrpSpPr/>
          <p:nvPr/>
        </p:nvGrpSpPr>
        <p:grpSpPr>
          <a:xfrm>
            <a:off x="8932336" y="3048000"/>
            <a:ext cx="3259665" cy="3810000"/>
            <a:chOff x="0" y="0"/>
            <a:chExt cx="6519329" cy="76200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248800CA-D096-E5F8-A5AE-511C374F1272}"/>
                </a:ext>
              </a:extLst>
            </p:cNvPr>
            <p:cNvSpPr/>
            <p:nvPr/>
          </p:nvSpPr>
          <p:spPr>
            <a:xfrm>
              <a:off x="0" y="0"/>
              <a:ext cx="6519291" cy="7620000"/>
            </a:xfrm>
            <a:custGeom>
              <a:avLst/>
              <a:gdLst/>
              <a:ahLst/>
              <a:cxnLst/>
              <a:rect l="l" t="t" r="r" b="b"/>
              <a:pathLst>
                <a:path w="6519291" h="7620000">
                  <a:moveTo>
                    <a:pt x="0" y="7620000"/>
                  </a:moveTo>
                  <a:lnTo>
                    <a:pt x="6519291" y="0"/>
                  </a:lnTo>
                  <a:lnTo>
                    <a:pt x="6519291" y="7620000"/>
                  </a:lnTo>
                  <a:close/>
                </a:path>
              </a:pathLst>
            </a:custGeom>
            <a:solidFill>
              <a:srgbClr val="B9C2C4">
                <a:alpha val="51373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A4296F0E-5CFB-07B3-E3FE-29F0C16E5025}"/>
              </a:ext>
            </a:extLst>
          </p:cNvPr>
          <p:cNvGrpSpPr/>
          <p:nvPr/>
        </p:nvGrpSpPr>
        <p:grpSpPr>
          <a:xfrm>
            <a:off x="9334500" y="-8465"/>
            <a:ext cx="2854325" cy="6866465"/>
            <a:chOff x="0" y="0"/>
            <a:chExt cx="5708650" cy="13732929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A2FCD87A-4D10-CF23-AC85-6767257B99EC}"/>
                </a:ext>
              </a:extLst>
            </p:cNvPr>
            <p:cNvSpPr/>
            <p:nvPr/>
          </p:nvSpPr>
          <p:spPr>
            <a:xfrm>
              <a:off x="0" y="0"/>
              <a:ext cx="5708650" cy="13732890"/>
            </a:xfrm>
            <a:custGeom>
              <a:avLst/>
              <a:gdLst/>
              <a:ahLst/>
              <a:cxnLst/>
              <a:rect l="l" t="t" r="r" b="b"/>
              <a:pathLst>
                <a:path w="5708650" h="13732890">
                  <a:moveTo>
                    <a:pt x="0" y="0"/>
                  </a:moveTo>
                  <a:lnTo>
                    <a:pt x="5708650" y="0"/>
                  </a:lnTo>
                  <a:lnTo>
                    <a:pt x="5708650" y="13732890"/>
                  </a:lnTo>
                  <a:lnTo>
                    <a:pt x="4941443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2065D7A0-4AC8-8D23-49ED-77C883760162}"/>
              </a:ext>
            </a:extLst>
          </p:cNvPr>
          <p:cNvGrpSpPr/>
          <p:nvPr/>
        </p:nvGrpSpPr>
        <p:grpSpPr>
          <a:xfrm>
            <a:off x="10898728" y="-8465"/>
            <a:ext cx="1290091" cy="6866465"/>
            <a:chOff x="0" y="0"/>
            <a:chExt cx="2580183" cy="13732929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A29C2BAC-7E34-2212-F7C5-615023EF0034}"/>
                </a:ext>
              </a:extLst>
            </p:cNvPr>
            <p:cNvSpPr/>
            <p:nvPr/>
          </p:nvSpPr>
          <p:spPr>
            <a:xfrm>
              <a:off x="0" y="0"/>
              <a:ext cx="2580259" cy="13732890"/>
            </a:xfrm>
            <a:custGeom>
              <a:avLst/>
              <a:gdLst/>
              <a:ahLst/>
              <a:cxnLst/>
              <a:rect l="l" t="t" r="r" b="b"/>
              <a:pathLst>
                <a:path w="2580259" h="13732890">
                  <a:moveTo>
                    <a:pt x="2039493" y="0"/>
                  </a:moveTo>
                  <a:lnTo>
                    <a:pt x="2580259" y="0"/>
                  </a:lnTo>
                  <a:lnTo>
                    <a:pt x="2580259" y="13732890"/>
                  </a:lnTo>
                  <a:lnTo>
                    <a:pt x="0" y="13732890"/>
                  </a:lnTo>
                  <a:lnTo>
                    <a:pt x="2039493" y="0"/>
                  </a:lnTo>
                  <a:close/>
                </a:path>
              </a:pathLst>
            </a:custGeom>
            <a:solidFill>
              <a:srgbClr val="3D3D3D">
                <a:alpha val="48627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1408080E-C274-9E5C-94A4-4AC145E3070B}"/>
              </a:ext>
            </a:extLst>
          </p:cNvPr>
          <p:cNvGrpSpPr/>
          <p:nvPr/>
        </p:nvGrpSpPr>
        <p:grpSpPr>
          <a:xfrm>
            <a:off x="10938999" y="-8465"/>
            <a:ext cx="1249826" cy="6866465"/>
            <a:chOff x="0" y="0"/>
            <a:chExt cx="2499652" cy="13732929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5B77FE0E-05D9-98DA-6BB4-81B1248296AC}"/>
                </a:ext>
              </a:extLst>
            </p:cNvPr>
            <p:cNvSpPr/>
            <p:nvPr/>
          </p:nvSpPr>
          <p:spPr>
            <a:xfrm>
              <a:off x="0" y="0"/>
              <a:ext cx="2499614" cy="13732890"/>
            </a:xfrm>
            <a:custGeom>
              <a:avLst/>
              <a:gdLst/>
              <a:ahLst/>
              <a:cxnLst/>
              <a:rect l="l" t="t" r="r" b="b"/>
              <a:pathLst>
                <a:path w="2499614" h="13732890">
                  <a:moveTo>
                    <a:pt x="0" y="0"/>
                  </a:moveTo>
                  <a:lnTo>
                    <a:pt x="2499614" y="0"/>
                  </a:lnTo>
                  <a:lnTo>
                    <a:pt x="2499614" y="13732890"/>
                  </a:lnTo>
                  <a:lnTo>
                    <a:pt x="2218817" y="137328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7F57">
                <a:alpha val="41569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77362D8B-6FFA-A4AB-9768-97D2913E7BC2}"/>
              </a:ext>
            </a:extLst>
          </p:cNvPr>
          <p:cNvGrpSpPr/>
          <p:nvPr/>
        </p:nvGrpSpPr>
        <p:grpSpPr>
          <a:xfrm>
            <a:off x="10371665" y="3589865"/>
            <a:ext cx="1817161" cy="3268135"/>
            <a:chOff x="0" y="0"/>
            <a:chExt cx="3634321" cy="6536271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B1EB69E7-4AD2-3CD5-9C09-0C550CD4C56D}"/>
                </a:ext>
              </a:extLst>
            </p:cNvPr>
            <p:cNvSpPr/>
            <p:nvPr/>
          </p:nvSpPr>
          <p:spPr>
            <a:xfrm>
              <a:off x="0" y="0"/>
              <a:ext cx="3634359" cy="6536309"/>
            </a:xfrm>
            <a:custGeom>
              <a:avLst/>
              <a:gdLst/>
              <a:ahLst/>
              <a:cxnLst/>
              <a:rect l="l" t="t" r="r" b="b"/>
              <a:pathLst>
                <a:path w="3634359" h="6536309">
                  <a:moveTo>
                    <a:pt x="0" y="6536309"/>
                  </a:moveTo>
                  <a:lnTo>
                    <a:pt x="3634359" y="0"/>
                  </a:lnTo>
                  <a:lnTo>
                    <a:pt x="3634359" y="6536309"/>
                  </a:lnTo>
                  <a:close/>
                </a:path>
              </a:pathLst>
            </a:custGeom>
            <a:solidFill>
              <a:srgbClr val="947F57">
                <a:alpha val="63922"/>
              </a:srgbClr>
            </a:solidFill>
            <a:ln w="12700">
              <a:noFill/>
            </a:ln>
          </p:spPr>
          <p:txBody>
            <a:bodyPr/>
            <a:lstStyle/>
            <a:p>
              <a:endParaRPr lang="hu-HU" sz="1200"/>
            </a:p>
          </p:txBody>
        </p:sp>
      </p:grpSp>
      <p:sp>
        <p:nvSpPr>
          <p:cNvPr id="20" name="Cím 19">
            <a:extLst>
              <a:ext uri="{FF2B5EF4-FFF2-40B4-BE49-F238E27FC236}">
                <a16:creationId xmlns:a16="http://schemas.microsoft.com/office/drawing/2014/main" id="{B23A4C4F-DD29-3DD8-3858-F52E8C99C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4320"/>
              </a:lnSpc>
            </a:pPr>
            <a:r>
              <a:rPr lang="hu-HU" sz="3600" b="1" dirty="0">
                <a:solidFill>
                  <a:srgbClr val="3D3D3D"/>
                </a:solidFill>
                <a:latin typeface="Barlow Bold"/>
                <a:ea typeface="Barlow Bold"/>
                <a:cs typeface="Barlow Bold"/>
                <a:sym typeface="Barlow Bold"/>
              </a:rPr>
              <a:t>Az idealitási modell értelmezési eredményei</a:t>
            </a:r>
            <a:endParaRPr lang="en-US" sz="3600" b="1" dirty="0">
              <a:solidFill>
                <a:srgbClr val="3D3D3D"/>
              </a:solidFill>
              <a:latin typeface="Barlow Bold"/>
              <a:ea typeface="Barlow Bold"/>
              <a:cs typeface="Barlow Bold"/>
              <a:sym typeface="Barlow Bold"/>
            </a:endParaRPr>
          </a:p>
        </p:txBody>
      </p:sp>
      <p:graphicFrame>
        <p:nvGraphicFramePr>
          <p:cNvPr id="32" name="Diagram 31">
            <a:extLst>
              <a:ext uri="{FF2B5EF4-FFF2-40B4-BE49-F238E27FC236}">
                <a16:creationId xmlns:a16="http://schemas.microsoft.com/office/drawing/2014/main" id="{594DE284-D475-893B-3B9F-27DBFAE05D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9494735"/>
              </p:ext>
            </p:extLst>
          </p:nvPr>
        </p:nvGraphicFramePr>
        <p:xfrm>
          <a:off x="5751143" y="1657895"/>
          <a:ext cx="4620522" cy="2418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3" name="Diagram 32">
            <a:extLst>
              <a:ext uri="{FF2B5EF4-FFF2-40B4-BE49-F238E27FC236}">
                <a16:creationId xmlns:a16="http://schemas.microsoft.com/office/drawing/2014/main" id="{55821471-8BDA-7C4D-3D23-D977894E7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7298903"/>
              </p:ext>
            </p:extLst>
          </p:nvPr>
        </p:nvGraphicFramePr>
        <p:xfrm>
          <a:off x="576000" y="1657896"/>
          <a:ext cx="4563453" cy="2418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4" name="Diagram 33">
            <a:extLst>
              <a:ext uri="{FF2B5EF4-FFF2-40B4-BE49-F238E27FC236}">
                <a16:creationId xmlns:a16="http://schemas.microsoft.com/office/drawing/2014/main" id="{BED63F0F-B0CB-8E69-CD53-DCFCAA49F7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6439193"/>
              </p:ext>
            </p:extLst>
          </p:nvPr>
        </p:nvGraphicFramePr>
        <p:xfrm>
          <a:off x="576001" y="4225555"/>
          <a:ext cx="4563452" cy="226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5" name="Ellipszis 34">
            <a:extLst>
              <a:ext uri="{FF2B5EF4-FFF2-40B4-BE49-F238E27FC236}">
                <a16:creationId xmlns:a16="http://schemas.microsoft.com/office/drawing/2014/main" id="{F8C8CDDB-E5C3-3456-8E08-88C6280FC29F}"/>
              </a:ext>
            </a:extLst>
          </p:cNvPr>
          <p:cNvSpPr/>
          <p:nvPr/>
        </p:nvSpPr>
        <p:spPr>
          <a:xfrm>
            <a:off x="6609987" y="2977523"/>
            <a:ext cx="950400" cy="5494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Ellipszis 35">
            <a:extLst>
              <a:ext uri="{FF2B5EF4-FFF2-40B4-BE49-F238E27FC236}">
                <a16:creationId xmlns:a16="http://schemas.microsoft.com/office/drawing/2014/main" id="{B4D8281A-FFF7-C6BB-E555-E7E41702FC1F}"/>
              </a:ext>
            </a:extLst>
          </p:cNvPr>
          <p:cNvSpPr/>
          <p:nvPr/>
        </p:nvSpPr>
        <p:spPr>
          <a:xfrm>
            <a:off x="2181600" y="2181600"/>
            <a:ext cx="1807200" cy="6244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id="{E02291CF-09BD-BA18-EC9C-378E74499A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1770488"/>
              </p:ext>
            </p:extLst>
          </p:nvPr>
        </p:nvGraphicFramePr>
        <p:xfrm>
          <a:off x="5751143" y="4222911"/>
          <a:ext cx="4615787" cy="226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9" name="Ellipszis 18">
            <a:extLst>
              <a:ext uri="{FF2B5EF4-FFF2-40B4-BE49-F238E27FC236}">
                <a16:creationId xmlns:a16="http://schemas.microsoft.com/office/drawing/2014/main" id="{E3123FEF-745D-9DF9-EB90-2CB5D7FF4013}"/>
              </a:ext>
            </a:extLst>
          </p:cNvPr>
          <p:cNvSpPr/>
          <p:nvPr/>
        </p:nvSpPr>
        <p:spPr>
          <a:xfrm>
            <a:off x="3744000" y="5200104"/>
            <a:ext cx="1395453" cy="8262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0322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66818D3-FA15-43E4-AF1C-B25A97D81500}">
  <we:reference id="wa200005566" version="3.0.0.3" store="hu-HU" storeType="OMEX"/>
  <we:alternateReferences>
    <we:reference id="wa200005566" version="3.0.0.3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839</Words>
  <Application>Microsoft Office PowerPoint</Application>
  <PresentationFormat>Szélesvásznú</PresentationFormat>
  <Paragraphs>164</Paragraphs>
  <Slides>15</Slides>
  <Notes>15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Barlow</vt:lpstr>
      <vt:lpstr>Barlow Bold</vt:lpstr>
      <vt:lpstr>Office-téma</vt:lpstr>
      <vt:lpstr>PowerPoint-bemutató</vt:lpstr>
      <vt:lpstr>Problémafelvetés, célkitűzés</vt:lpstr>
      <vt:lpstr>Hipotézis</vt:lpstr>
      <vt:lpstr>A vizsgálat elméleti háttere</vt:lpstr>
      <vt:lpstr>Módszertan</vt:lpstr>
      <vt:lpstr>Bevételek szerkezete</vt:lpstr>
      <vt:lpstr>A prémium modell kockázata</vt:lpstr>
      <vt:lpstr>Az idealitási modell felépítése </vt:lpstr>
      <vt:lpstr>Az idealitási modell értelmezési eredményei</vt:lpstr>
      <vt:lpstr>Következtetések, javaslatok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Mrs Rigó Mr És</dc:creator>
  <cp:lastModifiedBy>Mrs Rigó Mr És</cp:lastModifiedBy>
  <cp:revision>42</cp:revision>
  <dcterms:created xsi:type="dcterms:W3CDTF">2026-01-16T13:29:01Z</dcterms:created>
  <dcterms:modified xsi:type="dcterms:W3CDTF">2026-02-03T08:44:25Z</dcterms:modified>
</cp:coreProperties>
</file>