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59"/>
  </p:notesMasterIdLst>
  <p:sldIdLst>
    <p:sldId id="256" r:id="rId2"/>
    <p:sldId id="257" r:id="rId3"/>
    <p:sldId id="334" r:id="rId4"/>
    <p:sldId id="278" r:id="rId5"/>
    <p:sldId id="279" r:id="rId6"/>
    <p:sldId id="258" r:id="rId7"/>
    <p:sldId id="280" r:id="rId8"/>
    <p:sldId id="262" r:id="rId9"/>
    <p:sldId id="281" r:id="rId10"/>
    <p:sldId id="276" r:id="rId11"/>
    <p:sldId id="292" r:id="rId12"/>
    <p:sldId id="283" r:id="rId13"/>
    <p:sldId id="284" r:id="rId14"/>
    <p:sldId id="259" r:id="rId15"/>
    <p:sldId id="287" r:id="rId16"/>
    <p:sldId id="286" r:id="rId17"/>
    <p:sldId id="289" r:id="rId18"/>
    <p:sldId id="305" r:id="rId19"/>
    <p:sldId id="293" r:id="rId20"/>
    <p:sldId id="336" r:id="rId21"/>
    <p:sldId id="266" r:id="rId22"/>
    <p:sldId id="316" r:id="rId23"/>
    <p:sldId id="317" r:id="rId24"/>
    <p:sldId id="318" r:id="rId25"/>
    <p:sldId id="267" r:id="rId26"/>
    <p:sldId id="319" r:id="rId27"/>
    <p:sldId id="294" r:id="rId28"/>
    <p:sldId id="320" r:id="rId29"/>
    <p:sldId id="277" r:id="rId30"/>
    <p:sldId id="307" r:id="rId31"/>
    <p:sldId id="310" r:id="rId32"/>
    <p:sldId id="350" r:id="rId33"/>
    <p:sldId id="311" r:id="rId34"/>
    <p:sldId id="312" r:id="rId35"/>
    <p:sldId id="272" r:id="rId36"/>
    <p:sldId id="313" r:id="rId37"/>
    <p:sldId id="315" r:id="rId38"/>
    <p:sldId id="296" r:id="rId39"/>
    <p:sldId id="349" r:id="rId40"/>
    <p:sldId id="322" r:id="rId41"/>
    <p:sldId id="298" r:id="rId42"/>
    <p:sldId id="323" r:id="rId43"/>
    <p:sldId id="299" r:id="rId44"/>
    <p:sldId id="273" r:id="rId45"/>
    <p:sldId id="300" r:id="rId46"/>
    <p:sldId id="351" r:id="rId47"/>
    <p:sldId id="274" r:id="rId48"/>
    <p:sldId id="301" r:id="rId49"/>
    <p:sldId id="324" r:id="rId50"/>
    <p:sldId id="337" r:id="rId51"/>
    <p:sldId id="342" r:id="rId52"/>
    <p:sldId id="344" r:id="rId53"/>
    <p:sldId id="345" r:id="rId54"/>
    <p:sldId id="346" r:id="rId55"/>
    <p:sldId id="347" r:id="rId56"/>
    <p:sldId id="348" r:id="rId57"/>
    <p:sldId id="260" r:id="rId58"/>
  </p:sldIdLst>
  <p:sldSz cx="24384000" cy="13716000"/>
  <p:notesSz cx="6858000" cy="9144000"/>
  <p:embeddedFontLst>
    <p:embeddedFont>
      <p:font typeface="Calibri Light" panose="020F0302020204030204" pitchFamily="34" charset="0"/>
      <p:regular r:id="rId60"/>
      <p:italic r:id="rId61"/>
    </p:embeddedFont>
    <p:embeddedFont>
      <p:font typeface="Helvetica Neue" panose="020B0604020202020204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Open Sans" panose="020B0606030504020204" pitchFamily="34" charset="0"/>
      <p:regular r:id="rId70"/>
      <p:bold r:id="rId71"/>
      <p:italic r:id="rId72"/>
      <p:boldItalic r:id="rId73"/>
    </p:embeddedFont>
    <p:embeddedFont>
      <p:font typeface="Cambria Math" panose="02040503050406030204" pitchFamily="18" charset="0"/>
      <p:regular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a, Gergo" initials="BG" lastIdx="16" clrIdx="0">
    <p:extLst>
      <p:ext uri="{19B8F6BF-5375-455C-9EA6-DF929625EA0E}">
        <p15:presenceInfo xmlns:p15="http://schemas.microsoft.com/office/powerpoint/2012/main" userId="S-1-5-21-2094927150-201071529-617630493-611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14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944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821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13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102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64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066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6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501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59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9925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465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7009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228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645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252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205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6970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7255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69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181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355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8783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513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198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137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7806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20690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94255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4925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998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0702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1257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4937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6121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9177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1597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8176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1497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9080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7164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67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0023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9795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769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5301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50137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295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105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202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670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58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">
  <p:cSld name="Idéze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énykép - hármas">
  <p:cSld name="Fénykép - hárma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énykép">
  <p:cSld name="Fénykép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>
  <p:cSld name="Ür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003302" y="5470454"/>
            <a:ext cx="21082001" cy="1125692"/>
          </a:xfrm>
        </p:spPr>
        <p:txBody>
          <a:bodyPr anchor="b"/>
          <a:lstStyle>
            <a:lvl1pPr>
              <a:lnSpc>
                <a:spcPct val="95000"/>
              </a:lnSpc>
              <a:defRPr sz="77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003302" y="6858000"/>
            <a:ext cx="21082001" cy="313306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7700">
                <a:solidFill>
                  <a:schemeClr val="bg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21258657" y="12944559"/>
            <a:ext cx="2112234" cy="24622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6970" y="12815670"/>
            <a:ext cx="20158594" cy="504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© 2020 Deloitte Hungary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7630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otó">
  <p:cSld name="Cím és fotó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ásik cím és fotó ">
  <p:cSld name="Másik cím és fotó 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lsorolásjelek">
  <p:cSld name="Felsorolásjele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, listajelek és fénykép">
  <p:cSld name="Cím, listajelek és fénykép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">
  <p:cSld name="Szakasz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>
  <p:cSld name="Csak cím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gállapítás">
  <p:cSld name="Megállapítá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gadhatatlan tény">
  <p:cSld name="Tagadhatatlan tén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7"/>
          <p:cNvGrpSpPr/>
          <p:nvPr/>
        </p:nvGrpSpPr>
        <p:grpSpPr>
          <a:xfrm>
            <a:off x="-29497" y="2044615"/>
            <a:ext cx="19742260" cy="9988689"/>
            <a:chOff x="-29497" y="2044615"/>
            <a:chExt cx="18134255" cy="9988689"/>
          </a:xfrm>
        </p:grpSpPr>
        <p:sp>
          <p:nvSpPr>
            <p:cNvPr id="77" name="Google Shape;77;p17"/>
            <p:cNvSpPr/>
            <p:nvPr/>
          </p:nvSpPr>
          <p:spPr>
            <a:xfrm>
              <a:off x="-29497" y="2044615"/>
              <a:ext cx="11453578" cy="9988688"/>
            </a:xfrm>
            <a:custGeom>
              <a:avLst/>
              <a:gdLst/>
              <a:ahLst/>
              <a:cxnLst/>
              <a:rect l="l" t="t" r="r" b="b"/>
              <a:pathLst>
                <a:path w="23757" h="21600" extrusionOk="0">
                  <a:moveTo>
                    <a:pt x="0" y="0"/>
                  </a:moveTo>
                  <a:lnTo>
                    <a:pt x="21263" y="0"/>
                  </a:lnTo>
                  <a:cubicBezTo>
                    <a:pt x="21485" y="3363"/>
                    <a:pt x="23757" y="7063"/>
                    <a:pt x="23757" y="10812"/>
                  </a:cubicBezTo>
                  <a:cubicBezTo>
                    <a:pt x="23756" y="14554"/>
                    <a:pt x="21484" y="18244"/>
                    <a:pt x="21263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9003666" y="6723760"/>
              <a:ext cx="4145906" cy="5309544"/>
            </a:xfrm>
            <a:custGeom>
              <a:avLst/>
              <a:gdLst/>
              <a:ahLst/>
              <a:cxnLst/>
              <a:rect l="l" t="t" r="r" b="b"/>
              <a:pathLst>
                <a:path w="21978" h="21648" extrusionOk="0">
                  <a:moveTo>
                    <a:pt x="12418" y="45"/>
                  </a:moveTo>
                  <a:lnTo>
                    <a:pt x="0" y="21648"/>
                  </a:lnTo>
                  <a:lnTo>
                    <a:pt x="10222" y="21642"/>
                  </a:lnTo>
                  <a:lnTo>
                    <a:pt x="21978" y="0"/>
                  </a:lnTo>
                  <a:lnTo>
                    <a:pt x="12418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9377212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11552197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flipH="1">
              <a:off x="11854443" y="2044615"/>
              <a:ext cx="3779756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14022763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 flipH="1">
              <a:off x="14325003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84" name="Google Shape;84;p17" descr="MATE_2021_green_Rajztábla 1.jpg"/>
          <p:cNvPicPr preferRelativeResize="0"/>
          <p:nvPr/>
        </p:nvPicPr>
        <p:blipFill rotWithShape="1">
          <a:blip r:embed="rId3">
            <a:alphaModFix/>
          </a:blip>
          <a:srcRect l="15451" t="22853" r="15451" b="22852"/>
          <a:stretch/>
        </p:blipFill>
        <p:spPr>
          <a:xfrm>
            <a:off x="19680444" y="5553013"/>
            <a:ext cx="4680916" cy="234149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217588" y="5997287"/>
            <a:ext cx="13640113" cy="14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8000"/>
            </a:pPr>
            <a:r>
              <a:rPr lang="hu-HU" sz="4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Mesterséges </a:t>
            </a:r>
            <a:r>
              <a:rPr lang="hu-HU" sz="4400" b="1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intelligencia </a:t>
            </a:r>
            <a:r>
              <a:rPr lang="hu-HU" sz="4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módszerek alkalmazása</a:t>
            </a:r>
            <a:br>
              <a:rPr lang="hu-HU" sz="4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hu-HU" sz="4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4400" b="1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informatikai rendszerek biztonsági auditjában</a:t>
            </a:r>
            <a:endParaRPr sz="800" dirty="0"/>
          </a:p>
        </p:txBody>
      </p:sp>
      <p:sp>
        <p:nvSpPr>
          <p:cNvPr id="86" name="Google Shape;86;p17"/>
          <p:cNvSpPr txBox="1"/>
          <p:nvPr/>
        </p:nvSpPr>
        <p:spPr>
          <a:xfrm>
            <a:off x="607467" y="7940152"/>
            <a:ext cx="10659622" cy="1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800"/>
              <a:buFont typeface="Helvetica Neue"/>
              <a:buNone/>
            </a:pPr>
            <a:r>
              <a:rPr lang="hu-HU" sz="38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Barta Gergő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800"/>
              <a:buFont typeface="Helvetica Neue"/>
              <a:buNone/>
            </a:pPr>
            <a:r>
              <a:rPr lang="hu-HU" sz="2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2</a:t>
            </a:r>
            <a:r>
              <a:rPr lang="en-US" sz="2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021. </a:t>
            </a:r>
            <a:r>
              <a:rPr lang="hu-HU" sz="2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11</a:t>
            </a:r>
            <a:r>
              <a:rPr lang="en-US" sz="2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. </a:t>
            </a:r>
            <a:r>
              <a:rPr lang="hu-HU" sz="2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23</a:t>
            </a:r>
            <a:r>
              <a:rPr lang="en-US" sz="2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.</a:t>
            </a: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805970" y="2424843"/>
            <a:ext cx="19999669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4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Mi a probléma a jelen audit gyakorlatokkal?</a:t>
            </a:r>
            <a:endParaRPr lang="hu-HU" sz="4400" b="1" u="sng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lang="hu-HU" sz="20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805969" y="3530747"/>
            <a:ext cx="19999669" cy="625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>
                <a:latin typeface="Helvetica Neue"/>
                <a:sym typeface="Helvetica Neue"/>
              </a:rPr>
              <a:t>Sok esetben </a:t>
            </a:r>
            <a:r>
              <a:rPr lang="hu-HU" sz="4000" b="1" dirty="0">
                <a:latin typeface="Helvetica Neue"/>
                <a:sym typeface="Helvetica Neue"/>
              </a:rPr>
              <a:t>manuális</a:t>
            </a:r>
            <a:r>
              <a:rPr lang="hu-HU" sz="4000" dirty="0">
                <a:latin typeface="Helvetica Neue"/>
                <a:sym typeface="Helvetica Neue"/>
              </a:rPr>
              <a:t>, tehát az emberi hiba </a:t>
            </a:r>
            <a:r>
              <a:rPr lang="hu-HU" sz="4000" dirty="0" smtClean="0">
                <a:latin typeface="Helvetica Neue"/>
                <a:sym typeface="Helvetica Neue"/>
              </a:rPr>
              <a:t>kockázata </a:t>
            </a:r>
            <a:r>
              <a:rPr lang="hu-HU" sz="4000" dirty="0">
                <a:latin typeface="Helvetica Neue"/>
                <a:sym typeface="Helvetica Neue"/>
              </a:rPr>
              <a:t>létjogosultságot teremt az </a:t>
            </a:r>
            <a:r>
              <a:rPr lang="hu-HU" sz="4000" dirty="0" smtClean="0">
                <a:latin typeface="Helvetica Neue"/>
                <a:sym typeface="Helvetica Neue"/>
              </a:rPr>
              <a:t>automatizálásra.</a:t>
            </a:r>
            <a:endParaRPr lang="en-US" sz="4000" dirty="0" smtClean="0">
              <a:latin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endParaRPr lang="en-US" sz="4000" dirty="0">
              <a:latin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Helvetica Neue"/>
                <a:sym typeface="Helvetica Neue"/>
              </a:rPr>
              <a:t>Nem</a:t>
            </a:r>
            <a:r>
              <a:rPr lang="en-US" sz="4000" b="1" dirty="0">
                <a:latin typeface="Helvetica Neue"/>
                <a:sym typeface="Helvetica Neue"/>
              </a:rPr>
              <a:t> </a:t>
            </a:r>
            <a:r>
              <a:rPr lang="en-US" sz="4000" b="1" dirty="0" err="1">
                <a:latin typeface="Helvetica Neue"/>
                <a:sym typeface="Helvetica Neue"/>
              </a:rPr>
              <a:t>telj</a:t>
            </a:r>
            <a:r>
              <a:rPr lang="hu-HU" sz="4000" b="1" dirty="0">
                <a:latin typeface="Helvetica Neue"/>
                <a:sym typeface="Helvetica Neue"/>
              </a:rPr>
              <a:t>e</a:t>
            </a:r>
            <a:r>
              <a:rPr lang="en-US" sz="4000" b="1" dirty="0" err="1">
                <a:latin typeface="Helvetica Neue"/>
                <a:sym typeface="Helvetica Neue"/>
              </a:rPr>
              <a:t>sk</a:t>
            </a:r>
            <a:r>
              <a:rPr lang="hu-HU" sz="4000" b="1" dirty="0" err="1">
                <a:latin typeface="Helvetica Neue"/>
                <a:sym typeface="Helvetica Neue"/>
              </a:rPr>
              <a:t>örű</a:t>
            </a:r>
            <a:r>
              <a:rPr lang="hu-HU" sz="4000" dirty="0">
                <a:latin typeface="Helvetica Neue"/>
                <a:sym typeface="Helvetica Neue"/>
              </a:rPr>
              <a:t>, statisztikai mintaelemszámokkal történik a </a:t>
            </a:r>
            <a:r>
              <a:rPr lang="hu-HU" sz="4000" dirty="0" smtClean="0">
                <a:latin typeface="Helvetica Neue"/>
                <a:sym typeface="Helvetica Neue"/>
              </a:rPr>
              <a:t>megbizonyosodás</a:t>
            </a:r>
            <a:r>
              <a:rPr lang="hu-HU" sz="4000" dirty="0">
                <a:latin typeface="Helvetica Neue"/>
                <a:sym typeface="Helvetica Neue"/>
              </a:rPr>
              <a:t>.</a:t>
            </a:r>
            <a:endParaRPr lang="en-US" sz="4000" dirty="0" smtClean="0">
              <a:latin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endParaRPr lang="en-US" sz="4000" dirty="0">
              <a:latin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</a:rPr>
              <a:t>A </a:t>
            </a:r>
            <a:r>
              <a:rPr lang="hu-HU" sz="4000" dirty="0">
                <a:latin typeface="Helvetica Neue"/>
              </a:rPr>
              <a:t>kontrollok </a:t>
            </a:r>
            <a:r>
              <a:rPr lang="hu-HU" sz="4000" b="1" dirty="0">
                <a:latin typeface="Helvetica Neue"/>
              </a:rPr>
              <a:t>nem kizárólag elemi szinten</a:t>
            </a:r>
            <a:r>
              <a:rPr lang="hu-HU" sz="4000" dirty="0">
                <a:latin typeface="Helvetica Neue"/>
              </a:rPr>
              <a:t>, hanem együttesen is funkcionálhatnak, ezért a kontrollkörnyezetet több dimenzió mentén érdemes vizsgálni</a:t>
            </a:r>
            <a:r>
              <a:rPr lang="hu-HU" sz="4000" dirty="0" smtClean="0">
                <a:latin typeface="Helvetica Neue"/>
              </a:rPr>
              <a:t>.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endParaRPr lang="hu-HU" sz="4000" dirty="0" smtClean="0">
              <a:latin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 Neue"/>
              </a:rPr>
              <a:t>A </a:t>
            </a:r>
            <a:r>
              <a:rPr lang="en-US" sz="4000" dirty="0" err="1" smtClean="0">
                <a:latin typeface="Helvetica Neue"/>
              </a:rPr>
              <a:t>megh</a:t>
            </a:r>
            <a:r>
              <a:rPr lang="hu-HU" sz="4000" dirty="0" err="1" smtClean="0">
                <a:latin typeface="Helvetica Neue"/>
              </a:rPr>
              <a:t>úzódó</a:t>
            </a:r>
            <a:r>
              <a:rPr lang="hu-HU" sz="4000" dirty="0" smtClean="0">
                <a:latin typeface="Helvetica Neue"/>
              </a:rPr>
              <a:t> mintázatok az emberi </a:t>
            </a:r>
            <a:r>
              <a:rPr lang="hu-HU" sz="4000" dirty="0" err="1" smtClean="0">
                <a:latin typeface="Helvetica Neue"/>
              </a:rPr>
              <a:t>sz</a:t>
            </a:r>
            <a:r>
              <a:rPr lang="en-US" sz="4000" dirty="0" smtClean="0">
                <a:latin typeface="Helvetica Neue"/>
              </a:rPr>
              <a:t>e</a:t>
            </a:r>
            <a:r>
              <a:rPr lang="hu-HU" sz="4000" dirty="0" smtClean="0">
                <a:latin typeface="Helvetica Neue"/>
              </a:rPr>
              <a:t>m számára „</a:t>
            </a:r>
            <a:r>
              <a:rPr lang="hu-HU" sz="4000" b="1" dirty="0" smtClean="0">
                <a:latin typeface="Helvetica Neue"/>
              </a:rPr>
              <a:t>láthatatlan</a:t>
            </a:r>
            <a:r>
              <a:rPr lang="hu-HU" sz="4000" dirty="0" smtClean="0">
                <a:latin typeface="Helvetica Neue"/>
              </a:rPr>
              <a:t>” lehet</a:t>
            </a:r>
            <a:r>
              <a:rPr lang="hu-HU" sz="4000" dirty="0">
                <a:latin typeface="Helvetica Neue"/>
              </a:rPr>
              <a:t>.</a:t>
            </a:r>
            <a:endParaRPr lang="hu-HU" sz="4000" dirty="0" smtClean="0">
              <a:latin typeface="Helvetica Neue"/>
            </a:endParaRPr>
          </a:p>
          <a:p>
            <a:pPr lvl="0">
              <a:buSzPts val="3200"/>
            </a:pPr>
            <a:endParaRPr lang="hu-HU" sz="4000" dirty="0">
              <a:latin typeface="Helvetica Neue"/>
            </a:endParaRPr>
          </a:p>
        </p:txBody>
      </p:sp>
      <p:sp>
        <p:nvSpPr>
          <p:cNvPr id="9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KUTATÁS ISMERTETÉSE</a:t>
            </a:r>
            <a:endParaRPr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4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805970" y="2424843"/>
            <a:ext cx="19999669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4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Mi a probléma a jelen audit gyakorlatokkal?</a:t>
            </a:r>
            <a:endParaRPr lang="hu-HU" sz="4400" b="1" u="sng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lang="hu-HU" sz="20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KUTATÁS ISMERTETÉSE</a:t>
            </a:r>
            <a:endParaRPr sz="2800" dirty="0"/>
          </a:p>
        </p:txBody>
      </p:sp>
      <p:sp>
        <p:nvSpPr>
          <p:cNvPr id="8" name="Google Shape;104;p19"/>
          <p:cNvSpPr txBox="1"/>
          <p:nvPr/>
        </p:nvSpPr>
        <p:spPr>
          <a:xfrm>
            <a:off x="948596" y="11013104"/>
            <a:ext cx="19999669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b="1" dirty="0" smtClean="0">
                <a:latin typeface="Helvetica Neue"/>
                <a:sym typeface="Helvetica Neue"/>
              </a:rPr>
              <a:t>Cél:</a:t>
            </a:r>
            <a:r>
              <a:rPr lang="en-US" sz="4000" b="1" dirty="0" smtClean="0">
                <a:latin typeface="Helvetica Neue"/>
                <a:sym typeface="Helvetica Neue"/>
              </a:rPr>
              <a:t> K</a:t>
            </a:r>
            <a:r>
              <a:rPr lang="hu-HU" sz="4000" b="1" dirty="0" err="1" smtClean="0">
                <a:latin typeface="Helvetica Neue"/>
                <a:sym typeface="Helvetica Neue"/>
              </a:rPr>
              <a:t>ontrollhiányosságok</a:t>
            </a:r>
            <a:r>
              <a:rPr lang="hu-HU" sz="4000" b="1" dirty="0" smtClean="0">
                <a:latin typeface="Helvetica Neue"/>
                <a:sym typeface="Helvetica Neue"/>
              </a:rPr>
              <a:t> automatizált detektálása!</a:t>
            </a:r>
            <a:endParaRPr lang="hu-HU" sz="4000" dirty="0">
              <a:latin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6/27</a:t>
            </a:r>
            <a:endParaRPr lang="en-US" sz="2800" dirty="0"/>
          </a:p>
        </p:txBody>
      </p:sp>
      <p:sp>
        <p:nvSpPr>
          <p:cNvPr id="11" name="Google Shape;104;p19"/>
          <p:cNvSpPr txBox="1"/>
          <p:nvPr/>
        </p:nvSpPr>
        <p:spPr>
          <a:xfrm>
            <a:off x="805969" y="3530747"/>
            <a:ext cx="19999669" cy="625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>
                <a:latin typeface="Helvetica Neue"/>
                <a:sym typeface="Helvetica Neue"/>
              </a:rPr>
              <a:t>Sok esetben </a:t>
            </a:r>
            <a:r>
              <a:rPr lang="hu-HU" sz="4000" b="1" dirty="0">
                <a:latin typeface="Helvetica Neue"/>
                <a:sym typeface="Helvetica Neue"/>
              </a:rPr>
              <a:t>manuális</a:t>
            </a:r>
            <a:r>
              <a:rPr lang="hu-HU" sz="4000" dirty="0">
                <a:latin typeface="Helvetica Neue"/>
                <a:sym typeface="Helvetica Neue"/>
              </a:rPr>
              <a:t>, tehát az emberi hiba </a:t>
            </a:r>
            <a:r>
              <a:rPr lang="hu-HU" sz="4000" dirty="0" smtClean="0">
                <a:latin typeface="Helvetica Neue"/>
                <a:sym typeface="Helvetica Neue"/>
              </a:rPr>
              <a:t>kockázata </a:t>
            </a:r>
            <a:r>
              <a:rPr lang="hu-HU" sz="4000" dirty="0">
                <a:latin typeface="Helvetica Neue"/>
                <a:sym typeface="Helvetica Neue"/>
              </a:rPr>
              <a:t>létjogosultságot teremt az </a:t>
            </a:r>
            <a:r>
              <a:rPr lang="hu-HU" sz="4000" dirty="0" smtClean="0">
                <a:latin typeface="Helvetica Neue"/>
                <a:sym typeface="Helvetica Neue"/>
              </a:rPr>
              <a:t>automatizálásra</a:t>
            </a:r>
            <a:r>
              <a:rPr lang="hu-HU" sz="4000" dirty="0">
                <a:latin typeface="Helvetica Neue"/>
                <a:sym typeface="Helvetica Neue"/>
              </a:rPr>
              <a:t>.</a:t>
            </a:r>
            <a:endParaRPr lang="en-US" sz="4000" dirty="0" smtClean="0">
              <a:latin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endParaRPr lang="en-US" sz="4000" dirty="0">
              <a:latin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Helvetica Neue"/>
                <a:sym typeface="Helvetica Neue"/>
              </a:rPr>
              <a:t>Nem</a:t>
            </a:r>
            <a:r>
              <a:rPr lang="en-US" sz="4000" b="1" dirty="0">
                <a:latin typeface="Helvetica Neue"/>
                <a:sym typeface="Helvetica Neue"/>
              </a:rPr>
              <a:t> </a:t>
            </a:r>
            <a:r>
              <a:rPr lang="en-US" sz="4000" b="1" dirty="0" err="1">
                <a:latin typeface="Helvetica Neue"/>
                <a:sym typeface="Helvetica Neue"/>
              </a:rPr>
              <a:t>telj</a:t>
            </a:r>
            <a:r>
              <a:rPr lang="hu-HU" sz="4000" b="1" dirty="0">
                <a:latin typeface="Helvetica Neue"/>
                <a:sym typeface="Helvetica Neue"/>
              </a:rPr>
              <a:t>e</a:t>
            </a:r>
            <a:r>
              <a:rPr lang="en-US" sz="4000" b="1" dirty="0" err="1">
                <a:latin typeface="Helvetica Neue"/>
                <a:sym typeface="Helvetica Neue"/>
              </a:rPr>
              <a:t>sk</a:t>
            </a:r>
            <a:r>
              <a:rPr lang="hu-HU" sz="4000" b="1" dirty="0" err="1">
                <a:latin typeface="Helvetica Neue"/>
                <a:sym typeface="Helvetica Neue"/>
              </a:rPr>
              <a:t>örű</a:t>
            </a:r>
            <a:r>
              <a:rPr lang="hu-HU" sz="4000" dirty="0">
                <a:latin typeface="Helvetica Neue"/>
                <a:sym typeface="Helvetica Neue"/>
              </a:rPr>
              <a:t>, statisztikai mintaelemszámokkal történik a </a:t>
            </a:r>
            <a:r>
              <a:rPr lang="hu-HU" sz="4000" dirty="0" smtClean="0">
                <a:latin typeface="Helvetica Neue"/>
                <a:sym typeface="Helvetica Neue"/>
              </a:rPr>
              <a:t>megbizonyosodás</a:t>
            </a:r>
            <a:r>
              <a:rPr lang="hu-HU" sz="4000" dirty="0">
                <a:latin typeface="Helvetica Neue"/>
                <a:sym typeface="Helvetica Neue"/>
              </a:rPr>
              <a:t>.</a:t>
            </a:r>
            <a:endParaRPr lang="en-US" sz="4000" dirty="0" smtClean="0">
              <a:latin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endParaRPr lang="en-US" sz="4000" dirty="0">
              <a:latin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</a:rPr>
              <a:t>A </a:t>
            </a:r>
            <a:r>
              <a:rPr lang="hu-HU" sz="4000" dirty="0">
                <a:latin typeface="Helvetica Neue"/>
              </a:rPr>
              <a:t>kontrollok </a:t>
            </a:r>
            <a:r>
              <a:rPr lang="hu-HU" sz="4000" b="1" dirty="0">
                <a:latin typeface="Helvetica Neue"/>
              </a:rPr>
              <a:t>nem kizárólag elemi szinten</a:t>
            </a:r>
            <a:r>
              <a:rPr lang="hu-HU" sz="4000" dirty="0">
                <a:latin typeface="Helvetica Neue"/>
              </a:rPr>
              <a:t>, hanem együttesen is funkcionálhatnak, ezért a kontrollkörnyezetet több dimenzió mentén érdemes vizsgálni</a:t>
            </a:r>
            <a:r>
              <a:rPr lang="hu-HU" sz="4000" dirty="0" smtClean="0">
                <a:latin typeface="Helvetica Neue"/>
              </a:rPr>
              <a:t>.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endParaRPr lang="hu-HU" sz="4000" dirty="0" smtClean="0">
              <a:latin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 Neue"/>
              </a:rPr>
              <a:t>A </a:t>
            </a:r>
            <a:r>
              <a:rPr lang="en-US" sz="4000" dirty="0" err="1" smtClean="0">
                <a:latin typeface="Helvetica Neue"/>
              </a:rPr>
              <a:t>megh</a:t>
            </a:r>
            <a:r>
              <a:rPr lang="hu-HU" sz="4000" dirty="0" err="1" smtClean="0">
                <a:latin typeface="Helvetica Neue"/>
              </a:rPr>
              <a:t>úzódó</a:t>
            </a:r>
            <a:r>
              <a:rPr lang="hu-HU" sz="4000" dirty="0" smtClean="0">
                <a:latin typeface="Helvetica Neue"/>
              </a:rPr>
              <a:t> mintázatok az emberi </a:t>
            </a:r>
            <a:r>
              <a:rPr lang="hu-HU" sz="4000" dirty="0" err="1" smtClean="0">
                <a:latin typeface="Helvetica Neue"/>
              </a:rPr>
              <a:t>sz</a:t>
            </a:r>
            <a:r>
              <a:rPr lang="en-US" sz="4000" dirty="0" smtClean="0">
                <a:latin typeface="Helvetica Neue"/>
              </a:rPr>
              <a:t>e</a:t>
            </a:r>
            <a:r>
              <a:rPr lang="hu-HU" sz="4000" dirty="0" smtClean="0">
                <a:latin typeface="Helvetica Neue"/>
              </a:rPr>
              <a:t>m számára „</a:t>
            </a:r>
            <a:r>
              <a:rPr lang="hu-HU" sz="4000" b="1" dirty="0" smtClean="0">
                <a:latin typeface="Helvetica Neue"/>
              </a:rPr>
              <a:t>láthatatlan</a:t>
            </a:r>
            <a:r>
              <a:rPr lang="hu-HU" sz="4000" dirty="0" smtClean="0">
                <a:latin typeface="Helvetica Neue"/>
              </a:rPr>
              <a:t>” lehet</a:t>
            </a:r>
            <a:r>
              <a:rPr lang="hu-HU" sz="4000" dirty="0">
                <a:latin typeface="Helvetica Neue"/>
              </a:rPr>
              <a:t>.</a:t>
            </a:r>
            <a:endParaRPr lang="hu-HU" sz="4000" dirty="0" smtClean="0">
              <a:latin typeface="Helvetica Neue"/>
            </a:endParaRPr>
          </a:p>
          <a:p>
            <a:pPr lvl="0">
              <a:buSzPts val="3200"/>
            </a:pPr>
            <a:endParaRPr lang="hu-HU" sz="4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80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163433"/>
            <a:ext cx="14656362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GAZDÁLKODÁS ÉS SZERVEZÉSTUDOMÁNYI ASPEKTUSOK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805969" y="2193457"/>
            <a:ext cx="19999669" cy="342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A kutatás 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hu-HU" sz="3600" b="1" dirty="0">
                <a:latin typeface="Helvetica Neue"/>
                <a:ea typeface="Helvetica Neue"/>
                <a:cs typeface="Helvetica Neue"/>
                <a:sym typeface="Helvetica Neue"/>
              </a:rPr>
              <a:t>döntéstámogatás tudományos elméleteit felhasználva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, alkalmazva és meghaladva, a </a:t>
            </a:r>
            <a:r>
              <a:rPr lang="hu-HU" sz="3600" b="1" dirty="0">
                <a:latin typeface="Helvetica Neue"/>
                <a:ea typeface="Helvetica Neue"/>
                <a:cs typeface="Helvetica Neue"/>
                <a:sym typeface="Helvetica Neue"/>
              </a:rPr>
              <a:t>döntéshozatali folyamat hatékonyságát 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hivatott </a:t>
            </a: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növelni </a:t>
            </a:r>
            <a:r>
              <a:rPr lang="hu-HU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új és innovatív módszerekkel, 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a döntéstámogatás minőségi kereteit és elvárásait szándékozik a mesterséges intelligencia által biztosított szemléletmódban javítani, így annak tudományos kategorizálását illetően a célkitűzés szemszögéből vizsgálva, a kutatási terület a </a:t>
            </a:r>
            <a:r>
              <a:rPr lang="hu-HU" sz="3600" b="1" dirty="0">
                <a:latin typeface="Helvetica Neue"/>
                <a:ea typeface="Helvetica Neue"/>
                <a:cs typeface="Helvetica Neue"/>
                <a:sym typeface="Helvetica Neue"/>
              </a:rPr>
              <a:t>döntéselmélet nómenklatúrájába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 sorolható. </a:t>
            </a:r>
            <a:endParaRPr lang="hu-H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32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163433"/>
            <a:ext cx="14656362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GAZDÁLKODÁS ÉS SZERVEZÉSTUDOMÁNYI ASPEKTUSOK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4;p19"/>
          <p:cNvSpPr txBox="1"/>
          <p:nvPr/>
        </p:nvSpPr>
        <p:spPr>
          <a:xfrm>
            <a:off x="805968" y="5926746"/>
            <a:ext cx="19999669" cy="419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Az informatikai kontrollok </a:t>
            </a:r>
            <a:r>
              <a:rPr lang="hu-HU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üzleti folyamatok összessége</a:t>
            </a: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. A kutatás üzleti folyamatok és menedzsment gyakorlatok mögött meghúzódó összefüggések minél inkább matematikai </a:t>
            </a:r>
            <a:r>
              <a:rPr lang="hu-HU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leképezését</a:t>
            </a: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tűzte ki célul.</a:t>
            </a:r>
          </a:p>
          <a:p>
            <a:pPr lvl="0">
              <a:buSzPts val="3200"/>
            </a:pPr>
            <a:endParaRPr lang="hu-HU" sz="3600" dirty="0">
              <a:latin typeface="Helvetica Neue"/>
              <a:sym typeface="Helvetica Neue"/>
            </a:endParaRPr>
          </a:p>
          <a:p>
            <a:pPr lvl="0">
              <a:buSzPts val="3200"/>
            </a:pPr>
            <a:r>
              <a:rPr lang="hu-HU" sz="3600" dirty="0" smtClean="0">
                <a:latin typeface="Helvetica Neue"/>
                <a:sym typeface="Helvetica Neue"/>
              </a:rPr>
              <a:t>Például: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3600" dirty="0" smtClean="0">
                <a:latin typeface="Helvetica Neue"/>
                <a:sym typeface="Helvetica Neue"/>
              </a:rPr>
              <a:t>Az </a:t>
            </a:r>
            <a:r>
              <a:rPr lang="hu-HU" sz="3600" dirty="0">
                <a:latin typeface="Helvetica Neue"/>
                <a:sym typeface="Helvetica Neue"/>
              </a:rPr>
              <a:t>informatikai szervezeti és felelősségi körök felépítése -</a:t>
            </a:r>
            <a:r>
              <a:rPr lang="en-US" sz="3600" dirty="0">
                <a:latin typeface="Helvetica Neue"/>
                <a:sym typeface="Helvetica Neue"/>
              </a:rPr>
              <a:t>&gt; </a:t>
            </a:r>
            <a:r>
              <a:rPr lang="en-US" sz="3600" dirty="0" err="1">
                <a:latin typeface="Helvetica Neue"/>
                <a:sym typeface="Helvetica Neue"/>
              </a:rPr>
              <a:t>szervez</a:t>
            </a:r>
            <a:r>
              <a:rPr lang="hu-HU" sz="3600" dirty="0" err="1">
                <a:latin typeface="Helvetica Neue"/>
                <a:sym typeface="Helvetica Neue"/>
              </a:rPr>
              <a:t>éstudományi</a:t>
            </a:r>
            <a:r>
              <a:rPr lang="hu-HU" sz="3600" dirty="0">
                <a:latin typeface="Helvetica Neue"/>
                <a:sym typeface="Helvetica Neue"/>
              </a:rPr>
              <a:t> probléma</a:t>
            </a:r>
          </a:p>
          <a:p>
            <a:pPr marL="457200" indent="-457200">
              <a:buSzPts val="3200"/>
              <a:buFont typeface="Arial" panose="020B0604020202020204" pitchFamily="34" charset="0"/>
              <a:buChar char="•"/>
            </a:pPr>
            <a:r>
              <a:rPr lang="hu-HU" sz="3600" dirty="0">
                <a:latin typeface="Helvetica Neue"/>
                <a:sym typeface="Helvetica Neue"/>
              </a:rPr>
              <a:t>Üzletmenetfolytonossági kérdések -</a:t>
            </a:r>
            <a:r>
              <a:rPr lang="en-US" sz="3600" dirty="0" smtClean="0">
                <a:latin typeface="Helvetica Neue"/>
                <a:sym typeface="Helvetica Neue"/>
              </a:rPr>
              <a:t>&gt; </a:t>
            </a:r>
            <a:r>
              <a:rPr lang="en-US" sz="3600" dirty="0" err="1" smtClean="0">
                <a:latin typeface="Helvetica Neue"/>
                <a:sym typeface="Helvetica Neue"/>
              </a:rPr>
              <a:t>szervez</a:t>
            </a:r>
            <a:r>
              <a:rPr lang="hu-HU" sz="3600" dirty="0" err="1">
                <a:latin typeface="Helvetica Neue"/>
                <a:sym typeface="Helvetica Neue"/>
              </a:rPr>
              <a:t>éstudományi</a:t>
            </a:r>
            <a:r>
              <a:rPr lang="hu-HU" sz="3600" dirty="0">
                <a:latin typeface="Helvetica Neue"/>
                <a:sym typeface="Helvetica Neue"/>
              </a:rPr>
              <a:t> probléma</a:t>
            </a:r>
          </a:p>
          <a:p>
            <a:pPr lvl="0">
              <a:buSzPts val="3200"/>
            </a:pPr>
            <a:endParaRPr lang="hu-HU" sz="1600" dirty="0"/>
          </a:p>
        </p:txBody>
      </p:sp>
      <p:sp>
        <p:nvSpPr>
          <p:cNvPr id="8" name="Google Shape;104;p19"/>
          <p:cNvSpPr txBox="1"/>
          <p:nvPr/>
        </p:nvSpPr>
        <p:spPr>
          <a:xfrm>
            <a:off x="805969" y="2193457"/>
            <a:ext cx="19999669" cy="342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A kutatás 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hu-HU" sz="3600" b="1" dirty="0">
                <a:latin typeface="Helvetica Neue"/>
                <a:ea typeface="Helvetica Neue"/>
                <a:cs typeface="Helvetica Neue"/>
                <a:sym typeface="Helvetica Neue"/>
              </a:rPr>
              <a:t>döntéstámogatás tudományos elméleteit felhasználva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, alkalmazva és meghaladva, a </a:t>
            </a:r>
            <a:r>
              <a:rPr lang="hu-HU" sz="3600" b="1" dirty="0">
                <a:latin typeface="Helvetica Neue"/>
                <a:ea typeface="Helvetica Neue"/>
                <a:cs typeface="Helvetica Neue"/>
                <a:sym typeface="Helvetica Neue"/>
              </a:rPr>
              <a:t>döntéshozatali folyamat hatékonyságát 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hivatott </a:t>
            </a: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növelni </a:t>
            </a:r>
            <a:r>
              <a:rPr lang="hu-HU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új és innovatív módszerekkel, 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a döntéstámogatás minőségi kereteit és elvárásait szándékozik a mesterséges intelligencia által biztosított szemléletmódban javítani, így annak tudományos kategorizálását illetően a célkitűzés szemszögéből vizsgálva, a kutatási terület a </a:t>
            </a:r>
            <a:r>
              <a:rPr lang="hu-HU" sz="3600" b="1" dirty="0">
                <a:latin typeface="Helvetica Neue"/>
                <a:ea typeface="Helvetica Neue"/>
                <a:cs typeface="Helvetica Neue"/>
                <a:sym typeface="Helvetica Neue"/>
              </a:rPr>
              <a:t>döntéselmélet nómenklatúrájába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 sorolható. </a:t>
            </a:r>
            <a:endParaRPr lang="hu-H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97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948596" y="3450388"/>
            <a:ext cx="19999669" cy="832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hu-HU" sz="4400" dirty="0" smtClean="0">
                <a:latin typeface="Helvetica Neue"/>
                <a:sym typeface="Helvetica Neue"/>
              </a:rPr>
              <a:t>1. Célkitűzések meghatározása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hu-HU" sz="4400" dirty="0" smtClean="0">
                <a:latin typeface="Helvetica Neue"/>
                <a:sym typeface="Helvetica Neue"/>
              </a:rPr>
              <a:t>2. Szakirodalmi áttekintés</a:t>
            </a:r>
          </a:p>
          <a:p>
            <a:pPr marL="1097280" lvl="5" indent="-457200">
              <a:spcBef>
                <a:spcPts val="600"/>
              </a:spcBef>
              <a:buSzPts val="3200"/>
              <a:buFont typeface="Arial" panose="020B0604020202020204" pitchFamily="34" charset="0"/>
              <a:buChar char="•"/>
            </a:pPr>
            <a:r>
              <a:rPr lang="hu-HU" sz="4400" dirty="0" smtClean="0">
                <a:latin typeface="Helvetica Neue"/>
                <a:sym typeface="Helvetica Neue"/>
              </a:rPr>
              <a:t>Információ, információbiztonság és audit</a:t>
            </a:r>
          </a:p>
          <a:p>
            <a:pPr marL="1097280" lvl="5" indent="-457200">
              <a:spcBef>
                <a:spcPts val="600"/>
              </a:spcBef>
              <a:buSzPts val="3200"/>
              <a:buFont typeface="Arial" panose="020B0604020202020204" pitchFamily="34" charset="0"/>
              <a:buChar char="•"/>
            </a:pPr>
            <a:r>
              <a:rPr lang="hu-HU" sz="4400" dirty="0" smtClean="0">
                <a:latin typeface="Helvetica Neue"/>
                <a:sym typeface="Helvetica Neue"/>
              </a:rPr>
              <a:t>Mesterséges intelligencia</a:t>
            </a:r>
          </a:p>
          <a:p>
            <a:pPr lvl="5">
              <a:spcBef>
                <a:spcPts val="600"/>
              </a:spcBef>
              <a:buSzPts val="3200"/>
            </a:pPr>
            <a:r>
              <a:rPr lang="hu-HU" sz="4400" dirty="0" smtClean="0">
                <a:latin typeface="Helvetica Neue"/>
                <a:sym typeface="Helvetica Neue"/>
              </a:rPr>
              <a:t>3. Hipotézisek felállítása</a:t>
            </a:r>
          </a:p>
          <a:p>
            <a:pPr lvl="5">
              <a:spcBef>
                <a:spcPts val="600"/>
              </a:spcBef>
              <a:buSzPts val="3200"/>
            </a:pPr>
            <a:r>
              <a:rPr lang="hu-HU" sz="4400" dirty="0" smtClean="0">
                <a:latin typeface="Helvetica Neue"/>
                <a:sym typeface="Helvetica Neue"/>
              </a:rPr>
              <a:t>4. Adatgyűjtés</a:t>
            </a:r>
          </a:p>
          <a:p>
            <a:pPr lvl="5">
              <a:spcBef>
                <a:spcPts val="600"/>
              </a:spcBef>
              <a:buSzPts val="3200"/>
            </a:pPr>
            <a:r>
              <a:rPr lang="hu-HU" sz="4400" dirty="0" smtClean="0">
                <a:latin typeface="Helvetica Neue"/>
                <a:sym typeface="Helvetica Neue"/>
              </a:rPr>
              <a:t>5. Mesterséges intelligencia és statisztikai módszerek kiválasztása</a:t>
            </a:r>
          </a:p>
          <a:p>
            <a:pPr lvl="5">
              <a:spcBef>
                <a:spcPts val="600"/>
              </a:spcBef>
              <a:buSzPts val="3200"/>
            </a:pPr>
            <a:r>
              <a:rPr lang="hu-HU" sz="4400" dirty="0" smtClean="0">
                <a:latin typeface="Helvetica Neue"/>
                <a:sym typeface="Helvetica Neue"/>
              </a:rPr>
              <a:t>6. Modellek alkotása</a:t>
            </a:r>
          </a:p>
          <a:p>
            <a:pPr lvl="5">
              <a:spcBef>
                <a:spcPts val="600"/>
              </a:spcBef>
              <a:buSzPts val="3200"/>
            </a:pPr>
            <a:r>
              <a:rPr lang="hu-HU" sz="4400" dirty="0" smtClean="0">
                <a:latin typeface="Helvetica Neue"/>
                <a:sym typeface="Helvetica Neue"/>
              </a:rPr>
              <a:t>7. Modellek tesztelése</a:t>
            </a:r>
          </a:p>
          <a:p>
            <a:pPr lvl="5">
              <a:spcBef>
                <a:spcPts val="600"/>
              </a:spcBef>
              <a:buSzPts val="3200"/>
            </a:pPr>
            <a:r>
              <a:rPr lang="hu-HU" sz="4400" dirty="0" smtClean="0">
                <a:latin typeface="Helvetica Neue"/>
                <a:sym typeface="Helvetica Neue"/>
              </a:rPr>
              <a:t>8. Eredmények kiértékelése</a:t>
            </a:r>
          </a:p>
          <a:p>
            <a:pPr lvl="5">
              <a:buSzPts val="3200"/>
            </a:pPr>
            <a:endParaRPr lang="hu-HU" sz="4400" b="1" dirty="0">
              <a:latin typeface="Helvetica Neue"/>
              <a:sym typeface="Helvetica Neue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948596" y="578932"/>
            <a:ext cx="1043568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KUTATÁS LÉPÉSEI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22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163433"/>
            <a:ext cx="13886341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MESTERSÉGES INTELLIGENCIA ÉS GÉPI TANULÁS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4;p19"/>
          <p:cNvSpPr txBox="1"/>
          <p:nvPr/>
        </p:nvSpPr>
        <p:spPr>
          <a:xfrm>
            <a:off x="707965" y="2153723"/>
            <a:ext cx="2218813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3600" dirty="0" smtClean="0"/>
              <a:t>M</a:t>
            </a:r>
            <a:r>
              <a:rPr lang="hu-HU" sz="3600" dirty="0" err="1" smtClean="0"/>
              <a:t>esterséges</a:t>
            </a:r>
            <a:r>
              <a:rPr lang="hu-HU" sz="3600" dirty="0" smtClean="0"/>
              <a:t> Intelligencia:</a:t>
            </a:r>
            <a:r>
              <a:rPr lang="en-US" sz="3600" dirty="0" smtClean="0"/>
              <a:t> </a:t>
            </a:r>
            <a:r>
              <a:rPr lang="en-US" sz="3600" dirty="0" err="1" smtClean="0"/>
              <a:t>szeml</a:t>
            </a:r>
            <a:r>
              <a:rPr lang="hu-HU" sz="3600" dirty="0" smtClean="0"/>
              <a:t>életmód, ideológia és alapelvek</a:t>
            </a:r>
            <a:endParaRPr lang="hu-H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9/27</a:t>
            </a:r>
            <a:endParaRPr lang="en-US" sz="2800" dirty="0"/>
          </a:p>
        </p:txBody>
      </p:sp>
      <p:sp>
        <p:nvSpPr>
          <p:cNvPr id="12" name="Google Shape;104;p19"/>
          <p:cNvSpPr txBox="1"/>
          <p:nvPr/>
        </p:nvSpPr>
        <p:spPr>
          <a:xfrm>
            <a:off x="707965" y="2940033"/>
            <a:ext cx="22188130" cy="45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vonatkoztasson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el </a:t>
            </a:r>
            <a:r>
              <a:rPr lang="hu-HU" sz="3600" b="1" dirty="0" smtClean="0">
                <a:solidFill>
                  <a:schemeClr val="tx2">
                    <a:lumMod val="10000"/>
                  </a:schemeClr>
                </a:solidFill>
              </a:rPr>
              <a:t>minél inkább 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az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emberi 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szubjektivitástó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l;</a:t>
            </a:r>
            <a:endParaRPr lang="hu-HU" sz="3600" dirty="0">
              <a:solidFill>
                <a:schemeClr val="tx2">
                  <a:lumMod val="10000"/>
                </a:schemeClr>
              </a:solidFill>
            </a:endParaRP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törekedjen </a:t>
            </a:r>
            <a:r>
              <a:rPr lang="hu-HU" sz="3600" b="1" dirty="0">
                <a:solidFill>
                  <a:schemeClr val="tx2">
                    <a:lumMod val="10000"/>
                  </a:schemeClr>
                </a:solidFill>
              </a:rPr>
              <a:t>minél komplexebb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célfüggvény esetén az optimális megoldás megtalálására a rendelkezésre 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     álló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erőforrások függvényében;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az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emberi üzemszerű 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észlelőképesség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meghaladásával, legyen képes a </a:t>
            </a:r>
            <a:r>
              <a:rPr lang="hu-HU" sz="3600" b="1" dirty="0">
                <a:solidFill>
                  <a:schemeClr val="tx2">
                    <a:lumMod val="10000"/>
                  </a:schemeClr>
                </a:solidFill>
              </a:rPr>
              <a:t>rejtett mintázok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felismerésére;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2">
                    <a:lumMod val="10000"/>
                  </a:schemeClr>
                </a:solidFill>
              </a:rPr>
              <a:t>maximalizálja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a kinyerhető információt az elérhető adatokból;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a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kinyert információ értékességi aspektusai és 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hibái </a:t>
            </a:r>
            <a:r>
              <a:rPr lang="hu-HU" sz="3600" b="1" dirty="0" smtClean="0">
                <a:solidFill>
                  <a:schemeClr val="tx2">
                    <a:lumMod val="10000"/>
                  </a:schemeClr>
                </a:solidFill>
              </a:rPr>
              <a:t>minél inkább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hassanak vissza a következő hasonló problémamegoldási folyamatra.</a:t>
            </a:r>
          </a:p>
          <a:p>
            <a:pPr lvl="0">
              <a:buSzPts val="3200"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2797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163433"/>
            <a:ext cx="13886341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MESTERSÉGES INTELLIGENCIA ÉS GÉPI TANULÁS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4;p19"/>
          <p:cNvSpPr txBox="1"/>
          <p:nvPr/>
        </p:nvSpPr>
        <p:spPr>
          <a:xfrm>
            <a:off x="707965" y="2940033"/>
            <a:ext cx="22188130" cy="45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vonatkoztasson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el </a:t>
            </a:r>
            <a:r>
              <a:rPr lang="hu-HU" sz="3600" b="1" dirty="0" smtClean="0">
                <a:solidFill>
                  <a:schemeClr val="tx2">
                    <a:lumMod val="10000"/>
                  </a:schemeClr>
                </a:solidFill>
              </a:rPr>
              <a:t>minél inkább 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az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emberi 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szubjektivitástó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l;</a:t>
            </a:r>
            <a:endParaRPr lang="hu-HU" sz="3600" dirty="0">
              <a:solidFill>
                <a:schemeClr val="tx2">
                  <a:lumMod val="10000"/>
                </a:schemeClr>
              </a:solidFill>
            </a:endParaRP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törekedjen </a:t>
            </a:r>
            <a:r>
              <a:rPr lang="hu-HU" sz="3600" b="1" dirty="0">
                <a:solidFill>
                  <a:schemeClr val="tx2">
                    <a:lumMod val="10000"/>
                  </a:schemeClr>
                </a:solidFill>
              </a:rPr>
              <a:t>minél komplexebb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célfüggvény esetén az optimális megoldás megtalálására a rendelkezésre 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     álló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erőforrások függvényében;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az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emberi üzemszerű 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észlelőképesség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meghaladásával, legyen képes a </a:t>
            </a:r>
            <a:r>
              <a:rPr lang="hu-HU" sz="3600" b="1" dirty="0">
                <a:solidFill>
                  <a:schemeClr val="tx2">
                    <a:lumMod val="10000"/>
                  </a:schemeClr>
                </a:solidFill>
              </a:rPr>
              <a:t>rejtett mintázok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felismerésére;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2">
                    <a:lumMod val="10000"/>
                  </a:schemeClr>
                </a:solidFill>
              </a:rPr>
              <a:t>maximalizálja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a kinyerhető információt az elérhető adatokból;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a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kinyert információ értékességi aspektusai és </a:t>
            </a:r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hibái </a:t>
            </a:r>
            <a:r>
              <a:rPr lang="hu-HU" sz="3600" b="1" dirty="0" smtClean="0">
                <a:solidFill>
                  <a:schemeClr val="tx2">
                    <a:lumMod val="10000"/>
                  </a:schemeClr>
                </a:solidFill>
              </a:rPr>
              <a:t>minél inkább </a:t>
            </a:r>
            <a:r>
              <a:rPr lang="hu-HU" sz="3600" dirty="0">
                <a:solidFill>
                  <a:schemeClr val="tx2">
                    <a:lumMod val="10000"/>
                  </a:schemeClr>
                </a:solidFill>
              </a:rPr>
              <a:t>hassanak vissza a következő hasonló problémamegoldási folyamatra.</a:t>
            </a:r>
          </a:p>
          <a:p>
            <a:pPr lvl="0">
              <a:buSzPts val="3200"/>
            </a:pPr>
            <a:endParaRPr lang="hu-HU" sz="3600" dirty="0"/>
          </a:p>
        </p:txBody>
      </p:sp>
      <p:sp>
        <p:nvSpPr>
          <p:cNvPr id="7" name="Google Shape;104;p19"/>
          <p:cNvSpPr txBox="1"/>
          <p:nvPr/>
        </p:nvSpPr>
        <p:spPr>
          <a:xfrm>
            <a:off x="948595" y="8028607"/>
            <a:ext cx="22188130" cy="23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600" b="1" dirty="0"/>
              <a:t>A mesterséges intelligencia a racionális döntések sorozatát hivatott támogatni, olyan matematikai </a:t>
            </a:r>
            <a:r>
              <a:rPr lang="hu-HU" sz="3600" b="1" dirty="0" err="1" smtClean="0"/>
              <a:t>eszköztárat</a:t>
            </a:r>
            <a:r>
              <a:rPr lang="hu-HU" sz="3600" b="1" dirty="0" smtClean="0"/>
              <a:t> </a:t>
            </a:r>
            <a:r>
              <a:rPr lang="hu-HU" sz="3600" b="1" dirty="0"/>
              <a:t>kínálva, mellyel a rendelkezésre álló adatvagyonból lehetséges a logikus következtetések levonása és számítási problémák optimalizálása, kontextus független módon a konzisztens modellezés követelményeit felhasználva.</a:t>
            </a:r>
          </a:p>
        </p:txBody>
      </p:sp>
      <p:sp>
        <p:nvSpPr>
          <p:cNvPr id="10" name="Google Shape;104;p19"/>
          <p:cNvSpPr txBox="1"/>
          <p:nvPr/>
        </p:nvSpPr>
        <p:spPr>
          <a:xfrm>
            <a:off x="707965" y="2153723"/>
            <a:ext cx="2218813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3600" dirty="0" smtClean="0"/>
              <a:t>M</a:t>
            </a:r>
            <a:r>
              <a:rPr lang="hu-HU" sz="3600" dirty="0" err="1" smtClean="0"/>
              <a:t>esterséges</a:t>
            </a:r>
            <a:r>
              <a:rPr lang="hu-HU" sz="3600" dirty="0" smtClean="0"/>
              <a:t> Intelligencia:</a:t>
            </a:r>
            <a:r>
              <a:rPr lang="en-US" sz="3600" dirty="0" smtClean="0"/>
              <a:t> </a:t>
            </a:r>
            <a:r>
              <a:rPr lang="en-US" sz="3600" dirty="0" err="1" smtClean="0"/>
              <a:t>szeml</a:t>
            </a:r>
            <a:r>
              <a:rPr lang="hu-HU" sz="3600" dirty="0" smtClean="0"/>
              <a:t>életmód, ideológia és alapelvek</a:t>
            </a:r>
            <a:endParaRPr lang="hu-H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04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163433"/>
            <a:ext cx="13886341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MESTERSÉGES INTELLIGENCIA ÉS GÉPI TANULÁS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683852" y="9019083"/>
            <a:ext cx="12192000" cy="11572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gépi tanulás típusai</a:t>
            </a:r>
            <a:endParaRPr lang="en-US" sz="3200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Forrás: RASCHKA (2015)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03" y="3822613"/>
            <a:ext cx="10032690" cy="5349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34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163433"/>
            <a:ext cx="13886341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MESTERSÉGES INTELLIGENCIA ÉS GÉPI TANULÁS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683852" y="9019083"/>
            <a:ext cx="12192000" cy="11572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gépi tanulás típusai</a:t>
            </a:r>
            <a:endParaRPr lang="en-US" sz="3200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Forrás: RASCHKA (2015)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03" y="3822613"/>
            <a:ext cx="10032690" cy="5349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3192" y="4356012"/>
            <a:ext cx="10253662" cy="43105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14023" y="9019007"/>
            <a:ext cx="12192000" cy="11572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klasszikus programozás és gépi tanulás paradigmája</a:t>
            </a:r>
            <a:endParaRPr lang="en-US" sz="1800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Forrás: CHOLLET (2018)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10/27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84380" y="10985876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álaszok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f(X)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578931"/>
            <a:ext cx="1388634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en-US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GYAN</a:t>
            </a: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ÚGENERÁLÁS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4;p19"/>
          <p:cNvSpPr txBox="1"/>
          <p:nvPr/>
        </p:nvSpPr>
        <p:spPr>
          <a:xfrm>
            <a:off x="707965" y="3239659"/>
            <a:ext cx="22188130" cy="14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400" dirty="0" smtClean="0"/>
              <a:t>„Jelentősen </a:t>
            </a:r>
            <a:r>
              <a:rPr lang="hu-HU" sz="4400" b="1" dirty="0"/>
              <a:t>eltérő viselkedések </a:t>
            </a:r>
            <a:r>
              <a:rPr lang="hu-HU" sz="4400" dirty="0"/>
              <a:t>detektálása, egy előre meghatározott normális mintától való különbözőség </a:t>
            </a:r>
            <a:r>
              <a:rPr lang="hu-HU" sz="4400" dirty="0" smtClean="0"/>
              <a:t>azonosítása.” (DUA – DU 2</a:t>
            </a:r>
            <a:r>
              <a:rPr lang="en-US" sz="4400" dirty="0" smtClean="0"/>
              <a:t>011)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88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0048" y="8699500"/>
            <a:ext cx="7874000" cy="50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3409" y="-103054"/>
            <a:ext cx="21551900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/>
          <p:nvPr/>
        </p:nvSpPr>
        <p:spPr>
          <a:xfrm>
            <a:off x="538244" y="431288"/>
            <a:ext cx="132063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</a:pPr>
            <a:r>
              <a:rPr lang="hu-HU" sz="6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Tartalomjegyzék</a:t>
            </a:r>
            <a:endParaRPr dirty="0"/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 bwMode="gray">
          <a:xfrm>
            <a:off x="1104027" y="3350468"/>
            <a:ext cx="586739" cy="586739"/>
          </a:xfrm>
          <a:prstGeom prst="ellipse">
            <a:avLst/>
          </a:prstGeom>
          <a:solidFill>
            <a:srgbClr val="201E1E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6000"/>
              </a:lnSpc>
            </a:pPr>
            <a:r>
              <a:rPr lang="ru-RU" sz="1600" dirty="0">
                <a:solidFill>
                  <a:schemeClr val="bg1"/>
                </a:solidFill>
                <a:cs typeface="Calibri Light" panose="020F0302020204030204" pitchFamily="34" charset="0"/>
              </a:rPr>
              <a:t>01</a:t>
            </a:r>
            <a:endParaRPr lang="en-GB" sz="16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794CA7B-8422-479E-BCF2-FF8DF9FF3A44}"/>
              </a:ext>
            </a:extLst>
          </p:cNvPr>
          <p:cNvSpPr txBox="1">
            <a:spLocks/>
          </p:cNvSpPr>
          <p:nvPr/>
        </p:nvSpPr>
        <p:spPr>
          <a:xfrm>
            <a:off x="1948179" y="3362482"/>
            <a:ext cx="169227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tabLst>
                <a:tab pos="6705432" algn="r"/>
              </a:tabLs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tabLst>
                <a:tab pos="6705432" algn="r"/>
              </a:tabLst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hu-HU" sz="3600" b="1" dirty="0" smtClean="0">
                <a:cs typeface="Calibri Light" panose="020F0302020204030204" pitchFamily="34" charset="0"/>
              </a:rPr>
              <a:t>A kutatás ismertetése					</a:t>
            </a:r>
            <a:r>
              <a:rPr lang="en-US" sz="3600" dirty="0">
                <a:cs typeface="Calibri Light" panose="020F0302020204030204" pitchFamily="34" charset="0"/>
              </a:rPr>
              <a:t>	</a:t>
            </a:r>
            <a:r>
              <a:rPr lang="hu-HU" sz="3600" dirty="0" smtClean="0">
                <a:cs typeface="Calibri Light" panose="020F0302020204030204" pitchFamily="34" charset="0"/>
              </a:rPr>
              <a:t>	3</a:t>
            </a:r>
            <a:endParaRPr lang="en-US" sz="3600" dirty="0">
              <a:cs typeface="Calibri Light" panose="020F0302020204030204" pitchFamily="34" charset="0"/>
            </a:endParaRPr>
          </a:p>
        </p:txBody>
      </p:sp>
      <p:sp>
        <p:nvSpPr>
          <p:cNvPr id="19" name="Oval 18">
            <a:hlinkClick r:id="" action="ppaction://noaction"/>
          </p:cNvPr>
          <p:cNvSpPr/>
          <p:nvPr/>
        </p:nvSpPr>
        <p:spPr bwMode="gray">
          <a:xfrm>
            <a:off x="1104027" y="4534847"/>
            <a:ext cx="586739" cy="586739"/>
          </a:xfrm>
          <a:prstGeom prst="ellipse">
            <a:avLst/>
          </a:prstGeom>
          <a:solidFill>
            <a:srgbClr val="201E1E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6000"/>
              </a:lnSpc>
            </a:pPr>
            <a:r>
              <a:rPr lang="ru-R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0</a:t>
            </a:r>
            <a:r>
              <a:rPr lang="hu-H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2</a:t>
            </a:r>
            <a:endParaRPr lang="en-GB" sz="16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794CA7B-8422-479E-BCF2-FF8DF9FF3A44}"/>
              </a:ext>
            </a:extLst>
          </p:cNvPr>
          <p:cNvSpPr txBox="1">
            <a:spLocks/>
          </p:cNvSpPr>
          <p:nvPr/>
        </p:nvSpPr>
        <p:spPr>
          <a:xfrm>
            <a:off x="1948179" y="4534847"/>
            <a:ext cx="169227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tabLst>
                <a:tab pos="6705432" algn="r"/>
              </a:tabLs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tabLst>
                <a:tab pos="6705432" algn="r"/>
              </a:tabLst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hu-HU" sz="3600" b="1" dirty="0" smtClean="0">
                <a:cs typeface="Calibri Light" panose="020F0302020204030204" pitchFamily="34" charset="0"/>
              </a:rPr>
              <a:t>Gazdálkodás és szervezéstudományi aspektusok		</a:t>
            </a:r>
            <a:r>
              <a:rPr lang="en-US" sz="3600" dirty="0">
                <a:cs typeface="Calibri Light" panose="020F0302020204030204" pitchFamily="34" charset="0"/>
              </a:rPr>
              <a:t>	</a:t>
            </a:r>
            <a:r>
              <a:rPr lang="en-US" sz="3600" dirty="0" smtClean="0">
                <a:cs typeface="Calibri Light" panose="020F0302020204030204" pitchFamily="34" charset="0"/>
              </a:rPr>
              <a:t>7</a:t>
            </a:r>
            <a:endParaRPr lang="en-US" sz="3600" dirty="0">
              <a:cs typeface="Calibri Light" panose="020F0302020204030204" pitchFamily="34" charset="0"/>
            </a:endParaRPr>
          </a:p>
        </p:txBody>
      </p:sp>
      <p:sp>
        <p:nvSpPr>
          <p:cNvPr id="21" name="Oval 20">
            <a:hlinkClick r:id="" action="ppaction://noaction"/>
          </p:cNvPr>
          <p:cNvSpPr/>
          <p:nvPr/>
        </p:nvSpPr>
        <p:spPr bwMode="gray">
          <a:xfrm>
            <a:off x="1104027" y="5785457"/>
            <a:ext cx="586739" cy="586739"/>
          </a:xfrm>
          <a:prstGeom prst="ellipse">
            <a:avLst/>
          </a:prstGeom>
          <a:solidFill>
            <a:srgbClr val="201E1E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6000"/>
              </a:lnSpc>
            </a:pPr>
            <a:r>
              <a:rPr lang="ru-R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0</a:t>
            </a:r>
            <a:r>
              <a:rPr lang="hu-H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3</a:t>
            </a:r>
            <a:endParaRPr lang="en-GB" sz="16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794CA7B-8422-479E-BCF2-FF8DF9FF3A44}"/>
              </a:ext>
            </a:extLst>
          </p:cNvPr>
          <p:cNvSpPr txBox="1">
            <a:spLocks/>
          </p:cNvSpPr>
          <p:nvPr/>
        </p:nvSpPr>
        <p:spPr>
          <a:xfrm>
            <a:off x="1948179" y="5797471"/>
            <a:ext cx="169227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tabLst>
                <a:tab pos="6705432" algn="r"/>
              </a:tabLs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tabLst>
                <a:tab pos="6705432" algn="r"/>
              </a:tabLst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hu-HU" sz="3600" b="1" dirty="0" smtClean="0">
                <a:cs typeface="Calibri Light" panose="020F0302020204030204" pitchFamily="34" charset="0"/>
              </a:rPr>
              <a:t>A kutatás lépései					</a:t>
            </a:r>
            <a:r>
              <a:rPr lang="en-US" sz="3600" dirty="0">
                <a:cs typeface="Calibri Light" panose="020F0302020204030204" pitchFamily="34" charset="0"/>
              </a:rPr>
              <a:t>	</a:t>
            </a:r>
            <a:r>
              <a:rPr lang="hu-HU" sz="3600" dirty="0" smtClean="0">
                <a:cs typeface="Calibri Light" panose="020F0302020204030204" pitchFamily="34" charset="0"/>
              </a:rPr>
              <a:t>	</a:t>
            </a:r>
            <a:r>
              <a:rPr lang="en-US" sz="3600" dirty="0" smtClean="0">
                <a:cs typeface="Calibri Light" panose="020F0302020204030204" pitchFamily="34" charset="0"/>
              </a:rPr>
              <a:t>8</a:t>
            </a:r>
            <a:endParaRPr lang="en-US" sz="3600" dirty="0">
              <a:cs typeface="Calibri Light" panose="020F0302020204030204" pitchFamily="34" charset="0"/>
            </a:endParaRPr>
          </a:p>
        </p:txBody>
      </p:sp>
      <p:sp>
        <p:nvSpPr>
          <p:cNvPr id="25" name="Oval 24">
            <a:hlinkClick r:id="" action="ppaction://noaction"/>
          </p:cNvPr>
          <p:cNvSpPr/>
          <p:nvPr/>
        </p:nvSpPr>
        <p:spPr bwMode="gray">
          <a:xfrm>
            <a:off x="1104027" y="8180993"/>
            <a:ext cx="586739" cy="586739"/>
          </a:xfrm>
          <a:prstGeom prst="ellipse">
            <a:avLst/>
          </a:prstGeom>
          <a:solidFill>
            <a:srgbClr val="201E1E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6000"/>
              </a:lnSpc>
            </a:pPr>
            <a:r>
              <a:rPr lang="ru-R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0</a:t>
            </a:r>
            <a:r>
              <a:rPr lang="hu-H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6</a:t>
            </a:r>
            <a:endParaRPr lang="en-GB" sz="16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7794CA7B-8422-479E-BCF2-FF8DF9FF3A44}"/>
              </a:ext>
            </a:extLst>
          </p:cNvPr>
          <p:cNvSpPr txBox="1">
            <a:spLocks/>
          </p:cNvSpPr>
          <p:nvPr/>
        </p:nvSpPr>
        <p:spPr>
          <a:xfrm>
            <a:off x="1948179" y="8193007"/>
            <a:ext cx="169227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tabLst>
                <a:tab pos="6705432" algn="r"/>
              </a:tabLs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tabLst>
                <a:tab pos="6705432" algn="r"/>
              </a:tabLst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hu-HU" sz="3600" b="1" dirty="0" smtClean="0">
                <a:cs typeface="Calibri Light" panose="020F0302020204030204" pitchFamily="34" charset="0"/>
              </a:rPr>
              <a:t>Hipotézisek					</a:t>
            </a:r>
            <a:r>
              <a:rPr lang="en-US" sz="3600" dirty="0">
                <a:cs typeface="Calibri Light" panose="020F0302020204030204" pitchFamily="34" charset="0"/>
              </a:rPr>
              <a:t>	</a:t>
            </a:r>
            <a:r>
              <a:rPr lang="hu-HU" sz="3600" dirty="0" smtClean="0">
                <a:cs typeface="Calibri Light" panose="020F0302020204030204" pitchFamily="34" charset="0"/>
              </a:rPr>
              <a:t>	12</a:t>
            </a:r>
            <a:endParaRPr lang="en-US" sz="3600" dirty="0">
              <a:cs typeface="Calibri Light" panose="020F0302020204030204" pitchFamily="34" charset="0"/>
            </a:endParaRPr>
          </a:p>
        </p:txBody>
      </p:sp>
      <p:sp>
        <p:nvSpPr>
          <p:cNvPr id="27" name="Oval 26">
            <a:hlinkClick r:id="" action="ppaction://noaction"/>
          </p:cNvPr>
          <p:cNvSpPr/>
          <p:nvPr/>
        </p:nvSpPr>
        <p:spPr bwMode="gray">
          <a:xfrm>
            <a:off x="1104027" y="9365372"/>
            <a:ext cx="586739" cy="586739"/>
          </a:xfrm>
          <a:prstGeom prst="ellipse">
            <a:avLst/>
          </a:prstGeom>
          <a:solidFill>
            <a:srgbClr val="201E1E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6000"/>
              </a:lnSpc>
            </a:pPr>
            <a:r>
              <a:rPr lang="ru-R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0</a:t>
            </a:r>
            <a:r>
              <a:rPr lang="hu-H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7</a:t>
            </a:r>
            <a:endParaRPr lang="en-GB" sz="16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794CA7B-8422-479E-BCF2-FF8DF9FF3A44}"/>
              </a:ext>
            </a:extLst>
          </p:cNvPr>
          <p:cNvSpPr txBox="1">
            <a:spLocks/>
          </p:cNvSpPr>
          <p:nvPr/>
        </p:nvSpPr>
        <p:spPr>
          <a:xfrm>
            <a:off x="1948179" y="9377386"/>
            <a:ext cx="169227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tabLst>
                <a:tab pos="6705432" algn="r"/>
              </a:tabLs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tabLst>
                <a:tab pos="6705432" algn="r"/>
              </a:tabLst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hu-HU" sz="3600" b="1" dirty="0" smtClean="0">
                <a:cs typeface="Calibri Light" panose="020F0302020204030204" pitchFamily="34" charset="0"/>
              </a:rPr>
              <a:t>Modellezés							</a:t>
            </a:r>
            <a:r>
              <a:rPr lang="hu-HU" sz="3600" dirty="0">
                <a:cs typeface="Calibri Light" panose="020F0302020204030204" pitchFamily="34" charset="0"/>
              </a:rPr>
              <a:t>1</a:t>
            </a:r>
            <a:r>
              <a:rPr lang="hu-HU" sz="3600" dirty="0" smtClean="0">
                <a:cs typeface="Calibri Light" panose="020F0302020204030204" pitchFamily="34" charset="0"/>
              </a:rPr>
              <a:t>4</a:t>
            </a:r>
            <a:endParaRPr lang="en-US" sz="3600" dirty="0">
              <a:cs typeface="Calibri Light" panose="020F0302020204030204" pitchFamily="34" charset="0"/>
            </a:endParaRPr>
          </a:p>
        </p:txBody>
      </p:sp>
      <p:sp>
        <p:nvSpPr>
          <p:cNvPr id="29" name="Oval 28">
            <a:hlinkClick r:id="" action="ppaction://noaction"/>
          </p:cNvPr>
          <p:cNvSpPr/>
          <p:nvPr/>
        </p:nvSpPr>
        <p:spPr bwMode="gray">
          <a:xfrm>
            <a:off x="1104027" y="10582492"/>
            <a:ext cx="586739" cy="586739"/>
          </a:xfrm>
          <a:prstGeom prst="ellipse">
            <a:avLst/>
          </a:prstGeom>
          <a:solidFill>
            <a:srgbClr val="201E1E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6000"/>
              </a:lnSpc>
            </a:pPr>
            <a:r>
              <a:rPr lang="ru-R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0</a:t>
            </a:r>
            <a:r>
              <a:rPr lang="hu-H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8</a:t>
            </a:r>
            <a:endParaRPr lang="en-GB" sz="16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7794CA7B-8422-479E-BCF2-FF8DF9FF3A44}"/>
              </a:ext>
            </a:extLst>
          </p:cNvPr>
          <p:cNvSpPr txBox="1">
            <a:spLocks/>
          </p:cNvSpPr>
          <p:nvPr/>
        </p:nvSpPr>
        <p:spPr>
          <a:xfrm>
            <a:off x="1948179" y="10594506"/>
            <a:ext cx="169227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tabLst>
                <a:tab pos="6705432" algn="r"/>
              </a:tabLs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tabLst>
                <a:tab pos="6705432" algn="r"/>
              </a:tabLst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hu-HU" sz="3600" b="1" dirty="0" smtClean="0">
                <a:cs typeface="Calibri Light" panose="020F0302020204030204" pitchFamily="34" charset="0"/>
              </a:rPr>
              <a:t>Új és újszerű eredmények						</a:t>
            </a:r>
            <a:r>
              <a:rPr lang="en-US" sz="3600" dirty="0">
                <a:cs typeface="Calibri Light" panose="020F0302020204030204" pitchFamily="34" charset="0"/>
              </a:rPr>
              <a:t>	</a:t>
            </a:r>
            <a:r>
              <a:rPr lang="hu-HU" sz="3600" dirty="0" smtClean="0">
                <a:cs typeface="Calibri Light" panose="020F0302020204030204" pitchFamily="34" charset="0"/>
              </a:rPr>
              <a:t>25</a:t>
            </a:r>
            <a:endParaRPr lang="en-US" sz="3600" dirty="0">
              <a:cs typeface="Calibri Light" panose="020F0302020204030204" pitchFamily="34" charset="0"/>
            </a:endParaRPr>
          </a:p>
        </p:txBody>
      </p:sp>
      <p:sp>
        <p:nvSpPr>
          <p:cNvPr id="31" name="Oval 30">
            <a:hlinkClick r:id="" action="ppaction://noaction"/>
          </p:cNvPr>
          <p:cNvSpPr/>
          <p:nvPr/>
        </p:nvSpPr>
        <p:spPr bwMode="gray">
          <a:xfrm>
            <a:off x="1104027" y="6972197"/>
            <a:ext cx="586739" cy="586739"/>
          </a:xfrm>
          <a:prstGeom prst="ellipse">
            <a:avLst/>
          </a:prstGeom>
          <a:solidFill>
            <a:srgbClr val="201E1E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6000"/>
              </a:lnSpc>
            </a:pPr>
            <a:r>
              <a:rPr lang="ru-R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0</a:t>
            </a:r>
            <a:r>
              <a:rPr lang="hu-HU" sz="16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4</a:t>
            </a:r>
            <a:endParaRPr lang="en-GB" sz="16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7794CA7B-8422-479E-BCF2-FF8DF9FF3A44}"/>
              </a:ext>
            </a:extLst>
          </p:cNvPr>
          <p:cNvSpPr txBox="1">
            <a:spLocks/>
          </p:cNvSpPr>
          <p:nvPr/>
        </p:nvSpPr>
        <p:spPr>
          <a:xfrm>
            <a:off x="1948179" y="6984211"/>
            <a:ext cx="169227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tabLst>
                <a:tab pos="6705432" algn="r"/>
              </a:tabLs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tabLst>
                <a:tab pos="6705432" algn="r"/>
              </a:tabLst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05432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3600" b="1" dirty="0" err="1" smtClean="0">
                <a:cs typeface="Calibri Light" panose="020F0302020204030204" pitchFamily="34" charset="0"/>
              </a:rPr>
              <a:t>Szakirodalom</a:t>
            </a:r>
            <a:r>
              <a:rPr lang="hu-HU" sz="3600" b="1" dirty="0" smtClean="0">
                <a:cs typeface="Calibri Light" panose="020F0302020204030204" pitchFamily="34" charset="0"/>
              </a:rPr>
              <a:t>-</a:t>
            </a:r>
            <a:r>
              <a:rPr lang="en-US" sz="3600" b="1" dirty="0" err="1" smtClean="0">
                <a:cs typeface="Calibri Light" panose="020F0302020204030204" pitchFamily="34" charset="0"/>
              </a:rPr>
              <a:t>kutat</a:t>
            </a:r>
            <a:r>
              <a:rPr lang="hu-HU" sz="3600" b="1" dirty="0" smtClean="0">
                <a:cs typeface="Calibri Light" panose="020F0302020204030204" pitchFamily="34" charset="0"/>
              </a:rPr>
              <a:t>ás						</a:t>
            </a:r>
            <a:r>
              <a:rPr lang="en-US" sz="3600" dirty="0">
                <a:cs typeface="Calibri Light" panose="020F0302020204030204" pitchFamily="34" charset="0"/>
              </a:rPr>
              <a:t>	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578931"/>
            <a:ext cx="1388634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en-US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GYAN</a:t>
            </a: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ÚGENERÁLÁS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4;p19"/>
          <p:cNvSpPr txBox="1"/>
          <p:nvPr/>
        </p:nvSpPr>
        <p:spPr>
          <a:xfrm>
            <a:off x="707965" y="3239659"/>
            <a:ext cx="22188130" cy="14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400" dirty="0" smtClean="0"/>
              <a:t>„Jelentősen </a:t>
            </a:r>
            <a:r>
              <a:rPr lang="hu-HU" sz="4400" b="1" dirty="0"/>
              <a:t>eltérő viselkedések </a:t>
            </a:r>
            <a:r>
              <a:rPr lang="hu-HU" sz="4400" dirty="0"/>
              <a:t>detektálása, egy előre meghatározott normális mintától való különbözőség </a:t>
            </a:r>
            <a:r>
              <a:rPr lang="hu-HU" sz="4400" dirty="0" smtClean="0"/>
              <a:t>azonosítása.” (DUA – DU 2</a:t>
            </a:r>
            <a:r>
              <a:rPr lang="en-US" sz="4400" dirty="0" smtClean="0"/>
              <a:t>011)</a:t>
            </a:r>
          </a:p>
        </p:txBody>
      </p:sp>
      <p:sp>
        <p:nvSpPr>
          <p:cNvPr id="7" name="Google Shape;104;p19"/>
          <p:cNvSpPr txBox="1"/>
          <p:nvPr/>
        </p:nvSpPr>
        <p:spPr>
          <a:xfrm>
            <a:off x="707965" y="5416643"/>
            <a:ext cx="22188130" cy="281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400" dirty="0" smtClean="0"/>
              <a:t>A kutatásban a </a:t>
            </a:r>
            <a:r>
              <a:rPr lang="hu-HU" sz="4400" b="1" dirty="0"/>
              <a:t>kontrollhiányosságok detektálását </a:t>
            </a:r>
            <a:r>
              <a:rPr lang="hu-HU" sz="4400" dirty="0"/>
              <a:t>gyanúgenerálásnak nevezem, ahol a mindenkori cél az információbiztonsági kontrollok megfelelőségének </a:t>
            </a:r>
            <a:r>
              <a:rPr lang="hu-HU" sz="4400" dirty="0" smtClean="0"/>
              <a:t>következtetése, </a:t>
            </a:r>
            <a:r>
              <a:rPr lang="hu-HU" sz="4400" dirty="0"/>
              <a:t>a hiányosságok, mint </a:t>
            </a:r>
            <a:r>
              <a:rPr lang="hu-HU" sz="4400" b="1" dirty="0"/>
              <a:t>gyanúmomentumok</a:t>
            </a:r>
            <a:r>
              <a:rPr lang="hu-HU" sz="4400" dirty="0"/>
              <a:t> rögzítése. Az </a:t>
            </a:r>
            <a:r>
              <a:rPr lang="hu-HU" sz="4400" b="1" dirty="0"/>
              <a:t>automatizált gyanúgenerálás </a:t>
            </a:r>
            <a:r>
              <a:rPr lang="hu-HU" sz="4400" dirty="0"/>
              <a:t>a döntéstámogató rendszer </a:t>
            </a:r>
            <a:r>
              <a:rPr lang="hu-HU" sz="4400" dirty="0" smtClean="0"/>
              <a:t>alapvető </a:t>
            </a:r>
            <a:r>
              <a:rPr lang="hu-HU" sz="4400" dirty="0"/>
              <a:t>kompetenciája.</a:t>
            </a:r>
          </a:p>
        </p:txBody>
      </p:sp>
      <p:sp>
        <p:nvSpPr>
          <p:cNvPr id="9" name="Google Shape;104;p19"/>
          <p:cNvSpPr txBox="1"/>
          <p:nvPr/>
        </p:nvSpPr>
        <p:spPr>
          <a:xfrm>
            <a:off x="707965" y="10219445"/>
            <a:ext cx="22188130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400" dirty="0" smtClean="0"/>
              <a:t>„</a:t>
            </a:r>
            <a:r>
              <a:rPr lang="en-US" sz="4400" dirty="0"/>
              <a:t>It is difficult to think of a major industry that AI will not transform</a:t>
            </a:r>
            <a:r>
              <a:rPr lang="hu-HU" sz="4400" dirty="0" smtClean="0"/>
              <a:t>.” (NG </a:t>
            </a:r>
            <a:r>
              <a:rPr lang="en-US" sz="4400" dirty="0" smtClean="0"/>
              <a:t>2017)</a:t>
            </a:r>
            <a:endParaRPr lang="hu-H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25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HIPOTÉZISEK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2371880" y="2763500"/>
            <a:ext cx="19999669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H1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: Az információbiztonsági auditjelentések szöveges eredményeiből strukturált adatbázist alkotva és bemenetként a mesterséges intelligencia fogalomkörébe illeszthető eszközökkel azt feldolgozva, az auditok során feltárni kívánt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kontrollhiányosságok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 (gyanúk) megléte a véletlen találgatásnál nagyobb valószínűséggel kimutathatók, azaz a kontrollhiányosságok konstellációi matematikailag értelmezhető összefüggéseket hordoznak magukban. </a:t>
            </a:r>
            <a:endParaRPr lang="hu-HU" dirty="0"/>
          </a:p>
        </p:txBody>
      </p:sp>
      <p:grpSp>
        <p:nvGrpSpPr>
          <p:cNvPr id="10" name="Google Shape;115;p20"/>
          <p:cNvGrpSpPr/>
          <p:nvPr/>
        </p:nvGrpSpPr>
        <p:grpSpPr>
          <a:xfrm>
            <a:off x="948596" y="2852368"/>
            <a:ext cx="917986" cy="1015470"/>
            <a:chOff x="0" y="0"/>
            <a:chExt cx="917984" cy="1015468"/>
          </a:xfrm>
        </p:grpSpPr>
        <p:sp>
          <p:nvSpPr>
            <p:cNvPr id="11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33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HIPOTÉZISEK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2371880" y="2763500"/>
            <a:ext cx="19999669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H1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: Az információbiztonsági auditjelentések szöveges eredményeiből strukturált adatbázist alkotva és bemenetként a mesterséges intelligencia fogalomkörébe illeszthető eszközökkel azt feldolgozva, az auditok során feltárni kívánt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kontrollhiányosságok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 (gyanúk) megléte a véletlen találgatásnál nagyobb valószínűséggel kimutathatók, azaz a kontrollhiányosságok konstellációi matematikailag értelmezhető összefüggéseket hordoznak magukban. </a:t>
            </a:r>
            <a:endParaRPr lang="hu-HU" dirty="0"/>
          </a:p>
        </p:txBody>
      </p:sp>
      <p:grpSp>
        <p:nvGrpSpPr>
          <p:cNvPr id="10" name="Google Shape;115;p20"/>
          <p:cNvGrpSpPr/>
          <p:nvPr/>
        </p:nvGrpSpPr>
        <p:grpSpPr>
          <a:xfrm>
            <a:off x="948596" y="2852368"/>
            <a:ext cx="917986" cy="1015470"/>
            <a:chOff x="0" y="0"/>
            <a:chExt cx="917984" cy="1015468"/>
          </a:xfrm>
        </p:grpSpPr>
        <p:sp>
          <p:nvSpPr>
            <p:cNvPr id="11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" name="Google Shape;104;p19"/>
          <p:cNvSpPr txBox="1"/>
          <p:nvPr/>
        </p:nvSpPr>
        <p:spPr>
          <a:xfrm>
            <a:off x="3549170" y="5736822"/>
            <a:ext cx="19999669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sym typeface="Helvetica Neue"/>
              </a:rPr>
              <a:t>H1.1</a:t>
            </a:r>
            <a:r>
              <a:rPr lang="hu-HU" sz="3200" dirty="0">
                <a:latin typeface="Helvetica Neue"/>
                <a:sym typeface="Helvetica Neue"/>
              </a:rPr>
              <a:t>: A </a:t>
            </a:r>
            <a:r>
              <a:rPr lang="hu-HU" sz="3200" b="1" dirty="0">
                <a:latin typeface="Helvetica Neue"/>
                <a:sym typeface="Helvetica Neue"/>
              </a:rPr>
              <a:t>gyanúgenerálás</a:t>
            </a:r>
            <a:r>
              <a:rPr lang="hu-HU" sz="3200" dirty="0">
                <a:latin typeface="Helvetica Neue"/>
                <a:sym typeface="Helvetica Neue"/>
              </a:rPr>
              <a:t>, mint megoldandó üzletileg értelmezett probléma sajátosságait értékelve, a kontrollhiányosságok detektálása megoldható </a:t>
            </a:r>
            <a:r>
              <a:rPr lang="hu-HU" sz="3200" b="1" dirty="0">
                <a:latin typeface="Helvetica Neue"/>
                <a:sym typeface="Helvetica Neue"/>
              </a:rPr>
              <a:t>felügyelt és felügyelet nélküli</a:t>
            </a:r>
            <a:r>
              <a:rPr lang="hu-HU" sz="3200" dirty="0">
                <a:latin typeface="Helvetica Neue"/>
                <a:sym typeface="Helvetica Neue"/>
              </a:rPr>
              <a:t> gépi tanuló eljárásokkal is. </a:t>
            </a:r>
            <a:endParaRPr lang="hu-HU" dirty="0"/>
          </a:p>
        </p:txBody>
      </p:sp>
      <p:grpSp>
        <p:nvGrpSpPr>
          <p:cNvPr id="19" name="Google Shape;115;p20"/>
          <p:cNvGrpSpPr/>
          <p:nvPr/>
        </p:nvGrpSpPr>
        <p:grpSpPr>
          <a:xfrm>
            <a:off x="2293772" y="5804871"/>
            <a:ext cx="917986" cy="1015470"/>
            <a:chOff x="0" y="0"/>
            <a:chExt cx="917984" cy="1015468"/>
          </a:xfrm>
        </p:grpSpPr>
        <p:sp>
          <p:nvSpPr>
            <p:cNvPr id="20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8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HIPOTÉZISEK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2371880" y="2763500"/>
            <a:ext cx="19999669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H1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: Az információbiztonsági auditjelentések szöveges eredményeiből strukturált adatbázist alkotva és bemenetként a mesterséges intelligencia fogalomkörébe illeszthető eszközökkel azt feldolgozva, az auditok során feltárni kívánt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kontrollhiányosságok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 (gyanúk) megléte a véletlen találgatásnál nagyobb valószínűséggel kimutathatók, azaz a kontrollhiányosságok konstellációi matematikailag értelmezhető összefüggéseket hordoznak magukban. </a:t>
            </a:r>
            <a:endParaRPr lang="hu-HU" dirty="0"/>
          </a:p>
        </p:txBody>
      </p:sp>
      <p:grpSp>
        <p:nvGrpSpPr>
          <p:cNvPr id="10" name="Google Shape;115;p20"/>
          <p:cNvGrpSpPr/>
          <p:nvPr/>
        </p:nvGrpSpPr>
        <p:grpSpPr>
          <a:xfrm>
            <a:off x="948596" y="2852368"/>
            <a:ext cx="917986" cy="1015470"/>
            <a:chOff x="0" y="0"/>
            <a:chExt cx="917984" cy="1015468"/>
          </a:xfrm>
        </p:grpSpPr>
        <p:sp>
          <p:nvSpPr>
            <p:cNvPr id="11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" name="Google Shape;104;p19"/>
          <p:cNvSpPr txBox="1"/>
          <p:nvPr/>
        </p:nvSpPr>
        <p:spPr>
          <a:xfrm>
            <a:off x="3549170" y="5736822"/>
            <a:ext cx="19999669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sym typeface="Helvetica Neue"/>
              </a:rPr>
              <a:t>H1.1</a:t>
            </a:r>
            <a:r>
              <a:rPr lang="hu-HU" sz="3200" dirty="0">
                <a:latin typeface="Helvetica Neue"/>
                <a:sym typeface="Helvetica Neue"/>
              </a:rPr>
              <a:t>: A </a:t>
            </a:r>
            <a:r>
              <a:rPr lang="hu-HU" sz="3200" b="1" dirty="0">
                <a:latin typeface="Helvetica Neue"/>
                <a:sym typeface="Helvetica Neue"/>
              </a:rPr>
              <a:t>gyanúgenerálás</a:t>
            </a:r>
            <a:r>
              <a:rPr lang="hu-HU" sz="3200" dirty="0">
                <a:latin typeface="Helvetica Neue"/>
                <a:sym typeface="Helvetica Neue"/>
              </a:rPr>
              <a:t>, mint megoldandó üzletileg értelmezett probléma sajátosságait értékelve, a kontrollhiányosságok detektálása megoldható </a:t>
            </a:r>
            <a:r>
              <a:rPr lang="hu-HU" sz="3200" b="1" dirty="0">
                <a:latin typeface="Helvetica Neue"/>
                <a:sym typeface="Helvetica Neue"/>
              </a:rPr>
              <a:t>felügyelt és felügyelet nélküli</a:t>
            </a:r>
            <a:r>
              <a:rPr lang="hu-HU" sz="3200" dirty="0">
                <a:latin typeface="Helvetica Neue"/>
                <a:sym typeface="Helvetica Neue"/>
              </a:rPr>
              <a:t> gépi tanuló eljárásokkal is. </a:t>
            </a:r>
            <a:endParaRPr lang="hu-HU" dirty="0"/>
          </a:p>
        </p:txBody>
      </p:sp>
      <p:grpSp>
        <p:nvGrpSpPr>
          <p:cNvPr id="19" name="Google Shape;115;p20"/>
          <p:cNvGrpSpPr/>
          <p:nvPr/>
        </p:nvGrpSpPr>
        <p:grpSpPr>
          <a:xfrm>
            <a:off x="2293772" y="5804871"/>
            <a:ext cx="917986" cy="1015470"/>
            <a:chOff x="0" y="0"/>
            <a:chExt cx="917984" cy="1015468"/>
          </a:xfrm>
        </p:grpSpPr>
        <p:sp>
          <p:nvSpPr>
            <p:cNvPr id="20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" name="Google Shape;104;p19"/>
          <p:cNvSpPr txBox="1"/>
          <p:nvPr/>
        </p:nvSpPr>
        <p:spPr>
          <a:xfrm>
            <a:off x="3549170" y="7416928"/>
            <a:ext cx="19999669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sym typeface="Helvetica Neue"/>
              </a:rPr>
              <a:t>H1.2: </a:t>
            </a:r>
            <a:r>
              <a:rPr lang="hu-HU" sz="3200" dirty="0">
                <a:latin typeface="Helvetica Neue"/>
                <a:sym typeface="Helvetica Neue"/>
              </a:rPr>
              <a:t>A </a:t>
            </a:r>
            <a:r>
              <a:rPr lang="hu-HU" sz="3200" b="1" dirty="0">
                <a:latin typeface="Helvetica Neue"/>
                <a:sym typeface="Helvetica Neue"/>
              </a:rPr>
              <a:t>gyanúgenerálás</a:t>
            </a:r>
            <a:r>
              <a:rPr lang="hu-HU" sz="3200" dirty="0">
                <a:latin typeface="Helvetica Neue"/>
                <a:sym typeface="Helvetica Neue"/>
              </a:rPr>
              <a:t> teljesítménye fokozható </a:t>
            </a:r>
            <a:r>
              <a:rPr lang="hu-HU" sz="3200" b="1" dirty="0">
                <a:latin typeface="Helvetica Neue"/>
                <a:sym typeface="Helvetica Neue"/>
              </a:rPr>
              <a:t>hibrid megközelítésben</a:t>
            </a:r>
            <a:r>
              <a:rPr lang="hu-HU" sz="3200" dirty="0">
                <a:latin typeface="Helvetica Neue"/>
                <a:sym typeface="Helvetica Neue"/>
              </a:rPr>
              <a:t>, azaz a felügyelt és nem felügyelt módszerek együttes felhasználásának a kutatásban alkalmazott releváns </a:t>
            </a:r>
            <a:r>
              <a:rPr lang="hu-HU" sz="3200" dirty="0" err="1">
                <a:latin typeface="Helvetica Neue"/>
                <a:sym typeface="Helvetica Neue"/>
              </a:rPr>
              <a:t>performancia</a:t>
            </a:r>
            <a:r>
              <a:rPr lang="hu-HU" sz="3200" dirty="0">
                <a:latin typeface="Helvetica Neue"/>
                <a:sym typeface="Helvetica Neue"/>
              </a:rPr>
              <a:t> metrikái ideálisabb értékeket mutatnak, mint önálló alkalmazásban</a:t>
            </a:r>
            <a:endParaRPr lang="hu-HU" dirty="0"/>
          </a:p>
        </p:txBody>
      </p:sp>
      <p:grpSp>
        <p:nvGrpSpPr>
          <p:cNvPr id="27" name="Google Shape;115;p20"/>
          <p:cNvGrpSpPr/>
          <p:nvPr/>
        </p:nvGrpSpPr>
        <p:grpSpPr>
          <a:xfrm>
            <a:off x="2293772" y="7525458"/>
            <a:ext cx="917986" cy="1015470"/>
            <a:chOff x="0" y="0"/>
            <a:chExt cx="917984" cy="1015468"/>
          </a:xfrm>
        </p:grpSpPr>
        <p:sp>
          <p:nvSpPr>
            <p:cNvPr id="28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45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HIPOTÉZISEK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2371880" y="2763500"/>
            <a:ext cx="19999669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H1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: Az információbiztonsági auditjelentések szöveges eredményeiből strukturált adatbázist alkotva és bemenetként a mesterséges intelligencia fogalomkörébe illeszthető eszközökkel azt feldolgozva, az auditok során feltárni kívánt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kontrollhiányosságok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 (gyanúk) megléte a véletlen találgatásnál nagyobb valószínűséggel kimutathatók, azaz a kontrollhiányosságok konstellációi matematikailag értelmezhető összefüggéseket hordoznak magukban. </a:t>
            </a:r>
            <a:endParaRPr lang="hu-HU" dirty="0"/>
          </a:p>
        </p:txBody>
      </p:sp>
      <p:grpSp>
        <p:nvGrpSpPr>
          <p:cNvPr id="10" name="Google Shape;115;p20"/>
          <p:cNvGrpSpPr/>
          <p:nvPr/>
        </p:nvGrpSpPr>
        <p:grpSpPr>
          <a:xfrm>
            <a:off x="948596" y="2852368"/>
            <a:ext cx="917986" cy="1015470"/>
            <a:chOff x="0" y="0"/>
            <a:chExt cx="917984" cy="1015468"/>
          </a:xfrm>
        </p:grpSpPr>
        <p:sp>
          <p:nvSpPr>
            <p:cNvPr id="11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" name="Google Shape;104;p19"/>
          <p:cNvSpPr txBox="1"/>
          <p:nvPr/>
        </p:nvSpPr>
        <p:spPr>
          <a:xfrm>
            <a:off x="3549170" y="5736822"/>
            <a:ext cx="19999669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sym typeface="Helvetica Neue"/>
              </a:rPr>
              <a:t>H1.1</a:t>
            </a:r>
            <a:r>
              <a:rPr lang="hu-HU" sz="3200" dirty="0">
                <a:latin typeface="Helvetica Neue"/>
                <a:sym typeface="Helvetica Neue"/>
              </a:rPr>
              <a:t>: A </a:t>
            </a:r>
            <a:r>
              <a:rPr lang="hu-HU" sz="3200" b="1" dirty="0">
                <a:latin typeface="Helvetica Neue"/>
                <a:sym typeface="Helvetica Neue"/>
              </a:rPr>
              <a:t>gyanúgenerálás</a:t>
            </a:r>
            <a:r>
              <a:rPr lang="hu-HU" sz="3200" dirty="0">
                <a:latin typeface="Helvetica Neue"/>
                <a:sym typeface="Helvetica Neue"/>
              </a:rPr>
              <a:t>, mint megoldandó üzletileg értelmezett probléma sajátosságait értékelve, a kontrollhiányosságok detektálása megoldható </a:t>
            </a:r>
            <a:r>
              <a:rPr lang="hu-HU" sz="3200" b="1" dirty="0">
                <a:latin typeface="Helvetica Neue"/>
                <a:sym typeface="Helvetica Neue"/>
              </a:rPr>
              <a:t>felügyelt és felügyelet nélküli</a:t>
            </a:r>
            <a:r>
              <a:rPr lang="hu-HU" sz="3200" dirty="0">
                <a:latin typeface="Helvetica Neue"/>
                <a:sym typeface="Helvetica Neue"/>
              </a:rPr>
              <a:t> gépi tanuló eljárásokkal is. </a:t>
            </a:r>
            <a:endParaRPr lang="hu-HU" dirty="0"/>
          </a:p>
        </p:txBody>
      </p:sp>
      <p:grpSp>
        <p:nvGrpSpPr>
          <p:cNvPr id="19" name="Google Shape;115;p20"/>
          <p:cNvGrpSpPr/>
          <p:nvPr/>
        </p:nvGrpSpPr>
        <p:grpSpPr>
          <a:xfrm>
            <a:off x="2293772" y="5804871"/>
            <a:ext cx="917986" cy="1015470"/>
            <a:chOff x="0" y="0"/>
            <a:chExt cx="917984" cy="1015468"/>
          </a:xfrm>
        </p:grpSpPr>
        <p:sp>
          <p:nvSpPr>
            <p:cNvPr id="20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" name="Google Shape;104;p19"/>
          <p:cNvSpPr txBox="1"/>
          <p:nvPr/>
        </p:nvSpPr>
        <p:spPr>
          <a:xfrm>
            <a:off x="3549170" y="7416928"/>
            <a:ext cx="19999669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sym typeface="Helvetica Neue"/>
              </a:rPr>
              <a:t>H1.2: </a:t>
            </a:r>
            <a:r>
              <a:rPr lang="hu-HU" sz="3200" dirty="0">
                <a:latin typeface="Helvetica Neue"/>
                <a:sym typeface="Helvetica Neue"/>
              </a:rPr>
              <a:t>A </a:t>
            </a:r>
            <a:r>
              <a:rPr lang="hu-HU" sz="3200" b="1" dirty="0">
                <a:latin typeface="Helvetica Neue"/>
                <a:sym typeface="Helvetica Neue"/>
              </a:rPr>
              <a:t>gyanúgenerálás</a:t>
            </a:r>
            <a:r>
              <a:rPr lang="hu-HU" sz="3200" dirty="0">
                <a:latin typeface="Helvetica Neue"/>
                <a:sym typeface="Helvetica Neue"/>
              </a:rPr>
              <a:t> teljesítménye fokozható </a:t>
            </a:r>
            <a:r>
              <a:rPr lang="hu-HU" sz="3200" b="1" dirty="0">
                <a:latin typeface="Helvetica Neue"/>
                <a:sym typeface="Helvetica Neue"/>
              </a:rPr>
              <a:t>hibrid megközelítésben</a:t>
            </a:r>
            <a:r>
              <a:rPr lang="hu-HU" sz="3200" dirty="0">
                <a:latin typeface="Helvetica Neue"/>
                <a:sym typeface="Helvetica Neue"/>
              </a:rPr>
              <a:t>, azaz a felügyelt és nem felügyelt módszerek együttes felhasználásának a kutatásban alkalmazott releváns </a:t>
            </a:r>
            <a:r>
              <a:rPr lang="hu-HU" sz="3200" dirty="0" err="1">
                <a:latin typeface="Helvetica Neue"/>
                <a:sym typeface="Helvetica Neue"/>
              </a:rPr>
              <a:t>performancia</a:t>
            </a:r>
            <a:r>
              <a:rPr lang="hu-HU" sz="3200" dirty="0">
                <a:latin typeface="Helvetica Neue"/>
                <a:sym typeface="Helvetica Neue"/>
              </a:rPr>
              <a:t> metrikái ideálisabb értékeket mutatnak, mint önálló alkalmazásban</a:t>
            </a:r>
            <a:endParaRPr lang="hu-HU" dirty="0"/>
          </a:p>
        </p:txBody>
      </p:sp>
      <p:grpSp>
        <p:nvGrpSpPr>
          <p:cNvPr id="27" name="Google Shape;115;p20"/>
          <p:cNvGrpSpPr/>
          <p:nvPr/>
        </p:nvGrpSpPr>
        <p:grpSpPr>
          <a:xfrm>
            <a:off x="2293772" y="7525458"/>
            <a:ext cx="917986" cy="1015470"/>
            <a:chOff x="0" y="0"/>
            <a:chExt cx="917984" cy="1015468"/>
          </a:xfrm>
        </p:grpSpPr>
        <p:sp>
          <p:nvSpPr>
            <p:cNvPr id="28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4" name="Google Shape;104;p19"/>
          <p:cNvSpPr txBox="1"/>
          <p:nvPr/>
        </p:nvSpPr>
        <p:spPr>
          <a:xfrm>
            <a:off x="3518444" y="9470001"/>
            <a:ext cx="19999669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sym typeface="Helvetica Neue"/>
              </a:rPr>
              <a:t>H1.3: </a:t>
            </a:r>
            <a:r>
              <a:rPr lang="hu-HU" sz="3200" dirty="0">
                <a:latin typeface="Helvetica Neue"/>
                <a:sym typeface="Helvetica Neue"/>
              </a:rPr>
              <a:t>A </a:t>
            </a:r>
            <a:r>
              <a:rPr lang="hu-HU" sz="3200" b="1" dirty="0">
                <a:latin typeface="Helvetica Neue"/>
                <a:sym typeface="Helvetica Neue"/>
              </a:rPr>
              <a:t>hibrid modell </a:t>
            </a:r>
            <a:r>
              <a:rPr lang="hu-HU" sz="3200" dirty="0">
                <a:latin typeface="Helvetica Neue"/>
                <a:sym typeface="Helvetica Neue"/>
              </a:rPr>
              <a:t>többlet-információs értéket teremtve képes az egyszerű modellek </a:t>
            </a:r>
            <a:r>
              <a:rPr lang="hu-HU" sz="3200" b="1" dirty="0">
                <a:latin typeface="Helvetica Neue"/>
                <a:sym typeface="Helvetica Neue"/>
              </a:rPr>
              <a:t>általánosító képességén</a:t>
            </a:r>
            <a:r>
              <a:rPr lang="hu-HU" sz="3200" dirty="0">
                <a:latin typeface="Helvetica Neue"/>
                <a:sym typeface="Helvetica Neue"/>
              </a:rPr>
              <a:t> </a:t>
            </a:r>
            <a:r>
              <a:rPr lang="hu-HU" sz="3200" dirty="0" smtClean="0">
                <a:latin typeface="Helvetica Neue"/>
                <a:sym typeface="Helvetica Neue"/>
              </a:rPr>
              <a:t>(is) javítani</a:t>
            </a:r>
            <a:r>
              <a:rPr lang="hu-HU" sz="3200" dirty="0">
                <a:latin typeface="Helvetica Neue"/>
                <a:sym typeface="Helvetica Neue"/>
              </a:rPr>
              <a:t>.</a:t>
            </a:r>
            <a:endParaRPr lang="hu-HU" dirty="0"/>
          </a:p>
        </p:txBody>
      </p:sp>
      <p:grpSp>
        <p:nvGrpSpPr>
          <p:cNvPr id="35" name="Google Shape;115;p20"/>
          <p:cNvGrpSpPr/>
          <p:nvPr/>
        </p:nvGrpSpPr>
        <p:grpSpPr>
          <a:xfrm>
            <a:off x="2263046" y="9515190"/>
            <a:ext cx="917986" cy="1015470"/>
            <a:chOff x="0" y="0"/>
            <a:chExt cx="917984" cy="1015468"/>
          </a:xfrm>
        </p:grpSpPr>
        <p:sp>
          <p:nvSpPr>
            <p:cNvPr id="36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HIPOTÉZISEK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2371880" y="3009721"/>
            <a:ext cx="19999669" cy="207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H2: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A döntéstámogató rendszer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genetikai potenciálja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letapogatható hasonlóságelemzéssel ellátott kereső eljárással a tanításra alkalmazott adathalmaz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irányított feldolgozásán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keresztül, úgy, hogy a genetikai potenciálhoz vezető kereső eljárás a genetikus algoritmusok esetén alkalmazott véletlen mutáció és a populáció egyedeinek keresztezése nélkül is képes ideálisabb eredményt szolgáltatni.</a:t>
            </a:r>
            <a:endParaRPr lang="hu-HU" dirty="0"/>
          </a:p>
        </p:txBody>
      </p:sp>
      <p:grpSp>
        <p:nvGrpSpPr>
          <p:cNvPr id="10" name="Google Shape;115;p20"/>
          <p:cNvGrpSpPr/>
          <p:nvPr/>
        </p:nvGrpSpPr>
        <p:grpSpPr>
          <a:xfrm>
            <a:off x="948596" y="3126688"/>
            <a:ext cx="917986" cy="1015470"/>
            <a:chOff x="0" y="0"/>
            <a:chExt cx="917984" cy="1015468"/>
          </a:xfrm>
        </p:grpSpPr>
        <p:sp>
          <p:nvSpPr>
            <p:cNvPr id="11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13/27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69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HIPOTÉZISEK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2371880" y="3009721"/>
            <a:ext cx="19999669" cy="207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H2: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A döntéstámogató rendszer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genetikai potenciálja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letapogatható hasonlóságelemzéssel ellátott kereső eljárással a tanításra alkalmazott adathalmaz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irányított feldolgozásán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keresztül, úgy, hogy a genetikai potenciálhoz vezető kereső eljárás a genetikus algoritmusok esetén alkalmazott véletlen mutáció és a populáció egyedeinek keresztezése nélkül is képes ideálisabb eredményt szolgáltatni.</a:t>
            </a:r>
            <a:endParaRPr lang="hu-HU" dirty="0"/>
          </a:p>
        </p:txBody>
      </p:sp>
      <p:grpSp>
        <p:nvGrpSpPr>
          <p:cNvPr id="10" name="Google Shape;115;p20"/>
          <p:cNvGrpSpPr/>
          <p:nvPr/>
        </p:nvGrpSpPr>
        <p:grpSpPr>
          <a:xfrm>
            <a:off x="948596" y="3126688"/>
            <a:ext cx="917986" cy="1015470"/>
            <a:chOff x="0" y="0"/>
            <a:chExt cx="917984" cy="1015468"/>
          </a:xfrm>
        </p:grpSpPr>
        <p:sp>
          <p:nvSpPr>
            <p:cNvPr id="11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" name="Google Shape;104;p19"/>
          <p:cNvSpPr txBox="1"/>
          <p:nvPr/>
        </p:nvSpPr>
        <p:spPr>
          <a:xfrm>
            <a:off x="2371879" y="5951991"/>
            <a:ext cx="19999669" cy="207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b="1" dirty="0">
                <a:latin typeface="Helvetica Neue"/>
                <a:sym typeface="Helvetica Neue"/>
              </a:rPr>
              <a:t>H3: </a:t>
            </a:r>
            <a:r>
              <a:rPr lang="hu-HU" sz="3200" dirty="0">
                <a:latin typeface="Helvetica Neue"/>
                <a:sym typeface="Helvetica Neue"/>
              </a:rPr>
              <a:t>A mesterséges intelligenciával ellátott döntéstámogató rendszerek teljesítményalapon a gépi tanuló alkalmazások klasszikus tesztelési eljárásai nélkül is rangsorolhatók, a </a:t>
            </a:r>
            <a:r>
              <a:rPr lang="hu-HU" sz="3200" dirty="0" err="1" smtClean="0">
                <a:latin typeface="Helvetica Neue"/>
                <a:sym typeface="Helvetica Neue"/>
              </a:rPr>
              <a:t>predikciók</a:t>
            </a:r>
            <a:r>
              <a:rPr lang="hu-HU" sz="3200" dirty="0" smtClean="0">
                <a:latin typeface="Helvetica Neue"/>
                <a:sym typeface="Helvetica Neue"/>
              </a:rPr>
              <a:t> (következtetések), </a:t>
            </a:r>
            <a:r>
              <a:rPr lang="hu-HU" sz="3200" dirty="0">
                <a:latin typeface="Helvetica Neue"/>
                <a:sym typeface="Helvetica Neue"/>
              </a:rPr>
              <a:t>mint generált gyanúforrások leíró tulajdonságainak </a:t>
            </a:r>
            <a:r>
              <a:rPr lang="hu-HU" sz="3200" b="1" dirty="0">
                <a:latin typeface="Helvetica Neue"/>
                <a:sym typeface="Helvetica Neue"/>
              </a:rPr>
              <a:t>érték-irány levezetésével </a:t>
            </a:r>
            <a:r>
              <a:rPr lang="hu-HU" sz="3200" dirty="0">
                <a:latin typeface="Helvetica Neue"/>
                <a:sym typeface="Helvetica Neue"/>
              </a:rPr>
              <a:t>és az ezen adatokat feldolgozó matematikai apparátussal, mely automatizáltan képes a </a:t>
            </a:r>
            <a:r>
              <a:rPr lang="hu-HU" sz="3200" b="1" dirty="0">
                <a:latin typeface="Helvetica Neue"/>
                <a:sym typeface="Helvetica Neue"/>
              </a:rPr>
              <a:t>preferált modellek </a:t>
            </a:r>
            <a:r>
              <a:rPr lang="hu-HU" sz="3200" dirty="0">
                <a:latin typeface="Helvetica Neue"/>
                <a:sym typeface="Helvetica Neue"/>
              </a:rPr>
              <a:t>objektív meghatározására.</a:t>
            </a:r>
          </a:p>
        </p:txBody>
      </p:sp>
      <p:grpSp>
        <p:nvGrpSpPr>
          <p:cNvPr id="19" name="Google Shape;115;p20"/>
          <p:cNvGrpSpPr/>
          <p:nvPr/>
        </p:nvGrpSpPr>
        <p:grpSpPr>
          <a:xfrm>
            <a:off x="979322" y="6182061"/>
            <a:ext cx="917986" cy="1015470"/>
            <a:chOff x="0" y="0"/>
            <a:chExt cx="917984" cy="1015468"/>
          </a:xfrm>
        </p:grpSpPr>
        <p:sp>
          <p:nvSpPr>
            <p:cNvPr id="20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13/27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18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ADATGYŰJTÉS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1103150" y="2827548"/>
            <a:ext cx="19999669" cy="37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A kutatáshoz felhasznált adatok 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forrása: 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egy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saját 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(megtervezett és feltöltött) adatbázis, </a:t>
            </a:r>
            <a:endParaRPr lang="hu-HU" sz="40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melyben 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tartalmazott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valós adatvagyont 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helyszíni vizsgálat (terepmunka) alatt gyűjtöttem </a:t>
            </a:r>
            <a:endParaRPr lang="hu-HU" sz="40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könyvvizsgáló, auditor és tanácsadó szervezettől 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– ezek hozzájárulása mellett, melyek mindegyike 500 főnél több munkavállalót foglalkoztat. </a:t>
            </a:r>
            <a:endParaRPr lang="hu-H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14/27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79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ADATGYŰJTÉS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1103150" y="2827548"/>
            <a:ext cx="19999669" cy="37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A kutatáshoz felhasznált adatok 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forrása: 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egy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saját 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(megtervezett és feltöltött) adatbázis, </a:t>
            </a:r>
            <a:endParaRPr lang="hu-HU" sz="40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melyben 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tartalmazott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valós adatvagyont 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helyszíni vizsgálat (terepmunka) alatt gyűjtöttem </a:t>
            </a:r>
            <a:endParaRPr lang="hu-HU" sz="40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könyvvizsgáló, auditor és tanácsadó szervezettől 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– ezek hozzájárulása mellett, melyek mindegyike 500 főnél több munkavállalót foglalkoztat. </a:t>
            </a:r>
            <a:endParaRPr lang="hu-HU" sz="1800" dirty="0"/>
          </a:p>
        </p:txBody>
      </p:sp>
      <p:sp>
        <p:nvSpPr>
          <p:cNvPr id="18" name="Google Shape;104;p19"/>
          <p:cNvSpPr txBox="1"/>
          <p:nvPr/>
        </p:nvSpPr>
        <p:spPr>
          <a:xfrm>
            <a:off x="1103150" y="7447500"/>
            <a:ext cx="19999669" cy="441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dirty="0" smtClean="0">
                <a:latin typeface="Helvetica Neue"/>
                <a:sym typeface="Helvetica Neue"/>
              </a:rPr>
              <a:t>Az adatbázis tartalmaz: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b="1" dirty="0" smtClean="0">
                <a:latin typeface="Helvetica Neue"/>
                <a:sym typeface="Helvetica Neue"/>
              </a:rPr>
              <a:t>127</a:t>
            </a:r>
            <a:r>
              <a:rPr lang="hu-HU" sz="4000" dirty="0" smtClean="0">
                <a:latin typeface="Helvetica Neue"/>
                <a:sym typeface="Helvetica Neue"/>
              </a:rPr>
              <a:t> </a:t>
            </a:r>
            <a:r>
              <a:rPr lang="hu-HU" sz="4000" dirty="0">
                <a:latin typeface="Helvetica Neue"/>
                <a:sym typeface="Helvetica Neue"/>
              </a:rPr>
              <a:t>valós </a:t>
            </a:r>
            <a:r>
              <a:rPr lang="hu-HU" sz="4000" dirty="0" smtClean="0">
                <a:latin typeface="Helvetica Neue"/>
                <a:sym typeface="Helvetica Neue"/>
              </a:rPr>
              <a:t>auditjelentést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err="1" smtClean="0">
                <a:latin typeface="Helvetica Neue"/>
                <a:sym typeface="Helvetica Neue"/>
              </a:rPr>
              <a:t>anonimizált</a:t>
            </a:r>
            <a:r>
              <a:rPr lang="hu-HU" sz="4000" dirty="0" smtClean="0">
                <a:latin typeface="Helvetica Neue"/>
                <a:sym typeface="Helvetica Neue"/>
              </a:rPr>
              <a:t> </a:t>
            </a:r>
            <a:r>
              <a:rPr lang="hu-HU" sz="4000" dirty="0">
                <a:latin typeface="Helvetica Neue"/>
                <a:sym typeface="Helvetica Neue"/>
              </a:rPr>
              <a:t>formában </a:t>
            </a:r>
            <a:r>
              <a:rPr lang="hu-HU" sz="4000" b="1" dirty="0">
                <a:latin typeface="Helvetica Neue"/>
                <a:sym typeface="Helvetica Neue"/>
              </a:rPr>
              <a:t>2016-2020</a:t>
            </a:r>
            <a:r>
              <a:rPr lang="hu-HU" sz="4000" dirty="0">
                <a:latin typeface="Helvetica Neue"/>
                <a:sym typeface="Helvetica Neue"/>
              </a:rPr>
              <a:t> között lezárult </a:t>
            </a:r>
            <a:r>
              <a:rPr lang="hu-HU" sz="4000" dirty="0" smtClean="0">
                <a:latin typeface="Helvetica Neue"/>
                <a:sym typeface="Helvetica Neue"/>
              </a:rPr>
              <a:t>auditokról 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sym typeface="Helvetica Neue"/>
              </a:rPr>
              <a:t>A </a:t>
            </a:r>
            <a:r>
              <a:rPr lang="hu-HU" sz="4000" dirty="0">
                <a:latin typeface="Helvetica Neue"/>
                <a:sym typeface="Helvetica Neue"/>
              </a:rPr>
              <a:t>legrövidebb auditjelentés </a:t>
            </a:r>
            <a:r>
              <a:rPr lang="hu-HU" sz="4000" b="1" dirty="0">
                <a:latin typeface="Helvetica Neue"/>
                <a:sym typeface="Helvetica Neue"/>
              </a:rPr>
              <a:t>5</a:t>
            </a:r>
            <a:r>
              <a:rPr lang="hu-HU" sz="4000" dirty="0">
                <a:latin typeface="Helvetica Neue"/>
                <a:sym typeface="Helvetica Neue"/>
              </a:rPr>
              <a:t> oldalas, míg a leghosszabb </a:t>
            </a:r>
            <a:r>
              <a:rPr lang="hu-HU" sz="4000" b="1" dirty="0">
                <a:latin typeface="Helvetica Neue"/>
                <a:sym typeface="Helvetica Neue"/>
              </a:rPr>
              <a:t>106</a:t>
            </a:r>
            <a:r>
              <a:rPr lang="hu-HU" sz="4000" dirty="0">
                <a:latin typeface="Helvetica Neue"/>
                <a:sym typeface="Helvetica Neue"/>
              </a:rPr>
              <a:t> oldalas </a:t>
            </a:r>
            <a:r>
              <a:rPr lang="hu-HU" sz="4000" dirty="0" smtClean="0">
                <a:latin typeface="Helvetica Neue"/>
                <a:sym typeface="Helvetica Neue"/>
              </a:rPr>
              <a:t>volt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sym typeface="Helvetica Neue"/>
              </a:rPr>
              <a:t>Az </a:t>
            </a:r>
            <a:r>
              <a:rPr lang="hu-HU" sz="4000" dirty="0">
                <a:latin typeface="Helvetica Neue"/>
                <a:sym typeface="Helvetica Neue"/>
              </a:rPr>
              <a:t>adatok gyűjtésére </a:t>
            </a:r>
            <a:r>
              <a:rPr lang="hu-HU" sz="4000" b="1" dirty="0">
                <a:latin typeface="Helvetica Neue"/>
                <a:sym typeface="Helvetica Neue"/>
              </a:rPr>
              <a:t>2020. április 1. és 2020. június 30. </a:t>
            </a:r>
            <a:r>
              <a:rPr lang="hu-HU" sz="4000" dirty="0">
                <a:latin typeface="Helvetica Neue"/>
                <a:sym typeface="Helvetica Neue"/>
              </a:rPr>
              <a:t>között került </a:t>
            </a:r>
            <a:r>
              <a:rPr lang="hu-HU" sz="4000" dirty="0" smtClean="0">
                <a:latin typeface="Helvetica Neue"/>
                <a:sym typeface="Helvetica Neue"/>
              </a:rPr>
              <a:t>sor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sym typeface="Helvetica Neue"/>
              </a:rPr>
              <a:t>összesen </a:t>
            </a:r>
            <a:r>
              <a:rPr lang="hu-HU" sz="4000" b="1" dirty="0" smtClean="0">
                <a:latin typeface="Helvetica Neue"/>
                <a:sym typeface="Helvetica Neue"/>
              </a:rPr>
              <a:t>3699</a:t>
            </a:r>
            <a:r>
              <a:rPr lang="hu-HU" sz="4000" dirty="0" smtClean="0">
                <a:latin typeface="Helvetica Neue"/>
                <a:sym typeface="Helvetica Neue"/>
              </a:rPr>
              <a:t> </a:t>
            </a:r>
            <a:r>
              <a:rPr lang="hu-HU" sz="4000" dirty="0">
                <a:latin typeface="Helvetica Neue"/>
                <a:sym typeface="Helvetica Neue"/>
              </a:rPr>
              <a:t>oldalnyi auditjelentés került feldolgozásra (átlagosan kerekítve </a:t>
            </a:r>
            <a:r>
              <a:rPr lang="hu-HU" sz="4000" b="1" dirty="0">
                <a:latin typeface="Helvetica Neue"/>
                <a:sym typeface="Helvetica Neue"/>
              </a:rPr>
              <a:t>29</a:t>
            </a:r>
            <a:r>
              <a:rPr lang="hu-HU" sz="4000" dirty="0">
                <a:latin typeface="Helvetica Neue"/>
                <a:sym typeface="Helvetica Neue"/>
              </a:rPr>
              <a:t> oldal auditjelentésenként).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14/27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2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ADATFELDOLGOZÁS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122" y="2386034"/>
            <a:ext cx="14310898" cy="57389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11571" y="8125015"/>
            <a:ext cx="12192000" cy="11261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adatfeldolgozás folyamata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15/27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79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KUTATÁS ISMERTETÉSE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2371880" y="8019265"/>
            <a:ext cx="19999669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Gyakorlati alkalmazás létrehozása az informatikai rendszer auditok hatékonyságának növelésére a mesterséges intelligencia által nyújtott </a:t>
            </a:r>
            <a:r>
              <a:rPr lang="hu-HU" sz="4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eszköztárat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 felhasználva: döntéstámogató 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rendszer</a:t>
            </a: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hu-HU" sz="1800" dirty="0"/>
          </a:p>
        </p:txBody>
      </p:sp>
      <p:grpSp>
        <p:nvGrpSpPr>
          <p:cNvPr id="10" name="Google Shape;115;p20"/>
          <p:cNvGrpSpPr/>
          <p:nvPr/>
        </p:nvGrpSpPr>
        <p:grpSpPr>
          <a:xfrm>
            <a:off x="948596" y="8451866"/>
            <a:ext cx="917986" cy="1015470"/>
            <a:chOff x="0" y="0"/>
            <a:chExt cx="917984" cy="1015468"/>
          </a:xfrm>
        </p:grpSpPr>
        <p:sp>
          <p:nvSpPr>
            <p:cNvPr id="11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" name="Google Shape;104;p19"/>
          <p:cNvSpPr txBox="1"/>
          <p:nvPr/>
        </p:nvSpPr>
        <p:spPr>
          <a:xfrm>
            <a:off x="805970" y="6228742"/>
            <a:ext cx="19999669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4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kutat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ás célja (látszólag) kettős:</a:t>
            </a:r>
            <a:endParaRPr lang="hu-HU" sz="1800" dirty="0"/>
          </a:p>
        </p:txBody>
      </p:sp>
      <p:sp>
        <p:nvSpPr>
          <p:cNvPr id="18" name="Google Shape;104;p19"/>
          <p:cNvSpPr txBox="1"/>
          <p:nvPr/>
        </p:nvSpPr>
        <p:spPr>
          <a:xfrm>
            <a:off x="2371879" y="11540495"/>
            <a:ext cx="19999669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dirty="0" smtClean="0">
                <a:latin typeface="Helvetica Neue"/>
                <a:sym typeface="Helvetica Neue"/>
              </a:rPr>
              <a:t>A mesterséges intelligencia eszköztárának módszertani fejlesztése és tesztelése a primer kutatás során gyűjtött adatok </a:t>
            </a:r>
            <a:r>
              <a:rPr lang="en-US" sz="4000" dirty="0" err="1" smtClean="0">
                <a:latin typeface="Helvetica Neue"/>
                <a:sym typeface="Helvetica Neue"/>
              </a:rPr>
              <a:t>felhas</a:t>
            </a:r>
            <a:r>
              <a:rPr lang="hu-HU" sz="4000" dirty="0" err="1" smtClean="0">
                <a:latin typeface="Helvetica Neue"/>
                <a:sym typeface="Helvetica Neue"/>
              </a:rPr>
              <a:t>ználásával</a:t>
            </a:r>
            <a:r>
              <a:rPr lang="hu-HU" sz="4000" dirty="0" smtClean="0">
                <a:latin typeface="Helvetica Neue"/>
                <a:sym typeface="Helvetica Neue"/>
              </a:rPr>
              <a:t>.</a:t>
            </a:r>
            <a:endParaRPr lang="hu-HU" sz="1800" dirty="0"/>
          </a:p>
        </p:txBody>
      </p:sp>
      <p:grpSp>
        <p:nvGrpSpPr>
          <p:cNvPr id="19" name="Google Shape;115;p20"/>
          <p:cNvGrpSpPr/>
          <p:nvPr/>
        </p:nvGrpSpPr>
        <p:grpSpPr>
          <a:xfrm>
            <a:off x="979322" y="11625152"/>
            <a:ext cx="917986" cy="1015470"/>
            <a:chOff x="0" y="0"/>
            <a:chExt cx="917984" cy="1015468"/>
          </a:xfrm>
        </p:grpSpPr>
        <p:sp>
          <p:nvSpPr>
            <p:cNvPr id="20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" name="Google Shape;104;p19"/>
          <p:cNvSpPr txBox="1"/>
          <p:nvPr/>
        </p:nvSpPr>
        <p:spPr>
          <a:xfrm>
            <a:off x="979322" y="4082093"/>
            <a:ext cx="19999669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4000" dirty="0">
                <a:latin typeface="Helvetica Neue"/>
                <a:ea typeface="Helvetica Neue"/>
                <a:cs typeface="Helvetica Neue"/>
                <a:sym typeface="Helvetica Neue"/>
              </a:rPr>
              <a:t>Science is what we understand well enough to explain to a computer; art is everything else</a:t>
            </a: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” (KNUTH 1995)</a:t>
            </a:r>
            <a:endParaRPr lang="hu-HU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3/27</a:t>
            </a:r>
            <a:endParaRPr lang="en-US" sz="2800" dirty="0"/>
          </a:p>
        </p:txBody>
      </p:sp>
      <p:sp>
        <p:nvSpPr>
          <p:cNvPr id="28" name="Google Shape;104;p19"/>
          <p:cNvSpPr txBox="1"/>
          <p:nvPr/>
        </p:nvSpPr>
        <p:spPr>
          <a:xfrm>
            <a:off x="805970" y="2247457"/>
            <a:ext cx="19999669" cy="16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Mesterséges </a:t>
            </a:r>
            <a:r>
              <a:rPr lang="hu-HU" sz="4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Intelligenci</a:t>
            </a:r>
            <a:r>
              <a:rPr lang="en-US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 m</a:t>
            </a:r>
            <a:r>
              <a:rPr lang="hu-HU" sz="4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ódszerek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alkalmazása </a:t>
            </a:r>
            <a:endParaRPr lang="hu-HU" sz="4000" b="1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az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informatikai 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rendszerek biztonsági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auditjában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7591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ADATFELDOLGOZÁS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122" y="2386034"/>
            <a:ext cx="14310898" cy="57389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11571" y="8125015"/>
            <a:ext cx="12192000" cy="11261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adatfeldolgozás folyamata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04;p19"/>
          <p:cNvSpPr txBox="1"/>
          <p:nvPr/>
        </p:nvSpPr>
        <p:spPr>
          <a:xfrm>
            <a:off x="1457298" y="9035714"/>
            <a:ext cx="19999669" cy="398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Adatbázis (561</a:t>
            </a:r>
            <a:r>
              <a:rPr lang="en-US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3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sor</a:t>
            </a:r>
            <a:r>
              <a:rPr lang="en-US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– 178 </a:t>
            </a:r>
            <a:r>
              <a:rPr lang="en-US" sz="3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oszlop</a:t>
            </a:r>
            <a:r>
              <a:rPr lang="en-US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bináris változóban leírják, hogy milyen iparági auditról volt szó;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bináris változóban leírják, hogy milyen típusú auditról volt szó;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115</a:t>
            </a: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bináris változóban leírják, hogy mely kontroll esetén történik a célváltozó becslése;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45</a:t>
            </a: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bináris változóban leírják az auditra vonatkozóan annak hatókörét, megállapítások és megfelelőségek számát</a:t>
            </a: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; továbbá</a:t>
            </a:r>
            <a:endParaRPr lang="hu-HU" sz="3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hu-HU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változóban </a:t>
            </a:r>
            <a:r>
              <a:rPr lang="hu-HU" sz="3600" dirty="0">
                <a:latin typeface="Helvetica Neue"/>
                <a:ea typeface="Helvetica Neue"/>
                <a:cs typeface="Helvetica Neue"/>
                <a:sym typeface="Helvetica Neue"/>
              </a:rPr>
              <a:t>a hatókörben lévő rendszerek számát.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15/27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5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en-US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MODELLEZ</a:t>
            </a: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23"/>
          <p:cNvPicPr/>
          <p:nvPr/>
        </p:nvPicPr>
        <p:blipFill>
          <a:blip r:embed="rId5"/>
          <a:stretch>
            <a:fillRect/>
          </a:stretch>
        </p:blipFill>
        <p:spPr>
          <a:xfrm>
            <a:off x="948596" y="3219295"/>
            <a:ext cx="11638995" cy="7826222"/>
          </a:xfrm>
          <a:prstGeom prst="rect">
            <a:avLst/>
          </a:prstGeom>
        </p:spPr>
      </p:pic>
      <p:sp>
        <p:nvSpPr>
          <p:cNvPr id="9" name="Google Shape;104;p19"/>
          <p:cNvSpPr txBox="1"/>
          <p:nvPr/>
        </p:nvSpPr>
        <p:spPr>
          <a:xfrm>
            <a:off x="4528260" y="2386034"/>
            <a:ext cx="2337280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Döntési fa</a:t>
            </a:r>
            <a:endParaRPr lang="hu-HU" dirty="0"/>
          </a:p>
        </p:txBody>
      </p:sp>
      <p:sp>
        <p:nvSpPr>
          <p:cNvPr id="12" name="Rectangle 11"/>
          <p:cNvSpPr/>
          <p:nvPr/>
        </p:nvSpPr>
        <p:spPr>
          <a:xfrm>
            <a:off x="166991" y="12812834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16/27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01315" y="11189827"/>
                <a:ext cx="6333555" cy="143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= 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315" y="11189827"/>
                <a:ext cx="6333555" cy="1436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1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en-US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MODELLEZ</a:t>
            </a: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23"/>
          <p:cNvPicPr/>
          <p:nvPr/>
        </p:nvPicPr>
        <p:blipFill>
          <a:blip r:embed="rId5"/>
          <a:stretch>
            <a:fillRect/>
          </a:stretch>
        </p:blipFill>
        <p:spPr>
          <a:xfrm>
            <a:off x="948596" y="3219295"/>
            <a:ext cx="11638995" cy="7826222"/>
          </a:xfrm>
          <a:prstGeom prst="rect">
            <a:avLst/>
          </a:prstGeom>
        </p:spPr>
      </p:pic>
      <p:sp>
        <p:nvSpPr>
          <p:cNvPr id="9" name="Google Shape;104;p19"/>
          <p:cNvSpPr txBox="1"/>
          <p:nvPr/>
        </p:nvSpPr>
        <p:spPr>
          <a:xfrm>
            <a:off x="4528260" y="2386034"/>
            <a:ext cx="2337280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Döntési fa</a:t>
            </a:r>
            <a:endParaRPr lang="hu-HU" dirty="0"/>
          </a:p>
        </p:txBody>
      </p:sp>
      <p:pic>
        <p:nvPicPr>
          <p:cNvPr id="10" name="Kép 24"/>
          <p:cNvPicPr/>
          <p:nvPr/>
        </p:nvPicPr>
        <p:blipFill>
          <a:blip r:embed="rId6"/>
          <a:stretch>
            <a:fillRect/>
          </a:stretch>
        </p:blipFill>
        <p:spPr>
          <a:xfrm>
            <a:off x="12249645" y="3571759"/>
            <a:ext cx="10850303" cy="6542275"/>
          </a:xfrm>
          <a:prstGeom prst="rect">
            <a:avLst/>
          </a:prstGeom>
        </p:spPr>
      </p:pic>
      <p:sp>
        <p:nvSpPr>
          <p:cNvPr id="11" name="Google Shape;104;p19"/>
          <p:cNvSpPr txBox="1"/>
          <p:nvPr/>
        </p:nvSpPr>
        <p:spPr>
          <a:xfrm>
            <a:off x="15473667" y="2502975"/>
            <a:ext cx="5721960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Feed-forward</a:t>
            </a: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 neurális háló</a:t>
            </a:r>
            <a:endParaRPr lang="hu-HU" dirty="0"/>
          </a:p>
        </p:txBody>
      </p:sp>
      <p:sp>
        <p:nvSpPr>
          <p:cNvPr id="12" name="Rectangle 11"/>
          <p:cNvSpPr/>
          <p:nvPr/>
        </p:nvSpPr>
        <p:spPr>
          <a:xfrm>
            <a:off x="166991" y="12812834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11745" y="12252179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16/27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01315" y="11189827"/>
                <a:ext cx="6333555" cy="143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= 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315" y="11189827"/>
                <a:ext cx="6333555" cy="1436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148327" y="10666543"/>
                <a:ext cx="5118837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endChr m:val="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327" y="10666543"/>
                <a:ext cx="5118837" cy="12873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6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en-US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MODELLEZ</a:t>
            </a: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25"/>
          <p:cNvPicPr/>
          <p:nvPr/>
        </p:nvPicPr>
        <p:blipFill>
          <a:blip r:embed="rId5"/>
          <a:stretch>
            <a:fillRect/>
          </a:stretch>
        </p:blipFill>
        <p:spPr>
          <a:xfrm>
            <a:off x="618591" y="3333533"/>
            <a:ext cx="10393119" cy="6530584"/>
          </a:xfrm>
          <a:prstGeom prst="rect">
            <a:avLst/>
          </a:prstGeom>
        </p:spPr>
      </p:pic>
      <p:sp>
        <p:nvSpPr>
          <p:cNvPr id="13" name="Google Shape;104;p19"/>
          <p:cNvSpPr txBox="1"/>
          <p:nvPr/>
        </p:nvSpPr>
        <p:spPr>
          <a:xfrm>
            <a:off x="1369371" y="2386034"/>
            <a:ext cx="6120441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AdaBoost</a:t>
            </a: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 és Gradiens </a:t>
            </a:r>
            <a:r>
              <a:rPr lang="hu-HU" sz="32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Boosting</a:t>
            </a:r>
            <a:endParaRPr lang="hu-HU" dirty="0"/>
          </a:p>
        </p:txBody>
      </p:sp>
      <p:sp>
        <p:nvSpPr>
          <p:cNvPr id="14" name="Rectangle 13"/>
          <p:cNvSpPr/>
          <p:nvPr/>
        </p:nvSpPr>
        <p:spPr>
          <a:xfrm>
            <a:off x="-821737" y="11793838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17/27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136" y="10120657"/>
                <a:ext cx="4124141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ŷ=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d>
                                <m:dPr>
                                  <m:end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&gt; 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36" y="10120657"/>
                <a:ext cx="4124141" cy="1281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78855" y="10199392"/>
                <a:ext cx="5099025" cy="9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(ŷ,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ŷ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855" y="10199392"/>
                <a:ext cx="5099025" cy="964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7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en-US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MODELLEZ</a:t>
            </a: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25"/>
          <p:cNvPicPr/>
          <p:nvPr/>
        </p:nvPicPr>
        <p:blipFill>
          <a:blip r:embed="rId5"/>
          <a:stretch>
            <a:fillRect/>
          </a:stretch>
        </p:blipFill>
        <p:spPr>
          <a:xfrm>
            <a:off x="618591" y="3333533"/>
            <a:ext cx="10393119" cy="6530584"/>
          </a:xfrm>
          <a:prstGeom prst="rect">
            <a:avLst/>
          </a:prstGeom>
        </p:spPr>
      </p:pic>
      <p:sp>
        <p:nvSpPr>
          <p:cNvPr id="13" name="Google Shape;104;p19"/>
          <p:cNvSpPr txBox="1"/>
          <p:nvPr/>
        </p:nvSpPr>
        <p:spPr>
          <a:xfrm>
            <a:off x="1369371" y="2386034"/>
            <a:ext cx="6120441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AdaBoost</a:t>
            </a: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 és Gradiens </a:t>
            </a:r>
            <a:r>
              <a:rPr lang="hu-HU" sz="32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Boosting</a:t>
            </a:r>
            <a:endParaRPr lang="hu-H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591" y="2939346"/>
            <a:ext cx="11483415" cy="7964905"/>
          </a:xfrm>
          <a:prstGeom prst="rect">
            <a:avLst/>
          </a:prstGeom>
        </p:spPr>
      </p:pic>
      <p:sp>
        <p:nvSpPr>
          <p:cNvPr id="10" name="Google Shape;104;p19"/>
          <p:cNvSpPr txBox="1"/>
          <p:nvPr/>
        </p:nvSpPr>
        <p:spPr>
          <a:xfrm>
            <a:off x="12587591" y="2188940"/>
            <a:ext cx="6748659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Kollaboratív</a:t>
            </a: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 szűrés</a:t>
            </a:r>
            <a:endParaRPr lang="hu-HU" dirty="0"/>
          </a:p>
        </p:txBody>
      </p:sp>
      <p:sp>
        <p:nvSpPr>
          <p:cNvPr id="12" name="Rectangle 11"/>
          <p:cNvSpPr/>
          <p:nvPr/>
        </p:nvSpPr>
        <p:spPr>
          <a:xfrm>
            <a:off x="12192000" y="11029984"/>
            <a:ext cx="1219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https://www.mdpi.com/2076-3417/9/9/1928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17/27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 rot="19370262">
            <a:off x="15920151" y="3695700"/>
            <a:ext cx="793750" cy="254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18818791">
            <a:off x="13026499" y="7956767"/>
            <a:ext cx="921665" cy="2657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13836843" y="9105021"/>
            <a:ext cx="2230468" cy="11864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84220">
            <a:off x="12709406" y="9576660"/>
            <a:ext cx="921665" cy="2657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1658509" y="9116912"/>
            <a:ext cx="921665" cy="1604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821737" y="11793838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95136" y="10120657"/>
                <a:ext cx="4124141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ŷ=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d>
                                <m:dPr>
                                  <m:end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&gt; 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36" y="10120657"/>
                <a:ext cx="4124141" cy="1281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478855" y="10199392"/>
                <a:ext cx="5099025" cy="9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(ŷ,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ŷ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855" y="10199392"/>
                <a:ext cx="5099025" cy="964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9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1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en-US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MODELLEZ</a:t>
            </a: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20" descr="D:\Egyetem\_______Dissertation\data\files\thesis\ábrák\machinelearningprocessdiagra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30" y="2617128"/>
            <a:ext cx="9444037" cy="9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620539" y="12460442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18/27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40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en-US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MODELLEZ</a:t>
            </a: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4;p19"/>
          <p:cNvSpPr txBox="1"/>
          <p:nvPr/>
        </p:nvSpPr>
        <p:spPr>
          <a:xfrm>
            <a:off x="1899933" y="2475997"/>
            <a:ext cx="6748659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smtClean="0">
                <a:latin typeface="Helvetica Neue"/>
                <a:sym typeface="Helvetica Neue"/>
              </a:rPr>
              <a:t>Jóságmetrikák</a:t>
            </a:r>
            <a:endParaRPr lang="hu-H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96" y="3513459"/>
            <a:ext cx="5687336" cy="7998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25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en-US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MODELLEZ</a:t>
            </a: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4;p19"/>
          <p:cNvSpPr txBox="1"/>
          <p:nvPr/>
        </p:nvSpPr>
        <p:spPr>
          <a:xfrm>
            <a:off x="1899933" y="2475997"/>
            <a:ext cx="6748659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smtClean="0">
                <a:latin typeface="Helvetica Neue"/>
                <a:sym typeface="Helvetica Neue"/>
              </a:rPr>
              <a:t>Jóságmetrikák</a:t>
            </a:r>
            <a:endParaRPr lang="hu-H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96" y="3513459"/>
            <a:ext cx="5687336" cy="7998889"/>
          </a:xfrm>
          <a:prstGeom prst="rect">
            <a:avLst/>
          </a:prstGeom>
        </p:spPr>
      </p:pic>
      <p:sp>
        <p:nvSpPr>
          <p:cNvPr id="8" name="Google Shape;104;p19"/>
          <p:cNvSpPr txBox="1"/>
          <p:nvPr/>
        </p:nvSpPr>
        <p:spPr>
          <a:xfrm>
            <a:off x="9440471" y="2475997"/>
            <a:ext cx="6748659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AUROC és AUPRC elemzés</a:t>
            </a:r>
            <a:endParaRPr lang="hu-HU" dirty="0"/>
          </a:p>
        </p:txBody>
      </p:sp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7026382" y="3465957"/>
            <a:ext cx="11897728" cy="55952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90498" y="10832583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19/27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4800" y="9456176"/>
            <a:ext cx="6105525" cy="120015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/>
          <a:stretch>
            <a:fillRect/>
          </a:stretch>
        </p:blipFill>
        <p:spPr>
          <a:xfrm>
            <a:off x="18899060" y="3482268"/>
            <a:ext cx="5142859" cy="49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en-US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MODELLEZ</a:t>
            </a: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4;p19"/>
          <p:cNvSpPr txBox="1"/>
          <p:nvPr/>
        </p:nvSpPr>
        <p:spPr>
          <a:xfrm>
            <a:off x="791865" y="2669269"/>
            <a:ext cx="19999669" cy="37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Egyéb modellezési és statisztikai eljárások: 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Hasonlóságelemzés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err="1" smtClean="0">
                <a:latin typeface="Helvetica Neue"/>
                <a:sym typeface="Helvetica Neue"/>
              </a:rPr>
              <a:t>Keresztvalidációs</a:t>
            </a:r>
            <a:r>
              <a:rPr lang="hu-HU" sz="4000" dirty="0" smtClean="0">
                <a:latin typeface="Helvetica Neue"/>
                <a:sym typeface="Helvetica Neue"/>
              </a:rPr>
              <a:t> kiértékelés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sym typeface="Helvetica Neue"/>
              </a:rPr>
              <a:t>Tanulási görbék kiértékelése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sym typeface="Helvetica Neue"/>
              </a:rPr>
              <a:t>Varianciaelemzés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err="1" smtClean="0">
                <a:latin typeface="Helvetica Neue"/>
                <a:sym typeface="Helvetica Neue"/>
              </a:rPr>
              <a:t>Pearson</a:t>
            </a:r>
            <a:r>
              <a:rPr lang="hu-HU" sz="4000" dirty="0" smtClean="0">
                <a:latin typeface="Helvetica Neue"/>
                <a:sym typeface="Helvetica Neue"/>
              </a:rPr>
              <a:t>-féle korreláció</a:t>
            </a:r>
            <a:endParaRPr lang="hu-H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63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578932"/>
            <a:ext cx="865133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en-US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MODELLEZ</a:t>
            </a: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4;p19"/>
          <p:cNvSpPr txBox="1"/>
          <p:nvPr/>
        </p:nvSpPr>
        <p:spPr>
          <a:xfrm>
            <a:off x="791865" y="2669269"/>
            <a:ext cx="19999669" cy="37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Egyéb modellezési és statisztikai eljárások: 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Hasonlóságelemzés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err="1" smtClean="0">
                <a:latin typeface="Helvetica Neue"/>
                <a:sym typeface="Helvetica Neue"/>
              </a:rPr>
              <a:t>Keresztvalidációs</a:t>
            </a:r>
            <a:r>
              <a:rPr lang="hu-HU" sz="4000" dirty="0" smtClean="0">
                <a:latin typeface="Helvetica Neue"/>
                <a:sym typeface="Helvetica Neue"/>
              </a:rPr>
              <a:t> kiértékelés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sym typeface="Helvetica Neue"/>
              </a:rPr>
              <a:t>Tanulási görbék kiértékelése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>
                <a:latin typeface="Helvetica Neue"/>
                <a:sym typeface="Helvetica Neue"/>
              </a:rPr>
              <a:t>Varianciaelemzés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dirty="0" err="1" smtClean="0">
                <a:latin typeface="Helvetica Neue"/>
                <a:sym typeface="Helvetica Neue"/>
              </a:rPr>
              <a:t>Pearson</a:t>
            </a:r>
            <a:r>
              <a:rPr lang="hu-HU" sz="4000" dirty="0" smtClean="0">
                <a:latin typeface="Helvetica Neue"/>
                <a:sym typeface="Helvetica Neue"/>
              </a:rPr>
              <a:t>-féle korreláció</a:t>
            </a:r>
            <a:endParaRPr lang="hu-H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20/27</a:t>
            </a:r>
            <a:endParaRPr lang="en-US" sz="2800" dirty="0"/>
          </a:p>
        </p:txBody>
      </p:sp>
      <p:sp>
        <p:nvSpPr>
          <p:cNvPr id="8" name="Google Shape;104;p19"/>
          <p:cNvSpPr txBox="1"/>
          <p:nvPr/>
        </p:nvSpPr>
        <p:spPr>
          <a:xfrm>
            <a:off x="948596" y="8562677"/>
            <a:ext cx="19999669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Összesen a dolgozatban publikált: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b="1" dirty="0" smtClean="0">
                <a:latin typeface="Helvetica Neue"/>
                <a:sym typeface="Helvetica Neue"/>
              </a:rPr>
              <a:t>21</a:t>
            </a:r>
            <a:r>
              <a:rPr lang="hu-HU" sz="4000" dirty="0" smtClean="0">
                <a:latin typeface="Helvetica Neue"/>
                <a:sym typeface="Helvetica Neue"/>
              </a:rPr>
              <a:t> db felügyelt gépi tanuló modell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b="1" dirty="0" smtClean="0">
                <a:latin typeface="Helvetica Neue"/>
                <a:sym typeface="Helvetica Neue"/>
              </a:rPr>
              <a:t>15</a:t>
            </a:r>
            <a:r>
              <a:rPr lang="hu-HU" sz="4000" dirty="0" smtClean="0">
                <a:latin typeface="Helvetica Neue"/>
                <a:sym typeface="Helvetica Neue"/>
              </a:rPr>
              <a:t> db felügyelet nélküli gépi tanuló modell</a:t>
            </a:r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b="1" dirty="0" smtClean="0">
                <a:latin typeface="Helvetica Neue"/>
                <a:sym typeface="Helvetica Neue"/>
              </a:rPr>
              <a:t>2</a:t>
            </a:r>
            <a:r>
              <a:rPr lang="hu-HU" sz="4000" dirty="0" smtClean="0">
                <a:latin typeface="Helvetica Neue"/>
                <a:sym typeface="Helvetica Neue"/>
              </a:rPr>
              <a:t> kereső eljárás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5108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KUTATÁS ISMERTETÉSE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4/27</a:t>
            </a:r>
            <a:endParaRPr lang="en-US" sz="2800" dirty="0"/>
          </a:p>
        </p:txBody>
      </p:sp>
      <p:sp>
        <p:nvSpPr>
          <p:cNvPr id="9" name="Google Shape;104;p19"/>
          <p:cNvSpPr txBox="1"/>
          <p:nvPr/>
        </p:nvSpPr>
        <p:spPr>
          <a:xfrm>
            <a:off x="805970" y="2247457"/>
            <a:ext cx="19999669" cy="16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Mesterséges </a:t>
            </a:r>
            <a:r>
              <a:rPr lang="hu-HU" sz="4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Intelligenci</a:t>
            </a:r>
            <a:r>
              <a:rPr lang="en-US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 m</a:t>
            </a:r>
            <a:r>
              <a:rPr lang="hu-HU" sz="4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ódszerek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alkalmazása </a:t>
            </a:r>
            <a:endParaRPr lang="hu-HU" sz="4000" b="1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az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informatikai 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rendszerek biztonsági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auditjában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0628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3;p19"/>
          <p:cNvPicPr preferRelativeResize="0"/>
          <p:nvPr/>
        </p:nvPicPr>
        <p:blipFill rotWithShape="1">
          <a:blip r:embed="rId2">
            <a:alphaModFix/>
          </a:blip>
          <a:srcRect l="22208" t="-1" b="-1281"/>
          <a:stretch/>
        </p:blipFill>
        <p:spPr>
          <a:xfrm>
            <a:off x="-4" y="0"/>
            <a:ext cx="24095675" cy="13921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EREDMÉNYEK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38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H1. EGYSZERŰ ÉS HIBRID MODELLEZÉS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21/27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38274" y="2037830"/>
            <a:ext cx="504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Egyszerű modellek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605088" y="2033570"/>
            <a:ext cx="504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Hibrid modellek</a:t>
            </a:r>
            <a:endParaRPr lang="en-US" sz="2800" dirty="0"/>
          </a:p>
        </p:txBody>
      </p:sp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890631" y="2495696"/>
            <a:ext cx="15324099" cy="52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90631" y="7848137"/>
          <a:ext cx="15624590" cy="540669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610525">
                  <a:extLst>
                    <a:ext uri="{9D8B030D-6E8A-4147-A177-3AD203B41FA5}">
                      <a16:colId xmlns:a16="http://schemas.microsoft.com/office/drawing/2014/main" val="1257693332"/>
                    </a:ext>
                  </a:extLst>
                </a:gridCol>
                <a:gridCol w="1451850">
                  <a:extLst>
                    <a:ext uri="{9D8B030D-6E8A-4147-A177-3AD203B41FA5}">
                      <a16:colId xmlns:a16="http://schemas.microsoft.com/office/drawing/2014/main" val="2690546556"/>
                    </a:ext>
                  </a:extLst>
                </a:gridCol>
                <a:gridCol w="1896957">
                  <a:extLst>
                    <a:ext uri="{9D8B030D-6E8A-4147-A177-3AD203B41FA5}">
                      <a16:colId xmlns:a16="http://schemas.microsoft.com/office/drawing/2014/main" val="423246867"/>
                    </a:ext>
                  </a:extLst>
                </a:gridCol>
                <a:gridCol w="2706939">
                  <a:extLst>
                    <a:ext uri="{9D8B030D-6E8A-4147-A177-3AD203B41FA5}">
                      <a16:colId xmlns:a16="http://schemas.microsoft.com/office/drawing/2014/main" val="1283835119"/>
                    </a:ext>
                  </a:extLst>
                </a:gridCol>
                <a:gridCol w="2437580">
                  <a:extLst>
                    <a:ext uri="{9D8B030D-6E8A-4147-A177-3AD203B41FA5}">
                      <a16:colId xmlns:a16="http://schemas.microsoft.com/office/drawing/2014/main" val="3544093903"/>
                    </a:ext>
                  </a:extLst>
                </a:gridCol>
                <a:gridCol w="3520739">
                  <a:extLst>
                    <a:ext uri="{9D8B030D-6E8A-4147-A177-3AD203B41FA5}">
                      <a16:colId xmlns:a16="http://schemas.microsoft.com/office/drawing/2014/main" val="4265574161"/>
                    </a:ext>
                  </a:extLst>
                </a:gridCol>
              </a:tblGrid>
              <a:tr h="1005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</a:rPr>
                        <a:t>Performancia</a:t>
                      </a:r>
                      <a:r>
                        <a:rPr lang="hu-HU" sz="2000" dirty="0">
                          <a:effectLst/>
                        </a:rPr>
                        <a:t> mutatók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Egyszerű ABM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Hibrid ABM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Változás mértéke (%)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Cél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Változás hatása (javulás/romlás)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extLst>
                  <a:ext uri="{0D108BD9-81ED-4DB2-BD59-A6C34878D82A}">
                    <a16:rowId xmlns:a16="http://schemas.microsoft.com/office/drawing/2014/main" val="1692639756"/>
                  </a:ext>
                </a:extLst>
              </a:tr>
              <a:tr h="509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Igaz pozitívak száma (db)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80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89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+11.25%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Növelés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Javulás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extLst>
                  <a:ext uri="{0D108BD9-81ED-4DB2-BD59-A6C34878D82A}">
                    <a16:rowId xmlns:a16="http://schemas.microsoft.com/office/drawing/2014/main" val="3524707955"/>
                  </a:ext>
                </a:extLst>
              </a:tr>
              <a:tr h="50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Igaz negatívak száma (db)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921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944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+2.50%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Növelés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Javulás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extLst>
                  <a:ext uri="{0D108BD9-81ED-4DB2-BD59-A6C34878D82A}">
                    <a16:rowId xmlns:a16="http://schemas.microsoft.com/office/drawing/2014/main" val="3986831762"/>
                  </a:ext>
                </a:extLst>
              </a:tr>
              <a:tr h="50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Hamis pozitívak száma (db)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42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19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-54.76%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Csökkentés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Javulás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extLst>
                  <a:ext uri="{0D108BD9-81ED-4DB2-BD59-A6C34878D82A}">
                    <a16:rowId xmlns:a16="http://schemas.microsoft.com/office/drawing/2014/main" val="783761956"/>
                  </a:ext>
                </a:extLst>
              </a:tr>
              <a:tr h="7495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Hamis negatívak száma (db)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79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70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-11.39%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Csökkentés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Javulás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extLst>
                  <a:ext uri="{0D108BD9-81ED-4DB2-BD59-A6C34878D82A}">
                    <a16:rowId xmlns:a16="http://schemas.microsoft.com/office/drawing/2014/main" val="146880106"/>
                  </a:ext>
                </a:extLst>
              </a:tr>
              <a:tr h="2545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Pontosság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0.89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0.92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+3.37%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Növelés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Javulás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extLst>
                  <a:ext uri="{0D108BD9-81ED-4DB2-BD59-A6C34878D82A}">
                    <a16:rowId xmlns:a16="http://schemas.microsoft.com/office/drawing/2014/main" val="1440806225"/>
                  </a:ext>
                </a:extLst>
              </a:tr>
              <a:tr h="2545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Precizitás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0.66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0.82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+24.24%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Növelés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Javulás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extLst>
                  <a:ext uri="{0D108BD9-81ED-4DB2-BD59-A6C34878D82A}">
                    <a16:rowId xmlns:a16="http://schemas.microsoft.com/office/drawing/2014/main" val="3412231176"/>
                  </a:ext>
                </a:extLst>
              </a:tr>
              <a:tr h="2545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Fedés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0.50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0.56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+12.00%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Növelés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Javulás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extLst>
                  <a:ext uri="{0D108BD9-81ED-4DB2-BD59-A6C34878D82A}">
                    <a16:rowId xmlns:a16="http://schemas.microsoft.com/office/drawing/2014/main" val="2872014970"/>
                  </a:ext>
                </a:extLst>
              </a:tr>
              <a:tr h="2545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F1-Pont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0.57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0.67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+17.54%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Növelés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Javulás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extLst>
                  <a:ext uri="{0D108BD9-81ED-4DB2-BD59-A6C34878D82A}">
                    <a16:rowId xmlns:a16="http://schemas.microsoft.com/office/drawing/2014/main" val="2442142735"/>
                  </a:ext>
                </a:extLst>
              </a:tr>
              <a:tr h="4938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Variancia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0.08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0.06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-0.25%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Csökkentés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Javulás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extLst>
                  <a:ext uri="{0D108BD9-81ED-4DB2-BD59-A6C34878D82A}">
                    <a16:rowId xmlns:a16="http://schemas.microsoft.com/office/drawing/2014/main" val="2154596668"/>
                  </a:ext>
                </a:extLst>
              </a:tr>
              <a:tr h="2545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AUROC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0.85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0.90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+5.88%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Növelés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Javulás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40" marR="97740" marT="0" marB="0"/>
                </a:tc>
                <a:extLst>
                  <a:ext uri="{0D108BD9-81ED-4DB2-BD59-A6C34878D82A}">
                    <a16:rowId xmlns:a16="http://schemas.microsoft.com/office/drawing/2014/main" val="257125049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151880" y="13193741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21/27</a:t>
            </a:r>
            <a:endParaRPr lang="en-US" sz="2800" dirty="0"/>
          </a:p>
        </p:txBody>
      </p:sp>
      <p:sp>
        <p:nvSpPr>
          <p:cNvPr id="11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H1. EGYSZERŰ ÉS HIBRID MODELLEZÉS</a:t>
            </a:r>
            <a:endParaRPr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8274" y="2037830"/>
            <a:ext cx="504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Egyszerű modellek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605088" y="2033570"/>
            <a:ext cx="504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Hibrid modellek</a:t>
            </a:r>
            <a:endParaRPr lang="en-US" sz="2800" dirty="0"/>
          </a:p>
        </p:txBody>
      </p:sp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3890631" y="2495696"/>
            <a:ext cx="15324099" cy="52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776536" y="2622760"/>
            <a:ext cx="14309139" cy="50915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4776535" y="7593088"/>
            <a:ext cx="14251417" cy="50710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53500" y="12816060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22/27</a:t>
            </a:r>
            <a:endParaRPr lang="en-US" sz="2800" dirty="0"/>
          </a:p>
        </p:txBody>
      </p:sp>
      <p:sp>
        <p:nvSpPr>
          <p:cNvPr id="11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H1. EGYSZERŰ ÉS HIBRID MODELLEZÉS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208295" y="2313842"/>
            <a:ext cx="504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Egyszerű modellek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278853" y="2309582"/>
            <a:ext cx="504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Hibrid modellek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91696" y="4917217"/>
            <a:ext cx="196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ABM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91696" y="9867006"/>
            <a:ext cx="196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GBM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5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578931"/>
            <a:ext cx="15761429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H2. GENETIKAI POTENCIÁL KERESÉSE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794084" y="2576097"/>
            <a:ext cx="9731041" cy="96101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7903" y="12194195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07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794084" y="2576097"/>
            <a:ext cx="9731041" cy="9610187"/>
          </a:xfrm>
          <a:prstGeom prst="rect">
            <a:avLst/>
          </a:prstGeom>
        </p:spPr>
      </p:pic>
      <p:sp>
        <p:nvSpPr>
          <p:cNvPr id="9" name="Google Shape;104;p19"/>
          <p:cNvSpPr txBox="1"/>
          <p:nvPr/>
        </p:nvSpPr>
        <p:spPr>
          <a:xfrm>
            <a:off x="11873329" y="6905079"/>
            <a:ext cx="11419808" cy="14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400" dirty="0" smtClean="0"/>
              <a:t>Már az 1. iterációban ideálisabb eredmény!</a:t>
            </a:r>
          </a:p>
          <a:p>
            <a:pPr lvl="0">
              <a:buSzPts val="3200"/>
            </a:pPr>
            <a:r>
              <a:rPr lang="en-US" sz="4400" dirty="0" smtClean="0"/>
              <a:t>F1</a:t>
            </a:r>
            <a:r>
              <a:rPr lang="hu-HU" sz="4400" dirty="0" smtClean="0"/>
              <a:t>-Pont</a:t>
            </a:r>
            <a:r>
              <a:rPr lang="en-US" sz="4400" dirty="0" smtClean="0"/>
              <a:t>: 0.55         0.62 </a:t>
            </a:r>
            <a:r>
              <a:rPr lang="hu-HU" sz="2400" dirty="0" smtClean="0"/>
              <a:t>(11. iteráció </a:t>
            </a:r>
            <a:r>
              <a:rPr lang="en-US" sz="2400" dirty="0" smtClean="0"/>
              <a:t>0.64)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75191"/>
              </p:ext>
            </p:extLst>
          </p:nvPr>
        </p:nvGraphicFramePr>
        <p:xfrm>
          <a:off x="12686164" y="2728116"/>
          <a:ext cx="9031065" cy="355336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23654">
                  <a:extLst>
                    <a:ext uri="{9D8B030D-6E8A-4147-A177-3AD203B41FA5}">
                      <a16:colId xmlns:a16="http://schemas.microsoft.com/office/drawing/2014/main" val="97143743"/>
                    </a:ext>
                  </a:extLst>
                </a:gridCol>
                <a:gridCol w="980562">
                  <a:extLst>
                    <a:ext uri="{9D8B030D-6E8A-4147-A177-3AD203B41FA5}">
                      <a16:colId xmlns:a16="http://schemas.microsoft.com/office/drawing/2014/main" val="1664013453"/>
                    </a:ext>
                  </a:extLst>
                </a:gridCol>
                <a:gridCol w="1789640">
                  <a:extLst>
                    <a:ext uri="{9D8B030D-6E8A-4147-A177-3AD203B41FA5}">
                      <a16:colId xmlns:a16="http://schemas.microsoft.com/office/drawing/2014/main" val="2191540917"/>
                    </a:ext>
                  </a:extLst>
                </a:gridCol>
                <a:gridCol w="1620459">
                  <a:extLst>
                    <a:ext uri="{9D8B030D-6E8A-4147-A177-3AD203B41FA5}">
                      <a16:colId xmlns:a16="http://schemas.microsoft.com/office/drawing/2014/main" val="3759484515"/>
                    </a:ext>
                  </a:extLst>
                </a:gridCol>
                <a:gridCol w="1416750">
                  <a:extLst>
                    <a:ext uri="{9D8B030D-6E8A-4147-A177-3AD203B41FA5}">
                      <a16:colId xmlns:a16="http://schemas.microsoft.com/office/drawing/2014/main" val="633930597"/>
                    </a:ext>
                  </a:extLst>
                </a:gridCol>
              </a:tblGrid>
              <a:tr h="592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</a:rPr>
                        <a:t>Performancia</a:t>
                      </a:r>
                      <a:r>
                        <a:rPr lang="hu-HU" sz="1800" dirty="0">
                          <a:effectLst/>
                        </a:rPr>
                        <a:t> mutatók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Hibrid GBM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Javított Hibrid GBM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Változás mértéke (%)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Cél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47196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Igaz pozitívak száma (db)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62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78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+25.81%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Növelés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6167706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Igaz negatívak száma (db)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958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955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-0.31%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Növelés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9541152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Hamis pozitívak száma (db)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+60.00%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Csökkentés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6620763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Hamis negatívak száma (db)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97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-15.46%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Csökkentés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2383331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Pontosság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0.91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+1.10%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Növelés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013450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Precizitás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0.93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0.91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-2.15%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Növelés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2323013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Fedés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0.39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0.48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+23.08%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Növelés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6129516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F1-Pont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0.55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0.64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+16.36%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Növelés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3758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Variancia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Csökkentés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512216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AUROC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0.85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0.85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Növelés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565028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-767903" y="12194195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681960" y="7788040"/>
            <a:ext cx="754380" cy="2857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23/27</a:t>
            </a:r>
            <a:endParaRPr lang="en-US" sz="2800" dirty="0"/>
          </a:p>
        </p:txBody>
      </p:sp>
      <p:sp>
        <p:nvSpPr>
          <p:cNvPr id="13" name="Google Shape;106;p19"/>
          <p:cNvSpPr txBox="1"/>
          <p:nvPr/>
        </p:nvSpPr>
        <p:spPr>
          <a:xfrm>
            <a:off x="948595" y="578931"/>
            <a:ext cx="15761429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H2. GENETIKAI POTENCIÁL KERESÉSE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963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794084" y="2576097"/>
            <a:ext cx="9731041" cy="9610187"/>
          </a:xfrm>
          <a:prstGeom prst="rect">
            <a:avLst/>
          </a:prstGeom>
        </p:spPr>
      </p:pic>
      <p:sp>
        <p:nvSpPr>
          <p:cNvPr id="9" name="Google Shape;104;p19"/>
          <p:cNvSpPr txBox="1"/>
          <p:nvPr/>
        </p:nvSpPr>
        <p:spPr>
          <a:xfrm>
            <a:off x="11873329" y="6905079"/>
            <a:ext cx="11419808" cy="14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400" dirty="0" smtClean="0"/>
              <a:t>Már az 1. iterációban ideálisabb eredmény!</a:t>
            </a:r>
          </a:p>
          <a:p>
            <a:pPr lvl="0">
              <a:buSzPts val="3200"/>
            </a:pPr>
            <a:r>
              <a:rPr lang="en-US" sz="4400" dirty="0" smtClean="0"/>
              <a:t>F1</a:t>
            </a:r>
            <a:r>
              <a:rPr lang="hu-HU" sz="4400" dirty="0" smtClean="0"/>
              <a:t>-Pont</a:t>
            </a:r>
            <a:r>
              <a:rPr lang="en-US" sz="4400" dirty="0" smtClean="0"/>
              <a:t>: 0.55         0.62 </a:t>
            </a:r>
            <a:r>
              <a:rPr lang="hu-HU" sz="2400" dirty="0" smtClean="0"/>
              <a:t>(11. iteráció </a:t>
            </a:r>
            <a:r>
              <a:rPr lang="en-US" sz="2400" dirty="0" smtClean="0"/>
              <a:t>0.64)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686164" y="2728116"/>
          <a:ext cx="9031065" cy="355336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23654">
                  <a:extLst>
                    <a:ext uri="{9D8B030D-6E8A-4147-A177-3AD203B41FA5}">
                      <a16:colId xmlns:a16="http://schemas.microsoft.com/office/drawing/2014/main" val="97143743"/>
                    </a:ext>
                  </a:extLst>
                </a:gridCol>
                <a:gridCol w="980562">
                  <a:extLst>
                    <a:ext uri="{9D8B030D-6E8A-4147-A177-3AD203B41FA5}">
                      <a16:colId xmlns:a16="http://schemas.microsoft.com/office/drawing/2014/main" val="1664013453"/>
                    </a:ext>
                  </a:extLst>
                </a:gridCol>
                <a:gridCol w="1789640">
                  <a:extLst>
                    <a:ext uri="{9D8B030D-6E8A-4147-A177-3AD203B41FA5}">
                      <a16:colId xmlns:a16="http://schemas.microsoft.com/office/drawing/2014/main" val="2191540917"/>
                    </a:ext>
                  </a:extLst>
                </a:gridCol>
                <a:gridCol w="1620459">
                  <a:extLst>
                    <a:ext uri="{9D8B030D-6E8A-4147-A177-3AD203B41FA5}">
                      <a16:colId xmlns:a16="http://schemas.microsoft.com/office/drawing/2014/main" val="3759484515"/>
                    </a:ext>
                  </a:extLst>
                </a:gridCol>
                <a:gridCol w="1416750">
                  <a:extLst>
                    <a:ext uri="{9D8B030D-6E8A-4147-A177-3AD203B41FA5}">
                      <a16:colId xmlns:a16="http://schemas.microsoft.com/office/drawing/2014/main" val="633930597"/>
                    </a:ext>
                  </a:extLst>
                </a:gridCol>
              </a:tblGrid>
              <a:tr h="592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</a:rPr>
                        <a:t>Performancia</a:t>
                      </a:r>
                      <a:r>
                        <a:rPr lang="hu-HU" sz="1800" dirty="0">
                          <a:effectLst/>
                        </a:rPr>
                        <a:t> mutatók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Hibrid GBM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Javított Hibrid GBM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Változás mértéke (%)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Cél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47196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Igaz pozitívak száma (db)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62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78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+25.81%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Növelés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6167706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Igaz negatívak száma (db)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958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955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-0.31%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Növelés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9541152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Hamis pozitívak száma (db)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+60.00%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Csökkentés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6620763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Hamis negatívak száma (db)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97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-15.46%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Csökkentés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2383331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Pontosság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0.91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+1.10%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Növelés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013450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Precizitás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0.93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0.91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-2.15%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Növelés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2323013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Fedés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0.39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0.48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+23.08%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Növelés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6129516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F1-Pont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0.55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0.64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+16.36%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Növelés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3758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Variancia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Csökkentés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512216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AUROC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0.85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0.85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Növelés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565028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-767903" y="12194195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681960" y="7788040"/>
            <a:ext cx="754380" cy="2857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23/27</a:t>
            </a:r>
            <a:endParaRPr lang="en-US" sz="2800" dirty="0"/>
          </a:p>
        </p:txBody>
      </p:sp>
      <p:sp>
        <p:nvSpPr>
          <p:cNvPr id="13" name="Google Shape;106;p19"/>
          <p:cNvSpPr txBox="1"/>
          <p:nvPr/>
        </p:nvSpPr>
        <p:spPr>
          <a:xfrm>
            <a:off x="948595" y="578931"/>
            <a:ext cx="15761429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H2. GENETIKAI POTENCIÁL KERESÉSE</a:t>
            </a:r>
            <a:endParaRPr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1848948" y="8956751"/>
          <a:ext cx="10884928" cy="276179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39769">
                  <a:extLst>
                    <a:ext uri="{9D8B030D-6E8A-4147-A177-3AD203B41FA5}">
                      <a16:colId xmlns:a16="http://schemas.microsoft.com/office/drawing/2014/main" val="872136931"/>
                    </a:ext>
                  </a:extLst>
                </a:gridCol>
                <a:gridCol w="1293931">
                  <a:extLst>
                    <a:ext uri="{9D8B030D-6E8A-4147-A177-3AD203B41FA5}">
                      <a16:colId xmlns:a16="http://schemas.microsoft.com/office/drawing/2014/main" val="4132875041"/>
                    </a:ext>
                  </a:extLst>
                </a:gridCol>
                <a:gridCol w="1208690">
                  <a:extLst>
                    <a:ext uri="{9D8B030D-6E8A-4147-A177-3AD203B41FA5}">
                      <a16:colId xmlns:a16="http://schemas.microsoft.com/office/drawing/2014/main" val="6518612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98587591"/>
                    </a:ext>
                  </a:extLst>
                </a:gridCol>
                <a:gridCol w="1082565">
                  <a:extLst>
                    <a:ext uri="{9D8B030D-6E8A-4147-A177-3AD203B41FA5}">
                      <a16:colId xmlns:a16="http://schemas.microsoft.com/office/drawing/2014/main" val="3666146579"/>
                    </a:ext>
                  </a:extLst>
                </a:gridCol>
                <a:gridCol w="1177159">
                  <a:extLst>
                    <a:ext uri="{9D8B030D-6E8A-4147-A177-3AD203B41FA5}">
                      <a16:colId xmlns:a16="http://schemas.microsoft.com/office/drawing/2014/main" val="3848710347"/>
                    </a:ext>
                  </a:extLst>
                </a:gridCol>
                <a:gridCol w="1040524">
                  <a:extLst>
                    <a:ext uri="{9D8B030D-6E8A-4147-A177-3AD203B41FA5}">
                      <a16:colId xmlns:a16="http://schemas.microsoft.com/office/drawing/2014/main" val="2712077994"/>
                    </a:ext>
                  </a:extLst>
                </a:gridCol>
                <a:gridCol w="1072055">
                  <a:extLst>
                    <a:ext uri="{9D8B030D-6E8A-4147-A177-3AD203B41FA5}">
                      <a16:colId xmlns:a16="http://schemas.microsoft.com/office/drawing/2014/main" val="1713453029"/>
                    </a:ext>
                  </a:extLst>
                </a:gridCol>
                <a:gridCol w="1355835">
                  <a:extLst>
                    <a:ext uri="{9D8B030D-6E8A-4147-A177-3AD203B41FA5}">
                      <a16:colId xmlns:a16="http://schemas.microsoft.com/office/drawing/2014/main" val="1311643726"/>
                    </a:ext>
                  </a:extLst>
                </a:gridCol>
              </a:tblGrid>
              <a:tr h="525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Modellek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Pontosság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Precizitás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Fedés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F1-Pont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Variancia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AUROC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AUPRC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Y</a:t>
                      </a:r>
                      <a:r>
                        <a:rPr lang="hu-HU" sz="1600" baseline="-250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extLst>
                  <a:ext uri="{0D108BD9-81ED-4DB2-BD59-A6C34878D82A}">
                    <a16:rowId xmlns:a16="http://schemas.microsoft.com/office/drawing/2014/main" val="2177361256"/>
                  </a:ext>
                </a:extLst>
              </a:tr>
              <a:tr h="5251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Hibrid ABM - TA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0.92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0.82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0.56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0.67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0.06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0.90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0.70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1031.70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extLst>
                  <a:ext uri="{0D108BD9-81ED-4DB2-BD59-A6C34878D82A}">
                    <a16:rowId xmlns:a16="http://schemas.microsoft.com/office/drawing/2014/main" val="812751883"/>
                  </a:ext>
                </a:extLst>
              </a:tr>
              <a:tr h="5251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Hibrid GBM - TA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0.91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0.93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0.39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0.55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0.03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0.85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0.71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1022.70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extLst>
                  <a:ext uri="{0D108BD9-81ED-4DB2-BD59-A6C34878D82A}">
                    <a16:rowId xmlns:a16="http://schemas.microsoft.com/office/drawing/2014/main" val="1172053360"/>
                  </a:ext>
                </a:extLst>
              </a:tr>
              <a:tr h="2965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Hibrid NN - TA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0.89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0.68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0.47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0.56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0.11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0.85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0.62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974.60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extLst>
                  <a:ext uri="{0D108BD9-81ED-4DB2-BD59-A6C34878D82A}">
                    <a16:rowId xmlns:a16="http://schemas.microsoft.com/office/drawing/2014/main" val="2584437540"/>
                  </a:ext>
                </a:extLst>
              </a:tr>
              <a:tr h="2965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GP ABM – TA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0.93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0.82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0.64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0.72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0.06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0.86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0.71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1039.80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extLst>
                  <a:ext uri="{0D108BD9-81ED-4DB2-BD59-A6C34878D82A}">
                    <a16:rowId xmlns:a16="http://schemas.microsoft.com/office/drawing/2014/main" val="3356686559"/>
                  </a:ext>
                </a:extLst>
              </a:tr>
              <a:tr h="2965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GP GBM – TA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0.92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0.91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0.48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0.64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0.03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0.85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0.68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1030.70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extLst>
                  <a:ext uri="{0D108BD9-81ED-4DB2-BD59-A6C34878D82A}">
                    <a16:rowId xmlns:a16="http://schemas.microsoft.com/office/drawing/2014/main" val="430622637"/>
                  </a:ext>
                </a:extLst>
              </a:tr>
              <a:tr h="2965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GP NN - TA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0.90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0.68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0.50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0.58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0.11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0.81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0.62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975.60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39" marR="110439" marT="0" marB="0" anchor="ctr"/>
                </a:tc>
                <a:extLst>
                  <a:ext uri="{0D108BD9-81ED-4DB2-BD59-A6C34878D82A}">
                    <a16:rowId xmlns:a16="http://schemas.microsoft.com/office/drawing/2014/main" val="3113297101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21325490" y="10800528"/>
            <a:ext cx="1652362" cy="993246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163433"/>
            <a:ext cx="13585551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H3. MODELL-PREFERENCIA LEVEZETÉSE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155032" y="2838896"/>
            <a:ext cx="9733948" cy="92635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385532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24/27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73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155032" y="2838896"/>
            <a:ext cx="9733948" cy="926356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76289"/>
              </p:ext>
            </p:extLst>
          </p:nvPr>
        </p:nvGraphicFramePr>
        <p:xfrm>
          <a:off x="12621126" y="2838892"/>
          <a:ext cx="10756231" cy="423976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74305">
                  <a:extLst>
                    <a:ext uri="{9D8B030D-6E8A-4147-A177-3AD203B41FA5}">
                      <a16:colId xmlns:a16="http://schemas.microsoft.com/office/drawing/2014/main" val="1839246866"/>
                    </a:ext>
                  </a:extLst>
                </a:gridCol>
                <a:gridCol w="2357428">
                  <a:extLst>
                    <a:ext uri="{9D8B030D-6E8A-4147-A177-3AD203B41FA5}">
                      <a16:colId xmlns:a16="http://schemas.microsoft.com/office/drawing/2014/main" val="1021087225"/>
                    </a:ext>
                  </a:extLst>
                </a:gridCol>
                <a:gridCol w="1737683">
                  <a:extLst>
                    <a:ext uri="{9D8B030D-6E8A-4147-A177-3AD203B41FA5}">
                      <a16:colId xmlns:a16="http://schemas.microsoft.com/office/drawing/2014/main" val="2283819686"/>
                    </a:ext>
                  </a:extLst>
                </a:gridCol>
                <a:gridCol w="1700168">
                  <a:extLst>
                    <a:ext uri="{9D8B030D-6E8A-4147-A177-3AD203B41FA5}">
                      <a16:colId xmlns:a16="http://schemas.microsoft.com/office/drawing/2014/main" val="3174683744"/>
                    </a:ext>
                  </a:extLst>
                </a:gridCol>
                <a:gridCol w="1131445">
                  <a:extLst>
                    <a:ext uri="{9D8B030D-6E8A-4147-A177-3AD203B41FA5}">
                      <a16:colId xmlns:a16="http://schemas.microsoft.com/office/drawing/2014/main" val="2684206451"/>
                    </a:ext>
                  </a:extLst>
                </a:gridCol>
                <a:gridCol w="1658153">
                  <a:extLst>
                    <a:ext uri="{9D8B030D-6E8A-4147-A177-3AD203B41FA5}">
                      <a16:colId xmlns:a16="http://schemas.microsoft.com/office/drawing/2014/main" val="1230230810"/>
                    </a:ext>
                  </a:extLst>
                </a:gridCol>
                <a:gridCol w="1397049">
                  <a:extLst>
                    <a:ext uri="{9D8B030D-6E8A-4147-A177-3AD203B41FA5}">
                      <a16:colId xmlns:a16="http://schemas.microsoft.com/office/drawing/2014/main" val="546368077"/>
                    </a:ext>
                  </a:extLst>
                </a:gridCol>
              </a:tblGrid>
              <a:tr h="266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ID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Modell azonosító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Pontosság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Precizitás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Fedés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F1-Pont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Y</a:t>
                      </a:r>
                      <a:r>
                        <a:rPr lang="hu-HU" sz="2000" baseline="-250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8631252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R_NS_NRS_C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0.78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0.42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995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0051656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R_NS_NRS_E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0.84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0.24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0.67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0.32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1016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229206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R_NS_NRS_P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0.83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0.42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1005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10865435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R_NS_RS_C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0.78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0.42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995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594293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R_NS_RS_E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0.22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0.92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0.30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1003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361922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R_NS_RS_P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0.83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0.42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1005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2208430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R_S_NRS_C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0.75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0.42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986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3637968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R_S_NRS_E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0.81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0.22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0.67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0.30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1011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8102985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R_S_NRS_P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0.80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0.42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997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8779581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R_S_RS_C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0.74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0.42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985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9943467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R_S_RS_E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0.56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0.92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0.25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998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19737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R_S_RS_P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0.79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0.42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997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8713024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18088"/>
              </p:ext>
            </p:extLst>
          </p:nvPr>
        </p:nvGraphicFramePr>
        <p:xfrm>
          <a:off x="12079707" y="7307112"/>
          <a:ext cx="11658601" cy="469639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20400">
                  <a:extLst>
                    <a:ext uri="{9D8B030D-6E8A-4147-A177-3AD203B41FA5}">
                      <a16:colId xmlns:a16="http://schemas.microsoft.com/office/drawing/2014/main" val="3484375104"/>
                    </a:ext>
                  </a:extLst>
                </a:gridCol>
                <a:gridCol w="1692779">
                  <a:extLst>
                    <a:ext uri="{9D8B030D-6E8A-4147-A177-3AD203B41FA5}">
                      <a16:colId xmlns:a16="http://schemas.microsoft.com/office/drawing/2014/main" val="2588177003"/>
                    </a:ext>
                  </a:extLst>
                </a:gridCol>
                <a:gridCol w="1811321">
                  <a:extLst>
                    <a:ext uri="{9D8B030D-6E8A-4147-A177-3AD203B41FA5}">
                      <a16:colId xmlns:a16="http://schemas.microsoft.com/office/drawing/2014/main" val="1092702864"/>
                    </a:ext>
                  </a:extLst>
                </a:gridCol>
                <a:gridCol w="1520893">
                  <a:extLst>
                    <a:ext uri="{9D8B030D-6E8A-4147-A177-3AD203B41FA5}">
                      <a16:colId xmlns:a16="http://schemas.microsoft.com/office/drawing/2014/main" val="3947208257"/>
                    </a:ext>
                  </a:extLst>
                </a:gridCol>
                <a:gridCol w="1264481">
                  <a:extLst>
                    <a:ext uri="{9D8B030D-6E8A-4147-A177-3AD203B41FA5}">
                      <a16:colId xmlns:a16="http://schemas.microsoft.com/office/drawing/2014/main" val="1722979476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1480659699"/>
                    </a:ext>
                  </a:extLst>
                </a:gridCol>
                <a:gridCol w="960185">
                  <a:extLst>
                    <a:ext uri="{9D8B030D-6E8A-4147-A177-3AD203B41FA5}">
                      <a16:colId xmlns:a16="http://schemas.microsoft.com/office/drawing/2014/main" val="3502197174"/>
                    </a:ext>
                  </a:extLst>
                </a:gridCol>
                <a:gridCol w="1371044">
                  <a:extLst>
                    <a:ext uri="{9D8B030D-6E8A-4147-A177-3AD203B41FA5}">
                      <a16:colId xmlns:a16="http://schemas.microsoft.com/office/drawing/2014/main" val="1145041909"/>
                    </a:ext>
                  </a:extLst>
                </a:gridCol>
                <a:gridCol w="1494814">
                  <a:extLst>
                    <a:ext uri="{9D8B030D-6E8A-4147-A177-3AD203B41FA5}">
                      <a16:colId xmlns:a16="http://schemas.microsoft.com/office/drawing/2014/main" val="22197846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ID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Modell azonosító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Megállapítások súlyozása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Rendszerek súlyozása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Távolság-metrika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Naiv Átlagok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Naiv rangsor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Y</a:t>
                      </a:r>
                      <a:r>
                        <a:rPr lang="hu-HU" sz="1600" baseline="-25000" dirty="0" smtClean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Hasonlóság-elemzés rangsor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9446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R_NS_NRS_C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Nincs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Nincs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Koszinusz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5.75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997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0409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R_NS_NRS_E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Nincs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Nincs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Euklideszi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3.00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1012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43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R_NS_NRS_P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Nincs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Nincs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Pearson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5.75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1002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020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R_NS_RS_C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Nincs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Koszinusz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5.75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997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1381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R_NS_RS_E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Nincs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Euklideszi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4.75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991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6531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R_NS_RS_P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Nincs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Pearson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5.75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1002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6813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R_S_NRS_C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Nincs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Koszinusz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6.00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996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3283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R_S_NRS_E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Nincs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Euklideszi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3.75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1003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340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R_S_NRS_P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Nincs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Pearson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5.00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1008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2696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R_S_RS_C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Koszinusz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6.25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1002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08832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R_S_RS_E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Euklideszi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4.75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991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0577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R_S_RS_P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Súlyozott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Pearson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6.25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1002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1804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12385532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24/27</a:t>
            </a:r>
            <a:endParaRPr lang="en-US" sz="2800" dirty="0"/>
          </a:p>
        </p:txBody>
      </p:sp>
      <p:sp>
        <p:nvSpPr>
          <p:cNvPr id="12" name="Google Shape;106;p19"/>
          <p:cNvSpPr txBox="1"/>
          <p:nvPr/>
        </p:nvSpPr>
        <p:spPr>
          <a:xfrm>
            <a:off x="948595" y="163433"/>
            <a:ext cx="13585551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H3. MODELL-PREFERENCIA LEVEZETÉSE</a:t>
            </a:r>
            <a:endParaRPr sz="2800" dirty="0"/>
          </a:p>
        </p:txBody>
      </p:sp>
      <p:sp>
        <p:nvSpPr>
          <p:cNvPr id="13" name="Rectangle 12"/>
          <p:cNvSpPr/>
          <p:nvPr/>
        </p:nvSpPr>
        <p:spPr>
          <a:xfrm>
            <a:off x="12192000" y="12231961"/>
            <a:ext cx="1219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szerkesztés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3;p19"/>
          <p:cNvPicPr preferRelativeResize="0"/>
          <p:nvPr/>
        </p:nvPicPr>
        <p:blipFill rotWithShape="1">
          <a:blip r:embed="rId2">
            <a:alphaModFix/>
          </a:blip>
          <a:srcRect l="22208" t="-1" b="-1281"/>
          <a:stretch/>
        </p:blipFill>
        <p:spPr>
          <a:xfrm>
            <a:off x="-4" y="0"/>
            <a:ext cx="24095675" cy="13921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ÚJ ÉS ÚJSZERŰ EREDMÉNYEK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96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805970" y="3483592"/>
            <a:ext cx="19999669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„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Az 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audit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 célja 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a belső és külső kontrollkörnyezet folyamatos tesztelése, annak meggyőződésére, hogy az implementált kontrollfolyamatok teljes mértékben a szervezetek üzleti célkitűzéseit követik a lehető legmagasabb információbiztonsági szint biztosítása 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mellett.” (BARTA </a:t>
            </a: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2021)</a:t>
            </a:r>
            <a:endParaRPr lang="hu-HU" sz="1800" dirty="0"/>
          </a:p>
        </p:txBody>
      </p:sp>
      <p:sp>
        <p:nvSpPr>
          <p:cNvPr id="10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KUTATÁS ISMERTETÉSE</a:t>
            </a:r>
            <a:endParaRPr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4/27</a:t>
            </a:r>
            <a:endParaRPr lang="en-US" sz="2800" dirty="0"/>
          </a:p>
        </p:txBody>
      </p:sp>
      <p:sp>
        <p:nvSpPr>
          <p:cNvPr id="11" name="Google Shape;104;p19"/>
          <p:cNvSpPr txBox="1"/>
          <p:nvPr/>
        </p:nvSpPr>
        <p:spPr>
          <a:xfrm>
            <a:off x="805970" y="2247457"/>
            <a:ext cx="19999669" cy="16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Mesterséges </a:t>
            </a:r>
            <a:r>
              <a:rPr lang="hu-HU" sz="4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Intelligenci</a:t>
            </a:r>
            <a:r>
              <a:rPr lang="en-US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 m</a:t>
            </a:r>
            <a:r>
              <a:rPr lang="hu-HU" sz="4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ódszerek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alkalmazása </a:t>
            </a:r>
            <a:endParaRPr lang="hu-HU" sz="4000" b="1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az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informatikai 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rendszerek biztonsági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auditjában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7201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578931"/>
            <a:ext cx="1388634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ÚJ ÉS ÚJSZERŰ EREDMÉNYEK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4;p19"/>
          <p:cNvSpPr txBox="1"/>
          <p:nvPr/>
        </p:nvSpPr>
        <p:spPr>
          <a:xfrm>
            <a:off x="545372" y="3469335"/>
            <a:ext cx="22188130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/>
              <a:t>Az </a:t>
            </a:r>
            <a:r>
              <a:rPr lang="hu-HU" sz="4000" dirty="0"/>
              <a:t>auditok által dokumentált megállapítások együttes konstellációi között </a:t>
            </a:r>
            <a:r>
              <a:rPr lang="hu-HU" sz="4000" b="1" dirty="0"/>
              <a:t>összefüggés tapasztalható </a:t>
            </a:r>
            <a:r>
              <a:rPr lang="hu-HU" sz="4000" dirty="0"/>
              <a:t>mely objektíven, matematikai apparátusok felhasználásával kimutatható, így </a:t>
            </a:r>
            <a:r>
              <a:rPr lang="hu-HU" sz="4000" b="1" dirty="0"/>
              <a:t>döntéstámogató rendszer építhető</a:t>
            </a:r>
            <a:r>
              <a:rPr lang="hu-HU" sz="4000" dirty="0"/>
              <a:t>, mely képes az auditok hatékonyságát növelni azok objektív minőségbiztosítása </a:t>
            </a:r>
            <a:r>
              <a:rPr lang="hu-HU" sz="4000" dirty="0" smtClean="0"/>
              <a:t>révén.</a:t>
            </a:r>
            <a:endParaRPr lang="hu-HU" sz="4000" dirty="0"/>
          </a:p>
        </p:txBody>
      </p:sp>
      <p:sp>
        <p:nvSpPr>
          <p:cNvPr id="15" name="Google Shape;104;p19"/>
          <p:cNvSpPr txBox="1"/>
          <p:nvPr/>
        </p:nvSpPr>
        <p:spPr>
          <a:xfrm>
            <a:off x="392044" y="2568612"/>
            <a:ext cx="2218813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4000" b="1" dirty="0" smtClean="0"/>
              <a:t>H1:</a:t>
            </a:r>
            <a:endParaRPr lang="hu-H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25/27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8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578931"/>
            <a:ext cx="1388634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ÚJ ÉS ÚJSZERŰ EREDMÉNYEK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4;p19"/>
          <p:cNvSpPr txBox="1"/>
          <p:nvPr/>
        </p:nvSpPr>
        <p:spPr>
          <a:xfrm>
            <a:off x="545372" y="3469335"/>
            <a:ext cx="22188130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/>
              <a:t>Az </a:t>
            </a:r>
            <a:r>
              <a:rPr lang="hu-HU" sz="4000" dirty="0"/>
              <a:t>auditok által dokumentált megállapítások együttes konstellációi között </a:t>
            </a:r>
            <a:r>
              <a:rPr lang="hu-HU" sz="4000" b="1" dirty="0"/>
              <a:t>összefüggés tapasztalható </a:t>
            </a:r>
            <a:r>
              <a:rPr lang="hu-HU" sz="4000" dirty="0"/>
              <a:t>mely objektíven, matematikai apparátusok felhasználásával kimutatható, így </a:t>
            </a:r>
            <a:r>
              <a:rPr lang="hu-HU" sz="4000" b="1" dirty="0"/>
              <a:t>döntéstámogató rendszer építhető</a:t>
            </a:r>
            <a:r>
              <a:rPr lang="hu-HU" sz="4000" dirty="0"/>
              <a:t>, mely képes az auditok hatékonyságát növelni azok objektív minőségbiztosítása </a:t>
            </a:r>
            <a:r>
              <a:rPr lang="hu-HU" sz="4000" dirty="0" smtClean="0"/>
              <a:t>révén.</a:t>
            </a:r>
            <a:endParaRPr lang="hu-HU" sz="4000" dirty="0"/>
          </a:p>
        </p:txBody>
      </p:sp>
      <p:sp>
        <p:nvSpPr>
          <p:cNvPr id="15" name="Google Shape;104;p19"/>
          <p:cNvSpPr txBox="1"/>
          <p:nvPr/>
        </p:nvSpPr>
        <p:spPr>
          <a:xfrm>
            <a:off x="392044" y="2568612"/>
            <a:ext cx="2218813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4000" b="1" dirty="0" smtClean="0"/>
              <a:t>H1:</a:t>
            </a:r>
            <a:endParaRPr lang="hu-HU" sz="4000" b="1" dirty="0"/>
          </a:p>
        </p:txBody>
      </p:sp>
      <p:sp>
        <p:nvSpPr>
          <p:cNvPr id="9" name="Google Shape;104;p19"/>
          <p:cNvSpPr txBox="1"/>
          <p:nvPr/>
        </p:nvSpPr>
        <p:spPr>
          <a:xfrm>
            <a:off x="545372" y="6485895"/>
            <a:ext cx="22188130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kontrollhiányosságok együttes megléte alapján előre a döntéstámogató rendszer által nem feldolgozott adatokon a kontrollhiányosságok adott kontrollra becsülhetők, </a:t>
            </a:r>
            <a:r>
              <a:rPr lang="hu-HU" sz="4000" b="1" dirty="0"/>
              <a:t>a véletlen találgatásnál (AUROC &gt; 0.5) ideálisabb eredmény </a:t>
            </a:r>
            <a:r>
              <a:rPr lang="hu-HU" sz="4000" dirty="0"/>
              <a:t>érhető el.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25/27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5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578931"/>
            <a:ext cx="1388634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ÚJ ÉS ÚJSZERŰ EREDMÉNYEK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4;p19"/>
          <p:cNvSpPr txBox="1"/>
          <p:nvPr/>
        </p:nvSpPr>
        <p:spPr>
          <a:xfrm>
            <a:off x="545372" y="3469335"/>
            <a:ext cx="22188130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 smtClean="0"/>
              <a:t>Az </a:t>
            </a:r>
            <a:r>
              <a:rPr lang="hu-HU" sz="4000" dirty="0"/>
              <a:t>auditok által dokumentált megállapítások együttes konstellációi között </a:t>
            </a:r>
            <a:r>
              <a:rPr lang="hu-HU" sz="4000" b="1" dirty="0"/>
              <a:t>összefüggés tapasztalható </a:t>
            </a:r>
            <a:r>
              <a:rPr lang="hu-HU" sz="4000" dirty="0"/>
              <a:t>mely objektíven, matematikai apparátusok felhasználásával kimutatható, így </a:t>
            </a:r>
            <a:r>
              <a:rPr lang="hu-HU" sz="4000" b="1" dirty="0"/>
              <a:t>döntéstámogató rendszer építhető</a:t>
            </a:r>
            <a:r>
              <a:rPr lang="hu-HU" sz="4000" dirty="0"/>
              <a:t>, mely képes az auditok hatékonyságát növelni azok objektív minőségbiztosítása </a:t>
            </a:r>
            <a:r>
              <a:rPr lang="hu-HU" sz="4000" dirty="0" smtClean="0"/>
              <a:t>révén.</a:t>
            </a:r>
            <a:endParaRPr lang="hu-HU" sz="4000" dirty="0"/>
          </a:p>
        </p:txBody>
      </p:sp>
      <p:sp>
        <p:nvSpPr>
          <p:cNvPr id="15" name="Google Shape;104;p19"/>
          <p:cNvSpPr txBox="1"/>
          <p:nvPr/>
        </p:nvSpPr>
        <p:spPr>
          <a:xfrm>
            <a:off x="392044" y="2568612"/>
            <a:ext cx="2218813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4000" b="1" dirty="0" smtClean="0"/>
              <a:t>H1:</a:t>
            </a:r>
            <a:endParaRPr lang="hu-HU" sz="4000" b="1" dirty="0"/>
          </a:p>
        </p:txBody>
      </p:sp>
      <p:sp>
        <p:nvSpPr>
          <p:cNvPr id="9" name="Google Shape;104;p19"/>
          <p:cNvSpPr txBox="1"/>
          <p:nvPr/>
        </p:nvSpPr>
        <p:spPr>
          <a:xfrm>
            <a:off x="545372" y="6485895"/>
            <a:ext cx="22188130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kontrollhiányosságok együttes megléte alapján előre a döntéstámogató rendszer által nem feldolgozott adatokon a kontrollhiányosságok adott kontrollra becsülhetők, </a:t>
            </a:r>
            <a:r>
              <a:rPr lang="hu-HU" sz="4000" b="1" dirty="0"/>
              <a:t>a véletlen találgatásnál (AUROC &gt; 0.5) ideálisabb eredmény </a:t>
            </a:r>
            <a:r>
              <a:rPr lang="hu-HU" sz="4000" dirty="0"/>
              <a:t>érhető el.</a:t>
            </a:r>
          </a:p>
        </p:txBody>
      </p:sp>
      <p:sp>
        <p:nvSpPr>
          <p:cNvPr id="10" name="Google Shape;104;p19"/>
          <p:cNvSpPr txBox="1"/>
          <p:nvPr/>
        </p:nvSpPr>
        <p:spPr>
          <a:xfrm>
            <a:off x="545372" y="8806469"/>
            <a:ext cx="22188130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kontrollhiányosságok </a:t>
            </a:r>
            <a:r>
              <a:rPr lang="hu-HU" sz="4000" dirty="0" smtClean="0"/>
              <a:t>detektálás</a:t>
            </a:r>
            <a:r>
              <a:rPr lang="en-US" sz="4000" dirty="0" smtClean="0"/>
              <a:t>a</a:t>
            </a:r>
            <a:r>
              <a:rPr lang="hu-HU" sz="4000" dirty="0" smtClean="0"/>
              <a:t>, </a:t>
            </a:r>
            <a:r>
              <a:rPr lang="en-US" sz="4000" dirty="0" smtClean="0"/>
              <a:t>t</a:t>
            </a:r>
            <a:r>
              <a:rPr lang="hu-HU" sz="4000" dirty="0" err="1" smtClean="0"/>
              <a:t>ehát</a:t>
            </a:r>
            <a:r>
              <a:rPr lang="hu-HU" sz="4000" dirty="0" smtClean="0"/>
              <a:t> a </a:t>
            </a:r>
            <a:r>
              <a:rPr lang="hu-HU" sz="4000" dirty="0"/>
              <a:t>gyanúgenerálás lehetséges </a:t>
            </a:r>
            <a:r>
              <a:rPr lang="hu-HU" sz="4000" b="1" dirty="0"/>
              <a:t>felügyelt </a:t>
            </a:r>
            <a:r>
              <a:rPr lang="hu-HU" sz="4000" b="1" dirty="0" smtClean="0"/>
              <a:t>és nem felügyelt gépi </a:t>
            </a:r>
            <a:r>
              <a:rPr lang="hu-HU" sz="4000" b="1" dirty="0"/>
              <a:t>tanuló modellezés </a:t>
            </a:r>
            <a:r>
              <a:rPr lang="hu-HU" sz="4000" dirty="0"/>
              <a:t>keretében megvalósítani, </a:t>
            </a:r>
            <a:r>
              <a:rPr lang="hu-HU" sz="4000" dirty="0" smtClean="0"/>
              <a:t>a </a:t>
            </a:r>
            <a:r>
              <a:rPr lang="hu-HU" sz="4000" b="1" dirty="0" smtClean="0"/>
              <a:t>hibrid</a:t>
            </a:r>
            <a:r>
              <a:rPr lang="hu-HU" sz="4000" dirty="0" smtClean="0"/>
              <a:t> megoldás ideálisabb eredményt szolgáltat, csökkenti a varianciát.</a:t>
            </a:r>
            <a:endParaRPr lang="hu-HU" sz="4000" dirty="0"/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endParaRPr lang="hu-H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25/27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08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578931"/>
            <a:ext cx="1388634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ÚJ ÉS ÚJSZERŰ EREDMÉNYEK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4;p19"/>
          <p:cNvSpPr txBox="1"/>
          <p:nvPr/>
        </p:nvSpPr>
        <p:spPr>
          <a:xfrm>
            <a:off x="392044" y="2568612"/>
            <a:ext cx="2218813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4000" b="1" dirty="0" smtClean="0"/>
              <a:t>H</a:t>
            </a:r>
            <a:r>
              <a:rPr lang="hu-HU" sz="4000" b="1" dirty="0" smtClean="0"/>
              <a:t>2</a:t>
            </a:r>
            <a:r>
              <a:rPr lang="en-US" sz="4000" b="1" dirty="0" smtClean="0"/>
              <a:t>:</a:t>
            </a:r>
            <a:endParaRPr lang="hu-HU" sz="4000" b="1" dirty="0"/>
          </a:p>
        </p:txBody>
      </p:sp>
      <p:sp>
        <p:nvSpPr>
          <p:cNvPr id="9" name="Google Shape;104;p19"/>
          <p:cNvSpPr txBox="1"/>
          <p:nvPr/>
        </p:nvSpPr>
        <p:spPr>
          <a:xfrm>
            <a:off x="392044" y="3637133"/>
            <a:ext cx="22188130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döntéstámogató rendszer </a:t>
            </a:r>
            <a:r>
              <a:rPr lang="hu-HU" sz="4000" b="1" dirty="0"/>
              <a:t>genetikai potenciálja kereshető </a:t>
            </a:r>
            <a:r>
              <a:rPr lang="hu-HU" sz="4000" dirty="0"/>
              <a:t>a tanulóhalmazhoz tartozó racionális leíró attribútumok érték-irány </a:t>
            </a:r>
            <a:r>
              <a:rPr lang="hu-HU" sz="4000" dirty="0" smtClean="0"/>
              <a:t>levezetésével.</a:t>
            </a:r>
            <a:endParaRPr lang="hu-HU" sz="4000" dirty="0"/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endParaRPr lang="hu-H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26/27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81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578931"/>
            <a:ext cx="1388634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ÚJ ÉS ÚJSZERŰ EREDMÉNYEK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4;p19"/>
          <p:cNvSpPr txBox="1"/>
          <p:nvPr/>
        </p:nvSpPr>
        <p:spPr>
          <a:xfrm>
            <a:off x="392044" y="2568612"/>
            <a:ext cx="2218813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4000" b="1" dirty="0" smtClean="0"/>
              <a:t>H</a:t>
            </a:r>
            <a:r>
              <a:rPr lang="hu-HU" sz="4000" b="1" dirty="0" smtClean="0"/>
              <a:t>2</a:t>
            </a:r>
            <a:r>
              <a:rPr lang="en-US" sz="4000" b="1" dirty="0" smtClean="0"/>
              <a:t>:</a:t>
            </a:r>
            <a:endParaRPr lang="hu-HU" sz="4000" b="1" dirty="0"/>
          </a:p>
        </p:txBody>
      </p:sp>
      <p:sp>
        <p:nvSpPr>
          <p:cNvPr id="9" name="Google Shape;104;p19"/>
          <p:cNvSpPr txBox="1"/>
          <p:nvPr/>
        </p:nvSpPr>
        <p:spPr>
          <a:xfrm>
            <a:off x="392044" y="3637133"/>
            <a:ext cx="22188130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döntéstámogató rendszer </a:t>
            </a:r>
            <a:r>
              <a:rPr lang="hu-HU" sz="4000" b="1" dirty="0"/>
              <a:t>genetikai potenciálja kereshető </a:t>
            </a:r>
            <a:r>
              <a:rPr lang="hu-HU" sz="4000" dirty="0"/>
              <a:t>a tanulóhalmazhoz tartozó racionális leíró attribútumok érték-irány </a:t>
            </a:r>
            <a:r>
              <a:rPr lang="hu-HU" sz="4000" dirty="0" smtClean="0"/>
              <a:t>levezetésével.</a:t>
            </a:r>
            <a:endParaRPr lang="hu-HU" sz="4000" dirty="0"/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endParaRPr lang="hu-HU" sz="4000" dirty="0"/>
          </a:p>
        </p:txBody>
      </p:sp>
      <p:sp>
        <p:nvSpPr>
          <p:cNvPr id="8" name="Google Shape;104;p19"/>
          <p:cNvSpPr txBox="1"/>
          <p:nvPr/>
        </p:nvSpPr>
        <p:spPr>
          <a:xfrm>
            <a:off x="392044" y="5267524"/>
            <a:ext cx="22188130" cy="318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keresési eljárás </a:t>
            </a:r>
            <a:r>
              <a:rPr lang="hu-HU" sz="4000" b="1" dirty="0"/>
              <a:t>meg tudja határozni </a:t>
            </a:r>
            <a:r>
              <a:rPr lang="hu-HU" sz="4000" dirty="0"/>
              <a:t>a rendelkezésre álló populáció (tanulóhalmaz) értékei alapján, hogy adott modell vélhetően elérte-e már a tanulási halmaz optimalizálási kísérlete révén </a:t>
            </a:r>
            <a:r>
              <a:rPr lang="hu-HU" sz="4000" b="1" dirty="0"/>
              <a:t>genetikai potenciálját</a:t>
            </a:r>
            <a:r>
              <a:rPr lang="hu-HU" sz="4000" dirty="0"/>
              <a:t>, valamint, hogy milyen attribútumok módosítása szükséges az ideális célváltozó irányába történő </a:t>
            </a:r>
            <a:r>
              <a:rPr lang="hu-HU" sz="4000" dirty="0" smtClean="0"/>
              <a:t>elmozduláshoz.</a:t>
            </a:r>
            <a:endParaRPr lang="hu-HU" sz="4000" dirty="0"/>
          </a:p>
          <a:p>
            <a:pPr lvl="0">
              <a:buSzPts val="3200"/>
            </a:pPr>
            <a:endParaRPr lang="hu-H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26/27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90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578931"/>
            <a:ext cx="1388634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ÚJ ÉS ÚJSZERŰ EREDMÉNYEK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4;p19"/>
          <p:cNvSpPr txBox="1"/>
          <p:nvPr/>
        </p:nvSpPr>
        <p:spPr>
          <a:xfrm>
            <a:off x="392044" y="2568612"/>
            <a:ext cx="2218813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4000" b="1" dirty="0" smtClean="0"/>
              <a:t>H</a:t>
            </a:r>
            <a:r>
              <a:rPr lang="hu-HU" sz="4000" b="1" dirty="0" smtClean="0"/>
              <a:t>2</a:t>
            </a:r>
            <a:r>
              <a:rPr lang="en-US" sz="4000" b="1" dirty="0" smtClean="0"/>
              <a:t>:</a:t>
            </a:r>
            <a:endParaRPr lang="hu-HU" sz="4000" b="1" dirty="0"/>
          </a:p>
        </p:txBody>
      </p:sp>
      <p:sp>
        <p:nvSpPr>
          <p:cNvPr id="9" name="Google Shape;104;p19"/>
          <p:cNvSpPr txBox="1"/>
          <p:nvPr/>
        </p:nvSpPr>
        <p:spPr>
          <a:xfrm>
            <a:off x="392044" y="3637133"/>
            <a:ext cx="22188130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döntéstámogató rendszer </a:t>
            </a:r>
            <a:r>
              <a:rPr lang="hu-HU" sz="4000" b="1" dirty="0"/>
              <a:t>genetikai potenciálja kereshető </a:t>
            </a:r>
            <a:r>
              <a:rPr lang="hu-HU" sz="4000" dirty="0"/>
              <a:t>a tanulóhalmazhoz tartozó racionális leíró attribútumok érték-irány </a:t>
            </a:r>
            <a:r>
              <a:rPr lang="hu-HU" sz="4000" dirty="0" smtClean="0"/>
              <a:t>levezetésével.</a:t>
            </a:r>
            <a:endParaRPr lang="hu-HU" sz="4000" dirty="0"/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endParaRPr lang="hu-HU" sz="4000" dirty="0"/>
          </a:p>
        </p:txBody>
      </p:sp>
      <p:sp>
        <p:nvSpPr>
          <p:cNvPr id="8" name="Google Shape;104;p19"/>
          <p:cNvSpPr txBox="1"/>
          <p:nvPr/>
        </p:nvSpPr>
        <p:spPr>
          <a:xfrm>
            <a:off x="392044" y="5267524"/>
            <a:ext cx="22188130" cy="318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keresési eljárás </a:t>
            </a:r>
            <a:r>
              <a:rPr lang="hu-HU" sz="4000" b="1" dirty="0"/>
              <a:t>meg tudja határozni </a:t>
            </a:r>
            <a:r>
              <a:rPr lang="hu-HU" sz="4000" dirty="0"/>
              <a:t>a rendelkezésre álló populáció (tanulóhalmaz) értékei alapján, hogy adott modell vélhetően elérte-e már a tanulási halmaz optimalizálási kísérlete révén </a:t>
            </a:r>
            <a:r>
              <a:rPr lang="hu-HU" sz="4000" b="1" dirty="0"/>
              <a:t>genetikai potenciálját</a:t>
            </a:r>
            <a:r>
              <a:rPr lang="hu-HU" sz="4000" dirty="0"/>
              <a:t>, valamint, hogy milyen attribútumok módosítása szükséges az ideális célváltozó irányába történő </a:t>
            </a:r>
            <a:r>
              <a:rPr lang="hu-HU" sz="4000" dirty="0" smtClean="0"/>
              <a:t>elmozduláshoz.</a:t>
            </a:r>
            <a:endParaRPr lang="hu-HU" sz="4000" dirty="0"/>
          </a:p>
          <a:p>
            <a:pPr lvl="0">
              <a:buSzPts val="3200"/>
            </a:pPr>
            <a:endParaRPr lang="hu-HU" sz="4000" dirty="0"/>
          </a:p>
        </p:txBody>
      </p:sp>
      <p:sp>
        <p:nvSpPr>
          <p:cNvPr id="10" name="Google Shape;104;p19"/>
          <p:cNvSpPr txBox="1"/>
          <p:nvPr/>
        </p:nvSpPr>
        <p:spPr>
          <a:xfrm>
            <a:off x="392044" y="8187530"/>
            <a:ext cx="2218813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4000" b="1" dirty="0" smtClean="0"/>
              <a:t>H</a:t>
            </a:r>
            <a:r>
              <a:rPr lang="hu-HU" sz="4000" b="1" dirty="0"/>
              <a:t>3</a:t>
            </a:r>
            <a:r>
              <a:rPr lang="en-US" sz="4000" b="1" dirty="0" smtClean="0"/>
              <a:t>:</a:t>
            </a:r>
            <a:endParaRPr lang="hu-HU" sz="4000" b="1" dirty="0"/>
          </a:p>
        </p:txBody>
      </p:sp>
      <p:sp>
        <p:nvSpPr>
          <p:cNvPr id="11" name="Google Shape;104;p19"/>
          <p:cNvSpPr txBox="1"/>
          <p:nvPr/>
        </p:nvSpPr>
        <p:spPr>
          <a:xfrm>
            <a:off x="392044" y="8927727"/>
            <a:ext cx="22188130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modell-preferencia keresésére fejlesztett eljárás alkalmas az </a:t>
            </a:r>
            <a:r>
              <a:rPr lang="hu-HU" sz="4000" b="1" dirty="0"/>
              <a:t>ideális modell </a:t>
            </a:r>
            <a:r>
              <a:rPr lang="hu-HU" sz="4000" dirty="0"/>
              <a:t>megtalálására egy előre definiált modellhalmazból, mely független teszteléssel objektíven bizonyítható.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26/27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22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48595" y="578931"/>
            <a:ext cx="1388634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3200"/>
            </a:pPr>
            <a:r>
              <a:rPr lang="hu-HU" sz="5400" b="1" dirty="0" smtClean="0">
                <a:solidFill>
                  <a:srgbClr val="FEFDFF"/>
                </a:solidFill>
                <a:latin typeface="Helvetica Neue"/>
                <a:sym typeface="Helvetica Neue"/>
              </a:rPr>
              <a:t>ÚJ ÉS ÚJSZERŰ EREDMÉNYEK</a:t>
            </a:r>
            <a:endParaRPr sz="2800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4;p19"/>
          <p:cNvSpPr txBox="1"/>
          <p:nvPr/>
        </p:nvSpPr>
        <p:spPr>
          <a:xfrm>
            <a:off x="392044" y="2568612"/>
            <a:ext cx="2218813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4000" b="1" dirty="0" smtClean="0"/>
              <a:t>H</a:t>
            </a:r>
            <a:r>
              <a:rPr lang="hu-HU" sz="4000" b="1" dirty="0" smtClean="0"/>
              <a:t>2</a:t>
            </a:r>
            <a:r>
              <a:rPr lang="en-US" sz="4000" b="1" dirty="0" smtClean="0"/>
              <a:t>:</a:t>
            </a:r>
            <a:endParaRPr lang="hu-HU" sz="4000" b="1" dirty="0"/>
          </a:p>
        </p:txBody>
      </p:sp>
      <p:sp>
        <p:nvSpPr>
          <p:cNvPr id="9" name="Google Shape;104;p19"/>
          <p:cNvSpPr txBox="1"/>
          <p:nvPr/>
        </p:nvSpPr>
        <p:spPr>
          <a:xfrm>
            <a:off x="392044" y="3637133"/>
            <a:ext cx="22188130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döntéstámogató rendszer </a:t>
            </a:r>
            <a:r>
              <a:rPr lang="hu-HU" sz="4000" b="1" dirty="0"/>
              <a:t>genetikai potenciálja kereshető </a:t>
            </a:r>
            <a:r>
              <a:rPr lang="hu-HU" sz="4000" dirty="0"/>
              <a:t>a tanulóhalmazhoz tartozó racionális leíró attribútumok érték-irány </a:t>
            </a:r>
            <a:r>
              <a:rPr lang="hu-HU" sz="4000" dirty="0" smtClean="0"/>
              <a:t>levezetésével.</a:t>
            </a:r>
            <a:endParaRPr lang="hu-HU" sz="4000" dirty="0"/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endParaRPr lang="hu-HU" sz="4000" dirty="0"/>
          </a:p>
        </p:txBody>
      </p:sp>
      <p:sp>
        <p:nvSpPr>
          <p:cNvPr id="8" name="Google Shape;104;p19"/>
          <p:cNvSpPr txBox="1"/>
          <p:nvPr/>
        </p:nvSpPr>
        <p:spPr>
          <a:xfrm>
            <a:off x="392044" y="5267524"/>
            <a:ext cx="22188130" cy="318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keresési eljárás </a:t>
            </a:r>
            <a:r>
              <a:rPr lang="hu-HU" sz="4000" b="1" dirty="0"/>
              <a:t>meg tudja határozni </a:t>
            </a:r>
            <a:r>
              <a:rPr lang="hu-HU" sz="4000" dirty="0"/>
              <a:t>a rendelkezésre álló </a:t>
            </a:r>
            <a:r>
              <a:rPr lang="hu-HU" sz="4000" dirty="0" smtClean="0"/>
              <a:t>populáció (tanulóhalmaz) </a:t>
            </a:r>
            <a:r>
              <a:rPr lang="hu-HU" sz="4000" dirty="0"/>
              <a:t>értékei alapján, hogy adott modell vélhetően elérte-e már a tanulási halmaz optimalizálási kísérlete révén </a:t>
            </a:r>
            <a:r>
              <a:rPr lang="hu-HU" sz="4000" b="1" dirty="0"/>
              <a:t>genetikai potenciálját</a:t>
            </a:r>
            <a:r>
              <a:rPr lang="hu-HU" sz="4000" dirty="0"/>
              <a:t>, valamint, hogy milyen attribútumok módosítása szükséges az ideális célváltozó irányába történő </a:t>
            </a:r>
            <a:r>
              <a:rPr lang="hu-HU" sz="4000" dirty="0" smtClean="0"/>
              <a:t>elmozduláshoz.</a:t>
            </a:r>
            <a:endParaRPr lang="hu-HU" sz="4000" dirty="0"/>
          </a:p>
          <a:p>
            <a:pPr lvl="0">
              <a:buSzPts val="3200"/>
            </a:pPr>
            <a:endParaRPr lang="hu-HU" sz="4000" dirty="0"/>
          </a:p>
        </p:txBody>
      </p:sp>
      <p:sp>
        <p:nvSpPr>
          <p:cNvPr id="10" name="Google Shape;104;p19"/>
          <p:cNvSpPr txBox="1"/>
          <p:nvPr/>
        </p:nvSpPr>
        <p:spPr>
          <a:xfrm>
            <a:off x="392044" y="8187530"/>
            <a:ext cx="2218813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en-US" sz="4000" b="1" dirty="0" smtClean="0"/>
              <a:t>H</a:t>
            </a:r>
            <a:r>
              <a:rPr lang="hu-HU" sz="4000" b="1" dirty="0"/>
              <a:t>3</a:t>
            </a:r>
            <a:r>
              <a:rPr lang="en-US" sz="4000" b="1" dirty="0" smtClean="0"/>
              <a:t>:</a:t>
            </a:r>
            <a:endParaRPr lang="hu-HU" sz="4000" b="1" dirty="0"/>
          </a:p>
        </p:txBody>
      </p:sp>
      <p:sp>
        <p:nvSpPr>
          <p:cNvPr id="11" name="Google Shape;104;p19"/>
          <p:cNvSpPr txBox="1"/>
          <p:nvPr/>
        </p:nvSpPr>
        <p:spPr>
          <a:xfrm>
            <a:off x="392044" y="8927727"/>
            <a:ext cx="22188130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modell-preferencia keresésére fejlesztett eljárás alkalmas az </a:t>
            </a:r>
            <a:r>
              <a:rPr lang="hu-HU" sz="4000" b="1" dirty="0"/>
              <a:t>ideális modell </a:t>
            </a:r>
            <a:r>
              <a:rPr lang="hu-HU" sz="4000" dirty="0"/>
              <a:t>megtalálására egy előre definiált modellhalmazból, mely független teszteléssel objektíven bizonyítható.</a:t>
            </a:r>
          </a:p>
        </p:txBody>
      </p:sp>
      <p:sp>
        <p:nvSpPr>
          <p:cNvPr id="12" name="Google Shape;104;p19"/>
          <p:cNvSpPr txBox="1"/>
          <p:nvPr/>
        </p:nvSpPr>
        <p:spPr>
          <a:xfrm>
            <a:off x="392044" y="10462954"/>
            <a:ext cx="22188130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r>
              <a:rPr lang="hu-HU" sz="4000" dirty="0"/>
              <a:t>A modellek önerősítő </a:t>
            </a:r>
            <a:r>
              <a:rPr lang="hu-HU" sz="4000" dirty="0" smtClean="0"/>
              <a:t>mechanizmusai </a:t>
            </a:r>
            <a:r>
              <a:rPr lang="hu-HU" sz="4000" dirty="0"/>
              <a:t>(rendszerválaszok viselkedései) és modelljóság metrikák között </a:t>
            </a:r>
            <a:r>
              <a:rPr lang="hu-HU" sz="4000" b="1" dirty="0"/>
              <a:t>összefüggés</a:t>
            </a:r>
            <a:r>
              <a:rPr lang="hu-HU" sz="4000" dirty="0"/>
              <a:t> tapasztalható, így az ellentmondásosság felfedezése révén a teljesítmény becsülhetővé </a:t>
            </a:r>
            <a:r>
              <a:rPr lang="hu-HU" sz="4000" dirty="0" smtClean="0"/>
              <a:t>válik.</a:t>
            </a:r>
            <a:endParaRPr lang="hu-HU" sz="4000" dirty="0"/>
          </a:p>
          <a:p>
            <a:pPr marL="571500" lvl="0" indent="-571500">
              <a:buSzPts val="3200"/>
              <a:buFont typeface="Arial" panose="020B0604020202020204" pitchFamily="34" charset="0"/>
              <a:buChar char="•"/>
            </a:pPr>
            <a:endParaRPr lang="hu-H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26/27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16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7"/>
          <p:cNvGrpSpPr/>
          <p:nvPr/>
        </p:nvGrpSpPr>
        <p:grpSpPr>
          <a:xfrm>
            <a:off x="-29497" y="2044615"/>
            <a:ext cx="18134255" cy="9988689"/>
            <a:chOff x="-29497" y="2044615"/>
            <a:chExt cx="18134255" cy="9988689"/>
          </a:xfrm>
        </p:grpSpPr>
        <p:sp>
          <p:nvSpPr>
            <p:cNvPr id="77" name="Google Shape;77;p17"/>
            <p:cNvSpPr/>
            <p:nvPr/>
          </p:nvSpPr>
          <p:spPr>
            <a:xfrm>
              <a:off x="-29497" y="2044615"/>
              <a:ext cx="11453578" cy="9988688"/>
            </a:xfrm>
            <a:custGeom>
              <a:avLst/>
              <a:gdLst/>
              <a:ahLst/>
              <a:cxnLst/>
              <a:rect l="l" t="t" r="r" b="b"/>
              <a:pathLst>
                <a:path w="23757" h="21600" extrusionOk="0">
                  <a:moveTo>
                    <a:pt x="0" y="0"/>
                  </a:moveTo>
                  <a:lnTo>
                    <a:pt x="21263" y="0"/>
                  </a:lnTo>
                  <a:cubicBezTo>
                    <a:pt x="21485" y="3363"/>
                    <a:pt x="23757" y="7063"/>
                    <a:pt x="23757" y="10812"/>
                  </a:cubicBezTo>
                  <a:cubicBezTo>
                    <a:pt x="23756" y="14554"/>
                    <a:pt x="21484" y="18244"/>
                    <a:pt x="21263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9003666" y="6723760"/>
              <a:ext cx="4145906" cy="5309544"/>
            </a:xfrm>
            <a:custGeom>
              <a:avLst/>
              <a:gdLst/>
              <a:ahLst/>
              <a:cxnLst/>
              <a:rect l="l" t="t" r="r" b="b"/>
              <a:pathLst>
                <a:path w="21978" h="21648" extrusionOk="0">
                  <a:moveTo>
                    <a:pt x="12418" y="45"/>
                  </a:moveTo>
                  <a:lnTo>
                    <a:pt x="0" y="21648"/>
                  </a:lnTo>
                  <a:lnTo>
                    <a:pt x="10222" y="21642"/>
                  </a:lnTo>
                  <a:lnTo>
                    <a:pt x="21978" y="0"/>
                  </a:lnTo>
                  <a:lnTo>
                    <a:pt x="12418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9377212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11552197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flipH="1">
              <a:off x="11854443" y="2044615"/>
              <a:ext cx="3779756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14022763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 flipH="1">
              <a:off x="14325003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84" name="Google Shape;84;p17" descr="MATE_2021_green_Rajztábla 1.jpg"/>
          <p:cNvPicPr preferRelativeResize="0"/>
          <p:nvPr/>
        </p:nvPicPr>
        <p:blipFill rotWithShape="1">
          <a:blip r:embed="rId3">
            <a:alphaModFix/>
          </a:blip>
          <a:srcRect l="15451" t="22853" r="15451" b="22852"/>
          <a:stretch/>
        </p:blipFill>
        <p:spPr>
          <a:xfrm>
            <a:off x="18423041" y="5590579"/>
            <a:ext cx="5067811" cy="25350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637340" y="5607726"/>
            <a:ext cx="11567545" cy="23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EFDFF"/>
              </a:buClr>
              <a:buSzPts val="8000"/>
            </a:pPr>
            <a:r>
              <a:rPr lang="hu-HU" sz="7200" b="1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Köszönöm a megtisztelő figyelmet!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3377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805970" y="3483592"/>
            <a:ext cx="19999669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„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Az 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audit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 célja 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a belső és külső kontrollkörnyezet folyamatos tesztelése, annak meggyőződésére, hogy az implementált kontrollfolyamatok teljes mértékben a szervezetek üzleti célkitűzéseit követik a lehető legmagasabb információbiztonsági szint biztosítása 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mellett.” (BARTA </a:t>
            </a: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2021)</a:t>
            </a:r>
            <a:endParaRPr lang="hu-HU" sz="1800" dirty="0"/>
          </a:p>
        </p:txBody>
      </p:sp>
      <p:sp>
        <p:nvSpPr>
          <p:cNvPr id="8" name="Google Shape;104;p19"/>
          <p:cNvSpPr txBox="1"/>
          <p:nvPr/>
        </p:nvSpPr>
        <p:spPr>
          <a:xfrm>
            <a:off x="805970" y="6035059"/>
            <a:ext cx="19999669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„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kontroll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 egy olyan szervezeti és/vagy technikai mechanizmus, melynek célja a hibamentes működés 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szavatolása.” (BARTA </a:t>
            </a: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2018)</a:t>
            </a:r>
            <a:endParaRPr lang="hu-HU" sz="1800" dirty="0"/>
          </a:p>
        </p:txBody>
      </p:sp>
      <p:sp>
        <p:nvSpPr>
          <p:cNvPr id="10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KUTATÁS ISMERTETÉSE</a:t>
            </a:r>
            <a:endParaRPr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4/27</a:t>
            </a:r>
            <a:endParaRPr lang="en-US" sz="2800" dirty="0"/>
          </a:p>
        </p:txBody>
      </p:sp>
      <p:sp>
        <p:nvSpPr>
          <p:cNvPr id="12" name="Google Shape;104;p19"/>
          <p:cNvSpPr txBox="1"/>
          <p:nvPr/>
        </p:nvSpPr>
        <p:spPr>
          <a:xfrm>
            <a:off x="805970" y="2247457"/>
            <a:ext cx="19999669" cy="16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Mesterséges </a:t>
            </a:r>
            <a:r>
              <a:rPr lang="hu-HU" sz="4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Intelligenci</a:t>
            </a:r>
            <a:r>
              <a:rPr lang="en-US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 m</a:t>
            </a:r>
            <a:r>
              <a:rPr lang="hu-HU" sz="4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ódszerek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alkalmazása </a:t>
            </a:r>
            <a:endParaRPr lang="hu-HU" sz="4000" b="1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az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informatikai 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rendszerek biztonsági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auditjában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805970" y="3483592"/>
            <a:ext cx="19999669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„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Az 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audit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 célja 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a belső és külső kontrollkörnyezet folyamatos tesztelése, annak meggyőződésére, hogy az implementált kontrollfolyamatok teljes mértékben a szervezetek üzleti célkitűzéseit követik a lehető legmagasabb információbiztonsági szint biztosítása 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mellett.” (BARTA </a:t>
            </a: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2021)</a:t>
            </a:r>
            <a:endParaRPr lang="hu-HU" sz="1800" dirty="0"/>
          </a:p>
        </p:txBody>
      </p:sp>
      <p:sp>
        <p:nvSpPr>
          <p:cNvPr id="8" name="Google Shape;104;p19"/>
          <p:cNvSpPr txBox="1"/>
          <p:nvPr/>
        </p:nvSpPr>
        <p:spPr>
          <a:xfrm>
            <a:off x="805970" y="6035059"/>
            <a:ext cx="19999669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„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kontroll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 egy olyan szervezeti és/vagy technikai mechanizmus, melynek célja a hibamentes működés 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szavatolása.” (BARTA </a:t>
            </a:r>
            <a:r>
              <a:rPr lang="en-US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2018)</a:t>
            </a:r>
            <a:endParaRPr lang="hu-HU" sz="1800" dirty="0"/>
          </a:p>
        </p:txBody>
      </p:sp>
      <p:sp>
        <p:nvSpPr>
          <p:cNvPr id="9" name="Google Shape;104;p19"/>
          <p:cNvSpPr txBox="1"/>
          <p:nvPr/>
        </p:nvSpPr>
        <p:spPr>
          <a:xfrm>
            <a:off x="805970" y="7432572"/>
            <a:ext cx="19999669" cy="502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preventív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: egy fenyegetés bekövetkezési valószínűségét mérséklendő megelőző óvintézkedés pl. </a:t>
            </a:r>
            <a:r>
              <a:rPr lang="hu-HU" sz="4000" i="1" dirty="0" smtClean="0">
                <a:latin typeface="Helvetica Neue"/>
                <a:ea typeface="Helvetica Neue"/>
                <a:cs typeface="Helvetica Neue"/>
                <a:sym typeface="Helvetica Neue"/>
              </a:rPr>
              <a:t>beléptetőrendszer alkalmazása az irodába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endParaRPr lang="hu-HU" sz="4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detektív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: egy már bekövetkezett káresemény felderítésére szolgáló utólagos mechanizmus pl. </a:t>
            </a:r>
            <a:r>
              <a:rPr lang="hu-HU" sz="4000" i="1" dirty="0" smtClean="0">
                <a:latin typeface="Helvetica Neue"/>
                <a:ea typeface="Helvetica Neue"/>
                <a:cs typeface="Helvetica Neue"/>
                <a:sym typeface="Helvetica Neue"/>
              </a:rPr>
              <a:t>naplóelemzés, könyvelési tételek utólagos ellenőrzése</a:t>
            </a:r>
            <a:r>
              <a:rPr lang="hu-HU" sz="4000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endParaRPr lang="hu-HU" sz="4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korrektív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: egy már bekövetkezett káresemény kijavítását célzó tevékenység pl. adatok visszatöltése a </a:t>
            </a:r>
            <a:r>
              <a:rPr lang="hu-HU" sz="4000" i="1" dirty="0">
                <a:latin typeface="Helvetica Neue"/>
                <a:ea typeface="Helvetica Neue"/>
                <a:cs typeface="Helvetica Neue"/>
                <a:sym typeface="Helvetica Neue"/>
              </a:rPr>
              <a:t>mentési rendszerből adatvesztés esetén</a:t>
            </a:r>
            <a:r>
              <a:rPr lang="hu-HU" sz="4000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10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KUTATÁS ISMERTETÉSE</a:t>
            </a:r>
            <a:endParaRPr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4/27</a:t>
            </a:r>
            <a:endParaRPr lang="en-US" sz="2800" dirty="0"/>
          </a:p>
        </p:txBody>
      </p:sp>
      <p:sp>
        <p:nvSpPr>
          <p:cNvPr id="13" name="Google Shape;104;p19"/>
          <p:cNvSpPr txBox="1"/>
          <p:nvPr/>
        </p:nvSpPr>
        <p:spPr>
          <a:xfrm>
            <a:off x="805970" y="2247457"/>
            <a:ext cx="19999669" cy="16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Mesterséges </a:t>
            </a:r>
            <a:r>
              <a:rPr lang="hu-HU" sz="4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Intelligenci</a:t>
            </a:r>
            <a:r>
              <a:rPr lang="en-US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 m</a:t>
            </a:r>
            <a:r>
              <a:rPr lang="hu-HU" sz="4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ódszerek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alkalmazása </a:t>
            </a:r>
            <a:endParaRPr lang="hu-HU" sz="4000" b="1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3200"/>
            </a:pP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az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informatikai </a:t>
            </a:r>
            <a:r>
              <a:rPr lang="hu-H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rendszerek biztonsági </a:t>
            </a:r>
            <a:r>
              <a:rPr lang="hu-HU" sz="4000" b="1" dirty="0">
                <a:latin typeface="Helvetica Neue"/>
                <a:ea typeface="Helvetica Neue"/>
                <a:cs typeface="Helvetica Neue"/>
                <a:sym typeface="Helvetica Neue"/>
              </a:rPr>
              <a:t>auditjában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9482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805970" y="2471009"/>
            <a:ext cx="19999669" cy="9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4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Miért fontos és aktuális a téma?</a:t>
            </a:r>
            <a:endParaRPr lang="hu-HU" sz="4400" b="1" u="sng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lang="hu-HU"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805969" y="3551126"/>
            <a:ext cx="19999669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Gondoljunk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csak a 2001-es </a:t>
            </a:r>
            <a:r>
              <a:rPr lang="hu-HU" sz="3200" dirty="0" err="1">
                <a:latin typeface="Helvetica Neue"/>
                <a:ea typeface="Helvetica Neue"/>
                <a:cs typeface="Helvetica Neue"/>
                <a:sym typeface="Helvetica Neue"/>
              </a:rPr>
              <a:t>Enron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ügyre,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melynek következtében a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világ 5. legnagyobb auditor cége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, az Arthur Andersen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megszűnt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, mivel az Egyesült Államok Legfelsőbb Bírósága felelősnek ítélte szakmailag és erkölcsileg is kifogásolható gyakorlatai miatt (GREENHOUSE 2005). </a:t>
            </a:r>
            <a:endParaRPr lang="hu-HU" dirty="0"/>
          </a:p>
        </p:txBody>
      </p:sp>
      <p:sp>
        <p:nvSpPr>
          <p:cNvPr id="10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KUTATÁS ISMERTETÉSE</a:t>
            </a:r>
            <a:endParaRPr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5/27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71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9"/>
          <p:cNvSpPr txBox="1"/>
          <p:nvPr/>
        </p:nvSpPr>
        <p:spPr>
          <a:xfrm>
            <a:off x="805969" y="3551126"/>
            <a:ext cx="19999669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Gondoljunk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csak a 2001-es </a:t>
            </a:r>
            <a:r>
              <a:rPr lang="hu-HU" sz="3200" dirty="0" err="1">
                <a:latin typeface="Helvetica Neue"/>
                <a:ea typeface="Helvetica Neue"/>
                <a:cs typeface="Helvetica Neue"/>
                <a:sym typeface="Helvetica Neue"/>
              </a:rPr>
              <a:t>Enron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ügyre,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melynek következtében a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világ 5. legnagyobb auditor cége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, az Arthur Andersen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megszűnt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, mivel az Egyesült Államok Legfelsőbb Bírósága felelősnek ítélte szakmailag és erkölcsileg is kifogásolható gyakorlatai miatt (GREENHOUSE 2005). </a:t>
            </a:r>
            <a:endParaRPr lang="hu-HU" dirty="0"/>
          </a:p>
        </p:txBody>
      </p:sp>
      <p:sp>
        <p:nvSpPr>
          <p:cNvPr id="8" name="Google Shape;104;p19"/>
          <p:cNvSpPr txBox="1"/>
          <p:nvPr/>
        </p:nvSpPr>
        <p:spPr>
          <a:xfrm>
            <a:off x="805970" y="5555955"/>
            <a:ext cx="19999669" cy="748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Magyarországon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is említhető negatív példa, ami kapcsolatba hozható az informatikai ellenőrzések </a:t>
            </a: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anomáliáival: </a:t>
            </a:r>
            <a:endParaRPr lang="hu-HU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2015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. február 24-én a Magyar Nemzeti Bank (MNB) felfüggesztette a Buda-Cash Bróker </a:t>
            </a:r>
            <a:r>
              <a:rPr lang="hu-HU" sz="3200" dirty="0" err="1">
                <a:latin typeface="Helvetica Neue"/>
                <a:ea typeface="Helvetica Neue"/>
                <a:cs typeface="Helvetica Neue"/>
                <a:sym typeface="Helvetica Neue"/>
              </a:rPr>
              <a:t>Zrt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. működését (Magyar Nemzeti Bank 2015), 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amely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pár hétre rá magával sodorta a Hungária Értékpapír </a:t>
            </a:r>
            <a:r>
              <a:rPr lang="hu-HU" sz="3200" dirty="0" err="1">
                <a:latin typeface="Helvetica Neue"/>
                <a:ea typeface="Helvetica Neue"/>
                <a:cs typeface="Helvetica Neue"/>
                <a:sym typeface="Helvetica Neue"/>
              </a:rPr>
              <a:t>Zrt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.-t és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Quaestor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Értékpapír-kereskedelmi és Befektetési </a:t>
            </a:r>
            <a:r>
              <a:rPr lang="hu-HU" sz="3200" dirty="0" err="1">
                <a:latin typeface="Helvetica Neue"/>
                <a:ea typeface="Helvetica Neue"/>
                <a:cs typeface="Helvetica Neue"/>
                <a:sym typeface="Helvetica Neue"/>
              </a:rPr>
              <a:t>Zrt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.–t, melyek együttvéve megközelítőleg 250 milliárd forintnyi fiktív kötvényt bocsájtottak piacra. </a:t>
            </a:r>
            <a:endParaRPr lang="hu-HU" sz="32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endParaRPr lang="hu-HU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3200"/>
            </a:pP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Budacash és </a:t>
            </a:r>
            <a:r>
              <a:rPr lang="hu-HU" sz="3200" dirty="0" err="1">
                <a:latin typeface="Helvetica Neue"/>
                <a:ea typeface="Helvetica Neue"/>
                <a:cs typeface="Helvetica Neue"/>
                <a:sym typeface="Helvetica Neue"/>
              </a:rPr>
              <a:t>Questor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 cégek esetében az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informatikai rendszerekben tárolt adatok kerültek meghamisításra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, melynek révén történtek a csalások. Látszólag sem a belső, sem a külső fél nem használt alaposan megtervezett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audit-eljárásokat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, mivel adott volt a lehetőség a fiktív kötvények kibocsájtására, amit a szervezetek információrendszerei valósnak kezeltek. </a:t>
            </a:r>
            <a:endParaRPr lang="hu-HU" sz="32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3200"/>
            </a:pP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Ez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az </a:t>
            </a: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eset </a:t>
            </a:r>
            <a:r>
              <a:rPr lang="hu-HU" sz="3200" dirty="0">
                <a:latin typeface="Helvetica Neue"/>
                <a:ea typeface="Helvetica Neue"/>
                <a:cs typeface="Helvetica Neue"/>
                <a:sym typeface="Helvetica Neue"/>
              </a:rPr>
              <a:t>mind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az alaposabb informatikai ellenőrzés bevonását és teljeskörű minőségbiztosítását, mind </a:t>
            </a:r>
            <a:r>
              <a:rPr lang="hu-HU" sz="32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az újabb </a:t>
            </a:r>
            <a:r>
              <a:rPr lang="hu-HU" sz="3200" b="1" dirty="0">
                <a:latin typeface="Helvetica Neue"/>
                <a:ea typeface="Helvetica Neue"/>
                <a:cs typeface="Helvetica Neue"/>
                <a:sym typeface="Helvetica Neue"/>
              </a:rPr>
              <a:t>jogszabályi megfelelőség szerepét újraértékeli</a:t>
            </a: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. Nem beszélve a fokozatosan növekvő </a:t>
            </a:r>
            <a:r>
              <a:rPr lang="hu-HU" sz="32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kiberbiztonsági</a:t>
            </a:r>
            <a:r>
              <a:rPr lang="hu-HU" sz="3200" dirty="0" smtClean="0">
                <a:latin typeface="Helvetica Neue"/>
                <a:ea typeface="Helvetica Neue"/>
                <a:cs typeface="Helvetica Neue"/>
                <a:sym typeface="Helvetica Neue"/>
              </a:rPr>
              <a:t> kitettségekről, mely kockázatokat mérsékelni kell!</a:t>
            </a:r>
            <a:endParaRPr lang="hu-HU"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06;p19"/>
          <p:cNvSpPr txBox="1"/>
          <p:nvPr/>
        </p:nvSpPr>
        <p:spPr>
          <a:xfrm>
            <a:off x="948596" y="163433"/>
            <a:ext cx="865133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5400" b="1" i="0" u="none" strike="noStrike" cap="none" dirty="0" smtClean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KUTATÁS ISMERTETÉSE</a:t>
            </a:r>
            <a:endParaRPr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431984" y="12626502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5/27</a:t>
            </a:r>
            <a:endParaRPr lang="en-US" sz="2800" dirty="0"/>
          </a:p>
        </p:txBody>
      </p:sp>
      <p:sp>
        <p:nvSpPr>
          <p:cNvPr id="11" name="Google Shape;104;p19"/>
          <p:cNvSpPr txBox="1"/>
          <p:nvPr/>
        </p:nvSpPr>
        <p:spPr>
          <a:xfrm>
            <a:off x="805970" y="2471009"/>
            <a:ext cx="19999669" cy="9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3200"/>
            </a:pPr>
            <a:r>
              <a:rPr lang="hu-HU" sz="44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Miért fontos és aktuális a téma?</a:t>
            </a:r>
            <a:endParaRPr lang="hu-HU" sz="4400" b="1" u="sng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29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6352</TotalTime>
  <Words>3852</Words>
  <Application>Microsoft Office PowerPoint</Application>
  <PresentationFormat>Custom</PresentationFormat>
  <Paragraphs>788</Paragraphs>
  <Slides>57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 Light</vt:lpstr>
      <vt:lpstr>Helvetica Neue</vt:lpstr>
      <vt:lpstr>Calibri</vt:lpstr>
      <vt:lpstr>Open Sans</vt:lpstr>
      <vt:lpstr>Times New Roman</vt:lpstr>
      <vt:lpstr>Cambria Math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EREDMÉNYEK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ÚJ ÉS ÚJSZERŰ EREDMÉNYEK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Cseri-Gódor Kitti</dc:creator>
  <cp:lastModifiedBy>Barta, Gergo</cp:lastModifiedBy>
  <cp:revision>336</cp:revision>
  <dcterms:modified xsi:type="dcterms:W3CDTF">2021-11-23T12:52:28Z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2021-11-21T18:02:56Z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08c5f8c0-902a-47a1-9c24-007b96588946</vt:lpwstr>
  </property>
  <property fmtid="{D5CDD505-2E9C-101B-9397-08002B2CF9AE}" pid="8" name="MSIP_Label_ea60d57e-af5b-4752-ac57-3e4f28ca11dc_ContentBits">
    <vt:lpwstr>0</vt:lpwstr>
  </property>
</Properties>
</file>