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DA542D5-4988-47A0-905A-EC7ACE2450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E288223-0AA2-432C-A94B-84AF8CF808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F15BFA9-E81F-4762-8B59-FDE43F49D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9DF3-6609-4996-BFE2-728DEFDAEAA7}" type="datetimeFigureOut">
              <a:rPr lang="hu-HU" smtClean="0"/>
              <a:t>2020. 03. 23.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796829B-3B65-408E-86BE-DDE4D334F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6EA9212-B0FA-4A11-915B-4A81DC16F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11F6-088A-4385-BB27-0E6E8F985A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9491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23E2B51-504F-428D-9B81-3362EF0A6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D4BB418B-654F-4FB2-98C3-AEB05CB644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60A4636-A847-42B4-8311-B9E6AE4DB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9DF3-6609-4996-BFE2-728DEFDAEAA7}" type="datetimeFigureOut">
              <a:rPr lang="hu-HU" smtClean="0"/>
              <a:t>2020. 03. 23.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D7FB1B6-3D7E-4761-86F9-0A3B9EAFF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96722F7-1C4C-451F-81EF-5AABCB7CF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11F6-088A-4385-BB27-0E6E8F985A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4515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239EA7CC-015D-4282-8802-01BEB9F3F6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E901C70B-247F-4000-A1D0-225FCB5F6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C156F6B-E923-405E-8E2B-D7F2F06E9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9DF3-6609-4996-BFE2-728DEFDAEAA7}" type="datetimeFigureOut">
              <a:rPr lang="hu-HU" smtClean="0"/>
              <a:t>2020. 03. 23.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0911444-7652-4C3A-9E58-0C9384494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4910A80-C083-4ED6-90F6-4243D2DA0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11F6-088A-4385-BB27-0E6E8F985A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74885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BEDCBD3-FA76-4BAE-B562-EA176F62B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5828B28-D838-448F-84B7-BA005E56BC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70890EB-DE1F-4325-A5FF-056A47D7C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9DF3-6609-4996-BFE2-728DEFDAEAA7}" type="datetimeFigureOut">
              <a:rPr lang="hu-HU" smtClean="0"/>
              <a:t>2020. 03. 23.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973E678-715A-4711-B7DA-9239D5790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9A39D9B-5D1F-403D-92DE-C60BA17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11F6-088A-4385-BB27-0E6E8F985A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0972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1639ED1-770E-4284-83F6-550189FF4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D8D790E-5C06-4D5C-B9C9-18AA645AD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8672023-02EB-4F3F-9446-07D95BC17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9DF3-6609-4996-BFE2-728DEFDAEAA7}" type="datetimeFigureOut">
              <a:rPr lang="hu-HU" smtClean="0"/>
              <a:t>2020. 03. 23.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652D445-81C1-43BD-88D1-0851AE4BA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4C7500B-4A7E-404C-9195-8F6C1477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11F6-088A-4385-BB27-0E6E8F985A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5118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AAFBDDC-EA10-4C27-AE93-F878BE0DF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4FE015C-FD97-4998-A5FD-A2D086A424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F1DE487-DE5D-4C0B-B71A-6B42075BCF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A1F48AA-C540-4786-8517-07071B7D9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9DF3-6609-4996-BFE2-728DEFDAEAA7}" type="datetimeFigureOut">
              <a:rPr lang="hu-HU" smtClean="0"/>
              <a:t>2020. 03. 23.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0A5A8235-9D83-48A4-B719-C607F0AE3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D808EB7-516B-4FD0-A48C-EBC5C3679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11F6-088A-4385-BB27-0E6E8F985A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81042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FD237D6-0C4E-48C7-B284-9C101AC29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B59595B-3237-41B0-A3EF-9F52958AEC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C853BD8-399E-4FD6-B15C-204F321D9E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6D5775DC-B0A4-4581-9555-016932F4A4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B7F6CBB7-93D0-46A7-ABDB-F6E08C0987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30E6AEF5-DD9C-4584-A1AF-A60103D5D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9DF3-6609-4996-BFE2-728DEFDAEAA7}" type="datetimeFigureOut">
              <a:rPr lang="hu-HU" smtClean="0"/>
              <a:t>2020. 03. 23.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5A5105C2-CC15-48F6-A998-3F3450CBB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470D04C2-18DC-437B-BF6C-8E50CBF9A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11F6-088A-4385-BB27-0E6E8F985A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6757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464BE0E-AC6F-4F17-BFD5-0A9493128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140CC851-7A57-4151-865E-C8FF84944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9DF3-6609-4996-BFE2-728DEFDAEAA7}" type="datetimeFigureOut">
              <a:rPr lang="hu-HU" smtClean="0"/>
              <a:t>2020. 03. 23.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0F6D2C8D-BF18-4BBF-A278-DF5CE21C9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F274568-1E36-49E8-9363-4D13F6242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11F6-088A-4385-BB27-0E6E8F985A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3752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237A2EB1-9556-4BEF-B239-01E06135C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9DF3-6609-4996-BFE2-728DEFDAEAA7}" type="datetimeFigureOut">
              <a:rPr lang="hu-HU" smtClean="0"/>
              <a:t>2020. 03. 23.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81B7B432-3C23-4DCB-B147-4091450CA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6D9617A-3FB1-430D-9F65-06094B680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11F6-088A-4385-BB27-0E6E8F985A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4484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F786FB5-14A2-4C1C-85A2-3796F251D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F31AF77-2316-4DB7-B5BF-DED7ECA7A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155F3734-1E8A-4554-B036-3CD8CF1EC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28F51FF-CB0C-4960-A9E1-E11AE2F0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9DF3-6609-4996-BFE2-728DEFDAEAA7}" type="datetimeFigureOut">
              <a:rPr lang="hu-HU" smtClean="0"/>
              <a:t>2020. 03. 23.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3CA4587-7D4F-4041-86CD-8F621BFE8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4198085-1EA8-4A02-9371-56601A517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11F6-088A-4385-BB27-0E6E8F985A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0181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7CDD9F8-3A2F-4159-882A-0E9A35DE0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A9B8A4EB-469B-4A7D-AC58-4AEC420DB7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463F2FDC-FA39-4262-8583-CA45BA9238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DEC8905-E7DF-4E7E-9CF5-592A0092D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9DF3-6609-4996-BFE2-728DEFDAEAA7}" type="datetimeFigureOut">
              <a:rPr lang="hu-HU" smtClean="0"/>
              <a:t>2020. 03. 23.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76D0A4B-424F-4E56-8220-42D1B4507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C08FE49A-DBB7-490C-8811-7BDA24D43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11F6-088A-4385-BB27-0E6E8F985A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54775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24C0F474-A523-4C0A-8D58-551AB502F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7306DD0-31B2-43BD-A51F-80F1EC8A08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10435B6-D81D-44C2-8E9D-6342A9BC33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E9DF3-6609-4996-BFE2-728DEFDAEAA7}" type="datetimeFigureOut">
              <a:rPr lang="hu-HU" smtClean="0"/>
              <a:t>2020. 03. 23.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F4B553A-D0C4-4AF0-B8DA-EA0E0216ED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29F0856-2CD4-42EA-9EF1-86D3CCF38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F11F6-088A-4385-BB27-0E6E8F985A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2253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70DFB316-FDBF-4ED8-B525-95098DDFB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The </a:t>
            </a:r>
            <a:r>
              <a:rPr lang="hu-HU" dirty="0" err="1"/>
              <a:t>case</a:t>
            </a:r>
            <a:r>
              <a:rPr lang="hu-HU" dirty="0"/>
              <a:t> of H1N1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36EC873E-DFC1-4001-B56F-CB9BE8F822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>
                <a:highlight>
                  <a:srgbClr val="FF0000"/>
                </a:highlight>
              </a:rPr>
              <a:t>Con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14BEF22D-8BFB-4567-9CCC-B7D92073D5F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en-GB" dirty="0"/>
              <a:t>It is nice to follow your conversation. </a:t>
            </a:r>
            <a:endParaRPr lang="hu-HU" dirty="0"/>
          </a:p>
          <a:p>
            <a:pPr marL="0" indent="0" algn="just">
              <a:buNone/>
            </a:pPr>
            <a:r>
              <a:rPr lang="en-GB" dirty="0"/>
              <a:t>But, please, do never forget the Knuth’s principle: Knowledge is what can be transformed into source code. </a:t>
            </a:r>
            <a:endParaRPr lang="hu-HU" dirty="0"/>
          </a:p>
          <a:p>
            <a:pPr marL="0" indent="0" algn="just">
              <a:buNone/>
            </a:pPr>
            <a:r>
              <a:rPr lang="en-GB" dirty="0"/>
              <a:t>Concerning to your previous sentences, I think, we need a lot of short presentations about the potential results of the different searching processes. </a:t>
            </a:r>
            <a:endParaRPr lang="hu-HU" dirty="0"/>
          </a:p>
          <a:p>
            <a:pPr marL="0" indent="0" algn="just">
              <a:buNone/>
            </a:pPr>
            <a:r>
              <a:rPr lang="en-GB" dirty="0"/>
              <a:t>We should see, what are the results, if we really have one single keyword? </a:t>
            </a:r>
            <a:endParaRPr lang="hu-HU" dirty="0"/>
          </a:p>
          <a:p>
            <a:pPr marL="0" indent="0" algn="just">
              <a:buNone/>
            </a:pPr>
            <a:r>
              <a:rPr lang="en-GB" dirty="0"/>
              <a:t>We should also see how we could improve the ratio of more structured data among the results. What do you think?</a:t>
            </a:r>
            <a:endParaRPr lang="hu-HU" dirty="0"/>
          </a:p>
        </p:txBody>
      </p:sp>
      <p:sp>
        <p:nvSpPr>
          <p:cNvPr id="7" name="Szöveg helye 6">
            <a:extLst>
              <a:ext uri="{FF2B5EF4-FFF2-40B4-BE49-F238E27FC236}">
                <a16:creationId xmlns:a16="http://schemas.microsoft.com/office/drawing/2014/main" id="{6A8F2FB0-15FE-49FB-9019-EB45FF5B0E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14" name="2020-03-23 14-13-03">
            <a:hlinkClick r:id="" action="ppaction://media"/>
            <a:extLst>
              <a:ext uri="{FF2B5EF4-FFF2-40B4-BE49-F238E27FC236}">
                <a16:creationId xmlns:a16="http://schemas.microsoft.com/office/drawing/2014/main" id="{8603DD2D-4CBF-4CE3-8967-0AECEDD41FAD}"/>
              </a:ext>
            </a:extLst>
          </p:cNvPr>
          <p:cNvPicPr>
            <a:picLocks noGrp="1" noChangeAspect="1"/>
          </p:cNvPicPr>
          <p:nvPr>
            <p:ph sz="quarter" idx="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72200" y="2889250"/>
            <a:ext cx="5183188" cy="2916238"/>
          </a:xfrm>
        </p:spPr>
      </p:pic>
    </p:spTree>
    <p:extLst>
      <p:ext uri="{BB962C8B-B14F-4D97-AF65-F5344CB8AC3E}">
        <p14:creationId xmlns:p14="http://schemas.microsoft.com/office/powerpoint/2010/main" val="254205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6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70DFB316-FDBF-4ED8-B525-95098DDFB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The </a:t>
            </a:r>
            <a:r>
              <a:rPr lang="hu-HU" dirty="0" err="1"/>
              <a:t>case</a:t>
            </a:r>
            <a:r>
              <a:rPr lang="hu-HU" dirty="0"/>
              <a:t> of H1N1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36EC873E-DFC1-4001-B56F-CB9BE8F822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>
                <a:highlight>
                  <a:srgbClr val="FF00FF"/>
                </a:highlight>
              </a:rPr>
              <a:t>Dent</a:t>
            </a:r>
            <a:endParaRPr lang="hu-HU" dirty="0">
              <a:highlight>
                <a:srgbClr val="FF00FF"/>
              </a:highlight>
            </a:endParaRP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14BEF22D-8BFB-4567-9CCC-B7D92073D5F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en-GB" dirty="0"/>
              <a:t>I agree - definitely. </a:t>
            </a:r>
            <a:endParaRPr lang="hu-HU" dirty="0"/>
          </a:p>
          <a:p>
            <a:pPr marL="0" indent="0" algn="just">
              <a:buNone/>
            </a:pPr>
            <a:r>
              <a:rPr lang="en-GB" dirty="0"/>
              <a:t>It is trivial that we will have PDF-files among the results if we do not use specific extensions to the one single keyword we have. </a:t>
            </a:r>
            <a:endParaRPr lang="hu-HU" dirty="0"/>
          </a:p>
          <a:p>
            <a:pPr marL="0" indent="0" algn="just">
              <a:buNone/>
            </a:pPr>
            <a:r>
              <a:rPr lang="en-GB" dirty="0"/>
              <a:t>These PDF documents can contain Tables. But – you know – PDF-files can be converted to DOC-files quite simple – however it is never guaranteed that the numbers of the tables keep their structures. </a:t>
            </a:r>
            <a:endParaRPr lang="hu-HU" dirty="0"/>
          </a:p>
          <a:p>
            <a:pPr marL="0" indent="0" algn="just">
              <a:buNone/>
            </a:pPr>
            <a:r>
              <a:rPr lang="en-GB" dirty="0"/>
              <a:t>Nobody likes retyping too much therefore it is important for increasing the efficiency of the data collecting processes that we use sources where structures will be kept.</a:t>
            </a:r>
            <a:endParaRPr lang="hu-HU" dirty="0"/>
          </a:p>
        </p:txBody>
      </p:sp>
      <p:sp>
        <p:nvSpPr>
          <p:cNvPr id="7" name="Szöveg helye 6">
            <a:extLst>
              <a:ext uri="{FF2B5EF4-FFF2-40B4-BE49-F238E27FC236}">
                <a16:creationId xmlns:a16="http://schemas.microsoft.com/office/drawing/2014/main" id="{6A8F2FB0-15FE-49FB-9019-EB45FF5B0E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8" name="2020-03-23 14-26-05">
            <a:hlinkClick r:id="" action="ppaction://media"/>
            <a:extLst>
              <a:ext uri="{FF2B5EF4-FFF2-40B4-BE49-F238E27FC236}">
                <a16:creationId xmlns:a16="http://schemas.microsoft.com/office/drawing/2014/main" id="{FF8D1162-43B1-4C05-8DE4-1662FE56FCA3}"/>
              </a:ext>
            </a:extLst>
          </p:cNvPr>
          <p:cNvPicPr>
            <a:picLocks noGrp="1" noChangeAspect="1"/>
          </p:cNvPicPr>
          <p:nvPr>
            <p:ph sz="quarter" idx="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72200" y="2889250"/>
            <a:ext cx="5183188" cy="2916238"/>
          </a:xfrm>
        </p:spPr>
      </p:pic>
    </p:spTree>
    <p:extLst>
      <p:ext uri="{BB962C8B-B14F-4D97-AF65-F5344CB8AC3E}">
        <p14:creationId xmlns:p14="http://schemas.microsoft.com/office/powerpoint/2010/main" val="137503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70DFB316-FDBF-4ED8-B525-95098DDFB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The </a:t>
            </a:r>
            <a:r>
              <a:rPr lang="hu-HU" dirty="0" err="1"/>
              <a:t>case</a:t>
            </a:r>
            <a:r>
              <a:rPr lang="hu-HU" dirty="0"/>
              <a:t> of H1N1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36EC873E-DFC1-4001-B56F-CB9BE8F822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hu-HU" dirty="0">
                <a:highlight>
                  <a:srgbClr val="FF0000"/>
                </a:highlight>
              </a:rPr>
              <a:t>Con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14BEF22D-8BFB-4567-9CCC-B7D92073D5F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en-GB" dirty="0"/>
              <a:t>At first, we need a test process with the only keyword of H1N1. </a:t>
            </a:r>
            <a:endParaRPr lang="hu-HU" dirty="0"/>
          </a:p>
          <a:p>
            <a:pPr marL="0" indent="0" algn="just">
              <a:buNone/>
            </a:pPr>
            <a:r>
              <a:rPr lang="en-GB" dirty="0"/>
              <a:t>As you can see, the first results belong to Wikipedia in different languages. Wikipedia is not a really good source for structured data. </a:t>
            </a:r>
            <a:endParaRPr lang="hu-HU" dirty="0"/>
          </a:p>
          <a:p>
            <a:pPr marL="0" indent="0" algn="just">
              <a:buNone/>
            </a:pPr>
            <a:r>
              <a:rPr lang="en-GB" dirty="0"/>
              <a:t>Wikipedia delivers mostly texts. But the HTML-sites make possible to create tables. These tables can be transferred into Excel. But the footnotes and the format of the numbers make the data processing not really easy. </a:t>
            </a:r>
            <a:endParaRPr lang="hu-HU" dirty="0"/>
          </a:p>
          <a:p>
            <a:pPr marL="0" indent="0" algn="just">
              <a:buNone/>
            </a:pPr>
            <a:r>
              <a:rPr lang="en-GB" dirty="0"/>
              <a:t>Parallel to tables, there can also be charts, figures, maps. Unfortunately, they can not be processed with Excel in a direct way. Therefore, Wikipedia is not a preferable source.</a:t>
            </a:r>
            <a:endParaRPr lang="hu-HU" dirty="0"/>
          </a:p>
        </p:txBody>
      </p:sp>
      <p:sp>
        <p:nvSpPr>
          <p:cNvPr id="7" name="Szöveg helye 6">
            <a:extLst>
              <a:ext uri="{FF2B5EF4-FFF2-40B4-BE49-F238E27FC236}">
                <a16:creationId xmlns:a16="http://schemas.microsoft.com/office/drawing/2014/main" id="{6A8F2FB0-15FE-49FB-9019-EB45FF5B0E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681163"/>
            <a:ext cx="5451049" cy="823912"/>
          </a:xfrm>
        </p:spPr>
        <p:txBody>
          <a:bodyPr>
            <a:normAutofit fontScale="92500"/>
          </a:bodyPr>
          <a:lstStyle/>
          <a:p>
            <a:r>
              <a:rPr lang="en-GB" dirty="0"/>
              <a:t>Please, watch the next video too</a:t>
            </a:r>
            <a:r>
              <a:rPr lang="hu-HU" dirty="0"/>
              <a:t>, </a:t>
            </a:r>
            <a:r>
              <a:rPr lang="en-GB" dirty="0"/>
              <a:t>where the described phenomena can be detected…</a:t>
            </a:r>
          </a:p>
        </p:txBody>
      </p:sp>
      <p:pic>
        <p:nvPicPr>
          <p:cNvPr id="15" name="2020-03-23 17-04-05">
            <a:hlinkClick r:id="" action="ppaction://media"/>
            <a:extLst>
              <a:ext uri="{FF2B5EF4-FFF2-40B4-BE49-F238E27FC236}">
                <a16:creationId xmlns:a16="http://schemas.microsoft.com/office/drawing/2014/main" id="{5C5EA469-6B7B-4A72-A5E8-4D8278B7FE4B}"/>
              </a:ext>
            </a:extLst>
          </p:cNvPr>
          <p:cNvPicPr>
            <a:picLocks noGrp="1" noChangeAspect="1"/>
          </p:cNvPicPr>
          <p:nvPr>
            <p:ph sz="quarter" idx="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72200" y="2889250"/>
            <a:ext cx="5183188" cy="2916238"/>
          </a:xfrm>
        </p:spPr>
      </p:pic>
    </p:spTree>
    <p:extLst>
      <p:ext uri="{BB962C8B-B14F-4D97-AF65-F5344CB8AC3E}">
        <p14:creationId xmlns:p14="http://schemas.microsoft.com/office/powerpoint/2010/main" val="169267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714BF87-5156-4E87-97D6-ECFA64E5F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54B37DB-6ACE-453D-9B19-D45D07A6F7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7" name="2020-03-23 16-46-00">
            <a:hlinkClick r:id="" action="ppaction://media"/>
            <a:extLst>
              <a:ext uri="{FF2B5EF4-FFF2-40B4-BE49-F238E27FC236}">
                <a16:creationId xmlns:a16="http://schemas.microsoft.com/office/drawing/2014/main" id="{CE59DE1B-69AC-4B5D-AE95-B664473C21C1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9642"/>
          </a:xfrm>
        </p:spPr>
      </p:pic>
      <p:sp>
        <p:nvSpPr>
          <p:cNvPr id="5" name="Szöveg helye 4">
            <a:extLst>
              <a:ext uri="{FF2B5EF4-FFF2-40B4-BE49-F238E27FC236}">
                <a16:creationId xmlns:a16="http://schemas.microsoft.com/office/drawing/2014/main" id="{3522AAB6-8BEA-452F-AA65-E0EC095BAE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2972233B-A57B-446A-B003-ABECACA912A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929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6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70DFB316-FDBF-4ED8-B525-95098DDFB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The </a:t>
            </a:r>
            <a:r>
              <a:rPr lang="hu-HU" dirty="0" err="1"/>
              <a:t>case</a:t>
            </a:r>
            <a:r>
              <a:rPr lang="hu-HU" dirty="0"/>
              <a:t> of H1N1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36EC873E-DFC1-4001-B56F-CB9BE8F822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>
                <a:highlight>
                  <a:srgbClr val="FF00FF"/>
                </a:highlight>
              </a:rPr>
              <a:t>Dent</a:t>
            </a:r>
            <a:endParaRPr lang="hu-HU" dirty="0">
              <a:highlight>
                <a:srgbClr val="FF00FF"/>
              </a:highlight>
            </a:endParaRP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14BEF22D-8BFB-4567-9CCC-B7D92073D5F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en-GB" dirty="0"/>
              <a:t>Thank you for the presentation. </a:t>
            </a:r>
            <a:endParaRPr lang="hu-HU" dirty="0"/>
          </a:p>
          <a:p>
            <a:pPr marL="0" indent="0" algn="just">
              <a:buNone/>
            </a:pPr>
            <a:r>
              <a:rPr lang="en-GB" dirty="0"/>
              <a:t>It is now clear what kind of sources, formats we can not involve into the data collecting efficient enough. </a:t>
            </a:r>
            <a:endParaRPr lang="hu-HU" dirty="0"/>
          </a:p>
          <a:p>
            <a:pPr marL="0" indent="0" algn="just">
              <a:buNone/>
            </a:pPr>
            <a:r>
              <a:rPr lang="en-GB" dirty="0"/>
              <a:t>I think there are further traps not supporting our goals. </a:t>
            </a:r>
            <a:endParaRPr lang="hu-HU" dirty="0"/>
          </a:p>
          <a:p>
            <a:pPr marL="0" indent="0" algn="just">
              <a:buNone/>
            </a:pPr>
            <a:r>
              <a:rPr lang="en-GB" dirty="0"/>
              <a:t>For example, it would be nice to see a demonstration about the problems with PDF-converting. I am afraid not only table but also parts of text are integrated into the raw PDF-file in a way, that we do not have any chance to use it – just in form of retyping the relevant information units. </a:t>
            </a:r>
            <a:endParaRPr lang="hu-HU" dirty="0"/>
          </a:p>
          <a:p>
            <a:pPr marL="0" indent="0" algn="just">
              <a:buNone/>
            </a:pPr>
            <a:r>
              <a:rPr lang="en-GB" dirty="0"/>
              <a:t>Could you show us a presentation?</a:t>
            </a:r>
            <a:endParaRPr lang="hu-HU" dirty="0"/>
          </a:p>
        </p:txBody>
      </p:sp>
      <p:sp>
        <p:nvSpPr>
          <p:cNvPr id="7" name="Szöveg helye 6">
            <a:extLst>
              <a:ext uri="{FF2B5EF4-FFF2-40B4-BE49-F238E27FC236}">
                <a16:creationId xmlns:a16="http://schemas.microsoft.com/office/drawing/2014/main" id="{6A8F2FB0-15FE-49FB-9019-EB45FF5B0E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9" name="2020-03-23 17-22-17">
            <a:hlinkClick r:id="" action="ppaction://media"/>
            <a:extLst>
              <a:ext uri="{FF2B5EF4-FFF2-40B4-BE49-F238E27FC236}">
                <a16:creationId xmlns:a16="http://schemas.microsoft.com/office/drawing/2014/main" id="{20BE78D8-9609-4820-98F2-87F208FCF427}"/>
              </a:ext>
            </a:extLst>
          </p:cNvPr>
          <p:cNvPicPr>
            <a:picLocks noGrp="1" noChangeAspect="1"/>
          </p:cNvPicPr>
          <p:nvPr>
            <p:ph sz="quarter" idx="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72200" y="2889250"/>
            <a:ext cx="5183188" cy="2916238"/>
          </a:xfrm>
        </p:spPr>
      </p:pic>
    </p:spTree>
    <p:extLst>
      <p:ext uri="{BB962C8B-B14F-4D97-AF65-F5344CB8AC3E}">
        <p14:creationId xmlns:p14="http://schemas.microsoft.com/office/powerpoint/2010/main" val="192891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6BCA787-3ED6-43F5-9C3A-F886B0CAF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43206D1-4EC4-453E-AEEC-4959719E9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7" name="2020-03-23 17-26-42">
            <a:hlinkClick r:id="" action="ppaction://media"/>
            <a:extLst>
              <a:ext uri="{FF2B5EF4-FFF2-40B4-BE49-F238E27FC236}">
                <a16:creationId xmlns:a16="http://schemas.microsoft.com/office/drawing/2014/main" id="{AC049773-719D-425E-A3BD-ADF75C6C826C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60208" cy="6863866"/>
          </a:xfrm>
        </p:spPr>
      </p:pic>
      <p:sp>
        <p:nvSpPr>
          <p:cNvPr id="5" name="Szöveg helye 4">
            <a:extLst>
              <a:ext uri="{FF2B5EF4-FFF2-40B4-BE49-F238E27FC236}">
                <a16:creationId xmlns:a16="http://schemas.microsoft.com/office/drawing/2014/main" id="{08AAACF8-C40E-433F-9A64-AE076E20C7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57668D8B-9CFE-4829-87A1-0078266DB7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015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70DFB316-FDBF-4ED8-B525-95098DDFB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The </a:t>
            </a:r>
            <a:r>
              <a:rPr lang="hu-HU" dirty="0" err="1"/>
              <a:t>case</a:t>
            </a:r>
            <a:r>
              <a:rPr lang="hu-HU" dirty="0"/>
              <a:t> of H1N1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36EC873E-DFC1-4001-B56F-CB9BE8F822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>
                <a:highlight>
                  <a:srgbClr val="C0C0C0"/>
                </a:highlight>
              </a:rPr>
              <a:t>Stew</a:t>
            </a:r>
            <a:endParaRPr lang="hu-HU" dirty="0">
              <a:highlight>
                <a:srgbClr val="C0C0C0"/>
              </a:highlight>
            </a:endParaRP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14BEF22D-8BFB-4567-9CCC-B7D92073D5F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en-GB" dirty="0"/>
              <a:t>Thank you for this presentation too. </a:t>
            </a:r>
            <a:endParaRPr lang="hu-HU" dirty="0"/>
          </a:p>
          <a:p>
            <a:pPr marL="0" indent="0" algn="just">
              <a:buNone/>
            </a:pPr>
            <a:r>
              <a:rPr lang="en-GB" dirty="0"/>
              <a:t>It is not even motivating to see, that a lot of anomalies can really be detected behind the common formats like PDF. </a:t>
            </a:r>
            <a:endParaRPr lang="hu-HU" dirty="0"/>
          </a:p>
          <a:p>
            <a:pPr marL="0" indent="0" algn="just">
              <a:buNone/>
            </a:pPr>
            <a:r>
              <a:rPr lang="en-GB" dirty="0"/>
              <a:t>We could see the possibility of the converting, but the converted content can not be used in an efficient way. Parts of texts are pictures and vice versa – parts of tables could be converted. </a:t>
            </a:r>
            <a:endParaRPr lang="hu-HU" dirty="0"/>
          </a:p>
          <a:p>
            <a:pPr marL="0" indent="0" algn="just">
              <a:buNone/>
            </a:pPr>
            <a:r>
              <a:rPr lang="en-GB" dirty="0"/>
              <a:t>Obviously, nobody cares about efficient data processing – although the PDF-s as such are voluminous. </a:t>
            </a:r>
            <a:endParaRPr lang="hu-HU" dirty="0"/>
          </a:p>
          <a:p>
            <a:pPr marL="0" indent="0" algn="just">
              <a:buNone/>
            </a:pPr>
            <a:r>
              <a:rPr lang="en-GB" dirty="0"/>
              <a:t>I think, I do understand here and now what the difference is between data-driven thinking and the arbitrary opinions.</a:t>
            </a:r>
            <a:endParaRPr lang="hu-HU" dirty="0"/>
          </a:p>
        </p:txBody>
      </p:sp>
      <p:sp>
        <p:nvSpPr>
          <p:cNvPr id="7" name="Szöveg helye 6">
            <a:extLst>
              <a:ext uri="{FF2B5EF4-FFF2-40B4-BE49-F238E27FC236}">
                <a16:creationId xmlns:a16="http://schemas.microsoft.com/office/drawing/2014/main" id="{6A8F2FB0-15FE-49FB-9019-EB45FF5B0E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8" name="2020-03-23 17-40-30">
            <a:hlinkClick r:id="" action="ppaction://media"/>
            <a:extLst>
              <a:ext uri="{FF2B5EF4-FFF2-40B4-BE49-F238E27FC236}">
                <a16:creationId xmlns:a16="http://schemas.microsoft.com/office/drawing/2014/main" id="{2812CBAA-DC00-4C78-947C-F4BDC722C784}"/>
              </a:ext>
            </a:extLst>
          </p:cNvPr>
          <p:cNvPicPr>
            <a:picLocks noGrp="1" noChangeAspect="1"/>
          </p:cNvPicPr>
          <p:nvPr>
            <p:ph sz="quarter" idx="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72200" y="2889250"/>
            <a:ext cx="5183188" cy="2916238"/>
          </a:xfrm>
        </p:spPr>
      </p:pic>
    </p:spTree>
    <p:extLst>
      <p:ext uri="{BB962C8B-B14F-4D97-AF65-F5344CB8AC3E}">
        <p14:creationId xmlns:p14="http://schemas.microsoft.com/office/powerpoint/2010/main" val="400346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70DFB316-FDBF-4ED8-B525-95098DDFB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The </a:t>
            </a:r>
            <a:r>
              <a:rPr lang="hu-HU" dirty="0" err="1"/>
              <a:t>case</a:t>
            </a:r>
            <a:r>
              <a:rPr lang="hu-HU" dirty="0"/>
              <a:t> of H1N1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36EC873E-DFC1-4001-B56F-CB9BE8F822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err="1">
                <a:highlight>
                  <a:srgbClr val="FFFF00"/>
                </a:highlight>
              </a:rPr>
              <a:t>Duck</a:t>
            </a:r>
            <a:endParaRPr lang="hu-HU" dirty="0">
              <a:highlight>
                <a:srgbClr val="FFFF00"/>
              </a:highlight>
            </a:endParaRP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14BEF22D-8BFB-4567-9CCC-B7D92073D5F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en-US" dirty="0"/>
              <a:t>It is a great pleasure for me to be a witness of the development! </a:t>
            </a:r>
            <a:endParaRPr lang="hu-HU" dirty="0"/>
          </a:p>
          <a:p>
            <a:pPr marL="0" indent="0" algn="just">
              <a:buNone/>
            </a:pPr>
            <a:r>
              <a:rPr lang="en-US" dirty="0"/>
              <a:t>Now, it seems to be it is ultimately time to speak about the basics of the similarity analyses. </a:t>
            </a:r>
            <a:endParaRPr lang="hu-HU" dirty="0"/>
          </a:p>
          <a:p>
            <a:pPr marL="0" indent="0" algn="just">
              <a:buNone/>
            </a:pPr>
            <a:r>
              <a:rPr lang="en-US" dirty="0"/>
              <a:t>You could see before, for example in Wikipedia that the statistical values belonged to countries. Therefore, the robot journalist can declare, that the OAM will contain as row header countries. </a:t>
            </a:r>
            <a:endParaRPr lang="hu-HU" dirty="0"/>
          </a:p>
          <a:p>
            <a:pPr marL="0" indent="0" algn="just">
              <a:buNone/>
            </a:pPr>
            <a:r>
              <a:rPr lang="en-US" dirty="0"/>
              <a:t>Countries could also be identified in the corrupt converted PDF. The Wikipedia tables and PDF-tables contains potential attributes too: for example, data about vaccines. Attribute names will be set as column headers into the OAM.</a:t>
            </a:r>
            <a:endParaRPr lang="hu-HU" dirty="0"/>
          </a:p>
        </p:txBody>
      </p:sp>
      <p:sp>
        <p:nvSpPr>
          <p:cNvPr id="7" name="Szöveg helye 6">
            <a:extLst>
              <a:ext uri="{FF2B5EF4-FFF2-40B4-BE49-F238E27FC236}">
                <a16:creationId xmlns:a16="http://schemas.microsoft.com/office/drawing/2014/main" id="{6A8F2FB0-15FE-49FB-9019-EB45FF5B0E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681163"/>
            <a:ext cx="5451049" cy="823912"/>
          </a:xfrm>
        </p:spPr>
        <p:txBody>
          <a:bodyPr>
            <a:normAutofit/>
          </a:bodyPr>
          <a:lstStyle/>
          <a:p>
            <a:endParaRPr lang="en-GB" dirty="0"/>
          </a:p>
        </p:txBody>
      </p:sp>
      <p:pic>
        <p:nvPicPr>
          <p:cNvPr id="8" name="2020-03-23 17-53-33">
            <a:hlinkClick r:id="" action="ppaction://media"/>
            <a:extLst>
              <a:ext uri="{FF2B5EF4-FFF2-40B4-BE49-F238E27FC236}">
                <a16:creationId xmlns:a16="http://schemas.microsoft.com/office/drawing/2014/main" id="{D377F831-F5ED-4788-B513-E4EF63F49F91}"/>
              </a:ext>
            </a:extLst>
          </p:cNvPr>
          <p:cNvPicPr>
            <a:picLocks noGrp="1" noChangeAspect="1"/>
          </p:cNvPicPr>
          <p:nvPr>
            <p:ph sz="quarter" idx="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72200" y="2889250"/>
            <a:ext cx="5183188" cy="2916238"/>
          </a:xfrm>
        </p:spPr>
      </p:pic>
    </p:spTree>
    <p:extLst>
      <p:ext uri="{BB962C8B-B14F-4D97-AF65-F5344CB8AC3E}">
        <p14:creationId xmlns:p14="http://schemas.microsoft.com/office/powerpoint/2010/main" val="163140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B93128B4B07D4285BE0C945371FB7A" ma:contentTypeVersion="9" ma:contentTypeDescription="Create a new document." ma:contentTypeScope="" ma:versionID="857e3faf0adc15df379d3dacd4efabec">
  <xsd:schema xmlns:xsd="http://www.w3.org/2001/XMLSchema" xmlns:xs="http://www.w3.org/2001/XMLSchema" xmlns:p="http://schemas.microsoft.com/office/2006/metadata/properties" xmlns:ns3="289c2a10-30c8-4400-a9d4-ac462c8586a0" targetNamespace="http://schemas.microsoft.com/office/2006/metadata/properties" ma:root="true" ma:fieldsID="f652a1b452fb479ec9c1d3e74c426325" ns3:_="">
    <xsd:import namespace="289c2a10-30c8-4400-a9d4-ac462c8586a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9c2a10-30c8-4400-a9d4-ac462c8586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6DCB5A5-DFD4-42B9-A050-5F7A8412EA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9c2a10-30c8-4400-a9d4-ac462c8586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A3DBE11-9F9D-4974-A786-61F5ECFF7E8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14F19DC-1DA2-4540-B4F1-8E33575B3BBB}">
  <ds:schemaRefs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289c2a10-30c8-4400-a9d4-ac462c8586a0"/>
    <ds:schemaRef ds:uri="http://www.w3.org/XML/1998/namespace"/>
    <ds:schemaRef ds:uri="http://purl.org/dc/elements/1.1/"/>
    <ds:schemaRef ds:uri="http://schemas.openxmlformats.org/package/2006/metadata/core-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674</Words>
  <Application>Microsoft Office PowerPoint</Application>
  <PresentationFormat>Szélesvásznú</PresentationFormat>
  <Paragraphs>40</Paragraphs>
  <Slides>8</Slides>
  <Notes>0</Notes>
  <HiddenSlides>0</HiddenSlides>
  <MMClips>8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Office-téma</vt:lpstr>
      <vt:lpstr>The case of H1N1</vt:lpstr>
      <vt:lpstr>The case of H1N1</vt:lpstr>
      <vt:lpstr>The case of H1N1</vt:lpstr>
      <vt:lpstr>PowerPoint-bemutató</vt:lpstr>
      <vt:lpstr>The case of H1N1</vt:lpstr>
      <vt:lpstr>PowerPoint-bemutató</vt:lpstr>
      <vt:lpstr>The case of H1N1</vt:lpstr>
      <vt:lpstr>The case of H1N1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case of H1N1</dc:title>
  <dc:creator>Lttd</dc:creator>
  <cp:lastModifiedBy>Lttd</cp:lastModifiedBy>
  <cp:revision>19</cp:revision>
  <dcterms:created xsi:type="dcterms:W3CDTF">2020-03-23T09:29:20Z</dcterms:created>
  <dcterms:modified xsi:type="dcterms:W3CDTF">2020-03-23T16:54:39Z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0x010100F8B93128B4B07D4285BE0C945371FB7A</vt:lpwstr>
  </property>
</Properties>
</file>