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58" r:id="rId8"/>
    <p:sldId id="260" r:id="rId9"/>
    <p:sldId id="261" r:id="rId10"/>
    <p:sldId id="262" r:id="rId11"/>
    <p:sldId id="263" r:id="rId12"/>
    <p:sldId id="264" r:id="rId13"/>
    <p:sldId id="265" r:id="rId14"/>
    <p:sldId id="266" r:id="rId15"/>
    <p:sldId id="268" r:id="rId16"/>
    <p:sldId id="267" r:id="rId17"/>
    <p:sldId id="269" r:id="rId18"/>
    <p:sldId id="270" r:id="rId19"/>
    <p:sldId id="271" r:id="rId20"/>
    <p:sldId id="272" r:id="rId21"/>
    <p:sldId id="273" r:id="rId22"/>
    <p:sldId id="274" r:id="rId2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A542D5-4988-47A0-905A-EC7ACE24505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E288223-0AA2-432C-A94B-84AF8CF80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F15BFA9-E81F-4762-8B59-FDE43F49DB31}"/>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0796829B-3B65-408E-86BE-DDE4D334F65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6EA9212-B0FA-4A11-915B-4A81DC16FDD8}"/>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43949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3E2B51-504F-428D-9B81-3362EF0A65E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4BB418B-654F-4FB2-98C3-AEB05CB6440B}"/>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60A4636-A847-42B4-8311-B9E6AE4DB2EC}"/>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5D7FB1B6-3D7E-4761-86F9-0A3B9EAFF63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6722F7-1C4C-451F-81EF-5AABCB7CFE3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68451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39EA7CC-015D-4282-8802-01BEB9F3F671}"/>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E901C70B-247F-4000-A1D0-225FCB5F66F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C156F6B-E923-405E-8E2B-D7F2F06E94EC}"/>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90911444-7652-4C3A-9E58-0C938449447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4910A80-C083-4ED6-90F6-4243D2DA0A09}"/>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87488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EDCBD3-FA76-4BAE-B562-EA176F62B7E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5828B28-D838-448F-84B7-BA005E56BC6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70890EB-DE1F-4325-A5FF-056A47D7C904}"/>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F973E678-715A-4711-B7DA-9239D579066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9A39D9B-5D1F-403D-92DE-C60BA1712D2A}"/>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65097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639ED1-770E-4284-83F6-550189FF416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D8D790E-5C06-4D5C-B9C9-18AA645AD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C8672023-02EB-4F3F-9446-07D95BC17DC2}"/>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4652D445-81C1-43BD-88D1-0851AE4BA6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4C7500B-4A7E-404C-9195-8F6C1477678F}"/>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15118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AFBDDC-EA10-4C27-AE93-F878BE0DFAC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4FE015C-FD97-4998-A5FD-A2D086A4249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F1DE487-DE5D-4C0B-B71A-6B42075BCF8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A1F48AA-C540-4786-8517-07071B7D9D70}"/>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6" name="Élőláb helye 5">
            <a:extLst>
              <a:ext uri="{FF2B5EF4-FFF2-40B4-BE49-F238E27FC236}">
                <a16:creationId xmlns:a16="http://schemas.microsoft.com/office/drawing/2014/main" id="{0A5A8235-9D83-48A4-B719-C607F0AE30E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D808EB7-516B-4FD0-A48C-EBC5C3679A1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78104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D237D6-0C4E-48C7-B284-9C101AC29EA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2B59595B-3237-41B0-A3EF-9F52958AE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EC853BD8-399E-4FD6-B15C-204F321D9E6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D5775DC-B0A4-4581-9555-016932F4A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B7F6CBB7-93D0-46A7-ABDB-F6E08C0987C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0E6AEF5-DD9C-4584-A1AF-A60103D5D959}"/>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8" name="Élőláb helye 7">
            <a:extLst>
              <a:ext uri="{FF2B5EF4-FFF2-40B4-BE49-F238E27FC236}">
                <a16:creationId xmlns:a16="http://schemas.microsoft.com/office/drawing/2014/main" id="{5A5105C2-CC15-48F6-A998-3F3450CBB8C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470D04C2-18DC-437B-BF6C-8E50CBF9A65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115675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64BE0E-AC6F-4F17-BFD5-0A9493128F4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40CC851-7A57-4151-865E-C8FF849445C5}"/>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4" name="Élőláb helye 3">
            <a:extLst>
              <a:ext uri="{FF2B5EF4-FFF2-40B4-BE49-F238E27FC236}">
                <a16:creationId xmlns:a16="http://schemas.microsoft.com/office/drawing/2014/main" id="{0F6D2C8D-BF18-4BBF-A278-DF5CE21C956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2F274568-1E36-49E8-9363-4D13F62422F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78375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37A2EB1-9556-4BEF-B239-01E06135C5C3}"/>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3" name="Élőláb helye 2">
            <a:extLst>
              <a:ext uri="{FF2B5EF4-FFF2-40B4-BE49-F238E27FC236}">
                <a16:creationId xmlns:a16="http://schemas.microsoft.com/office/drawing/2014/main" id="{81B7B432-3C23-4DCB-B147-4091450CAFC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6D9617A-3FB1-430D-9F65-06094B680D1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94448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786FB5-14A2-4C1C-85A2-3796F251D65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F31AF77-2316-4DB7-B5BF-DED7ECA7A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55F3734-1E8A-4554-B036-3CD8CF1E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28F51FF-CB0C-4960-A9E1-E11AE2F0C748}"/>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6" name="Élőláb helye 5">
            <a:extLst>
              <a:ext uri="{FF2B5EF4-FFF2-40B4-BE49-F238E27FC236}">
                <a16:creationId xmlns:a16="http://schemas.microsoft.com/office/drawing/2014/main" id="{B3CA4587-7D4F-4041-86CD-8F621BFE808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4198085-1EA8-4A02-9371-56601A517A72}"/>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59018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7CDD9F8-3A2F-4159-882A-0E9A35DE0CE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9B8A4EB-469B-4A7D-AC58-4AEC420DB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463F2FDC-FA39-4262-8583-CA45BA923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DEC8905-E7DF-4E7E-9CF5-592A0092D008}"/>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6" name="Élőláb helye 5">
            <a:extLst>
              <a:ext uri="{FF2B5EF4-FFF2-40B4-BE49-F238E27FC236}">
                <a16:creationId xmlns:a16="http://schemas.microsoft.com/office/drawing/2014/main" id="{276D0A4B-424F-4E56-8220-42D1B45071E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08FE49A-DBB7-490C-8811-7BDA24D43AAB}"/>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05477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24C0F474-A523-4C0A-8D58-551AB502F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67306DD0-31B2-43BD-A51F-80F1EC8A0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10435B6-D81D-44C2-8E9D-6342A9BC3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DF4B553A-D0C4-4AF0-B8DA-EA0E0216E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329F0856-2CD4-42EA-9EF1-86D3CCF38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F11F6-088A-4385-BB27-0E6E8F985A69}" type="slidenum">
              <a:rPr lang="hu-HU" smtClean="0"/>
              <a:t>‹#›</a:t>
            </a:fld>
            <a:endParaRPr lang="hu-HU"/>
          </a:p>
        </p:txBody>
      </p:sp>
    </p:spTree>
    <p:extLst>
      <p:ext uri="{BB962C8B-B14F-4D97-AF65-F5344CB8AC3E}">
        <p14:creationId xmlns:p14="http://schemas.microsoft.com/office/powerpoint/2010/main" val="262253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FF00"/>
                </a:highlight>
              </a:rPr>
              <a:t>Duck</a:t>
            </a:r>
            <a:endParaRPr lang="hu-HU" dirty="0">
              <a:highlight>
                <a:srgbClr val="FFFF0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4159677"/>
          </a:xfrm>
        </p:spPr>
        <p:txBody>
          <a:bodyPr>
            <a:normAutofit fontScale="70000" lnSpcReduction="20000"/>
          </a:bodyPr>
          <a:lstStyle/>
          <a:p>
            <a:pPr marL="0" indent="0" algn="just">
              <a:buNone/>
            </a:pPr>
            <a:r>
              <a:rPr lang="en-GB" dirty="0"/>
              <a:t>The OAM is a key for automated intuition generating. It means to interpret the world around us in an automated way. </a:t>
            </a:r>
            <a:endParaRPr lang="hu-HU" dirty="0"/>
          </a:p>
          <a:p>
            <a:pPr marL="0" indent="0" algn="just">
              <a:buNone/>
            </a:pPr>
            <a:r>
              <a:rPr lang="en-GB" dirty="0"/>
              <a:t>The robot journalist and so, all of you have each necessary component for building an OAM. </a:t>
            </a:r>
            <a:endParaRPr lang="hu-HU" dirty="0"/>
          </a:p>
          <a:p>
            <a:pPr marL="0" indent="0" algn="just">
              <a:buNone/>
            </a:pPr>
            <a:r>
              <a:rPr lang="en-GB" dirty="0"/>
              <a:t>We have the searching possibilities and tools for their fine tuning. We are capable identifying objects and attributes. </a:t>
            </a:r>
            <a:endParaRPr lang="hu-HU" dirty="0"/>
          </a:p>
          <a:p>
            <a:pPr marL="0" indent="0" algn="just">
              <a:buNone/>
            </a:pPr>
            <a:r>
              <a:rPr lang="en-GB" dirty="0"/>
              <a:t>We also have the ethical tricks to identify and copy HTML-tables letting execute an efficient data processing. </a:t>
            </a:r>
            <a:endParaRPr lang="hu-HU" dirty="0"/>
          </a:p>
          <a:p>
            <a:pPr marL="0" indent="0" algn="just">
              <a:buNone/>
            </a:pPr>
            <a:r>
              <a:rPr lang="en-GB" dirty="0"/>
              <a:t>I should repeat my first sentence: The OAM is a key for automated intuition generating. It means to interpret the world around us in an automated way.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4 15-40-49">
            <a:hlinkClick r:id="" action="ppaction://media"/>
            <a:extLst>
              <a:ext uri="{FF2B5EF4-FFF2-40B4-BE49-F238E27FC236}">
                <a16:creationId xmlns:a16="http://schemas.microsoft.com/office/drawing/2014/main" id="{7E3CB6DC-6FFD-439D-93C2-F21B85AB64DE}"/>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5420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D4854C-0E57-4FAE-9237-17903F566EFA}"/>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FF60A987-AE83-4B65-905B-3F4A462F0968}"/>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01D0068D-8147-4C88-BE5C-B25BF4876DFD}"/>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F469881C-2E64-4E9B-9DEB-7D71217AD2B2}"/>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386A7EEF-7479-4E66-BB21-763F1E7FE1B3}"/>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71999F9E-4500-4168-9402-0513E27EF3E3}"/>
              </a:ext>
            </a:extLst>
          </p:cNvPr>
          <p:cNvPicPr>
            <a:picLocks noChangeAspect="1"/>
          </p:cNvPicPr>
          <p:nvPr/>
        </p:nvPicPr>
        <p:blipFill>
          <a:blip r:embed="rId2"/>
          <a:stretch>
            <a:fillRect/>
          </a:stretch>
        </p:blipFill>
        <p:spPr>
          <a:xfrm>
            <a:off x="0" y="152161"/>
            <a:ext cx="12192000" cy="6553677"/>
          </a:xfrm>
          <a:prstGeom prst="rect">
            <a:avLst/>
          </a:prstGeom>
        </p:spPr>
      </p:pic>
    </p:spTree>
    <p:extLst>
      <p:ext uri="{BB962C8B-B14F-4D97-AF65-F5344CB8AC3E}">
        <p14:creationId xmlns:p14="http://schemas.microsoft.com/office/powerpoint/2010/main" val="30624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004C63-86A0-416F-93F6-F08AB7E36801}"/>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B7C27477-F87F-40B0-A01D-21066E6F4DB7}"/>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BEE4940C-9AD8-4099-A54D-8D26D623554A}"/>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F6D80A62-EFEA-4749-8910-0FC1A7AC9D7F}"/>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A15CB762-3AA3-457B-811A-EF7F0AAAD73F}"/>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31B69CD9-8059-455E-BBF6-3E52188A794B}"/>
              </a:ext>
            </a:extLst>
          </p:cNvPr>
          <p:cNvPicPr>
            <a:picLocks noChangeAspect="1"/>
          </p:cNvPicPr>
          <p:nvPr/>
        </p:nvPicPr>
        <p:blipFill>
          <a:blip r:embed="rId2"/>
          <a:stretch>
            <a:fillRect/>
          </a:stretch>
        </p:blipFill>
        <p:spPr>
          <a:xfrm>
            <a:off x="0" y="150692"/>
            <a:ext cx="12192000" cy="6556615"/>
          </a:xfrm>
          <a:prstGeom prst="rect">
            <a:avLst/>
          </a:prstGeom>
        </p:spPr>
      </p:pic>
    </p:spTree>
    <p:extLst>
      <p:ext uri="{BB962C8B-B14F-4D97-AF65-F5344CB8AC3E}">
        <p14:creationId xmlns:p14="http://schemas.microsoft.com/office/powerpoint/2010/main" val="95161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fontScale="92500" lnSpcReduction="20000"/>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253947"/>
          </a:xfrm>
        </p:spPr>
        <p:txBody>
          <a:bodyPr>
            <a:normAutofit fontScale="77500" lnSpcReduction="20000"/>
          </a:bodyPr>
          <a:lstStyle/>
          <a:p>
            <a:pPr marL="0" indent="0">
              <a:buNone/>
            </a:pPr>
            <a:r>
              <a:rPr lang="en-GB" dirty="0"/>
              <a:t>As I always do, I am trying to reproduce your idea, your instructions. It seems to be quite simple, mate! </a:t>
            </a:r>
            <a:endParaRPr lang="hu-HU" dirty="0"/>
          </a:p>
          <a:p>
            <a:pPr marL="0" indent="0">
              <a:buNone/>
            </a:pPr>
            <a:r>
              <a:rPr lang="en-GB" dirty="0"/>
              <a:t>Even objects like Croatia because of lacking data can be excluded with a mouse-click from the OAM. </a:t>
            </a:r>
            <a:endParaRPr lang="hu-HU" dirty="0"/>
          </a:p>
          <a:p>
            <a:pPr marL="0" indent="0">
              <a:buNone/>
            </a:pPr>
            <a:r>
              <a:rPr lang="en-GB" dirty="0"/>
              <a:t>The attributes can be placed in the expected position if you have a X-signs numbered. On the other hand, a kind of final checking is always necessary. </a:t>
            </a:r>
            <a:endParaRPr lang="hu-HU" dirty="0"/>
          </a:p>
          <a:p>
            <a:pPr marL="0" indent="0">
              <a:buNone/>
            </a:pPr>
            <a:r>
              <a:rPr lang="en-GB" dirty="0"/>
              <a:t>For example, the maximum and minimum values for each attribute should be derived and interpreted. For an interpretation are definitions of the variables needed. In an ideal case, the ratio of the maximum and minimum values is limited.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normAutofit fontScale="92500" lnSpcReduction="20000"/>
          </a:bodyPr>
          <a:lstStyle/>
          <a:p>
            <a:r>
              <a:rPr lang="en-GB" dirty="0"/>
              <a:t>Please, watch the next video too, where the described phenomena can be detected…</a:t>
            </a:r>
            <a:endParaRPr lang="hu-HU" dirty="0"/>
          </a:p>
        </p:txBody>
      </p:sp>
      <p:pic>
        <p:nvPicPr>
          <p:cNvPr id="8" name="2020-03-24 16-14-14">
            <a:hlinkClick r:id="" action="ppaction://media"/>
            <a:extLst>
              <a:ext uri="{FF2B5EF4-FFF2-40B4-BE49-F238E27FC236}">
                <a16:creationId xmlns:a16="http://schemas.microsoft.com/office/drawing/2014/main" id="{5D6DB4A4-3598-4D8A-A722-CE2549D46C4F}"/>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453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F4561C-60CA-4676-8583-F2B409E42CD5}"/>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B063F7D9-75DE-42B5-9829-813BA9F3E16B}"/>
              </a:ext>
            </a:extLst>
          </p:cNvPr>
          <p:cNvSpPr>
            <a:spLocks noGrp="1"/>
          </p:cNvSpPr>
          <p:nvPr>
            <p:ph type="body" idx="1"/>
          </p:nvPr>
        </p:nvSpPr>
        <p:spPr/>
        <p:txBody>
          <a:bodyPr/>
          <a:lstStyle/>
          <a:p>
            <a:endParaRPr lang="hu-HU"/>
          </a:p>
        </p:txBody>
      </p:sp>
      <p:pic>
        <p:nvPicPr>
          <p:cNvPr id="7" name="2020-03-24 16-17-57">
            <a:hlinkClick r:id="" action="ppaction://media"/>
            <a:extLst>
              <a:ext uri="{FF2B5EF4-FFF2-40B4-BE49-F238E27FC236}">
                <a16:creationId xmlns:a16="http://schemas.microsoft.com/office/drawing/2014/main" id="{77832B9B-6208-4319-B8CF-41F2CE07E97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Szöveg helye 4">
            <a:extLst>
              <a:ext uri="{FF2B5EF4-FFF2-40B4-BE49-F238E27FC236}">
                <a16:creationId xmlns:a16="http://schemas.microsoft.com/office/drawing/2014/main" id="{D6AD5579-A4E3-4F20-A4B4-C478E77390AC}"/>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FFB08D18-74A4-4162-A207-0E05262C4699}"/>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42768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a:bodyPr>
          <a:lstStyle/>
          <a:p>
            <a:r>
              <a:rPr lang="hu-HU" dirty="0">
                <a:highlight>
                  <a:srgbClr val="FF0000"/>
                </a:highlight>
              </a:rPr>
              <a:t>Con</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253947"/>
          </a:xfrm>
        </p:spPr>
        <p:txBody>
          <a:bodyPr>
            <a:normAutofit fontScale="77500" lnSpcReduction="20000"/>
          </a:bodyPr>
          <a:lstStyle/>
          <a:p>
            <a:pPr marL="0" indent="0">
              <a:buNone/>
            </a:pPr>
            <a:r>
              <a:rPr lang="en-GB" dirty="0"/>
              <a:t>The previous video highlighted a lot of important steps of the quality assurance. </a:t>
            </a:r>
            <a:endParaRPr lang="hu-HU" dirty="0"/>
          </a:p>
          <a:p>
            <a:pPr marL="0" indent="0">
              <a:buNone/>
            </a:pPr>
            <a:r>
              <a:rPr lang="en-GB" dirty="0"/>
              <a:t>For example: if we do not need the digits after the integer values, then these number should not </a:t>
            </a:r>
            <a:r>
              <a:rPr lang="hu-HU" dirty="0"/>
              <a:t>be </a:t>
            </a:r>
            <a:r>
              <a:rPr lang="en-GB" dirty="0"/>
              <a:t>visualize</a:t>
            </a:r>
            <a:r>
              <a:rPr lang="hu-HU" dirty="0"/>
              <a:t>d</a:t>
            </a:r>
            <a:r>
              <a:rPr lang="en-GB" dirty="0"/>
              <a:t>. </a:t>
            </a:r>
            <a:endParaRPr lang="hu-HU" dirty="0"/>
          </a:p>
          <a:p>
            <a:pPr marL="0" indent="0">
              <a:buNone/>
            </a:pPr>
            <a:r>
              <a:rPr lang="en-GB" dirty="0"/>
              <a:t>If we need a report, it is always to check, how many data unit are behind a cell. Here and now we may have only one raw data in every cell. </a:t>
            </a:r>
            <a:endParaRPr lang="hu-HU" dirty="0"/>
          </a:p>
          <a:p>
            <a:pPr marL="0" indent="0">
              <a:buNone/>
            </a:pPr>
            <a:r>
              <a:rPr lang="en-GB" dirty="0"/>
              <a:t>If total and or subtotals are not necessary, they may not be visible. Maximum and minimum values should be checked. </a:t>
            </a:r>
            <a:endParaRPr lang="hu-HU" dirty="0"/>
          </a:p>
          <a:p>
            <a:pPr marL="0" indent="0">
              <a:buNone/>
            </a:pPr>
            <a:r>
              <a:rPr lang="en-GB" dirty="0"/>
              <a:t>In our case, the density is realistic. The infection rate is critical. In general, for comparing we need relativized data instead </a:t>
            </a:r>
            <a:r>
              <a:rPr lang="en-GB" dirty="0" err="1"/>
              <a:t>ob</a:t>
            </a:r>
            <a:r>
              <a:rPr lang="en-GB" dirty="0"/>
              <a:t> absolute numbers.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normAutofit/>
          </a:bodyPr>
          <a:lstStyle/>
          <a:p>
            <a:endParaRPr lang="hu-HU" dirty="0"/>
          </a:p>
        </p:txBody>
      </p:sp>
      <p:pic>
        <p:nvPicPr>
          <p:cNvPr id="8" name="2020-03-24 17-42-07">
            <a:hlinkClick r:id="" action="ppaction://media"/>
            <a:extLst>
              <a:ext uri="{FF2B5EF4-FFF2-40B4-BE49-F238E27FC236}">
                <a16:creationId xmlns:a16="http://schemas.microsoft.com/office/drawing/2014/main" id="{31BBFFF8-DCCF-4839-9372-BC3D672E56E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39055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253947"/>
          </a:xfrm>
        </p:spPr>
        <p:txBody>
          <a:bodyPr>
            <a:normAutofit fontScale="77500" lnSpcReduction="20000"/>
          </a:bodyPr>
          <a:lstStyle/>
          <a:p>
            <a:pPr marL="0" indent="0">
              <a:buNone/>
            </a:pPr>
            <a:r>
              <a:rPr lang="en-GB" dirty="0"/>
              <a:t>All right. Yet, I have new questions: </a:t>
            </a:r>
            <a:endParaRPr lang="hu-HU" dirty="0"/>
          </a:p>
          <a:p>
            <a:pPr marL="0" indent="0">
              <a:buNone/>
            </a:pPr>
            <a:r>
              <a:rPr lang="en-GB" dirty="0"/>
              <a:t>What do you mean with the evaluation of critical in case of the infection rate? Besides, what kind of attributes got made invisible through the group of “no”? </a:t>
            </a:r>
            <a:endParaRPr lang="hu-HU" dirty="0"/>
          </a:p>
          <a:p>
            <a:pPr marL="0" indent="0">
              <a:buNone/>
            </a:pPr>
            <a:r>
              <a:rPr lang="en-GB" dirty="0"/>
              <a:t>I could translate the German header-positions in this group, and I think, the no-group is the group of the attributes with the risky absolute values. </a:t>
            </a:r>
            <a:endParaRPr lang="hu-HU" dirty="0"/>
          </a:p>
          <a:p>
            <a:pPr marL="0" indent="0">
              <a:buNone/>
            </a:pPr>
            <a:r>
              <a:rPr lang="en-GB" dirty="0"/>
              <a:t>The absolute values should however be collected to be capable of calculating the relative values – for example the number of infected persons divided by the number of the total population. Is this interpretation correct?</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normAutofit/>
          </a:bodyPr>
          <a:lstStyle/>
          <a:p>
            <a:endParaRPr lang="hu-HU" dirty="0"/>
          </a:p>
        </p:txBody>
      </p:sp>
      <p:pic>
        <p:nvPicPr>
          <p:cNvPr id="8" name="2020-03-24 16-55-12">
            <a:hlinkClick r:id="" action="ppaction://media"/>
            <a:extLst>
              <a:ext uri="{FF2B5EF4-FFF2-40B4-BE49-F238E27FC236}">
                <a16:creationId xmlns:a16="http://schemas.microsoft.com/office/drawing/2014/main" id="{EAC745C3-5174-4433-BE85-D86F44B5D34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70297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a:bodyPr>
          <a:lstStyle/>
          <a:p>
            <a:r>
              <a:rPr lang="hu-HU" dirty="0">
                <a:highlight>
                  <a:srgbClr val="FF0000"/>
                </a:highlight>
              </a:rPr>
              <a:t>Con</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253947"/>
          </a:xfrm>
        </p:spPr>
        <p:txBody>
          <a:bodyPr>
            <a:normAutofit fontScale="85000" lnSpcReduction="20000"/>
          </a:bodyPr>
          <a:lstStyle/>
          <a:p>
            <a:pPr marL="0" indent="0">
              <a:buNone/>
            </a:pPr>
            <a:r>
              <a:rPr lang="en-GB" dirty="0"/>
              <a:t>Your interpretation about the relative and absolute values is correct. Good job! </a:t>
            </a:r>
            <a:endParaRPr lang="hu-HU" dirty="0"/>
          </a:p>
          <a:p>
            <a:pPr marL="0" indent="0">
              <a:buNone/>
            </a:pPr>
            <a:r>
              <a:rPr lang="en-GB" dirty="0"/>
              <a:t>The data positions about the infection rate are critical because the maximum and the minimum values demonstrate a difference which can not be explained at once. </a:t>
            </a:r>
            <a:endParaRPr lang="hu-HU" dirty="0"/>
          </a:p>
          <a:p>
            <a:pPr marL="0" indent="0">
              <a:buNone/>
            </a:pPr>
            <a:r>
              <a:rPr lang="en-GB" dirty="0"/>
              <a:t>It is important to know, that the number of infected persons and the number of the deaths are independent from each other in the logic of the statistics – unfortunately. </a:t>
            </a:r>
            <a:endParaRPr lang="hu-HU" dirty="0"/>
          </a:p>
          <a:p>
            <a:pPr marL="0" indent="0">
              <a:buNone/>
            </a:pPr>
            <a:r>
              <a:rPr lang="en-GB" dirty="0"/>
              <a:t>Now, we come to a point what seems to be that important that we need a little bit more to talk about. Mr. Thor, what may be declared to this critical issue?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normAutofit/>
          </a:bodyPr>
          <a:lstStyle/>
          <a:p>
            <a:endParaRPr lang="hu-HU" dirty="0"/>
          </a:p>
        </p:txBody>
      </p:sp>
      <p:pic>
        <p:nvPicPr>
          <p:cNvPr id="8" name="2020-03-24 16-56-18">
            <a:hlinkClick r:id="" action="ppaction://media"/>
            <a:extLst>
              <a:ext uri="{FF2B5EF4-FFF2-40B4-BE49-F238E27FC236}">
                <a16:creationId xmlns:a16="http://schemas.microsoft.com/office/drawing/2014/main" id="{2E73F452-00FF-476F-8A21-86237575EA3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7290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Well, the number of the infected person is never a good number. Only few people are tested in general. </a:t>
            </a:r>
            <a:endParaRPr lang="hu-HU" dirty="0"/>
          </a:p>
          <a:p>
            <a:pPr marL="0" indent="0">
              <a:buNone/>
            </a:pPr>
            <a:r>
              <a:rPr lang="en-GB" dirty="0"/>
              <a:t>So, the real volume of infections can never be measured. The number of deaths is also a fuzzy number. </a:t>
            </a:r>
            <a:endParaRPr lang="hu-HU" dirty="0"/>
          </a:p>
          <a:p>
            <a:pPr marL="0" indent="0">
              <a:buNone/>
            </a:pPr>
            <a:r>
              <a:rPr lang="en-GB" dirty="0"/>
              <a:t>The real causes for death can probably be derived through autopsy. </a:t>
            </a:r>
            <a:endParaRPr lang="hu-HU" dirty="0"/>
          </a:p>
          <a:p>
            <a:pPr marL="0" indent="0">
              <a:buNone/>
            </a:pPr>
            <a:r>
              <a:rPr lang="en-GB" dirty="0"/>
              <a:t>But a person executing a bungie jump can have a heart attack although the rope will be cut by a killer so that the jumper will never know about this action. In this morbid case, the cause of the death will be the crash and not the heart problem.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7-14-35">
            <a:hlinkClick r:id="" action="ppaction://media"/>
            <a:extLst>
              <a:ext uri="{FF2B5EF4-FFF2-40B4-BE49-F238E27FC236}">
                <a16:creationId xmlns:a16="http://schemas.microsoft.com/office/drawing/2014/main" id="{074816A1-DB3A-4617-943A-EA1898D3F80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7251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FF00"/>
                </a:highlight>
              </a:rPr>
              <a:t>Duck</a:t>
            </a:r>
            <a:endParaRPr lang="hu-HU" dirty="0">
              <a:highlight>
                <a:srgbClr val="FFFF0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4159677"/>
          </a:xfrm>
        </p:spPr>
        <p:txBody>
          <a:bodyPr>
            <a:normAutofit fontScale="77500" lnSpcReduction="20000"/>
          </a:bodyPr>
          <a:lstStyle/>
          <a:p>
            <a:pPr marL="0" indent="0" algn="just">
              <a:buNone/>
            </a:pPr>
            <a:r>
              <a:rPr lang="en-US" dirty="0"/>
              <a:t>Now, short about a relevant part of our history: Winston Churchill once reportedly said that “the only statistics you can trust are the ones you have falsified yourself”. With other words: “I only believe in statistics that I doctored myself”. </a:t>
            </a:r>
            <a:endParaRPr lang="hu-HU" dirty="0"/>
          </a:p>
          <a:p>
            <a:pPr marL="0" indent="0" algn="just">
              <a:buNone/>
            </a:pPr>
            <a:r>
              <a:rPr lang="en-US" dirty="0"/>
              <a:t>They mean - for good interpretations we always need exact definition about our attributes. </a:t>
            </a:r>
            <a:endParaRPr lang="hu-HU" dirty="0"/>
          </a:p>
          <a:p>
            <a:pPr marL="0" indent="0" algn="just">
              <a:buNone/>
            </a:pPr>
            <a:r>
              <a:rPr lang="en-US" dirty="0"/>
              <a:t>Parallel, in an artistic performance, Vonnegut designed a table about the most important persons of the second world war – about Churchill, Hitler, </a:t>
            </a:r>
            <a:r>
              <a:rPr lang="en-US" dirty="0" err="1"/>
              <a:t>Roosvelt</a:t>
            </a:r>
            <a:r>
              <a:rPr lang="en-US" dirty="0"/>
              <a:t>, Il Duce, Stalin and </a:t>
            </a:r>
            <a:r>
              <a:rPr lang="en-US" dirty="0" err="1"/>
              <a:t>Tojo</a:t>
            </a:r>
            <a:r>
              <a:rPr lang="en-US" dirty="0"/>
              <a:t>. The next video presents a core message: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7-20-46">
            <a:hlinkClick r:id="" action="ppaction://media"/>
            <a:extLst>
              <a:ext uri="{FF2B5EF4-FFF2-40B4-BE49-F238E27FC236}">
                <a16:creationId xmlns:a16="http://schemas.microsoft.com/office/drawing/2014/main" id="{DF5429E6-FD5A-462E-9AED-30F90A4D492D}"/>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3788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88DA8EB-55A8-4A60-9667-2066D89A2A80}"/>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B9C12571-A906-48AC-A9D1-B4AECD55815E}"/>
              </a:ext>
            </a:extLst>
          </p:cNvPr>
          <p:cNvSpPr>
            <a:spLocks noGrp="1"/>
          </p:cNvSpPr>
          <p:nvPr>
            <p:ph type="body" idx="1"/>
          </p:nvPr>
        </p:nvSpPr>
        <p:spPr/>
        <p:txBody>
          <a:bodyPr/>
          <a:lstStyle/>
          <a:p>
            <a:endParaRPr lang="hu-HU"/>
          </a:p>
        </p:txBody>
      </p:sp>
      <p:pic>
        <p:nvPicPr>
          <p:cNvPr id="7" name="2020-03-24 17-22-36">
            <a:hlinkClick r:id="" action="ppaction://media"/>
            <a:extLst>
              <a:ext uri="{FF2B5EF4-FFF2-40B4-BE49-F238E27FC236}">
                <a16:creationId xmlns:a16="http://schemas.microsoft.com/office/drawing/2014/main" id="{AAA83356-8FF9-4930-9CF1-36D9B59A427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Szöveg helye 4">
            <a:extLst>
              <a:ext uri="{FF2B5EF4-FFF2-40B4-BE49-F238E27FC236}">
                <a16:creationId xmlns:a16="http://schemas.microsoft.com/office/drawing/2014/main" id="{F9AD9F0C-64FB-4D40-ACAD-CE72AD8B8B42}"/>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FED2BC36-AAC8-414E-AD29-356A526717A5}"/>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29925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In case H1N1 we could download spreadsheet-compatible data about infection and death rates of countries in the EU. </a:t>
            </a:r>
            <a:endParaRPr lang="hu-HU" dirty="0"/>
          </a:p>
          <a:p>
            <a:pPr marL="0" indent="0">
              <a:buNone/>
            </a:pPr>
            <a:r>
              <a:rPr lang="en-GB" dirty="0"/>
              <a:t>We have the population-density, and the level of urbanization. It means the ratio of people living in cities compared to the total population number. </a:t>
            </a:r>
            <a:endParaRPr lang="hu-HU" dirty="0"/>
          </a:p>
          <a:p>
            <a:pPr marL="0" indent="0">
              <a:buNone/>
            </a:pPr>
            <a:r>
              <a:rPr lang="en-GB" dirty="0"/>
              <a:t>We could download a PDF with data about vaccination of different groups of the society like clinical risk groups, pregnant women, health care workers, staff of long-term care facilities, residents of long-term care facilities, and older population groups. </a:t>
            </a:r>
            <a:endParaRPr lang="hu-HU" dirty="0"/>
          </a:p>
          <a:p>
            <a:pPr marL="0" indent="0">
              <a:buNone/>
            </a:pPr>
            <a:r>
              <a:rPr lang="en-GB" dirty="0"/>
              <a:t>Finally, we have the time as a strong structure to say what is X and what is 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5-43-17">
            <a:hlinkClick r:id="" action="ppaction://media"/>
            <a:extLst>
              <a:ext uri="{FF2B5EF4-FFF2-40B4-BE49-F238E27FC236}">
                <a16:creationId xmlns:a16="http://schemas.microsoft.com/office/drawing/2014/main" id="{6F5513F9-4B50-41A0-99CF-7C35CD3BFF0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6922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00392F0-C73F-49E9-9F55-9B5AF8004B7A}"/>
              </a:ext>
            </a:extLst>
          </p:cNvPr>
          <p:cNvSpPr>
            <a:spLocks noGrp="1"/>
          </p:cNvSpPr>
          <p:nvPr>
            <p:ph type="title"/>
          </p:nvPr>
        </p:nvSpPr>
        <p:spPr/>
        <p:txBody>
          <a:bodyPr>
            <a:noAutofit/>
          </a:bodyPr>
          <a:lstStyle/>
          <a:p>
            <a:r>
              <a:rPr lang="hu-HU" sz="2800" dirty="0" err="1"/>
              <a:t>Source</a:t>
            </a:r>
            <a:r>
              <a:rPr lang="hu-HU" sz="2800" dirty="0"/>
              <a:t>:</a:t>
            </a:r>
            <a:br>
              <a:rPr lang="hu-HU" sz="2800" dirty="0"/>
            </a:br>
            <a:r>
              <a:rPr lang="hu-HU" sz="2800" dirty="0"/>
              <a:t>https://miau.my-x.hu/miau/quilt/2020/projekt_h1n1/OAM1_h1n1.xlsx</a:t>
            </a:r>
          </a:p>
        </p:txBody>
      </p:sp>
      <p:sp>
        <p:nvSpPr>
          <p:cNvPr id="3" name="Szöveg helye 2">
            <a:extLst>
              <a:ext uri="{FF2B5EF4-FFF2-40B4-BE49-F238E27FC236}">
                <a16:creationId xmlns:a16="http://schemas.microsoft.com/office/drawing/2014/main" id="{6B94A101-9E05-42D1-B981-623EA219F5CE}"/>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51FA07F3-34EB-43E8-8315-E3DC23B4E267}"/>
              </a:ext>
            </a:extLst>
          </p:cNvPr>
          <p:cNvSpPr>
            <a:spLocks noGrp="1"/>
          </p:cNvSpPr>
          <p:nvPr>
            <p:ph sz="half" idx="2"/>
          </p:nvPr>
        </p:nvSpPr>
        <p:spPr>
          <a:xfrm>
            <a:off x="839788" y="2552209"/>
            <a:ext cx="5157787" cy="3684588"/>
          </a:xfrm>
        </p:spPr>
        <p:txBody>
          <a:bodyPr/>
          <a:lstStyle/>
          <a:p>
            <a:endParaRPr lang="hu-HU"/>
          </a:p>
        </p:txBody>
      </p:sp>
      <p:sp>
        <p:nvSpPr>
          <p:cNvPr id="5" name="Szöveg helye 4">
            <a:extLst>
              <a:ext uri="{FF2B5EF4-FFF2-40B4-BE49-F238E27FC236}">
                <a16:creationId xmlns:a16="http://schemas.microsoft.com/office/drawing/2014/main" id="{1F83F024-ADB5-41B4-8CB1-276F98D665E7}"/>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B2003D31-0A11-4FF0-922F-9B772CB81FF2}"/>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13FB26EC-DC5E-4D17-A8C5-D466C8F1A9D8}"/>
              </a:ext>
            </a:extLst>
          </p:cNvPr>
          <p:cNvPicPr>
            <a:picLocks noChangeAspect="1"/>
          </p:cNvPicPr>
          <p:nvPr/>
        </p:nvPicPr>
        <p:blipFill>
          <a:blip r:embed="rId2"/>
          <a:stretch>
            <a:fillRect/>
          </a:stretch>
        </p:blipFill>
        <p:spPr>
          <a:xfrm>
            <a:off x="0" y="2063872"/>
            <a:ext cx="12192000" cy="2730255"/>
          </a:xfrm>
          <a:prstGeom prst="rect">
            <a:avLst/>
          </a:prstGeom>
        </p:spPr>
      </p:pic>
    </p:spTree>
    <p:extLst>
      <p:ext uri="{BB962C8B-B14F-4D97-AF65-F5344CB8AC3E}">
        <p14:creationId xmlns:p14="http://schemas.microsoft.com/office/powerpoint/2010/main" val="394259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This is a very informative, strong-structured figure. But I have a lot of question: </a:t>
            </a:r>
            <a:endParaRPr lang="hu-HU" dirty="0"/>
          </a:p>
          <a:p>
            <a:pPr marL="0" indent="0">
              <a:buNone/>
            </a:pPr>
            <a:r>
              <a:rPr lang="en-GB" dirty="0"/>
              <a:t>What you mean if you speak about X and Y? Why is time that important? How we can derive the so-called directions? </a:t>
            </a:r>
            <a:endParaRPr lang="hu-HU" dirty="0"/>
          </a:p>
          <a:p>
            <a:pPr marL="0" indent="0">
              <a:buNone/>
            </a:pPr>
            <a:r>
              <a:rPr lang="en-GB" dirty="0"/>
              <a:t>Of course, I will immediately try to approximate the parameters of ideal Students who has not only questions but parallel the potential answers concerning them are also given. </a:t>
            </a:r>
            <a:endParaRPr lang="hu-HU" dirty="0"/>
          </a:p>
          <a:p>
            <a:pPr marL="0" indent="0">
              <a:buNone/>
            </a:pPr>
            <a:r>
              <a:rPr lang="en-GB" dirty="0"/>
              <a:t>A good question defines at once its potential answers. The most trivial case is a question with two answer options: yes and no. Each question can always be transformed into a lot of yes-no-questions. For example: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4 15-47-18">
            <a:hlinkClick r:id="" action="ppaction://media"/>
            <a:extLst>
              <a:ext uri="{FF2B5EF4-FFF2-40B4-BE49-F238E27FC236}">
                <a16:creationId xmlns:a16="http://schemas.microsoft.com/office/drawing/2014/main" id="{063D1B17-9031-40AD-8C19-E6211FAB061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9844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85000" lnSpcReduction="20000"/>
          </a:bodyPr>
          <a:lstStyle/>
          <a:p>
            <a:pPr marL="0" indent="0">
              <a:buNone/>
            </a:pPr>
            <a:r>
              <a:rPr lang="en-GB" dirty="0"/>
              <a:t>I could have even asked: </a:t>
            </a:r>
            <a:endParaRPr lang="hu-HU" dirty="0"/>
          </a:p>
          <a:p>
            <a:pPr marL="0" indent="0">
              <a:buNone/>
            </a:pPr>
            <a:r>
              <a:rPr lang="en-GB" dirty="0"/>
              <a:t>Does X stand for the independent variables? Answers: yes and no. Because, I think attributes with the X-sign should be the so-called independent variables or causes in a causal interpretation frame. </a:t>
            </a:r>
            <a:endParaRPr lang="hu-HU" dirty="0"/>
          </a:p>
          <a:p>
            <a:pPr marL="0" indent="0">
              <a:buNone/>
            </a:pPr>
            <a:r>
              <a:rPr lang="en-GB" dirty="0"/>
              <a:t>The attribute marked with a Y-sign is therefore the dependent variable or with other word the consequence-variable. </a:t>
            </a:r>
            <a:endParaRPr lang="hu-HU" dirty="0"/>
          </a:p>
          <a:p>
            <a:pPr marL="0" indent="0">
              <a:buNone/>
            </a:pPr>
            <a:r>
              <a:rPr lang="en-GB" dirty="0"/>
              <a:t>Time should be important to be capable of interpreting causes and consequences. Causes, reasons should happen earlier then consequences.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10" name="2020-03-24 15-49-35">
            <a:hlinkClick r:id="" action="ppaction://media"/>
            <a:extLst>
              <a:ext uri="{FF2B5EF4-FFF2-40B4-BE49-F238E27FC236}">
                <a16:creationId xmlns:a16="http://schemas.microsoft.com/office/drawing/2014/main" id="{EC95B73F-B72A-4FEF-BC95-81C5E91BF01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2658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169105"/>
          </a:xfrm>
        </p:spPr>
        <p:txBody>
          <a:bodyPr>
            <a:normAutofit fontScale="77500" lnSpcReduction="20000"/>
          </a:bodyPr>
          <a:lstStyle/>
          <a:p>
            <a:pPr marL="0" indent="0">
              <a:buNone/>
            </a:pPr>
            <a:r>
              <a:rPr lang="en-GB" dirty="0"/>
              <a:t>And finally, directions should be the potential types of the relationships between an X and the Y. </a:t>
            </a:r>
            <a:endParaRPr lang="hu-HU" dirty="0"/>
          </a:p>
          <a:p>
            <a:pPr marL="0" indent="0">
              <a:buNone/>
            </a:pPr>
            <a:r>
              <a:rPr lang="en-GB" dirty="0"/>
              <a:t>The most simple types are proportion-oriented types: the-more-the-more and the-more-the-less. More precisely: the more is an X-variable the more is the Y variable. </a:t>
            </a:r>
            <a:endParaRPr lang="hu-HU" dirty="0"/>
          </a:p>
          <a:p>
            <a:pPr marL="0" indent="0">
              <a:buNone/>
            </a:pPr>
            <a:r>
              <a:rPr lang="en-GB" dirty="0"/>
              <a:t>In case of H1N1: the more is the rate of infection (where infections happen before deaths) the more should be the rate of deaths caused by the viruses. </a:t>
            </a:r>
            <a:endParaRPr lang="hu-HU" dirty="0"/>
          </a:p>
          <a:p>
            <a:pPr marL="0" indent="0">
              <a:buNone/>
            </a:pPr>
            <a:r>
              <a:rPr lang="en-GB" dirty="0"/>
              <a:t>However, relations between an X and the Y can be more complex. We can speak about optima where neither the lowest nor the highest value of X make possible to increase the values of 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5-51-37">
            <a:hlinkClick r:id="" action="ppaction://media"/>
            <a:extLst>
              <a:ext uri="{FF2B5EF4-FFF2-40B4-BE49-F238E27FC236}">
                <a16:creationId xmlns:a16="http://schemas.microsoft.com/office/drawing/2014/main" id="{ECA5E9F7-961D-4931-8A13-62AEEA3350E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97178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Exactly! </a:t>
            </a:r>
            <a:endParaRPr lang="hu-HU" dirty="0"/>
          </a:p>
          <a:p>
            <a:pPr marL="0" indent="0">
              <a:buNone/>
            </a:pPr>
            <a:r>
              <a:rPr lang="en-GB" dirty="0"/>
              <a:t>So, one single row of an OAM is a sentence or a rule or a declaration - assumed that each statistical value is correct enough. </a:t>
            </a:r>
            <a:endParaRPr lang="hu-HU" dirty="0"/>
          </a:p>
          <a:p>
            <a:pPr marL="0" indent="0">
              <a:buNone/>
            </a:pPr>
            <a:r>
              <a:rPr lang="en-GB" dirty="0"/>
              <a:t>If the values of the X-variables in case of Belgium are that low and or that high as they even are in the database, then the Y-variable should exactly have the collected value. </a:t>
            </a:r>
            <a:endParaRPr lang="hu-HU" dirty="0"/>
          </a:p>
          <a:p>
            <a:pPr marL="0" indent="0">
              <a:buNone/>
            </a:pPr>
            <a:r>
              <a:rPr lang="en-GB" dirty="0"/>
              <a:t>If we have a lot of objects – in case of the H1N1-project a lot of countries, then we have our database for simulations. </a:t>
            </a:r>
            <a:endParaRPr lang="hu-HU" dirty="0"/>
          </a:p>
          <a:p>
            <a:pPr marL="0" indent="0">
              <a:buNone/>
            </a:pPr>
            <a:r>
              <a:rPr lang="en-GB" dirty="0"/>
              <a:t>Unfortunately, we do not know in general which relations are given between the variables. Fortunately, the robot journalist has an automated tool for this challenge!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4 15-53-45">
            <a:hlinkClick r:id="" action="ppaction://media"/>
            <a:extLst>
              <a:ext uri="{FF2B5EF4-FFF2-40B4-BE49-F238E27FC236}">
                <a16:creationId xmlns:a16="http://schemas.microsoft.com/office/drawing/2014/main" id="{D12C00E5-C33B-4C19-B061-EF6C2BABE01E}"/>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03557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169105"/>
          </a:xfrm>
        </p:spPr>
        <p:txBody>
          <a:bodyPr>
            <a:normAutofit fontScale="85000" lnSpcReduction="20000"/>
          </a:bodyPr>
          <a:lstStyle/>
          <a:p>
            <a:pPr marL="0" indent="0">
              <a:buNone/>
            </a:pPr>
            <a:r>
              <a:rPr lang="en-GB" dirty="0"/>
              <a:t>But before we try to be introduced into the world of the robot analysts, it seems to be important how we can build an OAM based on the huge number of data-puzzle-pieces? </a:t>
            </a:r>
            <a:endParaRPr lang="hu-HU" dirty="0"/>
          </a:p>
          <a:p>
            <a:pPr marL="0" indent="0">
              <a:buNone/>
            </a:pPr>
            <a:r>
              <a:rPr lang="en-GB" dirty="0"/>
              <a:t>I think it can not be the only way creating references in Excel - position for position - between the raw data and the OAM-cells. </a:t>
            </a:r>
            <a:endParaRPr lang="hu-HU" dirty="0"/>
          </a:p>
          <a:p>
            <a:pPr marL="0" indent="0">
              <a:buNone/>
            </a:pPr>
            <a:r>
              <a:rPr lang="en-GB" dirty="0"/>
              <a:t>I expect if we have structured raw data then we should have the chance to integrate them to a standard structure for report-generation. </a:t>
            </a:r>
            <a:endParaRPr lang="hu-HU" dirty="0"/>
          </a:p>
          <a:p>
            <a:pPr marL="0" indent="0">
              <a:buNone/>
            </a:pPr>
            <a:r>
              <a:rPr lang="en-GB" dirty="0"/>
              <a:t>Stew! Are you still awake? Do you have some idea, some new spells or even wizard-services?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12" name="2020-03-24 16-07-28">
            <a:hlinkClick r:id="" action="ppaction://media"/>
            <a:extLst>
              <a:ext uri="{FF2B5EF4-FFF2-40B4-BE49-F238E27FC236}">
                <a16:creationId xmlns:a16="http://schemas.microsoft.com/office/drawing/2014/main" id="{2D776E77-29A5-412E-A276-ECB46BCAF193}"/>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1446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C0C0C0"/>
                </a:highlight>
              </a:rPr>
              <a:t>Stew</a:t>
            </a:r>
            <a:endParaRPr lang="hu-HU" dirty="0">
              <a:highlight>
                <a:srgbClr val="C0C0C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433633" y="2505072"/>
            <a:ext cx="5563943" cy="4169105"/>
          </a:xfrm>
        </p:spPr>
        <p:txBody>
          <a:bodyPr>
            <a:normAutofit fontScale="77500" lnSpcReduction="20000"/>
          </a:bodyPr>
          <a:lstStyle/>
          <a:p>
            <a:pPr marL="0" indent="0">
              <a:buNone/>
            </a:pPr>
            <a:r>
              <a:rPr lang="en-GB" dirty="0"/>
              <a:t>Oh-yes, I am awake –of course- and yes, I do have the super tool! And yes, this is a wizarding surface. It is namely the pivot table generation. </a:t>
            </a:r>
            <a:endParaRPr lang="hu-HU" dirty="0"/>
          </a:p>
          <a:p>
            <a:pPr marL="0" indent="0">
              <a:buNone/>
            </a:pPr>
            <a:r>
              <a:rPr lang="en-GB" dirty="0"/>
              <a:t>In order to use the Excel-pivot-tables, it is necessary, that the needed data can be integrated into a standard object-oriented structure. </a:t>
            </a:r>
            <a:endParaRPr lang="hu-HU" dirty="0"/>
          </a:p>
          <a:p>
            <a:pPr marL="0" indent="0">
              <a:buNone/>
            </a:pPr>
            <a:r>
              <a:rPr lang="en-GB" dirty="0"/>
              <a:t>This structure makes possible to derive an OAM through the pivot wizard without doing anything with the data positions in a manual way. </a:t>
            </a:r>
            <a:endParaRPr lang="hu-HU" dirty="0"/>
          </a:p>
          <a:p>
            <a:pPr marL="0" indent="0">
              <a:buNone/>
            </a:pPr>
            <a:r>
              <a:rPr lang="en-GB" dirty="0"/>
              <a:t>Of course, it is also possible, that the references to the row data positions will be integrated into the OAM-structure in a direct way. But the raw data may never be retyped!</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6-10-12">
            <a:hlinkClick r:id="" action="ppaction://media"/>
            <a:extLst>
              <a:ext uri="{FF2B5EF4-FFF2-40B4-BE49-F238E27FC236}">
                <a16:creationId xmlns:a16="http://schemas.microsoft.com/office/drawing/2014/main" id="{403E85C2-1F86-4976-9EB2-C77E583B4F2B}"/>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354446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B93128B4B07D4285BE0C945371FB7A" ma:contentTypeVersion="9" ma:contentTypeDescription="Create a new document." ma:contentTypeScope="" ma:versionID="857e3faf0adc15df379d3dacd4efabec">
  <xsd:schema xmlns:xsd="http://www.w3.org/2001/XMLSchema" xmlns:xs="http://www.w3.org/2001/XMLSchema" xmlns:p="http://schemas.microsoft.com/office/2006/metadata/properties" xmlns:ns3="289c2a10-30c8-4400-a9d4-ac462c8586a0" targetNamespace="http://schemas.microsoft.com/office/2006/metadata/properties" ma:root="true" ma:fieldsID="f652a1b452fb479ec9c1d3e74c426325" ns3:_="">
    <xsd:import namespace="289c2a10-30c8-4400-a9d4-ac462c8586a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c2a10-30c8-4400-a9d4-ac462c858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4F19DC-1DA2-4540-B4F1-8E33575B3BBB}">
  <ds:schemaRefs>
    <ds:schemaRef ds:uri="http://schemas.microsoft.com/office/2006/metadata/properties"/>
    <ds:schemaRef ds:uri="http://schemas.microsoft.com/office/2006/documentManagement/types"/>
    <ds:schemaRef ds:uri="http://schemas.microsoft.com/office/infopath/2007/PartnerControls"/>
    <ds:schemaRef ds:uri="289c2a10-30c8-4400-a9d4-ac462c8586a0"/>
    <ds:schemaRef ds:uri="http://www.w3.org/XML/1998/namespace"/>
    <ds:schemaRef ds:uri="http://purl.org/dc/elements/1.1/"/>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9A3DBE11-9F9D-4974-A786-61F5ECFF7E8A}">
  <ds:schemaRefs>
    <ds:schemaRef ds:uri="http://schemas.microsoft.com/sharepoint/v3/contenttype/forms"/>
  </ds:schemaRefs>
</ds:datastoreItem>
</file>

<file path=customXml/itemProps3.xml><?xml version="1.0" encoding="utf-8"?>
<ds:datastoreItem xmlns:ds="http://schemas.openxmlformats.org/officeDocument/2006/customXml" ds:itemID="{B6DCB5A5-DFD4-42B9-A050-5F7A8412E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c2a10-30c8-4400-a9d4-ac462c858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598</TotalTime>
  <Words>1656</Words>
  <Application>Microsoft Office PowerPoint</Application>
  <PresentationFormat>Szélesvásznú</PresentationFormat>
  <Paragraphs>88</Paragraphs>
  <Slides>19</Slides>
  <Notes>0</Notes>
  <HiddenSlides>0</HiddenSlides>
  <MMClips>16</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19</vt:i4>
      </vt:variant>
    </vt:vector>
  </HeadingPairs>
  <TitlesOfParts>
    <vt:vector size="23" baseType="lpstr">
      <vt:lpstr>Arial</vt:lpstr>
      <vt:lpstr>Calibri</vt:lpstr>
      <vt:lpstr>Calibri Light</vt:lpstr>
      <vt:lpstr>Office-téma</vt:lpstr>
      <vt:lpstr>The case of H1N1</vt:lpstr>
      <vt:lpstr>The case of H1N1</vt:lpstr>
      <vt:lpstr>Source: https://miau.my-x.hu/miau/quilt/2020/projekt_h1n1/OAM1_h1n1.xlsx</vt:lpstr>
      <vt:lpstr>The case of H1N1</vt:lpstr>
      <vt:lpstr>The case of H1N1</vt:lpstr>
      <vt:lpstr>The case of H1N1</vt:lpstr>
      <vt:lpstr>The case of H1N1</vt:lpstr>
      <vt:lpstr>The case of H1N1</vt:lpstr>
      <vt:lpstr>The case of H1N1</vt:lpstr>
      <vt:lpstr>PowerPoint-bemutató</vt:lpstr>
      <vt:lpstr>PowerPoint-bemutató</vt:lpstr>
      <vt:lpstr>The case of H1N1</vt:lpstr>
      <vt:lpstr>PowerPoint-bemutató</vt:lpstr>
      <vt:lpstr>The case of H1N1</vt:lpstr>
      <vt:lpstr>The case of H1N1</vt:lpstr>
      <vt:lpstr>The case of H1N1</vt:lpstr>
      <vt:lpstr>The case of H1N1</vt:lpstr>
      <vt:lpstr>The case of H1N1</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of H1N1</dc:title>
  <dc:creator>Lttd</dc:creator>
  <cp:lastModifiedBy>Lttd</cp:lastModifiedBy>
  <cp:revision>62</cp:revision>
  <dcterms:created xsi:type="dcterms:W3CDTF">2020-03-23T09:29:20Z</dcterms:created>
  <dcterms:modified xsi:type="dcterms:W3CDTF">2020-03-24T16:43:59Z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0x010100F8B93128B4B07D4285BE0C945371FB7A</vt:lpwstr>
  </property>
</Properties>
</file>