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9" r:id="rId7"/>
    <p:sldId id="260" r:id="rId8"/>
    <p:sldId id="261" r:id="rId9"/>
    <p:sldId id="262" r:id="rId10"/>
    <p:sldId id="263" r:id="rId11"/>
    <p:sldId id="264" r:id="rId12"/>
    <p:sldId id="265" r:id="rId13"/>
    <p:sldId id="266" r:id="rId14"/>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A542D5-4988-47A0-905A-EC7ACE24505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E288223-0AA2-432C-A94B-84AF8CF80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F15BFA9-E81F-4762-8B59-FDE43F49DB31}"/>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5" name="Élőláb helye 4">
            <a:extLst>
              <a:ext uri="{FF2B5EF4-FFF2-40B4-BE49-F238E27FC236}">
                <a16:creationId xmlns:a16="http://schemas.microsoft.com/office/drawing/2014/main" id="{0796829B-3B65-408E-86BE-DDE4D334F65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6EA9212-B0FA-4A11-915B-4A81DC16FDD8}"/>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43949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3E2B51-504F-428D-9B81-3362EF0A65E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D4BB418B-654F-4FB2-98C3-AEB05CB6440B}"/>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60A4636-A847-42B4-8311-B9E6AE4DB2EC}"/>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5" name="Élőláb helye 4">
            <a:extLst>
              <a:ext uri="{FF2B5EF4-FFF2-40B4-BE49-F238E27FC236}">
                <a16:creationId xmlns:a16="http://schemas.microsoft.com/office/drawing/2014/main" id="{5D7FB1B6-3D7E-4761-86F9-0A3B9EAFF63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96722F7-1C4C-451F-81EF-5AABCB7CFE3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68451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239EA7CC-015D-4282-8802-01BEB9F3F671}"/>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E901C70B-247F-4000-A1D0-225FCB5F66F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C156F6B-E923-405E-8E2B-D7F2F06E94EC}"/>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5" name="Élőláb helye 4">
            <a:extLst>
              <a:ext uri="{FF2B5EF4-FFF2-40B4-BE49-F238E27FC236}">
                <a16:creationId xmlns:a16="http://schemas.microsoft.com/office/drawing/2014/main" id="{90911444-7652-4C3A-9E58-0C938449447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4910A80-C083-4ED6-90F6-4243D2DA0A09}"/>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87488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BEDCBD3-FA76-4BAE-B562-EA176F62B7E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5828B28-D838-448F-84B7-BA005E56BC6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70890EB-DE1F-4325-A5FF-056A47D7C904}"/>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5" name="Élőláb helye 4">
            <a:extLst>
              <a:ext uri="{FF2B5EF4-FFF2-40B4-BE49-F238E27FC236}">
                <a16:creationId xmlns:a16="http://schemas.microsoft.com/office/drawing/2014/main" id="{F973E678-715A-4711-B7DA-9239D579066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9A39D9B-5D1F-403D-92DE-C60BA1712D2A}"/>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65097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639ED1-770E-4284-83F6-550189FF4169}"/>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D8D790E-5C06-4D5C-B9C9-18AA645AD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C8672023-02EB-4F3F-9446-07D95BC17DC2}"/>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5" name="Élőláb helye 4">
            <a:extLst>
              <a:ext uri="{FF2B5EF4-FFF2-40B4-BE49-F238E27FC236}">
                <a16:creationId xmlns:a16="http://schemas.microsoft.com/office/drawing/2014/main" id="{4652D445-81C1-43BD-88D1-0851AE4BA63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4C7500B-4A7E-404C-9195-8F6C1477678F}"/>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15118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AFBDDC-EA10-4C27-AE93-F878BE0DFAC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4FE015C-FD97-4998-A5FD-A2D086A4249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6F1DE487-DE5D-4C0B-B71A-6B42075BCF8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EA1F48AA-C540-4786-8517-07071B7D9D70}"/>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6" name="Élőláb helye 5">
            <a:extLst>
              <a:ext uri="{FF2B5EF4-FFF2-40B4-BE49-F238E27FC236}">
                <a16:creationId xmlns:a16="http://schemas.microsoft.com/office/drawing/2014/main" id="{0A5A8235-9D83-48A4-B719-C607F0AE30E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D808EB7-516B-4FD0-A48C-EBC5C3679A1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78104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D237D6-0C4E-48C7-B284-9C101AC29EA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2B59595B-3237-41B0-A3EF-9F52958AE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EC853BD8-399E-4FD6-B15C-204F321D9E6C}"/>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D5775DC-B0A4-4581-9555-016932F4A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B7F6CBB7-93D0-46A7-ABDB-F6E08C0987C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30E6AEF5-DD9C-4584-A1AF-A60103D5D959}"/>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8" name="Élőláb helye 7">
            <a:extLst>
              <a:ext uri="{FF2B5EF4-FFF2-40B4-BE49-F238E27FC236}">
                <a16:creationId xmlns:a16="http://schemas.microsoft.com/office/drawing/2014/main" id="{5A5105C2-CC15-48F6-A998-3F3450CBB8C9}"/>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470D04C2-18DC-437B-BF6C-8E50CBF9A65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115675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64BE0E-AC6F-4F17-BFD5-0A9493128F49}"/>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140CC851-7A57-4151-865E-C8FF849445C5}"/>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4" name="Élőláb helye 3">
            <a:extLst>
              <a:ext uri="{FF2B5EF4-FFF2-40B4-BE49-F238E27FC236}">
                <a16:creationId xmlns:a16="http://schemas.microsoft.com/office/drawing/2014/main" id="{0F6D2C8D-BF18-4BBF-A278-DF5CE21C9565}"/>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2F274568-1E36-49E8-9363-4D13F62422F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78375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37A2EB1-9556-4BEF-B239-01E06135C5C3}"/>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3" name="Élőláb helye 2">
            <a:extLst>
              <a:ext uri="{FF2B5EF4-FFF2-40B4-BE49-F238E27FC236}">
                <a16:creationId xmlns:a16="http://schemas.microsoft.com/office/drawing/2014/main" id="{81B7B432-3C23-4DCB-B147-4091450CAFC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6D9617A-3FB1-430D-9F65-06094B680D1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94448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786FB5-14A2-4C1C-85A2-3796F251D65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F31AF77-2316-4DB7-B5BF-DED7ECA7A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55F3734-1E8A-4554-B036-3CD8CF1E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28F51FF-CB0C-4960-A9E1-E11AE2F0C748}"/>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6" name="Élőláb helye 5">
            <a:extLst>
              <a:ext uri="{FF2B5EF4-FFF2-40B4-BE49-F238E27FC236}">
                <a16:creationId xmlns:a16="http://schemas.microsoft.com/office/drawing/2014/main" id="{B3CA4587-7D4F-4041-86CD-8F621BFE808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4198085-1EA8-4A02-9371-56601A517A72}"/>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59018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7CDD9F8-3A2F-4159-882A-0E9A35DE0CE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A9B8A4EB-469B-4A7D-AC58-4AEC420DB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463F2FDC-FA39-4262-8583-CA45BA923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DEC8905-E7DF-4E7E-9CF5-592A0092D008}"/>
              </a:ext>
            </a:extLst>
          </p:cNvPr>
          <p:cNvSpPr>
            <a:spLocks noGrp="1"/>
          </p:cNvSpPr>
          <p:nvPr>
            <p:ph type="dt" sz="half" idx="10"/>
          </p:nvPr>
        </p:nvSpPr>
        <p:spPr/>
        <p:txBody>
          <a:bodyPr/>
          <a:lstStyle/>
          <a:p>
            <a:fld id="{DADE9DF3-6609-4996-BFE2-728DEFDAEAA7}" type="datetimeFigureOut">
              <a:rPr lang="hu-HU" smtClean="0"/>
              <a:t>2020. 03. 25.</a:t>
            </a:fld>
            <a:endParaRPr lang="hu-HU"/>
          </a:p>
        </p:txBody>
      </p:sp>
      <p:sp>
        <p:nvSpPr>
          <p:cNvPr id="6" name="Élőláb helye 5">
            <a:extLst>
              <a:ext uri="{FF2B5EF4-FFF2-40B4-BE49-F238E27FC236}">
                <a16:creationId xmlns:a16="http://schemas.microsoft.com/office/drawing/2014/main" id="{276D0A4B-424F-4E56-8220-42D1B45071E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08FE49A-DBB7-490C-8811-7BDA24D43AAB}"/>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05477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24C0F474-A523-4C0A-8D58-551AB502F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67306DD0-31B2-43BD-A51F-80F1EC8A0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10435B6-D81D-44C2-8E9D-6342A9BC3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E9DF3-6609-4996-BFE2-728DEFDAEAA7}" type="datetimeFigureOut">
              <a:rPr lang="hu-HU" smtClean="0"/>
              <a:t>2020. 03. 25.</a:t>
            </a:fld>
            <a:endParaRPr lang="hu-HU"/>
          </a:p>
        </p:txBody>
      </p:sp>
      <p:sp>
        <p:nvSpPr>
          <p:cNvPr id="5" name="Élőláb helye 4">
            <a:extLst>
              <a:ext uri="{FF2B5EF4-FFF2-40B4-BE49-F238E27FC236}">
                <a16:creationId xmlns:a16="http://schemas.microsoft.com/office/drawing/2014/main" id="{DF4B553A-D0C4-4AF0-B8DA-EA0E0216E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329F0856-2CD4-42EA-9EF1-86D3CCF38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F11F6-088A-4385-BB27-0E6E8F985A69}" type="slidenum">
              <a:rPr lang="hu-HU" smtClean="0"/>
              <a:t>‹#›</a:t>
            </a:fld>
            <a:endParaRPr lang="hu-HU"/>
          </a:p>
        </p:txBody>
      </p:sp>
    </p:spTree>
    <p:extLst>
      <p:ext uri="{BB962C8B-B14F-4D97-AF65-F5344CB8AC3E}">
        <p14:creationId xmlns:p14="http://schemas.microsoft.com/office/powerpoint/2010/main" val="2622537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png"/><Relationship Id="rId4" Type="http://schemas.openxmlformats.org/officeDocument/2006/relationships/hyperlink" Target="https://miau.my-x.hu/miau/196/My-X%20Team_A5%20fuzet_EN_jav.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0000" lnSpcReduction="20000"/>
          </a:bodyPr>
          <a:lstStyle/>
          <a:p>
            <a:pPr marL="0" indent="0">
              <a:buNone/>
            </a:pPr>
            <a:r>
              <a:rPr lang="en-GB" dirty="0"/>
              <a:t>Well, we have now an OAM. This matrix is the key for the publication. </a:t>
            </a:r>
            <a:endParaRPr lang="hu-HU" dirty="0"/>
          </a:p>
          <a:p>
            <a:pPr marL="0" indent="0">
              <a:buNone/>
            </a:pPr>
            <a:r>
              <a:rPr lang="en-GB" dirty="0"/>
              <a:t>The robot journalist does not have real competences in the field of statistics, epidemiology, etc. </a:t>
            </a:r>
            <a:endParaRPr lang="hu-HU" dirty="0"/>
          </a:p>
          <a:p>
            <a:pPr marL="0" indent="0">
              <a:buNone/>
            </a:pPr>
            <a:r>
              <a:rPr lang="en-GB" dirty="0"/>
              <a:t>Yet, it was possible to identify relevant phenomena – it means attributes and objects – and data sources letting use them in an efficient way. </a:t>
            </a:r>
            <a:endParaRPr lang="hu-HU" dirty="0"/>
          </a:p>
          <a:p>
            <a:pPr marL="0" indent="0">
              <a:buNone/>
            </a:pPr>
            <a:r>
              <a:rPr lang="en-GB" dirty="0"/>
              <a:t>The data could be structured at least in a manual way – but in optimal case based on the pivot wizard in Excel. </a:t>
            </a:r>
            <a:endParaRPr lang="hu-HU" dirty="0"/>
          </a:p>
          <a:p>
            <a:pPr marL="0" indent="0">
              <a:buNone/>
            </a:pPr>
            <a:r>
              <a:rPr lang="en-GB" dirty="0"/>
              <a:t>The robot journalist is interested to derive questions and answers never existing before and being extreme for news. The OAM is the answer for each lack of human competences.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5 06-03-59">
            <a:hlinkClick r:id="" action="ppaction://media"/>
            <a:extLst>
              <a:ext uri="{FF2B5EF4-FFF2-40B4-BE49-F238E27FC236}">
                <a16:creationId xmlns:a16="http://schemas.microsoft.com/office/drawing/2014/main" id="{5B621F66-EDB6-4A82-8844-87F208013F7B}"/>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6922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00FF"/>
                </a:highlight>
              </a:rPr>
              <a:t>Dent</a:t>
            </a:r>
            <a:endParaRPr lang="hu-HU" dirty="0">
              <a:highlight>
                <a:srgbClr val="FF00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565608" y="2505072"/>
            <a:ext cx="5431968" cy="4169105"/>
          </a:xfrm>
        </p:spPr>
        <p:txBody>
          <a:bodyPr>
            <a:normAutofit fontScale="77500" lnSpcReduction="20000"/>
          </a:bodyPr>
          <a:lstStyle/>
          <a:p>
            <a:pPr marL="0" indent="0">
              <a:buNone/>
            </a:pPr>
            <a:r>
              <a:rPr lang="en-GB" dirty="0"/>
              <a:t>I think, you know by now that we need again examples. </a:t>
            </a:r>
            <a:endParaRPr lang="hu-HU" dirty="0"/>
          </a:p>
          <a:p>
            <a:pPr marL="0" indent="0">
              <a:buNone/>
            </a:pPr>
            <a:r>
              <a:rPr lang="en-GB" dirty="0"/>
              <a:t>It is clear that the robot journalist got programmed based on the system-theoretical backgrounds. It is also clear that we human beings needs a kind of quite universal frame for our thinking experiments. </a:t>
            </a:r>
            <a:endParaRPr lang="hu-HU" dirty="0"/>
          </a:p>
          <a:p>
            <a:pPr marL="0" indent="0">
              <a:buNone/>
            </a:pPr>
            <a:r>
              <a:rPr lang="en-GB" dirty="0"/>
              <a:t>But here and now we can see a classic antagonism. We are still not matured enough to make thinking experiments in an unlimited complex level, and parallel, in order to become more and more matured, we need the theoretical complexity. This is a power field to form our personality – if we “fight” with the challenges.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5 06-27-43">
            <a:hlinkClick r:id="" action="ppaction://media"/>
            <a:extLst>
              <a:ext uri="{FF2B5EF4-FFF2-40B4-BE49-F238E27FC236}">
                <a16:creationId xmlns:a16="http://schemas.microsoft.com/office/drawing/2014/main" id="{668F1D1F-2364-4CFD-9093-E8002872DEA9}"/>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2803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The OAM is a system – in general the OAM is a causal system. </a:t>
            </a:r>
            <a:endParaRPr lang="hu-HU" dirty="0"/>
          </a:p>
          <a:p>
            <a:pPr marL="0" indent="0">
              <a:buNone/>
            </a:pPr>
            <a:r>
              <a:rPr lang="en-GB" dirty="0"/>
              <a:t>The independent variables are the causes for each change – it means for the consequences - concerning the dependent variable. </a:t>
            </a:r>
            <a:endParaRPr lang="hu-HU" dirty="0"/>
          </a:p>
          <a:p>
            <a:pPr marL="0" indent="0">
              <a:buNone/>
            </a:pPr>
            <a:r>
              <a:rPr lang="en-GB" dirty="0"/>
              <a:t>Therefore, the potential questions were existing before the OAM with H1N1-relevant content could be filled. The OAM is a kind of closed universe supporting all human purposes concerning the attributes and objects of this universe. </a:t>
            </a:r>
            <a:endParaRPr lang="hu-HU" dirty="0"/>
          </a:p>
          <a:p>
            <a:pPr marL="0" indent="0">
              <a:buNone/>
            </a:pPr>
            <a:r>
              <a:rPr lang="en-GB" dirty="0"/>
              <a:t>This universe is a system and therefore system-theoretically it means context free knowledge can be used to interpret it.</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5 06-06-08">
            <a:hlinkClick r:id="" action="ppaction://media"/>
            <a:extLst>
              <a:ext uri="{FF2B5EF4-FFF2-40B4-BE49-F238E27FC236}">
                <a16:creationId xmlns:a16="http://schemas.microsoft.com/office/drawing/2014/main" id="{1DE4701E-C14A-48F4-8D28-1B524F309B33}"/>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8541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And before somebody ask me to stop with this kind of high-levelled magic of words and to present at last examples, I change my strategy on my own and I will demonstrate some general questions. </a:t>
            </a:r>
            <a:endParaRPr lang="hu-HU" dirty="0"/>
          </a:p>
          <a:p>
            <a:pPr marL="0" indent="0">
              <a:buNone/>
            </a:pPr>
            <a:r>
              <a:rPr lang="en-GB" dirty="0"/>
              <a:t>These general questions are: Which correlation level can be reached based on flexible online robot analyst or with other words: based on online analytical tools? </a:t>
            </a:r>
            <a:endParaRPr lang="hu-HU" dirty="0"/>
          </a:p>
          <a:p>
            <a:pPr marL="0" indent="0">
              <a:buNone/>
            </a:pPr>
            <a:r>
              <a:rPr lang="en-GB" dirty="0"/>
              <a:t>Correlation is an index value being capable of describing the similarity between the consequences and their estimations based on a model using the independent variables.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11" name="2020-03-25 06-08-27">
            <a:hlinkClick r:id="" action="ppaction://media"/>
            <a:extLst>
              <a:ext uri="{FF2B5EF4-FFF2-40B4-BE49-F238E27FC236}">
                <a16:creationId xmlns:a16="http://schemas.microsoft.com/office/drawing/2014/main" id="{B52E4434-D22B-47DC-B82C-89DF7152A53E}"/>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4268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And you want surely and immediately to ask me that I have to use from now on just a H1N1-relevant terminology. </a:t>
            </a:r>
            <a:endParaRPr lang="hu-HU" dirty="0"/>
          </a:p>
          <a:p>
            <a:pPr marL="0" indent="0">
              <a:buNone/>
            </a:pPr>
            <a:r>
              <a:rPr lang="en-GB" dirty="0"/>
              <a:t>Well, the question before can be translated into a context relevant form as follows: </a:t>
            </a:r>
            <a:endParaRPr lang="hu-HU" dirty="0"/>
          </a:p>
          <a:p>
            <a:pPr marL="0" indent="0">
              <a:buNone/>
            </a:pPr>
            <a:r>
              <a:rPr lang="en-GB" dirty="0"/>
              <a:t>How close can a flexible model estimate the values of the death rate of countries based on all collected variable like vaccination rate of different groups, population density, grade of urbanization, infection rate? </a:t>
            </a:r>
            <a:endParaRPr lang="hu-HU" dirty="0"/>
          </a:p>
          <a:p>
            <a:pPr marL="0" indent="0">
              <a:buNone/>
            </a:pPr>
            <a:r>
              <a:rPr lang="en-GB" dirty="0"/>
              <a:t>Your next remark should be at once: Why it is important to know whether the collected data are capable of a close enough estimating of the facts or not?</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5 06-10-36">
            <a:hlinkClick r:id="" action="ppaction://media"/>
            <a:extLst>
              <a:ext uri="{FF2B5EF4-FFF2-40B4-BE49-F238E27FC236}">
                <a16:creationId xmlns:a16="http://schemas.microsoft.com/office/drawing/2014/main" id="{1D6AE891-A26C-4413-BA79-F3D5AAB5990D}"/>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40680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688158" y="2505072"/>
            <a:ext cx="5309418" cy="4169105"/>
          </a:xfrm>
        </p:spPr>
        <p:txBody>
          <a:bodyPr>
            <a:normAutofit fontScale="77500" lnSpcReduction="20000"/>
          </a:bodyPr>
          <a:lstStyle/>
          <a:p>
            <a:pPr marL="0" indent="0">
              <a:buNone/>
            </a:pPr>
            <a:r>
              <a:rPr lang="en-GB" dirty="0"/>
              <a:t>Well, the human and animal brains and probably the plants and one-cell-systems too, they do the same interpretation task since ever. </a:t>
            </a:r>
            <a:endParaRPr lang="hu-HU" dirty="0"/>
          </a:p>
          <a:p>
            <a:pPr marL="0" indent="0">
              <a:buNone/>
            </a:pPr>
            <a:r>
              <a:rPr lang="en-GB" dirty="0"/>
              <a:t>And they do this based on the strong force fields of the evolution and selection step by step better and better. It seems to be at least so. </a:t>
            </a:r>
            <a:endParaRPr lang="hu-HU" dirty="0"/>
          </a:p>
          <a:p>
            <a:pPr marL="0" indent="0">
              <a:buNone/>
            </a:pPr>
            <a:r>
              <a:rPr lang="en-GB" dirty="0"/>
              <a:t>Back to the focused H1N1 terminology and parallel to the recent situation determined through the corona virus pandemic processes, we need for rational, sustainable actions interpretations, models, simulation possibilities for the whole society and parallel for our own decisions.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5 06-12-37">
            <a:hlinkClick r:id="" action="ppaction://media"/>
            <a:extLst>
              <a:ext uri="{FF2B5EF4-FFF2-40B4-BE49-F238E27FC236}">
                <a16:creationId xmlns:a16="http://schemas.microsoft.com/office/drawing/2014/main" id="{8E7F94F9-4ADB-4279-8F0C-59C74ED9060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368980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565608" y="2505072"/>
            <a:ext cx="5431968" cy="4169105"/>
          </a:xfrm>
        </p:spPr>
        <p:txBody>
          <a:bodyPr>
            <a:normAutofit fontScale="77500" lnSpcReduction="20000"/>
          </a:bodyPr>
          <a:lstStyle/>
          <a:p>
            <a:pPr marL="0" indent="0">
              <a:buNone/>
            </a:pPr>
            <a:r>
              <a:rPr lang="en-GB" dirty="0"/>
              <a:t>Therefore, a model being robust enough based on the available data, leads us to further questions. </a:t>
            </a:r>
            <a:endParaRPr lang="hu-HU" dirty="0"/>
          </a:p>
          <a:p>
            <a:pPr marL="0" indent="0">
              <a:buNone/>
            </a:pPr>
            <a:r>
              <a:rPr lang="en-GB" dirty="0"/>
              <a:t>Before they will be listed, it is necessary to highlight that this project about H1N1 can not use a real big-data background, but the modelling process is quite the same independent from the number of data units. </a:t>
            </a:r>
            <a:endParaRPr lang="hu-HU" dirty="0"/>
          </a:p>
          <a:p>
            <a:pPr marL="0" indent="0">
              <a:buNone/>
            </a:pPr>
            <a:r>
              <a:rPr lang="en-GB" dirty="0"/>
              <a:t>The next very-very relevant question should be: when may be seen model as good enough or when is a model better than an other one? </a:t>
            </a:r>
            <a:endParaRPr lang="hu-HU" dirty="0"/>
          </a:p>
          <a:p>
            <a:pPr marL="0" indent="0">
              <a:buNone/>
            </a:pPr>
            <a:r>
              <a:rPr lang="en-GB" dirty="0"/>
              <a:t>This learning material is not defined for answering this probably most interesting question. But the following URL is maybe a good starting point:</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r>
              <a:rPr lang="hu-HU" dirty="0"/>
              <a:t> </a:t>
            </a:r>
            <a:r>
              <a:rPr lang="en-GB" u="sng" dirty="0">
                <a:hlinkClick r:id="rId4"/>
              </a:rPr>
              <a:t>https://miau.my-x.hu/miau/196/My-X%20Team_A5%20fuzet_EN_jav.pdf</a:t>
            </a:r>
            <a:r>
              <a:rPr lang="en-GB" dirty="0"/>
              <a:t> </a:t>
            </a:r>
            <a:endParaRPr lang="hu-HU" dirty="0"/>
          </a:p>
        </p:txBody>
      </p:sp>
      <p:pic>
        <p:nvPicPr>
          <p:cNvPr id="8" name="2020-03-25 06-15-15">
            <a:hlinkClick r:id="" action="ppaction://media"/>
            <a:extLst>
              <a:ext uri="{FF2B5EF4-FFF2-40B4-BE49-F238E27FC236}">
                <a16:creationId xmlns:a16="http://schemas.microsoft.com/office/drawing/2014/main" id="{6E416E39-D1A8-4B29-84C7-1B5CAC9161D1}"/>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6172200" y="2889250"/>
            <a:ext cx="5183188" cy="2916238"/>
          </a:xfrm>
        </p:spPr>
      </p:pic>
    </p:spTree>
    <p:extLst>
      <p:ext uri="{BB962C8B-B14F-4D97-AF65-F5344CB8AC3E}">
        <p14:creationId xmlns:p14="http://schemas.microsoft.com/office/powerpoint/2010/main" val="22265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05ABD99-9DEA-4B47-BD9B-0D0D3A84C83C}"/>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3768AC7A-6C65-44F2-93BD-963CB7AEAECA}"/>
              </a:ext>
            </a:extLst>
          </p:cNvPr>
          <p:cNvSpPr>
            <a:spLocks noGrp="1"/>
          </p:cNvSpPr>
          <p:nvPr>
            <p:ph type="body" idx="1"/>
          </p:nvPr>
        </p:nvSpPr>
        <p:spPr/>
        <p:txBody>
          <a:bodyPr/>
          <a:lstStyle/>
          <a:p>
            <a:endParaRPr lang="hu-HU"/>
          </a:p>
        </p:txBody>
      </p:sp>
      <p:pic>
        <p:nvPicPr>
          <p:cNvPr id="7" name="2020-03-25 06-17-26">
            <a:hlinkClick r:id="" action="ppaction://media"/>
            <a:extLst>
              <a:ext uri="{FF2B5EF4-FFF2-40B4-BE49-F238E27FC236}">
                <a16:creationId xmlns:a16="http://schemas.microsoft.com/office/drawing/2014/main" id="{E7AAB593-F360-437B-9DE0-F5F97F4E8112}"/>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Szöveg helye 4">
            <a:extLst>
              <a:ext uri="{FF2B5EF4-FFF2-40B4-BE49-F238E27FC236}">
                <a16:creationId xmlns:a16="http://schemas.microsoft.com/office/drawing/2014/main" id="{37E65004-860E-4EE6-9BAF-5C56696F3D9E}"/>
              </a:ext>
            </a:extLst>
          </p:cNvPr>
          <p:cNvSpPr>
            <a:spLocks noGrp="1"/>
          </p:cNvSpPr>
          <p:nvPr>
            <p:ph type="body" sz="quarter" idx="3"/>
          </p:nvPr>
        </p:nvSpPr>
        <p:spPr/>
        <p:txBody>
          <a:bodyPr/>
          <a:lstStyle/>
          <a:p>
            <a:endParaRPr lang="hu-HU"/>
          </a:p>
        </p:txBody>
      </p:sp>
      <p:sp>
        <p:nvSpPr>
          <p:cNvPr id="6" name="Tartalom helye 5">
            <a:extLst>
              <a:ext uri="{FF2B5EF4-FFF2-40B4-BE49-F238E27FC236}">
                <a16:creationId xmlns:a16="http://schemas.microsoft.com/office/drawing/2014/main" id="{D5B7AA24-5823-4B2A-9B9F-296BF62ACE50}"/>
              </a:ext>
            </a:extLst>
          </p:cNvPr>
          <p:cNvSpPr>
            <a:spLocks noGrp="1"/>
          </p:cNvSpPr>
          <p:nvPr>
            <p:ph sz="quarter" idx="4"/>
          </p:nvPr>
        </p:nvSpPr>
        <p:spPr/>
        <p:txBody>
          <a:bodyPr/>
          <a:lstStyle/>
          <a:p>
            <a:endParaRPr lang="hu-HU"/>
          </a:p>
        </p:txBody>
      </p:sp>
    </p:spTree>
    <p:extLst>
      <p:ext uri="{BB962C8B-B14F-4D97-AF65-F5344CB8AC3E}">
        <p14:creationId xmlns:p14="http://schemas.microsoft.com/office/powerpoint/2010/main" val="8760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highlight>
                  <a:srgbClr val="00FFFF"/>
                </a:highlight>
              </a:rPr>
              <a:t>Thor</a:t>
            </a: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565608" y="2505072"/>
            <a:ext cx="5431968" cy="4169105"/>
          </a:xfrm>
        </p:spPr>
        <p:txBody>
          <a:bodyPr>
            <a:normAutofit fontScale="85000" lnSpcReduction="10000"/>
          </a:bodyPr>
          <a:lstStyle/>
          <a:p>
            <a:pPr marL="0" indent="0">
              <a:buNone/>
            </a:pPr>
            <a:r>
              <a:rPr lang="en-GB" dirty="0"/>
              <a:t>The next interpretation level in case of a good model is, what kind of objects – here and now countries – can be estimated close enough and which produce extreme errors or differences between the fact about the death rate and the estimations about the same phenomenon? </a:t>
            </a:r>
            <a:endParaRPr lang="hu-HU" dirty="0"/>
          </a:p>
          <a:p>
            <a:pPr marL="0" indent="0">
              <a:buNone/>
            </a:pPr>
            <a:r>
              <a:rPr lang="en-GB" dirty="0"/>
              <a:t>As you could see and hear, we have now the first extremity what our robot journalist should handle with. </a:t>
            </a:r>
            <a:endParaRPr lang="hu-HU" dirty="0"/>
          </a:p>
          <a:p>
            <a:pPr marL="0" indent="0">
              <a:buNone/>
            </a:pPr>
            <a:r>
              <a:rPr lang="en-GB" dirty="0"/>
              <a:t>This is therefore a kind of thinking experiment which can be played, executed without real data.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9" name="2020-03-25 06-21-55">
            <a:hlinkClick r:id="" action="ppaction://media"/>
            <a:extLst>
              <a:ext uri="{FF2B5EF4-FFF2-40B4-BE49-F238E27FC236}">
                <a16:creationId xmlns:a16="http://schemas.microsoft.com/office/drawing/2014/main" id="{8CCCF7DF-0FF5-4CFB-B156-F741C9938479}"/>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17803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err="1">
                <a:highlight>
                  <a:srgbClr val="FFFF00"/>
                </a:highlight>
              </a:rPr>
              <a:t>Duck</a:t>
            </a:r>
            <a:endParaRPr lang="hu-HU" dirty="0">
              <a:highlight>
                <a:srgbClr val="FFFF00"/>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565608" y="2505072"/>
            <a:ext cx="5431968" cy="4169105"/>
          </a:xfrm>
        </p:spPr>
        <p:txBody>
          <a:bodyPr>
            <a:normAutofit fontScale="77500" lnSpcReduction="20000"/>
          </a:bodyPr>
          <a:lstStyle/>
          <a:p>
            <a:pPr marL="0" indent="0">
              <a:buNone/>
            </a:pPr>
            <a:r>
              <a:rPr lang="en-GB" dirty="0"/>
              <a:t>I think the next analogy could be helpful: If you tend to make a survey and design a questionnaire later then you should be capable of interpreting the expected data without seeing them. </a:t>
            </a:r>
            <a:endParaRPr lang="hu-HU" dirty="0"/>
          </a:p>
          <a:p>
            <a:pPr marL="0" indent="0">
              <a:buNone/>
            </a:pPr>
            <a:r>
              <a:rPr lang="en-GB" dirty="0"/>
              <a:t>It means you must be capable of generating randomized answers concerning your questions and also capable of analysing them. </a:t>
            </a:r>
            <a:endParaRPr lang="hu-HU" dirty="0"/>
          </a:p>
          <a:p>
            <a:pPr marL="0" indent="0">
              <a:buNone/>
            </a:pPr>
            <a:r>
              <a:rPr lang="en-GB" dirty="0"/>
              <a:t>Why? Because the analysing of the real data will inspire you to read interpretation into them. A consequent, consistent, existing rule system for analysing arbitrary randomized or real answers is protected from this risk. </a:t>
            </a:r>
            <a:r>
              <a:rPr lang="hu-HU" dirty="0"/>
              <a:t>A</a:t>
            </a:r>
            <a:r>
              <a:rPr lang="en-GB" dirty="0"/>
              <a:t> system created before can not be corrupted through fresh data.</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p:txBody>
          <a:bodyPr/>
          <a:lstStyle/>
          <a:p>
            <a:endParaRPr lang="hu-HU" dirty="0"/>
          </a:p>
        </p:txBody>
      </p:sp>
      <p:pic>
        <p:nvPicPr>
          <p:cNvPr id="8" name="2020-03-25 06-25-41">
            <a:hlinkClick r:id="" action="ppaction://media"/>
            <a:extLst>
              <a:ext uri="{FF2B5EF4-FFF2-40B4-BE49-F238E27FC236}">
                <a16:creationId xmlns:a16="http://schemas.microsoft.com/office/drawing/2014/main" id="{14A04085-1CCD-46EA-8984-C99CCA38E54B}"/>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6172200" y="2889250"/>
            <a:ext cx="5183188" cy="2916238"/>
          </a:xfrm>
        </p:spPr>
      </p:pic>
    </p:spTree>
    <p:extLst>
      <p:ext uri="{BB962C8B-B14F-4D97-AF65-F5344CB8AC3E}">
        <p14:creationId xmlns:p14="http://schemas.microsoft.com/office/powerpoint/2010/main" val="310513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B93128B4B07D4285BE0C945371FB7A" ma:contentTypeVersion="9" ma:contentTypeDescription="Create a new document." ma:contentTypeScope="" ma:versionID="857e3faf0adc15df379d3dacd4efabec">
  <xsd:schema xmlns:xsd="http://www.w3.org/2001/XMLSchema" xmlns:xs="http://www.w3.org/2001/XMLSchema" xmlns:p="http://schemas.microsoft.com/office/2006/metadata/properties" xmlns:ns3="289c2a10-30c8-4400-a9d4-ac462c8586a0" targetNamespace="http://schemas.microsoft.com/office/2006/metadata/properties" ma:root="true" ma:fieldsID="f652a1b452fb479ec9c1d3e74c426325" ns3:_="">
    <xsd:import namespace="289c2a10-30c8-4400-a9d4-ac462c8586a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c2a10-30c8-4400-a9d4-ac462c858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3DBE11-9F9D-4974-A786-61F5ECFF7E8A}">
  <ds:schemaRefs>
    <ds:schemaRef ds:uri="http://schemas.microsoft.com/sharepoint/v3/contenttype/forms"/>
  </ds:schemaRefs>
</ds:datastoreItem>
</file>

<file path=customXml/itemProps2.xml><?xml version="1.0" encoding="utf-8"?>
<ds:datastoreItem xmlns:ds="http://schemas.openxmlformats.org/officeDocument/2006/customXml" ds:itemID="{C14F19DC-1DA2-4540-B4F1-8E33575B3BBB}">
  <ds:schemaRefs>
    <ds:schemaRef ds:uri="http://schemas.microsoft.com/office/2006/metadata/properties"/>
    <ds:schemaRef ds:uri="http://schemas.microsoft.com/office/2006/documentManagement/types"/>
    <ds:schemaRef ds:uri="http://schemas.microsoft.com/office/infopath/2007/PartnerControls"/>
    <ds:schemaRef ds:uri="289c2a10-30c8-4400-a9d4-ac462c8586a0"/>
    <ds:schemaRef ds:uri="http://www.w3.org/XML/1998/namespace"/>
    <ds:schemaRef ds:uri="http://purl.org/dc/elements/1.1/"/>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B6DCB5A5-DFD4-42B9-A050-5F7A8412E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c2a10-30c8-4400-a9d4-ac462c858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624</TotalTime>
  <Words>992</Words>
  <Application>Microsoft Office PowerPoint</Application>
  <PresentationFormat>Szélesvásznú</PresentationFormat>
  <Paragraphs>51</Paragraphs>
  <Slides>10</Slides>
  <Notes>0</Notes>
  <HiddenSlides>0</HiddenSlides>
  <MMClips>10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10</vt:i4>
      </vt:variant>
    </vt:vector>
  </HeadingPairs>
  <TitlesOfParts>
    <vt:vector size="14" baseType="lpstr">
      <vt:lpstr>Arial</vt:lpstr>
      <vt:lpstr>Calibri</vt:lpstr>
      <vt:lpstr>Calibri Light</vt:lpstr>
      <vt:lpstr>Office-téma</vt:lpstr>
      <vt:lpstr>The case of H1N1</vt:lpstr>
      <vt:lpstr>The case of H1N1</vt:lpstr>
      <vt:lpstr>The case of H1N1</vt:lpstr>
      <vt:lpstr>The case of H1N1</vt:lpstr>
      <vt:lpstr>The case of H1N1</vt:lpstr>
      <vt:lpstr>The case of H1N1</vt:lpstr>
      <vt:lpstr>PowerPoint-bemutató</vt:lpstr>
      <vt:lpstr>The case of H1N1</vt:lpstr>
      <vt:lpstr>The case of H1N1</vt:lpstr>
      <vt:lpstr>The case of H1N1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case of H1N1</dc:title>
  <dc:creator>Lttd</dc:creator>
  <cp:lastModifiedBy>Lttd</cp:lastModifiedBy>
  <cp:revision>75</cp:revision>
  <dcterms:created xsi:type="dcterms:W3CDTF">2020-03-23T09:29:20Z</dcterms:created>
  <dcterms:modified xsi:type="dcterms:W3CDTF">2020-03-25T05:28:43Z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0x010100F8B93128B4B07D4285BE0C945371FB7A</vt:lpwstr>
  </property>
</Properties>
</file>