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257" r:id="rId7"/>
    <p:sldId id="259" r:id="rId8"/>
    <p:sldId id="261" r:id="rId9"/>
    <p:sldId id="277" r:id="rId10"/>
    <p:sldId id="274" r:id="rId11"/>
    <p:sldId id="276" r:id="rId12"/>
    <p:sldId id="275" r:id="rId13"/>
    <p:sldId id="262" r:id="rId14"/>
    <p:sldId id="278" r:id="rId15"/>
    <p:sldId id="263" r:id="rId16"/>
    <p:sldId id="264" r:id="rId17"/>
    <p:sldId id="265" r:id="rId18"/>
    <p:sldId id="279" r:id="rId19"/>
    <p:sldId id="266" r:id="rId20"/>
    <p:sldId id="267" r:id="rId21"/>
    <p:sldId id="268" r:id="rId22"/>
    <p:sldId id="269" r:id="rId23"/>
    <p:sldId id="270" r:id="rId24"/>
    <p:sldId id="271" r:id="rId25"/>
    <p:sldId id="272" r:id="rId26"/>
    <p:sldId id="286" r:id="rId27"/>
    <p:sldId id="273" r:id="rId28"/>
    <p:sldId id="280" r:id="rId29"/>
    <p:sldId id="287" r:id="rId30"/>
    <p:sldId id="281" r:id="rId31"/>
    <p:sldId id="282" r:id="rId32"/>
    <p:sldId id="283" r:id="rId33"/>
    <p:sldId id="284" r:id="rId34"/>
    <p:sldId id="288" r:id="rId35"/>
    <p:sldId id="285" r:id="rId3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A542D5-4988-47A0-905A-EC7ACE24505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AE288223-0AA2-432C-A94B-84AF8CF80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F15BFA9-E81F-4762-8B59-FDE43F49DB31}"/>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5" name="Élőláb helye 4">
            <a:extLst>
              <a:ext uri="{FF2B5EF4-FFF2-40B4-BE49-F238E27FC236}">
                <a16:creationId xmlns:a16="http://schemas.microsoft.com/office/drawing/2014/main" id="{0796829B-3B65-408E-86BE-DDE4D334F65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6EA9212-B0FA-4A11-915B-4A81DC16FDD8}"/>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43949103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23E2B51-504F-428D-9B81-3362EF0A65E1}"/>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D4BB418B-654F-4FB2-98C3-AEB05CB6440B}"/>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60A4636-A847-42B4-8311-B9E6AE4DB2EC}"/>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5" name="Élőláb helye 4">
            <a:extLst>
              <a:ext uri="{FF2B5EF4-FFF2-40B4-BE49-F238E27FC236}">
                <a16:creationId xmlns:a16="http://schemas.microsoft.com/office/drawing/2014/main" id="{5D7FB1B6-3D7E-4761-86F9-0A3B9EAFF63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96722F7-1C4C-451F-81EF-5AABCB7CFE3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68451555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239EA7CC-015D-4282-8802-01BEB9F3F671}"/>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E901C70B-247F-4000-A1D0-225FCB5F66F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C156F6B-E923-405E-8E2B-D7F2F06E94EC}"/>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5" name="Élőláb helye 4">
            <a:extLst>
              <a:ext uri="{FF2B5EF4-FFF2-40B4-BE49-F238E27FC236}">
                <a16:creationId xmlns:a16="http://schemas.microsoft.com/office/drawing/2014/main" id="{90911444-7652-4C3A-9E58-0C938449447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4910A80-C083-4ED6-90F6-4243D2DA0A09}"/>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87488506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BEDCBD3-FA76-4BAE-B562-EA176F62B7E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5828B28-D838-448F-84B7-BA005E56BC6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70890EB-DE1F-4325-A5FF-056A47D7C904}"/>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5" name="Élőláb helye 4">
            <a:extLst>
              <a:ext uri="{FF2B5EF4-FFF2-40B4-BE49-F238E27FC236}">
                <a16:creationId xmlns:a16="http://schemas.microsoft.com/office/drawing/2014/main" id="{F973E678-715A-4711-B7DA-9239D579066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9A39D9B-5D1F-403D-92DE-C60BA1712D2A}"/>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65097298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639ED1-770E-4284-83F6-550189FF4169}"/>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6D8D790E-5C06-4D5C-B9C9-18AA645AD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C8672023-02EB-4F3F-9446-07D95BC17DC2}"/>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5" name="Élőláb helye 4">
            <a:extLst>
              <a:ext uri="{FF2B5EF4-FFF2-40B4-BE49-F238E27FC236}">
                <a16:creationId xmlns:a16="http://schemas.microsoft.com/office/drawing/2014/main" id="{4652D445-81C1-43BD-88D1-0851AE4BA63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4C7500B-4A7E-404C-9195-8F6C1477678F}"/>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15118137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AFBDDC-EA10-4C27-AE93-F878BE0DFAC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4FE015C-FD97-4998-A5FD-A2D086A42490}"/>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6F1DE487-DE5D-4C0B-B71A-6B42075BCF8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EA1F48AA-C540-4786-8517-07071B7D9D70}"/>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6" name="Élőláb helye 5">
            <a:extLst>
              <a:ext uri="{FF2B5EF4-FFF2-40B4-BE49-F238E27FC236}">
                <a16:creationId xmlns:a16="http://schemas.microsoft.com/office/drawing/2014/main" id="{0A5A8235-9D83-48A4-B719-C607F0AE30E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D808EB7-516B-4FD0-A48C-EBC5C3679A1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78104262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D237D6-0C4E-48C7-B284-9C101AC29EA0}"/>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2B59595B-3237-41B0-A3EF-9F52958AE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EC853BD8-399E-4FD6-B15C-204F321D9E6C}"/>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6D5775DC-B0A4-4581-9555-016932F4A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B7F6CBB7-93D0-46A7-ABDB-F6E08C0987C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30E6AEF5-DD9C-4584-A1AF-A60103D5D959}"/>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8" name="Élőláb helye 7">
            <a:extLst>
              <a:ext uri="{FF2B5EF4-FFF2-40B4-BE49-F238E27FC236}">
                <a16:creationId xmlns:a16="http://schemas.microsoft.com/office/drawing/2014/main" id="{5A5105C2-CC15-48F6-A998-3F3450CBB8C9}"/>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470D04C2-18DC-437B-BF6C-8E50CBF9A65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115675725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64BE0E-AC6F-4F17-BFD5-0A9493128F49}"/>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140CC851-7A57-4151-865E-C8FF849445C5}"/>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4" name="Élőláb helye 3">
            <a:extLst>
              <a:ext uri="{FF2B5EF4-FFF2-40B4-BE49-F238E27FC236}">
                <a16:creationId xmlns:a16="http://schemas.microsoft.com/office/drawing/2014/main" id="{0F6D2C8D-BF18-4BBF-A278-DF5CE21C9565}"/>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2F274568-1E36-49E8-9363-4D13F62422F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78375219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37A2EB1-9556-4BEF-B239-01E06135C5C3}"/>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3" name="Élőláb helye 2">
            <a:extLst>
              <a:ext uri="{FF2B5EF4-FFF2-40B4-BE49-F238E27FC236}">
                <a16:creationId xmlns:a16="http://schemas.microsoft.com/office/drawing/2014/main" id="{81B7B432-3C23-4DCB-B147-4091450CAFC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46D9617A-3FB1-430D-9F65-06094B680D1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94448497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F786FB5-14A2-4C1C-85A2-3796F251D65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F31AF77-2316-4DB7-B5BF-DED7ECA7A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55F3734-1E8A-4554-B036-3CD8CF1E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28F51FF-CB0C-4960-A9E1-E11AE2F0C748}"/>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6" name="Élőláb helye 5">
            <a:extLst>
              <a:ext uri="{FF2B5EF4-FFF2-40B4-BE49-F238E27FC236}">
                <a16:creationId xmlns:a16="http://schemas.microsoft.com/office/drawing/2014/main" id="{B3CA4587-7D4F-4041-86CD-8F621BFE808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4198085-1EA8-4A02-9371-56601A517A72}"/>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59018154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7CDD9F8-3A2F-4159-882A-0E9A35DE0CE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A9B8A4EB-469B-4A7D-AC58-4AEC420DB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463F2FDC-FA39-4262-8583-CA45BA923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DEC8905-E7DF-4E7E-9CF5-592A0092D008}"/>
              </a:ext>
            </a:extLst>
          </p:cNvPr>
          <p:cNvSpPr>
            <a:spLocks noGrp="1"/>
          </p:cNvSpPr>
          <p:nvPr>
            <p:ph type="dt" sz="half" idx="10"/>
          </p:nvPr>
        </p:nvSpPr>
        <p:spPr/>
        <p:txBody>
          <a:bodyPr/>
          <a:lstStyle/>
          <a:p>
            <a:fld id="{DADE9DF3-6609-4996-BFE2-728DEFDAEAA7}" type="datetimeFigureOut">
              <a:rPr lang="hu-HU" smtClean="0"/>
              <a:t>2020. 03. 31.</a:t>
            </a:fld>
            <a:endParaRPr lang="hu-HU"/>
          </a:p>
        </p:txBody>
      </p:sp>
      <p:sp>
        <p:nvSpPr>
          <p:cNvPr id="6" name="Élőláb helye 5">
            <a:extLst>
              <a:ext uri="{FF2B5EF4-FFF2-40B4-BE49-F238E27FC236}">
                <a16:creationId xmlns:a16="http://schemas.microsoft.com/office/drawing/2014/main" id="{276D0A4B-424F-4E56-8220-42D1B45071E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08FE49A-DBB7-490C-8811-7BDA24D43AAB}"/>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05477500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24C0F474-A523-4C0A-8D58-551AB502F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67306DD0-31B2-43BD-A51F-80F1EC8A0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10435B6-D81D-44C2-8E9D-6342A9BC3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E9DF3-6609-4996-BFE2-728DEFDAEAA7}" type="datetimeFigureOut">
              <a:rPr lang="hu-HU" smtClean="0"/>
              <a:t>2020. 03. 31.</a:t>
            </a:fld>
            <a:endParaRPr lang="hu-HU"/>
          </a:p>
        </p:txBody>
      </p:sp>
      <p:sp>
        <p:nvSpPr>
          <p:cNvPr id="5" name="Élőláb helye 4">
            <a:extLst>
              <a:ext uri="{FF2B5EF4-FFF2-40B4-BE49-F238E27FC236}">
                <a16:creationId xmlns:a16="http://schemas.microsoft.com/office/drawing/2014/main" id="{DF4B553A-D0C4-4AF0-B8DA-EA0E0216E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329F0856-2CD4-42EA-9EF1-86D3CCF38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F11F6-088A-4385-BB27-0E6E8F985A69}" type="slidenum">
              <a:rPr lang="hu-HU" smtClean="0"/>
              <a:t>‹#›</a:t>
            </a:fld>
            <a:endParaRPr lang="hu-HU"/>
          </a:p>
        </p:txBody>
      </p:sp>
    </p:spTree>
    <p:extLst>
      <p:ext uri="{BB962C8B-B14F-4D97-AF65-F5344CB8AC3E}">
        <p14:creationId xmlns:p14="http://schemas.microsoft.com/office/powerpoint/2010/main" val="2622537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sndAc>
          <p:stSnd>
            <p:snd r:embed="rId13" name="type.wav"/>
          </p:stSnd>
        </p:sndAc>
      </p:transition>
    </mc:Choice>
    <mc:Fallback xmlns="">
      <p:transition spd="slow">
        <p:sndAc>
          <p:stSnd>
            <p:snd r:embed="rId14" name="typ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png"/><Relationship Id="rId5" Type="http://schemas.openxmlformats.org/officeDocument/2006/relationships/hyperlink" Target="https://miau.my-x.hu/myx-free/index.php3?x=test1" TargetMode="External"/><Relationship Id="rId4" Type="http://schemas.openxmlformats.org/officeDocument/2006/relationships/audio" Target="../media/audio1.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video" Target="../media/media8.mp4"/><Relationship Id="rId1" Type="http://schemas.microsoft.com/office/2007/relationships/media" Target="../media/media8.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video" Target="../media/media9.mp4"/><Relationship Id="rId1" Type="http://schemas.microsoft.com/office/2007/relationships/media" Target="../media/media9.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video" Target="../media/media10.mp4"/><Relationship Id="rId1" Type="http://schemas.microsoft.com/office/2007/relationships/media" Target="../media/media10.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video" Target="../media/media11.mp4"/><Relationship Id="rId1" Type="http://schemas.microsoft.com/office/2007/relationships/media" Target="../media/media1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12.mp4"/><Relationship Id="rId1" Type="http://schemas.microsoft.com/office/2007/relationships/media" Target="../media/media12.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video" Target="../media/media13.mp4"/><Relationship Id="rId1" Type="http://schemas.microsoft.com/office/2007/relationships/media" Target="../media/media13.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4.mp4"/><Relationship Id="rId1" Type="http://schemas.microsoft.com/office/2007/relationships/media" Target="../media/media14.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video" Target="../media/media15.mp4"/><Relationship Id="rId1" Type="http://schemas.microsoft.com/office/2007/relationships/media" Target="../media/media15.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video" Target="../media/media16.mp4"/><Relationship Id="rId1" Type="http://schemas.microsoft.com/office/2007/relationships/media" Target="../media/media16.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video" Target="../media/media17.mp4"/><Relationship Id="rId1" Type="http://schemas.microsoft.com/office/2007/relationships/media" Target="../media/media17.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video" Target="../media/media18.mp4"/><Relationship Id="rId1" Type="http://schemas.microsoft.com/office/2007/relationships/media" Target="../media/media18.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video" Target="../media/media19.mp4"/><Relationship Id="rId1" Type="http://schemas.microsoft.com/office/2007/relationships/media" Target="../media/media19.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video" Target="../media/media20.mp4"/><Relationship Id="rId1" Type="http://schemas.microsoft.com/office/2007/relationships/media" Target="../media/media20.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video" Target="../media/media21.mp4"/><Relationship Id="rId1" Type="http://schemas.microsoft.com/office/2007/relationships/media" Target="../media/media2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video" Target="../media/media22.mp4"/><Relationship Id="rId1" Type="http://schemas.microsoft.com/office/2007/relationships/media" Target="../media/media22.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1.png"/><Relationship Id="rId2" Type="http://schemas.openxmlformats.org/officeDocument/2006/relationships/video" Target="../media/media23.mp4"/><Relationship Id="rId1" Type="http://schemas.microsoft.com/office/2007/relationships/media" Target="../media/media23.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audio" Target="../media/audio1.wav"/><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4159677"/>
          </a:xfrm>
        </p:spPr>
        <p:txBody>
          <a:bodyPr>
            <a:normAutofit fontScale="77500" lnSpcReduction="20000"/>
          </a:bodyPr>
          <a:lstStyle/>
          <a:p>
            <a:pPr marL="0" indent="0" algn="just">
              <a:buNone/>
            </a:pPr>
            <a:r>
              <a:rPr lang="en-GB" dirty="0"/>
              <a:t>Well, the summary of Dent can be used for the planning of the publication. </a:t>
            </a:r>
            <a:endParaRPr lang="hu-HU" dirty="0"/>
          </a:p>
          <a:p>
            <a:pPr marL="0" indent="0" algn="just">
              <a:buNone/>
            </a:pPr>
            <a:r>
              <a:rPr lang="en-GB" dirty="0"/>
              <a:t>Now, we know at last what kind of core messages we want to publish. So, we can derive a good title – maybe an appropriate subtitle. </a:t>
            </a:r>
            <a:endParaRPr lang="hu-HU" dirty="0"/>
          </a:p>
          <a:p>
            <a:pPr marL="0" indent="0" algn="just">
              <a:buNone/>
            </a:pPr>
            <a:r>
              <a:rPr lang="en-GB" dirty="0"/>
              <a:t>We can also create a kind of lead-text or abstract. We will also be able to declare a few keywords. The chapters can be the standard chapters like introduction, literature, data assets, methodology, results, discussion, conclusions, references, annexes. We have to estimate the proportions of the chapters and also the ration of figures and texts in advance.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30 11-31-55">
            <a:hlinkClick r:id="" action="ppaction://media"/>
            <a:extLst>
              <a:ext uri="{FF2B5EF4-FFF2-40B4-BE49-F238E27FC236}">
                <a16:creationId xmlns:a16="http://schemas.microsoft.com/office/drawing/2014/main" id="{D02A9C12-DBC0-4B44-8CDF-40EB996927E8}"/>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6172200" y="2889250"/>
            <a:ext cx="5183188" cy="2916238"/>
          </a:xfrm>
        </p:spPr>
      </p:pic>
    </p:spTree>
    <p:extLst>
      <p:ext uri="{BB962C8B-B14F-4D97-AF65-F5344CB8AC3E}">
        <p14:creationId xmlns:p14="http://schemas.microsoft.com/office/powerpoint/2010/main" val="254205434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6"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85000" lnSpcReduction="10000"/>
          </a:bodyPr>
          <a:lstStyle/>
          <a:p>
            <a:pPr marL="0" indent="0" algn="just">
              <a:buNone/>
            </a:pPr>
            <a:r>
              <a:rPr lang="hu-HU" dirty="0" err="1"/>
              <a:t>Recommendation</a:t>
            </a:r>
            <a:r>
              <a:rPr lang="hu-HU" dirty="0"/>
              <a:t>: </a:t>
            </a:r>
            <a:r>
              <a:rPr lang="hu-HU" dirty="0" err="1"/>
              <a:t>academic</a:t>
            </a:r>
            <a:r>
              <a:rPr lang="hu-HU" dirty="0"/>
              <a:t> </a:t>
            </a:r>
            <a:r>
              <a:rPr lang="hu-HU" dirty="0" err="1"/>
              <a:t>writing</a:t>
            </a:r>
            <a:r>
              <a:rPr lang="hu-HU" dirty="0"/>
              <a:t> </a:t>
            </a:r>
            <a:r>
              <a:rPr lang="hu-HU" dirty="0" err="1"/>
              <a:t>skills</a:t>
            </a:r>
            <a:r>
              <a:rPr lang="hu-HU" dirty="0"/>
              <a:t> </a:t>
            </a:r>
            <a:r>
              <a:rPr lang="hu-HU" dirty="0" err="1"/>
              <a:t>should</a:t>
            </a:r>
            <a:r>
              <a:rPr lang="hu-HU" dirty="0"/>
              <a:t> be </a:t>
            </a:r>
            <a:r>
              <a:rPr lang="hu-HU" dirty="0" err="1"/>
              <a:t>learned</a:t>
            </a:r>
            <a:r>
              <a:rPr lang="hu-HU" dirty="0"/>
              <a:t>. A </a:t>
            </a:r>
            <a:r>
              <a:rPr lang="hu-HU" dirty="0" err="1"/>
              <a:t>short</a:t>
            </a:r>
            <a:r>
              <a:rPr lang="hu-HU" dirty="0"/>
              <a:t> version </a:t>
            </a:r>
            <a:r>
              <a:rPr lang="hu-HU" dirty="0" err="1"/>
              <a:t>can</a:t>
            </a:r>
            <a:r>
              <a:rPr lang="hu-HU" dirty="0"/>
              <a:t> </a:t>
            </a:r>
            <a:r>
              <a:rPr lang="hu-HU" dirty="0" err="1"/>
              <a:t>also</a:t>
            </a:r>
            <a:r>
              <a:rPr lang="hu-HU" dirty="0"/>
              <a:t> be </a:t>
            </a:r>
            <a:r>
              <a:rPr lang="hu-HU" dirty="0" err="1"/>
              <a:t>found</a:t>
            </a:r>
            <a:r>
              <a:rPr lang="hu-HU" dirty="0"/>
              <a:t> </a:t>
            </a:r>
            <a:r>
              <a:rPr lang="hu-HU" dirty="0" err="1"/>
              <a:t>on</a:t>
            </a:r>
            <a:r>
              <a:rPr lang="hu-HU" dirty="0"/>
              <a:t> </a:t>
            </a:r>
            <a:r>
              <a:rPr lang="hu-HU" dirty="0" err="1"/>
              <a:t>the</a:t>
            </a:r>
            <a:r>
              <a:rPr lang="hu-HU" dirty="0"/>
              <a:t> MIAU-server. The </a:t>
            </a:r>
            <a:r>
              <a:rPr lang="hu-HU" dirty="0" err="1"/>
              <a:t>Hungarian</a:t>
            </a:r>
            <a:r>
              <a:rPr lang="hu-HU" dirty="0"/>
              <a:t> version </a:t>
            </a:r>
            <a:r>
              <a:rPr lang="hu-HU" dirty="0" err="1"/>
              <a:t>can</a:t>
            </a:r>
            <a:r>
              <a:rPr lang="hu-HU" dirty="0"/>
              <a:t> be </a:t>
            </a:r>
            <a:r>
              <a:rPr lang="hu-HU" dirty="0" err="1"/>
              <a:t>translated</a:t>
            </a:r>
            <a:r>
              <a:rPr lang="hu-HU" dirty="0"/>
              <a:t> </a:t>
            </a:r>
            <a:r>
              <a:rPr lang="hu-HU" dirty="0" err="1"/>
              <a:t>automatically</a:t>
            </a:r>
            <a:r>
              <a:rPr lang="hu-HU" dirty="0"/>
              <a:t> in </a:t>
            </a:r>
            <a:r>
              <a:rPr lang="hu-HU" dirty="0" err="1"/>
              <a:t>the</a:t>
            </a:r>
            <a:r>
              <a:rPr lang="hu-HU" dirty="0"/>
              <a:t> browser. </a:t>
            </a:r>
          </a:p>
          <a:p>
            <a:pPr marL="0" indent="0" algn="just">
              <a:buNone/>
            </a:pPr>
            <a:r>
              <a:rPr lang="hu-HU" dirty="0" err="1"/>
              <a:t>Unfortunately</a:t>
            </a:r>
            <a:r>
              <a:rPr lang="hu-HU" dirty="0"/>
              <a:t>, </a:t>
            </a:r>
            <a:r>
              <a:rPr lang="hu-HU" dirty="0" err="1"/>
              <a:t>the</a:t>
            </a:r>
            <a:r>
              <a:rPr lang="hu-HU" dirty="0"/>
              <a:t> </a:t>
            </a:r>
            <a:r>
              <a:rPr lang="hu-HU" dirty="0" err="1"/>
              <a:t>alert-texts</a:t>
            </a:r>
            <a:r>
              <a:rPr lang="hu-HU" dirty="0"/>
              <a:t> </a:t>
            </a:r>
            <a:r>
              <a:rPr lang="hu-HU" dirty="0" err="1"/>
              <a:t>will</a:t>
            </a:r>
            <a:r>
              <a:rPr lang="hu-HU" dirty="0"/>
              <a:t> </a:t>
            </a:r>
            <a:r>
              <a:rPr lang="hu-HU" dirty="0" err="1"/>
              <a:t>not</a:t>
            </a:r>
            <a:r>
              <a:rPr lang="hu-HU" dirty="0"/>
              <a:t> be </a:t>
            </a:r>
            <a:r>
              <a:rPr lang="hu-HU" dirty="0" err="1"/>
              <a:t>translated</a:t>
            </a:r>
            <a:r>
              <a:rPr lang="hu-HU" dirty="0"/>
              <a:t> in a </a:t>
            </a:r>
            <a:r>
              <a:rPr lang="hu-HU" dirty="0" err="1"/>
              <a:t>direct</a:t>
            </a:r>
            <a:r>
              <a:rPr lang="hu-HU" dirty="0"/>
              <a:t> </a:t>
            </a:r>
            <a:r>
              <a:rPr lang="hu-HU" dirty="0" err="1"/>
              <a:t>way</a:t>
            </a:r>
            <a:r>
              <a:rPr lang="hu-HU" dirty="0"/>
              <a:t>. </a:t>
            </a:r>
            <a:r>
              <a:rPr lang="hu-HU" dirty="0" err="1"/>
              <a:t>These</a:t>
            </a:r>
            <a:r>
              <a:rPr lang="hu-HU" dirty="0"/>
              <a:t> text pars </a:t>
            </a:r>
            <a:r>
              <a:rPr lang="hu-HU" dirty="0" err="1"/>
              <a:t>can</a:t>
            </a:r>
            <a:r>
              <a:rPr lang="hu-HU" dirty="0"/>
              <a:t> be </a:t>
            </a:r>
            <a:r>
              <a:rPr lang="hu-HU" dirty="0" err="1"/>
              <a:t>translated</a:t>
            </a:r>
            <a:r>
              <a:rPr lang="hu-HU" dirty="0"/>
              <a:t> in a </a:t>
            </a:r>
            <a:r>
              <a:rPr lang="hu-HU" dirty="0" err="1"/>
              <a:t>manual</a:t>
            </a:r>
            <a:r>
              <a:rPr lang="hu-HU" dirty="0"/>
              <a:t> </a:t>
            </a:r>
            <a:r>
              <a:rPr lang="hu-HU" dirty="0" err="1"/>
              <a:t>way</a:t>
            </a:r>
            <a:r>
              <a:rPr lang="hu-HU" dirty="0"/>
              <a:t> </a:t>
            </a:r>
            <a:r>
              <a:rPr lang="hu-HU" dirty="0" err="1"/>
              <a:t>through</a:t>
            </a:r>
            <a:r>
              <a:rPr lang="hu-HU" dirty="0"/>
              <a:t> </a:t>
            </a:r>
            <a:r>
              <a:rPr lang="hu-HU" dirty="0" err="1"/>
              <a:t>the</a:t>
            </a:r>
            <a:r>
              <a:rPr lang="hu-HU" dirty="0"/>
              <a:t> Google </a:t>
            </a:r>
            <a:r>
              <a:rPr lang="hu-HU" dirty="0" err="1"/>
              <a:t>Translator</a:t>
            </a:r>
            <a:r>
              <a:rPr lang="hu-HU" dirty="0"/>
              <a:t>. The </a:t>
            </a:r>
            <a:r>
              <a:rPr lang="hu-HU" dirty="0" err="1"/>
              <a:t>alert-texts</a:t>
            </a:r>
            <a:r>
              <a:rPr lang="hu-HU" dirty="0"/>
              <a:t> </a:t>
            </a:r>
            <a:r>
              <a:rPr lang="hu-HU" dirty="0" err="1"/>
              <a:t>contain</a:t>
            </a:r>
            <a:r>
              <a:rPr lang="hu-HU" dirty="0"/>
              <a:t> </a:t>
            </a:r>
            <a:r>
              <a:rPr lang="hu-HU" dirty="0" err="1"/>
              <a:t>argumentations</a:t>
            </a:r>
            <a:r>
              <a:rPr lang="hu-HU" dirty="0"/>
              <a:t> </a:t>
            </a:r>
            <a:r>
              <a:rPr lang="hu-HU" dirty="0" err="1"/>
              <a:t>about</a:t>
            </a:r>
            <a:r>
              <a:rPr lang="hu-HU" dirty="0"/>
              <a:t> </a:t>
            </a:r>
            <a:r>
              <a:rPr lang="hu-HU" dirty="0" err="1"/>
              <a:t>the</a:t>
            </a:r>
            <a:r>
              <a:rPr lang="hu-HU" dirty="0"/>
              <a:t> </a:t>
            </a:r>
            <a:r>
              <a:rPr lang="hu-HU" dirty="0" err="1"/>
              <a:t>good</a:t>
            </a:r>
            <a:r>
              <a:rPr lang="hu-HU" dirty="0"/>
              <a:t> </a:t>
            </a:r>
            <a:r>
              <a:rPr lang="hu-HU" dirty="0" err="1"/>
              <a:t>or</a:t>
            </a:r>
            <a:r>
              <a:rPr lang="hu-HU" dirty="0"/>
              <a:t> </a:t>
            </a:r>
            <a:r>
              <a:rPr lang="hu-HU" dirty="0" err="1"/>
              <a:t>bad</a:t>
            </a:r>
            <a:r>
              <a:rPr lang="hu-HU" dirty="0"/>
              <a:t> </a:t>
            </a:r>
            <a:r>
              <a:rPr lang="hu-HU" dirty="0" err="1"/>
              <a:t>options</a:t>
            </a:r>
            <a:r>
              <a:rPr lang="hu-HU" dirty="0"/>
              <a:t>.</a:t>
            </a:r>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normAutofit/>
          </a:bodyPr>
          <a:lstStyle/>
          <a:p>
            <a:pPr algn="ctr"/>
            <a:r>
              <a:rPr lang="hu-HU" sz="1800" dirty="0">
                <a:hlinkClick r:id="rId5"/>
              </a:rPr>
              <a:t>https://miau.my-x.hu/myx-free/index.php3?x=test1</a:t>
            </a:r>
            <a:endParaRPr lang="hu-HU" sz="1800" dirty="0"/>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0 14-29-02">
            <a:hlinkClick r:id="" action="ppaction://media"/>
            <a:extLst>
              <a:ext uri="{FF2B5EF4-FFF2-40B4-BE49-F238E27FC236}">
                <a16:creationId xmlns:a16="http://schemas.microsoft.com/office/drawing/2014/main" id="{7C01D1CB-04DF-4142-8984-B78ADDC6D75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8"/>
          <a:stretch>
            <a:fillRect/>
          </a:stretch>
        </p:blipFill>
        <p:spPr>
          <a:xfrm>
            <a:off x="6172200" y="2889250"/>
            <a:ext cx="5183188" cy="2916238"/>
          </a:xfrm>
        </p:spPr>
      </p:pic>
    </p:spTree>
    <p:extLst>
      <p:ext uri="{BB962C8B-B14F-4D97-AF65-F5344CB8AC3E}">
        <p14:creationId xmlns:p14="http://schemas.microsoft.com/office/powerpoint/2010/main" val="3960581205"/>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9"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4FD0B9-CC95-4DAB-BAD1-56767355A85B}"/>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5D059523-F853-4273-866E-426464FE1A72}"/>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0C08E587-8D75-4EC8-8D33-4B07625A7561}"/>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8AA76B7B-F190-433A-85DC-2D93C062B014}"/>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3D22FEFB-5C84-4C7C-ACC7-CD6C74344E21}"/>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9368ED8C-CC27-4367-A8CD-77769F653900}"/>
              </a:ext>
            </a:extLst>
          </p:cNvPr>
          <p:cNvPicPr>
            <a:picLocks noChangeAspect="1"/>
          </p:cNvPicPr>
          <p:nvPr/>
        </p:nvPicPr>
        <p:blipFill>
          <a:blip r:embed="rId3"/>
          <a:stretch>
            <a:fillRect/>
          </a:stretch>
        </p:blipFill>
        <p:spPr>
          <a:xfrm>
            <a:off x="0" y="546272"/>
            <a:ext cx="12192000" cy="5765456"/>
          </a:xfrm>
          <a:prstGeom prst="rect">
            <a:avLst/>
          </a:prstGeom>
        </p:spPr>
      </p:pic>
    </p:spTree>
    <p:extLst>
      <p:ext uri="{BB962C8B-B14F-4D97-AF65-F5344CB8AC3E}">
        <p14:creationId xmlns:p14="http://schemas.microsoft.com/office/powerpoint/2010/main" val="278089528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839166"/>
          </a:xfrm>
        </p:spPr>
        <p:txBody>
          <a:bodyPr>
            <a:normAutofit fontScale="77500" lnSpcReduction="20000"/>
          </a:bodyPr>
          <a:lstStyle/>
          <a:p>
            <a:pPr marL="0" indent="0" algn="just">
              <a:buNone/>
            </a:pPr>
            <a:r>
              <a:rPr lang="hu-HU" dirty="0" err="1"/>
              <a:t>Step</a:t>
            </a:r>
            <a:r>
              <a:rPr lang="hu-HU" dirty="0"/>
              <a:t> 3. The </a:t>
            </a:r>
            <a:r>
              <a:rPr lang="hu-HU" dirty="0" err="1"/>
              <a:t>keywords</a:t>
            </a:r>
            <a:r>
              <a:rPr lang="hu-HU" dirty="0"/>
              <a:t> </a:t>
            </a:r>
            <a:r>
              <a:rPr lang="hu-HU" dirty="0" err="1"/>
              <a:t>can</a:t>
            </a:r>
            <a:r>
              <a:rPr lang="hu-HU" dirty="0"/>
              <a:t> be </a:t>
            </a:r>
            <a:r>
              <a:rPr lang="hu-HU" dirty="0" err="1"/>
              <a:t>set</a:t>
            </a:r>
            <a:r>
              <a:rPr lang="hu-HU" dirty="0"/>
              <a:t> in </a:t>
            </a:r>
            <a:r>
              <a:rPr lang="hu-HU" dirty="0" err="1"/>
              <a:t>different</a:t>
            </a:r>
            <a:r>
              <a:rPr lang="hu-HU" dirty="0"/>
              <a:t> </a:t>
            </a:r>
            <a:r>
              <a:rPr lang="hu-HU" dirty="0" err="1"/>
              <a:t>ways</a:t>
            </a:r>
            <a:r>
              <a:rPr lang="hu-HU" dirty="0"/>
              <a:t>. </a:t>
            </a:r>
            <a:r>
              <a:rPr lang="hu-HU" dirty="0" err="1"/>
              <a:t>There</a:t>
            </a:r>
            <a:r>
              <a:rPr lang="hu-HU" dirty="0"/>
              <a:t> </a:t>
            </a:r>
            <a:r>
              <a:rPr lang="hu-HU" dirty="0" err="1"/>
              <a:t>can</a:t>
            </a:r>
            <a:r>
              <a:rPr lang="hu-HU" dirty="0"/>
              <a:t> be </a:t>
            </a:r>
            <a:r>
              <a:rPr lang="hu-HU" dirty="0" err="1"/>
              <a:t>some</a:t>
            </a:r>
            <a:r>
              <a:rPr lang="hu-HU" dirty="0"/>
              <a:t> standard </a:t>
            </a:r>
            <a:r>
              <a:rPr lang="hu-HU" dirty="0" err="1"/>
              <a:t>expectations</a:t>
            </a:r>
            <a:r>
              <a:rPr lang="hu-HU" dirty="0"/>
              <a:t>. </a:t>
            </a:r>
            <a:r>
              <a:rPr lang="hu-HU" dirty="0" err="1"/>
              <a:t>These</a:t>
            </a:r>
            <a:r>
              <a:rPr lang="hu-HU" dirty="0"/>
              <a:t> </a:t>
            </a:r>
            <a:r>
              <a:rPr lang="hu-HU" dirty="0" err="1"/>
              <a:t>standards</a:t>
            </a:r>
            <a:r>
              <a:rPr lang="hu-HU" dirty="0"/>
              <a:t> </a:t>
            </a:r>
            <a:r>
              <a:rPr lang="hu-HU" dirty="0" err="1"/>
              <a:t>prescribe</a:t>
            </a:r>
            <a:r>
              <a:rPr lang="hu-HU" dirty="0"/>
              <a:t> </a:t>
            </a:r>
            <a:r>
              <a:rPr lang="hu-HU" dirty="0" err="1"/>
              <a:t>the</a:t>
            </a:r>
            <a:r>
              <a:rPr lang="hu-HU" dirty="0"/>
              <a:t> </a:t>
            </a:r>
            <a:r>
              <a:rPr lang="hu-HU" dirty="0" err="1"/>
              <a:t>potential</a:t>
            </a:r>
            <a:r>
              <a:rPr lang="hu-HU" dirty="0"/>
              <a:t> </a:t>
            </a:r>
            <a:r>
              <a:rPr lang="hu-HU" dirty="0" err="1"/>
              <a:t>keywords</a:t>
            </a:r>
            <a:r>
              <a:rPr lang="hu-HU" dirty="0"/>
              <a:t>. And </a:t>
            </a:r>
            <a:r>
              <a:rPr lang="hu-HU" dirty="0" err="1"/>
              <a:t>you</a:t>
            </a:r>
            <a:r>
              <a:rPr lang="hu-HU" dirty="0"/>
              <a:t> </a:t>
            </a:r>
            <a:r>
              <a:rPr lang="hu-HU" dirty="0" err="1"/>
              <a:t>can</a:t>
            </a:r>
            <a:r>
              <a:rPr lang="hu-HU" dirty="0"/>
              <a:t> </a:t>
            </a:r>
            <a:r>
              <a:rPr lang="hu-HU" dirty="0" err="1"/>
              <a:t>only</a:t>
            </a:r>
            <a:r>
              <a:rPr lang="hu-HU" dirty="0"/>
              <a:t> </a:t>
            </a:r>
            <a:r>
              <a:rPr lang="hu-HU" dirty="0" err="1"/>
              <a:t>select</a:t>
            </a:r>
            <a:r>
              <a:rPr lang="hu-HU" dirty="0"/>
              <a:t> a </a:t>
            </a:r>
            <a:r>
              <a:rPr lang="hu-HU" dirty="0" err="1"/>
              <a:t>prescripted</a:t>
            </a:r>
            <a:r>
              <a:rPr lang="hu-HU" dirty="0"/>
              <a:t> </a:t>
            </a:r>
            <a:r>
              <a:rPr lang="hu-HU" dirty="0" err="1"/>
              <a:t>number</a:t>
            </a:r>
            <a:r>
              <a:rPr lang="hu-HU" dirty="0"/>
              <a:t> of </a:t>
            </a:r>
            <a:r>
              <a:rPr lang="hu-HU" dirty="0" err="1"/>
              <a:t>keywords</a:t>
            </a:r>
            <a:r>
              <a:rPr lang="hu-HU" dirty="0"/>
              <a:t>. The </a:t>
            </a:r>
            <a:r>
              <a:rPr lang="hu-HU" dirty="0" err="1"/>
              <a:t>other</a:t>
            </a:r>
            <a:r>
              <a:rPr lang="hu-HU" dirty="0"/>
              <a:t> </a:t>
            </a:r>
            <a:r>
              <a:rPr lang="hu-HU" dirty="0" err="1"/>
              <a:t>way</a:t>
            </a:r>
            <a:r>
              <a:rPr lang="hu-HU" dirty="0"/>
              <a:t> is more </a:t>
            </a:r>
            <a:r>
              <a:rPr lang="hu-HU" dirty="0" err="1"/>
              <a:t>flexible</a:t>
            </a:r>
            <a:r>
              <a:rPr lang="hu-HU" dirty="0"/>
              <a:t>. </a:t>
            </a:r>
            <a:r>
              <a:rPr lang="hu-HU" dirty="0" err="1"/>
              <a:t>Each</a:t>
            </a:r>
            <a:r>
              <a:rPr lang="hu-HU" dirty="0"/>
              <a:t> </a:t>
            </a:r>
            <a:r>
              <a:rPr lang="hu-HU" dirty="0" err="1"/>
              <a:t>word</a:t>
            </a:r>
            <a:r>
              <a:rPr lang="hu-HU" dirty="0"/>
              <a:t> of </a:t>
            </a:r>
            <a:r>
              <a:rPr lang="hu-HU" dirty="0" err="1"/>
              <a:t>the</a:t>
            </a:r>
            <a:r>
              <a:rPr lang="hu-HU" dirty="0"/>
              <a:t> </a:t>
            </a:r>
            <a:r>
              <a:rPr lang="hu-HU" dirty="0" err="1"/>
              <a:t>titel</a:t>
            </a:r>
            <a:r>
              <a:rPr lang="hu-HU" dirty="0"/>
              <a:t> and </a:t>
            </a:r>
            <a:r>
              <a:rPr lang="hu-HU" dirty="0" err="1"/>
              <a:t>subtitle</a:t>
            </a:r>
            <a:r>
              <a:rPr lang="hu-HU" dirty="0"/>
              <a:t> </a:t>
            </a:r>
            <a:r>
              <a:rPr lang="hu-HU" dirty="0" err="1"/>
              <a:t>can</a:t>
            </a:r>
            <a:r>
              <a:rPr lang="hu-HU" dirty="0"/>
              <a:t> be </a:t>
            </a:r>
            <a:r>
              <a:rPr lang="hu-HU" dirty="0" err="1"/>
              <a:t>seen</a:t>
            </a:r>
            <a:r>
              <a:rPr lang="hu-HU" dirty="0"/>
              <a:t> </a:t>
            </a:r>
            <a:r>
              <a:rPr lang="hu-HU" dirty="0" err="1"/>
              <a:t>as</a:t>
            </a:r>
            <a:r>
              <a:rPr lang="hu-HU" dirty="0"/>
              <a:t> a </a:t>
            </a:r>
            <a:r>
              <a:rPr lang="hu-HU" dirty="0" err="1"/>
              <a:t>keyword</a:t>
            </a:r>
            <a:r>
              <a:rPr lang="hu-HU" dirty="0"/>
              <a:t>. The </a:t>
            </a:r>
            <a:r>
              <a:rPr lang="hu-HU" dirty="0" err="1"/>
              <a:t>words</a:t>
            </a:r>
            <a:r>
              <a:rPr lang="hu-HU" dirty="0"/>
              <a:t> of </a:t>
            </a:r>
            <a:r>
              <a:rPr lang="hu-HU" dirty="0" err="1"/>
              <a:t>the</a:t>
            </a:r>
            <a:r>
              <a:rPr lang="hu-HU" dirty="0"/>
              <a:t> </a:t>
            </a:r>
            <a:r>
              <a:rPr lang="hu-HU" dirty="0" err="1"/>
              <a:t>abstract</a:t>
            </a:r>
            <a:r>
              <a:rPr lang="hu-HU" dirty="0"/>
              <a:t> </a:t>
            </a:r>
            <a:r>
              <a:rPr lang="hu-HU" dirty="0" err="1"/>
              <a:t>also</a:t>
            </a:r>
            <a:r>
              <a:rPr lang="hu-HU" dirty="0"/>
              <a:t> </a:t>
            </a:r>
            <a:r>
              <a:rPr lang="hu-HU" dirty="0" err="1"/>
              <a:t>deliver</a:t>
            </a:r>
            <a:r>
              <a:rPr lang="hu-HU" dirty="0"/>
              <a:t> </a:t>
            </a:r>
            <a:r>
              <a:rPr lang="hu-HU" dirty="0" err="1"/>
              <a:t>keywords</a:t>
            </a:r>
            <a:r>
              <a:rPr lang="hu-HU" dirty="0"/>
              <a:t>. </a:t>
            </a:r>
          </a:p>
          <a:p>
            <a:pPr marL="0" indent="0" algn="just">
              <a:buNone/>
            </a:pPr>
            <a:r>
              <a:rPr lang="hu-HU" dirty="0"/>
              <a:t>The </a:t>
            </a:r>
            <a:r>
              <a:rPr lang="hu-HU" dirty="0" err="1"/>
              <a:t>useful</a:t>
            </a:r>
            <a:r>
              <a:rPr lang="hu-HU" dirty="0"/>
              <a:t> </a:t>
            </a:r>
            <a:r>
              <a:rPr lang="hu-HU" dirty="0" err="1"/>
              <a:t>synonims</a:t>
            </a:r>
            <a:r>
              <a:rPr lang="hu-HU" dirty="0"/>
              <a:t>/</a:t>
            </a:r>
            <a:r>
              <a:rPr lang="hu-HU" dirty="0" err="1"/>
              <a:t>associatons</a:t>
            </a:r>
            <a:r>
              <a:rPr lang="hu-HU" dirty="0"/>
              <a:t> </a:t>
            </a:r>
            <a:r>
              <a:rPr lang="hu-HU" dirty="0" err="1"/>
              <a:t>will</a:t>
            </a:r>
            <a:r>
              <a:rPr lang="hu-HU" dirty="0"/>
              <a:t> </a:t>
            </a:r>
            <a:r>
              <a:rPr lang="hu-HU" dirty="0" err="1"/>
              <a:t>therefore</a:t>
            </a:r>
            <a:r>
              <a:rPr lang="hu-HU" dirty="0"/>
              <a:t> be </a:t>
            </a:r>
            <a:r>
              <a:rPr lang="hu-HU" dirty="0" err="1"/>
              <a:t>used</a:t>
            </a:r>
            <a:r>
              <a:rPr lang="hu-HU" dirty="0"/>
              <a:t> </a:t>
            </a:r>
            <a:r>
              <a:rPr lang="hu-HU" dirty="0" err="1"/>
              <a:t>as</a:t>
            </a:r>
            <a:r>
              <a:rPr lang="hu-HU" dirty="0"/>
              <a:t> </a:t>
            </a:r>
            <a:r>
              <a:rPr lang="hu-HU" dirty="0" err="1"/>
              <a:t>declared</a:t>
            </a:r>
            <a:r>
              <a:rPr lang="hu-HU" dirty="0"/>
              <a:t> </a:t>
            </a:r>
            <a:r>
              <a:rPr lang="hu-HU" dirty="0" err="1"/>
              <a:t>keywords</a:t>
            </a:r>
            <a:r>
              <a:rPr lang="hu-HU" dirty="0"/>
              <a:t>. </a:t>
            </a:r>
            <a:r>
              <a:rPr lang="hu-HU" dirty="0" err="1"/>
              <a:t>Our</a:t>
            </a:r>
            <a:r>
              <a:rPr lang="hu-HU" dirty="0"/>
              <a:t> </a:t>
            </a:r>
            <a:r>
              <a:rPr lang="hu-HU" dirty="0" err="1"/>
              <a:t>keywords</a:t>
            </a:r>
            <a:r>
              <a:rPr lang="hu-HU" dirty="0"/>
              <a:t> </a:t>
            </a:r>
            <a:r>
              <a:rPr lang="hu-HU" dirty="0" err="1"/>
              <a:t>will</a:t>
            </a:r>
            <a:r>
              <a:rPr lang="hu-HU" dirty="0"/>
              <a:t> be: </a:t>
            </a:r>
            <a:r>
              <a:rPr lang="hu-HU" dirty="0" err="1"/>
              <a:t>corona</a:t>
            </a:r>
            <a:r>
              <a:rPr lang="hu-HU" dirty="0"/>
              <a:t> </a:t>
            </a:r>
            <a:r>
              <a:rPr lang="hu-HU" dirty="0" err="1"/>
              <a:t>virus</a:t>
            </a:r>
            <a:r>
              <a:rPr lang="hu-HU" dirty="0"/>
              <a:t> + </a:t>
            </a:r>
            <a:r>
              <a:rPr lang="hu-HU" dirty="0" err="1"/>
              <a:t>prevention</a:t>
            </a:r>
            <a:r>
              <a:rPr lang="hu-HU" dirty="0"/>
              <a:t> + </a:t>
            </a:r>
            <a:r>
              <a:rPr lang="hu-HU" dirty="0" err="1"/>
              <a:t>suspicion</a:t>
            </a:r>
            <a:r>
              <a:rPr lang="hu-HU" dirty="0"/>
              <a:t> </a:t>
            </a:r>
            <a:r>
              <a:rPr lang="hu-HU" dirty="0" err="1"/>
              <a:t>generating</a:t>
            </a:r>
            <a:r>
              <a:rPr lang="hu-HU" dirty="0"/>
              <a:t> + robot </a:t>
            </a:r>
            <a:r>
              <a:rPr lang="hu-HU" dirty="0" err="1"/>
              <a:t>analyst</a:t>
            </a:r>
            <a:r>
              <a:rPr lang="hu-HU" dirty="0"/>
              <a:t> + </a:t>
            </a:r>
            <a:r>
              <a:rPr lang="hu-HU" dirty="0" err="1"/>
              <a:t>automation</a:t>
            </a:r>
            <a:r>
              <a:rPr lang="hu-HU" dirty="0"/>
              <a:t>. </a:t>
            </a:r>
            <a:r>
              <a:rPr lang="hu-HU" dirty="0" err="1"/>
              <a:t>These</a:t>
            </a:r>
            <a:r>
              <a:rPr lang="hu-HU" dirty="0"/>
              <a:t> </a:t>
            </a:r>
            <a:r>
              <a:rPr lang="hu-HU" dirty="0" err="1"/>
              <a:t>keywords</a:t>
            </a:r>
            <a:r>
              <a:rPr lang="hu-HU" dirty="0"/>
              <a:t> </a:t>
            </a:r>
            <a:r>
              <a:rPr lang="hu-HU" dirty="0" err="1"/>
              <a:t>may</a:t>
            </a:r>
            <a:r>
              <a:rPr lang="hu-HU" dirty="0"/>
              <a:t> </a:t>
            </a:r>
            <a:r>
              <a:rPr lang="hu-HU" dirty="0" err="1"/>
              <a:t>not</a:t>
            </a:r>
            <a:r>
              <a:rPr lang="hu-HU" dirty="0"/>
              <a:t> be </a:t>
            </a:r>
            <a:r>
              <a:rPr lang="hu-HU" dirty="0" err="1"/>
              <a:t>involved</a:t>
            </a:r>
            <a:r>
              <a:rPr lang="hu-HU" dirty="0"/>
              <a:t> </a:t>
            </a:r>
            <a:r>
              <a:rPr lang="hu-HU" dirty="0" err="1"/>
              <a:t>into</a:t>
            </a:r>
            <a:r>
              <a:rPr lang="hu-HU" dirty="0"/>
              <a:t> </a:t>
            </a:r>
            <a:r>
              <a:rPr lang="hu-HU" dirty="0" err="1"/>
              <a:t>the</a:t>
            </a:r>
            <a:r>
              <a:rPr lang="hu-HU" dirty="0"/>
              <a:t> </a:t>
            </a:r>
            <a:r>
              <a:rPr lang="hu-HU" dirty="0" err="1"/>
              <a:t>abstract</a:t>
            </a:r>
            <a:r>
              <a:rPr lang="hu-HU" dirty="0"/>
              <a:t>.</a:t>
            </a:r>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0 17-07-47">
            <a:hlinkClick r:id="" action="ppaction://media"/>
            <a:extLst>
              <a:ext uri="{FF2B5EF4-FFF2-40B4-BE49-F238E27FC236}">
                <a16:creationId xmlns:a16="http://schemas.microsoft.com/office/drawing/2014/main" id="{8C790908-9F94-40AA-A164-83AA99A14EA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714206416"/>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4140825"/>
          </a:xfrm>
        </p:spPr>
        <p:txBody>
          <a:bodyPr>
            <a:normAutofit fontScale="77500" lnSpcReduction="20000"/>
          </a:bodyPr>
          <a:lstStyle/>
          <a:p>
            <a:pPr marL="0" indent="0" algn="just">
              <a:buNone/>
            </a:pPr>
            <a:r>
              <a:rPr lang="en-GB" dirty="0"/>
              <a:t>Step 4. The abstract should be able to transfer the core messages. First part of the abstract: </a:t>
            </a:r>
            <a:r>
              <a:rPr lang="en-GB" b="1" dirty="0"/>
              <a:t>The vaccination should have preventive impacts in general. This prevention can be re-formulated as follows: the more is the ratio of the vaccinated persons the less should be the death rate. </a:t>
            </a:r>
            <a:endParaRPr lang="hu-HU" b="1" dirty="0"/>
          </a:p>
          <a:p>
            <a:pPr marL="0" indent="0" algn="just">
              <a:buNone/>
            </a:pPr>
            <a:r>
              <a:rPr lang="en-GB" b="1" dirty="0"/>
              <a:t>An explorative or AI-based model should therefore have parameters describing this relationship exactly in case of each risk groups. If the models will not reflect this expectation then the preventive impact is not valid from statistical point of view. It does not mean that the vaccine as such is not effective.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0 19-09-07">
            <a:hlinkClick r:id="" action="ppaction://media"/>
            <a:extLst>
              <a:ext uri="{FF2B5EF4-FFF2-40B4-BE49-F238E27FC236}">
                <a16:creationId xmlns:a16="http://schemas.microsoft.com/office/drawing/2014/main" id="{9BAD386F-C7D8-4E75-80B9-FFB0615447E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24046946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0000" lnSpcReduction="20000"/>
          </a:bodyPr>
          <a:lstStyle/>
          <a:p>
            <a:pPr marL="0" indent="0" algn="just">
              <a:buNone/>
            </a:pPr>
            <a:r>
              <a:rPr lang="en-GB" dirty="0"/>
              <a:t>Second part: </a:t>
            </a:r>
            <a:r>
              <a:rPr lang="en-GB" b="1" dirty="0"/>
              <a:t>The production function between causes and consequences let derive an evaluation for each country. This evaluation means where is worth living – where is the life safer compared to other EU-countries. </a:t>
            </a:r>
            <a:endParaRPr lang="hu-HU" b="1" dirty="0"/>
          </a:p>
          <a:p>
            <a:pPr marL="0" indent="0" algn="just">
              <a:buNone/>
            </a:pPr>
            <a:r>
              <a:rPr lang="en-GB" b="1" dirty="0"/>
              <a:t>The model can also support simulations. The simulations deliver answers for the following questions: How would be the death rate in case of any changes of the independent variables? </a:t>
            </a:r>
            <a:endParaRPr lang="hu-HU" b="1" dirty="0"/>
          </a:p>
          <a:p>
            <a:pPr marL="0" indent="0" algn="just">
              <a:buNone/>
            </a:pPr>
            <a:r>
              <a:rPr lang="en-GB" b="1" dirty="0"/>
              <a:t>The developed results let declare following statements, presumptions: the preventive impact could not be validated! 9 of 27 countries have a relatively low safety: GR&lt;EE&lt;LV&lt;FI&lt;DK&lt;LT&lt;CZ&lt;LU&lt;SI</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0 19-14-17">
            <a:hlinkClick r:id="" action="ppaction://media"/>
            <a:extLst>
              <a:ext uri="{FF2B5EF4-FFF2-40B4-BE49-F238E27FC236}">
                <a16:creationId xmlns:a16="http://schemas.microsoft.com/office/drawing/2014/main" id="{4C099382-8491-4E6A-95ED-2222FBB09E4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06788011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1C0B23-5F2F-485A-9097-16E010498C20}"/>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693D7BCF-4A4B-4209-B472-D96874987802}"/>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694AD8FA-EA17-4A04-9D1E-2E919A51B1FD}"/>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EC502260-D6A0-42C1-95F7-FB44A60417C6}"/>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B0AC7BCD-818A-43A2-826D-A1039CDB094B}"/>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763E5651-5AFB-4EDE-B6B8-30817E183661}"/>
              </a:ext>
            </a:extLst>
          </p:cNvPr>
          <p:cNvPicPr>
            <a:picLocks noChangeAspect="1"/>
          </p:cNvPicPr>
          <p:nvPr/>
        </p:nvPicPr>
        <p:blipFill>
          <a:blip r:embed="rId3"/>
          <a:stretch>
            <a:fillRect/>
          </a:stretch>
        </p:blipFill>
        <p:spPr>
          <a:xfrm>
            <a:off x="0" y="148983"/>
            <a:ext cx="12192000" cy="6560033"/>
          </a:xfrm>
          <a:prstGeom prst="rect">
            <a:avLst/>
          </a:prstGeom>
        </p:spPr>
      </p:pic>
    </p:spTree>
    <p:extLst>
      <p:ext uri="{BB962C8B-B14F-4D97-AF65-F5344CB8AC3E}">
        <p14:creationId xmlns:p14="http://schemas.microsoft.com/office/powerpoint/2010/main" val="168765894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848593"/>
          </a:xfrm>
        </p:spPr>
        <p:txBody>
          <a:bodyPr>
            <a:normAutofit fontScale="77500" lnSpcReduction="20000"/>
          </a:bodyPr>
          <a:lstStyle/>
          <a:p>
            <a:pPr marL="0" indent="0" algn="just">
              <a:buNone/>
            </a:pPr>
            <a:r>
              <a:rPr lang="en-GB" dirty="0"/>
              <a:t>The first part of the abstract describes a thinking experiment. This is an operative one. This experiment has immediately an interpretation layer. Without real data! Like in the ideal case of questionnaires. Please, repeat the part 2a! Professor Duck’s first example! </a:t>
            </a:r>
            <a:endParaRPr lang="hu-HU" dirty="0"/>
          </a:p>
          <a:p>
            <a:pPr marL="0" indent="0" algn="just">
              <a:buNone/>
            </a:pPr>
            <a:r>
              <a:rPr lang="en-GB" dirty="0"/>
              <a:t>This interpretation is a simple rule. Model-parameters can not be set in an arbitrary way in case of real data. The second part of the abstract uses already the context-depending keywords. Here will be spoken about the EU. More exactly about 27 countries. An attribute is also defined. The consequence variable is the death rate.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24-16">
            <a:hlinkClick r:id="" action="ppaction://media"/>
            <a:extLst>
              <a:ext uri="{FF2B5EF4-FFF2-40B4-BE49-F238E27FC236}">
                <a16:creationId xmlns:a16="http://schemas.microsoft.com/office/drawing/2014/main" id="{B2C3B79C-F462-44F4-B3D5-EDEFE1BD5D62}"/>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83975948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6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839166"/>
          </a:xfrm>
        </p:spPr>
        <p:txBody>
          <a:bodyPr>
            <a:normAutofit fontScale="77500" lnSpcReduction="20000"/>
          </a:bodyPr>
          <a:lstStyle/>
          <a:p>
            <a:pPr marL="0" indent="0" algn="just">
              <a:buNone/>
            </a:pPr>
            <a:r>
              <a:rPr lang="en-GB" dirty="0"/>
              <a:t>The second part declare two results: the preventive impact of the vaccination could not be validated. And there is a risk ranking for countries. The most risky countries could also be visualized. </a:t>
            </a:r>
            <a:endParaRPr lang="hu-HU" dirty="0"/>
          </a:p>
          <a:p>
            <a:pPr marL="0" indent="0" algn="just">
              <a:buNone/>
            </a:pPr>
            <a:r>
              <a:rPr lang="en-GB" dirty="0"/>
              <a:t>Potential critiques concerning the abstract: The independent variables should have been listed. The excluding of Croatia should have been explained. The group of risky countries could have been characterized more precisely: e.g. they are relatively small countries. Altogether the abstract is </a:t>
            </a:r>
            <a:r>
              <a:rPr lang="en-GB" dirty="0" err="1"/>
              <a:t>abl</a:t>
            </a:r>
            <a:r>
              <a:rPr lang="hu-HU" dirty="0"/>
              <a:t>e</a:t>
            </a:r>
            <a:r>
              <a:rPr lang="en-GB" dirty="0"/>
              <a:t> to generate curiosity for further details. Yet, the abstract is true. The abstract is not too fuzzy.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28-18">
            <a:hlinkClick r:id="" action="ppaction://media"/>
            <a:extLst>
              <a:ext uri="{FF2B5EF4-FFF2-40B4-BE49-F238E27FC236}">
                <a16:creationId xmlns:a16="http://schemas.microsoft.com/office/drawing/2014/main" id="{C12B9256-F2D3-4445-875E-49B0A1BCDD71}"/>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24583125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754325"/>
          </a:xfrm>
        </p:spPr>
        <p:txBody>
          <a:bodyPr>
            <a:normAutofit fontScale="77500" lnSpcReduction="20000"/>
          </a:bodyPr>
          <a:lstStyle/>
          <a:p>
            <a:pPr marL="0" indent="0" algn="just">
              <a:buNone/>
            </a:pPr>
            <a:r>
              <a:rPr lang="en-GB" dirty="0"/>
              <a:t>There are two approaches how to create an abstract. The first one could be seen till now. This is the so-called free-style approach. Texts can be created without any limitations. The full text should not be existing before. </a:t>
            </a:r>
            <a:endParaRPr lang="hu-HU" dirty="0"/>
          </a:p>
          <a:p>
            <a:pPr marL="0" indent="0" algn="just">
              <a:buNone/>
            </a:pPr>
            <a:r>
              <a:rPr lang="en-GB" dirty="0"/>
              <a:t>The second type is the citation-based approach. New sentences may not be created. The most relevant sentences of the finalized article should be quoted. The second type needs therefore the full text in advance. The generation of citation-based abstracts could already be derived - years before through Microsoft Word in an automated way.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30-22">
            <a:hlinkClick r:id="" action="ppaction://media"/>
            <a:extLst>
              <a:ext uri="{FF2B5EF4-FFF2-40B4-BE49-F238E27FC236}">
                <a16:creationId xmlns:a16="http://schemas.microsoft.com/office/drawing/2014/main" id="{EA8C9B3D-8FFC-4FF3-92BB-9F69D3A3CD0A}"/>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53469673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85000" lnSpcReduction="20000"/>
          </a:bodyPr>
          <a:lstStyle/>
          <a:p>
            <a:pPr marL="0" indent="0" algn="just">
              <a:buNone/>
            </a:pPr>
            <a:r>
              <a:rPr lang="en-GB" dirty="0"/>
              <a:t>Step 5. Chapter - Introduction. The introduction has to clarify: </a:t>
            </a:r>
            <a:r>
              <a:rPr lang="en-GB" b="1" dirty="0"/>
              <a:t>Why it is important to write about the topic for the society and for the author? What are the targeted groups? What are the objectives? What kind of utility can be expected after reading the article?</a:t>
            </a:r>
            <a:r>
              <a:rPr lang="en-GB" dirty="0"/>
              <a:t> It is preferable to have subchapters for each relevant part. </a:t>
            </a:r>
            <a:r>
              <a:rPr lang="en-GB" b="1" dirty="0"/>
              <a:t>Subchapter – Basic information. Subchapter – Objectives. Subchapter – Targeted groups. Subchapter – Expected utilities. Subchapter – Personal motivation.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32-10">
            <a:hlinkClick r:id="" action="ppaction://media"/>
            <a:extLst>
              <a:ext uri="{FF2B5EF4-FFF2-40B4-BE49-F238E27FC236}">
                <a16:creationId xmlns:a16="http://schemas.microsoft.com/office/drawing/2014/main" id="{7488BD3E-F2AF-47B2-AFE7-16FC6B6F9BED}"/>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53104820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4159677"/>
          </a:xfrm>
        </p:spPr>
        <p:txBody>
          <a:bodyPr>
            <a:normAutofit fontScale="77500" lnSpcReduction="20000"/>
          </a:bodyPr>
          <a:lstStyle/>
          <a:p>
            <a:pPr marL="0" indent="0" algn="just">
              <a:buNone/>
            </a:pPr>
            <a:r>
              <a:rPr lang="hu-HU" dirty="0" err="1"/>
              <a:t>It</a:t>
            </a:r>
            <a:r>
              <a:rPr lang="hu-HU" dirty="0"/>
              <a:t> is </a:t>
            </a:r>
            <a:r>
              <a:rPr lang="hu-HU" dirty="0" err="1"/>
              <a:t>also</a:t>
            </a:r>
            <a:r>
              <a:rPr lang="hu-HU" dirty="0"/>
              <a:t> </a:t>
            </a:r>
            <a:r>
              <a:rPr lang="hu-HU" dirty="0" err="1"/>
              <a:t>important</a:t>
            </a:r>
            <a:r>
              <a:rPr lang="hu-HU" dirty="0"/>
              <a:t> </a:t>
            </a:r>
            <a:r>
              <a:rPr lang="hu-HU" dirty="0" err="1"/>
              <a:t>to</a:t>
            </a:r>
            <a:r>
              <a:rPr lang="hu-HU" dirty="0"/>
              <a:t> go back </a:t>
            </a:r>
            <a:r>
              <a:rPr lang="hu-HU" dirty="0" err="1"/>
              <a:t>the</a:t>
            </a:r>
            <a:r>
              <a:rPr lang="hu-HU" dirty="0"/>
              <a:t> </a:t>
            </a:r>
            <a:r>
              <a:rPr lang="hu-HU" dirty="0" err="1"/>
              <a:t>our</a:t>
            </a:r>
            <a:r>
              <a:rPr lang="hu-HU" dirty="0"/>
              <a:t> robot </a:t>
            </a:r>
            <a:r>
              <a:rPr lang="hu-HU" dirty="0" err="1"/>
              <a:t>journalist</a:t>
            </a:r>
            <a:r>
              <a:rPr lang="hu-HU" dirty="0"/>
              <a:t>. </a:t>
            </a:r>
          </a:p>
          <a:p>
            <a:pPr marL="0" indent="0" algn="just">
              <a:buNone/>
            </a:pPr>
            <a:r>
              <a:rPr lang="hu-HU" dirty="0"/>
              <a:t>The robot </a:t>
            </a:r>
            <a:r>
              <a:rPr lang="hu-HU" dirty="0" err="1"/>
              <a:t>journalist</a:t>
            </a:r>
            <a:r>
              <a:rPr lang="hu-HU" dirty="0"/>
              <a:t> </a:t>
            </a:r>
            <a:r>
              <a:rPr lang="hu-HU" dirty="0" err="1"/>
              <a:t>are</a:t>
            </a:r>
            <a:r>
              <a:rPr lang="hu-HU" dirty="0"/>
              <a:t> </a:t>
            </a:r>
            <a:r>
              <a:rPr lang="hu-HU" dirty="0" err="1"/>
              <a:t>we</a:t>
            </a:r>
            <a:r>
              <a:rPr lang="hu-HU" dirty="0"/>
              <a:t> </a:t>
            </a:r>
            <a:r>
              <a:rPr lang="hu-HU" dirty="0" err="1"/>
              <a:t>ourself</a:t>
            </a:r>
            <a:r>
              <a:rPr lang="hu-HU" dirty="0"/>
              <a:t>. </a:t>
            </a:r>
            <a:r>
              <a:rPr lang="hu-HU" dirty="0" err="1"/>
              <a:t>What</a:t>
            </a:r>
            <a:r>
              <a:rPr lang="hu-HU" dirty="0"/>
              <a:t> </a:t>
            </a:r>
            <a:r>
              <a:rPr lang="hu-HU" dirty="0" err="1"/>
              <a:t>we</a:t>
            </a:r>
            <a:r>
              <a:rPr lang="hu-HU" dirty="0"/>
              <a:t> </a:t>
            </a:r>
            <a:r>
              <a:rPr lang="hu-HU" dirty="0" err="1"/>
              <a:t>can</a:t>
            </a:r>
            <a:r>
              <a:rPr lang="hu-HU" dirty="0"/>
              <a:t> </a:t>
            </a:r>
            <a:r>
              <a:rPr lang="hu-HU" dirty="0" err="1"/>
              <a:t>do</a:t>
            </a:r>
            <a:r>
              <a:rPr lang="hu-HU" dirty="0"/>
              <a:t> in a </a:t>
            </a:r>
            <a:r>
              <a:rPr lang="hu-HU" dirty="0" err="1"/>
              <a:t>proper</a:t>
            </a:r>
            <a:r>
              <a:rPr lang="hu-HU" dirty="0"/>
              <a:t> </a:t>
            </a:r>
            <a:r>
              <a:rPr lang="hu-HU" dirty="0" err="1"/>
              <a:t>way</a:t>
            </a:r>
            <a:r>
              <a:rPr lang="hu-HU" dirty="0"/>
              <a:t>, </a:t>
            </a:r>
            <a:r>
              <a:rPr lang="hu-HU" dirty="0" err="1"/>
              <a:t>that</a:t>
            </a:r>
            <a:r>
              <a:rPr lang="hu-HU" dirty="0"/>
              <a:t> </a:t>
            </a:r>
            <a:r>
              <a:rPr lang="hu-HU" dirty="0" err="1"/>
              <a:t>can</a:t>
            </a:r>
            <a:r>
              <a:rPr lang="hu-HU" dirty="0"/>
              <a:t> </a:t>
            </a:r>
            <a:r>
              <a:rPr lang="hu-HU" dirty="0" err="1"/>
              <a:t>also</a:t>
            </a:r>
            <a:r>
              <a:rPr lang="hu-HU" dirty="0"/>
              <a:t> be </a:t>
            </a:r>
            <a:r>
              <a:rPr lang="hu-HU" dirty="0" err="1"/>
              <a:t>executed</a:t>
            </a:r>
            <a:r>
              <a:rPr lang="hu-HU" dirty="0"/>
              <a:t> </a:t>
            </a:r>
            <a:r>
              <a:rPr lang="hu-HU" dirty="0" err="1"/>
              <a:t>by</a:t>
            </a:r>
            <a:r>
              <a:rPr lang="hu-HU" dirty="0"/>
              <a:t> </a:t>
            </a:r>
            <a:r>
              <a:rPr lang="hu-HU" dirty="0" err="1"/>
              <a:t>the</a:t>
            </a:r>
            <a:r>
              <a:rPr lang="hu-HU" dirty="0"/>
              <a:t> robot </a:t>
            </a:r>
            <a:r>
              <a:rPr lang="hu-HU" dirty="0" err="1"/>
              <a:t>journalist</a:t>
            </a:r>
            <a:r>
              <a:rPr lang="hu-HU" dirty="0"/>
              <a:t>. The </a:t>
            </a:r>
            <a:r>
              <a:rPr lang="hu-HU" dirty="0" err="1"/>
              <a:t>Knuth’s</a:t>
            </a:r>
            <a:r>
              <a:rPr lang="hu-HU" dirty="0"/>
              <a:t> </a:t>
            </a:r>
            <a:r>
              <a:rPr lang="hu-HU" dirty="0" err="1"/>
              <a:t>principle</a:t>
            </a:r>
            <a:r>
              <a:rPr lang="hu-HU" dirty="0"/>
              <a:t> </a:t>
            </a:r>
            <a:r>
              <a:rPr lang="hu-HU" dirty="0" err="1"/>
              <a:t>said</a:t>
            </a:r>
            <a:r>
              <a:rPr lang="hu-HU" dirty="0"/>
              <a:t>: </a:t>
            </a:r>
            <a:r>
              <a:rPr lang="hu-HU" dirty="0" err="1"/>
              <a:t>Knowledge</a:t>
            </a:r>
            <a:r>
              <a:rPr lang="hu-HU" dirty="0"/>
              <a:t> is </a:t>
            </a:r>
            <a:r>
              <a:rPr lang="hu-HU" dirty="0" err="1"/>
              <a:t>what</a:t>
            </a:r>
            <a:r>
              <a:rPr lang="hu-HU" dirty="0"/>
              <a:t> </a:t>
            </a:r>
            <a:r>
              <a:rPr lang="hu-HU" dirty="0" err="1"/>
              <a:t>can</a:t>
            </a:r>
            <a:r>
              <a:rPr lang="hu-HU" dirty="0"/>
              <a:t> be </a:t>
            </a:r>
            <a:r>
              <a:rPr lang="hu-HU" dirty="0" err="1"/>
              <a:t>transformed</a:t>
            </a:r>
            <a:r>
              <a:rPr lang="hu-HU" dirty="0"/>
              <a:t> </a:t>
            </a:r>
            <a:r>
              <a:rPr lang="hu-HU" dirty="0" err="1"/>
              <a:t>into</a:t>
            </a:r>
            <a:r>
              <a:rPr lang="hu-HU" dirty="0"/>
              <a:t> </a:t>
            </a:r>
            <a:r>
              <a:rPr lang="hu-HU" dirty="0" err="1"/>
              <a:t>source</a:t>
            </a:r>
            <a:r>
              <a:rPr lang="hu-HU" dirty="0"/>
              <a:t> </a:t>
            </a:r>
            <a:r>
              <a:rPr lang="hu-HU" dirty="0" err="1"/>
              <a:t>code</a:t>
            </a:r>
            <a:r>
              <a:rPr lang="hu-HU" dirty="0"/>
              <a:t>. </a:t>
            </a:r>
            <a:r>
              <a:rPr lang="hu-HU" dirty="0" err="1"/>
              <a:t>If</a:t>
            </a:r>
            <a:r>
              <a:rPr lang="hu-HU" dirty="0"/>
              <a:t> </a:t>
            </a:r>
            <a:r>
              <a:rPr lang="hu-HU" dirty="0" err="1"/>
              <a:t>we</a:t>
            </a:r>
            <a:r>
              <a:rPr lang="hu-HU" dirty="0"/>
              <a:t> </a:t>
            </a:r>
            <a:r>
              <a:rPr lang="hu-HU" dirty="0" err="1"/>
              <a:t>do</a:t>
            </a:r>
            <a:r>
              <a:rPr lang="hu-HU" dirty="0"/>
              <a:t> </a:t>
            </a:r>
            <a:r>
              <a:rPr lang="hu-HU" dirty="0" err="1"/>
              <a:t>something</a:t>
            </a:r>
            <a:r>
              <a:rPr lang="hu-HU" dirty="0"/>
              <a:t> </a:t>
            </a:r>
            <a:r>
              <a:rPr lang="hu-HU" dirty="0" err="1"/>
              <a:t>then</a:t>
            </a:r>
            <a:r>
              <a:rPr lang="hu-HU" dirty="0"/>
              <a:t> </a:t>
            </a:r>
            <a:r>
              <a:rPr lang="hu-HU" dirty="0" err="1"/>
              <a:t>this</a:t>
            </a:r>
            <a:r>
              <a:rPr lang="hu-HU" dirty="0"/>
              <a:t> </a:t>
            </a:r>
            <a:r>
              <a:rPr lang="hu-HU" dirty="0" err="1"/>
              <a:t>action</a:t>
            </a:r>
            <a:r>
              <a:rPr lang="hu-HU" dirty="0"/>
              <a:t> </a:t>
            </a:r>
            <a:r>
              <a:rPr lang="hu-HU" dirty="0" err="1"/>
              <a:t>should</a:t>
            </a:r>
            <a:r>
              <a:rPr lang="hu-HU" dirty="0"/>
              <a:t> </a:t>
            </a:r>
            <a:r>
              <a:rPr lang="hu-HU" dirty="0" err="1"/>
              <a:t>always</a:t>
            </a:r>
            <a:r>
              <a:rPr lang="hu-HU" dirty="0"/>
              <a:t> be </a:t>
            </a:r>
            <a:r>
              <a:rPr lang="hu-HU" dirty="0" err="1"/>
              <a:t>checked</a:t>
            </a:r>
            <a:r>
              <a:rPr lang="hu-HU" dirty="0"/>
              <a:t> in </a:t>
            </a:r>
            <a:r>
              <a:rPr lang="hu-HU" dirty="0" err="1"/>
              <a:t>details</a:t>
            </a:r>
            <a:r>
              <a:rPr lang="hu-HU" dirty="0"/>
              <a:t>, </a:t>
            </a:r>
            <a:r>
              <a:rPr lang="hu-HU" dirty="0" err="1"/>
              <a:t>whether</a:t>
            </a:r>
            <a:r>
              <a:rPr lang="hu-HU" dirty="0"/>
              <a:t> </a:t>
            </a:r>
            <a:r>
              <a:rPr lang="hu-HU" dirty="0" err="1"/>
              <a:t>we</a:t>
            </a:r>
            <a:r>
              <a:rPr lang="hu-HU" dirty="0"/>
              <a:t> </a:t>
            </a:r>
            <a:r>
              <a:rPr lang="hu-HU" dirty="0" err="1"/>
              <a:t>are</a:t>
            </a:r>
            <a:r>
              <a:rPr lang="hu-HU" dirty="0"/>
              <a:t> </a:t>
            </a:r>
            <a:r>
              <a:rPr lang="hu-HU" dirty="0" err="1"/>
              <a:t>capable</a:t>
            </a:r>
            <a:r>
              <a:rPr lang="hu-HU" dirty="0"/>
              <a:t> of </a:t>
            </a:r>
            <a:r>
              <a:rPr lang="hu-HU" dirty="0" err="1"/>
              <a:t>programming</a:t>
            </a:r>
            <a:r>
              <a:rPr lang="hu-HU" dirty="0"/>
              <a:t> </a:t>
            </a:r>
            <a:r>
              <a:rPr lang="hu-HU" dirty="0" err="1"/>
              <a:t>it</a:t>
            </a:r>
            <a:r>
              <a:rPr lang="hu-HU" dirty="0"/>
              <a:t>. </a:t>
            </a:r>
          </a:p>
          <a:p>
            <a:pPr marL="0" indent="0" algn="just">
              <a:buNone/>
            </a:pPr>
            <a:r>
              <a:rPr lang="hu-HU" dirty="0"/>
              <a:t>And </a:t>
            </a:r>
            <a:r>
              <a:rPr lang="hu-HU" dirty="0" err="1"/>
              <a:t>now</a:t>
            </a:r>
            <a:r>
              <a:rPr lang="hu-HU" dirty="0"/>
              <a:t>, I </a:t>
            </a:r>
            <a:r>
              <a:rPr lang="hu-HU" dirty="0" err="1"/>
              <a:t>have</a:t>
            </a:r>
            <a:r>
              <a:rPr lang="hu-HU" dirty="0"/>
              <a:t> </a:t>
            </a:r>
            <a:r>
              <a:rPr lang="hu-HU" dirty="0" err="1"/>
              <a:t>to</a:t>
            </a:r>
            <a:r>
              <a:rPr lang="hu-HU" dirty="0"/>
              <a:t> </a:t>
            </a:r>
            <a:r>
              <a:rPr lang="hu-HU" dirty="0" err="1"/>
              <a:t>introduce</a:t>
            </a:r>
            <a:r>
              <a:rPr lang="hu-HU" dirty="0"/>
              <a:t> </a:t>
            </a:r>
            <a:r>
              <a:rPr lang="hu-HU" dirty="0" err="1"/>
              <a:t>Doctor</a:t>
            </a:r>
            <a:r>
              <a:rPr lang="hu-HU" dirty="0"/>
              <a:t> </a:t>
            </a:r>
            <a:r>
              <a:rPr lang="hu-HU" b="1" dirty="0"/>
              <a:t>KUN</a:t>
            </a:r>
            <a:r>
              <a:rPr lang="hu-HU" dirty="0"/>
              <a:t>. </a:t>
            </a:r>
            <a:r>
              <a:rPr lang="hu-HU" dirty="0" err="1"/>
              <a:t>Doctor</a:t>
            </a:r>
            <a:r>
              <a:rPr lang="hu-HU" dirty="0"/>
              <a:t> KUN </a:t>
            </a:r>
            <a:r>
              <a:rPr lang="hu-HU" dirty="0" err="1"/>
              <a:t>will</a:t>
            </a:r>
            <a:r>
              <a:rPr lang="hu-HU" dirty="0"/>
              <a:t> be </a:t>
            </a:r>
            <a:r>
              <a:rPr lang="hu-HU" dirty="0" err="1"/>
              <a:t>your</a:t>
            </a:r>
            <a:r>
              <a:rPr lang="hu-HU" dirty="0"/>
              <a:t> </a:t>
            </a:r>
            <a:r>
              <a:rPr lang="hu-HU" dirty="0" err="1"/>
              <a:t>new</a:t>
            </a:r>
            <a:r>
              <a:rPr lang="hu-HU" dirty="0"/>
              <a:t> </a:t>
            </a:r>
            <a:r>
              <a:rPr lang="hu-HU" dirty="0" err="1"/>
              <a:t>conductor</a:t>
            </a:r>
            <a:r>
              <a:rPr lang="hu-HU" dirty="0"/>
              <a:t> </a:t>
            </a:r>
            <a:r>
              <a:rPr lang="hu-HU" dirty="0" err="1"/>
              <a:t>on</a:t>
            </a:r>
            <a:r>
              <a:rPr lang="hu-HU" dirty="0"/>
              <a:t> </a:t>
            </a:r>
            <a:r>
              <a:rPr lang="hu-HU" dirty="0" err="1"/>
              <a:t>the</a:t>
            </a:r>
            <a:r>
              <a:rPr lang="hu-HU" dirty="0"/>
              <a:t> </a:t>
            </a:r>
            <a:r>
              <a:rPr lang="hu-HU" dirty="0" err="1"/>
              <a:t>field</a:t>
            </a:r>
            <a:r>
              <a:rPr lang="hu-HU" dirty="0"/>
              <a:t> of </a:t>
            </a:r>
            <a:r>
              <a:rPr lang="hu-HU" dirty="0" err="1"/>
              <a:t>writing</a:t>
            </a:r>
            <a:r>
              <a:rPr lang="hu-HU" dirty="0"/>
              <a:t> </a:t>
            </a:r>
            <a:r>
              <a:rPr lang="hu-HU" dirty="0" err="1"/>
              <a:t>publications</a:t>
            </a:r>
            <a:r>
              <a:rPr lang="hu-HU" dirty="0"/>
              <a:t>. </a:t>
            </a:r>
            <a:r>
              <a:rPr lang="hu-HU" dirty="0" err="1"/>
              <a:t>Doctor</a:t>
            </a:r>
            <a:r>
              <a:rPr lang="hu-HU" dirty="0"/>
              <a:t> KUN has an </a:t>
            </a:r>
            <a:r>
              <a:rPr lang="hu-HU" dirty="0" err="1"/>
              <a:t>extrentric</a:t>
            </a:r>
            <a:r>
              <a:rPr lang="hu-HU" dirty="0"/>
              <a:t> </a:t>
            </a:r>
            <a:r>
              <a:rPr lang="hu-HU" dirty="0" err="1"/>
              <a:t>personality</a:t>
            </a:r>
            <a:r>
              <a:rPr lang="hu-HU" dirty="0"/>
              <a:t>. </a:t>
            </a:r>
            <a:r>
              <a:rPr lang="hu-HU" dirty="0" err="1"/>
              <a:t>Doctor</a:t>
            </a:r>
            <a:r>
              <a:rPr lang="hu-HU" dirty="0"/>
              <a:t> KUN </a:t>
            </a:r>
            <a:r>
              <a:rPr lang="hu-HU" dirty="0" err="1"/>
              <a:t>speak</a:t>
            </a:r>
            <a:r>
              <a:rPr lang="hu-HU" dirty="0"/>
              <a:t> </a:t>
            </a:r>
            <a:r>
              <a:rPr lang="hu-HU" dirty="0" err="1"/>
              <a:t>very</a:t>
            </a:r>
            <a:r>
              <a:rPr lang="hu-HU" dirty="0"/>
              <a:t> </a:t>
            </a:r>
            <a:r>
              <a:rPr lang="hu-HU" dirty="0" err="1"/>
              <a:t>compact</a:t>
            </a:r>
            <a:r>
              <a:rPr lang="hu-HU" dirty="0"/>
              <a:t> – </a:t>
            </a:r>
            <a:r>
              <a:rPr lang="hu-HU" dirty="0" err="1"/>
              <a:t>very-very</a:t>
            </a:r>
            <a:r>
              <a:rPr lang="hu-HU" dirty="0"/>
              <a:t> </a:t>
            </a:r>
            <a:r>
              <a:rPr lang="hu-HU" dirty="0" err="1"/>
              <a:t>compact</a:t>
            </a:r>
            <a:r>
              <a:rPr lang="hu-HU" dirty="0"/>
              <a:t> - </a:t>
            </a:r>
            <a:r>
              <a:rPr lang="hu-HU" dirty="0" err="1"/>
              <a:t>believe</a:t>
            </a:r>
            <a:r>
              <a:rPr lang="hu-HU" dirty="0"/>
              <a:t> </a:t>
            </a:r>
            <a:r>
              <a:rPr lang="hu-HU" dirty="0" err="1"/>
              <a:t>me</a:t>
            </a:r>
            <a:r>
              <a:rPr lang="hu-HU" dirty="0"/>
              <a:t>.</a:t>
            </a:r>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2" name="2020-03-30 11-36-58">
            <a:hlinkClick r:id="" action="ppaction://media"/>
            <a:extLst>
              <a:ext uri="{FF2B5EF4-FFF2-40B4-BE49-F238E27FC236}">
                <a16:creationId xmlns:a16="http://schemas.microsoft.com/office/drawing/2014/main" id="{654E3CAA-4446-4D0E-B0B6-A7D8A23F919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6172200" y="2889250"/>
            <a:ext cx="5183188" cy="2916238"/>
          </a:xfrm>
        </p:spPr>
      </p:pic>
    </p:spTree>
    <p:extLst>
      <p:ext uri="{BB962C8B-B14F-4D97-AF65-F5344CB8AC3E}">
        <p14:creationId xmlns:p14="http://schemas.microsoft.com/office/powerpoint/2010/main" val="24736411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6"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Subchapter – Basic information. It is useful to define the most relevant keywords like H1N1 as such – especially as a previous pandemic situation. Other relevant keywords are artificial intelligence, big-data, suspicion generating, automation, robot journalist, etc. </a:t>
            </a:r>
            <a:endParaRPr lang="hu-HU" dirty="0"/>
          </a:p>
          <a:p>
            <a:pPr marL="0" indent="0" algn="just">
              <a:buNone/>
            </a:pPr>
            <a:r>
              <a:rPr lang="en-GB" dirty="0"/>
              <a:t>The Readers should have the chance to identify the aspects of the authors. It is not really good to explain unnecessary details. Only short definitions are needed. These definitions should be existing in order to better understand the abstract. More details can be offered in form of a footnote.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34-25">
            <a:hlinkClick r:id="" action="ppaction://media"/>
            <a:extLst>
              <a:ext uri="{FF2B5EF4-FFF2-40B4-BE49-F238E27FC236}">
                <a16:creationId xmlns:a16="http://schemas.microsoft.com/office/drawing/2014/main" id="{30EC68B8-8591-4621-BB09-57665D450D8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64448324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858020"/>
          </a:xfrm>
        </p:spPr>
        <p:txBody>
          <a:bodyPr>
            <a:normAutofit fontScale="77500" lnSpcReduction="20000"/>
          </a:bodyPr>
          <a:lstStyle/>
          <a:p>
            <a:pPr marL="0" indent="0" algn="just">
              <a:buNone/>
            </a:pPr>
            <a:r>
              <a:rPr lang="en-GB" dirty="0"/>
              <a:t>Important remarks: each relevant sentence should only be used on one single place of the article. It is possible to move one sentence to an other place later. Repetitions are not necessary. An article is not a learning material or not a political speech. </a:t>
            </a:r>
            <a:endParaRPr lang="hu-HU" dirty="0"/>
          </a:p>
          <a:p>
            <a:pPr marL="0" indent="0" algn="just">
              <a:buNone/>
            </a:pPr>
            <a:r>
              <a:rPr lang="en-GB" dirty="0"/>
              <a:t>An article is a declaration. An ideal article should ensure reproducibility. An article has not to convince anybody. The chance of the reproducibility is the only validation of the declarations in the article. An article of a robot journalist is always reproducible. Being programmable is the reproducibility as such.</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36-41">
            <a:hlinkClick r:id="" action="ppaction://media"/>
            <a:extLst>
              <a:ext uri="{FF2B5EF4-FFF2-40B4-BE49-F238E27FC236}">
                <a16:creationId xmlns:a16="http://schemas.microsoft.com/office/drawing/2014/main" id="{529E14C5-C754-45D0-9798-9CA65432C608}"/>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843962701"/>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Subchapter – Basic information: </a:t>
            </a:r>
            <a:r>
              <a:rPr lang="en-GB" b="1" dirty="0"/>
              <a:t>“Influenza A virus subtype H1N1 (A/H1N1) is the subtype of influenza A virus that was the most common cause of human influenza (flu) in 2009” – according to WIKIPEDIA (end of March 2020). In case of almost each governmental decision, there are suspicions. Suspicions will be handle based on the legal ways. Legal ways use the magic of words. Here and now, suspicion generating will be demonstrated based on a big-data- and artificial intelligence-driven approach. This approach can be automated. Therefore, this article can be seen as a product of a robot journalist.</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38-52">
            <a:hlinkClick r:id="" action="ppaction://media"/>
            <a:extLst>
              <a:ext uri="{FF2B5EF4-FFF2-40B4-BE49-F238E27FC236}">
                <a16:creationId xmlns:a16="http://schemas.microsoft.com/office/drawing/2014/main" id="{E1322E97-7D1A-4125-885A-7EEA84397AA5}"/>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594792961"/>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80B041-241B-419E-82B9-142A75A544F3}"/>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41E5D793-F344-43E0-B321-F3A082CA43B3}"/>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EC956478-3EDC-4117-BCCC-F28D4D24E3E5}"/>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7D662C88-F1EC-418A-A898-46624E86547F}"/>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38ACD355-48BF-4D3E-85BC-37AA4B5FA213}"/>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78C5F0F6-3EC3-4EB4-AB90-419C9F97785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8375265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Subchapter – Objectives: </a:t>
            </a:r>
            <a:r>
              <a:rPr lang="en-GB" b="1" dirty="0"/>
              <a:t>The goals of the article are simple. To identify structured data about H1N1. To model death rate based on nine independent variables: like vaccination rates of six different risk groups, population density and urbanisation rate, and infection rate. To derive impacts of the independent variables to the consequence variable. To compare impacts to the expectations. To estimate death rate for each involved country of the EU-28 where Croatia should be excluded because of lack of information. To evaluate estimations and fact in order to see which country is safer.</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41-56">
            <a:hlinkClick r:id="" action="ppaction://media"/>
            <a:extLst>
              <a:ext uri="{FF2B5EF4-FFF2-40B4-BE49-F238E27FC236}">
                <a16:creationId xmlns:a16="http://schemas.microsoft.com/office/drawing/2014/main" id="{E06CFF7F-1ACB-42D0-A8A5-7800115CF0F2}"/>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98634614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b="1" dirty="0"/>
              <a:t>Further goals are to have steps of data collecting, modelling, analysing in a reproducible form. Besides, to conclude in an automated way based on a prepared interpretation rule set without any human influence after involving the real data where conclusions were searched for existing prevention impacts and the difference of estimated and measured death rates of the countries. </a:t>
            </a:r>
            <a:endParaRPr lang="hu-HU" b="1" dirty="0"/>
          </a:p>
          <a:p>
            <a:pPr marL="0" indent="0" algn="just">
              <a:buNone/>
            </a:pPr>
            <a:r>
              <a:rPr lang="en-GB" b="1" dirty="0"/>
              <a:t>Parallel, to use solver-based online analytical tools for exploring relationships between the death rate as dependent variable and each independent one.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43-38">
            <a:hlinkClick r:id="" action="ppaction://media"/>
            <a:extLst>
              <a:ext uri="{FF2B5EF4-FFF2-40B4-BE49-F238E27FC236}">
                <a16:creationId xmlns:a16="http://schemas.microsoft.com/office/drawing/2014/main" id="{44F4295D-6C07-430C-A061-2BB9E913E3F2}"/>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82261684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D2312C-B093-4E10-A61E-EC34D0FF01D3}"/>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3ACD2D3B-2CCA-4E8C-8CE2-47D224353C4D}"/>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BA546393-CDD0-4295-BF9B-104242DF98DF}"/>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87DCD83B-AFCE-4316-8930-9D76A8B141CE}"/>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90D3C1FE-9771-4D88-A9EC-4CB5477F0769}"/>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12AF748E-704E-4E6E-A369-14566FF0AFB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092847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The objectives should be interpreted as orders or milestones. Each objective should be checked by the authors and the Readers. The objectives can also be seen as a check list. The objectives are promises. </a:t>
            </a:r>
            <a:endParaRPr lang="hu-HU" dirty="0"/>
          </a:p>
          <a:p>
            <a:pPr marL="0" indent="0" algn="just">
              <a:buNone/>
            </a:pPr>
            <a:r>
              <a:rPr lang="en-GB" dirty="0"/>
              <a:t>The objectives may be context-free. The objectives are however mostly content-oriented in a direct way. The reasons leading to the objectives must not be interpreted in the subchapter – objectives. </a:t>
            </a:r>
            <a:endParaRPr lang="hu-HU" dirty="0"/>
          </a:p>
          <a:p>
            <a:pPr marL="0" indent="0" algn="just">
              <a:buNone/>
            </a:pPr>
            <a:r>
              <a:rPr lang="en-GB" dirty="0"/>
              <a:t>The argumentations should be presented in subchapter – expected utilities or subchapter - targeted groups.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46-04">
            <a:hlinkClick r:id="" action="ppaction://media"/>
            <a:extLst>
              <a:ext uri="{FF2B5EF4-FFF2-40B4-BE49-F238E27FC236}">
                <a16:creationId xmlns:a16="http://schemas.microsoft.com/office/drawing/2014/main" id="{C82C5C4D-F03A-41FF-8136-3C926C651833}"/>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63950678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Subchapter – Targeted groups: </a:t>
            </a:r>
            <a:r>
              <a:rPr lang="en-GB" b="1" dirty="0"/>
              <a:t>Investigative journalists work on suspicion generations in a professional way. The suspicion generation should also be driven by legal experts. The robotizing of this activity is important of the entire society. The robotizing brings more efficiency and more objectivity. A good presumption is trivial or self-evident. The proofs and the whole logical can immediately be interpreted by the Readers. The suspicion generating process must be reproducible. The logic of an evidence-based suspicion generating process must be existing before the needed data are available.</a:t>
            </a:r>
            <a:r>
              <a:rPr lang="en-GB" dirty="0"/>
              <a:t>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47-30">
            <a:hlinkClick r:id="" action="ppaction://media"/>
            <a:extLst>
              <a:ext uri="{FF2B5EF4-FFF2-40B4-BE49-F238E27FC236}">
                <a16:creationId xmlns:a16="http://schemas.microsoft.com/office/drawing/2014/main" id="{A14C47CD-7D72-4D05-8A88-E2A07824649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58551754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Subchapter – Expected utilities: </a:t>
            </a:r>
            <a:r>
              <a:rPr lang="en-GB" b="1" dirty="0"/>
              <a:t>The most trivial expected benefit behind the automation is the increasing the efficiency. Efficiency means what kind of impact can be expected concerning a given volume of resources. The articles about possibilities of robotizing supports shifting paradigms especially in case of relevant phenomena like the corona pandemic process or even the predecessor – the H1N1 process. The credibility of the global process can not be evaluated based on personalized experiences – only on statistics and system theoretical approaches. The same is valid for the global warming.</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48-54">
            <a:hlinkClick r:id="" action="ppaction://media"/>
            <a:extLst>
              <a:ext uri="{FF2B5EF4-FFF2-40B4-BE49-F238E27FC236}">
                <a16:creationId xmlns:a16="http://schemas.microsoft.com/office/drawing/2014/main" id="{2F043EDA-2CA0-4766-8CE1-B7DD976EAA69}"/>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14995477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4159677"/>
          </a:xfrm>
        </p:spPr>
        <p:txBody>
          <a:bodyPr>
            <a:normAutofit fontScale="85000" lnSpcReduction="20000"/>
          </a:bodyPr>
          <a:lstStyle/>
          <a:p>
            <a:pPr marL="0" indent="0" algn="just">
              <a:buNone/>
            </a:pPr>
            <a:r>
              <a:rPr lang="hu-HU" dirty="0" err="1"/>
              <a:t>Doctor</a:t>
            </a:r>
            <a:r>
              <a:rPr lang="hu-HU" dirty="0"/>
              <a:t> KUN </a:t>
            </a:r>
            <a:r>
              <a:rPr lang="hu-HU" dirty="0" err="1"/>
              <a:t>will</a:t>
            </a:r>
            <a:r>
              <a:rPr lang="hu-HU" dirty="0"/>
              <a:t> </a:t>
            </a:r>
            <a:r>
              <a:rPr lang="hu-HU" dirty="0" err="1"/>
              <a:t>produce</a:t>
            </a:r>
            <a:r>
              <a:rPr lang="hu-HU" dirty="0"/>
              <a:t> </a:t>
            </a:r>
            <a:r>
              <a:rPr lang="hu-HU" dirty="0" err="1"/>
              <a:t>step</a:t>
            </a:r>
            <a:r>
              <a:rPr lang="hu-HU" dirty="0"/>
              <a:t> </a:t>
            </a:r>
            <a:r>
              <a:rPr lang="hu-HU" dirty="0" err="1"/>
              <a:t>by</a:t>
            </a:r>
            <a:r>
              <a:rPr lang="hu-HU" dirty="0"/>
              <a:t> </a:t>
            </a:r>
            <a:r>
              <a:rPr lang="hu-HU" dirty="0" err="1"/>
              <a:t>step</a:t>
            </a:r>
            <a:r>
              <a:rPr lang="hu-HU" dirty="0"/>
              <a:t> – </a:t>
            </a:r>
            <a:r>
              <a:rPr lang="hu-HU" dirty="0" err="1"/>
              <a:t>what</a:t>
            </a:r>
            <a:r>
              <a:rPr lang="hu-HU" dirty="0"/>
              <a:t> </a:t>
            </a:r>
            <a:r>
              <a:rPr lang="hu-HU" dirty="0" err="1"/>
              <a:t>else</a:t>
            </a:r>
            <a:r>
              <a:rPr lang="hu-HU" dirty="0"/>
              <a:t> </a:t>
            </a:r>
            <a:r>
              <a:rPr lang="hu-HU" dirty="0" err="1"/>
              <a:t>as</a:t>
            </a:r>
            <a:r>
              <a:rPr lang="hu-HU" dirty="0"/>
              <a:t> - a </a:t>
            </a:r>
            <a:r>
              <a:rPr lang="hu-HU" dirty="0" err="1"/>
              <a:t>minimalistic</a:t>
            </a:r>
            <a:r>
              <a:rPr lang="hu-HU" dirty="0"/>
              <a:t> version of </a:t>
            </a:r>
            <a:r>
              <a:rPr lang="hu-HU" dirty="0" err="1"/>
              <a:t>the</a:t>
            </a:r>
            <a:r>
              <a:rPr lang="hu-HU" dirty="0"/>
              <a:t> H1N1 </a:t>
            </a:r>
            <a:r>
              <a:rPr lang="hu-HU" dirty="0" err="1"/>
              <a:t>article</a:t>
            </a:r>
            <a:r>
              <a:rPr lang="hu-HU" dirty="0"/>
              <a:t> </a:t>
            </a:r>
            <a:r>
              <a:rPr lang="hu-HU" dirty="0" err="1"/>
              <a:t>where</a:t>
            </a:r>
            <a:r>
              <a:rPr lang="hu-HU" dirty="0"/>
              <a:t> in </a:t>
            </a:r>
            <a:r>
              <a:rPr lang="hu-HU" dirty="0" err="1"/>
              <a:t>case</a:t>
            </a:r>
            <a:r>
              <a:rPr lang="hu-HU" dirty="0"/>
              <a:t> of </a:t>
            </a:r>
            <a:r>
              <a:rPr lang="hu-HU" dirty="0" err="1"/>
              <a:t>each</a:t>
            </a:r>
            <a:r>
              <a:rPr lang="hu-HU" dirty="0"/>
              <a:t> </a:t>
            </a:r>
            <a:r>
              <a:rPr lang="hu-HU" dirty="0" err="1"/>
              <a:t>involved</a:t>
            </a:r>
            <a:r>
              <a:rPr lang="hu-HU" dirty="0"/>
              <a:t> text, </a:t>
            </a:r>
            <a:r>
              <a:rPr lang="hu-HU" dirty="0" err="1"/>
              <a:t>sentence</a:t>
            </a:r>
            <a:r>
              <a:rPr lang="hu-HU" dirty="0"/>
              <a:t>, </a:t>
            </a:r>
            <a:r>
              <a:rPr lang="hu-HU" dirty="0" err="1"/>
              <a:t>chapter</a:t>
            </a:r>
            <a:r>
              <a:rPr lang="hu-HU" dirty="0"/>
              <a:t> </a:t>
            </a:r>
            <a:r>
              <a:rPr lang="hu-HU" dirty="0" err="1"/>
              <a:t>or</a:t>
            </a:r>
            <a:r>
              <a:rPr lang="hu-HU" dirty="0"/>
              <a:t> </a:t>
            </a:r>
            <a:r>
              <a:rPr lang="hu-HU" dirty="0" err="1"/>
              <a:t>even</a:t>
            </a:r>
            <a:r>
              <a:rPr lang="hu-HU" dirty="0"/>
              <a:t> image </a:t>
            </a:r>
            <a:r>
              <a:rPr lang="hu-HU" dirty="0" err="1"/>
              <a:t>will</a:t>
            </a:r>
            <a:r>
              <a:rPr lang="hu-HU" dirty="0"/>
              <a:t> </a:t>
            </a:r>
            <a:r>
              <a:rPr lang="hu-HU" dirty="0" err="1"/>
              <a:t>also</a:t>
            </a:r>
            <a:r>
              <a:rPr lang="hu-HU" dirty="0"/>
              <a:t> be a </a:t>
            </a:r>
            <a:r>
              <a:rPr lang="hu-HU" dirty="0" err="1"/>
              <a:t>kind</a:t>
            </a:r>
            <a:r>
              <a:rPr lang="hu-HU" dirty="0"/>
              <a:t> of </a:t>
            </a:r>
            <a:r>
              <a:rPr lang="hu-HU" dirty="0" err="1"/>
              <a:t>argumentation</a:t>
            </a:r>
            <a:r>
              <a:rPr lang="hu-HU" dirty="0"/>
              <a:t> </a:t>
            </a:r>
            <a:r>
              <a:rPr lang="hu-HU" dirty="0" err="1"/>
              <a:t>delivered</a:t>
            </a:r>
            <a:r>
              <a:rPr lang="hu-HU" dirty="0"/>
              <a:t> in </a:t>
            </a:r>
            <a:r>
              <a:rPr lang="hu-HU" dirty="0" err="1"/>
              <a:t>order</a:t>
            </a:r>
            <a:r>
              <a:rPr lang="hu-HU" dirty="0"/>
              <a:t> </a:t>
            </a:r>
            <a:r>
              <a:rPr lang="hu-HU" dirty="0" err="1"/>
              <a:t>to</a:t>
            </a:r>
            <a:r>
              <a:rPr lang="hu-HU" dirty="0"/>
              <a:t> </a:t>
            </a:r>
            <a:r>
              <a:rPr lang="hu-HU" dirty="0" err="1"/>
              <a:t>increase</a:t>
            </a:r>
            <a:r>
              <a:rPr lang="hu-HU" dirty="0"/>
              <a:t> </a:t>
            </a:r>
            <a:r>
              <a:rPr lang="hu-HU" dirty="0" err="1"/>
              <a:t>the</a:t>
            </a:r>
            <a:r>
              <a:rPr lang="hu-HU" dirty="0"/>
              <a:t> feeling </a:t>
            </a:r>
            <a:r>
              <a:rPr lang="hu-HU" dirty="0" err="1"/>
              <a:t>that</a:t>
            </a:r>
            <a:r>
              <a:rPr lang="hu-HU" dirty="0"/>
              <a:t> </a:t>
            </a:r>
            <a:r>
              <a:rPr lang="hu-HU" dirty="0" err="1"/>
              <a:t>the</a:t>
            </a:r>
            <a:r>
              <a:rPr lang="hu-HU" dirty="0"/>
              <a:t> </a:t>
            </a:r>
            <a:r>
              <a:rPr lang="hu-HU" dirty="0" err="1"/>
              <a:t>activities</a:t>
            </a:r>
            <a:r>
              <a:rPr lang="hu-HU" dirty="0"/>
              <a:t> of robot </a:t>
            </a:r>
            <a:r>
              <a:rPr lang="hu-HU" dirty="0" err="1"/>
              <a:t>journalist</a:t>
            </a:r>
            <a:r>
              <a:rPr lang="hu-HU" dirty="0"/>
              <a:t> is </a:t>
            </a:r>
            <a:r>
              <a:rPr lang="hu-HU" dirty="0" err="1"/>
              <a:t>not</a:t>
            </a:r>
            <a:r>
              <a:rPr lang="hu-HU" dirty="0"/>
              <a:t> an </a:t>
            </a:r>
            <a:r>
              <a:rPr lang="hu-HU" dirty="0" err="1"/>
              <a:t>artistic</a:t>
            </a:r>
            <a:r>
              <a:rPr lang="hu-HU" dirty="0"/>
              <a:t> </a:t>
            </a:r>
            <a:r>
              <a:rPr lang="hu-HU" dirty="0" err="1"/>
              <a:t>challenge</a:t>
            </a:r>
            <a:r>
              <a:rPr lang="hu-HU" dirty="0"/>
              <a:t>. </a:t>
            </a:r>
          </a:p>
          <a:p>
            <a:pPr marL="0" indent="0" algn="just">
              <a:buNone/>
            </a:pPr>
            <a:r>
              <a:rPr lang="hu-HU" dirty="0" err="1"/>
              <a:t>It</a:t>
            </a:r>
            <a:r>
              <a:rPr lang="hu-HU" dirty="0"/>
              <a:t> </a:t>
            </a:r>
            <a:r>
              <a:rPr lang="hu-HU" dirty="0" err="1"/>
              <a:t>means</a:t>
            </a:r>
            <a:r>
              <a:rPr lang="hu-HU" dirty="0"/>
              <a:t> </a:t>
            </a:r>
            <a:r>
              <a:rPr lang="hu-HU" dirty="0" err="1"/>
              <a:t>the</a:t>
            </a:r>
            <a:r>
              <a:rPr lang="hu-HU" dirty="0"/>
              <a:t> </a:t>
            </a:r>
            <a:r>
              <a:rPr lang="hu-HU" dirty="0" err="1"/>
              <a:t>Knuth’s</a:t>
            </a:r>
            <a:r>
              <a:rPr lang="hu-HU" dirty="0"/>
              <a:t> </a:t>
            </a:r>
            <a:r>
              <a:rPr lang="hu-HU" dirty="0" err="1"/>
              <a:t>principle</a:t>
            </a:r>
            <a:r>
              <a:rPr lang="hu-HU" dirty="0"/>
              <a:t> </a:t>
            </a:r>
            <a:r>
              <a:rPr lang="hu-HU" dirty="0" err="1"/>
              <a:t>can</a:t>
            </a:r>
            <a:r>
              <a:rPr lang="hu-HU" dirty="0"/>
              <a:t> </a:t>
            </a:r>
            <a:r>
              <a:rPr lang="hu-HU" dirty="0" err="1"/>
              <a:t>also</a:t>
            </a:r>
            <a:r>
              <a:rPr lang="hu-HU" dirty="0"/>
              <a:t> be </a:t>
            </a:r>
            <a:r>
              <a:rPr lang="hu-HU" dirty="0" err="1"/>
              <a:t>realized</a:t>
            </a:r>
            <a:r>
              <a:rPr lang="hu-HU" dirty="0"/>
              <a:t> in </a:t>
            </a:r>
            <a:r>
              <a:rPr lang="hu-HU" dirty="0" err="1"/>
              <a:t>case</a:t>
            </a:r>
            <a:r>
              <a:rPr lang="hu-HU" dirty="0"/>
              <a:t> of </a:t>
            </a:r>
            <a:r>
              <a:rPr lang="hu-HU" dirty="0" err="1"/>
              <a:t>the</a:t>
            </a:r>
            <a:r>
              <a:rPr lang="hu-HU" dirty="0"/>
              <a:t> </a:t>
            </a:r>
            <a:r>
              <a:rPr lang="hu-HU" dirty="0" err="1"/>
              <a:t>writing</a:t>
            </a:r>
            <a:r>
              <a:rPr lang="hu-HU" dirty="0"/>
              <a:t> </a:t>
            </a:r>
            <a:r>
              <a:rPr lang="hu-HU" dirty="0" err="1"/>
              <a:t>as</a:t>
            </a:r>
            <a:r>
              <a:rPr lang="hu-HU" dirty="0"/>
              <a:t> </a:t>
            </a:r>
            <a:r>
              <a:rPr lang="hu-HU" dirty="0" err="1"/>
              <a:t>such</a:t>
            </a:r>
            <a:r>
              <a:rPr lang="hu-HU" dirty="0"/>
              <a:t>. </a:t>
            </a:r>
            <a:r>
              <a:rPr lang="hu-HU" dirty="0" err="1"/>
              <a:t>Doctor</a:t>
            </a:r>
            <a:r>
              <a:rPr lang="hu-HU" dirty="0"/>
              <a:t> KUN is </a:t>
            </a:r>
            <a:r>
              <a:rPr lang="hu-HU" dirty="0" err="1"/>
              <a:t>not</a:t>
            </a:r>
            <a:r>
              <a:rPr lang="hu-HU" dirty="0"/>
              <a:t> </a:t>
            </a:r>
            <a:r>
              <a:rPr lang="hu-HU" dirty="0" err="1"/>
              <a:t>against</a:t>
            </a:r>
            <a:r>
              <a:rPr lang="hu-HU" dirty="0"/>
              <a:t> </a:t>
            </a:r>
            <a:r>
              <a:rPr lang="hu-HU" dirty="0" err="1"/>
              <a:t>the</a:t>
            </a:r>
            <a:r>
              <a:rPr lang="hu-HU" dirty="0"/>
              <a:t> </a:t>
            </a:r>
            <a:r>
              <a:rPr lang="hu-HU" dirty="0" err="1"/>
              <a:t>magic</a:t>
            </a:r>
            <a:r>
              <a:rPr lang="hu-HU" dirty="0"/>
              <a:t> of </a:t>
            </a:r>
            <a:r>
              <a:rPr lang="hu-HU" dirty="0" err="1"/>
              <a:t>words</a:t>
            </a:r>
            <a:r>
              <a:rPr lang="hu-HU" dirty="0"/>
              <a:t>. </a:t>
            </a:r>
            <a:r>
              <a:rPr lang="hu-HU" dirty="0" err="1"/>
              <a:t>Doctor</a:t>
            </a:r>
            <a:r>
              <a:rPr lang="hu-HU" dirty="0"/>
              <a:t> KUN </a:t>
            </a:r>
            <a:r>
              <a:rPr lang="hu-HU" dirty="0" err="1"/>
              <a:t>just</a:t>
            </a:r>
            <a:r>
              <a:rPr lang="hu-HU" dirty="0"/>
              <a:t> </a:t>
            </a:r>
            <a:r>
              <a:rPr lang="hu-HU" dirty="0" err="1"/>
              <a:t>tries</a:t>
            </a:r>
            <a:r>
              <a:rPr lang="hu-HU" dirty="0"/>
              <a:t> </a:t>
            </a:r>
            <a:r>
              <a:rPr lang="hu-HU" dirty="0" err="1"/>
              <a:t>to</a:t>
            </a:r>
            <a:r>
              <a:rPr lang="hu-HU" dirty="0"/>
              <a:t> </a:t>
            </a:r>
            <a:r>
              <a:rPr lang="hu-HU" dirty="0" err="1"/>
              <a:t>find</a:t>
            </a:r>
            <a:r>
              <a:rPr lang="hu-HU" dirty="0"/>
              <a:t> an optimum </a:t>
            </a:r>
            <a:r>
              <a:rPr lang="hu-HU" dirty="0" err="1"/>
              <a:t>concerning</a:t>
            </a:r>
            <a:r>
              <a:rPr lang="hu-HU" dirty="0"/>
              <a:t> </a:t>
            </a:r>
            <a:r>
              <a:rPr lang="hu-HU" dirty="0" err="1"/>
              <a:t>it</a:t>
            </a:r>
            <a:r>
              <a:rPr lang="hu-HU" dirty="0"/>
              <a:t>. </a:t>
            </a:r>
            <a:r>
              <a:rPr lang="hu-HU" dirty="0" err="1"/>
              <a:t>Doctor</a:t>
            </a:r>
            <a:r>
              <a:rPr lang="hu-HU" dirty="0"/>
              <a:t> KUN – </a:t>
            </a:r>
            <a:r>
              <a:rPr lang="hu-HU" dirty="0" err="1"/>
              <a:t>it</a:t>
            </a:r>
            <a:r>
              <a:rPr lang="hu-HU" dirty="0"/>
              <a:t> is </a:t>
            </a:r>
            <a:r>
              <a:rPr lang="hu-HU" dirty="0" err="1"/>
              <a:t>your</a:t>
            </a:r>
            <a:r>
              <a:rPr lang="hu-HU" dirty="0"/>
              <a:t> </a:t>
            </a:r>
            <a:r>
              <a:rPr lang="hu-HU" dirty="0" err="1"/>
              <a:t>turn</a:t>
            </a:r>
            <a:r>
              <a:rPr lang="hu-HU" dirty="0"/>
              <a:t> </a:t>
            </a:r>
            <a:r>
              <a:rPr lang="hu-HU" dirty="0" err="1"/>
              <a:t>from</a:t>
            </a:r>
            <a:r>
              <a:rPr lang="hu-HU" dirty="0"/>
              <a:t> </a:t>
            </a:r>
            <a:r>
              <a:rPr lang="hu-HU" dirty="0" err="1"/>
              <a:t>now</a:t>
            </a:r>
            <a:r>
              <a:rPr lang="hu-HU" dirty="0"/>
              <a:t> </a:t>
            </a:r>
            <a:r>
              <a:rPr lang="hu-HU" dirty="0" err="1"/>
              <a:t>on</a:t>
            </a:r>
            <a:r>
              <a:rPr lang="hu-HU" dirty="0"/>
              <a:t>:</a:t>
            </a:r>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30 11-40-27">
            <a:hlinkClick r:id="" action="ppaction://media"/>
            <a:extLst>
              <a:ext uri="{FF2B5EF4-FFF2-40B4-BE49-F238E27FC236}">
                <a16:creationId xmlns:a16="http://schemas.microsoft.com/office/drawing/2014/main" id="{1A2D1AA4-0528-457E-A275-84E13F502362}"/>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6172200" y="2889250"/>
            <a:ext cx="5183188" cy="2916238"/>
          </a:xfrm>
        </p:spPr>
      </p:pic>
    </p:spTree>
    <p:extLst>
      <p:ext uri="{BB962C8B-B14F-4D97-AF65-F5344CB8AC3E}">
        <p14:creationId xmlns:p14="http://schemas.microsoft.com/office/powerpoint/2010/main" val="128995034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6"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Subchapter –  Personal motivations: </a:t>
            </a:r>
            <a:r>
              <a:rPr lang="en-GB" b="1" dirty="0"/>
              <a:t>The article tries to demonstrate in case of a closed pandemic process what kind of controls should always be executed. The consequences of the H1N1 database should be transferable to the pandemic process caused through corona virus infections. </a:t>
            </a:r>
            <a:endParaRPr lang="hu-HU" b="1" dirty="0"/>
          </a:p>
          <a:p>
            <a:pPr marL="0" indent="0" algn="just">
              <a:buNone/>
            </a:pPr>
            <a:r>
              <a:rPr lang="en-GB" b="1" dirty="0"/>
              <a:t>The Industry 4.0 strategy it means the robotizing is valid for each segment of the human life. Valid therefore for the suspicion generation. Valid for the investigative journalism. Valid for the teaching and learning strategies as such.</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1 18-50-24">
            <a:hlinkClick r:id="" action="ppaction://media"/>
            <a:extLst>
              <a:ext uri="{FF2B5EF4-FFF2-40B4-BE49-F238E27FC236}">
                <a16:creationId xmlns:a16="http://schemas.microsoft.com/office/drawing/2014/main" id="{D7C5EED1-3613-480A-8EFA-A448034FDD2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08470502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4E1D38C-8CBA-4ED0-98C9-C5F7F393996A}"/>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17BD9744-0D7D-44F7-807D-E5CA32569E33}"/>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CE3E34E3-F078-4F53-AEA5-B015C03954C3}"/>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AAB679AA-6FBA-4AF3-A669-5F1EE28E3A92}"/>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0F462D42-B2F3-48FC-847B-0DE9C3E8BF2D}"/>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ED4A9A2E-FFB2-4819-89D4-633C2400115C}"/>
              </a:ext>
            </a:extLst>
          </p:cNvPr>
          <p:cNvPicPr>
            <a:picLocks noChangeAspect="1"/>
          </p:cNvPicPr>
          <p:nvPr/>
        </p:nvPicPr>
        <p:blipFill>
          <a:blip r:embed="rId3"/>
          <a:stretch>
            <a:fillRect/>
          </a:stretch>
        </p:blipFill>
        <p:spPr>
          <a:xfrm>
            <a:off x="277329" y="0"/>
            <a:ext cx="11637341" cy="6858000"/>
          </a:xfrm>
          <a:prstGeom prst="rect">
            <a:avLst/>
          </a:prstGeom>
        </p:spPr>
      </p:pic>
    </p:spTree>
    <p:extLst>
      <p:ext uri="{BB962C8B-B14F-4D97-AF65-F5344CB8AC3E}">
        <p14:creationId xmlns:p14="http://schemas.microsoft.com/office/powerpoint/2010/main" val="134975347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a:bodyPr>
          <a:lstStyle/>
          <a:p>
            <a:pPr marL="0" indent="0" algn="just">
              <a:buNone/>
            </a:pP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sp>
        <p:nvSpPr>
          <p:cNvPr id="3" name="Tartalom helye 2">
            <a:extLst>
              <a:ext uri="{FF2B5EF4-FFF2-40B4-BE49-F238E27FC236}">
                <a16:creationId xmlns:a16="http://schemas.microsoft.com/office/drawing/2014/main" id="{AFBA487C-F4E0-48C4-94B7-B71562145BDF}"/>
              </a:ext>
            </a:extLst>
          </p:cNvPr>
          <p:cNvSpPr>
            <a:spLocks noGrp="1"/>
          </p:cNvSpPr>
          <p:nvPr>
            <p:ph sz="quarter" idx="4"/>
          </p:nvPr>
        </p:nvSpPr>
        <p:spPr/>
        <p:txBody>
          <a:bodyPr/>
          <a:lstStyle/>
          <a:p>
            <a:endParaRPr lang="hu-HU"/>
          </a:p>
        </p:txBody>
      </p:sp>
    </p:spTree>
    <p:extLst>
      <p:ext uri="{BB962C8B-B14F-4D97-AF65-F5344CB8AC3E}">
        <p14:creationId xmlns:p14="http://schemas.microsoft.com/office/powerpoint/2010/main" val="1808128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5"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2020-03-30 09-04-33">
            <a:hlinkClick r:id="" action="ppaction://media"/>
            <a:extLst>
              <a:ext uri="{FF2B5EF4-FFF2-40B4-BE49-F238E27FC236}">
                <a16:creationId xmlns:a16="http://schemas.microsoft.com/office/drawing/2014/main" id="{9430FB41-7083-4902-9FD7-673068AEF24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6172200" y="2889250"/>
            <a:ext cx="5183188" cy="2916238"/>
          </a:xfrm>
        </p:spPr>
      </p:pic>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215243"/>
          </a:xfrm>
        </p:spPr>
        <p:txBody>
          <a:bodyPr>
            <a:normAutofit/>
          </a:bodyPr>
          <a:lstStyle/>
          <a:p>
            <a:pPr marL="0" indent="0" algn="just">
              <a:buNone/>
            </a:pPr>
            <a:r>
              <a:rPr lang="hu-HU" dirty="0" err="1"/>
              <a:t>Hi</a:t>
            </a:r>
            <a:r>
              <a:rPr lang="hu-HU" dirty="0"/>
              <a:t>! I am KUN. I </a:t>
            </a:r>
            <a:r>
              <a:rPr lang="hu-HU" dirty="0" err="1"/>
              <a:t>never</a:t>
            </a:r>
            <a:r>
              <a:rPr lang="hu-HU" dirty="0"/>
              <a:t> </a:t>
            </a:r>
            <a:r>
              <a:rPr lang="hu-HU" dirty="0" err="1"/>
              <a:t>use</a:t>
            </a:r>
            <a:r>
              <a:rPr lang="hu-HU" dirty="0"/>
              <a:t> </a:t>
            </a:r>
            <a:r>
              <a:rPr lang="hu-HU" dirty="0" err="1"/>
              <a:t>commas</a:t>
            </a:r>
            <a:r>
              <a:rPr lang="hu-HU" dirty="0"/>
              <a:t>. </a:t>
            </a:r>
            <a:r>
              <a:rPr lang="hu-HU" dirty="0" err="1"/>
              <a:t>My</a:t>
            </a:r>
            <a:r>
              <a:rPr lang="hu-HU" dirty="0"/>
              <a:t> </a:t>
            </a:r>
            <a:r>
              <a:rPr lang="hu-HU" dirty="0" err="1"/>
              <a:t>sentences</a:t>
            </a:r>
            <a:r>
              <a:rPr lang="hu-HU" dirty="0"/>
              <a:t> </a:t>
            </a:r>
            <a:r>
              <a:rPr lang="hu-HU" dirty="0" err="1"/>
              <a:t>will</a:t>
            </a:r>
            <a:r>
              <a:rPr lang="hu-HU" dirty="0"/>
              <a:t> be </a:t>
            </a:r>
            <a:r>
              <a:rPr lang="hu-HU" dirty="0" err="1"/>
              <a:t>short</a:t>
            </a:r>
            <a:r>
              <a:rPr lang="hu-HU" dirty="0"/>
              <a:t>. </a:t>
            </a:r>
            <a:r>
              <a:rPr lang="hu-HU" dirty="0" err="1"/>
              <a:t>Why</a:t>
            </a:r>
            <a:r>
              <a:rPr lang="hu-HU" dirty="0"/>
              <a:t>? </a:t>
            </a:r>
            <a:r>
              <a:rPr lang="hu-HU" dirty="0" err="1"/>
              <a:t>Computers</a:t>
            </a:r>
            <a:r>
              <a:rPr lang="hu-HU" dirty="0"/>
              <a:t> </a:t>
            </a:r>
            <a:r>
              <a:rPr lang="hu-HU" dirty="0" err="1"/>
              <a:t>need</a:t>
            </a:r>
            <a:r>
              <a:rPr lang="hu-HU" dirty="0"/>
              <a:t> </a:t>
            </a:r>
            <a:r>
              <a:rPr lang="hu-HU" dirty="0" err="1"/>
              <a:t>clear</a:t>
            </a:r>
            <a:r>
              <a:rPr lang="hu-HU" dirty="0"/>
              <a:t> </a:t>
            </a:r>
            <a:r>
              <a:rPr lang="hu-HU" dirty="0" err="1"/>
              <a:t>commands</a:t>
            </a:r>
            <a:r>
              <a:rPr lang="hu-HU" dirty="0"/>
              <a:t>. </a:t>
            </a:r>
            <a:r>
              <a:rPr lang="hu-HU" dirty="0" err="1"/>
              <a:t>We</a:t>
            </a:r>
            <a:r>
              <a:rPr lang="hu-HU" dirty="0"/>
              <a:t> </a:t>
            </a:r>
            <a:r>
              <a:rPr lang="hu-HU" dirty="0" err="1"/>
              <a:t>can</a:t>
            </a:r>
            <a:r>
              <a:rPr lang="hu-HU" dirty="0"/>
              <a:t> </a:t>
            </a:r>
            <a:r>
              <a:rPr lang="hu-HU" dirty="0" err="1"/>
              <a:t>use</a:t>
            </a:r>
            <a:r>
              <a:rPr lang="hu-HU" dirty="0"/>
              <a:t> </a:t>
            </a:r>
            <a:r>
              <a:rPr lang="hu-HU" dirty="0" err="1"/>
              <a:t>them</a:t>
            </a:r>
            <a:r>
              <a:rPr lang="hu-HU" dirty="0"/>
              <a:t> </a:t>
            </a:r>
            <a:r>
              <a:rPr lang="hu-HU" dirty="0" err="1"/>
              <a:t>too</a:t>
            </a:r>
            <a:r>
              <a:rPr lang="hu-HU" dirty="0"/>
              <a:t>. </a:t>
            </a:r>
            <a:r>
              <a:rPr lang="hu-HU" dirty="0" err="1"/>
              <a:t>Others</a:t>
            </a:r>
            <a:r>
              <a:rPr lang="hu-HU" dirty="0"/>
              <a:t> </a:t>
            </a:r>
            <a:r>
              <a:rPr lang="hu-HU" dirty="0" err="1"/>
              <a:t>speak</a:t>
            </a:r>
            <a:r>
              <a:rPr lang="hu-HU" dirty="0"/>
              <a:t> </a:t>
            </a:r>
            <a:r>
              <a:rPr lang="hu-HU" dirty="0" err="1"/>
              <a:t>longer</a:t>
            </a:r>
            <a:r>
              <a:rPr lang="hu-HU" dirty="0"/>
              <a:t>. Maybe </a:t>
            </a:r>
            <a:r>
              <a:rPr lang="hu-HU" dirty="0" err="1"/>
              <a:t>they</a:t>
            </a:r>
            <a:r>
              <a:rPr lang="hu-HU" dirty="0"/>
              <a:t> </a:t>
            </a:r>
            <a:r>
              <a:rPr lang="hu-HU" dirty="0" err="1"/>
              <a:t>are</a:t>
            </a:r>
            <a:r>
              <a:rPr lang="hu-HU" dirty="0"/>
              <a:t> </a:t>
            </a:r>
            <a:r>
              <a:rPr lang="hu-HU" dirty="0" err="1"/>
              <a:t>not</a:t>
            </a:r>
            <a:r>
              <a:rPr lang="hu-HU" dirty="0"/>
              <a:t> </a:t>
            </a:r>
            <a:r>
              <a:rPr lang="hu-HU" dirty="0" err="1"/>
              <a:t>sure</a:t>
            </a:r>
            <a:r>
              <a:rPr lang="hu-HU" dirty="0"/>
              <a:t> </a:t>
            </a:r>
            <a:r>
              <a:rPr lang="hu-HU" dirty="0" err="1"/>
              <a:t>enough</a:t>
            </a:r>
            <a:r>
              <a:rPr lang="hu-HU" dirty="0"/>
              <a:t>. I </a:t>
            </a:r>
            <a:r>
              <a:rPr lang="hu-HU" dirty="0" err="1"/>
              <a:t>mean</a:t>
            </a:r>
            <a:r>
              <a:rPr lang="hu-HU" dirty="0"/>
              <a:t> </a:t>
            </a:r>
            <a:r>
              <a:rPr lang="hu-HU" dirty="0" err="1"/>
              <a:t>what</a:t>
            </a:r>
            <a:r>
              <a:rPr lang="hu-HU" dirty="0"/>
              <a:t> </a:t>
            </a:r>
            <a:r>
              <a:rPr lang="hu-HU" dirty="0" err="1"/>
              <a:t>to</a:t>
            </a:r>
            <a:r>
              <a:rPr lang="hu-HU" dirty="0"/>
              <a:t> </a:t>
            </a:r>
            <a:r>
              <a:rPr lang="hu-HU" dirty="0" err="1"/>
              <a:t>say</a:t>
            </a:r>
            <a:r>
              <a:rPr lang="hu-HU" dirty="0"/>
              <a:t> </a:t>
            </a:r>
            <a:r>
              <a:rPr lang="hu-HU" dirty="0" err="1"/>
              <a:t>exactly</a:t>
            </a:r>
            <a:r>
              <a:rPr lang="hu-HU" dirty="0"/>
              <a:t>. I am </a:t>
            </a:r>
            <a:r>
              <a:rPr lang="hu-HU" dirty="0" err="1"/>
              <a:t>sure</a:t>
            </a:r>
            <a:r>
              <a:rPr lang="hu-HU" dirty="0"/>
              <a:t>. </a:t>
            </a:r>
            <a:r>
              <a:rPr lang="hu-HU" dirty="0" err="1"/>
              <a:t>It</a:t>
            </a:r>
            <a:r>
              <a:rPr lang="hu-HU" dirty="0"/>
              <a:t> is </a:t>
            </a:r>
            <a:r>
              <a:rPr lang="hu-HU" dirty="0" err="1"/>
              <a:t>just</a:t>
            </a:r>
            <a:r>
              <a:rPr lang="hu-HU" dirty="0"/>
              <a:t> a </a:t>
            </a:r>
            <a:r>
              <a:rPr lang="hu-HU" dirty="0" err="1"/>
              <a:t>question</a:t>
            </a:r>
            <a:r>
              <a:rPr lang="hu-HU" dirty="0"/>
              <a:t> of </a:t>
            </a:r>
            <a:r>
              <a:rPr lang="hu-HU" dirty="0" err="1"/>
              <a:t>training</a:t>
            </a:r>
            <a:r>
              <a:rPr lang="hu-HU" dirty="0"/>
              <a:t>.</a:t>
            </a:r>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r>
              <a:rPr lang="hu-HU" dirty="0" err="1"/>
              <a:t>My</a:t>
            </a:r>
            <a:r>
              <a:rPr lang="hu-HU" dirty="0"/>
              <a:t> </a:t>
            </a:r>
            <a:r>
              <a:rPr lang="hu-HU" dirty="0" err="1"/>
              <a:t>name</a:t>
            </a:r>
            <a:r>
              <a:rPr lang="hu-HU" dirty="0"/>
              <a:t> is KUN.</a:t>
            </a:r>
            <a:br>
              <a:rPr lang="hu-HU" dirty="0"/>
            </a:br>
            <a:br>
              <a:rPr lang="hu-HU" sz="6000" dirty="0"/>
            </a:br>
            <a:r>
              <a:rPr lang="hu-HU" sz="3600" dirty="0" err="1"/>
              <a:t>Just</a:t>
            </a:r>
            <a:r>
              <a:rPr lang="hu-HU" sz="3600" dirty="0"/>
              <a:t> </a:t>
            </a:r>
            <a:r>
              <a:rPr lang="hu-HU" sz="3600"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sz="3600"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sz="3600"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16" name="Kép 15">
            <a:extLst>
              <a:ext uri="{FF2B5EF4-FFF2-40B4-BE49-F238E27FC236}">
                <a16:creationId xmlns:a16="http://schemas.microsoft.com/office/drawing/2014/main" id="{F45BA0FF-DD48-4E43-B867-397DE996A2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7314652" y="1186966"/>
            <a:ext cx="2895107" cy="607276"/>
          </a:xfrm>
          <a:prstGeom prst="rect">
            <a:avLst/>
          </a:prstGeom>
        </p:spPr>
      </p:pic>
    </p:spTree>
    <p:extLst>
      <p:ext uri="{BB962C8B-B14F-4D97-AF65-F5344CB8AC3E}">
        <p14:creationId xmlns:p14="http://schemas.microsoft.com/office/powerpoint/2010/main" val="31061560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0" fill="hold"/>
                                        <p:tgtEl>
                                          <p:spTgt spid="15"/>
                                        </p:tgtEl>
                                      </p:cBhvr>
                                    </p:cmd>
                                  </p:childTnLst>
                                </p:cTn>
                              </p:par>
                              <p:par>
                                <p:cTn id="7" presetID="16" presetClass="entr" presetSubtype="37" fill="hold" nodeType="withEffect">
                                  <p:stCondLst>
                                    <p:cond delay="4500"/>
                                  </p:stCondLst>
                                  <p:childTnLst>
                                    <p:set>
                                      <p:cBhvr>
                                        <p:cTn id="8" dur="1" fill="hold">
                                          <p:stCondLst>
                                            <p:cond delay="0"/>
                                          </p:stCondLst>
                                        </p:cTn>
                                        <p:tgtEl>
                                          <p:spTgt spid="8"/>
                                        </p:tgtEl>
                                        <p:attrNameLst>
                                          <p:attrName>style.visibility</p:attrName>
                                        </p:attrNameLst>
                                      </p:cBhvr>
                                      <p:to>
                                        <p:strVal val="visible"/>
                                      </p:to>
                                    </p:set>
                                    <p:animEffect transition="in" filter="barn(outVertical)">
                                      <p:cBhvr>
                                        <p:cTn id="9" dur="1000"/>
                                        <p:tgtEl>
                                          <p:spTgt spid="8"/>
                                        </p:tgtEl>
                                      </p:cBhvr>
                                    </p:animEffect>
                                  </p:childTnLst>
                                </p:cTn>
                              </p:par>
                              <p:par>
                                <p:cTn id="10" presetID="16" presetClass="exit" presetSubtype="37" fill="hold" nodeType="withEffect">
                                  <p:stCondLst>
                                    <p:cond delay="22500"/>
                                  </p:stCondLst>
                                  <p:childTnLst>
                                    <p:animEffect transition="out" filter="barn(outVertical)">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5"/>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hu-HU" dirty="0" err="1"/>
              <a:t>We</a:t>
            </a:r>
            <a:r>
              <a:rPr lang="hu-HU" dirty="0"/>
              <a:t> </a:t>
            </a:r>
            <a:r>
              <a:rPr lang="hu-HU" dirty="0" err="1"/>
              <a:t>will</a:t>
            </a:r>
            <a:r>
              <a:rPr lang="hu-HU" dirty="0"/>
              <a:t> </a:t>
            </a:r>
            <a:r>
              <a:rPr lang="hu-HU" dirty="0" err="1"/>
              <a:t>have</a:t>
            </a:r>
            <a:r>
              <a:rPr lang="hu-HU" dirty="0"/>
              <a:t> </a:t>
            </a:r>
            <a:r>
              <a:rPr lang="hu-HU" dirty="0" err="1"/>
              <a:t>simple</a:t>
            </a:r>
            <a:r>
              <a:rPr lang="hu-HU" dirty="0"/>
              <a:t> </a:t>
            </a:r>
            <a:r>
              <a:rPr lang="hu-HU" dirty="0" err="1"/>
              <a:t>steps</a:t>
            </a:r>
            <a:r>
              <a:rPr lang="hu-HU" dirty="0"/>
              <a:t>. </a:t>
            </a:r>
            <a:r>
              <a:rPr lang="hu-HU" dirty="0" err="1"/>
              <a:t>Step</a:t>
            </a:r>
            <a:r>
              <a:rPr lang="hu-HU" dirty="0"/>
              <a:t> No.1. </a:t>
            </a:r>
            <a:r>
              <a:rPr lang="hu-HU" dirty="0" err="1"/>
              <a:t>We</a:t>
            </a:r>
            <a:r>
              <a:rPr lang="hu-HU" dirty="0"/>
              <a:t> </a:t>
            </a:r>
            <a:r>
              <a:rPr lang="hu-HU" dirty="0" err="1"/>
              <a:t>need</a:t>
            </a:r>
            <a:r>
              <a:rPr lang="hu-HU" dirty="0"/>
              <a:t> a </a:t>
            </a:r>
            <a:r>
              <a:rPr lang="hu-HU" dirty="0" err="1"/>
              <a:t>title</a:t>
            </a:r>
            <a:r>
              <a:rPr lang="hu-HU" dirty="0"/>
              <a:t>. A </a:t>
            </a:r>
            <a:r>
              <a:rPr lang="hu-HU" dirty="0" err="1"/>
              <a:t>good</a:t>
            </a:r>
            <a:r>
              <a:rPr lang="hu-HU" dirty="0"/>
              <a:t> </a:t>
            </a:r>
            <a:r>
              <a:rPr lang="hu-HU" dirty="0" err="1"/>
              <a:t>title</a:t>
            </a:r>
            <a:r>
              <a:rPr lang="hu-HU" dirty="0"/>
              <a:t> is </a:t>
            </a:r>
            <a:r>
              <a:rPr lang="hu-HU" dirty="0" err="1"/>
              <a:t>relativly</a:t>
            </a:r>
            <a:r>
              <a:rPr lang="hu-HU" dirty="0"/>
              <a:t> </a:t>
            </a:r>
            <a:r>
              <a:rPr lang="hu-HU" dirty="0" err="1"/>
              <a:t>short</a:t>
            </a:r>
            <a:r>
              <a:rPr lang="hu-HU" dirty="0"/>
              <a:t>. </a:t>
            </a:r>
            <a:r>
              <a:rPr lang="hu-HU" dirty="0" err="1"/>
              <a:t>Our</a:t>
            </a:r>
            <a:r>
              <a:rPr lang="hu-HU" dirty="0"/>
              <a:t> </a:t>
            </a:r>
            <a:r>
              <a:rPr lang="hu-HU" dirty="0" err="1"/>
              <a:t>title</a:t>
            </a:r>
            <a:r>
              <a:rPr lang="hu-HU" dirty="0"/>
              <a:t> </a:t>
            </a:r>
            <a:r>
              <a:rPr lang="hu-HU" dirty="0" err="1"/>
              <a:t>will</a:t>
            </a:r>
            <a:r>
              <a:rPr lang="hu-HU" dirty="0"/>
              <a:t> </a:t>
            </a:r>
            <a:r>
              <a:rPr lang="hu-HU" dirty="0" err="1"/>
              <a:t>only</a:t>
            </a:r>
            <a:r>
              <a:rPr lang="hu-HU" dirty="0"/>
              <a:t> </a:t>
            </a:r>
            <a:r>
              <a:rPr lang="hu-HU" dirty="0" err="1"/>
              <a:t>have</a:t>
            </a:r>
            <a:r>
              <a:rPr lang="hu-HU" dirty="0"/>
              <a:t> </a:t>
            </a:r>
            <a:r>
              <a:rPr lang="hu-HU" dirty="0" err="1"/>
              <a:t>two</a:t>
            </a:r>
            <a:r>
              <a:rPr lang="hu-HU" dirty="0"/>
              <a:t> </a:t>
            </a:r>
            <a:r>
              <a:rPr lang="hu-HU" dirty="0" err="1"/>
              <a:t>words</a:t>
            </a:r>
            <a:r>
              <a:rPr lang="hu-HU" dirty="0"/>
              <a:t>. H1N1 and </a:t>
            </a:r>
            <a:r>
              <a:rPr lang="hu-HU" dirty="0" err="1"/>
              <a:t>scandal</a:t>
            </a:r>
            <a:r>
              <a:rPr lang="hu-HU" dirty="0"/>
              <a:t>. </a:t>
            </a:r>
          </a:p>
          <a:p>
            <a:pPr marL="0" indent="0" algn="just">
              <a:buNone/>
            </a:pPr>
            <a:r>
              <a:rPr lang="hu-HU" dirty="0"/>
              <a:t>A robot </a:t>
            </a:r>
            <a:r>
              <a:rPr lang="hu-HU" dirty="0" err="1"/>
              <a:t>journalist</a:t>
            </a:r>
            <a:r>
              <a:rPr lang="hu-HU" dirty="0"/>
              <a:t> is </a:t>
            </a:r>
            <a:r>
              <a:rPr lang="hu-HU" dirty="0" err="1"/>
              <a:t>always</a:t>
            </a:r>
            <a:r>
              <a:rPr lang="hu-HU" dirty="0"/>
              <a:t> </a:t>
            </a:r>
            <a:r>
              <a:rPr lang="hu-HU" dirty="0" err="1"/>
              <a:t>careful</a:t>
            </a:r>
            <a:r>
              <a:rPr lang="hu-HU" dirty="0"/>
              <a:t>. </a:t>
            </a:r>
            <a:r>
              <a:rPr lang="hu-HU" dirty="0" err="1"/>
              <a:t>Questions</a:t>
            </a:r>
            <a:r>
              <a:rPr lang="hu-HU" dirty="0"/>
              <a:t> </a:t>
            </a:r>
            <a:r>
              <a:rPr lang="hu-HU" dirty="0" err="1"/>
              <a:t>can</a:t>
            </a:r>
            <a:r>
              <a:rPr lang="hu-HU" dirty="0"/>
              <a:t> </a:t>
            </a:r>
            <a:r>
              <a:rPr lang="hu-HU" dirty="0" err="1"/>
              <a:t>not</a:t>
            </a:r>
            <a:r>
              <a:rPr lang="hu-HU" dirty="0"/>
              <a:t> be </a:t>
            </a:r>
            <a:r>
              <a:rPr lang="hu-HU" dirty="0" err="1"/>
              <a:t>harmful</a:t>
            </a:r>
            <a:r>
              <a:rPr lang="hu-HU" dirty="0"/>
              <a:t>. A </a:t>
            </a:r>
            <a:r>
              <a:rPr lang="hu-HU" dirty="0" err="1"/>
              <a:t>question</a:t>
            </a:r>
            <a:r>
              <a:rPr lang="hu-HU" dirty="0"/>
              <a:t> mark is a </a:t>
            </a:r>
            <a:r>
              <a:rPr lang="hu-HU" dirty="0" err="1"/>
              <a:t>good</a:t>
            </a:r>
            <a:r>
              <a:rPr lang="hu-HU" dirty="0"/>
              <a:t> </a:t>
            </a:r>
            <a:r>
              <a:rPr lang="hu-HU" dirty="0" err="1"/>
              <a:t>solution</a:t>
            </a:r>
            <a:r>
              <a:rPr lang="hu-HU" dirty="0"/>
              <a:t>. </a:t>
            </a:r>
            <a:r>
              <a:rPr lang="hu-HU" dirty="0" err="1"/>
              <a:t>Solution</a:t>
            </a:r>
            <a:r>
              <a:rPr lang="hu-HU" dirty="0"/>
              <a:t> </a:t>
            </a:r>
            <a:r>
              <a:rPr lang="hu-HU" dirty="0" err="1"/>
              <a:t>for</a:t>
            </a:r>
            <a:r>
              <a:rPr lang="hu-HU" dirty="0"/>
              <a:t> </a:t>
            </a:r>
            <a:r>
              <a:rPr lang="hu-HU" dirty="0" err="1"/>
              <a:t>being</a:t>
            </a:r>
            <a:r>
              <a:rPr lang="hu-HU" dirty="0"/>
              <a:t> fuzzy </a:t>
            </a:r>
            <a:r>
              <a:rPr lang="hu-HU" dirty="0" err="1"/>
              <a:t>enough</a:t>
            </a:r>
            <a:r>
              <a:rPr lang="hu-HU" dirty="0"/>
              <a:t>. </a:t>
            </a:r>
          </a:p>
          <a:p>
            <a:pPr marL="0" indent="0" algn="just">
              <a:buNone/>
            </a:pPr>
            <a:r>
              <a:rPr lang="hu-HU" dirty="0"/>
              <a:t>The </a:t>
            </a:r>
            <a:r>
              <a:rPr lang="hu-HU" dirty="0" err="1"/>
              <a:t>title</a:t>
            </a:r>
            <a:r>
              <a:rPr lang="hu-HU" dirty="0"/>
              <a:t> is: H1N1 – SCANDAL? The </a:t>
            </a:r>
            <a:r>
              <a:rPr lang="hu-HU" dirty="0" err="1"/>
              <a:t>title</a:t>
            </a:r>
            <a:r>
              <a:rPr lang="hu-HU" dirty="0"/>
              <a:t> </a:t>
            </a:r>
            <a:r>
              <a:rPr lang="hu-HU" dirty="0" err="1"/>
              <a:t>can</a:t>
            </a:r>
            <a:r>
              <a:rPr lang="hu-HU" dirty="0"/>
              <a:t> </a:t>
            </a:r>
            <a:r>
              <a:rPr lang="hu-HU" dirty="0" err="1"/>
              <a:t>generate</a:t>
            </a:r>
            <a:r>
              <a:rPr lang="hu-HU" dirty="0"/>
              <a:t> a </a:t>
            </a:r>
            <a:r>
              <a:rPr lang="hu-HU" dirty="0" err="1"/>
              <a:t>lot</a:t>
            </a:r>
            <a:r>
              <a:rPr lang="hu-HU" dirty="0"/>
              <a:t> of </a:t>
            </a:r>
            <a:r>
              <a:rPr lang="hu-HU" dirty="0" err="1"/>
              <a:t>associations</a:t>
            </a:r>
            <a:r>
              <a:rPr lang="hu-HU" dirty="0"/>
              <a:t>. The </a:t>
            </a:r>
            <a:r>
              <a:rPr lang="hu-HU" dirty="0" err="1"/>
              <a:t>couriosity</a:t>
            </a:r>
            <a:r>
              <a:rPr lang="hu-HU" dirty="0"/>
              <a:t> of </a:t>
            </a:r>
            <a:r>
              <a:rPr lang="hu-HU" dirty="0" err="1"/>
              <a:t>the</a:t>
            </a:r>
            <a:r>
              <a:rPr lang="hu-HU" dirty="0"/>
              <a:t> </a:t>
            </a:r>
            <a:r>
              <a:rPr lang="hu-HU" dirty="0" err="1"/>
              <a:t>Readers</a:t>
            </a:r>
            <a:r>
              <a:rPr lang="hu-HU" dirty="0"/>
              <a:t> </a:t>
            </a:r>
            <a:r>
              <a:rPr lang="hu-HU" dirty="0" err="1"/>
              <a:t>will</a:t>
            </a:r>
            <a:r>
              <a:rPr lang="hu-HU" dirty="0"/>
              <a:t> be </a:t>
            </a:r>
            <a:r>
              <a:rPr lang="hu-HU" dirty="0" err="1"/>
              <a:t>given</a:t>
            </a:r>
            <a:r>
              <a:rPr lang="hu-HU" dirty="0"/>
              <a:t>. H1N1 is </a:t>
            </a:r>
            <a:r>
              <a:rPr lang="hu-HU" dirty="0" err="1"/>
              <a:t>not</a:t>
            </a:r>
            <a:r>
              <a:rPr lang="hu-HU" dirty="0"/>
              <a:t> a </a:t>
            </a:r>
            <a:r>
              <a:rPr lang="hu-HU" dirty="0" err="1"/>
              <a:t>person</a:t>
            </a:r>
            <a:r>
              <a:rPr lang="hu-HU" dirty="0"/>
              <a:t>. H1N1 </a:t>
            </a:r>
            <a:r>
              <a:rPr lang="hu-HU" dirty="0" err="1"/>
              <a:t>can</a:t>
            </a:r>
            <a:r>
              <a:rPr lang="hu-HU" dirty="0"/>
              <a:t> </a:t>
            </a:r>
            <a:r>
              <a:rPr lang="hu-HU" dirty="0" err="1"/>
              <a:t>never</a:t>
            </a:r>
            <a:r>
              <a:rPr lang="hu-HU" dirty="0"/>
              <a:t> start a </a:t>
            </a:r>
            <a:r>
              <a:rPr lang="hu-HU" dirty="0" err="1"/>
              <a:t>legal</a:t>
            </a:r>
            <a:r>
              <a:rPr lang="hu-HU" dirty="0"/>
              <a:t> </a:t>
            </a:r>
            <a:r>
              <a:rPr lang="hu-HU" dirty="0" err="1"/>
              <a:t>process</a:t>
            </a:r>
            <a:r>
              <a:rPr lang="hu-HU" dirty="0"/>
              <a:t>.</a:t>
            </a:r>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9" name="2020-03-30 11-54-54">
            <a:hlinkClick r:id="" action="ppaction://media"/>
            <a:extLst>
              <a:ext uri="{FF2B5EF4-FFF2-40B4-BE49-F238E27FC236}">
                <a16:creationId xmlns:a16="http://schemas.microsoft.com/office/drawing/2014/main" id="{F4E0C83E-3C78-4A5B-BCFC-E13CBB80D09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374120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4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563526" y="2505072"/>
            <a:ext cx="5434049" cy="3863829"/>
          </a:xfrm>
        </p:spPr>
        <p:txBody>
          <a:bodyPr>
            <a:normAutofit fontScale="85000" lnSpcReduction="20000"/>
          </a:bodyPr>
          <a:lstStyle/>
          <a:p>
            <a:pPr marL="0" indent="0" algn="just">
              <a:buNone/>
            </a:pPr>
            <a:r>
              <a:rPr lang="hu-HU" dirty="0" err="1"/>
              <a:t>Step</a:t>
            </a:r>
            <a:r>
              <a:rPr lang="hu-HU" dirty="0"/>
              <a:t> 2. A </a:t>
            </a:r>
            <a:r>
              <a:rPr lang="hu-HU" dirty="0" err="1"/>
              <a:t>subtitle</a:t>
            </a:r>
            <a:r>
              <a:rPr lang="hu-HU" dirty="0"/>
              <a:t> is </a:t>
            </a:r>
            <a:r>
              <a:rPr lang="hu-HU" dirty="0" err="1"/>
              <a:t>always</a:t>
            </a:r>
            <a:r>
              <a:rPr lang="hu-HU" dirty="0"/>
              <a:t> </a:t>
            </a:r>
            <a:r>
              <a:rPr lang="hu-HU" dirty="0" err="1"/>
              <a:t>useful</a:t>
            </a:r>
            <a:r>
              <a:rPr lang="hu-HU" dirty="0"/>
              <a:t>. A </a:t>
            </a:r>
            <a:r>
              <a:rPr lang="hu-HU" dirty="0" err="1"/>
              <a:t>subtitle</a:t>
            </a:r>
            <a:r>
              <a:rPr lang="hu-HU" dirty="0"/>
              <a:t> </a:t>
            </a:r>
            <a:r>
              <a:rPr lang="hu-HU" dirty="0" err="1"/>
              <a:t>can</a:t>
            </a:r>
            <a:r>
              <a:rPr lang="hu-HU" dirty="0"/>
              <a:t> </a:t>
            </a:r>
            <a:r>
              <a:rPr lang="hu-HU" dirty="0" err="1"/>
              <a:t>highlight</a:t>
            </a:r>
            <a:r>
              <a:rPr lang="hu-HU" dirty="0"/>
              <a:t> </a:t>
            </a:r>
            <a:r>
              <a:rPr lang="hu-HU" dirty="0" err="1"/>
              <a:t>new</a:t>
            </a:r>
            <a:r>
              <a:rPr lang="hu-HU" dirty="0"/>
              <a:t> </a:t>
            </a:r>
            <a:r>
              <a:rPr lang="hu-HU" dirty="0" err="1"/>
              <a:t>aspects</a:t>
            </a:r>
            <a:r>
              <a:rPr lang="hu-HU" dirty="0"/>
              <a:t>. </a:t>
            </a:r>
            <a:r>
              <a:rPr lang="hu-HU" dirty="0" err="1"/>
              <a:t>Our</a:t>
            </a:r>
            <a:r>
              <a:rPr lang="hu-HU" dirty="0"/>
              <a:t> </a:t>
            </a:r>
            <a:r>
              <a:rPr lang="hu-HU" dirty="0" err="1"/>
              <a:t>subtitle</a:t>
            </a:r>
            <a:r>
              <a:rPr lang="hu-HU" dirty="0"/>
              <a:t> </a:t>
            </a:r>
            <a:r>
              <a:rPr lang="hu-HU" dirty="0" err="1"/>
              <a:t>will</a:t>
            </a:r>
            <a:r>
              <a:rPr lang="hu-HU" dirty="0"/>
              <a:t> </a:t>
            </a:r>
            <a:r>
              <a:rPr lang="hu-HU" dirty="0" err="1"/>
              <a:t>focus</a:t>
            </a:r>
            <a:r>
              <a:rPr lang="hu-HU" dirty="0"/>
              <a:t> </a:t>
            </a:r>
            <a:r>
              <a:rPr lang="hu-HU" dirty="0" err="1"/>
              <a:t>on</a:t>
            </a:r>
            <a:r>
              <a:rPr lang="hu-HU" dirty="0"/>
              <a:t> AI and big-data. The </a:t>
            </a:r>
            <a:r>
              <a:rPr lang="hu-HU" dirty="0" err="1"/>
              <a:t>subtitle</a:t>
            </a:r>
            <a:r>
              <a:rPr lang="hu-HU" dirty="0"/>
              <a:t> must </a:t>
            </a:r>
            <a:r>
              <a:rPr lang="hu-HU" dirty="0" err="1"/>
              <a:t>not</a:t>
            </a:r>
            <a:r>
              <a:rPr lang="hu-HU" dirty="0"/>
              <a:t> be </a:t>
            </a:r>
            <a:r>
              <a:rPr lang="hu-HU" dirty="0" err="1"/>
              <a:t>short</a:t>
            </a:r>
            <a:r>
              <a:rPr lang="hu-HU" dirty="0"/>
              <a:t>. The </a:t>
            </a:r>
            <a:r>
              <a:rPr lang="hu-HU" dirty="0" err="1"/>
              <a:t>subtitle</a:t>
            </a:r>
            <a:r>
              <a:rPr lang="hu-HU" dirty="0"/>
              <a:t> </a:t>
            </a:r>
            <a:r>
              <a:rPr lang="hu-HU" dirty="0" err="1"/>
              <a:t>may</a:t>
            </a:r>
            <a:r>
              <a:rPr lang="hu-HU" dirty="0"/>
              <a:t> </a:t>
            </a:r>
            <a:r>
              <a:rPr lang="hu-HU" dirty="0" err="1"/>
              <a:t>not</a:t>
            </a:r>
            <a:r>
              <a:rPr lang="hu-HU" dirty="0"/>
              <a:t> </a:t>
            </a:r>
            <a:r>
              <a:rPr lang="hu-HU" dirty="0" err="1"/>
              <a:t>need</a:t>
            </a:r>
            <a:r>
              <a:rPr lang="hu-HU" dirty="0"/>
              <a:t> </a:t>
            </a:r>
            <a:r>
              <a:rPr lang="hu-HU" dirty="0" err="1"/>
              <a:t>too</a:t>
            </a:r>
            <a:r>
              <a:rPr lang="hu-HU" dirty="0"/>
              <a:t> </a:t>
            </a:r>
            <a:r>
              <a:rPr lang="hu-HU" dirty="0" err="1"/>
              <a:t>long</a:t>
            </a:r>
            <a:r>
              <a:rPr lang="hu-HU" dirty="0"/>
              <a:t> </a:t>
            </a:r>
            <a:r>
              <a:rPr lang="hu-HU" dirty="0" err="1"/>
              <a:t>space</a:t>
            </a:r>
            <a:r>
              <a:rPr lang="hu-HU" dirty="0"/>
              <a:t>. </a:t>
            </a:r>
          </a:p>
          <a:p>
            <a:pPr marL="0" indent="0" algn="just">
              <a:buNone/>
            </a:pPr>
            <a:r>
              <a:rPr lang="hu-HU" dirty="0"/>
              <a:t>The </a:t>
            </a:r>
            <a:r>
              <a:rPr lang="hu-HU" dirty="0" err="1"/>
              <a:t>subtitle</a:t>
            </a:r>
            <a:r>
              <a:rPr lang="hu-HU" dirty="0"/>
              <a:t> </a:t>
            </a:r>
            <a:r>
              <a:rPr lang="hu-HU" dirty="0" err="1"/>
              <a:t>will</a:t>
            </a:r>
            <a:r>
              <a:rPr lang="hu-HU" dirty="0"/>
              <a:t> be: </a:t>
            </a:r>
            <a:r>
              <a:rPr lang="hu-HU" b="1" dirty="0"/>
              <a:t>…</a:t>
            </a:r>
            <a:r>
              <a:rPr lang="hu-HU" b="1" dirty="0" err="1"/>
              <a:t>proving</a:t>
            </a:r>
            <a:r>
              <a:rPr lang="hu-HU" b="1" dirty="0"/>
              <a:t> </a:t>
            </a:r>
            <a:r>
              <a:rPr lang="hu-HU" b="1" dirty="0" err="1"/>
              <a:t>former</a:t>
            </a:r>
            <a:r>
              <a:rPr lang="hu-HU" b="1" dirty="0"/>
              <a:t> </a:t>
            </a:r>
            <a:r>
              <a:rPr lang="hu-HU" b="1" dirty="0" err="1"/>
              <a:t>suspicions</a:t>
            </a:r>
            <a:r>
              <a:rPr lang="hu-HU" b="1" dirty="0"/>
              <a:t> - </a:t>
            </a:r>
            <a:r>
              <a:rPr lang="hu-HU" b="1" dirty="0" err="1"/>
              <a:t>based</a:t>
            </a:r>
            <a:r>
              <a:rPr lang="hu-HU" b="1" dirty="0"/>
              <a:t> </a:t>
            </a:r>
            <a:r>
              <a:rPr lang="hu-HU" b="1" dirty="0" err="1"/>
              <a:t>on</a:t>
            </a:r>
            <a:r>
              <a:rPr lang="hu-HU" b="1" dirty="0"/>
              <a:t> an </a:t>
            </a:r>
            <a:r>
              <a:rPr lang="hu-HU" b="1" dirty="0" err="1"/>
              <a:t>artificial-intelligence</a:t>
            </a:r>
            <a:r>
              <a:rPr lang="hu-HU" b="1" dirty="0"/>
              <a:t>- and a big-data-</a:t>
            </a:r>
            <a:r>
              <a:rPr lang="hu-HU" b="1" dirty="0" err="1"/>
              <a:t>driven</a:t>
            </a:r>
            <a:r>
              <a:rPr lang="hu-HU" b="1" dirty="0"/>
              <a:t> </a:t>
            </a:r>
            <a:r>
              <a:rPr lang="hu-HU" b="1" dirty="0" err="1"/>
              <a:t>approach</a:t>
            </a:r>
            <a:r>
              <a:rPr lang="hu-HU" b="1" dirty="0"/>
              <a:t>…</a:t>
            </a:r>
            <a:r>
              <a:rPr lang="hu-HU" dirty="0"/>
              <a:t> </a:t>
            </a:r>
          </a:p>
          <a:p>
            <a:pPr marL="0" indent="0" algn="just">
              <a:buNone/>
            </a:pPr>
            <a:r>
              <a:rPr lang="hu-HU" dirty="0"/>
              <a:t>The </a:t>
            </a:r>
            <a:r>
              <a:rPr lang="hu-HU" dirty="0" err="1"/>
              <a:t>author</a:t>
            </a:r>
            <a:r>
              <a:rPr lang="hu-HU" dirty="0"/>
              <a:t> is </a:t>
            </a:r>
            <a:r>
              <a:rPr lang="hu-HU" dirty="0" err="1"/>
              <a:t>the</a:t>
            </a:r>
            <a:r>
              <a:rPr lang="hu-HU" dirty="0"/>
              <a:t> Robot </a:t>
            </a:r>
            <a:r>
              <a:rPr lang="hu-HU" dirty="0" err="1"/>
              <a:t>Journalist</a:t>
            </a:r>
            <a:r>
              <a:rPr lang="hu-HU" dirty="0"/>
              <a:t>. The </a:t>
            </a:r>
            <a:r>
              <a:rPr lang="hu-HU" dirty="0" err="1"/>
              <a:t>organisation</a:t>
            </a:r>
            <a:r>
              <a:rPr lang="hu-HU" dirty="0"/>
              <a:t> </a:t>
            </a:r>
            <a:r>
              <a:rPr lang="hu-HU" dirty="0" err="1"/>
              <a:t>will</a:t>
            </a:r>
            <a:r>
              <a:rPr lang="hu-HU" dirty="0"/>
              <a:t> be </a:t>
            </a:r>
            <a:r>
              <a:rPr lang="hu-HU" dirty="0" err="1"/>
              <a:t>the</a:t>
            </a:r>
            <a:r>
              <a:rPr lang="hu-HU" dirty="0"/>
              <a:t> MY-X team. The MY-X team is an Idea-</a:t>
            </a:r>
            <a:r>
              <a:rPr lang="hu-HU" dirty="0" err="1"/>
              <a:t>Breeding</a:t>
            </a:r>
            <a:r>
              <a:rPr lang="hu-HU" dirty="0"/>
              <a:t>-Farm. </a:t>
            </a:r>
            <a:r>
              <a:rPr lang="hu-HU" dirty="0" err="1"/>
              <a:t>We</a:t>
            </a:r>
            <a:r>
              <a:rPr lang="hu-HU" dirty="0"/>
              <a:t> </a:t>
            </a:r>
            <a:r>
              <a:rPr lang="hu-HU" dirty="0" err="1"/>
              <a:t>have</a:t>
            </a:r>
            <a:r>
              <a:rPr lang="hu-HU" dirty="0"/>
              <a:t> </a:t>
            </a:r>
            <a:r>
              <a:rPr lang="hu-HU" dirty="0" err="1"/>
              <a:t>already</a:t>
            </a:r>
            <a:r>
              <a:rPr lang="hu-HU" dirty="0"/>
              <a:t> </a:t>
            </a:r>
            <a:r>
              <a:rPr lang="hu-HU" dirty="0" err="1"/>
              <a:t>the</a:t>
            </a:r>
            <a:r>
              <a:rPr lang="hu-HU" dirty="0"/>
              <a:t> </a:t>
            </a:r>
            <a:r>
              <a:rPr lang="hu-HU" dirty="0" err="1"/>
              <a:t>first</a:t>
            </a:r>
            <a:r>
              <a:rPr lang="hu-HU" dirty="0"/>
              <a:t> </a:t>
            </a:r>
            <a:r>
              <a:rPr lang="hu-HU" dirty="0" err="1"/>
              <a:t>view</a:t>
            </a:r>
            <a:r>
              <a:rPr lang="hu-HU" dirty="0"/>
              <a:t> of </a:t>
            </a:r>
            <a:r>
              <a:rPr lang="hu-HU" dirty="0" err="1"/>
              <a:t>the</a:t>
            </a:r>
            <a:r>
              <a:rPr lang="hu-HU" dirty="0"/>
              <a:t> </a:t>
            </a:r>
            <a:r>
              <a:rPr lang="hu-HU" dirty="0" err="1"/>
              <a:t>article</a:t>
            </a:r>
            <a:r>
              <a:rPr lang="hu-HU" dirty="0"/>
              <a:t>.</a:t>
            </a:r>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3-30 13-54-48">
            <a:hlinkClick r:id="" action="ppaction://media"/>
            <a:extLst>
              <a:ext uri="{FF2B5EF4-FFF2-40B4-BE49-F238E27FC236}">
                <a16:creationId xmlns:a16="http://schemas.microsoft.com/office/drawing/2014/main" id="{6A31A944-45A8-45B8-B10D-1BABE19F7878}"/>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854633706"/>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54CC18-8268-42A4-8BE5-2F83A1EA626B}"/>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E9BCAFFB-BAB9-42D2-9072-1D8A3942981E}"/>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489D6F4E-9C72-419A-A236-81D719F5EA15}"/>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95B050FD-7A9A-4E52-AF7E-E3CEDDCDD84B}"/>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F3434473-AF55-4088-8B5C-52977CE69E7C}"/>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22AF572B-1EF5-46C2-98DB-2313A2772A43}"/>
              </a:ext>
            </a:extLst>
          </p:cNvPr>
          <p:cNvPicPr>
            <a:picLocks noChangeAspect="1"/>
          </p:cNvPicPr>
          <p:nvPr/>
        </p:nvPicPr>
        <p:blipFill>
          <a:blip r:embed="rId3"/>
          <a:stretch>
            <a:fillRect/>
          </a:stretch>
        </p:blipFill>
        <p:spPr>
          <a:xfrm>
            <a:off x="0" y="541588"/>
            <a:ext cx="12192000" cy="5774823"/>
          </a:xfrm>
          <a:prstGeom prst="rect">
            <a:avLst/>
          </a:prstGeom>
        </p:spPr>
      </p:pic>
    </p:spTree>
    <p:extLst>
      <p:ext uri="{BB962C8B-B14F-4D97-AF65-F5344CB8AC3E}">
        <p14:creationId xmlns:p14="http://schemas.microsoft.com/office/powerpoint/2010/main" val="21701238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ím 6">
            <a:extLst>
              <a:ext uri="{FF2B5EF4-FFF2-40B4-BE49-F238E27FC236}">
                <a16:creationId xmlns:a16="http://schemas.microsoft.com/office/drawing/2014/main" id="{6307AF22-B0F3-48D8-A821-42ADF0FDB2E3}"/>
              </a:ext>
            </a:extLst>
          </p:cNvPr>
          <p:cNvSpPr>
            <a:spLocks noGrp="1"/>
          </p:cNvSpPr>
          <p:nvPr>
            <p:ph type="ctrTitle"/>
          </p:nvPr>
        </p:nvSpPr>
        <p:spPr>
          <a:xfrm>
            <a:off x="2884967" y="999460"/>
            <a:ext cx="6422066" cy="5369442"/>
          </a:xfrm>
        </p:spPr>
        <p:txBody>
          <a:bodyPr>
            <a:noAutofit/>
          </a:bodyPr>
          <a:lstStyle/>
          <a:p>
            <a:r>
              <a:rPr lang="en-GB" sz="2800" b="1" spc="600" dirty="0">
                <a:solidFill>
                  <a:srgbClr val="FFFF00"/>
                </a:solidFill>
              </a:rPr>
              <a:t>H1N1 – SKANDAL?</a:t>
            </a:r>
            <a:br>
              <a:rPr lang="hu-HU" sz="2800" b="1" spc="600" dirty="0">
                <a:solidFill>
                  <a:srgbClr val="FFFF00"/>
                </a:solidFill>
              </a:rPr>
            </a:br>
            <a:br>
              <a:rPr lang="hu-HU" sz="2800" dirty="0">
                <a:solidFill>
                  <a:srgbClr val="FFFF00"/>
                </a:solidFill>
              </a:rPr>
            </a:br>
            <a:r>
              <a:rPr lang="en-GB" sz="2400" i="1" dirty="0">
                <a:solidFill>
                  <a:srgbClr val="FFFF00"/>
                </a:solidFill>
              </a:rPr>
              <a:t>…proving former suspicions - based on an artificial-intelligence- and a big-data-driven approach…</a:t>
            </a:r>
            <a:br>
              <a:rPr lang="hu-HU" sz="2400" i="1" dirty="0">
                <a:solidFill>
                  <a:srgbClr val="FFFF00"/>
                </a:solidFill>
              </a:rPr>
            </a:br>
            <a:br>
              <a:rPr lang="hu-HU" sz="2800" dirty="0">
                <a:solidFill>
                  <a:srgbClr val="FFFF00"/>
                </a:solidFill>
              </a:rPr>
            </a:br>
            <a:r>
              <a:rPr lang="en-GB" sz="2400" dirty="0">
                <a:solidFill>
                  <a:srgbClr val="FFFF00"/>
                </a:solidFill>
              </a:rPr>
              <a:t>Author: Robot Journalist (MY-X team, 2020.IV.01.)</a:t>
            </a:r>
            <a:br>
              <a:rPr lang="hu-HU" sz="2400" dirty="0">
                <a:solidFill>
                  <a:srgbClr val="FFFF00"/>
                </a:solidFill>
              </a:rPr>
            </a:br>
            <a:br>
              <a:rPr lang="hu-HU" sz="2800" dirty="0">
                <a:solidFill>
                  <a:srgbClr val="FFFF00"/>
                </a:solidFill>
              </a:rPr>
            </a:br>
            <a:r>
              <a:rPr lang="en-GB" sz="2400" dirty="0">
                <a:solidFill>
                  <a:srgbClr val="FFFF00"/>
                </a:solidFill>
              </a:rPr>
              <a:t>Abstract: </a:t>
            </a:r>
            <a:br>
              <a:rPr lang="hu-HU" sz="2400" dirty="0">
                <a:solidFill>
                  <a:srgbClr val="FFFF00"/>
                </a:solidFill>
              </a:rPr>
            </a:br>
            <a:br>
              <a:rPr lang="hu-HU" sz="2400" dirty="0">
                <a:solidFill>
                  <a:srgbClr val="FFFF00"/>
                </a:solidFill>
              </a:rPr>
            </a:br>
            <a:r>
              <a:rPr lang="en-GB" sz="2400" dirty="0">
                <a:solidFill>
                  <a:srgbClr val="FFFF00"/>
                </a:solidFill>
              </a:rPr>
              <a:t> Keywords:</a:t>
            </a:r>
            <a:br>
              <a:rPr lang="hu-HU" sz="2400" dirty="0">
                <a:solidFill>
                  <a:srgbClr val="FFFF00"/>
                </a:solidFill>
              </a:rPr>
            </a:br>
            <a:br>
              <a:rPr lang="hu-HU" sz="2400" dirty="0">
                <a:solidFill>
                  <a:srgbClr val="FFFF00"/>
                </a:solidFill>
              </a:rPr>
            </a:br>
            <a:r>
              <a:rPr lang="en-GB" sz="2400" b="1" dirty="0">
                <a:solidFill>
                  <a:srgbClr val="FFFF00"/>
                </a:solidFill>
              </a:rPr>
              <a:t>Introduction</a:t>
            </a:r>
            <a:r>
              <a:rPr lang="hu-HU" sz="2400" b="1" dirty="0">
                <a:solidFill>
                  <a:srgbClr val="FFFF00"/>
                </a:solidFill>
              </a:rPr>
              <a:t>…</a:t>
            </a:r>
            <a:br>
              <a:rPr lang="hu-HU" sz="2800" b="1" dirty="0">
                <a:solidFill>
                  <a:srgbClr val="FFFF00"/>
                </a:solidFill>
              </a:rPr>
            </a:br>
            <a:endParaRPr lang="hu-HU" sz="2800" dirty="0">
              <a:solidFill>
                <a:srgbClr val="FFFF00"/>
              </a:solidFill>
            </a:endParaRPr>
          </a:p>
        </p:txBody>
      </p:sp>
    </p:spTree>
    <p:extLst>
      <p:ext uri="{BB962C8B-B14F-4D97-AF65-F5344CB8AC3E}">
        <p14:creationId xmlns:p14="http://schemas.microsoft.com/office/powerpoint/2010/main" val="216521477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48503E-1CC2-4E54-BCD1-415B4FA37859}"/>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FA593FDE-80D6-4203-8305-5298413B51A2}"/>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15A3C7EB-FC21-4F85-9F30-74B8480426B0}"/>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282D9E4D-94BF-4D7B-A998-49C2D00569E6}"/>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101BE8C5-AE71-4921-B482-9E88FC7F549A}"/>
              </a:ext>
            </a:extLst>
          </p:cNvPr>
          <p:cNvSpPr>
            <a:spLocks noGrp="1"/>
          </p:cNvSpPr>
          <p:nvPr>
            <p:ph sz="quarter" idx="4"/>
          </p:nvPr>
        </p:nvSpPr>
        <p:spPr/>
        <p:txBody>
          <a:bodyPr/>
          <a:lstStyle/>
          <a:p>
            <a:endParaRPr lang="hu-HU"/>
          </a:p>
        </p:txBody>
      </p:sp>
      <p:pic>
        <p:nvPicPr>
          <p:cNvPr id="8" name="Kép 7">
            <a:extLst>
              <a:ext uri="{FF2B5EF4-FFF2-40B4-BE49-F238E27FC236}">
                <a16:creationId xmlns:a16="http://schemas.microsoft.com/office/drawing/2014/main" id="{17C9D773-04ED-42E8-9993-7204EE61850F}"/>
              </a:ext>
            </a:extLst>
          </p:cNvPr>
          <p:cNvPicPr>
            <a:picLocks noChangeAspect="1"/>
          </p:cNvPicPr>
          <p:nvPr/>
        </p:nvPicPr>
        <p:blipFill>
          <a:blip r:embed="rId3"/>
          <a:stretch>
            <a:fillRect/>
          </a:stretch>
        </p:blipFill>
        <p:spPr>
          <a:xfrm>
            <a:off x="0" y="152400"/>
            <a:ext cx="12192000" cy="6553200"/>
          </a:xfrm>
          <a:prstGeom prst="rect">
            <a:avLst/>
          </a:prstGeom>
        </p:spPr>
      </p:pic>
    </p:spTree>
    <p:extLst>
      <p:ext uri="{BB962C8B-B14F-4D97-AF65-F5344CB8AC3E}">
        <p14:creationId xmlns:p14="http://schemas.microsoft.com/office/powerpoint/2010/main" val="238890144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B93128B4B07D4285BE0C945371FB7A" ma:contentTypeVersion="9" ma:contentTypeDescription="Create a new document." ma:contentTypeScope="" ma:versionID="857e3faf0adc15df379d3dacd4efabec">
  <xsd:schema xmlns:xsd="http://www.w3.org/2001/XMLSchema" xmlns:xs="http://www.w3.org/2001/XMLSchema" xmlns:p="http://schemas.microsoft.com/office/2006/metadata/properties" xmlns:ns3="289c2a10-30c8-4400-a9d4-ac462c8586a0" targetNamespace="http://schemas.microsoft.com/office/2006/metadata/properties" ma:root="true" ma:fieldsID="f652a1b452fb479ec9c1d3e74c426325" ns3:_="">
    <xsd:import namespace="289c2a10-30c8-4400-a9d4-ac462c8586a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c2a10-30c8-4400-a9d4-ac462c858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4F19DC-1DA2-4540-B4F1-8E33575B3BBB}">
  <ds:schemaRefs>
    <ds:schemaRef ds:uri="http://schemas.microsoft.com/office/2006/metadata/properties"/>
    <ds:schemaRef ds:uri="http://schemas.microsoft.com/office/2006/documentManagement/types"/>
    <ds:schemaRef ds:uri="http://schemas.microsoft.com/office/infopath/2007/PartnerControls"/>
    <ds:schemaRef ds:uri="289c2a10-30c8-4400-a9d4-ac462c8586a0"/>
    <ds:schemaRef ds:uri="http://www.w3.org/XML/1998/namespace"/>
    <ds:schemaRef ds:uri="http://purl.org/dc/elements/1.1/"/>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B6DCB5A5-DFD4-42B9-A050-5F7A8412E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c2a10-30c8-4400-a9d4-ac462c858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3DBE11-9F9D-4974-A786-61F5ECFF7E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286</TotalTime>
  <Words>2472</Words>
  <Application>Microsoft Office PowerPoint</Application>
  <PresentationFormat>Szélesvásznú</PresentationFormat>
  <Paragraphs>97</Paragraphs>
  <Slides>32</Slides>
  <Notes>0</Notes>
  <HiddenSlides>0</HiddenSlides>
  <MMClips>23</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32</vt:i4>
      </vt:variant>
    </vt:vector>
  </HeadingPairs>
  <TitlesOfParts>
    <vt:vector size="36" baseType="lpstr">
      <vt:lpstr>Arial</vt:lpstr>
      <vt:lpstr>Calibri</vt:lpstr>
      <vt:lpstr>Calibri Light</vt:lpstr>
      <vt:lpstr>Office-téma</vt:lpstr>
      <vt:lpstr>The case of H1N1</vt:lpstr>
      <vt:lpstr>The case of H1N1</vt:lpstr>
      <vt:lpstr>The case of H1N1</vt:lpstr>
      <vt:lpstr>The case of H1N1</vt:lpstr>
      <vt:lpstr>The case of H1N1</vt:lpstr>
      <vt:lpstr>The case of H1N1</vt:lpstr>
      <vt:lpstr>PowerPoint-bemutató</vt:lpstr>
      <vt:lpstr>H1N1 – SKANDAL?  …proving former suspicions - based on an artificial-intelligence- and a big-data-driven approach…  Author: Robot Journalist (MY-X team, 2020.IV.01.)  Abstract:    Keywords:  Introduction… </vt:lpstr>
      <vt:lpstr>PowerPoint-bemutató</vt:lpstr>
      <vt:lpstr>The case of H1N1</vt:lpstr>
      <vt:lpstr>PowerPoint-bemutató</vt:lpstr>
      <vt:lpstr>The case of H1N1</vt:lpstr>
      <vt:lpstr>The case of H1N1</vt:lpstr>
      <vt:lpstr>The case of H1N1</vt:lpstr>
      <vt:lpstr>PowerPoint-bemutató</vt:lpstr>
      <vt:lpstr>The case of H1N1</vt:lpstr>
      <vt:lpstr>The case of H1N1</vt:lpstr>
      <vt:lpstr>The case of H1N1</vt:lpstr>
      <vt:lpstr>The case of H1N1</vt:lpstr>
      <vt:lpstr>The case of H1N1</vt:lpstr>
      <vt:lpstr>The case of H1N1</vt:lpstr>
      <vt:lpstr>The case of H1N1</vt:lpstr>
      <vt:lpstr>PowerPoint-bemutató</vt:lpstr>
      <vt:lpstr>The case of H1N1</vt:lpstr>
      <vt:lpstr>The case of H1N1</vt:lpstr>
      <vt:lpstr>PowerPoint-bemutató</vt:lpstr>
      <vt:lpstr>The case of H1N1</vt:lpstr>
      <vt:lpstr>The case of H1N1</vt:lpstr>
      <vt:lpstr>The case of H1N1</vt:lpstr>
      <vt:lpstr>The case of H1N1</vt:lpstr>
      <vt:lpstr>PowerPoint-bemutató</vt:lpstr>
      <vt:lpstr>The case of H1N1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case of H1N1</dc:title>
  <dc:creator>Lttd</dc:creator>
  <cp:lastModifiedBy>Lttd</cp:lastModifiedBy>
  <cp:revision>30</cp:revision>
  <dcterms:created xsi:type="dcterms:W3CDTF">2020-03-30T11:29:16Z</dcterms:created>
  <dcterms:modified xsi:type="dcterms:W3CDTF">2020-03-31T16:52:59Z</dcterms:modified>
</cp:coreProperties>
</file>