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71" r:id="rId3"/>
    <p:sldId id="259" r:id="rId4"/>
    <p:sldId id="258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7" r:id="rId15"/>
    <p:sldId id="269" r:id="rId16"/>
    <p:sldId id="273" r:id="rId17"/>
    <p:sldId id="270" r:id="rId18"/>
    <p:sldId id="274" r:id="rId19"/>
    <p:sldId id="275" r:id="rId20"/>
    <p:sldId id="276" r:id="rId21"/>
    <p:sldId id="277" r:id="rId22"/>
    <p:sldId id="272" r:id="rId2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v&#233;gleges\Diploma\v&#233;gleges\ekop_vegleg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/>
      <c:scatterChart>
        <c:scatterStyle val="smoothMarker"/>
        <c:ser>
          <c:idx val="0"/>
          <c:order val="0"/>
          <c:tx>
            <c:strRef>
              <c:f>szakaszgyőzelmek!$A$2</c:f>
              <c:strCache>
                <c:ptCount val="1"/>
                <c:pt idx="0">
                  <c:v>1.</c:v>
                </c:pt>
              </c:strCache>
            </c:strRef>
          </c:tx>
          <c:yVal>
            <c:numRef>
              <c:f>szakaszgyőzelmek!$B$2:$H$2</c:f>
              <c:numCache>
                <c:formatCode>0%</c:formatCode>
                <c:ptCount val="7"/>
                <c:pt idx="0">
                  <c:v>-1.5876704043696368E-2</c:v>
                </c:pt>
                <c:pt idx="1">
                  <c:v>-5.7763123220809259E-2</c:v>
                </c:pt>
                <c:pt idx="2">
                  <c:v>-2.388038547861283E-2</c:v>
                </c:pt>
                <c:pt idx="3">
                  <c:v>-3.4729336969630535E-2</c:v>
                </c:pt>
                <c:pt idx="4">
                  <c:v>-1.3022846210087799E-2</c:v>
                </c:pt>
                <c:pt idx="5">
                  <c:v>-6.5610285224626003E-2</c:v>
                </c:pt>
                <c:pt idx="6">
                  <c:v>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szakaszgyőzelmek!$A$3</c:f>
              <c:strCache>
                <c:ptCount val="1"/>
                <c:pt idx="0">
                  <c:v>3.</c:v>
                </c:pt>
              </c:strCache>
            </c:strRef>
          </c:tx>
          <c:yVal>
            <c:numRef>
              <c:f>szakaszgyőzelmek!$B$3:$H$3</c:f>
              <c:numCache>
                <c:formatCode>0%</c:formatCode>
                <c:ptCount val="7"/>
                <c:pt idx="0">
                  <c:v>1.1133850210635883E-2</c:v>
                </c:pt>
                <c:pt idx="1">
                  <c:v>-3.7045223393732327E-2</c:v>
                </c:pt>
                <c:pt idx="2">
                  <c:v>1.0962928577757092E-2</c:v>
                </c:pt>
                <c:pt idx="3">
                  <c:v>-1.1304942335280056E-2</c:v>
                </c:pt>
                <c:pt idx="4">
                  <c:v>6.7247167738983893E-3</c:v>
                </c:pt>
                <c:pt idx="5">
                  <c:v>1.3281486980472568E-2</c:v>
                </c:pt>
                <c:pt idx="6">
                  <c:v>-8.6206896551724119E-3</c:v>
                </c:pt>
              </c:numCache>
            </c:numRef>
          </c:yVal>
          <c:smooth val="1"/>
        </c:ser>
        <c:axId val="151936000"/>
        <c:axId val="151941888"/>
      </c:scatterChart>
      <c:valAx>
        <c:axId val="151936000"/>
        <c:scaling>
          <c:orientation val="minMax"/>
        </c:scaling>
        <c:axPos val="t"/>
        <c:tickLblPos val="nextTo"/>
        <c:crossAx val="151941888"/>
        <c:crosses val="autoZero"/>
        <c:crossBetween val="midCat"/>
      </c:valAx>
      <c:valAx>
        <c:axId val="151941888"/>
        <c:scaling>
          <c:orientation val="maxMin"/>
        </c:scaling>
        <c:axPos val="l"/>
        <c:majorGridlines/>
        <c:numFmt formatCode="0%" sourceLinked="1"/>
        <c:tickLblPos val="nextTo"/>
        <c:crossAx val="151936000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8DB84-56B1-4AE6-B73F-3D183BCE62A5}" type="datetimeFigureOut">
              <a:rPr lang="hu-HU" smtClean="0"/>
              <a:t>2010.10.04.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E67F0-C508-4B30-8FDF-678FC493B94B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006DEBE-6E19-4ECD-91E4-A29CE17FC62E}" type="datetime1">
              <a:rPr lang="hu-HU" smtClean="0"/>
              <a:t>2010.10.04.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u-HU"/>
          </a:p>
        </p:txBody>
      </p:sp>
      <p:sp>
        <p:nvSpPr>
          <p:cNvPr id="10" name="Téglalap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Egyenes összekötő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Egyenes összekötő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Egyenes összekötő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Téglalap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zi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zi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zi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zi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zi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803AF1-CFF9-4CE1-92C5-6EBB7E3F090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BE50-7CC5-43AB-A93F-28F5975B539D}" type="datetime1">
              <a:rPr lang="hu-HU" smtClean="0"/>
              <a:t>2010.10.04.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DED4-EE94-44EC-B22B-DF9C317530F3}" type="datetime1">
              <a:rPr lang="hu-HU" smtClean="0"/>
              <a:t>2010.10.04.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2B347A-CCE5-4915-B3D9-680ED26D5F1A}" type="datetime1">
              <a:rPr lang="hu-HU" smtClean="0"/>
              <a:t>2010.10.04.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803AF1-CFF9-4CE1-92C5-6EBB7E3F090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755D77F-C7B5-47D5-9BD4-F17007AE6E44}" type="datetime1">
              <a:rPr lang="hu-HU" smtClean="0"/>
              <a:t>2010.10.04.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u-HU"/>
          </a:p>
        </p:txBody>
      </p:sp>
      <p:sp>
        <p:nvSpPr>
          <p:cNvPr id="9" name="Téglalap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gyenes összekötő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Egyenes összekötő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Téglalap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zi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zi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zi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zi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zi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gyenes összekötő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A803AF1-CFF9-4CE1-92C5-6EBB7E3F090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AB30-8211-42EF-A527-D39056D29D94}" type="datetime1">
              <a:rPr lang="hu-HU" smtClean="0"/>
              <a:t>2010.10.04.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62A1-91A8-47DE-AC73-30847A518BE6}" type="datetime1">
              <a:rPr lang="hu-HU" smtClean="0"/>
              <a:t>2010.10.04.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Szöveg hely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BBD893-1CE6-40F4-BA7A-8FAC4AE961E2}" type="datetime1">
              <a:rPr lang="hu-HU" smtClean="0"/>
              <a:t>2010.10.04.</a:t>
            </a:fld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803AF1-CFF9-4CE1-92C5-6EBB7E3F090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270A-5973-4F04-BE82-2C21467E7B1D}" type="datetime1">
              <a:rPr lang="hu-HU" smtClean="0"/>
              <a:t>2010.10.04.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zi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artalom hely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E12A8E-9CC4-4662-8C7D-2E972FFCBCCD}" type="datetime1">
              <a:rPr lang="hu-HU" smtClean="0"/>
              <a:t>2010.10.04.</a:t>
            </a:fld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803AF1-CFF9-4CE1-92C5-6EBB7E3F090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3" name="Élőláb hely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zi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Téglalap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Egyenes összekötő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Egyenes összekötő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átum hely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38ADDB-BAF0-44E9-BE08-39CB2323D635}" type="datetime1">
              <a:rPr lang="hu-HU" smtClean="0"/>
              <a:t>2010.10.04.</a:t>
            </a:fld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803AF1-CFF9-4CE1-92C5-6EBB7E3F090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AE66EC5-C275-4579-BAFD-1FEE4EE36A52}" type="datetime1">
              <a:rPr lang="hu-HU" smtClean="0"/>
              <a:t>2010.10.04.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églalap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zi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803AF1-CFF9-4CE1-92C5-6EBB7E3F0902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balan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4913784"/>
            <a:ext cx="5508611" cy="194421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11760" y="3183111"/>
            <a:ext cx="6332240" cy="1470025"/>
          </a:xfrm>
        </p:spPr>
        <p:txBody>
          <a:bodyPr>
            <a:normAutofit fontScale="90000"/>
          </a:bodyPr>
          <a:lstStyle/>
          <a:p>
            <a:r>
              <a:rPr lang="hu-HU" sz="3200" b="1" dirty="0" smtClean="0"/>
              <a:t>A közbeszerzéseket támogató objektív informatikai rendszer</a:t>
            </a:r>
            <a:endParaRPr lang="hu-HU" sz="3200" b="1" dirty="0"/>
          </a:p>
        </p:txBody>
      </p:sp>
      <p:pic>
        <p:nvPicPr>
          <p:cNvPr id="4" name="Kép 3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8216" y="1196752"/>
            <a:ext cx="4604104" cy="1872208"/>
          </a:xfrm>
          <a:prstGeom prst="rect">
            <a:avLst/>
          </a:prstGeom>
        </p:spPr>
      </p:pic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 kiírása IV.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Adatok feltöltése &gt;&gt;&gt; </a:t>
            </a:r>
            <a:r>
              <a:rPr lang="hu-HU" b="1" dirty="0" smtClean="0"/>
              <a:t>Pályázati adatlap elkészítése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Ajánlattétel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Pályázat kereső felület</a:t>
            </a:r>
          </a:p>
          <a:p>
            <a:r>
              <a:rPr lang="hu-HU" dirty="0" smtClean="0"/>
              <a:t>A pályázatokról információk</a:t>
            </a:r>
          </a:p>
          <a:p>
            <a:pPr lvl="1"/>
            <a:r>
              <a:rPr lang="hu-HU" dirty="0" smtClean="0"/>
              <a:t>Azonosító</a:t>
            </a:r>
          </a:p>
          <a:p>
            <a:pPr lvl="1"/>
            <a:r>
              <a:rPr lang="hu-HU" dirty="0" smtClean="0"/>
              <a:t>Cím</a:t>
            </a:r>
          </a:p>
          <a:p>
            <a:pPr lvl="1"/>
            <a:r>
              <a:rPr lang="hu-HU" dirty="0" smtClean="0"/>
              <a:t>Leírás</a:t>
            </a:r>
          </a:p>
          <a:p>
            <a:pPr lvl="1"/>
            <a:r>
              <a:rPr lang="hu-HU" dirty="0" smtClean="0"/>
              <a:t>Eddig hányan tettek rá ajánlatot</a:t>
            </a:r>
          </a:p>
          <a:p>
            <a:pPr lvl="1"/>
            <a:r>
              <a:rPr lang="hu-HU" dirty="0" smtClean="0"/>
              <a:t>Ajánlattétel határideje</a:t>
            </a:r>
          </a:p>
          <a:p>
            <a:pPr lvl="1"/>
            <a:r>
              <a:rPr lang="hu-HU" dirty="0" smtClean="0"/>
              <a:t>Pályázati adatlap megtekintése &gt;&gt;&gt; jelentkezés</a:t>
            </a:r>
          </a:p>
          <a:p>
            <a:pPr lvl="1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Űrlap</a:t>
            </a:r>
            <a:endParaRPr lang="hu-HU" dirty="0"/>
          </a:p>
        </p:txBody>
      </p:sp>
      <p:pic>
        <p:nvPicPr>
          <p:cNvPr id="4" name="Tartalom helye 3" descr="Névtelen-4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412776"/>
            <a:ext cx="7467600" cy="2723670"/>
          </a:xfrm>
        </p:spPr>
      </p:pic>
      <p:sp>
        <p:nvSpPr>
          <p:cNvPr id="5" name="Szövegdoboz 4"/>
          <p:cNvSpPr txBox="1"/>
          <p:nvPr/>
        </p:nvSpPr>
        <p:spPr>
          <a:xfrm>
            <a:off x="683568" y="4077072"/>
            <a:ext cx="65527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hu-HU" dirty="0" smtClean="0"/>
              <a:t> „Intelligens űrlap”</a:t>
            </a:r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 </a:t>
            </a:r>
            <a:r>
              <a:rPr lang="hu-HU" dirty="0" smtClean="0"/>
              <a:t>Formai követelmények &gt;&gt;&gt; csak olyan értéket fogad el a rendszer, amire igazak a meghatározott feltételek</a:t>
            </a:r>
          </a:p>
          <a:p>
            <a:endParaRPr lang="hu-HU" dirty="0" smtClean="0"/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 Ha hibátlan, csak akkor küldhető el.</a:t>
            </a:r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 PDF formátumú mentési lehetőség</a:t>
            </a:r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 </a:t>
            </a:r>
            <a:r>
              <a:rPr lang="hu-HU" dirty="0" smtClean="0"/>
              <a:t>Nyomtatási lehetőség</a:t>
            </a:r>
          </a:p>
          <a:p>
            <a:endParaRPr lang="hu-HU" dirty="0" smtClean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Elbírálás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Az elbírálás csak az ajánlattételi határidő lejártával indítható (vagy?)</a:t>
            </a:r>
          </a:p>
          <a:p>
            <a:r>
              <a:rPr lang="hu-HU" dirty="0" smtClean="0"/>
              <a:t>COCO</a:t>
            </a:r>
          </a:p>
          <a:p>
            <a:r>
              <a:rPr lang="hu-HU" dirty="0" smtClean="0"/>
              <a:t>Ár/teljesítmény vizsgálat</a:t>
            </a:r>
          </a:p>
          <a:p>
            <a:r>
              <a:rPr lang="hu-HU" dirty="0" smtClean="0"/>
              <a:t>Ellentmondásokat feltáró futtatás</a:t>
            </a:r>
          </a:p>
          <a:p>
            <a:r>
              <a:rPr lang="hu-HU" dirty="0" smtClean="0"/>
              <a:t>Döntési folyamat választás</a:t>
            </a:r>
          </a:p>
          <a:p>
            <a:pPr lvl="1"/>
            <a:r>
              <a:rPr lang="hu-HU" dirty="0" smtClean="0"/>
              <a:t>Direkt antagonizmus megengedése</a:t>
            </a:r>
          </a:p>
          <a:p>
            <a:pPr lvl="1"/>
            <a:r>
              <a:rPr lang="hu-HU" dirty="0" smtClean="0"/>
              <a:t>Direkt ellentmondás NEM megengedése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13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Elbírálás II.</a:t>
            </a:r>
            <a:endParaRPr lang="hu-HU" dirty="0"/>
          </a:p>
        </p:txBody>
      </p:sp>
      <p:pic>
        <p:nvPicPr>
          <p:cNvPr id="4" name="Tartalom helye 3" descr="folyamat_hu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8636" y="1412124"/>
            <a:ext cx="8293804" cy="4249124"/>
          </a:xfrm>
        </p:spPr>
      </p:pic>
      <p:sp>
        <p:nvSpPr>
          <p:cNvPr id="5" name="Dia számának hely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14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Elbírálás III. </a:t>
            </a:r>
            <a:endParaRPr lang="hu-HU" dirty="0"/>
          </a:p>
        </p:txBody>
      </p:sp>
      <p:pic>
        <p:nvPicPr>
          <p:cNvPr id="4" name="Tartalom helye 3" descr="folyamat direktok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375037"/>
            <a:ext cx="7467600" cy="3710146"/>
          </a:xfrm>
        </p:spPr>
      </p:pic>
      <p:sp>
        <p:nvSpPr>
          <p:cNvPr id="5" name="Dia számának hely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15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sz="quarter" idx="1"/>
          </p:nvPr>
        </p:nvGraphicFramePr>
        <p:xfrm>
          <a:off x="611560" y="188640"/>
          <a:ext cx="7467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725"/>
                <a:gridCol w="466725"/>
                <a:gridCol w="466725"/>
                <a:gridCol w="466725"/>
                <a:gridCol w="466725"/>
                <a:gridCol w="466725"/>
                <a:gridCol w="466725"/>
                <a:gridCol w="466725"/>
                <a:gridCol w="466725"/>
                <a:gridCol w="466725"/>
                <a:gridCol w="466725"/>
                <a:gridCol w="466725"/>
                <a:gridCol w="466725"/>
                <a:gridCol w="466725"/>
                <a:gridCol w="466725"/>
                <a:gridCol w="466725"/>
              </a:tblGrid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COCO-matrix</a:t>
                      </a: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N°: </a:t>
                      </a:r>
                      <a:r>
                        <a:rPr lang="hu-HU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ekop</a:t>
                      </a: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_3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(A1)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(A3)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(A6)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(A7)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(A8)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(A10)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(A12)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(A13)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(A14)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(A15)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(A19)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Y(*) (A12)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=Y-Y(*)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(=delta/Y)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O(1)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-3,33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O(2)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3,13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O(3)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O(4)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O(5)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O(6)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3,13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O(7)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108,8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325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4,41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O(8)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-3,33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O(9)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O(10)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108,8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325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-15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-4,84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683568" y="4941168"/>
            <a:ext cx="6984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 Azonos árelőnyök ( =Y(*) ), </a:t>
            </a:r>
            <a:r>
              <a:rPr lang="hu-HU" i="1" dirty="0" smtClean="0"/>
              <a:t>ha különbözne, akkor a legnagyobb árelőnyű a nyertes</a:t>
            </a:r>
          </a:p>
          <a:p>
            <a:pPr>
              <a:buFont typeface="Arial" pitchFamily="34" charset="0"/>
              <a:buChar char="•"/>
            </a:pPr>
            <a:r>
              <a:rPr lang="hu-HU" i="1" dirty="0" smtClean="0"/>
              <a:t> </a:t>
            </a:r>
            <a:r>
              <a:rPr lang="hu-HU" dirty="0" smtClean="0"/>
              <a:t>Nem azonosak a legnagyobb árelőnyökhöz tartozó tényárak, ezért a legkisebb tényárú objektum nyer</a:t>
            </a:r>
            <a:r>
              <a:rPr lang="hu-HU" i="1" dirty="0" smtClean="0"/>
              <a:t>, ha ezek az értékek azonosak akkor sorsolás </a:t>
            </a:r>
            <a:endParaRPr lang="hu-HU" i="1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16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Elbírálás IV.</a:t>
            </a:r>
            <a:endParaRPr lang="hu-HU" dirty="0"/>
          </a:p>
        </p:txBody>
      </p:sp>
      <p:pic>
        <p:nvPicPr>
          <p:cNvPr id="4" name="Tartalom helye 3" descr="direkt nem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7503" y="1374219"/>
            <a:ext cx="8136905" cy="4431045"/>
          </a:xfrm>
        </p:spPr>
      </p:pic>
      <p:sp>
        <p:nvSpPr>
          <p:cNvPr id="5" name="Dia számának hely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17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sz="quarter" idx="1"/>
          </p:nvPr>
        </p:nvGraphicFramePr>
        <p:xfrm>
          <a:off x="611560" y="332656"/>
          <a:ext cx="7128800" cy="2376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550"/>
                <a:gridCol w="445550"/>
                <a:gridCol w="445550"/>
                <a:gridCol w="445550"/>
                <a:gridCol w="445550"/>
                <a:gridCol w="445550"/>
                <a:gridCol w="445550"/>
                <a:gridCol w="445550"/>
                <a:gridCol w="445550"/>
                <a:gridCol w="445550"/>
                <a:gridCol w="445550"/>
                <a:gridCol w="445550"/>
                <a:gridCol w="445550"/>
                <a:gridCol w="445550"/>
                <a:gridCol w="445550"/>
                <a:gridCol w="445550"/>
              </a:tblGrid>
              <a:tr h="1697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COCO-matrix</a:t>
                      </a: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N°: </a:t>
                      </a:r>
                      <a:r>
                        <a:rPr lang="hu-HU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ekop</a:t>
                      </a: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_3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(A1)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(A3)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(A6)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(A7)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(A8)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(A10)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(A12)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(A13)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(A14)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(A15)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(A19)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Y(*) (A12)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/>
                </a:tc>
              </a:tr>
              <a:tr h="50919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=Y-Y(*)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(=delta/Y)</a:t>
                      </a:r>
                    </a:p>
                  </a:txBody>
                  <a:tcPr marL="0" marR="0" marT="0" marB="0" anchor="ctr"/>
                </a:tc>
              </a:tr>
              <a:tr h="16973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O(1)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-3,33</a:t>
                      </a:r>
                    </a:p>
                  </a:txBody>
                  <a:tcPr marL="0" marR="0" marT="0" marB="0" anchor="b"/>
                </a:tc>
              </a:tr>
              <a:tr h="16973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O(2)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3,13</a:t>
                      </a:r>
                    </a:p>
                  </a:txBody>
                  <a:tcPr marL="0" marR="0" marT="0" marB="0" anchor="b"/>
                </a:tc>
              </a:tr>
              <a:tr h="16973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O(3)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16973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O(4)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16973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O(5)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16973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O(6)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3,13</a:t>
                      </a:r>
                    </a:p>
                  </a:txBody>
                  <a:tcPr marL="0" marR="0" marT="0" marB="0" anchor="b"/>
                </a:tc>
              </a:tr>
              <a:tr h="16973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O(7)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4,41</a:t>
                      </a:r>
                    </a:p>
                  </a:txBody>
                  <a:tcPr marL="0" marR="0" marT="0" marB="0" anchor="b"/>
                </a:tc>
              </a:tr>
              <a:tr h="16973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O(8)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-3,33</a:t>
                      </a:r>
                    </a:p>
                  </a:txBody>
                  <a:tcPr marL="0" marR="0" marT="0" marB="0" anchor="b"/>
                </a:tc>
              </a:tr>
              <a:tr h="16973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O(9)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16973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O(10)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-4,84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683568" y="3068960"/>
            <a:ext cx="61206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 Ellentétek vizsgálata páronként</a:t>
            </a:r>
          </a:p>
          <a:p>
            <a:pPr lvl="1">
              <a:buFont typeface="Arial" pitchFamily="34" charset="0"/>
              <a:buChar char="•"/>
            </a:pPr>
            <a:r>
              <a:rPr lang="hu-HU" b="1" dirty="0" smtClean="0"/>
              <a:t> O(1)</a:t>
            </a:r>
            <a:r>
              <a:rPr lang="hu-HU" dirty="0" smtClean="0"/>
              <a:t>,</a:t>
            </a:r>
            <a:r>
              <a:rPr lang="hu-HU" b="1" dirty="0" smtClean="0"/>
              <a:t>O(2)</a:t>
            </a:r>
            <a:r>
              <a:rPr lang="hu-HU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hu-HU" b="1" dirty="0" smtClean="0"/>
              <a:t> O(6)</a:t>
            </a:r>
            <a:r>
              <a:rPr lang="hu-HU" dirty="0" smtClean="0"/>
              <a:t>,</a:t>
            </a:r>
            <a:r>
              <a:rPr lang="hu-HU" b="1" dirty="0" smtClean="0"/>
              <a:t>O(8)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</a:t>
            </a:r>
            <a:r>
              <a:rPr lang="hu-HU" b="1" dirty="0" smtClean="0"/>
              <a:t>O(7)</a:t>
            </a:r>
            <a:r>
              <a:rPr lang="hu-HU" dirty="0" smtClean="0"/>
              <a:t>,</a:t>
            </a:r>
            <a:r>
              <a:rPr lang="hu-HU" b="1" dirty="0" smtClean="0"/>
              <a:t>O(10)</a:t>
            </a:r>
          </a:p>
          <a:p>
            <a:r>
              <a:rPr lang="hu-HU" dirty="0" smtClean="0"/>
              <a:t>az aktuális rangsortáblázatban szereplő adatok alapján.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18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331640" y="188640"/>
          <a:ext cx="6264700" cy="2880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900"/>
                <a:gridCol w="481900"/>
                <a:gridCol w="481900"/>
                <a:gridCol w="481900"/>
                <a:gridCol w="481900"/>
                <a:gridCol w="481900"/>
                <a:gridCol w="481900"/>
                <a:gridCol w="481900"/>
                <a:gridCol w="481900"/>
                <a:gridCol w="481900"/>
                <a:gridCol w="481900"/>
                <a:gridCol w="481900"/>
                <a:gridCol w="481900"/>
              </a:tblGrid>
              <a:tr h="508292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Rangsorszámok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(A1)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(A2)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(A3)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(A4)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(A5)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(A6)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(A7)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(A8)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(A9)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(A10)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 (A11)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 (A12)</a:t>
                      </a:r>
                    </a:p>
                  </a:txBody>
                  <a:tcPr marL="0" marR="0" marT="0" marB="0" anchor="ctr"/>
                </a:tc>
              </a:tr>
              <a:tr h="677722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feladatkód N°= ekop_3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O(1)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0" marR="0" marT="0" marB="0" anchor="b"/>
                </a:tc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O(2)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O(3)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290</a:t>
                      </a:r>
                    </a:p>
                  </a:txBody>
                  <a:tcPr marL="0" marR="0" marT="0" marB="0" anchor="b"/>
                </a:tc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O(4)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0" marR="0" marT="0" marB="0" anchor="b"/>
                </a:tc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O(5)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/>
                </a:tc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O(6)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O(7)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</a:t>
                      </a:r>
                    </a:p>
                  </a:txBody>
                  <a:tcPr marL="0" marR="0" marT="0" marB="0" anchor="b"/>
                </a:tc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O(8)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0" marR="0" marT="0" marB="0" anchor="b"/>
                </a:tc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O(9)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315</a:t>
                      </a:r>
                    </a:p>
                  </a:txBody>
                  <a:tcPr marL="0" marR="0" marT="0" marB="0" anchor="b"/>
                </a:tc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O(10)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1331640" y="3284984"/>
            <a:ext cx="62646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b="1" dirty="0" smtClean="0"/>
              <a:t> O(1), O(2): </a:t>
            </a:r>
            <a:r>
              <a:rPr lang="hu-HU" dirty="0" smtClean="0"/>
              <a:t>o(2) értékei egyik esetben sem mutatnak jobb értéket o(1) értékeinél (</a:t>
            </a:r>
            <a:r>
              <a:rPr lang="hu-HU" b="1" dirty="0" smtClean="0"/>
              <a:t>antagonizmus</a:t>
            </a:r>
            <a:r>
              <a:rPr lang="hu-HU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O(6), O(8): </a:t>
            </a:r>
            <a:r>
              <a:rPr lang="hu-HU" dirty="0" smtClean="0"/>
              <a:t>o(6) értéke egy esetben jobb értékkel bír, mint o(8) &gt;&gt;&gt; Lehet drágább o(6) o(8)</a:t>
            </a:r>
            <a:r>
              <a:rPr lang="hu-HU" dirty="0" err="1" smtClean="0"/>
              <a:t>-nál</a:t>
            </a:r>
            <a:r>
              <a:rPr lang="hu-HU" dirty="0" smtClean="0"/>
              <a:t> &gt;&gt;&gt;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O(1), O(6): </a:t>
            </a:r>
            <a:r>
              <a:rPr lang="hu-HU" dirty="0" smtClean="0"/>
              <a:t>o(6)</a:t>
            </a:r>
            <a:r>
              <a:rPr lang="hu-HU" dirty="0" err="1" smtClean="0"/>
              <a:t>-hoz</a:t>
            </a:r>
            <a:r>
              <a:rPr lang="hu-HU" dirty="0" smtClean="0"/>
              <a:t> tartozó értékek egyike sem jobb o(1) értékeinél (</a:t>
            </a:r>
            <a:r>
              <a:rPr lang="hu-HU" b="1" dirty="0" smtClean="0"/>
              <a:t>antagonizmus</a:t>
            </a:r>
            <a:r>
              <a:rPr lang="hu-HU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</a:t>
            </a:r>
            <a:r>
              <a:rPr lang="hu-HU" b="1" dirty="0" smtClean="0"/>
              <a:t>O(7), O(10): </a:t>
            </a:r>
            <a:r>
              <a:rPr lang="hu-HU" dirty="0" smtClean="0"/>
              <a:t>o(7) két esetben is jobb értékeket mutat, mint o(10) &gt;&gt;&gt; </a:t>
            </a:r>
            <a:r>
              <a:rPr lang="hu-HU" dirty="0" smtClean="0"/>
              <a:t>L</a:t>
            </a:r>
            <a:r>
              <a:rPr lang="hu-HU" dirty="0" smtClean="0"/>
              <a:t>ehet drágább o(7)</a:t>
            </a:r>
          </a:p>
          <a:p>
            <a:pPr>
              <a:buFont typeface="Arial" pitchFamily="34" charset="0"/>
              <a:buChar char="•"/>
            </a:pPr>
            <a:endParaRPr lang="hu-HU" dirty="0" smtClean="0"/>
          </a:p>
          <a:p>
            <a:r>
              <a:rPr lang="hu-HU" dirty="0" smtClean="0"/>
              <a:t>Mivel két esetben volt </a:t>
            </a:r>
            <a:r>
              <a:rPr lang="hu-HU" b="1" dirty="0" smtClean="0"/>
              <a:t>direkt antagonizmus</a:t>
            </a:r>
            <a:r>
              <a:rPr lang="hu-HU" dirty="0" smtClean="0"/>
              <a:t>, ezért </a:t>
            </a:r>
            <a:r>
              <a:rPr lang="hu-HU" b="1" dirty="0" smtClean="0"/>
              <a:t>O(1) </a:t>
            </a:r>
            <a:r>
              <a:rPr lang="hu-HU" dirty="0" smtClean="0"/>
              <a:t>kapcsán </a:t>
            </a:r>
            <a:r>
              <a:rPr lang="hu-HU" b="1" dirty="0" smtClean="0"/>
              <a:t>kizárásra</a:t>
            </a:r>
            <a:r>
              <a:rPr lang="hu-HU" dirty="0" smtClean="0"/>
              <a:t> került </a:t>
            </a:r>
            <a:r>
              <a:rPr lang="hu-HU" b="1" dirty="0" smtClean="0"/>
              <a:t>O(2) </a:t>
            </a:r>
            <a:r>
              <a:rPr lang="hu-HU" dirty="0" smtClean="0"/>
              <a:t>illetve </a:t>
            </a:r>
            <a:r>
              <a:rPr lang="hu-HU" b="1" dirty="0" smtClean="0"/>
              <a:t>O(6)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19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Elnevezés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„</a:t>
            </a:r>
            <a:r>
              <a:rPr lang="hu-HU" dirty="0" err="1" smtClean="0"/>
              <a:t>balance</a:t>
            </a:r>
            <a:r>
              <a:rPr lang="hu-HU" dirty="0" smtClean="0"/>
              <a:t>” szó jelentése: egyensúly, kiegyensúlyoz, mérlegel</a:t>
            </a:r>
          </a:p>
          <a:p>
            <a:r>
              <a:rPr lang="hu-HU" dirty="0" smtClean="0"/>
              <a:t>Következtetés:</a:t>
            </a:r>
          </a:p>
          <a:p>
            <a:pPr lvl="1"/>
            <a:r>
              <a:rPr lang="hu-HU" dirty="0" smtClean="0"/>
              <a:t>Szubjektivitás kizárása &gt;&gt;&gt; Objektív szemlélet</a:t>
            </a:r>
          </a:p>
          <a:p>
            <a:pPr lvl="1"/>
            <a:r>
              <a:rPr lang="hu-HU" dirty="0" smtClean="0"/>
              <a:t>Mindenki egyenlő esélyekkel indul</a:t>
            </a:r>
          </a:p>
          <a:p>
            <a:pPr lvl="1"/>
            <a:r>
              <a:rPr lang="hu-HU" dirty="0" smtClean="0"/>
              <a:t>Valódi verseny van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Szakaszgyőzelem megállapítása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sz="quarter" idx="1"/>
          </p:nvPr>
        </p:nvGraphicFramePr>
        <p:xfrm>
          <a:off x="755576" y="1556792"/>
          <a:ext cx="7211139" cy="2754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703"/>
                <a:gridCol w="554703"/>
                <a:gridCol w="554703"/>
                <a:gridCol w="554703"/>
                <a:gridCol w="554703"/>
                <a:gridCol w="554703"/>
                <a:gridCol w="554703"/>
                <a:gridCol w="554703"/>
                <a:gridCol w="554703"/>
                <a:gridCol w="554703"/>
                <a:gridCol w="554703"/>
                <a:gridCol w="554703"/>
                <a:gridCol w="554703"/>
              </a:tblGrid>
              <a:tr h="28348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objektum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coco4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coco5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coco6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coco7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coco8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átlag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tény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903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-18,5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-12,06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-7,30485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2,541834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-4,76301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9525" marR="9525" marT="9525" marB="0" anchor="b"/>
                </a:tc>
              </a:tr>
              <a:tr h="21903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7,304846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-2,26704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5,037804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b"/>
                </a:tc>
              </a:tr>
              <a:tr h="21903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-23,5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-17,06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3,228817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3,228817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b"/>
                </a:tc>
              </a:tr>
              <a:tr h="21903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-7,06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0,480888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0,480888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</a:tr>
              <a:tr h="21903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-0,20609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-0,20609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</a:tr>
              <a:tr h="21903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7,304846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-1,58006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5,724786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b"/>
                </a:tc>
              </a:tr>
              <a:tr h="21903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10,95727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-3,64101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7,316262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b"/>
                </a:tc>
              </a:tr>
              <a:tr h="21903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-11,06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-7,30485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1,854852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-5,44999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9525" marR="9525" marT="9525" marB="0" anchor="b"/>
                </a:tc>
              </a:tr>
              <a:tr h="21903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-0,20609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-0,20609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</a:tr>
              <a:tr h="21903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-3,06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-10,9573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-0,20609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-11,1634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9525" marR="9525" marT="9525" marB="0" anchor="b"/>
                </a:tc>
              </a:tr>
              <a:tr h="219037"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0,730485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-0,1374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755576" y="4581128"/>
            <a:ext cx="71287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 Objektumhoz  tartozó becslés értéke * korrelációs együtthatóval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</a:t>
            </a:r>
            <a:r>
              <a:rPr lang="hu-HU" dirty="0" smtClean="0"/>
              <a:t>A kapott értékek összeadás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</a:t>
            </a:r>
            <a:r>
              <a:rPr lang="hu-HU" dirty="0" smtClean="0"/>
              <a:t>Az összeadásból származó érték / hozzá tartozó tényár</a:t>
            </a:r>
          </a:p>
          <a:p>
            <a:pPr>
              <a:buFont typeface="Arial" pitchFamily="34" charset="0"/>
              <a:buChar char="•"/>
            </a:pPr>
            <a:endParaRPr lang="hu-HU" dirty="0" smtClean="0"/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Amelyik objektumnak a legkisebb az értéke az a </a:t>
            </a:r>
            <a:r>
              <a:rPr lang="hu-HU" dirty="0" err="1" smtClean="0"/>
              <a:t>szakaszgyőztes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20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győztes személye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objektum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coco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coco_a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coco_b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coco_c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coco_d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coco_e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coco_f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szakaszgyőzelmek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NYERTES!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467544" y="2852936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 </a:t>
            </a:r>
            <a:r>
              <a:rPr lang="hu-HU" dirty="0" smtClean="0"/>
              <a:t>Csak azoknak az objektumoknak kell figyelembe az egyes szakasz teljesítményeit, amelyek még versenyben vannak.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</a:t>
            </a:r>
            <a:r>
              <a:rPr lang="hu-HU" dirty="0" smtClean="0"/>
              <a:t>A kisebb érték jobb</a:t>
            </a:r>
            <a:endParaRPr lang="hu-HU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2195736" y="4077072"/>
          <a:ext cx="4392488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Dia számának hely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21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2276872"/>
            <a:ext cx="7467600" cy="1143000"/>
          </a:xfrm>
        </p:spPr>
        <p:txBody>
          <a:bodyPr/>
          <a:lstStyle/>
          <a:p>
            <a:pPr algn="ctr"/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059832" y="609329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Készítette: </a:t>
            </a: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Troll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Gergely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22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Mikor </a:t>
            </a:r>
            <a:r>
              <a:rPr lang="hu-HU" dirty="0" smtClean="0"/>
              <a:t>használható</a:t>
            </a:r>
            <a:r>
              <a:rPr lang="hu-HU" dirty="0" smtClean="0"/>
              <a:t>?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noFill/>
        </p:spPr>
        <p:txBody>
          <a:bodyPr/>
          <a:lstStyle/>
          <a:p>
            <a:pPr>
              <a:buSzPct val="100000"/>
              <a:buFont typeface="Courier New" pitchFamily="49" charset="0"/>
              <a:buChar char="o"/>
            </a:pPr>
            <a:r>
              <a:rPr lang="hu-HU" dirty="0" smtClean="0"/>
              <a:t>Teljes körűen olyan </a:t>
            </a:r>
            <a:r>
              <a:rPr lang="hu-HU" dirty="0" smtClean="0"/>
              <a:t>pályázati felhívásnál alkalmazható, ahol nem csak az </a:t>
            </a:r>
            <a:r>
              <a:rPr lang="hu-HU" b="1" dirty="0" smtClean="0"/>
              <a:t>ár</a:t>
            </a:r>
            <a:r>
              <a:rPr lang="hu-HU" dirty="0" smtClean="0"/>
              <a:t> a lényeg, hanem a </a:t>
            </a:r>
            <a:r>
              <a:rPr lang="hu-HU" b="1" dirty="0" smtClean="0"/>
              <a:t>minőség</a:t>
            </a:r>
            <a:r>
              <a:rPr lang="hu-HU" dirty="0" smtClean="0"/>
              <a:t> is</a:t>
            </a:r>
          </a:p>
          <a:p>
            <a:endParaRPr lang="hu-HU" dirty="0" smtClean="0"/>
          </a:p>
          <a:p>
            <a:r>
              <a:rPr lang="hu-HU" dirty="0" smtClean="0"/>
              <a:t>Példa1: Útfelújításra kérnek ajánlatot (Kérdés: Mennyiért?) &gt;&gt;&gt; A legolcsóbb fog nyerni </a:t>
            </a:r>
            <a:r>
              <a:rPr lang="hu-HU" b="1" dirty="0" smtClean="0"/>
              <a:t>(=Árlejtés</a:t>
            </a:r>
            <a:r>
              <a:rPr lang="hu-HU" dirty="0" smtClean="0"/>
              <a:t>)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Példa2: Útfelújításra kérnek ajánlatot, minőségre vonatkozó paraméterekkel &gt;&gt;&gt; Nem biztos, hogy a legolcsóbb fog nyerni </a:t>
            </a:r>
            <a:r>
              <a:rPr lang="hu-HU" b="1" dirty="0" smtClean="0"/>
              <a:t>(=</a:t>
            </a:r>
            <a:r>
              <a:rPr lang="hu-HU" b="1" dirty="0" err="1" smtClean="0"/>
              <a:t>eBalance</a:t>
            </a:r>
            <a:r>
              <a:rPr lang="hu-HU" dirty="0" smtClean="0"/>
              <a:t>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Mikor használható? </a:t>
            </a:r>
            <a:r>
              <a:rPr lang="hu-HU" dirty="0" smtClean="0"/>
              <a:t>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Paraméterek nélküli pályázatok kiírásánál </a:t>
            </a:r>
          </a:p>
          <a:p>
            <a:pPr>
              <a:buNone/>
            </a:pPr>
            <a:r>
              <a:rPr lang="hu-HU" dirty="0" smtClean="0"/>
              <a:t>	</a:t>
            </a:r>
            <a:r>
              <a:rPr lang="hu-HU" dirty="0" smtClean="0"/>
              <a:t>&gt;&gt;&gt; elbírálás nem alkalmazható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                    Funkciói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Pályázatok kiírása</a:t>
            </a:r>
          </a:p>
          <a:p>
            <a:r>
              <a:rPr lang="hu-HU" sz="3200" dirty="0" smtClean="0"/>
              <a:t>A rendszer használatával kiírt pályázatok közti böngészés</a:t>
            </a:r>
          </a:p>
          <a:p>
            <a:r>
              <a:rPr lang="hu-HU" sz="3200" dirty="0" smtClean="0"/>
              <a:t>Ajánlattétel</a:t>
            </a:r>
          </a:p>
          <a:p>
            <a:r>
              <a:rPr lang="hu-HU" sz="3200" dirty="0" smtClean="0"/>
              <a:t>Pályázatok elbírálása</a:t>
            </a:r>
          </a:p>
          <a:p>
            <a:r>
              <a:rPr lang="hu-HU" sz="3200" dirty="0" smtClean="0"/>
              <a:t>Értesítések</a:t>
            </a:r>
          </a:p>
          <a:p>
            <a:r>
              <a:rPr lang="hu-HU" sz="3200" dirty="0" smtClean="0"/>
              <a:t>Dokumentumok tárolása</a:t>
            </a:r>
            <a:endParaRPr lang="hu-HU" sz="3200" dirty="0"/>
          </a:p>
        </p:txBody>
      </p:sp>
      <p:pic>
        <p:nvPicPr>
          <p:cNvPr id="4" name="Kép 3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620688"/>
            <a:ext cx="2295525" cy="933450"/>
          </a:xfrm>
          <a:prstGeom prst="rect">
            <a:avLst/>
          </a:prstGeom>
        </p:spPr>
      </p:pic>
      <p:sp>
        <p:nvSpPr>
          <p:cNvPr id="5" name="Dia számának hely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artalom helye 5" descr="Névtelen-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3881"/>
            <a:ext cx="6912768" cy="6953511"/>
          </a:xfrm>
        </p:spPr>
      </p:pic>
      <p:cxnSp>
        <p:nvCxnSpPr>
          <p:cNvPr id="8" name="Egyenes összekötő nyíllal 7"/>
          <p:cNvCxnSpPr>
            <a:stCxn id="24" idx="1"/>
          </p:cNvCxnSpPr>
          <p:nvPr/>
        </p:nvCxnSpPr>
        <p:spPr>
          <a:xfrm rot="10800000">
            <a:off x="5724128" y="1700808"/>
            <a:ext cx="1296144" cy="763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>
            <a:stCxn id="25" idx="1"/>
          </p:cNvCxnSpPr>
          <p:nvPr/>
        </p:nvCxnSpPr>
        <p:spPr>
          <a:xfrm rot="10800000">
            <a:off x="5724128" y="2276872"/>
            <a:ext cx="1296144" cy="220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 rot="10800000" flipV="1">
            <a:off x="2483768" y="548680"/>
            <a:ext cx="4536504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>
            <a:stCxn id="27" idx="1"/>
          </p:cNvCxnSpPr>
          <p:nvPr/>
        </p:nvCxnSpPr>
        <p:spPr>
          <a:xfrm rot="10800000">
            <a:off x="2339752" y="4221088"/>
            <a:ext cx="4536504" cy="79644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nyíllal 16"/>
          <p:cNvCxnSpPr>
            <a:stCxn id="26" idx="1"/>
          </p:cNvCxnSpPr>
          <p:nvPr/>
        </p:nvCxnSpPr>
        <p:spPr>
          <a:xfrm rot="10800000" flipV="1">
            <a:off x="4644008" y="4225444"/>
            <a:ext cx="2232248" cy="676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>
            <a:stCxn id="34" idx="1"/>
          </p:cNvCxnSpPr>
          <p:nvPr/>
        </p:nvCxnSpPr>
        <p:spPr>
          <a:xfrm rot="10800000">
            <a:off x="4211960" y="6186791"/>
            <a:ext cx="2592288" cy="31329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nyíllal 20"/>
          <p:cNvCxnSpPr>
            <a:stCxn id="29" idx="1"/>
          </p:cNvCxnSpPr>
          <p:nvPr/>
        </p:nvCxnSpPr>
        <p:spPr>
          <a:xfrm rot="10800000">
            <a:off x="1979712" y="4725144"/>
            <a:ext cx="4896544" cy="101246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zövegdoboz 22"/>
          <p:cNvSpPr txBox="1"/>
          <p:nvPr/>
        </p:nvSpPr>
        <p:spPr>
          <a:xfrm>
            <a:off x="6876256" y="404664"/>
            <a:ext cx="151216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Bejelentkezés</a:t>
            </a:r>
            <a:endParaRPr lang="hu-HU" sz="1600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7020272" y="1484784"/>
            <a:ext cx="151216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Keresés az  oldalon</a:t>
            </a:r>
            <a:endParaRPr lang="hu-HU" sz="1600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7020272" y="2204864"/>
            <a:ext cx="151216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Feliratkozás a hírlevélre</a:t>
            </a:r>
            <a:endParaRPr lang="hu-HU" sz="1600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6876256" y="3933056"/>
            <a:ext cx="151216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=</a:t>
            </a:r>
            <a:r>
              <a:rPr lang="hu-HU" sz="1600" dirty="0" err="1" smtClean="0"/>
              <a:t>menu</a:t>
            </a:r>
            <a:r>
              <a:rPr lang="hu-HU" sz="1600" dirty="0" smtClean="0"/>
              <a:t> + </a:t>
            </a:r>
            <a:r>
              <a:rPr lang="hu-HU" sz="1600" dirty="0" err="1" smtClean="0"/>
              <a:t>almenu</a:t>
            </a:r>
            <a:endParaRPr lang="hu-HU" sz="1600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6876256" y="4725144"/>
            <a:ext cx="18002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Hírek, fejlesztések stb..</a:t>
            </a:r>
            <a:endParaRPr lang="hu-HU" sz="1600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6876256" y="5445224"/>
            <a:ext cx="122413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Rendszer információ</a:t>
            </a:r>
            <a:endParaRPr lang="hu-HU" sz="1600" dirty="0"/>
          </a:p>
        </p:txBody>
      </p:sp>
      <p:sp>
        <p:nvSpPr>
          <p:cNvPr id="34" name="Szövegdoboz 33"/>
          <p:cNvSpPr txBox="1"/>
          <p:nvPr/>
        </p:nvSpPr>
        <p:spPr>
          <a:xfrm>
            <a:off x="6804248" y="6330806"/>
            <a:ext cx="151216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Oktatás</a:t>
            </a:r>
            <a:endParaRPr lang="hu-HU" sz="1600" dirty="0"/>
          </a:p>
        </p:txBody>
      </p:sp>
      <p:cxnSp>
        <p:nvCxnSpPr>
          <p:cNvPr id="37" name="Egyenes összekötő nyíllal 36"/>
          <p:cNvCxnSpPr/>
          <p:nvPr/>
        </p:nvCxnSpPr>
        <p:spPr>
          <a:xfrm rot="10800000">
            <a:off x="5652120" y="2924944"/>
            <a:ext cx="1512168" cy="1440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zövegdoboz 37"/>
          <p:cNvSpPr txBox="1"/>
          <p:nvPr/>
        </p:nvSpPr>
        <p:spPr>
          <a:xfrm>
            <a:off x="6948264" y="3378478"/>
            <a:ext cx="172819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Elérhetőségeink</a:t>
            </a:r>
            <a:endParaRPr lang="hu-HU" sz="1600" dirty="0"/>
          </a:p>
        </p:txBody>
      </p:sp>
      <p:cxnSp>
        <p:nvCxnSpPr>
          <p:cNvPr id="39" name="Egyenes összekötő nyíllal 38"/>
          <p:cNvCxnSpPr>
            <a:stCxn id="38" idx="1"/>
          </p:cNvCxnSpPr>
          <p:nvPr/>
        </p:nvCxnSpPr>
        <p:spPr>
          <a:xfrm rot="10800000" flipV="1">
            <a:off x="5804520" y="3547754"/>
            <a:ext cx="1143744" cy="24966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zövegdoboz 39"/>
          <p:cNvSpPr txBox="1"/>
          <p:nvPr/>
        </p:nvSpPr>
        <p:spPr>
          <a:xfrm>
            <a:off x="6948264" y="2852936"/>
            <a:ext cx="1728192" cy="33855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Linkek</a:t>
            </a:r>
          </a:p>
        </p:txBody>
      </p:sp>
      <p:sp>
        <p:nvSpPr>
          <p:cNvPr id="50" name="Dia számának helye 4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 kiírása I.</a:t>
            </a:r>
            <a:endParaRPr lang="hu-HU" dirty="0"/>
          </a:p>
        </p:txBody>
      </p:sp>
      <p:pic>
        <p:nvPicPr>
          <p:cNvPr id="4" name="Tartalom helye 3" descr="Névtelen-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1452021"/>
            <a:ext cx="6447908" cy="5289347"/>
          </a:xfrm>
        </p:spPr>
      </p:pic>
      <p:cxnSp>
        <p:nvCxnSpPr>
          <p:cNvPr id="5" name="Egyenes összekötő nyíllal 4"/>
          <p:cNvCxnSpPr>
            <a:stCxn id="29" idx="1"/>
          </p:cNvCxnSpPr>
          <p:nvPr/>
        </p:nvCxnSpPr>
        <p:spPr>
          <a:xfrm rot="10800000" flipV="1">
            <a:off x="2771800" y="2158116"/>
            <a:ext cx="3816424" cy="11988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/>
          <p:cNvCxnSpPr>
            <a:stCxn id="30" idx="1"/>
          </p:cNvCxnSpPr>
          <p:nvPr/>
        </p:nvCxnSpPr>
        <p:spPr>
          <a:xfrm rot="10800000" flipV="1">
            <a:off x="2771800" y="3022212"/>
            <a:ext cx="4032448" cy="55080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>
            <a:stCxn id="31" idx="1"/>
          </p:cNvCxnSpPr>
          <p:nvPr/>
        </p:nvCxnSpPr>
        <p:spPr>
          <a:xfrm rot="10800000" flipV="1">
            <a:off x="2771800" y="3670285"/>
            <a:ext cx="3960440" cy="4674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>
            <a:stCxn id="32" idx="1"/>
          </p:cNvCxnSpPr>
          <p:nvPr/>
        </p:nvCxnSpPr>
        <p:spPr>
          <a:xfrm rot="10800000">
            <a:off x="2987824" y="4077073"/>
            <a:ext cx="3744416" cy="16927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nyíllal 13"/>
          <p:cNvCxnSpPr>
            <a:stCxn id="33" idx="1"/>
          </p:cNvCxnSpPr>
          <p:nvPr/>
        </p:nvCxnSpPr>
        <p:spPr>
          <a:xfrm rot="10800000">
            <a:off x="2915816" y="4293096"/>
            <a:ext cx="3744416" cy="5804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/>
          <p:cNvCxnSpPr>
            <a:stCxn id="34" idx="1"/>
          </p:cNvCxnSpPr>
          <p:nvPr/>
        </p:nvCxnSpPr>
        <p:spPr>
          <a:xfrm rot="10800000">
            <a:off x="3203848" y="4725145"/>
            <a:ext cx="3456384" cy="81734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nyíllal 25"/>
          <p:cNvCxnSpPr>
            <a:stCxn id="35" idx="1"/>
          </p:cNvCxnSpPr>
          <p:nvPr/>
        </p:nvCxnSpPr>
        <p:spPr>
          <a:xfrm rot="10800000">
            <a:off x="2987824" y="5661249"/>
            <a:ext cx="3600400" cy="4573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zövegdoboz 28"/>
          <p:cNvSpPr txBox="1"/>
          <p:nvPr/>
        </p:nvSpPr>
        <p:spPr>
          <a:xfrm>
            <a:off x="6588224" y="1988840"/>
            <a:ext cx="151216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Megye</a:t>
            </a:r>
            <a:endParaRPr lang="hu-HU" sz="1600" dirty="0"/>
          </a:p>
        </p:txBody>
      </p:sp>
      <p:sp>
        <p:nvSpPr>
          <p:cNvPr id="30" name="Szövegdoboz 29"/>
          <p:cNvSpPr txBox="1"/>
          <p:nvPr/>
        </p:nvSpPr>
        <p:spPr>
          <a:xfrm>
            <a:off x="6804248" y="2852936"/>
            <a:ext cx="151216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Település</a:t>
            </a:r>
            <a:endParaRPr lang="hu-HU" sz="1600" dirty="0"/>
          </a:p>
        </p:txBody>
      </p:sp>
      <p:sp>
        <p:nvSpPr>
          <p:cNvPr id="31" name="Szövegdoboz 30"/>
          <p:cNvSpPr txBox="1"/>
          <p:nvPr/>
        </p:nvSpPr>
        <p:spPr>
          <a:xfrm>
            <a:off x="6732240" y="3501008"/>
            <a:ext cx="151216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Pályázat ID</a:t>
            </a:r>
            <a:endParaRPr lang="hu-HU" sz="1600" dirty="0"/>
          </a:p>
        </p:txBody>
      </p:sp>
      <p:sp>
        <p:nvSpPr>
          <p:cNvPr id="32" name="Szövegdoboz 31"/>
          <p:cNvSpPr txBox="1"/>
          <p:nvPr/>
        </p:nvSpPr>
        <p:spPr>
          <a:xfrm>
            <a:off x="6732240" y="4077072"/>
            <a:ext cx="151216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Pályázat címe</a:t>
            </a:r>
          </a:p>
        </p:txBody>
      </p:sp>
      <p:sp>
        <p:nvSpPr>
          <p:cNvPr id="33" name="Szövegdoboz 32"/>
          <p:cNvSpPr txBox="1"/>
          <p:nvPr/>
        </p:nvSpPr>
        <p:spPr>
          <a:xfrm>
            <a:off x="6660232" y="4581128"/>
            <a:ext cx="201622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err="1" smtClean="0"/>
              <a:t>Kérédsek</a:t>
            </a:r>
            <a:r>
              <a:rPr lang="hu-HU" sz="1600" dirty="0" smtClean="0"/>
              <a:t> száma (=paraméterek)</a:t>
            </a:r>
            <a:endParaRPr lang="hu-HU" sz="1600" dirty="0"/>
          </a:p>
        </p:txBody>
      </p:sp>
      <p:sp>
        <p:nvSpPr>
          <p:cNvPr id="34" name="Szövegdoboz 33"/>
          <p:cNvSpPr txBox="1"/>
          <p:nvPr/>
        </p:nvSpPr>
        <p:spPr>
          <a:xfrm>
            <a:off x="6660232" y="5373216"/>
            <a:ext cx="151216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Határidő</a:t>
            </a:r>
            <a:endParaRPr lang="hu-HU" sz="1600" dirty="0"/>
          </a:p>
        </p:txBody>
      </p:sp>
      <p:sp>
        <p:nvSpPr>
          <p:cNvPr id="35" name="Szövegdoboz 34"/>
          <p:cNvSpPr txBox="1"/>
          <p:nvPr/>
        </p:nvSpPr>
        <p:spPr>
          <a:xfrm>
            <a:off x="6588224" y="5949280"/>
            <a:ext cx="151216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Ismertető</a:t>
            </a:r>
            <a:endParaRPr lang="hu-HU" sz="1600" dirty="0"/>
          </a:p>
        </p:txBody>
      </p:sp>
      <p:sp>
        <p:nvSpPr>
          <p:cNvPr id="43" name="Dia számának helye 4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 kiírása II.</a:t>
            </a:r>
            <a:endParaRPr lang="hu-HU" dirty="0"/>
          </a:p>
        </p:txBody>
      </p:sp>
      <p:pic>
        <p:nvPicPr>
          <p:cNvPr id="4" name="Tartalom helye 3" descr="Névtelen-3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340768"/>
            <a:ext cx="5400600" cy="5400600"/>
          </a:xfrm>
        </p:spPr>
      </p:pic>
      <p:cxnSp>
        <p:nvCxnSpPr>
          <p:cNvPr id="5" name="Egyenes összekötő nyíllal 4"/>
          <p:cNvCxnSpPr>
            <a:stCxn id="27" idx="1"/>
          </p:cNvCxnSpPr>
          <p:nvPr/>
        </p:nvCxnSpPr>
        <p:spPr>
          <a:xfrm rot="10800000" flipV="1">
            <a:off x="2627784" y="1510044"/>
            <a:ext cx="3528392" cy="141489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/>
          <p:cNvCxnSpPr>
            <a:stCxn id="28" idx="1"/>
          </p:cNvCxnSpPr>
          <p:nvPr/>
        </p:nvCxnSpPr>
        <p:spPr>
          <a:xfrm rot="10800000" flipV="1">
            <a:off x="2699792" y="2374140"/>
            <a:ext cx="3384376" cy="76682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>
            <a:stCxn id="29" idx="1"/>
          </p:cNvCxnSpPr>
          <p:nvPr/>
        </p:nvCxnSpPr>
        <p:spPr>
          <a:xfrm rot="10800000" flipV="1">
            <a:off x="2411760" y="3094220"/>
            <a:ext cx="3600400" cy="1907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>
            <a:stCxn id="30" idx="1"/>
          </p:cNvCxnSpPr>
          <p:nvPr/>
        </p:nvCxnSpPr>
        <p:spPr>
          <a:xfrm rot="10800000">
            <a:off x="2555776" y="3429006"/>
            <a:ext cx="3384376" cy="36439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>
            <a:stCxn id="31" idx="1"/>
          </p:cNvCxnSpPr>
          <p:nvPr/>
        </p:nvCxnSpPr>
        <p:spPr>
          <a:xfrm rot="10800000">
            <a:off x="2987824" y="3933061"/>
            <a:ext cx="3024336" cy="4573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>
            <a:stCxn id="32" idx="1"/>
          </p:cNvCxnSpPr>
          <p:nvPr/>
        </p:nvCxnSpPr>
        <p:spPr>
          <a:xfrm rot="10800000">
            <a:off x="2699792" y="4293099"/>
            <a:ext cx="3456384" cy="6013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>
            <a:stCxn id="33" idx="1"/>
          </p:cNvCxnSpPr>
          <p:nvPr/>
        </p:nvCxnSpPr>
        <p:spPr>
          <a:xfrm rot="10800000">
            <a:off x="2627784" y="4581129"/>
            <a:ext cx="3456384" cy="8893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>
            <a:stCxn id="34" idx="1"/>
          </p:cNvCxnSpPr>
          <p:nvPr/>
        </p:nvCxnSpPr>
        <p:spPr>
          <a:xfrm rot="10800000">
            <a:off x="2339752" y="4869164"/>
            <a:ext cx="3600400" cy="137250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zövegdoboz 26"/>
          <p:cNvSpPr txBox="1"/>
          <p:nvPr/>
        </p:nvSpPr>
        <p:spPr>
          <a:xfrm>
            <a:off x="6156176" y="1340768"/>
            <a:ext cx="115212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Kérdés ID</a:t>
            </a:r>
          </a:p>
        </p:txBody>
      </p:sp>
      <p:sp>
        <p:nvSpPr>
          <p:cNvPr id="28" name="Szövegdoboz 27"/>
          <p:cNvSpPr txBox="1"/>
          <p:nvPr/>
        </p:nvSpPr>
        <p:spPr>
          <a:xfrm>
            <a:off x="6084168" y="2204864"/>
            <a:ext cx="86409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Kérdés</a:t>
            </a:r>
            <a:endParaRPr lang="hu-HU" sz="1600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6012160" y="2924944"/>
            <a:ext cx="151216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Mértékegység</a:t>
            </a:r>
            <a:endParaRPr lang="hu-HU" sz="1600" dirty="0"/>
          </a:p>
        </p:txBody>
      </p:sp>
      <p:sp>
        <p:nvSpPr>
          <p:cNvPr id="30" name="Szövegdoboz 29"/>
          <p:cNvSpPr txBox="1"/>
          <p:nvPr/>
        </p:nvSpPr>
        <p:spPr>
          <a:xfrm>
            <a:off x="5940152" y="3501008"/>
            <a:ext cx="172819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Irány( kisebb v. nagyobb a jobb)</a:t>
            </a:r>
            <a:endParaRPr lang="hu-HU" sz="1600" dirty="0"/>
          </a:p>
        </p:txBody>
      </p:sp>
      <p:sp>
        <p:nvSpPr>
          <p:cNvPr id="31" name="Szövegdoboz 30"/>
          <p:cNvSpPr txBox="1"/>
          <p:nvPr/>
        </p:nvSpPr>
        <p:spPr>
          <a:xfrm>
            <a:off x="6012160" y="4221088"/>
            <a:ext cx="187220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Kitöltési segédlet</a:t>
            </a:r>
            <a:endParaRPr lang="hu-HU" sz="1600" dirty="0"/>
          </a:p>
        </p:txBody>
      </p:sp>
      <p:sp>
        <p:nvSpPr>
          <p:cNvPr id="32" name="Szövegdoboz 31"/>
          <p:cNvSpPr txBox="1"/>
          <p:nvPr/>
        </p:nvSpPr>
        <p:spPr>
          <a:xfrm>
            <a:off x="6156176" y="4725144"/>
            <a:ext cx="144016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Érték típusa</a:t>
            </a:r>
            <a:endParaRPr lang="hu-HU" sz="1600" dirty="0"/>
          </a:p>
        </p:txBody>
      </p:sp>
      <p:sp>
        <p:nvSpPr>
          <p:cNvPr id="33" name="Szövegdoboz 32"/>
          <p:cNvSpPr txBox="1"/>
          <p:nvPr/>
        </p:nvSpPr>
        <p:spPr>
          <a:xfrm>
            <a:off x="6084168" y="5301208"/>
            <a:ext cx="115212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Min, Max </a:t>
            </a:r>
            <a:endParaRPr lang="hu-HU" sz="1600" dirty="0"/>
          </a:p>
        </p:txBody>
      </p:sp>
      <p:sp>
        <p:nvSpPr>
          <p:cNvPr id="34" name="Szövegdoboz 33"/>
          <p:cNvSpPr txBox="1"/>
          <p:nvPr/>
        </p:nvSpPr>
        <p:spPr>
          <a:xfrm>
            <a:off x="5940152" y="5949280"/>
            <a:ext cx="151216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Igazoló dokumentum</a:t>
            </a:r>
            <a:endParaRPr lang="hu-HU" sz="1600" dirty="0"/>
          </a:p>
        </p:txBody>
      </p:sp>
      <p:sp>
        <p:nvSpPr>
          <p:cNvPr id="43" name="Dia számának helye 4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 kiírása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Az előzőekben bekért adatok ellenőrzése</a:t>
            </a:r>
          </a:p>
          <a:p>
            <a:r>
              <a:rPr lang="hu-HU" dirty="0" smtClean="0"/>
              <a:t>Visszalépési lehetőség javítás céljából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803AF1-CFF9-4CE1-92C5-6EBB7E3F0902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Aspektus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475</TotalTime>
  <Words>1519</Words>
  <Application>Microsoft Office PowerPoint</Application>
  <PresentationFormat>Diavetítés a képernyőre (4:3 oldalarány)</PresentationFormat>
  <Paragraphs>799</Paragraphs>
  <Slides>22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3" baseType="lpstr">
      <vt:lpstr>Loggia</vt:lpstr>
      <vt:lpstr>A közbeszerzéseket támogató objektív informatikai rendszer</vt:lpstr>
      <vt:lpstr>Elnevezés</vt:lpstr>
      <vt:lpstr>Mikor használható? I.</vt:lpstr>
      <vt:lpstr>Mikor használható? II.</vt:lpstr>
      <vt:lpstr>Az                     Funkciói</vt:lpstr>
      <vt:lpstr>6. dia</vt:lpstr>
      <vt:lpstr>Pályázat kiírása I.</vt:lpstr>
      <vt:lpstr>Pályázat kiírása II.</vt:lpstr>
      <vt:lpstr>Pályázat kiírása III.</vt:lpstr>
      <vt:lpstr>Pályázat kiírása IV.</vt:lpstr>
      <vt:lpstr>Ajánlattétel</vt:lpstr>
      <vt:lpstr>Űrlap</vt:lpstr>
      <vt:lpstr>Elbírálás I.</vt:lpstr>
      <vt:lpstr>Elbírálás II.</vt:lpstr>
      <vt:lpstr>Elbírálás III. </vt:lpstr>
      <vt:lpstr>16. dia</vt:lpstr>
      <vt:lpstr>Elbírálás IV.</vt:lpstr>
      <vt:lpstr>18. dia</vt:lpstr>
      <vt:lpstr>19. dia</vt:lpstr>
      <vt:lpstr>Szakaszgyőzelem megállapítása</vt:lpstr>
      <vt:lpstr>A győztes személye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közbeszerzéseket támogató objektív informatikai rendszer</dc:title>
  <dc:creator>TROLLG</dc:creator>
  <cp:lastModifiedBy>TROLLG</cp:lastModifiedBy>
  <cp:revision>43</cp:revision>
  <dcterms:created xsi:type="dcterms:W3CDTF">2010-10-03T19:59:30Z</dcterms:created>
  <dcterms:modified xsi:type="dcterms:W3CDTF">2010-10-04T14:19:48Z</dcterms:modified>
</cp:coreProperties>
</file>