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36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92E2C-3FDE-482F-8AD1-BB6E79CAF6BF}" type="datetimeFigureOut">
              <a:rPr lang="hu-HU" smtClean="0"/>
              <a:pPr/>
              <a:t>2010.09.23.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67023-02E7-49CE-A084-F0558E9AADB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635448A-271E-49F1-9423-2B5030D944C2}" type="datetime1">
              <a:rPr lang="hu-HU" smtClean="0"/>
              <a:pPr/>
              <a:t>2010.09.23.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87429E-A9CE-4174-B757-618535E1F1A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F4AC4-F61A-457D-8048-6EEC5330E510}" type="datetime1">
              <a:rPr lang="hu-HU" smtClean="0"/>
              <a:pPr/>
              <a:t>2010.09.23.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429E-A9CE-4174-B757-618535E1F1A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85E0A74-DEE7-4A86-BB01-E7D0AA1AA4F3}" type="datetime1">
              <a:rPr lang="hu-HU" smtClean="0"/>
              <a:pPr/>
              <a:t>2010.09.23.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B87429E-A9CE-4174-B757-618535E1F1A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2AEB-0896-4F9E-8599-D0D59D335375}" type="datetime1">
              <a:rPr lang="hu-HU" smtClean="0"/>
              <a:pPr/>
              <a:t>2010.09.23.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87429E-A9CE-4174-B757-618535E1F1A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Téglalap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94FB-8F5A-4CB9-A5FD-2BA92B2C3560}" type="datetime1">
              <a:rPr lang="hu-HU" smtClean="0"/>
              <a:pPr/>
              <a:t>2010.09.23.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B87429E-A9CE-4174-B757-618535E1F1A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047769A-AD0E-419C-9FE0-6D9FD003FDC3}" type="datetime1">
              <a:rPr lang="hu-HU" smtClean="0"/>
              <a:pPr/>
              <a:t>2010.09.23.</a:t>
            </a:fld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B87429E-A9CE-4174-B757-618535E1F1A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2" name="Élőláb hely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E2CD1DC-1501-432D-884D-30262A5BD9DF}" type="datetime1">
              <a:rPr lang="hu-HU" smtClean="0"/>
              <a:pPr/>
              <a:t>2010.09.23.</a:t>
            </a:fld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B87429E-A9CE-4174-B757-618535E1F1A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9610-9F73-47FF-B7B2-625A893D98B2}" type="datetime1">
              <a:rPr lang="hu-HU" smtClean="0"/>
              <a:pPr/>
              <a:t>2010.09.23.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87429E-A9CE-4174-B757-618535E1F1A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03F-491C-4814-B667-F67321E7B35B}" type="datetime1">
              <a:rPr lang="hu-HU" smtClean="0"/>
              <a:pPr/>
              <a:t>2010.09.23.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87429E-A9CE-4174-B757-618535E1F1A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4B1-2780-4167-BC72-DCA260EBA38B}" type="datetime1">
              <a:rPr lang="hu-HU" smtClean="0"/>
              <a:pPr/>
              <a:t>2010.09.23.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87429E-A9CE-4174-B757-618535E1F1A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Téglalap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églalap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50E25B1-146D-4A11-AC08-D90B22319443}" type="datetime1">
              <a:rPr lang="hu-HU" smtClean="0"/>
              <a:pPr/>
              <a:t>2010.09.23.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B87429E-A9CE-4174-B757-618535E1F1A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724D54B-851E-4DD5-B841-EEE95220990A}" type="datetime1">
              <a:rPr lang="hu-HU" smtClean="0"/>
              <a:pPr/>
              <a:t>2010.09.23.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B87429E-A9CE-4174-B757-618535E1F1A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3822" y="714356"/>
            <a:ext cx="8696356" cy="18288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Google </a:t>
            </a:r>
            <a:r>
              <a:rPr lang="hu-HU" dirty="0" err="1" smtClean="0"/>
              <a:t>earth</a:t>
            </a:r>
            <a:r>
              <a:rPr lang="hu-HU" dirty="0" smtClean="0"/>
              <a:t> és a térinformatika kapcsolata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KMZ fájlok egyéni térképábrázolásra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28596" y="6072206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/>
              <a:t>2010</a:t>
            </a:r>
            <a:endParaRPr lang="hu-HU" sz="4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42844" y="4286256"/>
            <a:ext cx="410400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err="1" smtClean="0"/>
              <a:t>Bures</a:t>
            </a:r>
            <a:r>
              <a:rPr lang="hu-HU" sz="1400" b="1" dirty="0" smtClean="0"/>
              <a:t> Tamás</a:t>
            </a:r>
          </a:p>
          <a:p>
            <a:r>
              <a:rPr lang="hu-HU" sz="1400" dirty="0" smtClean="0"/>
              <a:t>Informatikus és szakigazgatási agrármérnök szak</a:t>
            </a:r>
          </a:p>
          <a:p>
            <a:r>
              <a:rPr lang="hu-HU" sz="1400" dirty="0" smtClean="0"/>
              <a:t>Informatika szakirány</a:t>
            </a:r>
          </a:p>
          <a:p>
            <a:r>
              <a:rPr lang="hu-HU" sz="1400" dirty="0" smtClean="0"/>
              <a:t>III. </a:t>
            </a:r>
            <a:r>
              <a:rPr lang="hu-HU" sz="1400" dirty="0" smtClean="0"/>
              <a:t>évfolyam</a:t>
            </a:r>
            <a:endParaRPr lang="hu-HU" sz="1400" dirty="0" smtClean="0"/>
          </a:p>
          <a:p>
            <a:endParaRPr lang="hu-HU" sz="1400" dirty="0" smtClean="0"/>
          </a:p>
          <a:p>
            <a:r>
              <a:rPr lang="hu-HU" sz="1400" dirty="0" smtClean="0"/>
              <a:t>Szent István Egyetem</a:t>
            </a:r>
          </a:p>
          <a:p>
            <a:r>
              <a:rPr lang="hu-HU" sz="1400" dirty="0" smtClean="0"/>
              <a:t>Gazdasági- és Társadalomtudományi Kar</a:t>
            </a:r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KML fájl részlet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1800" dirty="0" smtClean="0">
                <a:latin typeface="Courier New" pitchFamily="49" charset="0"/>
                <a:cs typeface="Courier New" pitchFamily="49" charset="0"/>
              </a:rPr>
              <a:t>&lt;?</a:t>
            </a:r>
            <a:r>
              <a:rPr lang="hu-HU" sz="1800" dirty="0" err="1" smtClean="0">
                <a:latin typeface="Courier New" pitchFamily="49" charset="0"/>
                <a:cs typeface="Courier New" pitchFamily="49" charset="0"/>
              </a:rPr>
              <a:t>xml</a:t>
            </a:r>
            <a:r>
              <a:rPr lang="hu-HU" sz="1800" dirty="0" smtClean="0">
                <a:latin typeface="Courier New" pitchFamily="49" charset="0"/>
                <a:cs typeface="Courier New" pitchFamily="49" charset="0"/>
              </a:rPr>
              <a:t> version="1.0" </a:t>
            </a:r>
            <a:r>
              <a:rPr lang="hu-HU" sz="1800" dirty="0" err="1" smtClean="0">
                <a:latin typeface="Courier New" pitchFamily="49" charset="0"/>
                <a:cs typeface="Courier New" pitchFamily="49" charset="0"/>
              </a:rPr>
              <a:t>encoding</a:t>
            </a:r>
            <a:r>
              <a:rPr lang="hu-HU" sz="1800" dirty="0" smtClean="0">
                <a:latin typeface="Courier New" pitchFamily="49" charset="0"/>
                <a:cs typeface="Courier New" pitchFamily="49" charset="0"/>
              </a:rPr>
              <a:t>="UTF-8"?&gt; </a:t>
            </a:r>
          </a:p>
          <a:p>
            <a:pPr>
              <a:buNone/>
            </a:pPr>
            <a:r>
              <a:rPr lang="hu-HU" sz="18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hu-HU" sz="1800" dirty="0" err="1" smtClean="0">
                <a:latin typeface="Courier New" pitchFamily="49" charset="0"/>
                <a:cs typeface="Courier New" pitchFamily="49" charset="0"/>
              </a:rPr>
              <a:t>kml</a:t>
            </a:r>
            <a:r>
              <a:rPr lang="hu-HU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sz="1800" dirty="0" err="1" smtClean="0">
                <a:latin typeface="Courier New" pitchFamily="49" charset="0"/>
                <a:cs typeface="Courier New" pitchFamily="49" charset="0"/>
              </a:rPr>
              <a:t>xmlns</a:t>
            </a:r>
            <a:r>
              <a:rPr lang="hu-HU" sz="1800" dirty="0" smtClean="0">
                <a:latin typeface="Courier New" pitchFamily="49" charset="0"/>
                <a:cs typeface="Courier New" pitchFamily="49" charset="0"/>
              </a:rPr>
              <a:t>="http://www.opengis.net/kml/2.2" </a:t>
            </a:r>
            <a:r>
              <a:rPr lang="hu-HU" sz="1800" dirty="0" err="1" smtClean="0">
                <a:latin typeface="Courier New" pitchFamily="49" charset="0"/>
                <a:cs typeface="Courier New" pitchFamily="49" charset="0"/>
              </a:rPr>
              <a:t>xmlns</a:t>
            </a:r>
            <a:r>
              <a:rPr lang="hu-HU" sz="1800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hu-HU" sz="1800" dirty="0" err="1" smtClean="0">
                <a:latin typeface="Courier New" pitchFamily="49" charset="0"/>
                <a:cs typeface="Courier New" pitchFamily="49" charset="0"/>
              </a:rPr>
              <a:t>gx</a:t>
            </a:r>
            <a:r>
              <a:rPr lang="hu-HU" sz="1800" dirty="0" smtClean="0">
                <a:latin typeface="Courier New" pitchFamily="49" charset="0"/>
                <a:cs typeface="Courier New" pitchFamily="49" charset="0"/>
              </a:rPr>
              <a:t>="http://www.google.com/kml/ext/2.2" </a:t>
            </a:r>
            <a:r>
              <a:rPr lang="hu-HU" sz="1800" dirty="0" err="1" smtClean="0">
                <a:latin typeface="Courier New" pitchFamily="49" charset="0"/>
                <a:cs typeface="Courier New" pitchFamily="49" charset="0"/>
              </a:rPr>
              <a:t>xmlns</a:t>
            </a:r>
            <a:r>
              <a:rPr lang="hu-HU" sz="1800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hu-HU" sz="1800" dirty="0" err="1" smtClean="0">
                <a:latin typeface="Courier New" pitchFamily="49" charset="0"/>
                <a:cs typeface="Courier New" pitchFamily="49" charset="0"/>
              </a:rPr>
              <a:t>kml</a:t>
            </a:r>
            <a:r>
              <a:rPr lang="hu-HU" sz="1800" dirty="0" smtClean="0">
                <a:latin typeface="Courier New" pitchFamily="49" charset="0"/>
                <a:cs typeface="Courier New" pitchFamily="49" charset="0"/>
              </a:rPr>
              <a:t>="http://www.opengis.net/kml/2.2" </a:t>
            </a:r>
            <a:r>
              <a:rPr lang="hu-HU" sz="1800" dirty="0" err="1" smtClean="0">
                <a:latin typeface="Courier New" pitchFamily="49" charset="0"/>
                <a:cs typeface="Courier New" pitchFamily="49" charset="0"/>
              </a:rPr>
              <a:t>xmlns</a:t>
            </a:r>
            <a:r>
              <a:rPr lang="hu-HU" sz="1800" dirty="0" smtClean="0">
                <a:latin typeface="Courier New" pitchFamily="49" charset="0"/>
                <a:cs typeface="Courier New" pitchFamily="49" charset="0"/>
              </a:rPr>
              <a:t>:atom="http://www.w3.org/2005/Atom"&gt; </a:t>
            </a:r>
          </a:p>
          <a:p>
            <a:pPr>
              <a:buNone/>
            </a:pPr>
            <a:r>
              <a:rPr lang="hu-HU" sz="18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hu-HU" sz="1800" dirty="0" err="1" smtClean="0">
                <a:latin typeface="Courier New" pitchFamily="49" charset="0"/>
                <a:cs typeface="Courier New" pitchFamily="49" charset="0"/>
              </a:rPr>
              <a:t>Document</a:t>
            </a:r>
            <a:r>
              <a:rPr lang="hu-HU" sz="1800" dirty="0" smtClean="0">
                <a:latin typeface="Courier New" pitchFamily="49" charset="0"/>
                <a:cs typeface="Courier New" pitchFamily="49" charset="0"/>
              </a:rPr>
              <a:t>&gt; </a:t>
            </a:r>
          </a:p>
          <a:p>
            <a:pPr>
              <a:buNone/>
            </a:pPr>
            <a:r>
              <a:rPr lang="hu-HU" sz="1800" dirty="0" smtClean="0">
                <a:latin typeface="Courier New" pitchFamily="49" charset="0"/>
                <a:cs typeface="Courier New" pitchFamily="49" charset="0"/>
              </a:rPr>
              <a:t>	&lt;</a:t>
            </a:r>
            <a:r>
              <a:rPr lang="hu-HU" sz="1800" dirty="0" err="1" smtClean="0">
                <a:latin typeface="Courier New" pitchFamily="49" charset="0"/>
                <a:cs typeface="Courier New" pitchFamily="49" charset="0"/>
              </a:rPr>
              <a:t>name</a:t>
            </a:r>
            <a:r>
              <a:rPr lang="hu-HU" sz="1800" dirty="0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hu-HU" sz="1800" dirty="0" err="1" smtClean="0">
                <a:latin typeface="Courier New" pitchFamily="49" charset="0"/>
                <a:cs typeface="Courier New" pitchFamily="49" charset="0"/>
              </a:rPr>
              <a:t>Countries</a:t>
            </a:r>
            <a:r>
              <a:rPr lang="hu-HU" sz="1800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hu-HU" sz="1800" dirty="0" err="1" smtClean="0">
                <a:latin typeface="Courier New" pitchFamily="49" charset="0"/>
                <a:cs typeface="Courier New" pitchFamily="49" charset="0"/>
              </a:rPr>
              <a:t>name</a:t>
            </a:r>
            <a:r>
              <a:rPr lang="hu-HU" sz="18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None/>
            </a:pPr>
            <a:r>
              <a:rPr lang="hu-HU" sz="1800" dirty="0" smtClean="0">
                <a:latin typeface="Courier New" pitchFamily="49" charset="0"/>
                <a:cs typeface="Courier New" pitchFamily="49" charset="0"/>
              </a:rPr>
              <a:t>	&lt;</a:t>
            </a:r>
            <a:r>
              <a:rPr lang="hu-HU" sz="1800" dirty="0" err="1" smtClean="0">
                <a:latin typeface="Courier New" pitchFamily="49" charset="0"/>
                <a:cs typeface="Courier New" pitchFamily="49" charset="0"/>
              </a:rPr>
              <a:t>open</a:t>
            </a:r>
            <a:r>
              <a:rPr lang="hu-HU" sz="1800" dirty="0" smtClean="0">
                <a:latin typeface="Courier New" pitchFamily="49" charset="0"/>
                <a:cs typeface="Courier New" pitchFamily="49" charset="0"/>
              </a:rPr>
              <a:t>&gt;1&lt;/</a:t>
            </a:r>
            <a:r>
              <a:rPr lang="hu-HU" sz="1800" dirty="0" err="1" smtClean="0">
                <a:latin typeface="Courier New" pitchFamily="49" charset="0"/>
                <a:cs typeface="Courier New" pitchFamily="49" charset="0"/>
              </a:rPr>
              <a:t>open</a:t>
            </a:r>
            <a:r>
              <a:rPr lang="hu-HU" sz="18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None/>
            </a:pPr>
            <a:r>
              <a:rPr lang="hu-HU" sz="1800" dirty="0" smtClean="0">
                <a:latin typeface="Courier New" pitchFamily="49" charset="0"/>
                <a:cs typeface="Courier New" pitchFamily="49" charset="0"/>
              </a:rPr>
              <a:t>	&lt;</a:t>
            </a:r>
            <a:r>
              <a:rPr lang="hu-HU" sz="1800" dirty="0" err="1" smtClean="0">
                <a:latin typeface="Courier New" pitchFamily="49" charset="0"/>
                <a:cs typeface="Courier New" pitchFamily="49" charset="0"/>
              </a:rPr>
              <a:t>Schema</a:t>
            </a:r>
            <a:r>
              <a:rPr lang="hu-HU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sz="1800" dirty="0" err="1" smtClean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hu-HU" sz="1800" dirty="0" smtClean="0">
                <a:latin typeface="Courier New" pitchFamily="49" charset="0"/>
                <a:cs typeface="Courier New" pitchFamily="49" charset="0"/>
              </a:rPr>
              <a:t>="</a:t>
            </a:r>
            <a:r>
              <a:rPr lang="hu-HU" sz="1800" dirty="0" err="1" smtClean="0">
                <a:latin typeface="Courier New" pitchFamily="49" charset="0"/>
                <a:cs typeface="Courier New" pitchFamily="49" charset="0"/>
              </a:rPr>
              <a:t>Placemark</a:t>
            </a:r>
            <a:r>
              <a:rPr lang="hu-HU" sz="1800" dirty="0" smtClean="0">
                <a:latin typeface="Courier New" pitchFamily="49" charset="0"/>
                <a:cs typeface="Courier New" pitchFamily="49" charset="0"/>
              </a:rPr>
              <a:t>" </a:t>
            </a:r>
            <a:r>
              <a:rPr lang="hu-HU" sz="1800" dirty="0" err="1" smtClean="0">
                <a:latin typeface="Courier New" pitchFamily="49" charset="0"/>
                <a:cs typeface="Courier New" pitchFamily="49" charset="0"/>
              </a:rPr>
              <a:t>name</a:t>
            </a:r>
            <a:r>
              <a:rPr lang="hu-HU" sz="1800" dirty="0" smtClean="0">
                <a:latin typeface="Courier New" pitchFamily="49" charset="0"/>
                <a:cs typeface="Courier New" pitchFamily="49" charset="0"/>
              </a:rPr>
              <a:t>="S_country"&gt;</a:t>
            </a:r>
          </a:p>
          <a:p>
            <a:pPr>
              <a:buNone/>
            </a:pPr>
            <a:r>
              <a:rPr lang="hu-HU" sz="1800" dirty="0" smtClean="0">
                <a:latin typeface="Courier New" pitchFamily="49" charset="0"/>
                <a:cs typeface="Courier New" pitchFamily="49" charset="0"/>
              </a:rPr>
              <a:t>		&lt;</a:t>
            </a:r>
            <a:r>
              <a:rPr lang="hu-HU" sz="1800" dirty="0" err="1" smtClean="0">
                <a:latin typeface="Courier New" pitchFamily="49" charset="0"/>
                <a:cs typeface="Courier New" pitchFamily="49" charset="0"/>
              </a:rPr>
              <a:t>SimpleField</a:t>
            </a:r>
            <a:r>
              <a:rPr lang="hu-HU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sz="1800" dirty="0" err="1" smtClean="0">
                <a:latin typeface="Courier New" pitchFamily="49" charset="0"/>
                <a:cs typeface="Courier New" pitchFamily="49" charset="0"/>
              </a:rPr>
              <a:t>type</a:t>
            </a:r>
            <a:r>
              <a:rPr lang="hu-HU" sz="1800" dirty="0" smtClean="0">
                <a:latin typeface="Courier New" pitchFamily="49" charset="0"/>
                <a:cs typeface="Courier New" pitchFamily="49" charset="0"/>
              </a:rPr>
              <a:t>="</a:t>
            </a:r>
            <a:r>
              <a:rPr lang="hu-HU" sz="1800" dirty="0" err="1" smtClean="0">
                <a:latin typeface="Courier New" pitchFamily="49" charset="0"/>
                <a:cs typeface="Courier New" pitchFamily="49" charset="0"/>
              </a:rPr>
              <a:t>wstring</a:t>
            </a:r>
            <a:r>
              <a:rPr lang="hu-HU" sz="1800" dirty="0" smtClean="0">
                <a:latin typeface="Courier New" pitchFamily="49" charset="0"/>
                <a:cs typeface="Courier New" pitchFamily="49" charset="0"/>
              </a:rPr>
              <a:t>„ 					</a:t>
            </a:r>
            <a:r>
              <a:rPr lang="hu-HU" sz="1800" dirty="0" err="1" smtClean="0">
                <a:latin typeface="Courier New" pitchFamily="49" charset="0"/>
                <a:cs typeface="Courier New" pitchFamily="49" charset="0"/>
              </a:rPr>
              <a:t>name</a:t>
            </a:r>
            <a:r>
              <a:rPr lang="hu-HU" sz="1800" dirty="0" smtClean="0">
                <a:latin typeface="Courier New" pitchFamily="49" charset="0"/>
                <a:cs typeface="Courier New" pitchFamily="49" charset="0"/>
              </a:rPr>
              <a:t>="FIPS_CNTRY"&gt;&lt;/</a:t>
            </a:r>
            <a:r>
              <a:rPr lang="hu-HU" sz="1800" dirty="0" err="1" smtClean="0">
                <a:latin typeface="Courier New" pitchFamily="49" charset="0"/>
                <a:cs typeface="Courier New" pitchFamily="49" charset="0"/>
              </a:rPr>
              <a:t>SimpleField</a:t>
            </a:r>
            <a:r>
              <a:rPr lang="hu-HU" sz="1800" dirty="0" smtClean="0">
                <a:latin typeface="Courier New" pitchFamily="49" charset="0"/>
                <a:cs typeface="Courier New" pitchFamily="49" charset="0"/>
              </a:rPr>
              <a:t>&gt; </a:t>
            </a:r>
          </a:p>
          <a:p>
            <a:pPr>
              <a:buNone/>
            </a:pPr>
            <a:r>
              <a:rPr lang="hu-HU" sz="1800" dirty="0" smtClean="0">
                <a:latin typeface="Courier New" pitchFamily="49" charset="0"/>
                <a:cs typeface="Courier New" pitchFamily="49" charset="0"/>
              </a:rPr>
              <a:t>	&lt;/</a:t>
            </a:r>
            <a:r>
              <a:rPr lang="hu-HU" sz="1800" dirty="0" err="1" smtClean="0">
                <a:latin typeface="Courier New" pitchFamily="49" charset="0"/>
                <a:cs typeface="Courier New" pitchFamily="49" charset="0"/>
              </a:rPr>
              <a:t>Schema</a:t>
            </a:r>
            <a:r>
              <a:rPr lang="hu-HU" sz="1800" dirty="0" smtClean="0">
                <a:latin typeface="Courier New" pitchFamily="49" charset="0"/>
                <a:cs typeface="Courier New" pitchFamily="49" charset="0"/>
              </a:rPr>
              <a:t>&gt; </a:t>
            </a:r>
          </a:p>
          <a:p>
            <a:pPr>
              <a:buNone/>
            </a:pPr>
            <a:r>
              <a:rPr lang="hu-HU" sz="1800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hu-HU" sz="1800" dirty="0" err="1" smtClean="0">
                <a:latin typeface="Courier New" pitchFamily="49" charset="0"/>
                <a:cs typeface="Courier New" pitchFamily="49" charset="0"/>
              </a:rPr>
              <a:t>Document</a:t>
            </a:r>
            <a:r>
              <a:rPr lang="hu-HU" sz="1800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hu-HU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B87429E-A9CE-4174-B757-618535E1F1A1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dirty="0" smtClean="0"/>
              <a:t>Hogyan készítsünk el egy </a:t>
            </a:r>
            <a:r>
              <a:rPr lang="hu-HU" sz="3600" dirty="0" err="1" smtClean="0"/>
              <a:t>GeoXML</a:t>
            </a:r>
            <a:r>
              <a:rPr lang="hu-HU" sz="3600" dirty="0" smtClean="0"/>
              <a:t> fájlt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Google </a:t>
            </a:r>
            <a:r>
              <a:rPr lang="hu-HU" dirty="0" err="1" smtClean="0"/>
              <a:t>Earth</a:t>
            </a:r>
            <a:endParaRPr lang="hu-HU" dirty="0" smtClean="0"/>
          </a:p>
          <a:p>
            <a:pPr lvl="1"/>
            <a:r>
              <a:rPr lang="hu-HU" dirty="0" smtClean="0"/>
              <a:t>Új fájl létrehozása</a:t>
            </a:r>
          </a:p>
          <a:p>
            <a:pPr lvl="1"/>
            <a:r>
              <a:rPr lang="hu-HU" dirty="0" smtClean="0"/>
              <a:t>Meglévő fájl módosítása</a:t>
            </a:r>
          </a:p>
          <a:p>
            <a:pPr lvl="1"/>
            <a:r>
              <a:rPr lang="hu-HU" dirty="0" smtClean="0"/>
              <a:t>Importálás/exportálási lehetőségek</a:t>
            </a:r>
          </a:p>
          <a:p>
            <a:r>
              <a:rPr lang="hu-HU" dirty="0" smtClean="0"/>
              <a:t>Algoritmizált módszer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B87429E-A9CE-4174-B757-618535E1F1A1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Google </a:t>
            </a:r>
            <a:r>
              <a:rPr lang="hu-HU" dirty="0" err="1" smtClean="0"/>
              <a:t>Earth</a:t>
            </a:r>
            <a:endParaRPr lang="hu-HU" dirty="0"/>
          </a:p>
        </p:txBody>
      </p:sp>
      <p:pic>
        <p:nvPicPr>
          <p:cNvPr id="4" name="Tartalom helye 3" descr="Google_Earth_Denver_Screenshot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40296" y="1571612"/>
            <a:ext cx="8463409" cy="5143536"/>
          </a:xfr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B87429E-A9CE-4174-B757-618535E1F1A1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algn="ctr"/>
            <a:r>
              <a:rPr lang="hu-HU" dirty="0" smtClean="0"/>
              <a:t>Mégis mi az előnye?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Szöveges fájl melyet könnyű létrehozni</a:t>
            </a:r>
          </a:p>
          <a:p>
            <a:r>
              <a:rPr lang="hu-HU" dirty="0" smtClean="0"/>
              <a:t>Szerveroldali kóddal </a:t>
            </a:r>
            <a:r>
              <a:rPr lang="hu-HU" i="1" dirty="0" smtClean="0"/>
              <a:t>(Java, PHP)</a:t>
            </a:r>
            <a:r>
              <a:rPr lang="hu-HU" dirty="0" smtClean="0"/>
              <a:t> a megfelelő szabályokat betartva automatikusan generálható és </a:t>
            </a:r>
            <a:r>
              <a:rPr lang="hu-HU" i="1" dirty="0" smtClean="0"/>
              <a:t>„</a:t>
            </a:r>
            <a:r>
              <a:rPr lang="hu-HU" i="1" dirty="0" err="1" smtClean="0"/>
              <a:t>on-demand</a:t>
            </a:r>
            <a:r>
              <a:rPr lang="hu-HU" i="1" dirty="0" smtClean="0"/>
              <a:t>”</a:t>
            </a:r>
            <a:r>
              <a:rPr lang="hu-HU" dirty="0" smtClean="0"/>
              <a:t> módon használható</a:t>
            </a:r>
          </a:p>
          <a:p>
            <a:r>
              <a:rPr lang="hu-HU" dirty="0" smtClean="0"/>
              <a:t>Többféle ábrázolási mód </a:t>
            </a:r>
            <a:r>
              <a:rPr lang="hu-HU" i="1" dirty="0" smtClean="0"/>
              <a:t>(terület, körvonal, rajzszög, színek használata)</a:t>
            </a:r>
          </a:p>
          <a:p>
            <a:r>
              <a:rPr lang="hu-HU" dirty="0" smtClean="0"/>
              <a:t> további vizualizálási lehetőségek</a:t>
            </a:r>
          </a:p>
          <a:p>
            <a:pPr lvl="1"/>
            <a:r>
              <a:rPr lang="hu-HU" dirty="0" smtClean="0"/>
              <a:t>2D</a:t>
            </a:r>
          </a:p>
          <a:p>
            <a:pPr lvl="1"/>
            <a:r>
              <a:rPr lang="hu-HU" dirty="0" smtClean="0"/>
              <a:t>3D</a:t>
            </a:r>
            <a:endParaRPr lang="hu-HU" dirty="0"/>
          </a:p>
        </p:txBody>
      </p:sp>
      <p:pic>
        <p:nvPicPr>
          <p:cNvPr id="4" name="Kép 3" descr="php-logo-300x15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82" y="5572140"/>
            <a:ext cx="1357312" cy="714851"/>
          </a:xfrm>
          <a:prstGeom prst="rect">
            <a:avLst/>
          </a:prstGeom>
        </p:spPr>
      </p:pic>
      <p:pic>
        <p:nvPicPr>
          <p:cNvPr id="5" name="Kép 4" descr="java-logo-orange-bo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5286388"/>
            <a:ext cx="1524747" cy="1255921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B87429E-A9CE-4174-B757-618535E1F1A1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Ábrázolási módok</a:t>
            </a:r>
            <a:endParaRPr lang="hu-HU" dirty="0"/>
          </a:p>
        </p:txBody>
      </p:sp>
      <p:pic>
        <p:nvPicPr>
          <p:cNvPr id="4" name="Kép 3" descr="mark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643050"/>
            <a:ext cx="3611920" cy="2160000"/>
          </a:xfrm>
          <a:prstGeom prst="rect">
            <a:avLst/>
          </a:prstGeom>
        </p:spPr>
      </p:pic>
      <p:pic>
        <p:nvPicPr>
          <p:cNvPr id="5" name="Kép 4" descr="bord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2643182"/>
            <a:ext cx="3588158" cy="2160000"/>
          </a:xfrm>
          <a:prstGeom prst="rect">
            <a:avLst/>
          </a:prstGeom>
        </p:spPr>
      </p:pic>
      <p:pic>
        <p:nvPicPr>
          <p:cNvPr id="6" name="Kép 5" descr="polyg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4286256"/>
            <a:ext cx="3588158" cy="216000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57158" y="5143512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 smtClean="0"/>
              <a:t>Marker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err="1" smtClean="0"/>
              <a:t>Polyline</a:t>
            </a:r>
            <a:endParaRPr lang="hu-HU" dirty="0" smtClean="0"/>
          </a:p>
          <a:p>
            <a:pPr marL="342900" indent="-342900">
              <a:buFont typeface="+mj-lt"/>
              <a:buAutoNum type="arabicPeriod"/>
            </a:pPr>
            <a:r>
              <a:rPr lang="hu-HU" dirty="0" err="1" smtClean="0"/>
              <a:t>Polygon</a:t>
            </a:r>
            <a:endParaRPr lang="hu-HU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B87429E-A9CE-4174-B757-618535E1F1A1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Felhasználási példa</a:t>
            </a:r>
            <a:endParaRPr lang="hu-HU" dirty="0"/>
          </a:p>
        </p:txBody>
      </p:sp>
      <p:pic>
        <p:nvPicPr>
          <p:cNvPr id="4" name="Tartalom helye 3" descr="example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r="847" b="274"/>
          <a:stretch>
            <a:fillRect/>
          </a:stretch>
        </p:blipFill>
        <p:spPr>
          <a:xfrm>
            <a:off x="2464579" y="1571611"/>
            <a:ext cx="4179123" cy="4500595"/>
          </a:xfrm>
        </p:spPr>
      </p:pic>
      <p:sp>
        <p:nvSpPr>
          <p:cNvPr id="6" name="Szövegdoboz 5"/>
          <p:cNvSpPr txBox="1"/>
          <p:nvPr/>
        </p:nvSpPr>
        <p:spPr>
          <a:xfrm>
            <a:off x="3214678" y="6215082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http://miau.gau.hu/tki/gis/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B87429E-A9CE-4174-B757-618535E1F1A1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Jövőbeni lehetőségek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A technológia adott, használni kell</a:t>
            </a:r>
          </a:p>
          <a:p>
            <a:r>
              <a:rPr lang="hu-HU" dirty="0" smtClean="0"/>
              <a:t>Statisztikai adatok megjelenítése</a:t>
            </a:r>
          </a:p>
          <a:p>
            <a:r>
              <a:rPr lang="hu-HU" dirty="0" smtClean="0"/>
              <a:t>Tanulmányok készítése</a:t>
            </a:r>
          </a:p>
          <a:p>
            <a:r>
              <a:rPr lang="hu-HU" dirty="0" smtClean="0"/>
              <a:t>Erre a célra épített szolgáltatások</a:t>
            </a:r>
          </a:p>
          <a:p>
            <a:r>
              <a:rPr lang="hu-HU" dirty="0" smtClean="0"/>
              <a:t>Nem csak földrajzi felhasználás </a:t>
            </a:r>
            <a:r>
              <a:rPr lang="hu-HU" i="1" dirty="0" smtClean="0"/>
              <a:t>(pl.: demográfiai adatok)</a:t>
            </a:r>
          </a:p>
          <a:p>
            <a:r>
              <a:rPr lang="hu-HU" dirty="0" smtClean="0"/>
              <a:t>Valós példa: KSH adatainak vizualizálása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B87429E-A9CE-4174-B757-618535E1F1A1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dirty="0" smtClean="0"/>
              <a:t>Mi volt a cél és miért jött létre ez a kutatás?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Miért éppen Google </a:t>
            </a:r>
            <a:r>
              <a:rPr lang="hu-HU" dirty="0" err="1" smtClean="0"/>
              <a:t>Maps</a:t>
            </a:r>
            <a:r>
              <a:rPr lang="hu-HU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Hogyan működik?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XML, pontosabban </a:t>
            </a:r>
            <a:r>
              <a:rPr lang="hu-HU" dirty="0" err="1" smtClean="0"/>
              <a:t>GeoXML</a:t>
            </a: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KMZ vagy KML esetleg natív XML?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Hogyan készítsünk el egy </a:t>
            </a:r>
            <a:r>
              <a:rPr lang="hu-HU" dirty="0" err="1" smtClean="0"/>
              <a:t>GeoXML</a:t>
            </a:r>
            <a:r>
              <a:rPr lang="hu-HU" dirty="0" smtClean="0"/>
              <a:t> fájlt?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Mégis mi az előnye?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Felhasználási példa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Jövőbeni lehetőségek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B87429E-A9CE-4174-B757-618535E1F1A1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3200" dirty="0" smtClean="0"/>
              <a:t>Mi volt a cél és miért jött létre ez a projekt?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Cél: különböző adatok vizualizációja térképen</a:t>
            </a:r>
          </a:p>
          <a:p>
            <a:r>
              <a:rPr lang="hu-HU" dirty="0" smtClean="0"/>
              <a:t>Megfelelő adat-transzformáció és adatgyűjtés</a:t>
            </a:r>
          </a:p>
          <a:p>
            <a:r>
              <a:rPr lang="hu-HU" dirty="0" smtClean="0"/>
              <a:t>Könnyű kezelhetőség</a:t>
            </a:r>
          </a:p>
          <a:p>
            <a:pPr lvl="1"/>
            <a:r>
              <a:rPr lang="hu-HU" dirty="0" smtClean="0"/>
              <a:t>A tervezői oldalról</a:t>
            </a:r>
          </a:p>
          <a:p>
            <a:pPr lvl="1"/>
            <a:r>
              <a:rPr lang="hu-HU" dirty="0" smtClean="0"/>
              <a:t>Felhasználói oldalról</a:t>
            </a:r>
          </a:p>
          <a:p>
            <a:r>
              <a:rPr lang="hu-HU" dirty="0" smtClean="0"/>
              <a:t>Webes felület</a:t>
            </a:r>
          </a:p>
          <a:p>
            <a:pPr lvl="1"/>
            <a:endParaRPr lang="hu-HU" dirty="0"/>
          </a:p>
        </p:txBody>
      </p:sp>
      <p:pic>
        <p:nvPicPr>
          <p:cNvPr id="4" name="Kép 3" descr="1285096797_agt_we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4214818"/>
            <a:ext cx="1790704" cy="1790704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B87429E-A9CE-4174-B757-618535E1F1A1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Miért éppen Google </a:t>
            </a:r>
            <a:r>
              <a:rPr lang="hu-HU" dirty="0" err="1" smtClean="0"/>
              <a:t>Maps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Számos probléma már meg van oldva</a:t>
            </a:r>
          </a:p>
          <a:p>
            <a:pPr lvl="1"/>
            <a:r>
              <a:rPr lang="hu-HU" dirty="0" smtClean="0"/>
              <a:t>Kész térképadatbázis</a:t>
            </a:r>
          </a:p>
          <a:p>
            <a:pPr lvl="1"/>
            <a:r>
              <a:rPr lang="hu-HU" dirty="0" smtClean="0"/>
              <a:t>Ingyenes és naprakész</a:t>
            </a:r>
          </a:p>
          <a:p>
            <a:pPr lvl="1"/>
            <a:r>
              <a:rPr lang="hu-HU" dirty="0" smtClean="0"/>
              <a:t>XML adatok feldolgozása</a:t>
            </a:r>
          </a:p>
          <a:p>
            <a:r>
              <a:rPr lang="hu-HU" dirty="0" smtClean="0"/>
              <a:t>Egyetlen követelmény</a:t>
            </a:r>
          </a:p>
          <a:p>
            <a:pPr lvl="1"/>
            <a:r>
              <a:rPr lang="hu-HU" dirty="0" smtClean="0"/>
              <a:t>Google API kulcs beszerzése</a:t>
            </a:r>
          </a:p>
          <a:p>
            <a:pPr lvl="1"/>
            <a:r>
              <a:rPr lang="hu-HU" dirty="0" smtClean="0"/>
              <a:t>Domain névhez kötött</a:t>
            </a:r>
          </a:p>
          <a:p>
            <a:r>
              <a:rPr lang="hu-HU" dirty="0" smtClean="0"/>
              <a:t>Google dokumentáció</a:t>
            </a:r>
          </a:p>
          <a:p>
            <a:pPr lvl="1"/>
            <a:r>
              <a:rPr lang="hu-HU" dirty="0" smtClean="0"/>
              <a:t>Részletes</a:t>
            </a:r>
          </a:p>
          <a:p>
            <a:pPr lvl="1"/>
            <a:r>
              <a:rPr lang="hu-HU" dirty="0" smtClean="0"/>
              <a:t>Példákkal illusztrálva</a:t>
            </a:r>
            <a:endParaRPr lang="hu-HU" dirty="0"/>
          </a:p>
        </p:txBody>
      </p:sp>
      <p:pic>
        <p:nvPicPr>
          <p:cNvPr id="4" name="Kép 3" descr="1285096342_04_map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4357694"/>
            <a:ext cx="1790704" cy="1790704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B87429E-A9CE-4174-B757-618535E1F1A1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smtClean="0"/>
              <a:t>Hogyan működik?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Szükség van egy API kulcsra</a:t>
            </a:r>
          </a:p>
          <a:p>
            <a:r>
              <a:rPr lang="hu-HU" dirty="0" smtClean="0"/>
              <a:t>El kell készíteni a </a:t>
            </a:r>
            <a:r>
              <a:rPr lang="hu-HU" dirty="0" err="1" smtClean="0"/>
              <a:t>GeoXML</a:t>
            </a:r>
            <a:r>
              <a:rPr lang="hu-HU" dirty="0" smtClean="0"/>
              <a:t> fájlt</a:t>
            </a:r>
          </a:p>
          <a:p>
            <a:r>
              <a:rPr lang="hu-HU" dirty="0" smtClean="0"/>
              <a:t>Kell egy vezérlő JavaScript fájl és egy HTML fájl amiben meg fog jelenni a térkép</a:t>
            </a:r>
          </a:p>
          <a:p>
            <a:r>
              <a:rPr lang="hu-HU" dirty="0" smtClean="0"/>
              <a:t>Ezeket összehangolva fel kell tölteni egy olyan szerverre, ahol a Google eléri az elkészített </a:t>
            </a:r>
            <a:r>
              <a:rPr lang="hu-HU" dirty="0" err="1" smtClean="0"/>
              <a:t>GeoXML-t</a:t>
            </a:r>
            <a:endParaRPr lang="hu-HU" dirty="0" smtClean="0"/>
          </a:p>
          <a:p>
            <a:r>
              <a:rPr lang="hu-HU" dirty="0" smtClean="0"/>
              <a:t>Használni kell az elkészített térképet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B87429E-A9CE-4174-B757-618535E1F1A1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smtClean="0"/>
              <a:t>XML, pontosabban </a:t>
            </a:r>
            <a:r>
              <a:rPr lang="hu-HU" dirty="0" err="1" smtClean="0"/>
              <a:t>GeoXML</a:t>
            </a:r>
            <a:r>
              <a:rPr lang="hu-HU" dirty="0" smtClean="0"/>
              <a:t>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XML: </a:t>
            </a:r>
            <a:r>
              <a:rPr lang="hu-HU" dirty="0" err="1" smtClean="0"/>
              <a:t>e</a:t>
            </a:r>
            <a:r>
              <a:rPr lang="hu-HU" b="1" dirty="0" err="1" smtClean="0"/>
              <a:t>X</a:t>
            </a:r>
            <a:r>
              <a:rPr lang="hu-HU" dirty="0" err="1" smtClean="0"/>
              <a:t>tensible</a:t>
            </a:r>
            <a:r>
              <a:rPr lang="hu-HU" dirty="0" smtClean="0"/>
              <a:t> </a:t>
            </a:r>
            <a:r>
              <a:rPr lang="hu-HU" b="1" dirty="0" err="1" smtClean="0"/>
              <a:t>M</a:t>
            </a:r>
            <a:r>
              <a:rPr lang="hu-HU" dirty="0" err="1" smtClean="0"/>
              <a:t>arkup</a:t>
            </a:r>
            <a:r>
              <a:rPr lang="hu-HU" dirty="0" smtClean="0"/>
              <a:t> </a:t>
            </a:r>
            <a:r>
              <a:rPr lang="hu-HU" b="1" dirty="0" err="1" smtClean="0"/>
              <a:t>L</a:t>
            </a:r>
            <a:r>
              <a:rPr lang="hu-HU" dirty="0" err="1" smtClean="0"/>
              <a:t>anguage</a:t>
            </a:r>
            <a:endParaRPr lang="hu-HU" dirty="0" smtClean="0"/>
          </a:p>
          <a:p>
            <a:pPr lvl="1"/>
            <a:r>
              <a:rPr lang="hu-HU" dirty="0" smtClean="0"/>
              <a:t>W3C szabvány </a:t>
            </a:r>
            <a:r>
              <a:rPr lang="hu-HU" i="1" dirty="0" smtClean="0"/>
              <a:t>(http://www.w3.org/XML/)</a:t>
            </a:r>
          </a:p>
          <a:p>
            <a:pPr lvl="1"/>
            <a:r>
              <a:rPr lang="hu-HU" dirty="0" smtClean="0"/>
              <a:t>Általános célú leírónyelv</a:t>
            </a:r>
          </a:p>
          <a:p>
            <a:pPr lvl="1"/>
            <a:r>
              <a:rPr lang="hu-HU" dirty="0" smtClean="0"/>
              <a:t>Bármilyen adat leírható vele</a:t>
            </a:r>
          </a:p>
          <a:p>
            <a:pPr lvl="1"/>
            <a:r>
              <a:rPr lang="hu-HU" dirty="0" smtClean="0"/>
              <a:t>Ember által is olvasható szöveges fájl de nem biztos, hogy értelmezhető is</a:t>
            </a:r>
            <a:endParaRPr lang="hu-HU" dirty="0"/>
          </a:p>
        </p:txBody>
      </p:sp>
      <p:pic>
        <p:nvPicPr>
          <p:cNvPr id="4" name="Kép 3" descr="1285096857_application-xm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4714884"/>
            <a:ext cx="1571636" cy="1571636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B87429E-A9CE-4174-B757-618535E1F1A1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XML példa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00034" y="2000240"/>
            <a:ext cx="78581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urier New" pitchFamily="49" charset="0"/>
                <a:cs typeface="Courier New" pitchFamily="49" charset="0"/>
              </a:rPr>
              <a:t>&lt;?</a:t>
            </a:r>
            <a:r>
              <a:rPr lang="hu-HU" dirty="0" err="1" smtClean="0">
                <a:latin typeface="Courier New" pitchFamily="49" charset="0"/>
                <a:cs typeface="Courier New" pitchFamily="49" charset="0"/>
              </a:rPr>
              <a:t>xml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 version="1.0" </a:t>
            </a:r>
            <a:r>
              <a:rPr lang="hu-HU" dirty="0" err="1" smtClean="0">
                <a:latin typeface="Courier New" pitchFamily="49" charset="0"/>
                <a:cs typeface="Courier New" pitchFamily="49" charset="0"/>
              </a:rPr>
              <a:t>encoding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="UTF-8"?&gt; </a:t>
            </a:r>
            <a:endParaRPr lang="hu-HU" dirty="0">
              <a:latin typeface="Courier New" pitchFamily="49" charset="0"/>
              <a:cs typeface="Courier New" pitchFamily="49" charset="0"/>
            </a:endParaRPr>
          </a:p>
          <a:p>
            <a:endParaRPr lang="hu-HU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hu-HU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hu-HU" dirty="0" err="1" smtClean="0">
                <a:latin typeface="Courier New" pitchFamily="49" charset="0"/>
                <a:cs typeface="Courier New" pitchFamily="49" charset="0"/>
              </a:rPr>
              <a:t>Library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hu-HU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hu-HU" dirty="0" err="1" smtClean="0">
                <a:latin typeface="Courier New" pitchFamily="49" charset="0"/>
                <a:cs typeface="Courier New" pitchFamily="49" charset="0"/>
              </a:rPr>
              <a:t>Book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dirty="0" err="1" smtClean="0">
                <a:latin typeface="Courier New" pitchFamily="49" charset="0"/>
                <a:cs typeface="Courier New" pitchFamily="49" charset="0"/>
              </a:rPr>
              <a:t>id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="book1"&gt;</a:t>
            </a:r>
          </a:p>
          <a:p>
            <a:r>
              <a:rPr lang="hu-HU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	&lt;</a:t>
            </a:r>
            <a:r>
              <a:rPr lang="hu-HU" dirty="0" err="1" smtClean="0">
                <a:latin typeface="Courier New" pitchFamily="49" charset="0"/>
                <a:cs typeface="Courier New" pitchFamily="49" charset="0"/>
              </a:rPr>
              <a:t>Author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&gt;J.R.R. Tolkien&lt;/</a:t>
            </a:r>
            <a:r>
              <a:rPr lang="hu-HU" dirty="0" err="1" smtClean="0">
                <a:latin typeface="Courier New" pitchFamily="49" charset="0"/>
                <a:cs typeface="Courier New" pitchFamily="49" charset="0"/>
              </a:rPr>
              <a:t>Author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hu-HU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	&lt;</a:t>
            </a:r>
            <a:r>
              <a:rPr lang="hu-HU" dirty="0" err="1" smtClean="0">
                <a:latin typeface="Courier New" pitchFamily="49" charset="0"/>
                <a:cs typeface="Courier New" pitchFamily="49" charset="0"/>
              </a:rPr>
              <a:t>Title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&gt;A Gyűrűk Ura&lt;/</a:t>
            </a:r>
            <a:r>
              <a:rPr lang="hu-HU" dirty="0" err="1" smtClean="0">
                <a:latin typeface="Courier New" pitchFamily="49" charset="0"/>
                <a:cs typeface="Courier New" pitchFamily="49" charset="0"/>
              </a:rPr>
              <a:t>Title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hu-HU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	&lt;Year&gt;1954&lt;/Year&gt;</a:t>
            </a:r>
          </a:p>
          <a:p>
            <a:r>
              <a:rPr lang="hu-HU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	&lt;ISBN10&gt;0618517650&lt;/ISBN10&gt;</a:t>
            </a:r>
          </a:p>
          <a:p>
            <a:r>
              <a:rPr lang="hu-HU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hu-HU" dirty="0" err="1" smtClean="0">
                <a:latin typeface="Courier New" pitchFamily="49" charset="0"/>
                <a:cs typeface="Courier New" pitchFamily="49" charset="0"/>
              </a:rPr>
              <a:t>Book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hu-HU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hu-HU" dirty="0" err="1" smtClean="0">
                <a:latin typeface="Courier New" pitchFamily="49" charset="0"/>
                <a:cs typeface="Courier New" pitchFamily="49" charset="0"/>
              </a:rPr>
              <a:t>Book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dirty="0" err="1" smtClean="0">
                <a:latin typeface="Courier New" pitchFamily="49" charset="0"/>
                <a:cs typeface="Courier New" pitchFamily="49" charset="0"/>
              </a:rPr>
              <a:t>id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="book2"&gt;</a:t>
            </a:r>
          </a:p>
          <a:p>
            <a:r>
              <a:rPr lang="hu-HU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	…</a:t>
            </a:r>
          </a:p>
          <a:p>
            <a:r>
              <a:rPr lang="hu-HU" dirty="0" smtClean="0">
                <a:latin typeface="Courier New" pitchFamily="49" charset="0"/>
                <a:cs typeface="Courier New" pitchFamily="49" charset="0"/>
              </a:rPr>
              <a:t>	&lt;/</a:t>
            </a:r>
            <a:r>
              <a:rPr lang="hu-HU" dirty="0" err="1" smtClean="0">
                <a:latin typeface="Courier New" pitchFamily="49" charset="0"/>
                <a:cs typeface="Courier New" pitchFamily="49" charset="0"/>
              </a:rPr>
              <a:t>Book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hu-HU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hu-HU" dirty="0" err="1" smtClean="0">
                <a:latin typeface="Courier New" pitchFamily="49" charset="0"/>
                <a:cs typeface="Courier New" pitchFamily="49" charset="0"/>
              </a:rPr>
              <a:t>Library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hu-H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B87429E-A9CE-4174-B757-618535E1F1A1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XML, pontosabban </a:t>
            </a:r>
            <a:r>
              <a:rPr lang="hu-HU" dirty="0" err="1" smtClean="0"/>
              <a:t>GeoXML</a:t>
            </a:r>
            <a:r>
              <a:rPr lang="hu-HU" dirty="0" smtClean="0"/>
              <a:t> 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Speciális XML</a:t>
            </a:r>
          </a:p>
          <a:p>
            <a:r>
              <a:rPr lang="hu-HU" dirty="0" smtClean="0"/>
              <a:t>Olyan címkékkel </a:t>
            </a:r>
            <a:r>
              <a:rPr lang="hu-HU" i="1" dirty="0" smtClean="0"/>
              <a:t>(tag)</a:t>
            </a:r>
            <a:r>
              <a:rPr lang="hu-HU" dirty="0" smtClean="0"/>
              <a:t> rendelkezik melyek specifikusan a Google </a:t>
            </a:r>
            <a:r>
              <a:rPr lang="hu-HU" dirty="0" err="1" smtClean="0"/>
              <a:t>Maps</a:t>
            </a:r>
            <a:r>
              <a:rPr lang="hu-HU" dirty="0" smtClean="0"/>
              <a:t> által értelmezhetőek</a:t>
            </a:r>
          </a:p>
          <a:p>
            <a:r>
              <a:rPr lang="hu-HU" dirty="0" smtClean="0"/>
              <a:t>Leírja, hogy milyen adatot, milyen koordinátákon milyen módon kell megjeleníteni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B87429E-A9CE-4174-B757-618535E1F1A1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KMZ vagy KML esetleg natív XML?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A kiterjesztésnek nincs jelentősége, ha a tartalma érvényes XML</a:t>
            </a:r>
          </a:p>
          <a:p>
            <a:r>
              <a:rPr lang="hu-HU" dirty="0" smtClean="0"/>
              <a:t>A KMZ fájl valójában egy KML fájl betömörítve</a:t>
            </a:r>
          </a:p>
          <a:p>
            <a:r>
              <a:rPr lang="hu-HU" dirty="0" smtClean="0"/>
              <a:t>Átnevezett ZIP fájl</a:t>
            </a:r>
            <a:endParaRPr lang="hu-HU" dirty="0"/>
          </a:p>
        </p:txBody>
      </p:sp>
      <p:pic>
        <p:nvPicPr>
          <p:cNvPr id="4" name="Kép 3" descr="1285097464_Google Eart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4572008"/>
            <a:ext cx="1625397" cy="1625397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B87429E-A9CE-4174-B757-618535E1F1A1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144</TotalTime>
  <Words>480</Words>
  <Application>Microsoft Office PowerPoint</Application>
  <PresentationFormat>Diavetítés a képernyőre (4:3 oldalarány)</PresentationFormat>
  <Paragraphs>125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Medián</vt:lpstr>
      <vt:lpstr>Google earth és a térinformatika kapcsolata</vt:lpstr>
      <vt:lpstr>Tartalom</vt:lpstr>
      <vt:lpstr>Mi volt a cél és miért jött létre ez a projekt?</vt:lpstr>
      <vt:lpstr>Miért éppen Google Maps?</vt:lpstr>
      <vt:lpstr>Hogyan működik?</vt:lpstr>
      <vt:lpstr>XML, pontosabban GeoXML I.</vt:lpstr>
      <vt:lpstr>XML példa</vt:lpstr>
      <vt:lpstr>XML, pontosabban GeoXML II.</vt:lpstr>
      <vt:lpstr>KMZ vagy KML esetleg natív XML?</vt:lpstr>
      <vt:lpstr>KML fájl részlet</vt:lpstr>
      <vt:lpstr>Hogyan készítsünk el egy GeoXML fájlt</vt:lpstr>
      <vt:lpstr>Google Earth</vt:lpstr>
      <vt:lpstr>Mégis mi az előnye?</vt:lpstr>
      <vt:lpstr>Ábrázolási módok</vt:lpstr>
      <vt:lpstr>Felhasználási példa</vt:lpstr>
      <vt:lpstr>Jövőbeni lehetőségek</vt:lpstr>
      <vt:lpstr>Köszönöm a figyelmet!</vt:lpstr>
    </vt:vector>
  </TitlesOfParts>
  <Company>demo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earth és a térinformatika kapcsolata</dc:title>
  <dc:creator>thom</dc:creator>
  <cp:lastModifiedBy>thom</cp:lastModifiedBy>
  <cp:revision>55</cp:revision>
  <dcterms:created xsi:type="dcterms:W3CDTF">2010-09-21T17:47:15Z</dcterms:created>
  <dcterms:modified xsi:type="dcterms:W3CDTF">2010-09-23T19:39:58Z</dcterms:modified>
</cp:coreProperties>
</file>