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73" r:id="rId5"/>
    <p:sldId id="259" r:id="rId6"/>
    <p:sldId id="261" r:id="rId7"/>
    <p:sldId id="281" r:id="rId8"/>
    <p:sldId id="262" r:id="rId9"/>
    <p:sldId id="294" r:id="rId10"/>
    <p:sldId id="282" r:id="rId11"/>
    <p:sldId id="293" r:id="rId12"/>
    <p:sldId id="283" r:id="rId13"/>
    <p:sldId id="295" r:id="rId14"/>
    <p:sldId id="284" r:id="rId15"/>
    <p:sldId id="296" r:id="rId16"/>
    <p:sldId id="286" r:id="rId17"/>
    <p:sldId id="297" r:id="rId18"/>
    <p:sldId id="289" r:id="rId19"/>
    <p:sldId id="287" r:id="rId20"/>
    <p:sldId id="291" r:id="rId21"/>
    <p:sldId id="272" r:id="rId2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li\Dip\diploma\M&#225;solat%20eredetijeokologi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li\Dip\diploma\M&#225;solat%20eredetijeokolog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Csapadék</a:t>
            </a:r>
            <a:r>
              <a:rPr lang="hu-HU" dirty="0" smtClean="0"/>
              <a:t> mennyiség</a:t>
            </a:r>
            <a:r>
              <a:rPr lang="hu-HU" baseline="0" dirty="0" smtClean="0"/>
              <a:t> hatása az egyedszámra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axId val="41753600"/>
        <c:axId val="103491456"/>
      </c:barChart>
      <c:catAx>
        <c:axId val="41753600"/>
        <c:scaling>
          <c:orientation val="minMax"/>
        </c:scaling>
        <c:axPos val="b"/>
        <c:numFmt formatCode="General" sourceLinked="1"/>
        <c:tickLblPos val="nextTo"/>
        <c:crossAx val="103491456"/>
        <c:crosses val="autoZero"/>
        <c:auto val="1"/>
        <c:lblAlgn val="ctr"/>
        <c:lblOffset val="100"/>
      </c:catAx>
      <c:valAx>
        <c:axId val="103491456"/>
        <c:scaling>
          <c:orientation val="minMax"/>
        </c:scaling>
        <c:axPos val="l"/>
        <c:majorGridlines/>
        <c:numFmt formatCode="General" sourceLinked="1"/>
        <c:tickLblPos val="nextTo"/>
        <c:crossAx val="417536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/>
              <a:t>Napsütéses</a:t>
            </a:r>
            <a:r>
              <a:rPr lang="hu-HU" baseline="0"/>
              <a:t> órák számának hatása az egyedszámra</a:t>
            </a:r>
            <a:endParaRPr lang="hu-HU"/>
          </a:p>
        </c:rich>
      </c:tx>
      <c:layout/>
    </c:title>
    <c:plotArea>
      <c:layout/>
      <c:barChart>
        <c:barDir val="col"/>
        <c:grouping val="clustered"/>
        <c:axId val="104497920"/>
        <c:axId val="104499456"/>
      </c:barChart>
      <c:catAx>
        <c:axId val="104497920"/>
        <c:scaling>
          <c:orientation val="minMax"/>
        </c:scaling>
        <c:axPos val="b"/>
        <c:tickLblPos val="nextTo"/>
        <c:crossAx val="104499456"/>
        <c:crosses val="autoZero"/>
        <c:auto val="1"/>
        <c:lblAlgn val="ctr"/>
        <c:lblOffset val="100"/>
      </c:catAx>
      <c:valAx>
        <c:axId val="104499456"/>
        <c:scaling>
          <c:orientation val="minMax"/>
        </c:scaling>
        <c:axPos val="l"/>
        <c:majorGridlines/>
        <c:numFmt formatCode="General" sourceLinked="1"/>
        <c:tickLblPos val="nextTo"/>
        <c:crossAx val="104497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FF5B1-82CE-4A86-B843-36BCCA7C5812}" type="datetimeFigureOut">
              <a:rPr lang="hu-HU" smtClean="0"/>
              <a:pPr/>
              <a:t>2010.11.24.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84C5E-9943-47BF-9DFA-09BCC943251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84C5E-9943-47BF-9DFA-09BCC9432516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badkézi sokszög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6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3A3BF-7D36-49A3-AE9F-2B5915D9A18B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7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1DE8-239C-4D1D-A960-759507BA95D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61082-F1BA-4088-A7DC-755F31C5EF44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92D5D-F34F-4F73-97CB-363F486C81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78FEA-1ECB-434D-99F0-3626DFE1CC0D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61F2F-F546-4252-AD70-5CE3675C18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A7A9D-3CF4-466A-853F-D0A5880C5F5C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95F56-E4F5-4618-84FC-C5DF50B366B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abadkézi sokszög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26766-C40B-45E0-8B0E-3227D6EDCDF4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F40FA-9900-4744-AC2C-376840917C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F9A0-5861-49C7-AFBC-9CEA0AE1119B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1B3CE-98E3-4E13-90CD-5B568908A1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A1EE-35C7-49B4-95AA-7F8F007E8DCE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1A9BD-F3E6-4E46-A697-D2FA5A45A96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A4EFF-68A0-4ECD-8038-A44294F4D42F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7C13-B192-4C07-8078-2468CE5247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2DD62-FEF2-4AD6-BB9C-D3793920A8E3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8FF4-0ADB-482B-840B-9D3A86CDD7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4EA9E-19EC-454C-A856-BB425230F71B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DB7A-2F12-4DA7-9E5E-68BCE00EBC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4EEC-5425-4631-BC61-8B557906E74A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BF7C-9787-4381-B3EE-0550F1285CB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4140E9-E861-4B72-A5C1-8413B2B8672B}" type="datetimeFigureOut">
              <a:rPr lang="hu-HU"/>
              <a:pPr>
                <a:defRPr/>
              </a:pPr>
              <a:t>2010.11.24.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BE410C-AAAF-4405-ABE7-3A0E9D5E05E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0000"/>
                <a:satMod val="150000"/>
              </a:schemeClr>
            </a:gs>
            <a:gs pos="3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7786742" cy="2301240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sz="2800" dirty="0" smtClean="0"/>
              <a:t>Populációdinamika vizsgálata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hasonlóság elemzéssel</a:t>
            </a:r>
            <a:br>
              <a:rPr lang="hu-HU" sz="2800" dirty="0" smtClean="0"/>
            </a:br>
            <a:r>
              <a:rPr lang="hu-HU" sz="2800" dirty="0" smtClean="0"/>
              <a:t>(avagy az elméleti ökológia megalapozása)</a:t>
            </a:r>
            <a:endParaRPr lang="hu-HU" sz="2800" dirty="0"/>
          </a:p>
        </p:txBody>
      </p:sp>
      <p:sp>
        <p:nvSpPr>
          <p:cNvPr id="13314" name="Alcím 2"/>
          <p:cNvSpPr>
            <a:spLocks noGrp="1"/>
          </p:cNvSpPr>
          <p:nvPr>
            <p:ph type="subTitle" idx="1"/>
          </p:nvPr>
        </p:nvSpPr>
        <p:spPr>
          <a:xfrm>
            <a:off x="642938" y="4357688"/>
            <a:ext cx="7858125" cy="1752600"/>
          </a:xfrm>
        </p:spPr>
        <p:txBody>
          <a:bodyPr/>
          <a:lstStyle/>
          <a:p>
            <a:r>
              <a:rPr lang="hu-HU" sz="1600" dirty="0" smtClean="0"/>
              <a:t>Gáncs Júlia</a:t>
            </a:r>
          </a:p>
          <a:p>
            <a:r>
              <a:rPr lang="hu-HU" sz="1600" dirty="0" smtClean="0"/>
              <a:t>Szent István Egyetem, Gazdaság- és Társadalomtudományi Kar</a:t>
            </a:r>
          </a:p>
          <a:p>
            <a:r>
              <a:rPr lang="hu-HU" sz="1600" dirty="0" smtClean="0"/>
              <a:t>Informatikus és szakigazgatási agrármérnök</a:t>
            </a:r>
          </a:p>
          <a:p>
            <a:r>
              <a:rPr lang="hu-HU" sz="1600" dirty="0" smtClean="0"/>
              <a:t>Informatika szakirány III. évfolyam</a:t>
            </a:r>
          </a:p>
          <a:p>
            <a:r>
              <a:rPr lang="hu-HU" sz="1600" dirty="0" smtClean="0"/>
              <a:t>2010. 11.24. Tudományos Diákköri Konferencia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071548"/>
          <a:ext cx="8039104" cy="561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</a:tblGrid>
              <a:tr h="1143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Lépcsők</a:t>
                      </a:r>
                      <a:endParaRPr lang="hu-H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(egyedszám</a:t>
                      </a: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hu-H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Év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Hónap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Csapadék mennyiség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Napsütéses órák száma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Település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-67,46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-54,79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-118,79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78,58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-105,65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19,07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-57,42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-0,75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-48,63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78,61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-60,59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-19,70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-87,18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103,23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-37,27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-8,02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-46,86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13,02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-19,85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-5,03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-91,48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-18,49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-30,73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-50,02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33,62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9,26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-16,45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39,76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159,79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-62,13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144,04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-32,03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-42,01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-65,19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-30,36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-54,47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Modell 2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0" y="3357562"/>
          <a:ext cx="4572000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429124" y="3357562"/>
          <a:ext cx="4714876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429000"/>
            <a:ext cx="464343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43425" y="3429000"/>
            <a:ext cx="460057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0"/>
            <a:ext cx="569143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071548"/>
          <a:ext cx="8039104" cy="561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</a:tblGrid>
              <a:tr h="1143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Lépcsők</a:t>
                      </a:r>
                      <a:endParaRPr lang="hu-H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(egyedszám</a:t>
                      </a: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hu-H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Év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Hónap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Csapadék mennyiség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Napsütéses órák száma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Település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-2,7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-48,78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-29,1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7,73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-12,63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-10,79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-1,71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-41,8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10,51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-4,88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21,86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-22,56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-0,42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6,98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4,18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-16,93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22,44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-1,07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-8,85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77,73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-3,39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113,32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26,89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22,65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-11,37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-19,71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-24,81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-45,89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Modell 3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3" y="0"/>
            <a:ext cx="5643602" cy="340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357562"/>
            <a:ext cx="4643438" cy="350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3425" y="3357563"/>
            <a:ext cx="4600575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071548"/>
          <a:ext cx="8039104" cy="561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</a:tblGrid>
              <a:tr h="1143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Lépcsők</a:t>
                      </a:r>
                      <a:endParaRPr lang="hu-H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(egyedszám</a:t>
                      </a: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hu-H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Év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Hónap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Maximum hőmérséklet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Csapadék mennyiség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Napsütéses órák száma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Település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-2,57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-35,74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-5,9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-8,87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-4,9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-0,08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-51,84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latin typeface="Times New Roman"/>
                          <a:ea typeface="Times New Roman"/>
                          <a:cs typeface="Times New Roman"/>
                        </a:rPr>
                        <a:t>-3,34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-20,36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4,51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5,65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20,6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-52,38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19,99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24,36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-1,35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42,26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32,87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15,68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11,83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-0,73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131,47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-4,21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45,58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41,77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16,85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-24,38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-46,88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-52,75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4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Modell 4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-214338"/>
            <a:ext cx="616576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429000"/>
            <a:ext cx="4786314" cy="342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429001"/>
            <a:ext cx="450056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071548"/>
          <a:ext cx="8039104" cy="561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</a:tblGrid>
              <a:tr h="1143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Lépcsők</a:t>
                      </a:r>
                      <a:endParaRPr lang="hu-H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(egyedszám</a:t>
                      </a: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hu-H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Év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Hónap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Maximum hőmérséklet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Csapadék mennyiség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Napsütéses órák száma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Település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2,18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1,01</a:t>
                      </a: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2,29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1,76</a:t>
                      </a: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1,64</a:t>
                      </a: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6,07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4,81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2,15</a:t>
                      </a: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418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Modell 5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604715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643315"/>
            <a:ext cx="4500562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3315"/>
            <a:ext cx="4714876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Eredmények értelmezése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 legjobb eredményt az utolsó modell hozta</a:t>
            </a:r>
          </a:p>
          <a:p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42844" y="3286124"/>
          <a:ext cx="8786874" cy="1829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79"/>
                <a:gridCol w="1464479"/>
                <a:gridCol w="1464479"/>
                <a:gridCol w="1464479"/>
                <a:gridCol w="1464479"/>
                <a:gridCol w="1464479"/>
              </a:tblGrid>
              <a:tr h="1063027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Modell 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Típus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Ha() függvény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Előző hónap egyed-száma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Modell típus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Hiba</a:t>
                      </a:r>
                      <a:endParaRPr lang="hu-HU" dirty="0"/>
                    </a:p>
                  </a:txBody>
                  <a:tcPr/>
                </a:tc>
              </a:tr>
              <a:tr h="640769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Előrejelző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Nincs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Figyelembe</a:t>
                      </a:r>
                      <a:r>
                        <a:rPr lang="hu-HU" baseline="0" dirty="0" smtClean="0"/>
                        <a:t> veszi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Multiplikatív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63 314,59</a:t>
                      </a:r>
                      <a:endParaRPr lang="hu-H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Eredmények: Sáskajárás? 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488"/>
            <a:ext cx="91440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Bevezetés</a:t>
            </a:r>
          </a:p>
          <a:p>
            <a:pPr marL="723837" lvl="1" indent="-384048" fontAlgn="auto">
              <a:spcAft>
                <a:spcPts val="0"/>
              </a:spcAft>
              <a:defRPr/>
            </a:pPr>
            <a:r>
              <a:rPr lang="hu-HU" dirty="0" smtClean="0"/>
              <a:t>Motiváció </a:t>
            </a:r>
          </a:p>
          <a:p>
            <a:pPr marL="723837" lvl="1" indent="-384048" fontAlgn="auto">
              <a:spcAft>
                <a:spcPts val="0"/>
              </a:spcAft>
              <a:defRPr/>
            </a:pPr>
            <a:r>
              <a:rPr lang="hu-HU" dirty="0" smtClean="0"/>
              <a:t>Cél</a:t>
            </a:r>
          </a:p>
          <a:p>
            <a:pPr marL="723837" lvl="1" indent="-384048" fontAlgn="auto">
              <a:spcAft>
                <a:spcPts val="0"/>
              </a:spcAft>
              <a:defRPr/>
            </a:pPr>
            <a:r>
              <a:rPr lang="hu-HU" dirty="0" smtClean="0"/>
              <a:t>Célcsoport</a:t>
            </a:r>
          </a:p>
          <a:p>
            <a:pPr marL="723837" lvl="1" indent="-384048" fontAlgn="auto">
              <a:spcAft>
                <a:spcPts val="0"/>
              </a:spcAft>
              <a:defRPr/>
            </a:pPr>
            <a:r>
              <a:rPr lang="hu-HU" dirty="0" smtClean="0"/>
              <a:t>Hasznosság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Irodalmi áttekintés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Ökológiai háttér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Elemzési módszer: COCO MCM on-line standard verzió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Anyag és módszer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Eredmények</a:t>
            </a:r>
          </a:p>
          <a:p>
            <a:pPr marL="419163" indent="-274320" fontAlgn="auto">
              <a:spcAft>
                <a:spcPts val="0"/>
              </a:spcAft>
              <a:defRPr/>
            </a:pPr>
            <a:r>
              <a:rPr lang="hu-HU" dirty="0" smtClean="0"/>
              <a:t>Eredmények értelmezése</a:t>
            </a:r>
          </a:p>
          <a:p>
            <a:pPr marL="419163" indent="-274320" fontAlgn="auto">
              <a:spcAft>
                <a:spcPts val="0"/>
              </a:spcAft>
              <a:defRPr/>
            </a:pPr>
            <a:r>
              <a:rPr lang="hu-HU" dirty="0" smtClean="0"/>
              <a:t>Jövőkép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Összefoglalás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Jövőkép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642910" y="1785926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Az elméleti ökológiai számítások alapján feltárt vélelmezett összefüggések például napfény gyérítő hatása további sikeres kísérletek esetén vegyszer mentes növényvédelmi technológiák alapja lehet…</a:t>
            </a:r>
            <a:endParaRPr lang="hu-H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zövegdoboz 1"/>
          <p:cNvSpPr txBox="1">
            <a:spLocks noChangeArrowheads="1"/>
          </p:cNvSpPr>
          <p:nvPr/>
        </p:nvSpPr>
        <p:spPr bwMode="auto">
          <a:xfrm>
            <a:off x="785786" y="2357430"/>
            <a:ext cx="74644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4800" dirty="0"/>
              <a:t>Köszönöm a </a:t>
            </a:r>
            <a:r>
              <a:rPr lang="hu-HU" sz="4800" dirty="0" smtClean="0"/>
              <a:t>megtisztelő figyelmet</a:t>
            </a:r>
            <a:r>
              <a:rPr lang="hu-HU" sz="4800" dirty="0"/>
              <a:t>!</a:t>
            </a:r>
          </a:p>
          <a:p>
            <a:pPr algn="ctr"/>
            <a:endParaRPr lang="hu-H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ím 1"/>
          <p:cNvSpPr>
            <a:spLocks noGrp="1"/>
          </p:cNvSpPr>
          <p:nvPr>
            <p:ph type="title"/>
          </p:nvPr>
        </p:nvSpPr>
        <p:spPr>
          <a:xfrm>
            <a:off x="357188" y="0"/>
            <a:ext cx="7467600" cy="1143000"/>
          </a:xfrm>
        </p:spPr>
        <p:txBody>
          <a:bodyPr/>
          <a:lstStyle/>
          <a:p>
            <a:r>
              <a:rPr lang="hu-HU" smtClean="0"/>
              <a:t>Bevezetés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625" y="928688"/>
            <a:ext cx="7467600" cy="5715000"/>
          </a:xfrm>
        </p:spPr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Motiváció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Emberi szakértő helyettesítése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Kiegészítése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mtClean="0"/>
              <a:t>Célok</a:t>
            </a:r>
            <a:endParaRPr lang="hu-HU" dirty="0" smtClean="0"/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Költséghatékonyabb előrejelzés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b="1" dirty="0" smtClean="0"/>
              <a:t>Modellezési ismeret nélküli előrejelzések készítése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Célcsoport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Modellező szakemberek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Mezőgazdasággal foglalkozók</a:t>
            </a:r>
            <a:endParaRPr lang="hu-HU" dirty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 smtClean="0"/>
              <a:t>Hasznosság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Jobb hozam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Költségek csökkentése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Irodalmi áttekintés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Ökológiai háttér</a:t>
            </a:r>
            <a:endParaRPr lang="hu-HU" dirty="0"/>
          </a:p>
        </p:txBody>
      </p:sp>
      <p:sp>
        <p:nvSpPr>
          <p:cNvPr id="16386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757238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A vetési bagolylepke jellemzése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2500313"/>
            <a:ext cx="6002337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Irodalmi áttekintés</a:t>
            </a:r>
            <a:br>
              <a:rPr lang="hu-HU" sz="3600" dirty="0" smtClean="0"/>
            </a:br>
            <a:r>
              <a:rPr lang="hu-HU" dirty="0" smtClean="0"/>
              <a:t>Elemzési módszer</a:t>
            </a:r>
            <a:endParaRPr lang="hu-HU" dirty="0"/>
          </a:p>
        </p:txBody>
      </p:sp>
      <p:sp>
        <p:nvSpPr>
          <p:cNvPr id="17410" name="Tartalom helye 2"/>
          <p:cNvSpPr>
            <a:spLocks noGrp="1"/>
          </p:cNvSpPr>
          <p:nvPr>
            <p:ph idx="1"/>
          </p:nvPr>
        </p:nvSpPr>
        <p:spPr>
          <a:xfrm>
            <a:off x="571472" y="2857496"/>
            <a:ext cx="7467600" cy="2786073"/>
          </a:xfrm>
        </p:spPr>
        <p:txBody>
          <a:bodyPr/>
          <a:lstStyle/>
          <a:p>
            <a:pPr>
              <a:buNone/>
            </a:pPr>
            <a:r>
              <a:rPr lang="hu-HU" sz="4400" dirty="0" smtClean="0"/>
              <a:t>COCO MCM standard verzió</a:t>
            </a:r>
          </a:p>
          <a:p>
            <a:pPr lvl="1">
              <a:buNone/>
            </a:pPr>
            <a:endParaRPr lang="hu-HU" sz="4000" dirty="0" smtClean="0"/>
          </a:p>
          <a:p>
            <a:pPr lvl="1">
              <a:buNone/>
            </a:pPr>
            <a:endParaRPr lang="hu-H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dirty="0" smtClean="0"/>
              <a:t>Anyag és módszer</a:t>
            </a:r>
            <a:endParaRPr lang="hu-HU" dirty="0"/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285720" y="1071546"/>
            <a:ext cx="7467600" cy="5257800"/>
          </a:xfrm>
        </p:spPr>
        <p:txBody>
          <a:bodyPr/>
          <a:lstStyle/>
          <a:p>
            <a:r>
              <a:rPr lang="hu-HU" dirty="0" smtClean="0"/>
              <a:t>Az alapadatok általános leírása</a:t>
            </a:r>
          </a:p>
          <a:p>
            <a:pPr lvl="1"/>
            <a:r>
              <a:rPr lang="hu-HU" dirty="0" smtClean="0"/>
              <a:t>4 település</a:t>
            </a:r>
          </a:p>
          <a:p>
            <a:pPr lvl="1"/>
            <a:r>
              <a:rPr lang="hu-HU" dirty="0" smtClean="0"/>
              <a:t>4-féle időjárási jellemző</a:t>
            </a:r>
          </a:p>
          <a:p>
            <a:pPr lvl="1"/>
            <a:r>
              <a:rPr lang="hu-HU" dirty="0" smtClean="0"/>
              <a:t>6 év adatai havi lebontásban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A módszer alkalmazásának aktuális paraméterei</a:t>
            </a:r>
          </a:p>
          <a:p>
            <a:pPr lvl="1"/>
            <a:r>
              <a:rPr lang="hu-HU" dirty="0" smtClean="0"/>
              <a:t>Lépcsők száma attribútumonként</a:t>
            </a:r>
          </a:p>
          <a:p>
            <a:pPr lvl="1"/>
            <a:r>
              <a:rPr lang="hu-HU" dirty="0" smtClean="0"/>
              <a:t>Modell státusz változói</a:t>
            </a:r>
          </a:p>
          <a:p>
            <a:pPr lvl="1"/>
            <a:r>
              <a:rPr lang="hu-HU" dirty="0" smtClean="0"/>
              <a:t>Ha() függvény alkalmazása (</a:t>
            </a:r>
            <a:r>
              <a:rPr lang="hu-HU" dirty="0" err="1" smtClean="0"/>
              <a:t>excel</a:t>
            </a:r>
            <a:r>
              <a:rPr lang="hu-HU" dirty="0" smtClean="0"/>
              <a:t> </a:t>
            </a:r>
            <a:r>
              <a:rPr lang="hu-HU" dirty="0" err="1" smtClean="0"/>
              <a:t>vs</a:t>
            </a:r>
            <a:r>
              <a:rPr lang="hu-HU" dirty="0" smtClean="0"/>
              <a:t> online)</a:t>
            </a:r>
          </a:p>
          <a:p>
            <a:pPr lvl="1"/>
            <a:r>
              <a:rPr lang="hu-HU" dirty="0" smtClean="0"/>
              <a:t>Előző havi egyedszám</a:t>
            </a:r>
          </a:p>
          <a:p>
            <a:pPr lvl="1"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3600" dirty="0" smtClean="0"/>
              <a:t>Eredmények</a:t>
            </a:r>
            <a:br>
              <a:rPr lang="hu-HU" sz="3600" dirty="0" smtClean="0"/>
            </a:br>
            <a:r>
              <a:rPr lang="hu-HU" dirty="0" smtClean="0"/>
              <a:t>A konzisztens modellrétegek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643996" cy="4429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666"/>
                <a:gridCol w="1440666"/>
                <a:gridCol w="1440666"/>
                <a:gridCol w="1440666"/>
                <a:gridCol w="1440666"/>
                <a:gridCol w="1440666"/>
              </a:tblGrid>
              <a:tr h="70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5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0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típus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leíró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leíró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előrejelző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előrejelző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előrejelző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0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HA() függvény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van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926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előző hónap egyedszáma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nem veszi figyelembe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nem veszi figyelembe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nem veszi figyelembe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figyelembe veszi 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figyelembe veszi 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0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modell típus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additív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additív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additív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additív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multiplikatív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0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hiba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312 122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141 355,7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313 155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270 124,2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63 314,59</a:t>
                      </a:r>
                      <a:endParaRPr lang="hu-H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00034" y="1000111"/>
          <a:ext cx="8039104" cy="5606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  <a:gridCol w="1004888"/>
              </a:tblGrid>
              <a:tr h="1074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Lépcsők</a:t>
                      </a:r>
                      <a:endParaRPr lang="hu-H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(egyedszám</a:t>
                      </a:r>
                      <a:r>
                        <a:rPr lang="hu-H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hu-H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Év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Hónap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Maximum hőmérséklet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Minimum hőmérséklet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Csapadék mennyiség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Napsütéses órák száma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Település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vert="vert27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-3,29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-38,37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-23,29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-12,69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-1,41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9,05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-34,28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25,47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-8,32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-3,17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4,47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22,38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-20,55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-1,25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5,66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8,76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-8,85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-23,53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8,43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8,93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-6,16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-3,69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104,75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20,86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24,39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-17,51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-20,12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-24,25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-35,59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8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hu-H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hu-H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00034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Modell 1</a:t>
            </a:r>
            <a:endParaRPr lang="hu-H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5335716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3164080"/>
            <a:ext cx="5357850" cy="36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3795</TotalTime>
  <Words>716</Words>
  <Application>Microsoft Office PowerPoint</Application>
  <PresentationFormat>Diavetítés a képernyőre (4:3 oldalarány)</PresentationFormat>
  <Paragraphs>444</Paragraphs>
  <Slides>21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Technika</vt:lpstr>
      <vt:lpstr>Populációdinamika vizsgálata  hasonlóság elemzéssel (avagy az elméleti ökológia megalapozása)</vt:lpstr>
      <vt:lpstr>Tartalom</vt:lpstr>
      <vt:lpstr>Bevezetés</vt:lpstr>
      <vt:lpstr>Irodalmi áttekintés Ökológiai háttér</vt:lpstr>
      <vt:lpstr>Irodalmi áttekintés Elemzési módszer</vt:lpstr>
      <vt:lpstr> Anyag és módszer</vt:lpstr>
      <vt:lpstr>Eredmények A konzisztens modellrétegek 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Eredmények értelmezése</vt:lpstr>
      <vt:lpstr>Eredmények: Sáskajárás? </vt:lpstr>
      <vt:lpstr>Jövőkép</vt:lpstr>
      <vt:lpstr>21.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támogatás fejlesztése szakértői rendszerek kombinatorikai terének levezetéséhez</dc:title>
  <dc:creator>Pitlik</dc:creator>
  <cp:lastModifiedBy>pl2</cp:lastModifiedBy>
  <cp:revision>256</cp:revision>
  <dcterms:modified xsi:type="dcterms:W3CDTF">2010-11-24T07:27:38Z</dcterms:modified>
</cp:coreProperties>
</file>