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7" r:id="rId10"/>
    <p:sldId id="276" r:id="rId11"/>
    <p:sldId id="264" r:id="rId12"/>
    <p:sldId id="265" r:id="rId13"/>
    <p:sldId id="266"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72" d="100"/>
          <a:sy n="72" d="100"/>
        </p:scale>
        <p:origin x="-1266" y="-102"/>
      </p:cViewPr>
      <p:guideLst>
        <p:guide orient="horz" pos="2160"/>
        <p:guide pos="2880"/>
      </p:guideLst>
    </p:cSldViewPr>
  </p:slideViewPr>
  <p:outlineViewPr>
    <p:cViewPr>
      <p:scale>
        <a:sx n="33" d="100"/>
        <a:sy n="33" d="100"/>
      </p:scale>
      <p:origin x="0" y="8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hu-HU" smtClean="0"/>
              <a:t>Mintacím szerkesztése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13495F46-F033-4992-A3DC-1D59E1C98366}" type="datetimeFigureOut">
              <a:rPr lang="hu-HU" smtClean="0"/>
              <a:t>2014.02.26.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13495F46-F033-4992-A3DC-1D59E1C98366}" type="datetimeFigureOut">
              <a:rPr lang="hu-HU" smtClean="0"/>
              <a:t>2014.02.26.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hu-HU" smtClean="0"/>
              <a:t>Mintacím szerkesztése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13495F46-F033-4992-A3DC-1D59E1C98366}" type="datetimeFigureOut">
              <a:rPr lang="hu-HU" smtClean="0"/>
              <a:t>2014.02.26.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13495F46-F033-4992-A3DC-1D59E1C98366}" type="datetimeFigureOut">
              <a:rPr lang="hu-HU" smtClean="0"/>
              <a:t>2014.02.26.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hu-HU" smtClean="0"/>
              <a:t>Mintacím szerkesztése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13495F46-F033-4992-A3DC-1D59E1C98366}" type="datetimeFigureOut">
              <a:rPr lang="hu-HU" smtClean="0"/>
              <a:t>2014.02.26.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13495F46-F033-4992-A3DC-1D59E1C98366}" type="datetimeFigureOut">
              <a:rPr lang="hu-HU" smtClean="0"/>
              <a:t>2014.02.26.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ate Placeholder 6"/>
          <p:cNvSpPr>
            <a:spLocks noGrp="1"/>
          </p:cNvSpPr>
          <p:nvPr>
            <p:ph type="dt" sz="half" idx="10"/>
          </p:nvPr>
        </p:nvSpPr>
        <p:spPr/>
        <p:txBody>
          <a:bodyPr/>
          <a:lstStyle/>
          <a:p>
            <a:fld id="{13495F46-F033-4992-A3DC-1D59E1C98366}" type="datetimeFigureOut">
              <a:rPr lang="hu-HU" smtClean="0"/>
              <a:t>2014.02.26.</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Date Placeholder 2"/>
          <p:cNvSpPr>
            <a:spLocks noGrp="1"/>
          </p:cNvSpPr>
          <p:nvPr>
            <p:ph type="dt" sz="half" idx="10"/>
          </p:nvPr>
        </p:nvSpPr>
        <p:spPr/>
        <p:txBody>
          <a:bodyPr/>
          <a:lstStyle/>
          <a:p>
            <a:fld id="{13495F46-F033-4992-A3DC-1D59E1C98366}" type="datetimeFigureOut">
              <a:rPr lang="hu-HU" smtClean="0"/>
              <a:t>2014.02.26.</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95F46-F033-4992-A3DC-1D59E1C98366}" type="datetimeFigureOut">
              <a:rPr lang="hu-HU" smtClean="0"/>
              <a:t>2014.02.26.</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861DC1D4-C3B1-4F75-B7B6-1125450B6ADE}"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hu-HU" smtClean="0"/>
              <a:t>Mintacím szerkesztése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13495F46-F033-4992-A3DC-1D59E1C98366}" type="datetimeFigureOut">
              <a:rPr lang="hu-HU" smtClean="0"/>
              <a:t>2014.02.26.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861DC1D4-C3B1-4F75-B7B6-1125450B6ADE}" type="slidenum">
              <a:rPr lang="hu-HU" smtClean="0"/>
              <a:t>‹#›</a:t>
            </a:fld>
            <a:endParaRPr lang="hu-HU"/>
          </a:p>
        </p:txBody>
      </p:sp>
      <p:sp>
        <p:nvSpPr>
          <p:cNvPr id="9" name="Content Placeholder 8"/>
          <p:cNvSpPr>
            <a:spLocks noGrp="1"/>
          </p:cNvSpPr>
          <p:nvPr>
            <p:ph sz="quarter" idx="13"/>
          </p:nvPr>
        </p:nvSpPr>
        <p:spPr>
          <a:xfrm>
            <a:off x="304800" y="381000"/>
            <a:ext cx="7772400" cy="494284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hu-HU" smtClean="0"/>
              <a:t>Mintacím szerkesztése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8" name="Date Placeholder 7"/>
          <p:cNvSpPr>
            <a:spLocks noGrp="1"/>
          </p:cNvSpPr>
          <p:nvPr>
            <p:ph type="dt" sz="half" idx="10"/>
          </p:nvPr>
        </p:nvSpPr>
        <p:spPr/>
        <p:txBody>
          <a:bodyPr/>
          <a:lstStyle/>
          <a:p>
            <a:fld id="{13495F46-F033-4992-A3DC-1D59E1C98366}" type="datetimeFigureOut">
              <a:rPr lang="hu-HU" smtClean="0"/>
              <a:t>2014.02.26.</a:t>
            </a:fld>
            <a:endParaRPr lang="hu-HU"/>
          </a:p>
        </p:txBody>
      </p:sp>
      <p:sp>
        <p:nvSpPr>
          <p:cNvPr id="9" name="Slide Number Placeholder 8"/>
          <p:cNvSpPr>
            <a:spLocks noGrp="1"/>
          </p:cNvSpPr>
          <p:nvPr>
            <p:ph type="sldNum" sz="quarter" idx="11"/>
          </p:nvPr>
        </p:nvSpPr>
        <p:spPr/>
        <p:txBody>
          <a:bodyPr/>
          <a:lstStyle/>
          <a:p>
            <a:fld id="{861DC1D4-C3B1-4F75-B7B6-1125450B6ADE}" type="slidenum">
              <a:rPr lang="hu-HU" smtClean="0"/>
              <a:t>‹#›</a:t>
            </a:fld>
            <a:endParaRPr lang="hu-HU"/>
          </a:p>
        </p:txBody>
      </p:sp>
      <p:sp>
        <p:nvSpPr>
          <p:cNvPr id="10" name="Footer Placeholder 9"/>
          <p:cNvSpPr>
            <a:spLocks noGrp="1"/>
          </p:cNvSpPr>
          <p:nvPr>
            <p:ph type="ftr" sz="quarter" idx="12"/>
          </p:nvPr>
        </p:nvSpPr>
        <p:spPr/>
        <p:txBody>
          <a:bodyPr/>
          <a:lstStyle/>
          <a:p>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hu-HU" smtClean="0"/>
              <a:t>Mintacím szerkesztése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61DC1D4-C3B1-4F75-B7B6-1125450B6ADE}" type="slidenum">
              <a:rPr lang="hu-HU" smtClean="0"/>
              <a:t>‹#›</a:t>
            </a:fld>
            <a:endParaRPr lang="hu-H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hu-H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3495F46-F033-4992-A3DC-1D59E1C98366}" type="datetimeFigureOut">
              <a:rPr lang="hu-HU" smtClean="0"/>
              <a:t>2014.02.26.</a:t>
            </a:fld>
            <a:endParaRPr lang="hu-H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ndex.hu/kulfold/2014/01/07/megoltek_a_venezuelai_szepsegkiralynot/" TargetMode="External"/><Relationship Id="rId2" Type="http://schemas.openxmlformats.org/officeDocument/2006/relationships/hyperlink" Target="http://hvg.hu/vilag/20140221_Forrong_Venezuela_is_3000_ejtoernyost_vez" TargetMode="External"/><Relationship Id="rId1" Type="http://schemas.openxmlformats.org/officeDocument/2006/relationships/slideLayout" Target="../slideLayouts/slideLayout2.xml"/><Relationship Id="rId5" Type="http://schemas.openxmlformats.org/officeDocument/2006/relationships/hyperlink" Target="http://konzuliszolgalat.kormany.hu/amerika?venezuela" TargetMode="External"/><Relationship Id="rId4" Type="http://schemas.openxmlformats.org/officeDocument/2006/relationships/hyperlink" Target="http://hirek.me/hirek/emelkedett-a-venezuelai-tuntetesek-halalos-aldozatainak-szam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index.hu/kulfold/2014/01/24/polgarhaborus_helyzet_ukrajnaban/" TargetMode="External"/><Relationship Id="rId2" Type="http://schemas.openxmlformats.org/officeDocument/2006/relationships/hyperlink" Target="http://kitekinto.hu/amerika/2008/11/28/erszakterkep_latin-amerika_halalos_a_fiatalok_szamara/" TargetMode="External"/><Relationship Id="rId1" Type="http://schemas.openxmlformats.org/officeDocument/2006/relationships/slideLayout" Target="../slideLayouts/slideLayout2.xml"/><Relationship Id="rId5" Type="http://schemas.openxmlformats.org/officeDocument/2006/relationships/hyperlink" Target="http://www.karpatinfo.net/cikk/ukrajna/felakasztotta-magat-egy-ferfi-kijevben" TargetMode="External"/><Relationship Id="rId4" Type="http://schemas.openxmlformats.org/officeDocument/2006/relationships/hyperlink" Target="http://www.mixonline.hu/Cikk.aspx?id=9578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nformed.hu/betegsegek/betegsegek_reszletesen/psy/suicidal/sokkolta-torokorszagot-egy-tizennegy-eves-ketgyermekes-anya-halala-187746.html" TargetMode="External"/><Relationship Id="rId2" Type="http://schemas.openxmlformats.org/officeDocument/2006/relationships/hyperlink" Target="http://www.origo.hu/nagyvilag/20140118-szabad-internetet-kovetelo-tuntetest-vert-szet-a-torok-rendorseg.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hu.euronews.com/2014/01/26/veres-evfordulo-egyiptomban/" TargetMode="External"/><Relationship Id="rId2" Type="http://schemas.openxmlformats.org/officeDocument/2006/relationships/hyperlink" Target="http://index.hu/kulfold/2014/01/26/nem_lovunk_le_senkit_menjetek_nyugodtan/" TargetMode="External"/><Relationship Id="rId1" Type="http://schemas.openxmlformats.org/officeDocument/2006/relationships/slideLayout" Target="../slideLayouts/slideLayout2.xml"/><Relationship Id="rId5" Type="http://schemas.openxmlformats.org/officeDocument/2006/relationships/hyperlink" Target="http://konzuliszolgalat.kormany.hu/afrika?egyiptom" TargetMode="External"/><Relationship Id="rId4" Type="http://schemas.openxmlformats.org/officeDocument/2006/relationships/hyperlink" Target="http://kozelkeletjelene.weebly.com/egyiptom.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origo.hu/itthon/20140219-szabad-oktatasert-demonstracio-tudositas.html" TargetMode="External"/><Relationship Id="rId2" Type="http://schemas.openxmlformats.org/officeDocument/2006/relationships/hyperlink" Target="http://hvg.hu/itthon/20140219_Diaktuntetes_szabad_oktataser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hvg.hu/itthon/20140117_Ongyilkos_lett_a_bortonben_a_ket_nagykani" TargetMode="External"/><Relationship Id="rId2" Type="http://schemas.openxmlformats.org/officeDocument/2006/relationships/hyperlink" Target="http://hvg.hu/itthon/20140203_Fobe_lotte_magat_egy_biztonsagi_or_egy_ma" TargetMode="External"/><Relationship Id="rId1" Type="http://schemas.openxmlformats.org/officeDocument/2006/relationships/slideLayout" Target="../slideLayouts/slideLayout2.xml"/><Relationship Id="rId5" Type="http://schemas.openxmlformats.org/officeDocument/2006/relationships/hyperlink" Target="http://www.magyarszo.com/hu/2252/kozelet_kekfeny/107746/%C3%96ngyilkoss%C3%A1g-Zent%C3%A1n-gyilkoss%C3%A1g-Ad%C3%A1n.htm" TargetMode="External"/><Relationship Id="rId4" Type="http://schemas.openxmlformats.org/officeDocument/2006/relationships/hyperlink" Target="http://hvg.hu/itthon/20140115_A_hetedikrol_ugrott_ki_egy_17_eves_lany_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who.int/mental_health/prevention/suicide_rates/en/" TargetMode="External"/><Relationship Id="rId2" Type="http://schemas.openxmlformats.org/officeDocument/2006/relationships/hyperlink" Target="http://mmi.elte.hu/szabadbolcseszet/index.php?option=com_tanelem&amp;id_tanelem=479&amp;tip=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Nihilizmus</a:t>
            </a:r>
            <a:endParaRPr lang="hu-HU" dirty="0"/>
          </a:p>
        </p:txBody>
      </p:sp>
      <p:sp>
        <p:nvSpPr>
          <p:cNvPr id="3" name="Alcím 2"/>
          <p:cNvSpPr>
            <a:spLocks noGrp="1"/>
          </p:cNvSpPr>
          <p:nvPr>
            <p:ph type="subTitle" idx="1"/>
          </p:nvPr>
        </p:nvSpPr>
        <p:spPr/>
        <p:txBody>
          <a:bodyPr/>
          <a:lstStyle/>
          <a:p>
            <a:r>
              <a:rPr lang="hu-HU" dirty="0" smtClean="0">
                <a:solidFill>
                  <a:schemeClr val="tx1"/>
                </a:solidFill>
              </a:rPr>
              <a:t>Hegedűs Klaudia</a:t>
            </a:r>
          </a:p>
          <a:p>
            <a:r>
              <a:rPr lang="hu-HU" dirty="0" smtClean="0">
                <a:solidFill>
                  <a:schemeClr val="tx1"/>
                </a:solidFill>
              </a:rPr>
              <a:t>D2RF5O</a:t>
            </a:r>
            <a:endParaRPr lang="hu-HU" dirty="0">
              <a:solidFill>
                <a:schemeClr val="tx1"/>
              </a:solidFill>
            </a:endParaRPr>
          </a:p>
        </p:txBody>
      </p:sp>
    </p:spTree>
    <p:extLst>
      <p:ext uri="{BB962C8B-B14F-4D97-AF65-F5344CB8AC3E}">
        <p14:creationId xmlns:p14="http://schemas.microsoft.com/office/powerpoint/2010/main" val="3533545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endParaRPr lang="hu-HU"/>
          </a:p>
        </p:txBody>
      </p:sp>
      <p:pic>
        <p:nvPicPr>
          <p:cNvPr id="7170" name="Picture 2" descr="C:\Users\JmfK\Desktop\nihilizmus-képek\1098404_708719015821973_139153567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764704"/>
            <a:ext cx="5544616" cy="489654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3724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t>Öngyilkosságok száma a világban</a:t>
            </a:r>
          </a:p>
        </p:txBody>
      </p:sp>
      <p:sp>
        <p:nvSpPr>
          <p:cNvPr id="3" name="Tartalom helye 2"/>
          <p:cNvSpPr>
            <a:spLocks noGrp="1"/>
          </p:cNvSpPr>
          <p:nvPr>
            <p:ph idx="1"/>
          </p:nvPr>
        </p:nvSpPr>
        <p:spPr/>
        <p:txBody>
          <a:bodyPr/>
          <a:lstStyle/>
          <a:p>
            <a:pPr marL="0" indent="0">
              <a:buNone/>
            </a:pPr>
            <a:r>
              <a:rPr lang="hu-HU" dirty="0" smtClean="0"/>
              <a:t>WHO (World Health Organization) 2011-es felmérés eredménye alapján</a:t>
            </a:r>
          </a:p>
          <a:p>
            <a:pPr fontAlgn="base"/>
            <a:r>
              <a:rPr lang="en-US" dirty="0"/>
              <a:t>Suicide rates per 100,000 by country, year and sex </a:t>
            </a:r>
            <a:r>
              <a:rPr lang="hu-HU" dirty="0" smtClean="0"/>
              <a:t>(Öngyilkosságok aránya 100,000 főre vetítve országonként, nemenként, a 2011-ig elérhető legfrissebb adatok alapján)</a:t>
            </a:r>
            <a:endParaRPr lang="en-US" dirty="0"/>
          </a:p>
          <a:p>
            <a:pPr marL="0" indent="0">
              <a:buNone/>
            </a:pPr>
            <a:r>
              <a:rPr lang="hu-HU" dirty="0" smtClean="0"/>
              <a:t>(</a:t>
            </a:r>
            <a:r>
              <a:rPr lang="hu-HU" dirty="0" err="1" smtClean="0"/>
              <a:t>excel</a:t>
            </a:r>
            <a:r>
              <a:rPr lang="hu-HU" dirty="0" smtClean="0"/>
              <a:t> táblázat)</a:t>
            </a:r>
          </a:p>
          <a:p>
            <a:pPr marL="0" indent="0">
              <a:buNone/>
            </a:pPr>
            <a:endParaRPr lang="hu-HU" dirty="0"/>
          </a:p>
        </p:txBody>
      </p:sp>
    </p:spTree>
    <p:extLst>
      <p:ext uri="{BB962C8B-B14F-4D97-AF65-F5344CB8AC3E}">
        <p14:creationId xmlns:p14="http://schemas.microsoft.com/office/powerpoint/2010/main" val="6853794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t>Öngyilkosságok </a:t>
            </a:r>
            <a:r>
              <a:rPr lang="hu-HU" dirty="0" smtClean="0"/>
              <a:t>aránya a </a:t>
            </a:r>
            <a:r>
              <a:rPr lang="hu-HU" dirty="0"/>
              <a:t>világban</a:t>
            </a:r>
          </a:p>
        </p:txBody>
      </p:sp>
      <p:sp>
        <p:nvSpPr>
          <p:cNvPr id="3" name="Tartalom helye 2"/>
          <p:cNvSpPr>
            <a:spLocks noGrp="1"/>
          </p:cNvSpPr>
          <p:nvPr>
            <p:ph idx="1"/>
          </p:nvPr>
        </p:nvSpPr>
        <p:spPr/>
        <p:txBody>
          <a:bodyPr>
            <a:normAutofit/>
          </a:bodyPr>
          <a:lstStyle/>
          <a:p>
            <a:r>
              <a:rPr lang="hu-HU" sz="2800" dirty="0" smtClean="0"/>
              <a:t>Összesen 105 országról van adat, a statisztika a népesség arányában mért</a:t>
            </a:r>
          </a:p>
          <a:p>
            <a:r>
              <a:rPr lang="hu-HU" sz="2800" dirty="0" smtClean="0"/>
              <a:t>(alulról) az első 12 országban nulla vagy egy alatti a 100.000 főre jutó esetek száma</a:t>
            </a:r>
          </a:p>
          <a:p>
            <a:r>
              <a:rPr lang="hu-HU" sz="2800" dirty="0" smtClean="0"/>
              <a:t>Az első hat helyezett, emelkedő sorrendben Magyarország, Kazahsztán, Srí Lanka, Fehéroroszország, Oroszország, Litvánia</a:t>
            </a:r>
            <a:endParaRPr lang="hu-HU" sz="2800" dirty="0"/>
          </a:p>
          <a:p>
            <a:r>
              <a:rPr lang="hu-HU" sz="2800" dirty="0" smtClean="0"/>
              <a:t>Az öngyilkosok száma Kínában 350,000 fő körüli, Oroszországban 90,000 fő körüli értékek, amik kiemelkedők.</a:t>
            </a:r>
            <a:endParaRPr lang="hu-HU" sz="2800" dirty="0"/>
          </a:p>
        </p:txBody>
      </p:sp>
    </p:spTree>
    <p:extLst>
      <p:ext uri="{BB962C8B-B14F-4D97-AF65-F5344CB8AC3E}">
        <p14:creationId xmlns:p14="http://schemas.microsoft.com/office/powerpoint/2010/main" val="6859486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2014-es mérőszámok</a:t>
            </a:r>
            <a:endParaRPr lang="hu-HU" dirty="0"/>
          </a:p>
        </p:txBody>
      </p:sp>
      <p:sp>
        <p:nvSpPr>
          <p:cNvPr id="3" name="Tartalom helye 2"/>
          <p:cNvSpPr>
            <a:spLocks noGrp="1"/>
          </p:cNvSpPr>
          <p:nvPr>
            <p:ph idx="1"/>
          </p:nvPr>
        </p:nvSpPr>
        <p:spPr/>
        <p:txBody>
          <a:bodyPr/>
          <a:lstStyle/>
          <a:p>
            <a:pPr marL="0" indent="0">
              <a:buNone/>
            </a:pPr>
            <a:r>
              <a:rPr lang="hu-HU" dirty="0" smtClean="0"/>
              <a:t>2.Excel táblázat:</a:t>
            </a:r>
          </a:p>
          <a:p>
            <a:pPr>
              <a:buFont typeface="Wingdings" panose="05000000000000000000" pitchFamily="2" charset="2"/>
              <a:buChar char="q"/>
            </a:pPr>
            <a:r>
              <a:rPr lang="hu-HU" dirty="0" smtClean="0"/>
              <a:t>Az </a:t>
            </a:r>
            <a:r>
              <a:rPr lang="hu-HU" dirty="0"/>
              <a:t>öngyilkosságok száma minél nagyobb, </a:t>
            </a:r>
            <a:r>
              <a:rPr lang="hu-HU" dirty="0" smtClean="0"/>
              <a:t>annál </a:t>
            </a:r>
            <a:r>
              <a:rPr lang="hu-HU" dirty="0"/>
              <a:t>inkább nihilista egy </a:t>
            </a:r>
            <a:r>
              <a:rPr lang="hu-HU" dirty="0" smtClean="0"/>
              <a:t>közösség</a:t>
            </a:r>
          </a:p>
          <a:p>
            <a:pPr>
              <a:buFont typeface="Wingdings" panose="05000000000000000000" pitchFamily="2" charset="2"/>
              <a:buChar char="q"/>
            </a:pPr>
            <a:r>
              <a:rPr lang="hu-HU" dirty="0" smtClean="0"/>
              <a:t>A </a:t>
            </a:r>
            <a:r>
              <a:rPr lang="hu-HU" dirty="0"/>
              <a:t>halálos áldozatok száma minél nagyobb, annál inkább nihilista egy </a:t>
            </a:r>
            <a:r>
              <a:rPr lang="hu-HU" dirty="0" smtClean="0"/>
              <a:t>közösség</a:t>
            </a:r>
          </a:p>
          <a:p>
            <a:pPr>
              <a:buFont typeface="Wingdings" panose="05000000000000000000" pitchFamily="2" charset="2"/>
              <a:buChar char="q"/>
            </a:pPr>
            <a:r>
              <a:rPr lang="hu-HU" dirty="0" smtClean="0"/>
              <a:t>A </a:t>
            </a:r>
            <a:r>
              <a:rPr lang="hu-HU" dirty="0"/>
              <a:t>sebesültek száma minél nagyobb, annál inkább nihilista egy </a:t>
            </a:r>
            <a:r>
              <a:rPr lang="hu-HU" dirty="0" smtClean="0"/>
              <a:t>közösség</a:t>
            </a:r>
            <a:endParaRPr lang="hu-HU" dirty="0"/>
          </a:p>
        </p:txBody>
      </p:sp>
    </p:spTree>
    <p:extLst>
      <p:ext uri="{BB962C8B-B14F-4D97-AF65-F5344CB8AC3E}">
        <p14:creationId xmlns:p14="http://schemas.microsoft.com/office/powerpoint/2010/main" val="32286593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normAutofit/>
          </a:bodyPr>
          <a:lstStyle/>
          <a:p>
            <a:r>
              <a:rPr lang="hu-HU" b="1" u="sng" dirty="0"/>
              <a:t>Venezuela</a:t>
            </a:r>
            <a:endParaRPr lang="hu-HU" dirty="0"/>
          </a:p>
          <a:p>
            <a:r>
              <a:rPr lang="hu-HU" b="1" dirty="0"/>
              <a:t>Tüntetések</a:t>
            </a:r>
            <a:endParaRPr lang="hu-HU" dirty="0"/>
          </a:p>
          <a:p>
            <a:r>
              <a:rPr lang="hu-HU" u="sng" dirty="0">
                <a:hlinkClick r:id="rId2"/>
              </a:rPr>
              <a:t>http://hvg.hu/vilag/20140221_Forrong_Venezuela_is_3000_ejtoernyost_vez</a:t>
            </a:r>
            <a:endParaRPr lang="hu-HU" dirty="0"/>
          </a:p>
          <a:p>
            <a:r>
              <a:rPr lang="hu-HU" b="1" dirty="0"/>
              <a:t>Halálos áldozatok:</a:t>
            </a:r>
            <a:endParaRPr lang="hu-HU" dirty="0"/>
          </a:p>
          <a:p>
            <a:r>
              <a:rPr lang="hu-HU" u="sng" dirty="0">
                <a:hlinkClick r:id="rId3"/>
              </a:rPr>
              <a:t>http://index.hu/kulfold/2014/01/07/megoltek_a_venezuelai_szepsegkiralynot/</a:t>
            </a:r>
            <a:endParaRPr lang="hu-HU" dirty="0"/>
          </a:p>
          <a:p>
            <a:r>
              <a:rPr lang="hu-HU" u="sng" dirty="0">
                <a:hlinkClick r:id="rId4"/>
              </a:rPr>
              <a:t>http://hirek.me/hirek/emelkedett-a-venezuelai-tuntetesek-halalos-aldozatainak-szama</a:t>
            </a:r>
            <a:endParaRPr lang="hu-HU" dirty="0"/>
          </a:p>
          <a:p>
            <a:r>
              <a:rPr lang="hu-HU" u="sng" dirty="0">
                <a:hlinkClick r:id="rId5"/>
              </a:rPr>
              <a:t>http://konzuliszolgalat.kormany.hu/amerika?venezuela</a:t>
            </a:r>
            <a:endParaRPr lang="hu-HU" dirty="0"/>
          </a:p>
          <a:p>
            <a:endParaRPr lang="hu-HU" dirty="0"/>
          </a:p>
        </p:txBody>
      </p:sp>
    </p:spTree>
    <p:extLst>
      <p:ext uri="{BB962C8B-B14F-4D97-AF65-F5344CB8AC3E}">
        <p14:creationId xmlns:p14="http://schemas.microsoft.com/office/powerpoint/2010/main" val="41833873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normAutofit/>
          </a:bodyPr>
          <a:lstStyle/>
          <a:p>
            <a:r>
              <a:rPr lang="hu-HU" b="1" dirty="0"/>
              <a:t>Öngyilkosságok száma:</a:t>
            </a:r>
            <a:endParaRPr lang="hu-HU" dirty="0"/>
          </a:p>
          <a:p>
            <a:r>
              <a:rPr lang="hu-HU" u="sng" dirty="0">
                <a:hlinkClick r:id="rId2"/>
              </a:rPr>
              <a:t>http://kitekinto.hu/amerika/2008/11/28/erszakterkep_latin-amerika_halalos_a_fiatalok_szamara/</a:t>
            </a:r>
            <a:endParaRPr lang="hu-HU" dirty="0"/>
          </a:p>
          <a:p>
            <a:r>
              <a:rPr lang="hu-HU" dirty="0"/>
              <a:t>(2008-as adat)</a:t>
            </a:r>
          </a:p>
          <a:p>
            <a:r>
              <a:rPr lang="hu-HU" b="1" u="sng" dirty="0"/>
              <a:t>Ukrajna</a:t>
            </a:r>
            <a:endParaRPr lang="hu-HU" dirty="0"/>
          </a:p>
          <a:p>
            <a:r>
              <a:rPr lang="hu-HU" u="sng" dirty="0">
                <a:hlinkClick r:id="rId3"/>
              </a:rPr>
              <a:t>http://index.hu/kulfold/2014/01/24/polgarhaborus_helyzet_ukrajnaban/</a:t>
            </a:r>
            <a:endParaRPr lang="hu-HU" dirty="0"/>
          </a:p>
          <a:p>
            <a:r>
              <a:rPr lang="hu-HU" u="sng" dirty="0">
                <a:hlinkClick r:id="rId4"/>
              </a:rPr>
              <a:t>http://www.mixonline.hu/Cikk.aspx?id=95787</a:t>
            </a:r>
            <a:endParaRPr lang="hu-HU" dirty="0"/>
          </a:p>
          <a:p>
            <a:r>
              <a:rPr lang="hu-HU" b="1" dirty="0"/>
              <a:t>Öngyilkosságok száma 2014-ben</a:t>
            </a:r>
            <a:endParaRPr lang="hu-HU" dirty="0"/>
          </a:p>
          <a:p>
            <a:r>
              <a:rPr lang="hu-HU" u="sng" dirty="0">
                <a:hlinkClick r:id="rId5"/>
              </a:rPr>
              <a:t>http://www.karpatinfo.net/cikk/ukrajna/felakasztotta-magat-egy-ferfi-kijevben</a:t>
            </a:r>
            <a:endParaRPr lang="hu-HU" dirty="0"/>
          </a:p>
          <a:p>
            <a:endParaRPr lang="hu-HU" dirty="0"/>
          </a:p>
        </p:txBody>
      </p:sp>
    </p:spTree>
    <p:extLst>
      <p:ext uri="{BB962C8B-B14F-4D97-AF65-F5344CB8AC3E}">
        <p14:creationId xmlns:p14="http://schemas.microsoft.com/office/powerpoint/2010/main" val="568572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normAutofit/>
          </a:bodyPr>
          <a:lstStyle/>
          <a:p>
            <a:r>
              <a:rPr lang="hu-HU" b="1" dirty="0"/>
              <a:t>Törökország:</a:t>
            </a:r>
            <a:endParaRPr lang="hu-HU" dirty="0"/>
          </a:p>
          <a:p>
            <a:r>
              <a:rPr lang="hu-HU" u="sng" dirty="0">
                <a:hlinkClick r:id="rId2"/>
              </a:rPr>
              <a:t>http://www.origo.hu/nagyvilag/20140118-szabad-internetet-kovetelo-tuntetest-vert-szet-a-torok-rendorseg.html</a:t>
            </a:r>
            <a:endParaRPr lang="hu-HU" dirty="0"/>
          </a:p>
          <a:p>
            <a:r>
              <a:rPr lang="hu-HU" b="1" dirty="0"/>
              <a:t>Öngyilkosságok száma 2014-ben</a:t>
            </a:r>
            <a:endParaRPr lang="hu-HU" dirty="0"/>
          </a:p>
          <a:p>
            <a:r>
              <a:rPr lang="hu-HU" u="sng" dirty="0">
                <a:hlinkClick r:id="rId3"/>
              </a:rPr>
              <a:t>http://www.informed.hu/betegsegek/betegsegek_reszletesen/psy/suicidal/sokkolta-torokorszagot-egy-tizennegy-eves-ketgyermekes-anya-halala-187746.html</a:t>
            </a:r>
            <a:endParaRPr lang="hu-HU" dirty="0"/>
          </a:p>
          <a:p>
            <a:endParaRPr lang="hu-HU" dirty="0"/>
          </a:p>
        </p:txBody>
      </p:sp>
    </p:spTree>
    <p:extLst>
      <p:ext uri="{BB962C8B-B14F-4D97-AF65-F5344CB8AC3E}">
        <p14:creationId xmlns:p14="http://schemas.microsoft.com/office/powerpoint/2010/main" val="3871337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normAutofit/>
          </a:bodyPr>
          <a:lstStyle/>
          <a:p>
            <a:r>
              <a:rPr lang="hu-HU" b="1" u="sng" dirty="0"/>
              <a:t>Egyiptom: Kairó</a:t>
            </a:r>
            <a:endParaRPr lang="hu-HU" dirty="0"/>
          </a:p>
          <a:p>
            <a:r>
              <a:rPr lang="hu-HU" u="sng" dirty="0">
                <a:hlinkClick r:id="rId2"/>
              </a:rPr>
              <a:t>http://index.hu/kulfold/2014/01/26/nem_lovunk_le_senkit_menjetek_nyugodtan/</a:t>
            </a:r>
            <a:endParaRPr lang="hu-HU" dirty="0"/>
          </a:p>
          <a:p>
            <a:r>
              <a:rPr lang="hu-HU" b="1" dirty="0"/>
              <a:t>Sérültek száma:</a:t>
            </a:r>
            <a:endParaRPr lang="hu-HU" dirty="0"/>
          </a:p>
          <a:p>
            <a:r>
              <a:rPr lang="hu-HU" u="sng" dirty="0">
                <a:hlinkClick r:id="rId3"/>
              </a:rPr>
              <a:t>http://hu.euronews.com/2014/01/26/veres-evfordulo-egyiptomban/</a:t>
            </a:r>
            <a:endParaRPr lang="hu-HU" dirty="0"/>
          </a:p>
          <a:p>
            <a:r>
              <a:rPr lang="hu-HU" u="sng" dirty="0">
                <a:hlinkClick r:id="rId4"/>
              </a:rPr>
              <a:t>http://kozelkeletjelene.weebly.com/egyiptom.html</a:t>
            </a:r>
            <a:endParaRPr lang="hu-HU" dirty="0"/>
          </a:p>
          <a:p>
            <a:r>
              <a:rPr lang="hu-HU" u="sng" dirty="0">
                <a:hlinkClick r:id="rId5"/>
              </a:rPr>
              <a:t>http://konzuliszolgalat.kormany.hu/afrika?egyiptom</a:t>
            </a:r>
            <a:endParaRPr lang="hu-HU" dirty="0"/>
          </a:p>
          <a:p>
            <a:endParaRPr lang="hu-HU" dirty="0"/>
          </a:p>
        </p:txBody>
      </p:sp>
    </p:spTree>
    <p:extLst>
      <p:ext uri="{BB962C8B-B14F-4D97-AF65-F5344CB8AC3E}">
        <p14:creationId xmlns:p14="http://schemas.microsoft.com/office/powerpoint/2010/main" val="3733109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lstStyle/>
          <a:p>
            <a:r>
              <a:rPr lang="hu-HU" b="1" u="sng" dirty="0"/>
              <a:t>Magyarország</a:t>
            </a:r>
            <a:endParaRPr lang="hu-HU" dirty="0"/>
          </a:p>
          <a:p>
            <a:r>
              <a:rPr lang="hu-HU" u="sng" dirty="0">
                <a:hlinkClick r:id="rId2"/>
              </a:rPr>
              <a:t>http://hvg.hu/itthon/20140219_Diaktuntetes_szabad_oktatasert</a:t>
            </a:r>
            <a:endParaRPr lang="hu-HU" dirty="0"/>
          </a:p>
          <a:p>
            <a:r>
              <a:rPr lang="hu-HU" u="sng" dirty="0">
                <a:hlinkClick r:id="rId3"/>
              </a:rPr>
              <a:t>http://www.origo.hu/itthon/20140219-szabad-oktatasert-demonstracio-tudositas.html</a:t>
            </a:r>
            <a:endParaRPr lang="hu-HU" dirty="0"/>
          </a:p>
          <a:p>
            <a:endParaRPr lang="hu-HU" dirty="0"/>
          </a:p>
        </p:txBody>
      </p:sp>
    </p:spTree>
    <p:extLst>
      <p:ext uri="{BB962C8B-B14F-4D97-AF65-F5344CB8AC3E}">
        <p14:creationId xmlns:p14="http://schemas.microsoft.com/office/powerpoint/2010/main" val="968476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normAutofit/>
          </a:bodyPr>
          <a:lstStyle/>
          <a:p>
            <a:r>
              <a:rPr lang="hu-HU" b="1" dirty="0"/>
              <a:t>Öngyilkosság:</a:t>
            </a:r>
            <a:endParaRPr lang="hu-HU" dirty="0"/>
          </a:p>
          <a:p>
            <a:r>
              <a:rPr lang="hu-HU" u="sng" dirty="0">
                <a:hlinkClick r:id="rId2"/>
              </a:rPr>
              <a:t>http://hvg.hu/itthon/20140203_Fobe_lotte_magat_egy_biztonsagi_or_egy_ma</a:t>
            </a:r>
            <a:endParaRPr lang="hu-HU" dirty="0"/>
          </a:p>
          <a:p>
            <a:r>
              <a:rPr lang="hu-HU" u="sng" dirty="0">
                <a:hlinkClick r:id="rId3"/>
              </a:rPr>
              <a:t>http://hvg.hu/itthon/20140117_Ongyilkos_lett_a_bortonben_a_ket_nagykani</a:t>
            </a:r>
            <a:endParaRPr lang="hu-HU" dirty="0"/>
          </a:p>
          <a:p>
            <a:r>
              <a:rPr lang="hu-HU" u="sng" dirty="0">
                <a:hlinkClick r:id="rId4"/>
              </a:rPr>
              <a:t>http://hvg.hu/itthon/20140115_A_hetedikrol_ugrott_ki_egy_17_eves_lany_N</a:t>
            </a:r>
            <a:r>
              <a:rPr lang="hu-HU" u="sng" dirty="0"/>
              <a:t>	</a:t>
            </a:r>
            <a:endParaRPr lang="hu-HU" dirty="0"/>
          </a:p>
          <a:p>
            <a:r>
              <a:rPr lang="hu-HU" u="sng" dirty="0">
                <a:hlinkClick r:id="rId5"/>
              </a:rPr>
              <a:t>http://www.magyarszo.com/hu/2252/kozelet_kekfeny/107746/%C3%96ngyilkoss%C3%A1g-Zent%C3%A1n-gyilkoss%C3%A1g-Ad%C3%A1n.htm</a:t>
            </a:r>
            <a:endParaRPr lang="hu-HU" dirty="0"/>
          </a:p>
        </p:txBody>
      </p:sp>
    </p:spTree>
    <p:extLst>
      <p:ext uri="{BB962C8B-B14F-4D97-AF65-F5344CB8AC3E}">
        <p14:creationId xmlns:p14="http://schemas.microsoft.com/office/powerpoint/2010/main" val="1831007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92500" lnSpcReduction="10000"/>
          </a:bodyPr>
          <a:lstStyle/>
          <a:p>
            <a:r>
              <a:rPr lang="hu-HU" sz="3000" dirty="0">
                <a:latin typeface="Times New Roman" panose="02020603050405020304" pitchFamily="18" charset="0"/>
                <a:cs typeface="Times New Roman" panose="02020603050405020304" pitchFamily="18" charset="0"/>
              </a:rPr>
              <a:t>„A nihilben az ember csak van. Nincs előre, nincs hátra, nincs cél, nincs értelem, csak ül, vagy fekszik és néz, eszik, iszik, alszik, csinálja, amit mondanak neki, amit maga körül lát, megy a kitaposott úton, és nem kérdezi, hova vezet. Nem tud semmit, és nem is akar tudni semmit, talán nem is tudja, mi az, hogy tudni. Nap </a:t>
            </a:r>
            <a:r>
              <a:rPr lang="hu-HU" sz="3000" dirty="0" err="1">
                <a:latin typeface="Times New Roman" panose="02020603050405020304" pitchFamily="18" charset="0"/>
                <a:cs typeface="Times New Roman" panose="02020603050405020304" pitchFamily="18" charset="0"/>
              </a:rPr>
              <a:t>nap</a:t>
            </a:r>
            <a:r>
              <a:rPr lang="hu-HU" sz="3000" dirty="0">
                <a:latin typeface="Times New Roman" panose="02020603050405020304" pitchFamily="18" charset="0"/>
                <a:cs typeface="Times New Roman" panose="02020603050405020304" pitchFamily="18" charset="0"/>
              </a:rPr>
              <a:t> után telik el úgy, hogy ha kérdezik, mi volt ma, azt feleli, semmi, és úgy fekszik, hogy holnap sem lesz semmi. Sohasem lesz semmi, mert azt sem tudja, hogy lehetne egyáltalán valami.” </a:t>
            </a:r>
            <a:r>
              <a:rPr lang="hu-HU" sz="3000" dirty="0" err="1">
                <a:latin typeface="Times New Roman" panose="02020603050405020304" pitchFamily="18" charset="0"/>
                <a:cs typeface="Times New Roman" panose="02020603050405020304" pitchFamily="18" charset="0"/>
              </a:rPr>
              <a:t>Tisch</a:t>
            </a:r>
            <a:r>
              <a:rPr lang="hu-HU" sz="3000" dirty="0">
                <a:latin typeface="Times New Roman" panose="02020603050405020304" pitchFamily="18" charset="0"/>
                <a:cs typeface="Times New Roman" panose="02020603050405020304" pitchFamily="18" charset="0"/>
              </a:rPr>
              <a:t> Ferenc</a:t>
            </a:r>
          </a:p>
          <a:p>
            <a:endParaRPr lang="hu-HU" dirty="0"/>
          </a:p>
        </p:txBody>
      </p:sp>
    </p:spTree>
    <p:extLst>
      <p:ext uri="{BB962C8B-B14F-4D97-AF65-F5344CB8AC3E}">
        <p14:creationId xmlns:p14="http://schemas.microsoft.com/office/powerpoint/2010/main" val="45628442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Hivatkozások</a:t>
            </a:r>
            <a:endParaRPr lang="hu-HU" dirty="0"/>
          </a:p>
        </p:txBody>
      </p:sp>
      <p:sp>
        <p:nvSpPr>
          <p:cNvPr id="3" name="Tartalom helye 2"/>
          <p:cNvSpPr>
            <a:spLocks noGrp="1"/>
          </p:cNvSpPr>
          <p:nvPr>
            <p:ph idx="1"/>
          </p:nvPr>
        </p:nvSpPr>
        <p:spPr/>
        <p:txBody>
          <a:bodyPr/>
          <a:lstStyle/>
          <a:p>
            <a:r>
              <a:rPr lang="hu-HU" dirty="0"/>
              <a:t>Nietzsche</a:t>
            </a:r>
          </a:p>
          <a:p>
            <a:r>
              <a:rPr lang="hu-HU" u="sng" dirty="0">
                <a:hlinkClick r:id="rId2"/>
              </a:rPr>
              <a:t>http://</a:t>
            </a:r>
            <a:r>
              <a:rPr lang="hu-HU" u="sng" dirty="0" smtClean="0">
                <a:hlinkClick r:id="rId2"/>
              </a:rPr>
              <a:t>mmi.elte.hu/szabadbolcseszet/index.php?option=com_tanelem&amp;id_tanelem=479&amp;tip=0</a:t>
            </a:r>
            <a:endParaRPr lang="hu-HU" u="sng" dirty="0" smtClean="0"/>
          </a:p>
          <a:p>
            <a:r>
              <a:rPr lang="hu-HU" dirty="0">
                <a:hlinkClick r:id="rId3"/>
              </a:rPr>
              <a:t>http://www.who.int/mental_health/prevention/suicide_rates/en</a:t>
            </a:r>
            <a:r>
              <a:rPr lang="hu-HU" dirty="0" smtClean="0">
                <a:hlinkClick r:id="rId3"/>
              </a:rPr>
              <a:t>/</a:t>
            </a:r>
            <a:endParaRPr lang="hu-HU" dirty="0" smtClean="0"/>
          </a:p>
          <a:p>
            <a:endParaRPr lang="hu-HU" dirty="0"/>
          </a:p>
        </p:txBody>
      </p:sp>
    </p:spTree>
    <p:extLst>
      <p:ext uri="{BB962C8B-B14F-4D97-AF65-F5344CB8AC3E}">
        <p14:creationId xmlns:p14="http://schemas.microsoft.com/office/powerpoint/2010/main" val="108339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Köszönöm a figyelmet!</a:t>
            </a:r>
            <a:endParaRPr lang="hu-HU" dirty="0"/>
          </a:p>
        </p:txBody>
      </p:sp>
      <p:sp>
        <p:nvSpPr>
          <p:cNvPr id="3" name="Tartalom helye 2"/>
          <p:cNvSpPr>
            <a:spLocks noGrp="1"/>
          </p:cNvSpPr>
          <p:nvPr>
            <p:ph idx="1"/>
          </p:nvPr>
        </p:nvSpPr>
        <p:spPr/>
        <p:txBody>
          <a:bodyPr/>
          <a:lstStyle/>
          <a:p>
            <a:endParaRPr lang="hu-HU" dirty="0"/>
          </a:p>
        </p:txBody>
      </p:sp>
      <p:pic>
        <p:nvPicPr>
          <p:cNvPr id="6146" name="Picture 2" descr="C:\Users\JmfK\Desktop\nihilizmus-képek\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132856"/>
            <a:ext cx="3456384" cy="309634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83658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Tartalom</a:t>
            </a:r>
            <a:endParaRPr lang="hu-HU" dirty="0"/>
          </a:p>
        </p:txBody>
      </p:sp>
      <p:sp>
        <p:nvSpPr>
          <p:cNvPr id="3" name="Tartalom helye 2"/>
          <p:cNvSpPr>
            <a:spLocks noGrp="1"/>
          </p:cNvSpPr>
          <p:nvPr>
            <p:ph idx="1"/>
          </p:nvPr>
        </p:nvSpPr>
        <p:spPr/>
        <p:txBody>
          <a:bodyPr>
            <a:normAutofit/>
          </a:bodyPr>
          <a:lstStyle/>
          <a:p>
            <a:r>
              <a:rPr lang="hu-HU" dirty="0" smtClean="0"/>
              <a:t>Mi a nihilizmus?</a:t>
            </a:r>
          </a:p>
          <a:p>
            <a:r>
              <a:rPr lang="hu-HU" dirty="0" smtClean="0"/>
              <a:t>Mi tartozhat a nihilizmushoz</a:t>
            </a:r>
            <a:r>
              <a:rPr lang="hu-HU" dirty="0" smtClean="0"/>
              <a:t>?</a:t>
            </a:r>
          </a:p>
          <a:p>
            <a:r>
              <a:rPr lang="hu-HU" dirty="0" smtClean="0"/>
              <a:t>„</a:t>
            </a:r>
            <a:r>
              <a:rPr lang="hu-HU" dirty="0"/>
              <a:t>Isten h</a:t>
            </a:r>
            <a:r>
              <a:rPr lang="hu-HU" dirty="0" smtClean="0"/>
              <a:t>alott”– Nietzsche filozófiája</a:t>
            </a:r>
          </a:p>
          <a:p>
            <a:r>
              <a:rPr lang="hu-HU" dirty="0" smtClean="0"/>
              <a:t>Öngyilkosságok száma a világban, statisztikai kutatás</a:t>
            </a:r>
          </a:p>
          <a:p>
            <a:r>
              <a:rPr lang="hu-HU" dirty="0" smtClean="0"/>
              <a:t>Következtetések</a:t>
            </a:r>
          </a:p>
          <a:p>
            <a:r>
              <a:rPr lang="hu-HU" dirty="0" smtClean="0"/>
              <a:t>Ábrák</a:t>
            </a:r>
          </a:p>
          <a:p>
            <a:r>
              <a:rPr lang="hu-HU" dirty="0" smtClean="0"/>
              <a:t>Hivatkozások </a:t>
            </a:r>
            <a:endParaRPr lang="hu-HU" dirty="0"/>
          </a:p>
        </p:txBody>
      </p:sp>
    </p:spTree>
    <p:extLst>
      <p:ext uri="{BB962C8B-B14F-4D97-AF65-F5344CB8AC3E}">
        <p14:creationId xmlns:p14="http://schemas.microsoft.com/office/powerpoint/2010/main" val="186884775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Nihilizmus</a:t>
            </a:r>
            <a:endParaRPr lang="hu-HU" dirty="0"/>
          </a:p>
        </p:txBody>
      </p:sp>
      <p:sp>
        <p:nvSpPr>
          <p:cNvPr id="3" name="Tartalom helye 2"/>
          <p:cNvSpPr>
            <a:spLocks noGrp="1"/>
          </p:cNvSpPr>
          <p:nvPr>
            <p:ph idx="1"/>
          </p:nvPr>
        </p:nvSpPr>
        <p:spPr/>
        <p:txBody>
          <a:bodyPr/>
          <a:lstStyle/>
          <a:p>
            <a:pPr>
              <a:buFont typeface="Wingdings" panose="05000000000000000000" pitchFamily="2" charset="2"/>
              <a:buChar char="ü"/>
            </a:pPr>
            <a:r>
              <a:rPr lang="hu-HU" dirty="0"/>
              <a:t>Tagadáson alapuló </a:t>
            </a:r>
            <a:r>
              <a:rPr lang="hu-HU" dirty="0" smtClean="0"/>
              <a:t>eszmerendszer</a:t>
            </a:r>
          </a:p>
          <a:p>
            <a:pPr>
              <a:buFont typeface="Wingdings" panose="05000000000000000000" pitchFamily="2" charset="2"/>
              <a:buChar char="ü"/>
            </a:pPr>
            <a:r>
              <a:rPr lang="hu-HU" dirty="0"/>
              <a:t>T</a:t>
            </a:r>
            <a:r>
              <a:rPr lang="hu-HU" dirty="0" smtClean="0"/>
              <a:t>agadja </a:t>
            </a:r>
            <a:r>
              <a:rPr lang="hu-HU" dirty="0"/>
              <a:t>a társadalmi és kulturális értékeket, és minden (erkölcsi) elvet, </a:t>
            </a:r>
            <a:r>
              <a:rPr lang="hu-HU" dirty="0" smtClean="0"/>
              <a:t>szabályt</a:t>
            </a:r>
          </a:p>
          <a:p>
            <a:pPr>
              <a:buFont typeface="Wingdings" panose="05000000000000000000" pitchFamily="2" charset="2"/>
              <a:buChar char="ü"/>
            </a:pPr>
            <a:r>
              <a:rPr lang="hu-HU" dirty="0" smtClean="0"/>
              <a:t> </a:t>
            </a:r>
            <a:r>
              <a:rPr lang="hu-HU" dirty="0"/>
              <a:t>Ez a felfogás a létezés teljes értelmetlenségét, a társadalmi haladás hiányát </a:t>
            </a:r>
            <a:r>
              <a:rPr lang="hu-HU" dirty="0" smtClean="0"/>
              <a:t>hirdeti</a:t>
            </a:r>
          </a:p>
          <a:p>
            <a:pPr>
              <a:buFont typeface="Wingdings" panose="05000000000000000000" pitchFamily="2" charset="2"/>
              <a:buChar char="ü"/>
            </a:pPr>
            <a:r>
              <a:rPr lang="hu-HU" dirty="0" smtClean="0">
                <a:latin typeface="Times New Roman" panose="02020603050405020304" pitchFamily="18" charset="0"/>
                <a:cs typeface="Times New Roman" panose="02020603050405020304" pitchFamily="18" charset="0"/>
              </a:rPr>
              <a:t>„Nincs előre, nincs hátra, nincs cél, nincs értelem, csak ül vagy fekszik…”</a:t>
            </a:r>
            <a:endParaRPr lang="hu-HU" dirty="0"/>
          </a:p>
        </p:txBody>
      </p:sp>
    </p:spTree>
    <p:extLst>
      <p:ext uri="{BB962C8B-B14F-4D97-AF65-F5344CB8AC3E}">
        <p14:creationId xmlns:p14="http://schemas.microsoft.com/office/powerpoint/2010/main" val="6939261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Nihilizmus</a:t>
            </a:r>
            <a:endParaRPr lang="hu-HU" dirty="0"/>
          </a:p>
        </p:txBody>
      </p:sp>
      <p:sp>
        <p:nvSpPr>
          <p:cNvPr id="3" name="Tartalom helye 2"/>
          <p:cNvSpPr>
            <a:spLocks noGrp="1"/>
          </p:cNvSpPr>
          <p:nvPr>
            <p:ph idx="1"/>
          </p:nvPr>
        </p:nvSpPr>
        <p:spPr/>
        <p:txBody>
          <a:bodyPr/>
          <a:lstStyle/>
          <a:p>
            <a:pPr marL="0" indent="0">
              <a:buNone/>
            </a:pPr>
            <a:r>
              <a:rPr lang="hu-HU" dirty="0" smtClean="0"/>
              <a:t>Mi tartozhat ide? Miért? </a:t>
            </a:r>
          </a:p>
          <a:p>
            <a:r>
              <a:rPr lang="hu-HU" dirty="0" smtClean="0"/>
              <a:t>Öngyilkosság </a:t>
            </a:r>
            <a:endParaRPr lang="hu-HU" dirty="0" smtClean="0"/>
          </a:p>
          <a:p>
            <a:r>
              <a:rPr lang="hu-HU" dirty="0" smtClean="0"/>
              <a:t>Tüntetések</a:t>
            </a:r>
            <a:r>
              <a:rPr lang="hu-HU" dirty="0" smtClean="0"/>
              <a:t>    </a:t>
            </a:r>
          </a:p>
          <a:p>
            <a:r>
              <a:rPr lang="hu-HU" dirty="0" smtClean="0"/>
              <a:t>Vallás</a:t>
            </a:r>
          </a:p>
          <a:p>
            <a:r>
              <a:rPr lang="hu-HU" dirty="0" smtClean="0"/>
              <a:t>Anarchia                    </a:t>
            </a:r>
            <a:endParaRPr lang="hu-HU" dirty="0" smtClean="0"/>
          </a:p>
        </p:txBody>
      </p:sp>
      <p:pic>
        <p:nvPicPr>
          <p:cNvPr id="4098" name="Picture 2" descr="C:\Users\JmfK\Desktop\nihilizmus-képek\Religion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0100" y="1995488"/>
            <a:ext cx="3743325" cy="37814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721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Nietzsche</a:t>
            </a:r>
          </a:p>
        </p:txBody>
      </p:sp>
      <p:sp>
        <p:nvSpPr>
          <p:cNvPr id="3" name="Tartalom helye 2"/>
          <p:cNvSpPr>
            <a:spLocks noGrp="1"/>
          </p:cNvSpPr>
          <p:nvPr>
            <p:ph idx="1"/>
          </p:nvPr>
        </p:nvSpPr>
        <p:spPr/>
        <p:txBody>
          <a:bodyPr/>
          <a:lstStyle/>
          <a:p>
            <a:r>
              <a:rPr lang="hu-HU" dirty="0" smtClean="0"/>
              <a:t>„Isten halott” </a:t>
            </a:r>
            <a:r>
              <a:rPr lang="hu-HU" dirty="0" smtClean="0">
                <a:sym typeface="Wingdings" panose="05000000000000000000" pitchFamily="2" charset="2"/>
              </a:rPr>
              <a:t></a:t>
            </a:r>
            <a:r>
              <a:rPr lang="hu-HU" dirty="0"/>
              <a:t> emberiség egy új korszak előtt </a:t>
            </a:r>
            <a:r>
              <a:rPr lang="hu-HU" dirty="0" smtClean="0"/>
              <a:t>áll</a:t>
            </a:r>
            <a:r>
              <a:rPr lang="hu-HU" dirty="0" smtClean="0">
                <a:sym typeface="Wingdings" panose="05000000000000000000" pitchFamily="2" charset="2"/>
              </a:rPr>
              <a:t></a:t>
            </a:r>
            <a:r>
              <a:rPr lang="hu-HU" dirty="0"/>
              <a:t> az ember nem ismer el semmilyen magasabb értéket a földi létezésnél</a:t>
            </a:r>
            <a:endParaRPr lang="hu-HU" dirty="0" smtClean="0"/>
          </a:p>
          <a:p>
            <a:r>
              <a:rPr lang="hu-HU" dirty="0"/>
              <a:t>N</a:t>
            </a:r>
            <a:r>
              <a:rPr lang="hu-HU" dirty="0" smtClean="0"/>
              <a:t>em </a:t>
            </a:r>
            <a:r>
              <a:rPr lang="hu-HU" dirty="0"/>
              <a:t>egyszerűen meghalt, hanem mi, emberek, öltük meg </a:t>
            </a:r>
            <a:r>
              <a:rPr lang="hu-HU" dirty="0" smtClean="0"/>
              <a:t>őt</a:t>
            </a:r>
            <a:endParaRPr lang="hu-HU" dirty="0"/>
          </a:p>
        </p:txBody>
      </p:sp>
      <p:pic>
        <p:nvPicPr>
          <p:cNvPr id="1027" name="Picture 3" descr="C:\Users\JmfK\Desktop\nihilizmus-képek\pic_holbei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365104"/>
            <a:ext cx="8496944" cy="18935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1532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Nietzsche</a:t>
            </a:r>
          </a:p>
        </p:txBody>
      </p:sp>
      <p:sp>
        <p:nvSpPr>
          <p:cNvPr id="3" name="Tartalom helye 2"/>
          <p:cNvSpPr>
            <a:spLocks noGrp="1"/>
          </p:cNvSpPr>
          <p:nvPr>
            <p:ph idx="1"/>
          </p:nvPr>
        </p:nvSpPr>
        <p:spPr/>
        <p:txBody>
          <a:bodyPr/>
          <a:lstStyle/>
          <a:p>
            <a:r>
              <a:rPr lang="hu-HU" dirty="0"/>
              <a:t>Ki az az </a:t>
            </a:r>
            <a:r>
              <a:rPr lang="hu-HU" dirty="0" smtClean="0"/>
              <a:t>Isten? </a:t>
            </a:r>
            <a:r>
              <a:rPr lang="hu-HU" dirty="0"/>
              <a:t>M</a:t>
            </a:r>
            <a:r>
              <a:rPr lang="hu-HU" dirty="0" smtClean="0"/>
              <a:t>ilyen </a:t>
            </a:r>
            <a:r>
              <a:rPr lang="hu-HU" dirty="0"/>
              <a:t>szerepet játszott az </a:t>
            </a:r>
            <a:r>
              <a:rPr lang="hu-HU" dirty="0" smtClean="0"/>
              <a:t>életünkben? </a:t>
            </a:r>
          </a:p>
          <a:p>
            <a:pPr>
              <a:buFont typeface="Wingdings" panose="05000000000000000000" pitchFamily="2" charset="2"/>
              <a:buChar char="v"/>
            </a:pPr>
            <a:r>
              <a:rPr lang="hu-HU" dirty="0"/>
              <a:t>Ő adott értelmet az </a:t>
            </a:r>
            <a:r>
              <a:rPr lang="hu-HU" dirty="0" smtClean="0"/>
              <a:t>értelmetlennek</a:t>
            </a:r>
          </a:p>
          <a:p>
            <a:pPr>
              <a:buFont typeface="Wingdings" panose="05000000000000000000" pitchFamily="2" charset="2"/>
              <a:buChar char="v"/>
            </a:pPr>
            <a:r>
              <a:rPr lang="hu-HU" dirty="0" smtClean="0"/>
              <a:t>„Véges </a:t>
            </a:r>
            <a:r>
              <a:rPr lang="hu-HU" dirty="0"/>
              <a:t>emberi létezés </a:t>
            </a:r>
            <a:endParaRPr lang="hu-HU" dirty="0" smtClean="0"/>
          </a:p>
          <a:p>
            <a:pPr marL="0" indent="0">
              <a:buNone/>
            </a:pPr>
            <a:r>
              <a:rPr lang="hu-HU" dirty="0" smtClean="0"/>
              <a:t>végtelen horizontját”</a:t>
            </a:r>
          </a:p>
          <a:p>
            <a:pPr>
              <a:buFont typeface="Wingdings" panose="05000000000000000000" pitchFamily="2" charset="2"/>
              <a:buChar char="v"/>
            </a:pPr>
            <a:r>
              <a:rPr lang="hu-HU" dirty="0"/>
              <a:t>Ő volt mindenek alapja, </a:t>
            </a:r>
            <a:endParaRPr lang="hu-HU" dirty="0" smtClean="0"/>
          </a:p>
          <a:p>
            <a:pPr marL="0" indent="0">
              <a:buNone/>
            </a:pPr>
            <a:r>
              <a:rPr lang="hu-HU" dirty="0" smtClean="0"/>
              <a:t>középpontja</a:t>
            </a:r>
            <a:r>
              <a:rPr lang="hu-HU" dirty="0"/>
              <a:t>, </a:t>
            </a:r>
            <a:r>
              <a:rPr lang="hu-HU" dirty="0" smtClean="0"/>
              <a:t>viszonypontja</a:t>
            </a:r>
            <a:endParaRPr lang="hu-HU" dirty="0"/>
          </a:p>
        </p:txBody>
      </p:sp>
      <p:pic>
        <p:nvPicPr>
          <p:cNvPr id="2050" name="Picture 2" descr="C:\Users\JmfK\Desktop\nihilizmus-képek\09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9360" y="3140968"/>
            <a:ext cx="3926409" cy="30963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0350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Nietzsche</a:t>
            </a:r>
          </a:p>
        </p:txBody>
      </p:sp>
      <p:sp>
        <p:nvSpPr>
          <p:cNvPr id="3" name="Tartalom helye 2"/>
          <p:cNvSpPr>
            <a:spLocks noGrp="1"/>
          </p:cNvSpPr>
          <p:nvPr>
            <p:ph idx="1"/>
          </p:nvPr>
        </p:nvSpPr>
        <p:spPr/>
        <p:txBody>
          <a:bodyPr/>
          <a:lstStyle/>
          <a:p>
            <a:pPr marL="0" indent="0">
              <a:buNone/>
            </a:pPr>
            <a:r>
              <a:rPr lang="hu-HU" dirty="0" smtClean="0"/>
              <a:t>Isten nélkül:</a:t>
            </a:r>
          </a:p>
          <a:p>
            <a:pPr>
              <a:buFont typeface="Wingdings" panose="05000000000000000000" pitchFamily="2" charset="2"/>
              <a:buChar char="Ø"/>
            </a:pPr>
            <a:r>
              <a:rPr lang="hu-HU" dirty="0" smtClean="0"/>
              <a:t>Megszűnt </a:t>
            </a:r>
            <a:r>
              <a:rPr lang="hu-HU" dirty="0"/>
              <a:t>a fent és a </a:t>
            </a:r>
            <a:r>
              <a:rPr lang="hu-HU" dirty="0" smtClean="0"/>
              <a:t>lent</a:t>
            </a:r>
          </a:p>
          <a:p>
            <a:pPr>
              <a:buFont typeface="Wingdings" panose="05000000000000000000" pitchFamily="2" charset="2"/>
              <a:buChar char="Ø"/>
            </a:pPr>
            <a:r>
              <a:rPr lang="hu-HU" dirty="0"/>
              <a:t>Magunkra maradtunk a </a:t>
            </a:r>
            <a:r>
              <a:rPr lang="hu-HU" dirty="0" smtClean="0"/>
              <a:t>semmiben</a:t>
            </a:r>
          </a:p>
          <a:p>
            <a:pPr>
              <a:buFont typeface="Wingdings" panose="05000000000000000000" pitchFamily="2" charset="2"/>
              <a:buChar char="Ø"/>
            </a:pPr>
            <a:r>
              <a:rPr lang="hu-HU" dirty="0" smtClean="0"/>
              <a:t>A lét kiüresedett</a:t>
            </a:r>
          </a:p>
          <a:p>
            <a:pPr>
              <a:buFont typeface="Wingdings" panose="05000000000000000000" pitchFamily="2" charset="2"/>
              <a:buChar char="Ø"/>
            </a:pPr>
            <a:r>
              <a:rPr lang="hu-HU" dirty="0" smtClean="0"/>
              <a:t>Nekünk kell értelmet </a:t>
            </a:r>
          </a:p>
          <a:p>
            <a:pPr marL="0" indent="0">
              <a:buNone/>
            </a:pPr>
            <a:r>
              <a:rPr lang="hu-HU" dirty="0" smtClean="0"/>
              <a:t>adni az értelmetlennek</a:t>
            </a:r>
          </a:p>
          <a:p>
            <a:pPr marL="0" indent="0">
              <a:buNone/>
            </a:pPr>
            <a:endParaRPr lang="hu-HU" dirty="0"/>
          </a:p>
        </p:txBody>
      </p:sp>
      <p:pic>
        <p:nvPicPr>
          <p:cNvPr id="3075" name="Picture 3" descr="C:\Users\JmfK\Desktop\nihilizmus-képek\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501008"/>
            <a:ext cx="3168352" cy="280831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9895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endParaRPr lang="hu-HU"/>
          </a:p>
        </p:txBody>
      </p:sp>
      <p:pic>
        <p:nvPicPr>
          <p:cNvPr id="5122" name="Picture 2" descr="C:\Users\JmfK\Desktop\nihilizmus-képek\Nihilism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2656"/>
            <a:ext cx="5715000" cy="5715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6859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muló">
  <a:themeElements>
    <a:clrScheme name="Simuló">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muló">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436</TotalTime>
  <Words>572</Words>
  <Application>Microsoft Office PowerPoint</Application>
  <PresentationFormat>Diavetítés a képernyőre (4:3 oldalarány)</PresentationFormat>
  <Paragraphs>98</Paragraphs>
  <Slides>21</Slides>
  <Notes>0</Notes>
  <HiddenSlides>0</HiddenSlides>
  <MMClips>0</MMClips>
  <ScaleCrop>false</ScaleCrop>
  <HeadingPairs>
    <vt:vector size="4" baseType="variant">
      <vt:variant>
        <vt:lpstr>Téma</vt:lpstr>
      </vt:variant>
      <vt:variant>
        <vt:i4>1</vt:i4>
      </vt:variant>
      <vt:variant>
        <vt:lpstr>Diacímek</vt:lpstr>
      </vt:variant>
      <vt:variant>
        <vt:i4>21</vt:i4>
      </vt:variant>
    </vt:vector>
  </HeadingPairs>
  <TitlesOfParts>
    <vt:vector size="22" baseType="lpstr">
      <vt:lpstr>Simuló</vt:lpstr>
      <vt:lpstr>Nihilizmus</vt:lpstr>
      <vt:lpstr>PowerPoint bemutató</vt:lpstr>
      <vt:lpstr>Tartalom</vt:lpstr>
      <vt:lpstr>Nihilizmus</vt:lpstr>
      <vt:lpstr>Nihilizmus</vt:lpstr>
      <vt:lpstr>Nietzsche</vt:lpstr>
      <vt:lpstr>Nietzsche</vt:lpstr>
      <vt:lpstr>Nietzsche</vt:lpstr>
      <vt:lpstr>PowerPoint bemutató</vt:lpstr>
      <vt:lpstr>PowerPoint bemutató</vt:lpstr>
      <vt:lpstr>Öngyilkosságok száma a világban</vt:lpstr>
      <vt:lpstr>Öngyilkosságok aránya a világban</vt:lpstr>
      <vt:lpstr>2014-es mérőszámok</vt:lpstr>
      <vt:lpstr>Hivatkozások</vt:lpstr>
      <vt:lpstr>Hivatkozások</vt:lpstr>
      <vt:lpstr>Hivatkozások</vt:lpstr>
      <vt:lpstr>Hivatkozások</vt:lpstr>
      <vt:lpstr>Hivatkozások</vt:lpstr>
      <vt:lpstr>Hivatkozások</vt:lpstr>
      <vt:lpstr>Hivatkozások</vt:lpstr>
      <vt:lpstr>Köszönöm a figyelmet!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Nihilizmus</dc:title>
  <dc:creator>Dénes János</dc:creator>
  <cp:lastModifiedBy>Dénes János</cp:lastModifiedBy>
  <cp:revision>22</cp:revision>
  <dcterms:created xsi:type="dcterms:W3CDTF">2014-02-25T16:50:08Z</dcterms:created>
  <dcterms:modified xsi:type="dcterms:W3CDTF">2014-02-26T20:24:53Z</dcterms:modified>
</cp:coreProperties>
</file>