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6"/>
  </p:notesMasterIdLst>
  <p:sldIdLst>
    <p:sldId id="291" r:id="rId5"/>
    <p:sldId id="319" r:id="rId6"/>
    <p:sldId id="326" r:id="rId7"/>
    <p:sldId id="358" r:id="rId8"/>
    <p:sldId id="356" r:id="rId9"/>
    <p:sldId id="355" r:id="rId10"/>
    <p:sldId id="321" r:id="rId11"/>
    <p:sldId id="334" r:id="rId12"/>
    <p:sldId id="323" r:id="rId13"/>
    <p:sldId id="359" r:id="rId14"/>
    <p:sldId id="333" r:id="rId15"/>
    <p:sldId id="322" r:id="rId16"/>
    <p:sldId id="349" r:id="rId17"/>
    <p:sldId id="360" r:id="rId18"/>
    <p:sldId id="331" r:id="rId19"/>
    <p:sldId id="317" r:id="rId20"/>
    <p:sldId id="267" r:id="rId21"/>
    <p:sldId id="279" r:id="rId22"/>
    <p:sldId id="264" r:id="rId23"/>
    <p:sldId id="266" r:id="rId24"/>
    <p:sldId id="278" r:id="rId25"/>
    <p:sldId id="362" r:id="rId26"/>
    <p:sldId id="347" r:id="rId27"/>
    <p:sldId id="328" r:id="rId28"/>
    <p:sldId id="337" r:id="rId29"/>
    <p:sldId id="354" r:id="rId30"/>
    <p:sldId id="357" r:id="rId31"/>
    <p:sldId id="364" r:id="rId32"/>
    <p:sldId id="338" r:id="rId33"/>
    <p:sldId id="365" r:id="rId34"/>
    <p:sldId id="339" r:id="rId35"/>
    <p:sldId id="340" r:id="rId36"/>
    <p:sldId id="313" r:id="rId37"/>
    <p:sldId id="314" r:id="rId38"/>
    <p:sldId id="315" r:id="rId39"/>
    <p:sldId id="299" r:id="rId40"/>
    <p:sldId id="316" r:id="rId41"/>
    <p:sldId id="348" r:id="rId42"/>
    <p:sldId id="341" r:id="rId43"/>
    <p:sldId id="342" r:id="rId44"/>
    <p:sldId id="366" r:id="rId45"/>
    <p:sldId id="343" r:id="rId46"/>
    <p:sldId id="367" r:id="rId47"/>
    <p:sldId id="344" r:id="rId48"/>
    <p:sldId id="353" r:id="rId49"/>
    <p:sldId id="368" r:id="rId50"/>
    <p:sldId id="369" r:id="rId51"/>
    <p:sldId id="346" r:id="rId52"/>
    <p:sldId id="345" r:id="rId53"/>
    <p:sldId id="280" r:id="rId54"/>
    <p:sldId id="350" r:id="rId55"/>
  </p:sldIdLst>
  <p:sldSz cx="46451838" cy="26133425"/>
  <p:notesSz cx="6858000" cy="9144000"/>
  <p:defaultTextStyle>
    <a:defPPr>
      <a:defRPr lang="en-US"/>
    </a:defPPr>
    <a:lvl1pPr marL="0" algn="l" defTabSz="1451701" rtl="0" eaLnBrk="1" latinLnBrk="0" hangingPunct="1">
      <a:defRPr sz="5715" kern="1200">
        <a:solidFill>
          <a:schemeClr val="tx1"/>
        </a:solidFill>
        <a:latin typeface="+mn-lt"/>
        <a:ea typeface="+mn-ea"/>
        <a:cs typeface="+mn-cs"/>
      </a:defRPr>
    </a:lvl1pPr>
    <a:lvl2pPr marL="1451701" algn="l" defTabSz="1451701" rtl="0" eaLnBrk="1" latinLnBrk="0" hangingPunct="1">
      <a:defRPr sz="5715" kern="1200">
        <a:solidFill>
          <a:schemeClr val="tx1"/>
        </a:solidFill>
        <a:latin typeface="+mn-lt"/>
        <a:ea typeface="+mn-ea"/>
        <a:cs typeface="+mn-cs"/>
      </a:defRPr>
    </a:lvl2pPr>
    <a:lvl3pPr marL="2903403" algn="l" defTabSz="1451701" rtl="0" eaLnBrk="1" latinLnBrk="0" hangingPunct="1">
      <a:defRPr sz="5715" kern="1200">
        <a:solidFill>
          <a:schemeClr val="tx1"/>
        </a:solidFill>
        <a:latin typeface="+mn-lt"/>
        <a:ea typeface="+mn-ea"/>
        <a:cs typeface="+mn-cs"/>
      </a:defRPr>
    </a:lvl3pPr>
    <a:lvl4pPr marL="4355104" algn="l" defTabSz="1451701" rtl="0" eaLnBrk="1" latinLnBrk="0" hangingPunct="1">
      <a:defRPr sz="5715" kern="1200">
        <a:solidFill>
          <a:schemeClr val="tx1"/>
        </a:solidFill>
        <a:latin typeface="+mn-lt"/>
        <a:ea typeface="+mn-ea"/>
        <a:cs typeface="+mn-cs"/>
      </a:defRPr>
    </a:lvl4pPr>
    <a:lvl5pPr marL="5806806" algn="l" defTabSz="1451701" rtl="0" eaLnBrk="1" latinLnBrk="0" hangingPunct="1">
      <a:defRPr sz="5715" kern="1200">
        <a:solidFill>
          <a:schemeClr val="tx1"/>
        </a:solidFill>
        <a:latin typeface="+mn-lt"/>
        <a:ea typeface="+mn-ea"/>
        <a:cs typeface="+mn-cs"/>
      </a:defRPr>
    </a:lvl5pPr>
    <a:lvl6pPr marL="7258507" algn="l" defTabSz="1451701" rtl="0" eaLnBrk="1" latinLnBrk="0" hangingPunct="1">
      <a:defRPr sz="5715" kern="1200">
        <a:solidFill>
          <a:schemeClr val="tx1"/>
        </a:solidFill>
        <a:latin typeface="+mn-lt"/>
        <a:ea typeface="+mn-ea"/>
        <a:cs typeface="+mn-cs"/>
      </a:defRPr>
    </a:lvl6pPr>
    <a:lvl7pPr marL="8710209" algn="l" defTabSz="1451701" rtl="0" eaLnBrk="1" latinLnBrk="0" hangingPunct="1">
      <a:defRPr sz="5715" kern="1200">
        <a:solidFill>
          <a:schemeClr val="tx1"/>
        </a:solidFill>
        <a:latin typeface="+mn-lt"/>
        <a:ea typeface="+mn-ea"/>
        <a:cs typeface="+mn-cs"/>
      </a:defRPr>
    </a:lvl7pPr>
    <a:lvl8pPr marL="10161910" algn="l" defTabSz="1451701" rtl="0" eaLnBrk="1" latinLnBrk="0" hangingPunct="1">
      <a:defRPr sz="5715" kern="1200">
        <a:solidFill>
          <a:schemeClr val="tx1"/>
        </a:solidFill>
        <a:latin typeface="+mn-lt"/>
        <a:ea typeface="+mn-ea"/>
        <a:cs typeface="+mn-cs"/>
      </a:defRPr>
    </a:lvl8pPr>
    <a:lvl9pPr marL="11613612" algn="l" defTabSz="1451701" rtl="0" eaLnBrk="1" latinLnBrk="0" hangingPunct="1">
      <a:defRPr sz="571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59" userDrawn="1">
          <p15:clr>
            <a:srgbClr val="A4A3A4"/>
          </p15:clr>
        </p15:guide>
        <p15:guide id="2" pos="91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Szerző" initials="A" userId="Author" providerId="AD"/>
  <p188:author id="{0B438436-A2B1-DB59-003E-C9D8DD436C48}" name="DIMOP 422" initials="4D" userId="S::dimop422@learni.hu::6f537058-6945-487f-9b5a-d638844b4b37" providerId="AD"/>
  <p188:author id="{EB19DD78-5FE6-1C2B-902B-D730A66D5888}" name="Graur Anita Olga" initials="GO" userId="S::graur.anita.olga@ikk.hu::af05dcd0-fd92-44fa-8eed-fef874b29e40" providerId="AD"/>
  <p188:author id="{5A52E798-CDFA-5596-3C31-E65A1BE29E69}" name="Szabados Tímea" initials="ST" userId="S::szabados.timea@ikk.hu::470d15db-38d1-4f56-9985-9e0e19817627" providerId="AD"/>
  <p188:author id="{2AD2D1DB-7A1B-4115-9670-F02A36A931B8}" name="Kayos Noémi" initials="KN" userId="S::noemi@learni.hu::a1f33702-1fd8-48c4-b8ad-d914634353b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8375"/>
    <a:srgbClr val="00B140"/>
    <a:srgbClr val="E7007B"/>
    <a:srgbClr val="A48979"/>
    <a:srgbClr val="005C9F"/>
    <a:srgbClr val="BF7821"/>
    <a:srgbClr val="9E8274"/>
    <a:srgbClr val="0C4A96"/>
    <a:srgbClr val="B56D52"/>
    <a:srgbClr val="BC795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Világos stílus 1 – 1. jelölőszín">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7" d="100"/>
          <a:sy n="27" d="100"/>
        </p:scale>
        <p:origin x="174" y="204"/>
      </p:cViewPr>
      <p:guideLst>
        <p:guide orient="horz" pos="6859"/>
        <p:guide pos="91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61"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ownloads\DESI_digitalis_keszsegek_2021_2023_2025_2030_celok.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000" b="1" i="0" u="none" strike="noStrike" kern="1200" spc="0" baseline="0">
                <a:solidFill>
                  <a:schemeClr val="tx1">
                    <a:lumMod val="65000"/>
                    <a:lumOff val="35000"/>
                  </a:schemeClr>
                </a:solidFill>
                <a:effectLst/>
                <a:latin typeface="Arial" panose="020B0604020202020204" pitchFamily="34" charset="0"/>
                <a:ea typeface="+mn-ea"/>
                <a:cs typeface="Arial" panose="020B0604020202020204" pitchFamily="34" charset="0"/>
              </a:defRPr>
            </a:pPr>
            <a:r>
              <a:rPr lang="hu-HU" sz="3000" b="1" dirty="0">
                <a:effectLst/>
                <a:latin typeface="Arial" panose="020B0604020202020204" pitchFamily="34" charset="0"/>
                <a:cs typeface="Arial" panose="020B0604020202020204" pitchFamily="34" charset="0"/>
              </a:rPr>
              <a:t>A legalább alapszintű digitális készségekkel rendelkezők aránya </a:t>
            </a:r>
          </a:p>
          <a:p>
            <a:pPr>
              <a:defRPr sz="3000" b="1">
                <a:effectLst/>
                <a:latin typeface="Arial" panose="020B0604020202020204" pitchFamily="34" charset="0"/>
                <a:cs typeface="Arial" panose="020B0604020202020204" pitchFamily="34" charset="0"/>
              </a:defRPr>
            </a:pPr>
            <a:r>
              <a:rPr lang="hu-HU" sz="3000" b="1" dirty="0">
                <a:effectLst/>
                <a:latin typeface="Arial" panose="020B0604020202020204" pitchFamily="34" charset="0"/>
                <a:cs typeface="Arial" panose="020B0604020202020204" pitchFamily="34" charset="0"/>
              </a:rPr>
              <a:t>a 16-74 évesek körében </a:t>
            </a:r>
          </a:p>
          <a:p>
            <a:pPr>
              <a:defRPr sz="3000" b="1">
                <a:effectLst/>
                <a:latin typeface="Arial" panose="020B0604020202020204" pitchFamily="34" charset="0"/>
                <a:cs typeface="Arial" panose="020B0604020202020204" pitchFamily="34" charset="0"/>
              </a:defRPr>
            </a:pPr>
            <a:r>
              <a:rPr lang="hu-HU" sz="3000" b="1" dirty="0">
                <a:effectLst/>
                <a:latin typeface="Arial" panose="020B0604020202020204" pitchFamily="34" charset="0"/>
                <a:cs typeface="Arial" panose="020B0604020202020204" pitchFamily="34" charset="0"/>
              </a:rPr>
              <a:t>( forrás: DESI)</a:t>
            </a:r>
          </a:p>
        </c:rich>
      </c:tx>
      <c:overlay val="0"/>
      <c:spPr>
        <a:noFill/>
        <a:ln>
          <a:noFill/>
        </a:ln>
        <a:effectLst/>
      </c:spPr>
      <c:txPr>
        <a:bodyPr rot="0" spcFirstLastPara="1" vertOverflow="ellipsis" vert="horz" wrap="square" anchor="ctr" anchorCtr="1"/>
        <a:lstStyle/>
        <a:p>
          <a:pPr>
            <a:defRPr sz="3000" b="1" i="0" u="none" strike="noStrike" kern="1200" spc="0" baseline="0">
              <a:solidFill>
                <a:schemeClr val="tx1">
                  <a:lumMod val="65000"/>
                  <a:lumOff val="35000"/>
                </a:schemeClr>
              </a:solidFill>
              <a:effectLst/>
              <a:latin typeface="Arial" panose="020B0604020202020204" pitchFamily="34" charset="0"/>
              <a:ea typeface="+mn-ea"/>
              <a:cs typeface="Arial" panose="020B0604020202020204" pitchFamily="34" charset="0"/>
            </a:defRPr>
          </a:pPr>
          <a:endParaRPr lang="hu-HU"/>
        </a:p>
      </c:txPr>
    </c:title>
    <c:autoTitleDeleted val="0"/>
    <c:plotArea>
      <c:layout>
        <c:manualLayout>
          <c:layoutTarget val="inner"/>
          <c:xMode val="edge"/>
          <c:yMode val="edge"/>
          <c:x val="6.4177230165588336E-2"/>
          <c:y val="1.2863043758874404E-2"/>
          <c:w val="0.9181272149527312"/>
          <c:h val="0.70500765273193311"/>
        </c:manualLayout>
      </c:layout>
      <c:lineChart>
        <c:grouping val="standard"/>
        <c:varyColors val="0"/>
        <c:ser>
          <c:idx val="0"/>
          <c:order val="0"/>
          <c:tx>
            <c:strRef>
              <c:f>Összehasonlítás!$C$4</c:f>
              <c:strCache>
                <c:ptCount val="1"/>
                <c:pt idx="0">
                  <c:v>2021 adat (%)</c:v>
                </c:pt>
              </c:strCache>
            </c:strRef>
          </c:tx>
          <c:spPr>
            <a:ln w="31750"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mn-lt"/>
                    <a:ea typeface="+mn-ea"/>
                    <a:cs typeface="+mn-cs"/>
                  </a:defRPr>
                </a:pPr>
                <a:endParaRPr lang="hu-H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Összehasonlítás!$B$5:$B$32</c:f>
              <c:strCache>
                <c:ptCount val="28"/>
                <c:pt idx="0">
                  <c:v>Hollandia</c:v>
                </c:pt>
                <c:pt idx="1">
                  <c:v>Írország</c:v>
                </c:pt>
                <c:pt idx="2">
                  <c:v>Dánia</c:v>
                </c:pt>
                <c:pt idx="3">
                  <c:v>Finnország</c:v>
                </c:pt>
                <c:pt idx="4">
                  <c:v>Csehország</c:v>
                </c:pt>
                <c:pt idx="5">
                  <c:v>Svédország</c:v>
                </c:pt>
                <c:pt idx="6">
                  <c:v>Ausztria</c:v>
                </c:pt>
                <c:pt idx="7">
                  <c:v>Málta</c:v>
                </c:pt>
                <c:pt idx="8">
                  <c:v>Spanyolország</c:v>
                </c:pt>
                <c:pt idx="9">
                  <c:v>Franciaország</c:v>
                </c:pt>
                <c:pt idx="10">
                  <c:v>Horvátország</c:v>
                </c:pt>
                <c:pt idx="11">
                  <c:v>Észtország</c:v>
                </c:pt>
                <c:pt idx="12">
                  <c:v>Luxemburg</c:v>
                </c:pt>
                <c:pt idx="13">
                  <c:v>Belgium</c:v>
                </c:pt>
                <c:pt idx="14">
                  <c:v>Európai Unió</c:v>
                </c:pt>
                <c:pt idx="15">
                  <c:v>Németország</c:v>
                </c:pt>
                <c:pt idx="16">
                  <c:v>Portugália</c:v>
                </c:pt>
                <c:pt idx="17">
                  <c:v>Magyarország</c:v>
                </c:pt>
                <c:pt idx="18">
                  <c:v>Ciprus</c:v>
                </c:pt>
                <c:pt idx="19">
                  <c:v>Olaszország</c:v>
                </c:pt>
                <c:pt idx="20">
                  <c:v>Litvánia</c:v>
                </c:pt>
                <c:pt idx="21">
                  <c:v>Szlovákia</c:v>
                </c:pt>
                <c:pt idx="22">
                  <c:v>Görögország</c:v>
                </c:pt>
                <c:pt idx="23">
                  <c:v>Lengyelország</c:v>
                </c:pt>
                <c:pt idx="24">
                  <c:v>Lettország</c:v>
                </c:pt>
                <c:pt idx="25">
                  <c:v>Szlovénia</c:v>
                </c:pt>
                <c:pt idx="26">
                  <c:v>Bulgária</c:v>
                </c:pt>
                <c:pt idx="27">
                  <c:v>Románia</c:v>
                </c:pt>
              </c:strCache>
            </c:strRef>
          </c:cat>
          <c:val>
            <c:numRef>
              <c:f>Összehasonlítás!$C$5:$C$32</c:f>
              <c:numCache>
                <c:formatCode>0.00</c:formatCode>
                <c:ptCount val="28"/>
                <c:pt idx="0">
                  <c:v>78.94</c:v>
                </c:pt>
                <c:pt idx="1">
                  <c:v>70.489999999999995</c:v>
                </c:pt>
                <c:pt idx="2">
                  <c:v>68.650000000000006</c:v>
                </c:pt>
                <c:pt idx="3">
                  <c:v>79.180000000000007</c:v>
                </c:pt>
                <c:pt idx="4">
                  <c:v>59.69</c:v>
                </c:pt>
                <c:pt idx="5">
                  <c:v>66.599999999999994</c:v>
                </c:pt>
                <c:pt idx="6">
                  <c:v>63.33</c:v>
                </c:pt>
                <c:pt idx="7">
                  <c:v>61.23</c:v>
                </c:pt>
                <c:pt idx="8">
                  <c:v>64.16</c:v>
                </c:pt>
                <c:pt idx="9">
                  <c:v>61.96</c:v>
                </c:pt>
                <c:pt idx="10">
                  <c:v>63.37</c:v>
                </c:pt>
                <c:pt idx="11">
                  <c:v>56.37</c:v>
                </c:pt>
                <c:pt idx="12">
                  <c:v>63.79</c:v>
                </c:pt>
                <c:pt idx="13">
                  <c:v>54.23</c:v>
                </c:pt>
                <c:pt idx="14">
                  <c:v>53.92</c:v>
                </c:pt>
                <c:pt idx="15">
                  <c:v>48.92</c:v>
                </c:pt>
                <c:pt idx="16">
                  <c:v>55.31</c:v>
                </c:pt>
                <c:pt idx="17">
                  <c:v>49.09</c:v>
                </c:pt>
                <c:pt idx="18">
                  <c:v>50.21</c:v>
                </c:pt>
                <c:pt idx="19">
                  <c:v>45.6</c:v>
                </c:pt>
                <c:pt idx="20">
                  <c:v>48.84</c:v>
                </c:pt>
                <c:pt idx="21">
                  <c:v>55.18</c:v>
                </c:pt>
                <c:pt idx="22">
                  <c:v>52.48</c:v>
                </c:pt>
                <c:pt idx="23">
                  <c:v>42.93</c:v>
                </c:pt>
                <c:pt idx="24">
                  <c:v>50.8</c:v>
                </c:pt>
                <c:pt idx="25">
                  <c:v>49.67</c:v>
                </c:pt>
                <c:pt idx="26">
                  <c:v>31.18</c:v>
                </c:pt>
                <c:pt idx="27">
                  <c:v>27.82</c:v>
                </c:pt>
              </c:numCache>
            </c:numRef>
          </c:val>
          <c:smooth val="0"/>
          <c:extLst>
            <c:ext xmlns:c16="http://schemas.microsoft.com/office/drawing/2014/chart" uri="{C3380CC4-5D6E-409C-BE32-E72D297353CC}">
              <c16:uniqueId val="{00000000-0B4A-4900-911E-185627CCC0C0}"/>
            </c:ext>
          </c:extLst>
        </c:ser>
        <c:ser>
          <c:idx val="1"/>
          <c:order val="1"/>
          <c:tx>
            <c:strRef>
              <c:f>Összehasonlítás!$D$4</c:f>
              <c:strCache>
                <c:ptCount val="1"/>
                <c:pt idx="0">
                  <c:v>2023 adat (%)</c:v>
                </c:pt>
              </c:strCache>
            </c:strRef>
          </c:tx>
          <c:spPr>
            <a:ln w="34925" cap="rnd">
              <a:solidFill>
                <a:schemeClr val="accent2"/>
              </a:solidFill>
              <a:round/>
            </a:ln>
            <a:effectLst/>
          </c:spPr>
          <c:marker>
            <c:symbol val="none"/>
          </c:marker>
          <c:dPt>
            <c:idx val="14"/>
            <c:marker>
              <c:symbol val="none"/>
            </c:marker>
            <c:bubble3D val="0"/>
            <c:extLst>
              <c:ext xmlns:c16="http://schemas.microsoft.com/office/drawing/2014/chart" uri="{C3380CC4-5D6E-409C-BE32-E72D297353CC}">
                <c16:uniqueId val="{00000001-0B4A-4900-911E-185627CCC0C0}"/>
              </c:ext>
            </c:extLst>
          </c:dPt>
          <c:dLbls>
            <c:dLbl>
              <c:idx val="0"/>
              <c:delete val="1"/>
              <c:extLst>
                <c:ext xmlns:c15="http://schemas.microsoft.com/office/drawing/2012/chart" uri="{CE6537A1-D6FC-4f65-9D91-7224C49458BB}"/>
                <c:ext xmlns:c16="http://schemas.microsoft.com/office/drawing/2014/chart" uri="{C3380CC4-5D6E-409C-BE32-E72D297353CC}">
                  <c16:uniqueId val="{00000002-0B4A-4900-911E-185627CCC0C0}"/>
                </c:ext>
              </c:extLst>
            </c:dLbl>
            <c:dLbl>
              <c:idx val="1"/>
              <c:delete val="1"/>
              <c:extLst>
                <c:ext xmlns:c15="http://schemas.microsoft.com/office/drawing/2012/chart" uri="{CE6537A1-D6FC-4f65-9D91-7224C49458BB}"/>
                <c:ext xmlns:c16="http://schemas.microsoft.com/office/drawing/2014/chart" uri="{C3380CC4-5D6E-409C-BE32-E72D297353CC}">
                  <c16:uniqueId val="{00000003-0B4A-4900-911E-185627CCC0C0}"/>
                </c:ext>
              </c:extLst>
            </c:dLbl>
            <c:dLbl>
              <c:idx val="2"/>
              <c:delete val="1"/>
              <c:extLst>
                <c:ext xmlns:c15="http://schemas.microsoft.com/office/drawing/2012/chart" uri="{CE6537A1-D6FC-4f65-9D91-7224C49458BB}"/>
                <c:ext xmlns:c16="http://schemas.microsoft.com/office/drawing/2014/chart" uri="{C3380CC4-5D6E-409C-BE32-E72D297353CC}">
                  <c16:uniqueId val="{00000004-0B4A-4900-911E-185627CCC0C0}"/>
                </c:ext>
              </c:extLst>
            </c:dLbl>
            <c:dLbl>
              <c:idx val="3"/>
              <c:delete val="1"/>
              <c:extLst>
                <c:ext xmlns:c15="http://schemas.microsoft.com/office/drawing/2012/chart" uri="{CE6537A1-D6FC-4f65-9D91-7224C49458BB}"/>
                <c:ext xmlns:c16="http://schemas.microsoft.com/office/drawing/2014/chart" uri="{C3380CC4-5D6E-409C-BE32-E72D297353CC}">
                  <c16:uniqueId val="{00000005-0B4A-4900-911E-185627CCC0C0}"/>
                </c:ext>
              </c:extLst>
            </c:dLbl>
            <c:dLbl>
              <c:idx val="4"/>
              <c:delete val="1"/>
              <c:extLst>
                <c:ext xmlns:c15="http://schemas.microsoft.com/office/drawing/2012/chart" uri="{CE6537A1-D6FC-4f65-9D91-7224C49458BB}"/>
                <c:ext xmlns:c16="http://schemas.microsoft.com/office/drawing/2014/chart" uri="{C3380CC4-5D6E-409C-BE32-E72D297353CC}">
                  <c16:uniqueId val="{00000006-0B4A-4900-911E-185627CCC0C0}"/>
                </c:ext>
              </c:extLst>
            </c:dLbl>
            <c:dLbl>
              <c:idx val="5"/>
              <c:delete val="1"/>
              <c:extLst>
                <c:ext xmlns:c15="http://schemas.microsoft.com/office/drawing/2012/chart" uri="{CE6537A1-D6FC-4f65-9D91-7224C49458BB}"/>
                <c:ext xmlns:c16="http://schemas.microsoft.com/office/drawing/2014/chart" uri="{C3380CC4-5D6E-409C-BE32-E72D297353CC}">
                  <c16:uniqueId val="{00000007-0B4A-4900-911E-185627CCC0C0}"/>
                </c:ext>
              </c:extLst>
            </c:dLbl>
            <c:dLbl>
              <c:idx val="6"/>
              <c:delete val="1"/>
              <c:extLst>
                <c:ext xmlns:c15="http://schemas.microsoft.com/office/drawing/2012/chart" uri="{CE6537A1-D6FC-4f65-9D91-7224C49458BB}"/>
                <c:ext xmlns:c16="http://schemas.microsoft.com/office/drawing/2014/chart" uri="{C3380CC4-5D6E-409C-BE32-E72D297353CC}">
                  <c16:uniqueId val="{00000008-0B4A-4900-911E-185627CCC0C0}"/>
                </c:ext>
              </c:extLst>
            </c:dLbl>
            <c:dLbl>
              <c:idx val="7"/>
              <c:delete val="1"/>
              <c:extLst>
                <c:ext xmlns:c15="http://schemas.microsoft.com/office/drawing/2012/chart" uri="{CE6537A1-D6FC-4f65-9D91-7224C49458BB}"/>
                <c:ext xmlns:c16="http://schemas.microsoft.com/office/drawing/2014/chart" uri="{C3380CC4-5D6E-409C-BE32-E72D297353CC}">
                  <c16:uniqueId val="{00000009-0B4A-4900-911E-185627CCC0C0}"/>
                </c:ext>
              </c:extLst>
            </c:dLbl>
            <c:dLbl>
              <c:idx val="8"/>
              <c:delete val="1"/>
              <c:extLst>
                <c:ext xmlns:c15="http://schemas.microsoft.com/office/drawing/2012/chart" uri="{CE6537A1-D6FC-4f65-9D91-7224C49458BB}"/>
                <c:ext xmlns:c16="http://schemas.microsoft.com/office/drawing/2014/chart" uri="{C3380CC4-5D6E-409C-BE32-E72D297353CC}">
                  <c16:uniqueId val="{0000000A-0B4A-4900-911E-185627CCC0C0}"/>
                </c:ext>
              </c:extLst>
            </c:dLbl>
            <c:dLbl>
              <c:idx val="9"/>
              <c:delete val="1"/>
              <c:extLst>
                <c:ext xmlns:c15="http://schemas.microsoft.com/office/drawing/2012/chart" uri="{CE6537A1-D6FC-4f65-9D91-7224C49458BB}"/>
                <c:ext xmlns:c16="http://schemas.microsoft.com/office/drawing/2014/chart" uri="{C3380CC4-5D6E-409C-BE32-E72D297353CC}">
                  <c16:uniqueId val="{0000000B-0B4A-4900-911E-185627CCC0C0}"/>
                </c:ext>
              </c:extLst>
            </c:dLbl>
            <c:dLbl>
              <c:idx val="10"/>
              <c:delete val="1"/>
              <c:extLst>
                <c:ext xmlns:c15="http://schemas.microsoft.com/office/drawing/2012/chart" uri="{CE6537A1-D6FC-4f65-9D91-7224C49458BB}"/>
                <c:ext xmlns:c16="http://schemas.microsoft.com/office/drawing/2014/chart" uri="{C3380CC4-5D6E-409C-BE32-E72D297353CC}">
                  <c16:uniqueId val="{0000000C-0B4A-4900-911E-185627CCC0C0}"/>
                </c:ext>
              </c:extLst>
            </c:dLbl>
            <c:dLbl>
              <c:idx val="11"/>
              <c:delete val="1"/>
              <c:extLst>
                <c:ext xmlns:c15="http://schemas.microsoft.com/office/drawing/2012/chart" uri="{CE6537A1-D6FC-4f65-9D91-7224C49458BB}"/>
                <c:ext xmlns:c16="http://schemas.microsoft.com/office/drawing/2014/chart" uri="{C3380CC4-5D6E-409C-BE32-E72D297353CC}">
                  <c16:uniqueId val="{0000000D-0B4A-4900-911E-185627CCC0C0}"/>
                </c:ext>
              </c:extLst>
            </c:dLbl>
            <c:dLbl>
              <c:idx val="12"/>
              <c:delete val="1"/>
              <c:extLst>
                <c:ext xmlns:c15="http://schemas.microsoft.com/office/drawing/2012/chart" uri="{CE6537A1-D6FC-4f65-9D91-7224C49458BB}"/>
                <c:ext xmlns:c16="http://schemas.microsoft.com/office/drawing/2014/chart" uri="{C3380CC4-5D6E-409C-BE32-E72D297353CC}">
                  <c16:uniqueId val="{0000000E-0B4A-4900-911E-185627CCC0C0}"/>
                </c:ext>
              </c:extLst>
            </c:dLbl>
            <c:dLbl>
              <c:idx val="13"/>
              <c:delete val="1"/>
              <c:extLst>
                <c:ext xmlns:c15="http://schemas.microsoft.com/office/drawing/2012/chart" uri="{CE6537A1-D6FC-4f65-9D91-7224C49458BB}"/>
                <c:ext xmlns:c16="http://schemas.microsoft.com/office/drawing/2014/chart" uri="{C3380CC4-5D6E-409C-BE32-E72D297353CC}">
                  <c16:uniqueId val="{0000000F-0B4A-4900-911E-185627CCC0C0}"/>
                </c:ext>
              </c:extLst>
            </c:dLbl>
            <c:dLbl>
              <c:idx val="15"/>
              <c:delete val="1"/>
              <c:extLst>
                <c:ext xmlns:c15="http://schemas.microsoft.com/office/drawing/2012/chart" uri="{CE6537A1-D6FC-4f65-9D91-7224C49458BB}"/>
                <c:ext xmlns:c16="http://schemas.microsoft.com/office/drawing/2014/chart" uri="{C3380CC4-5D6E-409C-BE32-E72D297353CC}">
                  <c16:uniqueId val="{00000010-0B4A-4900-911E-185627CCC0C0}"/>
                </c:ext>
              </c:extLst>
            </c:dLbl>
            <c:dLbl>
              <c:idx val="16"/>
              <c:delete val="1"/>
              <c:extLst>
                <c:ext xmlns:c15="http://schemas.microsoft.com/office/drawing/2012/chart" uri="{CE6537A1-D6FC-4f65-9D91-7224C49458BB}"/>
                <c:ext xmlns:c16="http://schemas.microsoft.com/office/drawing/2014/chart" uri="{C3380CC4-5D6E-409C-BE32-E72D297353CC}">
                  <c16:uniqueId val="{00000011-0B4A-4900-911E-185627CCC0C0}"/>
                </c:ext>
              </c:extLst>
            </c:dLbl>
            <c:dLbl>
              <c:idx val="17"/>
              <c:spPr>
                <a:noFill/>
                <a:ln>
                  <a:noFill/>
                </a:ln>
                <a:effectLst/>
              </c:spPr>
              <c:txPr>
                <a:bodyPr rot="0" spcFirstLastPara="1" vertOverflow="ellipsis" vert="horz" wrap="square" lIns="38100" tIns="19050" rIns="38100" bIns="19050" anchor="b" anchorCtr="1">
                  <a:spAutoFit/>
                </a:bodyPr>
                <a:lstStyle/>
                <a:p>
                  <a:pPr>
                    <a:defRPr sz="2800" b="1" i="0" u="none" strike="noStrike" kern="1200" baseline="0">
                      <a:solidFill>
                        <a:srgbClr val="E56E02"/>
                      </a:solidFill>
                      <a:latin typeface="Arial" panose="020B0604020202020204" pitchFamily="34" charset="0"/>
                      <a:ea typeface="+mn-ea"/>
                      <a:cs typeface="Arial" panose="020B0604020202020204" pitchFamily="34" charset="0"/>
                    </a:defRPr>
                  </a:pPr>
                  <a:endParaRPr lang="hu-HU"/>
                </a:p>
              </c:txPr>
              <c:dLblPos val="t"/>
              <c:showLegendKey val="0"/>
              <c:showVal val="1"/>
              <c:showCatName val="0"/>
              <c:showSerName val="0"/>
              <c:showPercent val="0"/>
              <c:showBubbleSize val="0"/>
              <c:extLst>
                <c:ext xmlns:c16="http://schemas.microsoft.com/office/drawing/2014/chart" uri="{C3380CC4-5D6E-409C-BE32-E72D297353CC}">
                  <c16:uniqueId val="{00000012-0B4A-4900-911E-185627CCC0C0}"/>
                </c:ext>
              </c:extLst>
            </c:dLbl>
            <c:dLbl>
              <c:idx val="18"/>
              <c:delete val="1"/>
              <c:extLst>
                <c:ext xmlns:c15="http://schemas.microsoft.com/office/drawing/2012/chart" uri="{CE6537A1-D6FC-4f65-9D91-7224C49458BB}"/>
                <c:ext xmlns:c16="http://schemas.microsoft.com/office/drawing/2014/chart" uri="{C3380CC4-5D6E-409C-BE32-E72D297353CC}">
                  <c16:uniqueId val="{00000013-0B4A-4900-911E-185627CCC0C0}"/>
                </c:ext>
              </c:extLst>
            </c:dLbl>
            <c:dLbl>
              <c:idx val="19"/>
              <c:delete val="1"/>
              <c:extLst>
                <c:ext xmlns:c15="http://schemas.microsoft.com/office/drawing/2012/chart" uri="{CE6537A1-D6FC-4f65-9D91-7224C49458BB}"/>
                <c:ext xmlns:c16="http://schemas.microsoft.com/office/drawing/2014/chart" uri="{C3380CC4-5D6E-409C-BE32-E72D297353CC}">
                  <c16:uniqueId val="{00000014-0B4A-4900-911E-185627CCC0C0}"/>
                </c:ext>
              </c:extLst>
            </c:dLbl>
            <c:dLbl>
              <c:idx val="20"/>
              <c:delete val="1"/>
              <c:extLst>
                <c:ext xmlns:c15="http://schemas.microsoft.com/office/drawing/2012/chart" uri="{CE6537A1-D6FC-4f65-9D91-7224C49458BB}"/>
                <c:ext xmlns:c16="http://schemas.microsoft.com/office/drawing/2014/chart" uri="{C3380CC4-5D6E-409C-BE32-E72D297353CC}">
                  <c16:uniqueId val="{00000015-0B4A-4900-911E-185627CCC0C0}"/>
                </c:ext>
              </c:extLst>
            </c:dLbl>
            <c:dLbl>
              <c:idx val="21"/>
              <c:delete val="1"/>
              <c:extLst>
                <c:ext xmlns:c15="http://schemas.microsoft.com/office/drawing/2012/chart" uri="{CE6537A1-D6FC-4f65-9D91-7224C49458BB}"/>
                <c:ext xmlns:c16="http://schemas.microsoft.com/office/drawing/2014/chart" uri="{C3380CC4-5D6E-409C-BE32-E72D297353CC}">
                  <c16:uniqueId val="{00000016-0B4A-4900-911E-185627CCC0C0}"/>
                </c:ext>
              </c:extLst>
            </c:dLbl>
            <c:dLbl>
              <c:idx val="22"/>
              <c:delete val="1"/>
              <c:extLst>
                <c:ext xmlns:c15="http://schemas.microsoft.com/office/drawing/2012/chart" uri="{CE6537A1-D6FC-4f65-9D91-7224C49458BB}"/>
                <c:ext xmlns:c16="http://schemas.microsoft.com/office/drawing/2014/chart" uri="{C3380CC4-5D6E-409C-BE32-E72D297353CC}">
                  <c16:uniqueId val="{00000017-0B4A-4900-911E-185627CCC0C0}"/>
                </c:ext>
              </c:extLst>
            </c:dLbl>
            <c:dLbl>
              <c:idx val="23"/>
              <c:delete val="1"/>
              <c:extLst>
                <c:ext xmlns:c15="http://schemas.microsoft.com/office/drawing/2012/chart" uri="{CE6537A1-D6FC-4f65-9D91-7224C49458BB}"/>
                <c:ext xmlns:c16="http://schemas.microsoft.com/office/drawing/2014/chart" uri="{C3380CC4-5D6E-409C-BE32-E72D297353CC}">
                  <c16:uniqueId val="{00000018-0B4A-4900-911E-185627CCC0C0}"/>
                </c:ext>
              </c:extLst>
            </c:dLbl>
            <c:dLbl>
              <c:idx val="24"/>
              <c:delete val="1"/>
              <c:extLst>
                <c:ext xmlns:c15="http://schemas.microsoft.com/office/drawing/2012/chart" uri="{CE6537A1-D6FC-4f65-9D91-7224C49458BB}"/>
                <c:ext xmlns:c16="http://schemas.microsoft.com/office/drawing/2014/chart" uri="{C3380CC4-5D6E-409C-BE32-E72D297353CC}">
                  <c16:uniqueId val="{00000019-0B4A-4900-911E-185627CCC0C0}"/>
                </c:ext>
              </c:extLst>
            </c:dLbl>
            <c:dLbl>
              <c:idx val="25"/>
              <c:delete val="1"/>
              <c:extLst>
                <c:ext xmlns:c15="http://schemas.microsoft.com/office/drawing/2012/chart" uri="{CE6537A1-D6FC-4f65-9D91-7224C49458BB}"/>
                <c:ext xmlns:c16="http://schemas.microsoft.com/office/drawing/2014/chart" uri="{C3380CC4-5D6E-409C-BE32-E72D297353CC}">
                  <c16:uniqueId val="{0000001A-0B4A-4900-911E-185627CCC0C0}"/>
                </c:ext>
              </c:extLst>
            </c:dLbl>
            <c:dLbl>
              <c:idx val="26"/>
              <c:delete val="1"/>
              <c:extLst>
                <c:ext xmlns:c15="http://schemas.microsoft.com/office/drawing/2012/chart" uri="{CE6537A1-D6FC-4f65-9D91-7224C49458BB}"/>
                <c:ext xmlns:c16="http://schemas.microsoft.com/office/drawing/2014/chart" uri="{C3380CC4-5D6E-409C-BE32-E72D297353CC}">
                  <c16:uniqueId val="{0000001B-0B4A-4900-911E-185627CCC0C0}"/>
                </c:ext>
              </c:extLst>
            </c:dLbl>
            <c:dLbl>
              <c:idx val="27"/>
              <c:delete val="1"/>
              <c:extLst>
                <c:ext xmlns:c15="http://schemas.microsoft.com/office/drawing/2012/chart" uri="{CE6537A1-D6FC-4f65-9D91-7224C49458BB}"/>
                <c:ext xmlns:c16="http://schemas.microsoft.com/office/drawing/2014/chart" uri="{C3380CC4-5D6E-409C-BE32-E72D297353CC}">
                  <c16:uniqueId val="{0000001C-0B4A-4900-911E-185627CCC0C0}"/>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E56E02"/>
                    </a:solidFill>
                    <a:latin typeface="Arial" panose="020B0604020202020204" pitchFamily="34" charset="0"/>
                    <a:ea typeface="+mn-ea"/>
                    <a:cs typeface="Arial" panose="020B0604020202020204" pitchFamily="34" charset="0"/>
                  </a:defRPr>
                </a:pPr>
                <a:endParaRPr lang="hu-H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Összehasonlítás!$B$5:$B$32</c:f>
              <c:strCache>
                <c:ptCount val="28"/>
                <c:pt idx="0">
                  <c:v>Hollandia</c:v>
                </c:pt>
                <c:pt idx="1">
                  <c:v>Írország</c:v>
                </c:pt>
                <c:pt idx="2">
                  <c:v>Dánia</c:v>
                </c:pt>
                <c:pt idx="3">
                  <c:v>Finnország</c:v>
                </c:pt>
                <c:pt idx="4">
                  <c:v>Csehország</c:v>
                </c:pt>
                <c:pt idx="5">
                  <c:v>Svédország</c:v>
                </c:pt>
                <c:pt idx="6">
                  <c:v>Ausztria</c:v>
                </c:pt>
                <c:pt idx="7">
                  <c:v>Málta</c:v>
                </c:pt>
                <c:pt idx="8">
                  <c:v>Spanyolország</c:v>
                </c:pt>
                <c:pt idx="9">
                  <c:v>Franciaország</c:v>
                </c:pt>
                <c:pt idx="10">
                  <c:v>Horvátország</c:v>
                </c:pt>
                <c:pt idx="11">
                  <c:v>Észtország</c:v>
                </c:pt>
                <c:pt idx="12">
                  <c:v>Luxemburg</c:v>
                </c:pt>
                <c:pt idx="13">
                  <c:v>Belgium</c:v>
                </c:pt>
                <c:pt idx="14">
                  <c:v>Európai Unió</c:v>
                </c:pt>
                <c:pt idx="15">
                  <c:v>Németország</c:v>
                </c:pt>
                <c:pt idx="16">
                  <c:v>Portugália</c:v>
                </c:pt>
                <c:pt idx="17">
                  <c:v>Magyarország</c:v>
                </c:pt>
                <c:pt idx="18">
                  <c:v>Ciprus</c:v>
                </c:pt>
                <c:pt idx="19">
                  <c:v>Olaszország</c:v>
                </c:pt>
                <c:pt idx="20">
                  <c:v>Litvánia</c:v>
                </c:pt>
                <c:pt idx="21">
                  <c:v>Szlovákia</c:v>
                </c:pt>
                <c:pt idx="22">
                  <c:v>Görögország</c:v>
                </c:pt>
                <c:pt idx="23">
                  <c:v>Lengyelország</c:v>
                </c:pt>
                <c:pt idx="24">
                  <c:v>Lettország</c:v>
                </c:pt>
                <c:pt idx="25">
                  <c:v>Szlovénia</c:v>
                </c:pt>
                <c:pt idx="26">
                  <c:v>Bulgária</c:v>
                </c:pt>
                <c:pt idx="27">
                  <c:v>Románia</c:v>
                </c:pt>
              </c:strCache>
            </c:strRef>
          </c:cat>
          <c:val>
            <c:numRef>
              <c:f>Összehasonlítás!$D$5:$D$32</c:f>
              <c:numCache>
                <c:formatCode>0.00</c:formatCode>
                <c:ptCount val="28"/>
                <c:pt idx="0">
                  <c:v>82.7</c:v>
                </c:pt>
                <c:pt idx="1">
                  <c:v>72.91</c:v>
                </c:pt>
                <c:pt idx="2">
                  <c:v>69.62</c:v>
                </c:pt>
                <c:pt idx="3">
                  <c:v>81.99</c:v>
                </c:pt>
                <c:pt idx="4">
                  <c:v>69.11</c:v>
                </c:pt>
                <c:pt idx="5">
                  <c:v>66.44</c:v>
                </c:pt>
                <c:pt idx="6">
                  <c:v>64.680000000000007</c:v>
                </c:pt>
                <c:pt idx="7">
                  <c:v>62.78</c:v>
                </c:pt>
                <c:pt idx="8">
                  <c:v>66.180000000000007</c:v>
                </c:pt>
                <c:pt idx="9">
                  <c:v>59.67</c:v>
                </c:pt>
                <c:pt idx="10">
                  <c:v>58.95</c:v>
                </c:pt>
                <c:pt idx="11">
                  <c:v>62.61</c:v>
                </c:pt>
                <c:pt idx="12">
                  <c:v>60.14</c:v>
                </c:pt>
                <c:pt idx="13">
                  <c:v>59.39</c:v>
                </c:pt>
                <c:pt idx="14">
                  <c:v>55.56</c:v>
                </c:pt>
                <c:pt idx="15">
                  <c:v>52.22</c:v>
                </c:pt>
                <c:pt idx="16">
                  <c:v>55.97</c:v>
                </c:pt>
                <c:pt idx="17">
                  <c:v>58.89</c:v>
                </c:pt>
                <c:pt idx="18">
                  <c:v>49.46</c:v>
                </c:pt>
                <c:pt idx="19">
                  <c:v>45.75</c:v>
                </c:pt>
                <c:pt idx="20">
                  <c:v>52.91</c:v>
                </c:pt>
                <c:pt idx="21">
                  <c:v>51.31</c:v>
                </c:pt>
                <c:pt idx="22">
                  <c:v>52.4</c:v>
                </c:pt>
                <c:pt idx="23">
                  <c:v>44.3</c:v>
                </c:pt>
                <c:pt idx="24">
                  <c:v>45.34</c:v>
                </c:pt>
                <c:pt idx="25">
                  <c:v>46.7</c:v>
                </c:pt>
                <c:pt idx="26">
                  <c:v>35.520000000000003</c:v>
                </c:pt>
                <c:pt idx="27">
                  <c:v>27.73</c:v>
                </c:pt>
              </c:numCache>
            </c:numRef>
          </c:val>
          <c:smooth val="0"/>
          <c:extLst>
            <c:ext xmlns:c16="http://schemas.microsoft.com/office/drawing/2014/chart" uri="{C3380CC4-5D6E-409C-BE32-E72D297353CC}">
              <c16:uniqueId val="{0000001D-0B4A-4900-911E-185627CCC0C0}"/>
            </c:ext>
          </c:extLst>
        </c:ser>
        <c:ser>
          <c:idx val="2"/>
          <c:order val="2"/>
          <c:tx>
            <c:strRef>
              <c:f>Összehasonlítás!$E$4</c:f>
              <c:strCache>
                <c:ptCount val="1"/>
                <c:pt idx="0">
                  <c:v>2025 adat (%)</c:v>
                </c:pt>
              </c:strCache>
            </c:strRef>
          </c:tx>
          <c:spPr>
            <a:ln w="69850" cap="rnd">
              <a:solidFill>
                <a:schemeClr val="accent3"/>
              </a:solidFill>
              <a:round/>
            </a:ln>
            <a:effectLst/>
          </c:spPr>
          <c:marker>
            <c:symbol val="none"/>
          </c:marker>
          <c:dLbls>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0B4A-4900-911E-185627CCC0C0}"/>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0B4A-4900-911E-185627CCC0C0}"/>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65B32E"/>
                    </a:solidFill>
                    <a:latin typeface="Arial" panose="020B0604020202020204" pitchFamily="34" charset="0"/>
                    <a:ea typeface="+mn-ea"/>
                    <a:cs typeface="Arial" panose="020B0604020202020204" pitchFamily="34" charset="0"/>
                  </a:defRPr>
                </a:pPr>
                <a:endParaRPr lang="hu-HU"/>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Összehasonlítás!$B$5:$B$32</c:f>
              <c:strCache>
                <c:ptCount val="28"/>
                <c:pt idx="0">
                  <c:v>Hollandia</c:v>
                </c:pt>
                <c:pt idx="1">
                  <c:v>Írország</c:v>
                </c:pt>
                <c:pt idx="2">
                  <c:v>Dánia</c:v>
                </c:pt>
                <c:pt idx="3">
                  <c:v>Finnország</c:v>
                </c:pt>
                <c:pt idx="4">
                  <c:v>Csehország</c:v>
                </c:pt>
                <c:pt idx="5">
                  <c:v>Svédország</c:v>
                </c:pt>
                <c:pt idx="6">
                  <c:v>Ausztria</c:v>
                </c:pt>
                <c:pt idx="7">
                  <c:v>Málta</c:v>
                </c:pt>
                <c:pt idx="8">
                  <c:v>Spanyolország</c:v>
                </c:pt>
                <c:pt idx="9">
                  <c:v>Franciaország</c:v>
                </c:pt>
                <c:pt idx="10">
                  <c:v>Horvátország</c:v>
                </c:pt>
                <c:pt idx="11">
                  <c:v>Észtország</c:v>
                </c:pt>
                <c:pt idx="12">
                  <c:v>Luxemburg</c:v>
                </c:pt>
                <c:pt idx="13">
                  <c:v>Belgium</c:v>
                </c:pt>
                <c:pt idx="14">
                  <c:v>Európai Unió</c:v>
                </c:pt>
                <c:pt idx="15">
                  <c:v>Németország</c:v>
                </c:pt>
                <c:pt idx="16">
                  <c:v>Portugália</c:v>
                </c:pt>
                <c:pt idx="17">
                  <c:v>Magyarország</c:v>
                </c:pt>
                <c:pt idx="18">
                  <c:v>Ciprus</c:v>
                </c:pt>
                <c:pt idx="19">
                  <c:v>Olaszország</c:v>
                </c:pt>
                <c:pt idx="20">
                  <c:v>Litvánia</c:v>
                </c:pt>
                <c:pt idx="21">
                  <c:v>Szlovákia</c:v>
                </c:pt>
                <c:pt idx="22">
                  <c:v>Görögország</c:v>
                </c:pt>
                <c:pt idx="23">
                  <c:v>Lengyelország</c:v>
                </c:pt>
                <c:pt idx="24">
                  <c:v>Lettország</c:v>
                </c:pt>
                <c:pt idx="25">
                  <c:v>Szlovénia</c:v>
                </c:pt>
                <c:pt idx="26">
                  <c:v>Bulgária</c:v>
                </c:pt>
                <c:pt idx="27">
                  <c:v>Románia</c:v>
                </c:pt>
              </c:strCache>
            </c:strRef>
          </c:cat>
          <c:val>
            <c:numRef>
              <c:f>Összehasonlítás!$E$5:$E$32</c:f>
              <c:numCache>
                <c:formatCode>0.00</c:formatCode>
                <c:ptCount val="28"/>
                <c:pt idx="0">
                  <c:v>83.61</c:v>
                </c:pt>
                <c:pt idx="1">
                  <c:v>82.82</c:v>
                </c:pt>
                <c:pt idx="2">
                  <c:v>81.45</c:v>
                </c:pt>
                <c:pt idx="3">
                  <c:v>80.98</c:v>
                </c:pt>
                <c:pt idx="4">
                  <c:v>70.45</c:v>
                </c:pt>
                <c:pt idx="5">
                  <c:v>69.989999999999995</c:v>
                </c:pt>
                <c:pt idx="6">
                  <c:v>69.77</c:v>
                </c:pt>
                <c:pt idx="7">
                  <c:v>66.8</c:v>
                </c:pt>
                <c:pt idx="8">
                  <c:v>66.5</c:v>
                </c:pt>
                <c:pt idx="9">
                  <c:v>65.739999999999995</c:v>
                </c:pt>
                <c:pt idx="10">
                  <c:v>63.38</c:v>
                </c:pt>
                <c:pt idx="11">
                  <c:v>62.52</c:v>
                </c:pt>
                <c:pt idx="12">
                  <c:v>62.4</c:v>
                </c:pt>
                <c:pt idx="13">
                  <c:v>61.22</c:v>
                </c:pt>
                <c:pt idx="14">
                  <c:v>60.39</c:v>
                </c:pt>
                <c:pt idx="15">
                  <c:v>59.55</c:v>
                </c:pt>
                <c:pt idx="16">
                  <c:v>59.15</c:v>
                </c:pt>
                <c:pt idx="17">
                  <c:v>57.32</c:v>
                </c:pt>
                <c:pt idx="18">
                  <c:v>55.75</c:v>
                </c:pt>
                <c:pt idx="19">
                  <c:v>54.27</c:v>
                </c:pt>
                <c:pt idx="20">
                  <c:v>53.8</c:v>
                </c:pt>
                <c:pt idx="21">
                  <c:v>53.56</c:v>
                </c:pt>
                <c:pt idx="22">
                  <c:v>50.96</c:v>
                </c:pt>
                <c:pt idx="23">
                  <c:v>50.42</c:v>
                </c:pt>
                <c:pt idx="24">
                  <c:v>48.43</c:v>
                </c:pt>
                <c:pt idx="25">
                  <c:v>46.5</c:v>
                </c:pt>
                <c:pt idx="26">
                  <c:v>38.26</c:v>
                </c:pt>
                <c:pt idx="27">
                  <c:v>31.84</c:v>
                </c:pt>
              </c:numCache>
            </c:numRef>
          </c:val>
          <c:smooth val="0"/>
          <c:extLst>
            <c:ext xmlns:c16="http://schemas.microsoft.com/office/drawing/2014/chart" uri="{C3380CC4-5D6E-409C-BE32-E72D297353CC}">
              <c16:uniqueId val="{00000020-0B4A-4900-911E-185627CCC0C0}"/>
            </c:ext>
          </c:extLst>
        </c:ser>
        <c:ser>
          <c:idx val="3"/>
          <c:order val="3"/>
          <c:tx>
            <c:strRef>
              <c:f>Összehasonlítás!$F$4</c:f>
              <c:strCache>
                <c:ptCount val="1"/>
                <c:pt idx="0">
                  <c:v>2030 nemzeti cél (%)</c:v>
                </c:pt>
              </c:strCache>
            </c:strRef>
          </c:tx>
          <c:spPr>
            <a:ln w="47625" cap="rnd">
              <a:solidFill>
                <a:schemeClr val="accent4"/>
              </a:solidFill>
              <a:round/>
            </a:ln>
            <a:effectLst/>
          </c:spPr>
          <c:marker>
            <c:symbol val="none"/>
          </c:marker>
          <c:dLbls>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0B4A-4900-911E-185627CCC0C0}"/>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0B4A-4900-911E-185627CCC0C0}"/>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003399"/>
                    </a:solidFill>
                    <a:latin typeface="Arial" panose="020B0604020202020204" pitchFamily="34" charset="0"/>
                    <a:ea typeface="+mn-ea"/>
                    <a:cs typeface="Arial" panose="020B0604020202020204" pitchFamily="34" charset="0"/>
                  </a:defRPr>
                </a:pPr>
                <a:endParaRPr lang="hu-HU"/>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Összehasonlítás!$B$5:$B$32</c:f>
              <c:strCache>
                <c:ptCount val="28"/>
                <c:pt idx="0">
                  <c:v>Hollandia</c:v>
                </c:pt>
                <c:pt idx="1">
                  <c:v>Írország</c:v>
                </c:pt>
                <c:pt idx="2">
                  <c:v>Dánia</c:v>
                </c:pt>
                <c:pt idx="3">
                  <c:v>Finnország</c:v>
                </c:pt>
                <c:pt idx="4">
                  <c:v>Csehország</c:v>
                </c:pt>
                <c:pt idx="5">
                  <c:v>Svédország</c:v>
                </c:pt>
                <c:pt idx="6">
                  <c:v>Ausztria</c:v>
                </c:pt>
                <c:pt idx="7">
                  <c:v>Málta</c:v>
                </c:pt>
                <c:pt idx="8">
                  <c:v>Spanyolország</c:v>
                </c:pt>
                <c:pt idx="9">
                  <c:v>Franciaország</c:v>
                </c:pt>
                <c:pt idx="10">
                  <c:v>Horvátország</c:v>
                </c:pt>
                <c:pt idx="11">
                  <c:v>Észtország</c:v>
                </c:pt>
                <c:pt idx="12">
                  <c:v>Luxemburg</c:v>
                </c:pt>
                <c:pt idx="13">
                  <c:v>Belgium</c:v>
                </c:pt>
                <c:pt idx="14">
                  <c:v>Európai Unió</c:v>
                </c:pt>
                <c:pt idx="15">
                  <c:v>Németország</c:v>
                </c:pt>
                <c:pt idx="16">
                  <c:v>Portugália</c:v>
                </c:pt>
                <c:pt idx="17">
                  <c:v>Magyarország</c:v>
                </c:pt>
                <c:pt idx="18">
                  <c:v>Ciprus</c:v>
                </c:pt>
                <c:pt idx="19">
                  <c:v>Olaszország</c:v>
                </c:pt>
                <c:pt idx="20">
                  <c:v>Litvánia</c:v>
                </c:pt>
                <c:pt idx="21">
                  <c:v>Szlovákia</c:v>
                </c:pt>
                <c:pt idx="22">
                  <c:v>Görögország</c:v>
                </c:pt>
                <c:pt idx="23">
                  <c:v>Lengyelország</c:v>
                </c:pt>
                <c:pt idx="24">
                  <c:v>Lettország</c:v>
                </c:pt>
                <c:pt idx="25">
                  <c:v>Szlovénia</c:v>
                </c:pt>
                <c:pt idx="26">
                  <c:v>Bulgária</c:v>
                </c:pt>
                <c:pt idx="27">
                  <c:v>Románia</c:v>
                </c:pt>
              </c:strCache>
            </c:strRef>
          </c:cat>
          <c:val>
            <c:numRef>
              <c:f>Összehasonlítás!$F$5:$F$32</c:f>
              <c:numCache>
                <c:formatCode>0.00</c:formatCode>
                <c:ptCount val="28"/>
                <c:pt idx="0">
                  <c:v>100</c:v>
                </c:pt>
                <c:pt idx="1">
                  <c:v>80</c:v>
                </c:pt>
                <c:pt idx="2">
                  <c:v>80</c:v>
                </c:pt>
                <c:pt idx="3">
                  <c:v>87</c:v>
                </c:pt>
                <c:pt idx="4">
                  <c:v>80</c:v>
                </c:pt>
                <c:pt idx="5">
                  <c:v>89.7</c:v>
                </c:pt>
                <c:pt idx="6">
                  <c:v>80</c:v>
                </c:pt>
                <c:pt idx="7">
                  <c:v>75</c:v>
                </c:pt>
                <c:pt idx="8">
                  <c:v>85</c:v>
                </c:pt>
                <c:pt idx="9">
                  <c:v>80</c:v>
                </c:pt>
                <c:pt idx="10">
                  <c:v>80</c:v>
                </c:pt>
                <c:pt idx="11">
                  <c:v>80</c:v>
                </c:pt>
                <c:pt idx="12">
                  <c:v>80</c:v>
                </c:pt>
                <c:pt idx="13">
                  <c:v>80</c:v>
                </c:pt>
                <c:pt idx="14">
                  <c:v>80</c:v>
                </c:pt>
                <c:pt idx="15">
                  <c:v>80</c:v>
                </c:pt>
                <c:pt idx="16">
                  <c:v>80</c:v>
                </c:pt>
                <c:pt idx="17">
                  <c:v>70</c:v>
                </c:pt>
                <c:pt idx="18">
                  <c:v>80</c:v>
                </c:pt>
                <c:pt idx="19">
                  <c:v>80.099999999999994</c:v>
                </c:pt>
                <c:pt idx="20">
                  <c:v>80</c:v>
                </c:pt>
                <c:pt idx="21">
                  <c:v>70</c:v>
                </c:pt>
                <c:pt idx="22">
                  <c:v>70.2</c:v>
                </c:pt>
                <c:pt idx="23">
                  <c:v>80</c:v>
                </c:pt>
                <c:pt idx="24">
                  <c:v>70</c:v>
                </c:pt>
                <c:pt idx="25">
                  <c:v>80</c:v>
                </c:pt>
                <c:pt idx="26">
                  <c:v>52</c:v>
                </c:pt>
                <c:pt idx="27">
                  <c:v>50</c:v>
                </c:pt>
              </c:numCache>
            </c:numRef>
          </c:val>
          <c:smooth val="0"/>
          <c:extLst>
            <c:ext xmlns:c16="http://schemas.microsoft.com/office/drawing/2014/chart" uri="{C3380CC4-5D6E-409C-BE32-E72D297353CC}">
              <c16:uniqueId val="{00000023-0B4A-4900-911E-185627CCC0C0}"/>
            </c:ext>
          </c:extLst>
        </c:ser>
        <c:dLbls>
          <c:dLblPos val="t"/>
          <c:showLegendKey val="0"/>
          <c:showVal val="1"/>
          <c:showCatName val="0"/>
          <c:showSerName val="0"/>
          <c:showPercent val="0"/>
          <c:showBubbleSize val="0"/>
        </c:dLbls>
        <c:smooth val="0"/>
        <c:axId val="453715336"/>
        <c:axId val="453715696"/>
      </c:lineChart>
      <c:catAx>
        <c:axId val="453715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3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hu-HU"/>
          </a:p>
        </c:txPr>
        <c:crossAx val="453715696"/>
        <c:crosses val="autoZero"/>
        <c:auto val="1"/>
        <c:lblAlgn val="ctr"/>
        <c:lblOffset val="100"/>
        <c:noMultiLvlLbl val="0"/>
      </c:catAx>
      <c:valAx>
        <c:axId val="453715696"/>
        <c:scaling>
          <c:orientation val="minMax"/>
          <c:max val="108"/>
          <c:min val="25"/>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3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hu-HU"/>
          </a:p>
        </c:txPr>
        <c:crossAx val="453715336"/>
        <c:crosses val="autoZero"/>
        <c:crossBetween val="between"/>
      </c:valAx>
      <c:spPr>
        <a:noFill/>
        <a:ln>
          <a:noFill/>
        </a:ln>
        <a:effectLst/>
      </c:spPr>
    </c:plotArea>
    <c:legend>
      <c:legendPos val="r"/>
      <c:legendEntry>
        <c:idx val="1"/>
        <c:txPr>
          <a:bodyPr rot="0" spcFirstLastPara="1" vertOverflow="ellipsis" vert="horz" wrap="square" anchor="ctr" anchorCtr="1"/>
          <a:lstStyle/>
          <a:p>
            <a:pPr>
              <a:defRPr sz="3000" b="1" i="0" u="none" strike="noStrike" kern="1200" baseline="0">
                <a:solidFill>
                  <a:srgbClr val="E56E02"/>
                </a:solidFill>
                <a:latin typeface="Arial" panose="020B0604020202020204" pitchFamily="34" charset="0"/>
                <a:ea typeface="+mn-ea"/>
                <a:cs typeface="Arial" panose="020B0604020202020204" pitchFamily="34" charset="0"/>
              </a:defRPr>
            </a:pPr>
            <a:endParaRPr lang="hu-HU"/>
          </a:p>
        </c:txPr>
      </c:legendEntry>
      <c:legendEntry>
        <c:idx val="2"/>
        <c:txPr>
          <a:bodyPr rot="0" spcFirstLastPara="1" vertOverflow="ellipsis" vert="horz" wrap="square" anchor="ctr" anchorCtr="1"/>
          <a:lstStyle/>
          <a:p>
            <a:pPr>
              <a:defRPr sz="3000" b="1" i="0" u="none" strike="noStrike" kern="1200" baseline="0">
                <a:solidFill>
                  <a:srgbClr val="65B32E"/>
                </a:solidFill>
                <a:latin typeface="Arial" panose="020B0604020202020204" pitchFamily="34" charset="0"/>
                <a:ea typeface="+mn-ea"/>
                <a:cs typeface="Arial" panose="020B0604020202020204" pitchFamily="34" charset="0"/>
              </a:defRPr>
            </a:pPr>
            <a:endParaRPr lang="hu-HU"/>
          </a:p>
        </c:txPr>
      </c:legendEntry>
      <c:legendEntry>
        <c:idx val="3"/>
        <c:txPr>
          <a:bodyPr rot="0" spcFirstLastPara="1" vertOverflow="ellipsis" vert="horz" wrap="square" anchor="ctr" anchorCtr="1"/>
          <a:lstStyle/>
          <a:p>
            <a:pPr>
              <a:defRPr sz="3000" b="1" i="0" u="none" strike="noStrike" kern="1200" baseline="0">
                <a:solidFill>
                  <a:srgbClr val="003399"/>
                </a:solidFill>
                <a:latin typeface="Arial" panose="020B0604020202020204" pitchFamily="34" charset="0"/>
                <a:ea typeface="+mn-ea"/>
                <a:cs typeface="Arial" panose="020B0604020202020204" pitchFamily="34" charset="0"/>
              </a:defRPr>
            </a:pPr>
            <a:endParaRPr lang="hu-HU"/>
          </a:p>
        </c:txPr>
      </c:legendEntry>
      <c:layout>
        <c:manualLayout>
          <c:xMode val="edge"/>
          <c:yMode val="edge"/>
          <c:x val="0.81487949539583271"/>
          <c:y val="3.768452700576029E-2"/>
          <c:w val="0.1839770818464711"/>
          <c:h val="0.1926359153596387"/>
        </c:manualLayout>
      </c:layout>
      <c:overlay val="0"/>
      <c:spPr>
        <a:noFill/>
        <a:ln>
          <a:noFill/>
        </a:ln>
        <a:effectLst/>
      </c:spPr>
      <c:txPr>
        <a:bodyPr rot="0" spcFirstLastPara="1" vertOverflow="ellipsis" vert="horz" wrap="square" anchor="ctr" anchorCtr="1"/>
        <a:lstStyle/>
        <a:p>
          <a:pPr>
            <a:defRPr sz="3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hu-H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63500">
      <a:solidFill>
        <a:srgbClr val="A48979"/>
      </a:solidFill>
    </a:ln>
    <a:effectLst/>
  </c:spPr>
  <c:txPr>
    <a:bodyPr/>
    <a:lstStyle/>
    <a:p>
      <a:pPr>
        <a:defRPr sz="1500"/>
      </a:pPr>
      <a:endParaRPr lang="hu-H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71ADCF-CE5D-47DE-8EFD-ADC847D28557}" type="datetimeFigureOut">
              <a:rPr lang="hu-HU" smtClean="0"/>
              <a:t>2026. 09. 29.</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2D3B9-135D-446A-9B06-F6AFC797D7C8}" type="slidenum">
              <a:rPr lang="hu-HU" smtClean="0"/>
              <a:t>‹#›</a:t>
            </a:fld>
            <a:endParaRPr lang="hu-HU"/>
          </a:p>
        </p:txBody>
      </p:sp>
    </p:spTree>
    <p:extLst>
      <p:ext uri="{BB962C8B-B14F-4D97-AF65-F5344CB8AC3E}">
        <p14:creationId xmlns:p14="http://schemas.microsoft.com/office/powerpoint/2010/main" val="3178304555"/>
      </p:ext>
    </p:extLst>
  </p:cSld>
  <p:clrMap bg1="lt1" tx1="dk1" bg2="lt2" tx2="dk2" accent1="accent1" accent2="accent2" accent3="accent3" accent4="accent4" accent5="accent5" accent6="accent6" hlink="hlink" folHlink="folHlink"/>
  <p:notesStyle>
    <a:lvl1pPr marL="0" algn="l" defTabSz="2903403" rtl="0" eaLnBrk="1" latinLnBrk="0" hangingPunct="1">
      <a:defRPr sz="3810" kern="1200">
        <a:solidFill>
          <a:schemeClr val="tx1"/>
        </a:solidFill>
        <a:latin typeface="+mn-lt"/>
        <a:ea typeface="+mn-ea"/>
        <a:cs typeface="+mn-cs"/>
      </a:defRPr>
    </a:lvl1pPr>
    <a:lvl2pPr marL="1451701" algn="l" defTabSz="2903403" rtl="0" eaLnBrk="1" latinLnBrk="0" hangingPunct="1">
      <a:defRPr sz="3810" kern="1200">
        <a:solidFill>
          <a:schemeClr val="tx1"/>
        </a:solidFill>
        <a:latin typeface="+mn-lt"/>
        <a:ea typeface="+mn-ea"/>
        <a:cs typeface="+mn-cs"/>
      </a:defRPr>
    </a:lvl2pPr>
    <a:lvl3pPr marL="2903403" algn="l" defTabSz="2903403" rtl="0" eaLnBrk="1" latinLnBrk="0" hangingPunct="1">
      <a:defRPr sz="3810" kern="1200">
        <a:solidFill>
          <a:schemeClr val="tx1"/>
        </a:solidFill>
        <a:latin typeface="+mn-lt"/>
        <a:ea typeface="+mn-ea"/>
        <a:cs typeface="+mn-cs"/>
      </a:defRPr>
    </a:lvl3pPr>
    <a:lvl4pPr marL="4355104" algn="l" defTabSz="2903403" rtl="0" eaLnBrk="1" latinLnBrk="0" hangingPunct="1">
      <a:defRPr sz="3810" kern="1200">
        <a:solidFill>
          <a:schemeClr val="tx1"/>
        </a:solidFill>
        <a:latin typeface="+mn-lt"/>
        <a:ea typeface="+mn-ea"/>
        <a:cs typeface="+mn-cs"/>
      </a:defRPr>
    </a:lvl4pPr>
    <a:lvl5pPr marL="5806806" algn="l" defTabSz="2903403" rtl="0" eaLnBrk="1" latinLnBrk="0" hangingPunct="1">
      <a:defRPr sz="3810" kern="1200">
        <a:solidFill>
          <a:schemeClr val="tx1"/>
        </a:solidFill>
        <a:latin typeface="+mn-lt"/>
        <a:ea typeface="+mn-ea"/>
        <a:cs typeface="+mn-cs"/>
      </a:defRPr>
    </a:lvl5pPr>
    <a:lvl6pPr marL="7258507" algn="l" defTabSz="2903403" rtl="0" eaLnBrk="1" latinLnBrk="0" hangingPunct="1">
      <a:defRPr sz="3810" kern="1200">
        <a:solidFill>
          <a:schemeClr val="tx1"/>
        </a:solidFill>
        <a:latin typeface="+mn-lt"/>
        <a:ea typeface="+mn-ea"/>
        <a:cs typeface="+mn-cs"/>
      </a:defRPr>
    </a:lvl6pPr>
    <a:lvl7pPr marL="8710209" algn="l" defTabSz="2903403" rtl="0" eaLnBrk="1" latinLnBrk="0" hangingPunct="1">
      <a:defRPr sz="3810" kern="1200">
        <a:solidFill>
          <a:schemeClr val="tx1"/>
        </a:solidFill>
        <a:latin typeface="+mn-lt"/>
        <a:ea typeface="+mn-ea"/>
        <a:cs typeface="+mn-cs"/>
      </a:defRPr>
    </a:lvl7pPr>
    <a:lvl8pPr marL="10161910" algn="l" defTabSz="2903403" rtl="0" eaLnBrk="1" latinLnBrk="0" hangingPunct="1">
      <a:defRPr sz="3810" kern="1200">
        <a:solidFill>
          <a:schemeClr val="tx1"/>
        </a:solidFill>
        <a:latin typeface="+mn-lt"/>
        <a:ea typeface="+mn-ea"/>
        <a:cs typeface="+mn-cs"/>
      </a:defRPr>
    </a:lvl8pPr>
    <a:lvl9pPr marL="11613612" algn="l" defTabSz="2903403" rtl="0" eaLnBrk="1" latinLnBrk="0" hangingPunct="1">
      <a:defRPr sz="381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tinyurl.com/y53mjw7t"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tinyurl.com/3vmuc8vs"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B6682-5780-B014-FE4E-CB29EC01BF32}"/>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40C14A73-FCA3-0F79-AD24-08E542FD08E4}"/>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C8AC81A5-D1D2-061A-9300-9666AA0102DD}"/>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44B7FF14-694D-A5D5-685A-B8159CB92D07}"/>
              </a:ext>
            </a:extLst>
          </p:cNvPr>
          <p:cNvSpPr>
            <a:spLocks noGrp="1"/>
          </p:cNvSpPr>
          <p:nvPr>
            <p:ph type="sldNum" sz="quarter" idx="5"/>
          </p:nvPr>
        </p:nvSpPr>
        <p:spPr/>
        <p:txBody>
          <a:bodyPr/>
          <a:lstStyle/>
          <a:p>
            <a:fld id="{39BB765C-BC40-4609-B60A-0B1465535637}" type="slidenum">
              <a:rPr lang="hu-HU" smtClean="0"/>
              <a:t>2</a:t>
            </a:fld>
            <a:endParaRPr lang="hu-HU"/>
          </a:p>
        </p:txBody>
      </p:sp>
    </p:spTree>
    <p:extLst>
      <p:ext uri="{BB962C8B-B14F-4D97-AF65-F5344CB8AC3E}">
        <p14:creationId xmlns:p14="http://schemas.microsoft.com/office/powerpoint/2010/main" val="2736978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Digitáliskompetencia-elemek egységes leírása</a:t>
            </a:r>
            <a:r>
              <a:rPr lang="hu-HU" sz="3600" dirty="0">
                <a:solidFill>
                  <a:schemeClr val="tx1"/>
                </a:solidFill>
                <a:latin typeface="Arial" panose="020B0604020202020204" pitchFamily="34" charset="0"/>
                <a:cs typeface="Arial" panose="020B0604020202020204" pitchFamily="34" charset="0"/>
              </a:rPr>
              <a:t>: közös fogalomrendszert ad oktatási, képzési, munkaerőpiaci és szervezeti szereplők számára.</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Mérési rendszerek kialakítása</a:t>
            </a:r>
            <a:r>
              <a:rPr lang="hu-HU" sz="3600" dirty="0">
                <a:solidFill>
                  <a:schemeClr val="tx1"/>
                </a:solidFill>
                <a:latin typeface="Arial" panose="020B0604020202020204" pitchFamily="34" charset="0"/>
                <a:cs typeface="Arial" panose="020B0604020202020204" pitchFamily="34" charset="0"/>
              </a:rPr>
              <a:t>: alapot ad annak meghatározásához, hogy milyen kompetenciákat, milyen jártassági szinteken érdemes mérni.</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Egyéni kompetenciaprofil készítése</a:t>
            </a:r>
            <a:r>
              <a:rPr lang="hu-HU" sz="3600" dirty="0">
                <a:solidFill>
                  <a:schemeClr val="tx1"/>
                </a:solidFill>
                <a:latin typeface="Arial" panose="020B0604020202020204" pitchFamily="34" charset="0"/>
                <a:cs typeface="Arial" panose="020B0604020202020204" pitchFamily="34" charset="0"/>
              </a:rPr>
              <a:t>: megmutatható, hogy valaki az egyes digitális kompetenciaterületeken hol tart, és hol vannak fejlesztendő területei.</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Személyre szabott fejlesztés</a:t>
            </a:r>
            <a:r>
              <a:rPr lang="hu-HU" sz="3600" dirty="0">
                <a:solidFill>
                  <a:schemeClr val="tx1"/>
                </a:solidFill>
                <a:latin typeface="Arial" panose="020B0604020202020204" pitchFamily="34" charset="0"/>
                <a:cs typeface="Arial" panose="020B0604020202020204" pitchFamily="34" charset="0"/>
              </a:rPr>
              <a:t>: a mérési eredményekhez célzott képzések, tananyagok vagy fejlesztési utak rendelhetők.</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Képzési programok tervezése</a:t>
            </a:r>
            <a:r>
              <a:rPr lang="hu-HU" sz="3600" dirty="0">
                <a:solidFill>
                  <a:schemeClr val="tx1"/>
                </a:solidFill>
                <a:latin typeface="Arial" panose="020B0604020202020204" pitchFamily="34" charset="0"/>
                <a:cs typeface="Arial" panose="020B0604020202020204" pitchFamily="34" charset="0"/>
              </a:rPr>
              <a:t>: segít pontos tanulási eredmények, követelmények és képzési célok meghatározásában.</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Tananyagfejlesztés</a:t>
            </a:r>
            <a:r>
              <a:rPr lang="hu-HU" sz="3600" dirty="0">
                <a:solidFill>
                  <a:schemeClr val="tx1"/>
                </a:solidFill>
                <a:latin typeface="Arial" panose="020B0604020202020204" pitchFamily="34" charset="0"/>
                <a:cs typeface="Arial" panose="020B0604020202020204" pitchFamily="34" charset="0"/>
              </a:rPr>
              <a:t>: biztosítja, hogy a tananyag ne általánosan „digitális készségeket” fejlesszen, hanem konkrét kompetenciákra és jártassági szintekre épüljön.</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Képzések kimeneti követelményeinek meghatározása</a:t>
            </a:r>
            <a:r>
              <a:rPr lang="hu-HU" sz="3600" dirty="0">
                <a:solidFill>
                  <a:schemeClr val="tx1"/>
                </a:solidFill>
                <a:latin typeface="Arial" panose="020B0604020202020204" pitchFamily="34" charset="0"/>
                <a:cs typeface="Arial" panose="020B0604020202020204" pitchFamily="34" charset="0"/>
              </a:rPr>
              <a:t>: előre rögzíthető, hogy a résztvevőnek a képzés végére milyen DigKomp-szintet kell elérnie.</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Fejlődés mérése</a:t>
            </a:r>
            <a:r>
              <a:rPr lang="hu-HU" sz="3600" dirty="0">
                <a:solidFill>
                  <a:schemeClr val="tx1"/>
                </a:solidFill>
                <a:latin typeface="Arial" panose="020B0604020202020204" pitchFamily="34" charset="0"/>
                <a:cs typeface="Arial" panose="020B0604020202020204" pitchFamily="34" charset="0"/>
              </a:rPr>
              <a:t>: bemeneti és kimeneti mérés összevetésével kimutatható a kompetenciafejlődés.</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Tanúsítás és igazolás megalapozása</a:t>
            </a:r>
            <a:r>
              <a:rPr lang="hu-HU" sz="3600" dirty="0">
                <a:solidFill>
                  <a:schemeClr val="tx1"/>
                </a:solidFill>
                <a:latin typeface="Arial" panose="020B0604020202020204" pitchFamily="34" charset="0"/>
                <a:cs typeface="Arial" panose="020B0604020202020204" pitchFamily="34" charset="0"/>
              </a:rPr>
              <a:t>: egységes kerethez kapcsolható, hogy egy tanúsítvány pontosan milyen digitális kompetenciákat és milyen szinten igazol.</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Munkaerőpiaci elvárások leírása</a:t>
            </a:r>
            <a:r>
              <a:rPr lang="hu-HU" sz="3600" dirty="0">
                <a:solidFill>
                  <a:schemeClr val="tx1"/>
                </a:solidFill>
                <a:latin typeface="Arial" panose="020B0604020202020204" pitchFamily="34" charset="0"/>
                <a:cs typeface="Arial" panose="020B0604020202020204" pitchFamily="34" charset="0"/>
              </a:rPr>
              <a:t>: munkakörökhöz meghatározható, milyen digitális kompetenciákra és milyen jártassági szintre van szükség.</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Kiválasztás és belső mobilitás támogatása</a:t>
            </a:r>
            <a:r>
              <a:rPr lang="hu-HU" sz="3600" dirty="0">
                <a:solidFill>
                  <a:schemeClr val="tx1"/>
                </a:solidFill>
                <a:latin typeface="Arial" panose="020B0604020202020204" pitchFamily="34" charset="0"/>
                <a:cs typeface="Arial" panose="020B0604020202020204" pitchFamily="34" charset="0"/>
              </a:rPr>
              <a:t>: összevethető egy munkakör elvárt digitális profilja az egyén tényleges kompetenciaprofiljával.</a:t>
            </a:r>
          </a:p>
          <a:p>
            <a:pPr marL="685800" indent="-685800">
              <a:spcBef>
                <a:spcPts val="0"/>
              </a:spcBef>
              <a:spcAft>
                <a:spcPts val="1400"/>
              </a:spcAft>
              <a:buFont typeface="Arial" panose="020B0604020202020204" pitchFamily="34" charset="0"/>
              <a:buChar char="•"/>
            </a:pPr>
            <a:r>
              <a:rPr lang="hu-HU" sz="3600" b="1" dirty="0" err="1">
                <a:solidFill>
                  <a:schemeClr val="tx1"/>
                </a:solidFill>
                <a:latin typeface="Arial" panose="020B0604020202020204" pitchFamily="34" charset="0"/>
                <a:cs typeface="Arial" panose="020B0604020202020204" pitchFamily="34" charset="0"/>
              </a:rPr>
              <a:t>Upskilling</a:t>
            </a:r>
            <a:r>
              <a:rPr lang="hu-HU" sz="3600" b="1" dirty="0">
                <a:solidFill>
                  <a:schemeClr val="tx1"/>
                </a:solidFill>
                <a:latin typeface="Arial" panose="020B0604020202020204" pitchFamily="34" charset="0"/>
                <a:cs typeface="Arial" panose="020B0604020202020204" pitchFamily="34" charset="0"/>
              </a:rPr>
              <a:t> és </a:t>
            </a:r>
            <a:r>
              <a:rPr lang="hu-HU" sz="3600" b="1" dirty="0" err="1">
                <a:solidFill>
                  <a:schemeClr val="tx1"/>
                </a:solidFill>
                <a:latin typeface="Arial" panose="020B0604020202020204" pitchFamily="34" charset="0"/>
                <a:cs typeface="Arial" panose="020B0604020202020204" pitchFamily="34" charset="0"/>
              </a:rPr>
              <a:t>reskilling</a:t>
            </a:r>
            <a:r>
              <a:rPr lang="hu-HU" sz="3600" b="1" dirty="0">
                <a:solidFill>
                  <a:schemeClr val="tx1"/>
                </a:solidFill>
                <a:latin typeface="Arial" panose="020B0604020202020204" pitchFamily="34" charset="0"/>
                <a:cs typeface="Arial" panose="020B0604020202020204" pitchFamily="34" charset="0"/>
              </a:rPr>
              <a:t> programok célzása</a:t>
            </a:r>
            <a:r>
              <a:rPr lang="hu-HU" sz="3600" dirty="0">
                <a:solidFill>
                  <a:schemeClr val="tx1"/>
                </a:solidFill>
                <a:latin typeface="Arial" panose="020B0604020202020204" pitchFamily="34" charset="0"/>
                <a:cs typeface="Arial" panose="020B0604020202020204" pitchFamily="34" charset="0"/>
              </a:rPr>
              <a:t>: azonosítható, hogy egy munkavállalói csoportnál mely kompetenciák fejlesztése indokolt.</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Szervezeti kompetenciahiányok feltárása</a:t>
            </a:r>
            <a:r>
              <a:rPr lang="hu-HU" sz="3600" dirty="0">
                <a:solidFill>
                  <a:schemeClr val="tx1"/>
                </a:solidFill>
                <a:latin typeface="Arial" panose="020B0604020202020204" pitchFamily="34" charset="0"/>
                <a:cs typeface="Arial" panose="020B0604020202020204" pitchFamily="34" charset="0"/>
              </a:rPr>
              <a:t>: aggregált mérési eredmények alapján láthatóvá válhatnak a szervezet digitális erősségei és hiányterületei.</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Oktatási és képzési rendszerek összehangolása</a:t>
            </a:r>
            <a:r>
              <a:rPr lang="hu-HU" sz="3600" dirty="0">
                <a:solidFill>
                  <a:schemeClr val="tx1"/>
                </a:solidFill>
                <a:latin typeface="Arial" panose="020B0604020202020204" pitchFamily="34" charset="0"/>
                <a:cs typeface="Arial" panose="020B0604020202020204" pitchFamily="34" charset="0"/>
              </a:rPr>
              <a:t>: közös referenciapontot biztosít különböző képzési programok és szolgáltatók számára.</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Digitális transzformáció támogatása</a:t>
            </a:r>
            <a:r>
              <a:rPr lang="hu-HU" sz="3600" dirty="0">
                <a:solidFill>
                  <a:schemeClr val="tx1"/>
                </a:solidFill>
                <a:latin typeface="Arial" panose="020B0604020202020204" pitchFamily="34" charset="0"/>
                <a:cs typeface="Arial" panose="020B0604020202020204" pitchFamily="34" charset="0"/>
              </a:rPr>
              <a:t>: segít megmutatni, hogy egy technológiai fejlesztéshez milyen humán digitális kompetenciák szükségesek.</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AI-felkészültség megalapozása</a:t>
            </a:r>
            <a:r>
              <a:rPr lang="hu-HU" sz="3600" dirty="0">
                <a:solidFill>
                  <a:schemeClr val="tx1"/>
                </a:solidFill>
                <a:latin typeface="Arial" panose="020B0604020202020204" pitchFamily="34" charset="0"/>
                <a:cs typeface="Arial" panose="020B0604020202020204" pitchFamily="34" charset="0"/>
              </a:rPr>
              <a:t>: az AI-eszközök eredményes használatához szükséges alapkompetenciák — például információértékelés, adatkezelés, biztonság, problémamegoldás — strukturáltan értelmezhetők benne.</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Szakpolitikai és országos szintű tervezés</a:t>
            </a:r>
            <a:r>
              <a:rPr lang="hu-HU" sz="3600" dirty="0">
                <a:solidFill>
                  <a:schemeClr val="tx1"/>
                </a:solidFill>
                <a:latin typeface="Arial" panose="020B0604020202020204" pitchFamily="34" charset="0"/>
                <a:cs typeface="Arial" panose="020B0604020202020204" pitchFamily="34" charset="0"/>
              </a:rPr>
              <a:t>: aggregált adatok alapján azonosíthatók fejlesztési prioritások, célcsoportok és kompetenciahiányok.</a:t>
            </a:r>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5</a:t>
            </a:fld>
            <a:endParaRPr lang="hu-HU"/>
          </a:p>
        </p:txBody>
      </p:sp>
    </p:spTree>
    <p:extLst>
      <p:ext uri="{BB962C8B-B14F-4D97-AF65-F5344CB8AC3E}">
        <p14:creationId xmlns:p14="http://schemas.microsoft.com/office/powerpoint/2010/main" val="3180999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B07C-6E09-BD5E-5F36-6903EF37773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A4758D84-A807-0354-AD29-5E821D31762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CF2AB2B7-3F97-A29F-66E3-0E5D46BCD606}"/>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1F203BB8-6C99-607F-7994-0768E376C2BD}"/>
              </a:ext>
            </a:extLst>
          </p:cNvPr>
          <p:cNvSpPr>
            <a:spLocks noGrp="1"/>
          </p:cNvSpPr>
          <p:nvPr>
            <p:ph type="sldNum" sz="quarter" idx="5"/>
          </p:nvPr>
        </p:nvSpPr>
        <p:spPr/>
        <p:txBody>
          <a:bodyPr/>
          <a:lstStyle/>
          <a:p>
            <a:fld id="{39BB765C-BC40-4609-B60A-0B1465535637}" type="slidenum">
              <a:rPr lang="hu-HU" smtClean="0"/>
              <a:t>7</a:t>
            </a:fld>
            <a:endParaRPr lang="hu-HU"/>
          </a:p>
        </p:txBody>
      </p:sp>
    </p:spTree>
    <p:extLst>
      <p:ext uri="{BB962C8B-B14F-4D97-AF65-F5344CB8AC3E}">
        <p14:creationId xmlns:p14="http://schemas.microsoft.com/office/powerpoint/2010/main" val="3166126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Kérdezzünk rá hányan végezté el az egyes méréseket. </a:t>
            </a:r>
          </a:p>
          <a:p>
            <a:r>
              <a:rPr lang="hu-HU" dirty="0"/>
              <a:t>Érdemes egy </a:t>
            </a:r>
            <a:r>
              <a:rPr lang="hu-HU" dirty="0" err="1"/>
              <a:t>beépíett</a:t>
            </a:r>
            <a:r>
              <a:rPr lang="hu-HU" dirty="0"/>
              <a:t> </a:t>
            </a:r>
            <a:r>
              <a:rPr lang="hu-HU" dirty="0" err="1"/>
              <a:t>polls</a:t>
            </a:r>
            <a:r>
              <a:rPr lang="hu-HU" dirty="0"/>
              <a:t> eszközt alkalmazni</a:t>
            </a:r>
          </a:p>
        </p:txBody>
      </p:sp>
      <p:sp>
        <p:nvSpPr>
          <p:cNvPr id="4" name="Dia számának helye 3"/>
          <p:cNvSpPr>
            <a:spLocks noGrp="1"/>
          </p:cNvSpPr>
          <p:nvPr>
            <p:ph type="sldNum" sz="quarter" idx="5"/>
          </p:nvPr>
        </p:nvSpPr>
        <p:spPr/>
        <p:txBody>
          <a:bodyPr/>
          <a:lstStyle/>
          <a:p>
            <a:fld id="{6522D3B9-135D-446A-9B06-F6AFC797D7C8}" type="slidenum">
              <a:rPr lang="hu-HU" smtClean="0"/>
              <a:t>8</a:t>
            </a:fld>
            <a:endParaRPr lang="hu-HU"/>
          </a:p>
        </p:txBody>
      </p:sp>
    </p:spTree>
    <p:extLst>
      <p:ext uri="{BB962C8B-B14F-4D97-AF65-F5344CB8AC3E}">
        <p14:creationId xmlns:p14="http://schemas.microsoft.com/office/powerpoint/2010/main" val="187581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704D8-D9B4-2997-A6EC-281A2B55002F}"/>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8CDA690F-AADD-C43D-F1B9-BB521D59660C}"/>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A5C9A55-66E1-B75C-FAB7-5136951E096C}"/>
              </a:ext>
            </a:extLst>
          </p:cNvPr>
          <p:cNvSpPr>
            <a:spLocks noGrp="1"/>
          </p:cNvSpPr>
          <p:nvPr>
            <p:ph type="body" idx="1"/>
          </p:nvPr>
        </p:nvSpPr>
        <p:spPr/>
        <p:txBody>
          <a:bodyPr/>
          <a:lstStyle/>
          <a:p>
            <a:r>
              <a:rPr lang="hu-HU" dirty="0"/>
              <a:t>Itt csak annyi a feladat, hogy felmérjük hányan töltötték ki, ha kell akkor szánjunk időt a kitöltésre. Javaslok egy szavazást. </a:t>
            </a:r>
          </a:p>
          <a:p>
            <a:endParaRPr lang="hu-HU" dirty="0"/>
          </a:p>
          <a:p>
            <a:endParaRPr lang="hu-HU" dirty="0"/>
          </a:p>
          <a:p>
            <a:r>
              <a:rPr lang="hu-HU" dirty="0"/>
              <a:t>Kérem az OSZ-t, hogy a chatbe tegyétek be a DigKompSAT linkjét, az UAT-</a:t>
            </a:r>
            <a:r>
              <a:rPr lang="hu-HU" dirty="0" err="1"/>
              <a:t>ba</a:t>
            </a:r>
            <a:r>
              <a:rPr lang="hu-HU" dirty="0"/>
              <a:t> belépés linkjét , és egy rövid leírást a </a:t>
            </a:r>
            <a:r>
              <a:rPr lang="hu-HU" dirty="0" err="1"/>
              <a:t>hogyanról</a:t>
            </a:r>
            <a:r>
              <a:rPr lang="hu-HU" dirty="0"/>
              <a:t> ( az elindításig)</a:t>
            </a:r>
          </a:p>
        </p:txBody>
      </p:sp>
      <p:sp>
        <p:nvSpPr>
          <p:cNvPr id="4" name="Dia számának helye 3">
            <a:extLst>
              <a:ext uri="{FF2B5EF4-FFF2-40B4-BE49-F238E27FC236}">
                <a16:creationId xmlns:a16="http://schemas.microsoft.com/office/drawing/2014/main" id="{813F289E-0D2A-E329-8114-9FFF22A9B444}"/>
              </a:ext>
            </a:extLst>
          </p:cNvPr>
          <p:cNvSpPr>
            <a:spLocks noGrp="1"/>
          </p:cNvSpPr>
          <p:nvPr>
            <p:ph type="sldNum" sz="quarter" idx="5"/>
          </p:nvPr>
        </p:nvSpPr>
        <p:spPr/>
        <p:txBody>
          <a:bodyPr/>
          <a:lstStyle/>
          <a:p>
            <a:fld id="{39BB765C-BC40-4609-B60A-0B1465535637}" type="slidenum">
              <a:rPr lang="hu-HU" smtClean="0"/>
              <a:t>9</a:t>
            </a:fld>
            <a:endParaRPr lang="hu-HU"/>
          </a:p>
        </p:txBody>
      </p:sp>
    </p:spTree>
    <p:extLst>
      <p:ext uri="{BB962C8B-B14F-4D97-AF65-F5344CB8AC3E}">
        <p14:creationId xmlns:p14="http://schemas.microsoft.com/office/powerpoint/2010/main" val="3414377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FAA2D-267E-6693-02CC-96A2B1D4F1B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C31C82D5-809A-36DE-79C4-7A25D48ED010}"/>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9FB62DE3-EC4D-46F0-6DAD-9B89905844F0}"/>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0EC65E43-C442-C89B-0B38-2D750BFEE42E}"/>
              </a:ext>
            </a:extLst>
          </p:cNvPr>
          <p:cNvSpPr>
            <a:spLocks noGrp="1"/>
          </p:cNvSpPr>
          <p:nvPr>
            <p:ph type="sldNum" sz="quarter" idx="5"/>
          </p:nvPr>
        </p:nvSpPr>
        <p:spPr/>
        <p:txBody>
          <a:bodyPr/>
          <a:lstStyle/>
          <a:p>
            <a:fld id="{6522D3B9-135D-446A-9B06-F6AFC797D7C8}" type="slidenum">
              <a:rPr lang="hu-HU" smtClean="0"/>
              <a:t>10</a:t>
            </a:fld>
            <a:endParaRPr lang="hu-HU"/>
          </a:p>
        </p:txBody>
      </p:sp>
    </p:spTree>
    <p:extLst>
      <p:ext uri="{BB962C8B-B14F-4D97-AF65-F5344CB8AC3E}">
        <p14:creationId xmlns:p14="http://schemas.microsoft.com/office/powerpoint/2010/main" val="4090645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 feladat feldolgozása lehet egyéni is vagy csoportos, célja annak azonosítása, hogy a COVID alatt és azóta melyek azok a digitális tevékenységek, amelyek a </a:t>
            </a:r>
            <a:r>
              <a:rPr lang="hu-HU" dirty="0" err="1"/>
              <a:t>COVIDnak</a:t>
            </a:r>
            <a:r>
              <a:rPr lang="hu-HU" dirty="0"/>
              <a:t> </a:t>
            </a:r>
            <a:r>
              <a:rPr lang="hu-HU" dirty="0" err="1"/>
              <a:t>köszösznhetően</a:t>
            </a:r>
            <a:r>
              <a:rPr lang="hu-HU" dirty="0"/>
              <a:t> épültek be e mindennapokban. Melyek ezek közül azok, amelyek kifejezetten a munkához köthetők, melyek általánosan használt elemek.  Cél egy digitális konkrét tevékenységlista készítése, amit később akár digitális </a:t>
            </a:r>
            <a:r>
              <a:rPr lang="hu-HU" dirty="0" err="1"/>
              <a:t>résztveékenységekre</a:t>
            </a:r>
            <a:r>
              <a:rPr lang="hu-HU" dirty="0"/>
              <a:t> bonthatnak és egyet-egyet hozzárendelhetnek kompetenciaelemekhez. </a:t>
            </a:r>
          </a:p>
          <a:p>
            <a:r>
              <a:rPr lang="hu-HU" dirty="0"/>
              <a:t>A listára a végén, ha van idő vissza lehet térni és hozzárendelni a kompetenciaelemeket, elvárt jártassági szinteket. </a:t>
            </a:r>
          </a:p>
          <a:p>
            <a:endParaRPr lang="hu-HU" dirty="0"/>
          </a:p>
          <a:p>
            <a:r>
              <a:rPr lang="hu-HU" dirty="0"/>
              <a:t>Konkrét pld.: </a:t>
            </a:r>
          </a:p>
          <a:p>
            <a:pPr lvl="0"/>
            <a:r>
              <a:rPr lang="hu-HU" dirty="0"/>
              <a:t>online meetinghez csatlakozás és mikrofon/kamera kezelése;</a:t>
            </a:r>
          </a:p>
          <a:p>
            <a:pPr lvl="0"/>
            <a:r>
              <a:rPr lang="hu-HU" dirty="0"/>
              <a:t>digitális recept vagy lelet megtekintése;</a:t>
            </a:r>
          </a:p>
          <a:p>
            <a:pPr lvl="0"/>
            <a:r>
              <a:rPr lang="hu-HU" dirty="0"/>
              <a:t>online bevásárlás és elektronikus fizetés;</a:t>
            </a:r>
          </a:p>
          <a:p>
            <a:pPr lvl="0"/>
            <a:r>
              <a:rPr lang="hu-HU" dirty="0"/>
              <a:t>elektronikus űrlap kitöltése és beküldése;</a:t>
            </a:r>
          </a:p>
          <a:p>
            <a:pPr lvl="0"/>
            <a:r>
              <a:rPr lang="hu-HU" dirty="0"/>
              <a:t>felhőben megosztott dokumentum közös szerkesztése.</a:t>
            </a:r>
          </a:p>
          <a:p>
            <a:endParaRPr lang="hu-HU" dirty="0"/>
          </a:p>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11</a:t>
            </a:fld>
            <a:endParaRPr lang="hu-HU"/>
          </a:p>
        </p:txBody>
      </p:sp>
    </p:spTree>
    <p:extLst>
      <p:ext uri="{BB962C8B-B14F-4D97-AF65-F5344CB8AC3E}">
        <p14:creationId xmlns:p14="http://schemas.microsoft.com/office/powerpoint/2010/main" val="1025277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5882A-05FD-44FB-4A54-00DA4453015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2D467055-59ED-0F4A-E73C-C5146FC8FFB3}"/>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BA0210BC-33B7-C77E-69EA-1DA24D2F810E}"/>
              </a:ext>
            </a:extLst>
          </p:cNvPr>
          <p:cNvSpPr>
            <a:spLocks noGrp="1"/>
          </p:cNvSpPr>
          <p:nvPr>
            <p:ph type="body" idx="1"/>
          </p:nvPr>
        </p:nvSpPr>
        <p:spPr/>
        <p:txBody>
          <a:bodyPr/>
          <a:lstStyle/>
          <a:p>
            <a:pPr marL="0" indent="0">
              <a:buNone/>
            </a:pPr>
            <a:r>
              <a:rPr lang="hu-HU" dirty="0"/>
              <a:t>Plusz infó</a:t>
            </a:r>
          </a:p>
          <a:p>
            <a:pPr marL="742950" indent="-742950">
              <a:buAutoNum type="arabicPeriod"/>
            </a:pPr>
            <a:endParaRPr lang="hu-HU" dirty="0"/>
          </a:p>
          <a:p>
            <a:pPr marL="742950" indent="-742950">
              <a:buAutoNum type="arabicPeriod"/>
            </a:pPr>
            <a:r>
              <a:rPr lang="hu-HU" dirty="0"/>
              <a:t>Mi a digitális kompetencia? – a hivatalos EU-definíció </a:t>
            </a:r>
            <a:r>
              <a:rPr lang="hu-HU" dirty="0" err="1"/>
              <a:t>forrásaAz</a:t>
            </a:r>
            <a:r>
              <a:rPr lang="hu-HU" dirty="0"/>
              <a:t> Európai Unió Tanácsa (2018): A Tanács ajánlása (2018. május 22.) az egész életen át tartó tanuláshoz szükséges kulcskompetenciákról. 2018/C 189/01, Melléklet, 4. pont: „Digitális kompetencia”. Az Európai Unió Hivatalos Lapja, C 189, 2018.6.4., 1–13. o. CELEX: 32018H0604(01). A digitális kompetencia a digitális technológiák tanulásban, munkában és társadalmi részvételben történő magabiztos, kritikus és felelős használatához kapcsolódik.</a:t>
            </a:r>
          </a:p>
          <a:p>
            <a:r>
              <a:rPr lang="hu-HU" b="0" dirty="0"/>
              <a:t>2. Mit jelent ez konkrét kompetenciák szintjén? – </a:t>
            </a:r>
            <a:r>
              <a:rPr lang="hu-HU" b="0" dirty="0" err="1"/>
              <a:t>DigComp</a:t>
            </a:r>
            <a:r>
              <a:rPr lang="hu-HU" b="0" dirty="0"/>
              <a:t> 2.2</a:t>
            </a:r>
          </a:p>
          <a:p>
            <a:r>
              <a:rPr lang="hu-HU" b="0" dirty="0" err="1"/>
              <a:t>Vuorikari</a:t>
            </a:r>
            <a:r>
              <a:rPr lang="hu-HU" b="0" dirty="0"/>
              <a:t>, R., </a:t>
            </a:r>
            <a:r>
              <a:rPr lang="hu-HU" b="0" dirty="0" err="1"/>
              <a:t>Kluzer</a:t>
            </a:r>
            <a:r>
              <a:rPr lang="hu-HU" b="0" dirty="0"/>
              <a:t>, S. &amp; </a:t>
            </a:r>
            <a:r>
              <a:rPr lang="hu-HU" b="0" dirty="0" err="1"/>
              <a:t>Punie</a:t>
            </a:r>
            <a:r>
              <a:rPr lang="hu-HU" b="0" dirty="0"/>
              <a:t>, Y. (2022): </a:t>
            </a:r>
            <a:r>
              <a:rPr lang="hu-HU" b="0" i="1" dirty="0" err="1"/>
              <a:t>DigComp</a:t>
            </a:r>
            <a:r>
              <a:rPr lang="hu-HU" b="0" i="1" dirty="0"/>
              <a:t> 2.2: The Digital </a:t>
            </a:r>
            <a:r>
              <a:rPr lang="hu-HU" b="0" i="1" dirty="0" err="1"/>
              <a:t>Competence</a:t>
            </a:r>
            <a:r>
              <a:rPr lang="hu-HU" b="0" i="1" dirty="0"/>
              <a:t> Framework </a:t>
            </a:r>
            <a:r>
              <a:rPr lang="hu-HU" b="0" i="1" dirty="0" err="1"/>
              <a:t>for</a:t>
            </a:r>
            <a:r>
              <a:rPr lang="hu-HU" b="0" i="1" dirty="0"/>
              <a:t> </a:t>
            </a:r>
            <a:r>
              <a:rPr lang="hu-HU" b="0" i="1" dirty="0" err="1"/>
              <a:t>Citizens</a:t>
            </a:r>
            <a:r>
              <a:rPr lang="hu-HU" b="0" i="1" dirty="0"/>
              <a:t> – </a:t>
            </a:r>
            <a:r>
              <a:rPr lang="hu-HU" b="0" i="1" dirty="0" err="1"/>
              <a:t>With</a:t>
            </a:r>
            <a:r>
              <a:rPr lang="hu-HU" b="0" i="1" dirty="0"/>
              <a:t> </a:t>
            </a:r>
            <a:r>
              <a:rPr lang="hu-HU" b="0" i="1" dirty="0" err="1"/>
              <a:t>new</a:t>
            </a:r>
            <a:r>
              <a:rPr lang="hu-HU" b="0" i="1" dirty="0"/>
              <a:t> </a:t>
            </a:r>
            <a:r>
              <a:rPr lang="hu-HU" b="0" i="1" dirty="0" err="1"/>
              <a:t>examples</a:t>
            </a:r>
            <a:r>
              <a:rPr lang="hu-HU" b="0" i="1" dirty="0"/>
              <a:t> of </a:t>
            </a:r>
            <a:r>
              <a:rPr lang="hu-HU" b="0" i="1" dirty="0" err="1"/>
              <a:t>knowledge</a:t>
            </a:r>
            <a:r>
              <a:rPr lang="hu-HU" b="0" i="1" dirty="0"/>
              <a:t>, </a:t>
            </a:r>
            <a:r>
              <a:rPr lang="hu-HU" b="0" i="1" dirty="0" err="1"/>
              <a:t>skills</a:t>
            </a:r>
            <a:r>
              <a:rPr lang="hu-HU" b="0" i="1" dirty="0"/>
              <a:t> and </a:t>
            </a:r>
            <a:r>
              <a:rPr lang="hu-HU" b="0" i="1" dirty="0" err="1"/>
              <a:t>attitudes</a:t>
            </a:r>
            <a:r>
              <a:rPr lang="hu-HU" b="0" i="1" dirty="0"/>
              <a:t>.</a:t>
            </a:r>
            <a:r>
              <a:rPr lang="hu-HU" b="0" dirty="0"/>
              <a:t> EUR 31006 EN, </a:t>
            </a:r>
            <a:r>
              <a:rPr lang="hu-HU" b="0" dirty="0" err="1"/>
              <a:t>Publications</a:t>
            </a:r>
            <a:r>
              <a:rPr lang="hu-HU" b="0" dirty="0"/>
              <a:t> Office of </a:t>
            </a:r>
            <a:r>
              <a:rPr lang="hu-HU" b="0" dirty="0" err="1"/>
              <a:t>the</a:t>
            </a:r>
            <a:r>
              <a:rPr lang="hu-HU" b="0" dirty="0"/>
              <a:t> European Union, Luxembourg. JRC128415. DOI: 10.2760/115376. </a:t>
            </a:r>
          </a:p>
          <a:p>
            <a:r>
              <a:rPr lang="hu-HU" b="0" dirty="0"/>
              <a:t>A </a:t>
            </a:r>
            <a:r>
              <a:rPr lang="hu-HU" b="0" dirty="0" err="1"/>
              <a:t>DigComp</a:t>
            </a:r>
            <a:r>
              <a:rPr lang="hu-HU" b="0" dirty="0"/>
              <a:t> 2.2 a fenti fogalmat 5 kompetenciaterületre és 21 kompetenciára bontja. Az öt terület:</a:t>
            </a:r>
          </a:p>
          <a:p>
            <a:r>
              <a:rPr lang="hu-HU" b="0" dirty="0"/>
              <a:t>információ- és adatkezelés; kommunikáció és együttműködés; digitális tartalomkészítés; biztonság; problémamegoldás. A dokumentum bevezetője kifejezetten visszavezeti a digitális kompetencia definícióját a 2018-as tanácsi ajánlásra.</a:t>
            </a:r>
          </a:p>
          <a:p>
            <a:pPr marL="742950" indent="-742950">
              <a:buAutoNum type="arabicPeriod"/>
            </a:pPr>
            <a:endParaRPr lang="hu-HU" dirty="0"/>
          </a:p>
          <a:p>
            <a:pPr marL="742950" indent="-742950">
              <a:buAutoNum type="arabicPeriod"/>
            </a:pPr>
            <a:endParaRPr lang="hu-HU" dirty="0"/>
          </a:p>
        </p:txBody>
      </p:sp>
      <p:sp>
        <p:nvSpPr>
          <p:cNvPr id="4" name="Dia számának helye 3">
            <a:extLst>
              <a:ext uri="{FF2B5EF4-FFF2-40B4-BE49-F238E27FC236}">
                <a16:creationId xmlns:a16="http://schemas.microsoft.com/office/drawing/2014/main" id="{D8E07B5F-C9E5-4A96-C9F5-74FD75295DF8}"/>
              </a:ext>
            </a:extLst>
          </p:cNvPr>
          <p:cNvSpPr>
            <a:spLocks noGrp="1"/>
          </p:cNvSpPr>
          <p:nvPr>
            <p:ph type="sldNum" sz="quarter" idx="5"/>
          </p:nvPr>
        </p:nvSpPr>
        <p:spPr/>
        <p:txBody>
          <a:bodyPr/>
          <a:lstStyle/>
          <a:p>
            <a:fld id="{39BB765C-BC40-4609-B60A-0B1465535637}" type="slidenum">
              <a:rPr lang="hu-HU" smtClean="0"/>
              <a:t>12</a:t>
            </a:fld>
            <a:endParaRPr lang="hu-HU"/>
          </a:p>
        </p:txBody>
      </p:sp>
    </p:spTree>
    <p:extLst>
      <p:ext uri="{BB962C8B-B14F-4D97-AF65-F5344CB8AC3E}">
        <p14:creationId xmlns:p14="http://schemas.microsoft.com/office/powerpoint/2010/main" val="4288652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72F25-101B-1642-3DF9-05A2D23BA23C}"/>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E481FA98-7D9E-2825-D096-F4379C454E6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3F600E02-6D72-3239-AE40-A9E9ED93D3F0}"/>
              </a:ext>
            </a:extLst>
          </p:cNvPr>
          <p:cNvSpPr>
            <a:spLocks noGrp="1"/>
          </p:cNvSpPr>
          <p:nvPr>
            <p:ph type="body" idx="1"/>
          </p:nvPr>
        </p:nvSpPr>
        <p:spPr/>
        <p:txBody>
          <a:bodyPr/>
          <a:lstStyle/>
          <a:p>
            <a:r>
              <a:rPr lang="hu-HU" dirty="0"/>
              <a:t>A </a:t>
            </a:r>
            <a:r>
              <a:rPr lang="hu-HU" dirty="0" err="1"/>
              <a:t>DigComp</a:t>
            </a:r>
            <a:r>
              <a:rPr lang="hu-HU" dirty="0"/>
              <a:t> története valójában nem 2013-ban kezdődött. Már </a:t>
            </a:r>
            <a:r>
              <a:rPr lang="hu-HU" b="1" dirty="0"/>
              <a:t>2006-ban</a:t>
            </a:r>
            <a:r>
              <a:rPr lang="hu-HU" dirty="0"/>
              <a:t> az EU nyolc kulcskompetenciájának egyikeként határozta meg a digitális kompetenciát. 2010-re viszont egyre nyilvánvalóbbá vált, hogy szükség van egy közös európai nyelvre is: ekkor még mintegy </a:t>
            </a:r>
            <a:r>
              <a:rPr lang="hu-HU" b="1" dirty="0"/>
              <a:t>150 millió európai, a lakosság 30%-a soha nem használta az internetet</a:t>
            </a:r>
            <a:r>
              <a:rPr lang="hu-HU" dirty="0"/>
              <a:t>. Az Európai Bizottság JRC-je ezért </a:t>
            </a:r>
            <a:r>
              <a:rPr lang="hu-HU" b="1" dirty="0"/>
              <a:t>2010 decemberében, a DG Education and </a:t>
            </a:r>
            <a:r>
              <a:rPr lang="hu-HU" b="1" dirty="0" err="1"/>
              <a:t>Culture</a:t>
            </a:r>
            <a:r>
              <a:rPr lang="hu-HU" b="1" dirty="0"/>
              <a:t> megbízásából</a:t>
            </a:r>
            <a:r>
              <a:rPr lang="hu-HU" dirty="0"/>
              <a:t> elindította a </a:t>
            </a:r>
            <a:r>
              <a:rPr lang="hu-HU" dirty="0" err="1"/>
              <a:t>DigComp</a:t>
            </a:r>
            <a:r>
              <a:rPr lang="hu-HU" dirty="0"/>
              <a:t> kidolgozását. A kutatási-fejlesztési munka 2011 és 2012 között zajlott, majd </a:t>
            </a:r>
            <a:r>
              <a:rPr lang="hu-HU" b="1" dirty="0"/>
              <a:t>2013-ban megjelent az első </a:t>
            </a:r>
            <a:r>
              <a:rPr lang="hu-HU" b="1" dirty="0" err="1"/>
              <a:t>DigComp</a:t>
            </a:r>
            <a:r>
              <a:rPr lang="hu-HU" dirty="0"/>
              <a:t>, 5 kompetenciaterülettel, 21 kompetenciaelemmel és 3 jártassági szinttel. </a:t>
            </a:r>
          </a:p>
          <a:p>
            <a:r>
              <a:rPr lang="hu-HU" dirty="0"/>
              <a:t>Ezután nem új keretrendszerek születtek, hanem ugyanazt a stabil alapot fejlesztették tovább. </a:t>
            </a:r>
            <a:r>
              <a:rPr lang="hu-HU" b="1" dirty="0"/>
              <a:t>2016-ban a 2.0</a:t>
            </a:r>
            <a:r>
              <a:rPr lang="hu-HU" dirty="0"/>
              <a:t> korszerűsítette a fogalmakat és a kompetencialeírásokat. </a:t>
            </a:r>
            <a:r>
              <a:rPr lang="hu-HU" b="1" dirty="0"/>
              <a:t>2017-ben a 2.1</a:t>
            </a:r>
            <a:r>
              <a:rPr lang="hu-HU" dirty="0"/>
              <a:t> a korábbi három jártassági szintet </a:t>
            </a:r>
            <a:r>
              <a:rPr lang="hu-HU" b="1" dirty="0"/>
              <a:t>nyolcra bővítette</a:t>
            </a:r>
            <a:r>
              <a:rPr lang="hu-HU" dirty="0"/>
              <a:t>, hogy pontosabban lehessen leírni a fejlődést. </a:t>
            </a:r>
            <a:r>
              <a:rPr lang="hu-HU" b="1" dirty="0"/>
              <a:t>2022-ben a 2.2</a:t>
            </a:r>
            <a:r>
              <a:rPr lang="hu-HU" dirty="0"/>
              <a:t> már több mint </a:t>
            </a:r>
            <a:r>
              <a:rPr lang="hu-HU" b="1" dirty="0"/>
              <a:t>250 új példával</a:t>
            </a:r>
            <a:r>
              <a:rPr lang="hu-HU" dirty="0"/>
              <a:t> reagált többek között az AI-</a:t>
            </a:r>
            <a:r>
              <a:rPr lang="hu-HU" dirty="0" err="1"/>
              <a:t>ra</a:t>
            </a:r>
            <a:r>
              <a:rPr lang="hu-HU" dirty="0"/>
              <a:t>, az </a:t>
            </a:r>
            <a:r>
              <a:rPr lang="hu-HU" dirty="0" err="1"/>
              <a:t>adatosodásra</a:t>
            </a:r>
            <a:r>
              <a:rPr lang="hu-HU" dirty="0"/>
              <a:t>, a dezinformációra és az </a:t>
            </a:r>
            <a:r>
              <a:rPr lang="hu-HU" dirty="0" err="1"/>
              <a:t>IoT-ra</a:t>
            </a:r>
            <a:r>
              <a:rPr lang="hu-HU" dirty="0"/>
              <a:t>. </a:t>
            </a:r>
          </a:p>
          <a:p>
            <a:r>
              <a:rPr lang="hu-HU" dirty="0"/>
              <a:t>A legújabb lépés a </a:t>
            </a:r>
            <a:r>
              <a:rPr lang="hu-HU" b="1" dirty="0"/>
              <a:t>2025 novemberében megjelent </a:t>
            </a:r>
            <a:r>
              <a:rPr lang="hu-HU" b="1" dirty="0" err="1"/>
              <a:t>DigComp</a:t>
            </a:r>
            <a:r>
              <a:rPr lang="hu-HU" b="1" dirty="0"/>
              <a:t> 3.0</a:t>
            </a:r>
            <a:r>
              <a:rPr lang="hu-HU" dirty="0"/>
              <a:t>. Kidolgozásában mintegy </a:t>
            </a:r>
            <a:r>
              <a:rPr lang="hu-HU" b="1" dirty="0"/>
              <a:t>300 szakértő és érintett</a:t>
            </a:r>
            <a:r>
              <a:rPr lang="hu-HU" dirty="0"/>
              <a:t> vett részt, és több mint </a:t>
            </a:r>
            <a:r>
              <a:rPr lang="hu-HU" b="1" dirty="0"/>
              <a:t>500 tanulási eredmény</a:t>
            </a:r>
            <a:r>
              <a:rPr lang="hu-HU" dirty="0"/>
              <a:t> került a keretbe. Az 5 kompetenciaterület és a 21 kompetencia megmaradt, viszont az AI már nem külön témaként jelenik meg: </a:t>
            </a:r>
            <a:r>
              <a:rPr lang="hu-HU" b="1" dirty="0"/>
              <a:t>mind a 21 kompetencián keresztül, transzverzálisan beépült a keretrendszerbe</a:t>
            </a:r>
            <a:r>
              <a:rPr lang="hu-HU" dirty="0"/>
              <a:t>. A frissítés mögött jól látható társadalmi szükséglet áll: 2023-ban az EU felnőtt lakosságának még csak </a:t>
            </a:r>
            <a:r>
              <a:rPr lang="hu-HU" b="1" dirty="0"/>
              <a:t>56%-a rendelkezett legalább alapvető digitális készségekkel</a:t>
            </a:r>
            <a:r>
              <a:rPr lang="hu-HU" dirty="0"/>
              <a:t>, miközben az uniós cél 2030-ra 80%. </a:t>
            </a:r>
          </a:p>
          <a:p>
            <a:r>
              <a:rPr lang="hu-HU" dirty="0"/>
              <a:t>Mára a </a:t>
            </a:r>
            <a:r>
              <a:rPr lang="hu-HU" dirty="0" err="1"/>
              <a:t>DigComp</a:t>
            </a:r>
            <a:r>
              <a:rPr lang="hu-HU" dirty="0"/>
              <a:t> már jóval több egy uniós szakértői dokumentumnál: </a:t>
            </a:r>
            <a:r>
              <a:rPr lang="hu-HU" b="1" dirty="0"/>
              <a:t>20 uniós hivatalos nyelvre fordították le, legalább 22 tagállamban alkalmazzák, és 25 országban 27 digitáliskészség-tanúsítási rendszer épít rá</a:t>
            </a:r>
            <a:r>
              <a:rPr lang="hu-HU" dirty="0"/>
              <a:t>.</a:t>
            </a:r>
          </a:p>
        </p:txBody>
      </p:sp>
      <p:sp>
        <p:nvSpPr>
          <p:cNvPr id="4" name="Dia számának helye 3">
            <a:extLst>
              <a:ext uri="{FF2B5EF4-FFF2-40B4-BE49-F238E27FC236}">
                <a16:creationId xmlns:a16="http://schemas.microsoft.com/office/drawing/2014/main" id="{D7224BD0-0F3A-6828-1915-8F28069B51A1}"/>
              </a:ext>
            </a:extLst>
          </p:cNvPr>
          <p:cNvSpPr>
            <a:spLocks noGrp="1"/>
          </p:cNvSpPr>
          <p:nvPr>
            <p:ph type="sldNum" sz="quarter" idx="5"/>
          </p:nvPr>
        </p:nvSpPr>
        <p:spPr/>
        <p:txBody>
          <a:bodyPr/>
          <a:lstStyle/>
          <a:p>
            <a:fld id="{39BB765C-BC40-4609-B60A-0B1465535637}" type="slidenum">
              <a:rPr lang="hu-HU" smtClean="0"/>
              <a:t>13</a:t>
            </a:fld>
            <a:endParaRPr lang="hu-HU"/>
          </a:p>
        </p:txBody>
      </p:sp>
    </p:spTree>
    <p:extLst>
      <p:ext uri="{BB962C8B-B14F-4D97-AF65-F5344CB8AC3E}">
        <p14:creationId xmlns:p14="http://schemas.microsoft.com/office/powerpoint/2010/main" val="3005958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E777A-1C6A-FCEC-E91D-C18ACF4B48B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31C3C2F6-48BC-CC8C-B970-6D86C4D0B587}"/>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29BE06E-BADC-BC38-59EC-0A9E5F646F3A}"/>
              </a:ext>
            </a:extLst>
          </p:cNvPr>
          <p:cNvSpPr>
            <a:spLocks noGrp="1"/>
          </p:cNvSpPr>
          <p:nvPr>
            <p:ph type="body" idx="1"/>
          </p:nvPr>
        </p:nvSpPr>
        <p:spPr/>
        <p:txBody>
          <a:bodyPr/>
          <a:lstStyle/>
          <a:p>
            <a:r>
              <a:rPr lang="hu-HU" dirty="0"/>
              <a:t>A feladat feldolgozása lehet egyéni vagy csoportos, célja annak azonosítása, hogy melyek azok a digitális tevékenységek, amelyek új, vagy hangsúlyosabb elvárásként jelennek meg. Melyek ezek közül azok, amelyek kifejezetten a munkához, munkakörhöz köthetők, melyek általánosan használt elemek.  Cél egy digitális tevékenységlista készítése. </a:t>
            </a:r>
          </a:p>
          <a:p>
            <a:r>
              <a:rPr lang="hu-HU" dirty="0"/>
              <a:t>A listára a konzultáció végén, ha van idő vissza lehet térni és hozzárendelni a kompetenciaelemeket, elvárt jártassági szinteket. </a:t>
            </a:r>
          </a:p>
          <a:p>
            <a:endParaRPr lang="hu-HU" dirty="0"/>
          </a:p>
          <a:p>
            <a:r>
              <a:rPr lang="hu-HU" dirty="0"/>
              <a:t>PL: </a:t>
            </a:r>
          </a:p>
          <a:p>
            <a:pPr lvl="0"/>
            <a:r>
              <a:rPr lang="hu-HU" dirty="0"/>
              <a:t>AI-ügynök megbízása önálló ügyintézéssel </a:t>
            </a:r>
          </a:p>
          <a:p>
            <a:pPr lvl="0"/>
            <a:r>
              <a:rPr lang="hu-HU" dirty="0"/>
              <a:t>AI által végzett műveletek ellenőrzése és jóváhagyása </a:t>
            </a:r>
          </a:p>
          <a:p>
            <a:pPr lvl="0"/>
            <a:r>
              <a:rPr lang="hu-HU" dirty="0"/>
              <a:t>Személyes AI-asszisztens hozzáféréseinek kezelése </a:t>
            </a:r>
          </a:p>
          <a:p>
            <a:pPr lvl="0"/>
            <a:r>
              <a:rPr lang="hu-HU" dirty="0"/>
              <a:t>Digitális személyazonossági tárca használata </a:t>
            </a:r>
          </a:p>
          <a:p>
            <a:pPr lvl="0"/>
            <a:r>
              <a:rPr lang="hu-HU" dirty="0"/>
              <a:t>Hiteles digitális tartalom eredetének ellenőrzése </a:t>
            </a:r>
          </a:p>
          <a:p>
            <a:pPr lvl="0"/>
            <a:r>
              <a:rPr lang="hu-HU" dirty="0"/>
              <a:t>AI által támogatott döntés felülvizsgálata </a:t>
            </a:r>
          </a:p>
          <a:p>
            <a:pPr lvl="0"/>
            <a:r>
              <a:rPr lang="hu-HU" dirty="0"/>
              <a:t>Személyes adatok célzott, időkorlátos megosztása </a:t>
            </a:r>
          </a:p>
          <a:p>
            <a:pPr lvl="0"/>
            <a:r>
              <a:rPr lang="hu-HU" dirty="0"/>
              <a:t>Automatikusan együttműködő digitális szolgáltatások felügyelete </a:t>
            </a:r>
          </a:p>
          <a:p>
            <a:pPr lvl="0"/>
            <a:r>
              <a:rPr lang="hu-HU" dirty="0"/>
              <a:t>Saját digitális lábnyom és AI-profil kezelése </a:t>
            </a:r>
          </a:p>
          <a:p>
            <a:pPr lvl="0"/>
            <a:r>
              <a:rPr lang="hu-HU" dirty="0"/>
              <a:t>Ember–AI együttműködés tudatos irányítása</a:t>
            </a:r>
          </a:p>
        </p:txBody>
      </p:sp>
      <p:sp>
        <p:nvSpPr>
          <p:cNvPr id="4" name="Dia számának helye 3">
            <a:extLst>
              <a:ext uri="{FF2B5EF4-FFF2-40B4-BE49-F238E27FC236}">
                <a16:creationId xmlns:a16="http://schemas.microsoft.com/office/drawing/2014/main" id="{18AC259F-CB03-BB30-1884-9672C7279743}"/>
              </a:ext>
            </a:extLst>
          </p:cNvPr>
          <p:cNvSpPr>
            <a:spLocks noGrp="1"/>
          </p:cNvSpPr>
          <p:nvPr>
            <p:ph type="sldNum" sz="quarter" idx="5"/>
          </p:nvPr>
        </p:nvSpPr>
        <p:spPr/>
        <p:txBody>
          <a:bodyPr/>
          <a:lstStyle/>
          <a:p>
            <a:fld id="{6522D3B9-135D-446A-9B06-F6AFC797D7C8}" type="slidenum">
              <a:rPr lang="hu-HU" smtClean="0"/>
              <a:t>14</a:t>
            </a:fld>
            <a:endParaRPr lang="hu-HU"/>
          </a:p>
        </p:txBody>
      </p:sp>
    </p:spTree>
    <p:extLst>
      <p:ext uri="{BB962C8B-B14F-4D97-AF65-F5344CB8AC3E}">
        <p14:creationId xmlns:p14="http://schemas.microsoft.com/office/powerpoint/2010/main" val="642301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15</a:t>
            </a:fld>
            <a:endParaRPr lang="hu-HU"/>
          </a:p>
        </p:txBody>
      </p:sp>
    </p:spTree>
    <p:extLst>
      <p:ext uri="{BB962C8B-B14F-4D97-AF65-F5344CB8AC3E}">
        <p14:creationId xmlns:p14="http://schemas.microsoft.com/office/powerpoint/2010/main" val="2760678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320C5-D312-B046-B9DB-C81130ED2E06}"/>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68EE9AEE-0D33-19B1-E289-8D5B98B1CD6D}"/>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38424EF4-E366-4753-4A26-F757E6ECAC76}"/>
              </a:ext>
            </a:extLst>
          </p:cNvPr>
          <p:cNvSpPr>
            <a:spLocks noGrp="1"/>
          </p:cNvSpPr>
          <p:nvPr>
            <p:ph type="body" idx="1"/>
          </p:nvPr>
        </p:nvSpPr>
        <p:spPr/>
        <p:txBody>
          <a:bodyPr/>
          <a:lstStyle/>
          <a:p>
            <a:r>
              <a:rPr lang="hu-HU" sz="3810" kern="1200" dirty="0" err="1">
                <a:solidFill>
                  <a:schemeClr val="tx1"/>
                </a:solidFill>
                <a:effectLst/>
                <a:latin typeface="+mn-lt"/>
                <a:ea typeface="+mn-ea"/>
                <a:cs typeface="+mn-cs"/>
              </a:rPr>
              <a:t>végiggondolja</a:t>
            </a:r>
            <a:r>
              <a:rPr lang="hu-HU" sz="3810" kern="1200" dirty="0">
                <a:solidFill>
                  <a:schemeClr val="tx1"/>
                </a:solidFill>
                <a:effectLst/>
                <a:latin typeface="+mn-lt"/>
                <a:ea typeface="+mn-ea"/>
                <a:cs typeface="+mn-cs"/>
              </a:rPr>
              <a:t>, hogyan látja a saját digitális felkészültségét. Fontos, hogy ez nem gyakorlati tudásmérés </a:t>
            </a:r>
            <a:endParaRPr lang="hu-HU" dirty="0"/>
          </a:p>
        </p:txBody>
      </p:sp>
      <p:sp>
        <p:nvSpPr>
          <p:cNvPr id="4" name="Dia számának helye 3">
            <a:extLst>
              <a:ext uri="{FF2B5EF4-FFF2-40B4-BE49-F238E27FC236}">
                <a16:creationId xmlns:a16="http://schemas.microsoft.com/office/drawing/2014/main" id="{9339C1A4-C2D2-AB34-3CA4-C479FD04EC28}"/>
              </a:ext>
            </a:extLst>
          </p:cNvPr>
          <p:cNvSpPr>
            <a:spLocks noGrp="1"/>
          </p:cNvSpPr>
          <p:nvPr>
            <p:ph type="sldNum" sz="quarter" idx="5"/>
          </p:nvPr>
        </p:nvSpPr>
        <p:spPr/>
        <p:txBody>
          <a:bodyPr/>
          <a:lstStyle/>
          <a:p>
            <a:fld id="{39BB765C-BC40-4609-B60A-0B1465535637}" type="slidenum">
              <a:rPr lang="hu-HU" smtClean="0"/>
              <a:t>16</a:t>
            </a:fld>
            <a:endParaRPr lang="hu-HU"/>
          </a:p>
        </p:txBody>
      </p:sp>
    </p:spTree>
    <p:extLst>
      <p:ext uri="{BB962C8B-B14F-4D97-AF65-F5344CB8AC3E}">
        <p14:creationId xmlns:p14="http://schemas.microsoft.com/office/powerpoint/2010/main" val="650677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2903403" rtl="0" eaLnBrk="1" fontAlgn="auto" latinLnBrk="0" hangingPunct="1">
              <a:lnSpc>
                <a:spcPct val="100000"/>
              </a:lnSpc>
              <a:spcBef>
                <a:spcPts val="0"/>
              </a:spcBef>
              <a:spcAft>
                <a:spcPts val="0"/>
              </a:spcAft>
              <a:buClrTx/>
              <a:buSzTx/>
              <a:buFontTx/>
              <a:buNone/>
              <a:tabLst/>
              <a:defRPr/>
            </a:pPr>
            <a:r>
              <a:rPr lang="hu-HU" sz="3810" kern="1200" dirty="0">
                <a:solidFill>
                  <a:schemeClr val="tx1"/>
                </a:solidFill>
                <a:effectLst/>
                <a:latin typeface="+mn-lt"/>
                <a:ea typeface="+mn-ea"/>
                <a:cs typeface="+mn-cs"/>
              </a:rPr>
              <a:t>A második lecke legfontosabb üzenete az volt, hogy ha digitális kompetenciát szeretnénk fejleszteni, mérni és tanúsítani, akkor pontosan meg kell tudnunk mondani, mit értünk alatta. Ehhez adnak közös szakmai nyelvet a kompetenciakeretek. A keretrendszer nem tananyag és nem képzési program, hanem olyan viszonyítási alap, amelyhez képzések, mérések és tanúsítási megoldások kapcsolhatók. Ez különösen fontos ma, amikor nagyon sokféle tanulási út létezik, és egyre inkább az számít, hogy a tanulás végén mit tud valaki ténylegesen alkalmazni. A keretrendszer így a tanulás és a munkavégzés között is kapcsolatot teremt. Ugyanakkor önmagában nem old meg mindent: akkor válik valóban hasznossá, ha megfelelő képzési, mérési és módszertani gyakorlat épül rá.</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2903403" rtl="0" eaLnBrk="1" fontAlgn="auto" latinLnBrk="0" hangingPunct="1">
              <a:lnSpc>
                <a:spcPct val="100000"/>
              </a:lnSpc>
              <a:spcBef>
                <a:spcPts val="0"/>
              </a:spcBef>
              <a:spcAft>
                <a:spcPts val="0"/>
              </a:spcAft>
              <a:buClrTx/>
              <a:buSzTx/>
              <a:buFontTx/>
              <a:buNone/>
              <a:tabLst/>
              <a:defRPr/>
            </a:pPr>
            <a:r>
              <a:rPr lang="hu-HU" sz="3810" kern="1200" dirty="0">
                <a:solidFill>
                  <a:schemeClr val="tx1"/>
                </a:solidFill>
                <a:effectLst/>
                <a:latin typeface="+mn-lt"/>
                <a:ea typeface="+mn-ea"/>
                <a:cs typeface="+mn-cs"/>
              </a:rPr>
              <a:t>A harmadik leckében magát a </a:t>
            </a:r>
            <a:r>
              <a:rPr lang="hu-HU" sz="3810" kern="1200" dirty="0" err="1">
                <a:solidFill>
                  <a:schemeClr val="tx1"/>
                </a:solidFill>
                <a:effectLst/>
                <a:latin typeface="+mn-lt"/>
                <a:ea typeface="+mn-ea"/>
                <a:cs typeface="+mn-cs"/>
              </a:rPr>
              <a:t>DigCompot</a:t>
            </a:r>
            <a:r>
              <a:rPr lang="hu-HU" sz="3810" kern="1200" dirty="0">
                <a:solidFill>
                  <a:schemeClr val="tx1"/>
                </a:solidFill>
                <a:effectLst/>
                <a:latin typeface="+mn-lt"/>
                <a:ea typeface="+mn-ea"/>
                <a:cs typeface="+mn-cs"/>
              </a:rPr>
              <a:t> ismertük meg. A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 egy európai referenciakeret: nem konkrét tantervet, szoftvert vagy oktatási módszert ír elő, hanem közös szerkezetet ad ahhoz, hogyan beszéljünk a digitális kompetenciáról. Állampolgári fókuszú, tehát azt írja le, milyen digitális kompetenciákra lehet szükségünk a tanulásban, a munkában, az ügyintézésben, a kommunikációban vagy a társadalmi részvételben. A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 2.2 a digitális kompetenciát </a:t>
            </a:r>
            <a:r>
              <a:rPr lang="hu-HU" sz="3810" b="1" kern="1200" dirty="0">
                <a:solidFill>
                  <a:schemeClr val="tx1"/>
                </a:solidFill>
                <a:effectLst/>
                <a:latin typeface="+mn-lt"/>
                <a:ea typeface="+mn-ea"/>
                <a:cs typeface="+mn-cs"/>
              </a:rPr>
              <a:t>5 kompetenciaterületre, 21 kompetenciaelemre és 8 jártassági szintre</a:t>
            </a:r>
            <a:r>
              <a:rPr lang="hu-HU" sz="3810" kern="1200" dirty="0">
                <a:solidFill>
                  <a:schemeClr val="tx1"/>
                </a:solidFill>
                <a:effectLst/>
                <a:latin typeface="+mn-lt"/>
                <a:ea typeface="+mn-ea"/>
                <a:cs typeface="+mn-cs"/>
              </a:rPr>
              <a:t> bontja, és tudás-, készség- és attitűdpéldákkal, valamint alkalmazási esetekkel segíti az értelmezést. A legfontosabb tehát, hogy a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 közös szakmai alapot biztosít a fejlesztéshez, méréshez, értékeléshez és tanúsításhoz.</a:t>
            </a:r>
          </a:p>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18</a:t>
            </a:fld>
            <a:endParaRPr lang="hu-HU"/>
          </a:p>
        </p:txBody>
      </p:sp>
    </p:spTree>
    <p:extLst>
      <p:ext uri="{BB962C8B-B14F-4D97-AF65-F5344CB8AC3E}">
        <p14:creationId xmlns:p14="http://schemas.microsoft.com/office/powerpoint/2010/main" val="656170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2903403" rtl="0" eaLnBrk="1" fontAlgn="auto" latinLnBrk="0" hangingPunct="1">
              <a:lnSpc>
                <a:spcPct val="100000"/>
              </a:lnSpc>
              <a:spcBef>
                <a:spcPts val="0"/>
              </a:spcBef>
              <a:spcAft>
                <a:spcPts val="0"/>
              </a:spcAft>
              <a:buClrTx/>
              <a:buSzTx/>
              <a:buFontTx/>
              <a:buNone/>
              <a:tabLst/>
              <a:defRPr/>
            </a:pPr>
            <a:r>
              <a:rPr lang="hu-HU" sz="3810" kern="1200" dirty="0">
                <a:solidFill>
                  <a:schemeClr val="tx1"/>
                </a:solidFill>
                <a:effectLst/>
                <a:latin typeface="+mn-lt"/>
                <a:ea typeface="+mn-ea"/>
                <a:cs typeface="+mn-cs"/>
              </a:rPr>
              <a:t>A negyedik leckében azt néztük meg, hogyan válik az általános digitális kompetencia konkréttá egy-egy szakmai környezetben. Ugyanaz a kompetencia mást jelenthet például az oktatásban, az egészségügyben, a közigazgatásban, az iparban vagy a pénzügyi szektorban, mert más digitális rendszereket, adatokat és felelősségi helyzeteket kell kezelni. Az általános állampolgári és az ágazati keretek azonban nem egymás alternatívái: az általános keret adja a közös struktúrát, az ágazati megközelítés pedig ehhez teszi hozzá a szakmai sajátosságokat. Ennek módszere a valós szakmai tevékenységek feltárása, a hozzájuk kapcsolódó digitális cselekvések azonosítása, majd ezek </a:t>
            </a:r>
            <a:r>
              <a:rPr lang="hu-HU" sz="3810" b="1" kern="1200" dirty="0">
                <a:solidFill>
                  <a:schemeClr val="tx1"/>
                </a:solidFill>
                <a:effectLst/>
                <a:latin typeface="+mn-lt"/>
                <a:ea typeface="+mn-ea"/>
                <a:cs typeface="+mn-cs"/>
              </a:rPr>
              <a:t>megfeleltetés</a:t>
            </a:r>
            <a:r>
              <a:rPr lang="hu-HU" sz="3810" kern="1200" dirty="0">
                <a:solidFill>
                  <a:schemeClr val="tx1"/>
                </a:solidFill>
                <a:effectLst/>
                <a:latin typeface="+mn-lt"/>
                <a:ea typeface="+mn-ea"/>
                <a:cs typeface="+mn-cs"/>
              </a:rPr>
              <a:t>-</a:t>
            </a:r>
            <a:r>
              <a:rPr lang="hu-HU" sz="3810" b="1" kern="1200" dirty="0" err="1">
                <a:solidFill>
                  <a:schemeClr val="tx1"/>
                </a:solidFill>
                <a:effectLst/>
                <a:latin typeface="+mn-lt"/>
                <a:ea typeface="+mn-ea"/>
                <a:cs typeface="+mn-cs"/>
              </a:rPr>
              <a:t>mappingje</a:t>
            </a:r>
            <a:r>
              <a:rPr lang="hu-HU" sz="3810" b="1" kern="1200" dirty="0">
                <a:solidFill>
                  <a:schemeClr val="tx1"/>
                </a:solidFill>
                <a:effectLst/>
                <a:latin typeface="+mn-lt"/>
                <a:ea typeface="+mn-ea"/>
                <a:cs typeface="+mn-cs"/>
              </a:rPr>
              <a:t> és illesztés - </a:t>
            </a:r>
            <a:r>
              <a:rPr lang="hu-HU" sz="3810" b="1" kern="1200" dirty="0" err="1">
                <a:solidFill>
                  <a:schemeClr val="tx1"/>
                </a:solidFill>
                <a:effectLst/>
                <a:latin typeface="+mn-lt"/>
                <a:ea typeface="+mn-ea"/>
                <a:cs typeface="+mn-cs"/>
              </a:rPr>
              <a:t>alignmentje</a:t>
            </a:r>
            <a:r>
              <a:rPr lang="hu-HU" sz="3810" kern="1200" dirty="0">
                <a:solidFill>
                  <a:schemeClr val="tx1"/>
                </a:solidFill>
                <a:effectLst/>
                <a:latin typeface="+mn-lt"/>
                <a:ea typeface="+mn-ea"/>
                <a:cs typeface="+mn-cs"/>
              </a:rPr>
              <a:t>, vagyis illesztése a referenciakerethez. Így tartható meg egyszerre a szakmai relevancia és a közös referencia.</a:t>
            </a:r>
          </a:p>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19</a:t>
            </a:fld>
            <a:endParaRPr lang="hu-HU"/>
          </a:p>
        </p:txBody>
      </p:sp>
    </p:spTree>
    <p:extLst>
      <p:ext uri="{BB962C8B-B14F-4D97-AF65-F5344CB8AC3E}">
        <p14:creationId xmlns:p14="http://schemas.microsoft.com/office/powerpoint/2010/main" val="798908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2903403" rtl="0" eaLnBrk="1" fontAlgn="auto" latinLnBrk="0" hangingPunct="1">
              <a:lnSpc>
                <a:spcPct val="100000"/>
              </a:lnSpc>
              <a:spcBef>
                <a:spcPts val="0"/>
              </a:spcBef>
              <a:spcAft>
                <a:spcPts val="0"/>
              </a:spcAft>
              <a:buClrTx/>
              <a:buSzTx/>
              <a:buFontTx/>
              <a:buNone/>
              <a:tabLst/>
              <a:defRPr/>
            </a:pPr>
            <a:r>
              <a:rPr lang="hu-HU" sz="3810" kern="1200" dirty="0">
                <a:solidFill>
                  <a:schemeClr val="tx1"/>
                </a:solidFill>
                <a:effectLst/>
                <a:latin typeface="+mn-lt"/>
                <a:ea typeface="+mn-ea"/>
                <a:cs typeface="+mn-cs"/>
              </a:rPr>
              <a:t>Az ötödik leckében ért össze igazán az előző leckék logikája. A DigKomp nem egy új, a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 2.2-től független kompetencialista, hanem az európai keretre épülő </a:t>
            </a:r>
            <a:r>
              <a:rPr lang="hu-HU" sz="3810" b="1" kern="1200" dirty="0">
                <a:solidFill>
                  <a:schemeClr val="tx1"/>
                </a:solidFill>
                <a:effectLst/>
                <a:latin typeface="+mn-lt"/>
                <a:ea typeface="+mn-ea"/>
                <a:cs typeface="+mn-cs"/>
              </a:rPr>
              <a:t>hazai digitáliskompetencia-fejlesztési rendszer</a:t>
            </a:r>
            <a:r>
              <a:rPr lang="hu-HU" sz="3810" kern="1200" dirty="0">
                <a:solidFill>
                  <a:schemeClr val="tx1"/>
                </a:solidFill>
                <a:effectLst/>
                <a:latin typeface="+mn-lt"/>
                <a:ea typeface="+mn-ea"/>
                <a:cs typeface="+mn-cs"/>
              </a:rPr>
              <a:t>. A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 szerkezetéhez kapcsolja hozzá a hazai mérést, a képzési és modulprofilokat, a Digitális Tanulástámogató Rendszert, a képzésajánlást, a profilalapú működést és a tanúsítást. Fontos elem a képzési tartalmak megfeleltetése is: ennek segítségével láthatóvá válik, hogy egy adott képzés vagy modul mely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-kompetenciaelemeket fejleszti. A DigKomp-képzések gyakorlati és tanúsítási tartománya az </a:t>
            </a:r>
            <a:r>
              <a:rPr lang="hu-HU" sz="3810" b="1" kern="1200" dirty="0">
                <a:solidFill>
                  <a:schemeClr val="tx1"/>
                </a:solidFill>
                <a:effectLst/>
                <a:latin typeface="+mn-lt"/>
                <a:ea typeface="+mn-ea"/>
                <a:cs typeface="+mn-cs"/>
              </a:rPr>
              <a:t>1–6. jártassági szint</a:t>
            </a:r>
            <a:r>
              <a:rPr lang="hu-HU" sz="3810" kern="1200" dirty="0">
                <a:solidFill>
                  <a:schemeClr val="tx1"/>
                </a:solidFill>
                <a:effectLst/>
                <a:latin typeface="+mn-lt"/>
                <a:ea typeface="+mn-ea"/>
                <a:cs typeface="+mn-cs"/>
              </a:rPr>
              <a:t>. A rendszer lényege tehát, hogy a mérés, a fejlesztés, a képzésajánlás és az igazolás ne különálló elemek legyenek, hanem egymáshoz kapcsolódó folyamatot alkossanak.</a:t>
            </a:r>
          </a:p>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20</a:t>
            </a:fld>
            <a:endParaRPr lang="hu-HU"/>
          </a:p>
        </p:txBody>
      </p:sp>
    </p:spTree>
    <p:extLst>
      <p:ext uri="{BB962C8B-B14F-4D97-AF65-F5344CB8AC3E}">
        <p14:creationId xmlns:p14="http://schemas.microsoft.com/office/powerpoint/2010/main" val="1428820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35AB7-F955-3B5B-8CB0-8DE44C40FBC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4E5C2BE5-948E-F65E-D64A-023A8D1F55CD}"/>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000CA046-FC52-D3A7-F7C7-11C6E7B5E7D6}"/>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egészségügyi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endParaRPr lang="hu-HU" dirty="0"/>
          </a:p>
        </p:txBody>
      </p:sp>
      <p:sp>
        <p:nvSpPr>
          <p:cNvPr id="4" name="Dia számának helye 3">
            <a:extLst>
              <a:ext uri="{FF2B5EF4-FFF2-40B4-BE49-F238E27FC236}">
                <a16:creationId xmlns:a16="http://schemas.microsoft.com/office/drawing/2014/main" id="{DBF331FE-E3FA-53C3-31D7-F05DFB73C009}"/>
              </a:ext>
            </a:extLst>
          </p:cNvPr>
          <p:cNvSpPr>
            <a:spLocks noGrp="1"/>
          </p:cNvSpPr>
          <p:nvPr>
            <p:ph type="sldNum" sz="quarter" idx="5"/>
          </p:nvPr>
        </p:nvSpPr>
        <p:spPr/>
        <p:txBody>
          <a:bodyPr/>
          <a:lstStyle/>
          <a:p>
            <a:fld id="{6522D3B9-135D-446A-9B06-F6AFC797D7C8}" type="slidenum">
              <a:rPr lang="hu-HU" smtClean="0"/>
              <a:t>25</a:t>
            </a:fld>
            <a:endParaRPr lang="hu-HU"/>
          </a:p>
        </p:txBody>
      </p:sp>
    </p:spTree>
    <p:extLst>
      <p:ext uri="{BB962C8B-B14F-4D97-AF65-F5344CB8AC3E}">
        <p14:creationId xmlns:p14="http://schemas.microsoft.com/office/powerpoint/2010/main" val="2053694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2C37B-10A3-71D9-C97E-587C70CC4A44}"/>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5BF29242-E3F6-DB25-ED62-D4FFC2FA97B1}"/>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82A701B-5A38-1621-4FF2-822F4B68B095}"/>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endParaRPr lang="hu-HU" dirty="0"/>
          </a:p>
        </p:txBody>
      </p:sp>
      <p:sp>
        <p:nvSpPr>
          <p:cNvPr id="4" name="Dia számának helye 3">
            <a:extLst>
              <a:ext uri="{FF2B5EF4-FFF2-40B4-BE49-F238E27FC236}">
                <a16:creationId xmlns:a16="http://schemas.microsoft.com/office/drawing/2014/main" id="{14162425-D59B-1239-DC57-EB5C47F23DF7}"/>
              </a:ext>
            </a:extLst>
          </p:cNvPr>
          <p:cNvSpPr>
            <a:spLocks noGrp="1"/>
          </p:cNvSpPr>
          <p:nvPr>
            <p:ph type="sldNum" sz="quarter" idx="5"/>
          </p:nvPr>
        </p:nvSpPr>
        <p:spPr/>
        <p:txBody>
          <a:bodyPr/>
          <a:lstStyle/>
          <a:p>
            <a:fld id="{6522D3B9-135D-446A-9B06-F6AFC797D7C8}" type="slidenum">
              <a:rPr lang="hu-HU" smtClean="0"/>
              <a:t>26</a:t>
            </a:fld>
            <a:endParaRPr lang="hu-HU"/>
          </a:p>
        </p:txBody>
      </p:sp>
    </p:spTree>
    <p:extLst>
      <p:ext uri="{BB962C8B-B14F-4D97-AF65-F5344CB8AC3E}">
        <p14:creationId xmlns:p14="http://schemas.microsoft.com/office/powerpoint/2010/main" val="1900862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95EAC-78AD-E208-6403-8C526649AA83}"/>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A859D4B1-DD35-C0C1-A9B5-9D7333D34E49}"/>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2347D36-CCA3-CB43-95A7-0CC3BCBD8C67}"/>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endParaRPr lang="hu-HU" dirty="0"/>
          </a:p>
        </p:txBody>
      </p:sp>
      <p:sp>
        <p:nvSpPr>
          <p:cNvPr id="4" name="Dia számának helye 3">
            <a:extLst>
              <a:ext uri="{FF2B5EF4-FFF2-40B4-BE49-F238E27FC236}">
                <a16:creationId xmlns:a16="http://schemas.microsoft.com/office/drawing/2014/main" id="{9D2A7C66-FAEF-E796-CE4A-4250C95A7F5C}"/>
              </a:ext>
            </a:extLst>
          </p:cNvPr>
          <p:cNvSpPr>
            <a:spLocks noGrp="1"/>
          </p:cNvSpPr>
          <p:nvPr>
            <p:ph type="sldNum" sz="quarter" idx="5"/>
          </p:nvPr>
        </p:nvSpPr>
        <p:spPr/>
        <p:txBody>
          <a:bodyPr/>
          <a:lstStyle/>
          <a:p>
            <a:fld id="{6522D3B9-135D-446A-9B06-F6AFC797D7C8}" type="slidenum">
              <a:rPr lang="hu-HU" smtClean="0"/>
              <a:t>27</a:t>
            </a:fld>
            <a:endParaRPr lang="hu-HU"/>
          </a:p>
        </p:txBody>
      </p:sp>
    </p:spTree>
    <p:extLst>
      <p:ext uri="{BB962C8B-B14F-4D97-AF65-F5344CB8AC3E}">
        <p14:creationId xmlns:p14="http://schemas.microsoft.com/office/powerpoint/2010/main" val="788458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7919A-CB10-24C8-6570-C8532E824409}"/>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815016AF-1B15-8877-8BB7-5B3E2595884A}"/>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30DB5066-C247-45CE-2888-D54A1C297FFC}"/>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endParaRPr lang="hu-HU" dirty="0"/>
          </a:p>
        </p:txBody>
      </p:sp>
      <p:sp>
        <p:nvSpPr>
          <p:cNvPr id="4" name="Dia számának helye 3">
            <a:extLst>
              <a:ext uri="{FF2B5EF4-FFF2-40B4-BE49-F238E27FC236}">
                <a16:creationId xmlns:a16="http://schemas.microsoft.com/office/drawing/2014/main" id="{B3BD50E2-E5F6-44CA-9ABA-9644280C97A5}"/>
              </a:ext>
            </a:extLst>
          </p:cNvPr>
          <p:cNvSpPr>
            <a:spLocks noGrp="1"/>
          </p:cNvSpPr>
          <p:nvPr>
            <p:ph type="sldNum" sz="quarter" idx="5"/>
          </p:nvPr>
        </p:nvSpPr>
        <p:spPr/>
        <p:txBody>
          <a:bodyPr/>
          <a:lstStyle/>
          <a:p>
            <a:fld id="{6522D3B9-135D-446A-9B06-F6AFC797D7C8}" type="slidenum">
              <a:rPr lang="hu-HU" smtClean="0"/>
              <a:t>28</a:t>
            </a:fld>
            <a:endParaRPr lang="hu-HU"/>
          </a:p>
        </p:txBody>
      </p:sp>
    </p:spTree>
    <p:extLst>
      <p:ext uri="{BB962C8B-B14F-4D97-AF65-F5344CB8AC3E}">
        <p14:creationId xmlns:p14="http://schemas.microsoft.com/office/powerpoint/2010/main" val="32487202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4AE0-725C-0B99-32B4-0D96A087C3DD}"/>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B87826B9-EB29-098C-28DC-FD1E30D2B613}"/>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47F611B8-BC86-1C34-B8D1-92CCD49F4F1F}"/>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p>
          <a:p>
            <a:r>
              <a:rPr lang="hu-HU" sz="3810" kern="1200" dirty="0">
                <a:solidFill>
                  <a:schemeClr val="tx1"/>
                </a:solidFill>
                <a:effectLst/>
                <a:latin typeface="+mn-lt"/>
                <a:ea typeface="+mn-ea"/>
                <a:cs typeface="+mn-cs"/>
              </a:rPr>
              <a:t>A szinkron konzultáción csoportos beszélgetés témája lesz, hogy a résztvevők ugyanazokat a digitális tevékenységeket milyen DigKomp-kompetenciaterületekhez, illetve lehetőség szerint milyen kompetenciaelemekhez kapcsolták.</a:t>
            </a:r>
          </a:p>
          <a:p>
            <a:r>
              <a:rPr lang="hu-HU" sz="3810" kern="1200" dirty="0">
                <a:solidFill>
                  <a:schemeClr val="tx1"/>
                </a:solidFill>
                <a:effectLst/>
                <a:latin typeface="+mn-lt"/>
                <a:ea typeface="+mn-ea"/>
                <a:cs typeface="+mn-cs"/>
              </a:rPr>
              <a:t>A megbeszélés célja annak felismerése, hogy a DigKomp szerinti kapcsolás nem mindig mechanikus besorolás: ugyanaz a tevékenység több kompetenciát is mozgósíthat, ezért az indoklás és a vizsgált nézőpont legalább olyan fontos, mint maga a besorolás.</a:t>
            </a:r>
          </a:p>
          <a:p>
            <a:endParaRPr lang="hu-HU" sz="3810" kern="1200" dirty="0">
              <a:solidFill>
                <a:schemeClr val="tx1"/>
              </a:solidFill>
              <a:effectLst/>
              <a:latin typeface="+mn-lt"/>
              <a:ea typeface="+mn-ea"/>
              <a:cs typeface="+mn-cs"/>
            </a:endParaRPr>
          </a:p>
        </p:txBody>
      </p:sp>
      <p:sp>
        <p:nvSpPr>
          <p:cNvPr id="4" name="Dia számának helye 3">
            <a:extLst>
              <a:ext uri="{FF2B5EF4-FFF2-40B4-BE49-F238E27FC236}">
                <a16:creationId xmlns:a16="http://schemas.microsoft.com/office/drawing/2014/main" id="{583A1840-703C-F7CA-3850-3330FC8D0A16}"/>
              </a:ext>
            </a:extLst>
          </p:cNvPr>
          <p:cNvSpPr>
            <a:spLocks noGrp="1"/>
          </p:cNvSpPr>
          <p:nvPr>
            <p:ph type="sldNum" sz="quarter" idx="5"/>
          </p:nvPr>
        </p:nvSpPr>
        <p:spPr/>
        <p:txBody>
          <a:bodyPr/>
          <a:lstStyle/>
          <a:p>
            <a:fld id="{6522D3B9-135D-446A-9B06-F6AFC797D7C8}" type="slidenum">
              <a:rPr lang="hu-HU" smtClean="0"/>
              <a:t>29</a:t>
            </a:fld>
            <a:endParaRPr lang="hu-HU"/>
          </a:p>
        </p:txBody>
      </p:sp>
    </p:spTree>
    <p:extLst>
      <p:ext uri="{BB962C8B-B14F-4D97-AF65-F5344CB8AC3E}">
        <p14:creationId xmlns:p14="http://schemas.microsoft.com/office/powerpoint/2010/main" val="1321951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EDE49-80CC-8ED5-B764-D7597CCFC18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620A7A5E-EDD0-16B2-DD56-2ED645F55FCC}"/>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32135A4B-DA9B-8180-2E0F-32E68C22EF00}"/>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endParaRPr lang="hu-HU" dirty="0"/>
          </a:p>
        </p:txBody>
      </p:sp>
      <p:sp>
        <p:nvSpPr>
          <p:cNvPr id="4" name="Dia számának helye 3">
            <a:extLst>
              <a:ext uri="{FF2B5EF4-FFF2-40B4-BE49-F238E27FC236}">
                <a16:creationId xmlns:a16="http://schemas.microsoft.com/office/drawing/2014/main" id="{61CA62F0-77A8-6D38-B6E4-9FEB50DAD3E8}"/>
              </a:ext>
            </a:extLst>
          </p:cNvPr>
          <p:cNvSpPr>
            <a:spLocks noGrp="1"/>
          </p:cNvSpPr>
          <p:nvPr>
            <p:ph type="sldNum" sz="quarter" idx="5"/>
          </p:nvPr>
        </p:nvSpPr>
        <p:spPr/>
        <p:txBody>
          <a:bodyPr/>
          <a:lstStyle/>
          <a:p>
            <a:fld id="{6522D3B9-135D-446A-9B06-F6AFC797D7C8}" type="slidenum">
              <a:rPr lang="hu-HU" smtClean="0"/>
              <a:t>30</a:t>
            </a:fld>
            <a:endParaRPr lang="hu-HU"/>
          </a:p>
        </p:txBody>
      </p:sp>
    </p:spTree>
    <p:extLst>
      <p:ext uri="{BB962C8B-B14F-4D97-AF65-F5344CB8AC3E}">
        <p14:creationId xmlns:p14="http://schemas.microsoft.com/office/powerpoint/2010/main" val="1509387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8E6A4-43F0-5678-604A-D88EFFAC4745}"/>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1DA6DE36-474E-C480-E5CF-DF185561D563}"/>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18736358-51B4-8E46-949B-15A6F6B92E07}"/>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konzultációnak témája lesz, hogy a résztvevők szerint milyen szerepe lehet az általános DigKomp-rendszernek az ágazati vagy szakmai képzésekben, és milyen esetekben lehet szükség ágazati értelmezésre vagy kiegészítésre.</a:t>
            </a:r>
          </a:p>
          <a:p>
            <a:r>
              <a:rPr lang="hu-HU" sz="3810" kern="1200" dirty="0">
                <a:solidFill>
                  <a:schemeClr val="tx1"/>
                </a:solidFill>
                <a:effectLst/>
                <a:latin typeface="+mn-lt"/>
                <a:ea typeface="+mn-ea"/>
                <a:cs typeface="+mn-cs"/>
              </a:rPr>
              <a:t>A megbeszélés célja a különböző álláspontok, érvek és értelmezési lehetőségek összevetése.</a:t>
            </a:r>
          </a:p>
        </p:txBody>
      </p:sp>
      <p:sp>
        <p:nvSpPr>
          <p:cNvPr id="4" name="Dia számának helye 3">
            <a:extLst>
              <a:ext uri="{FF2B5EF4-FFF2-40B4-BE49-F238E27FC236}">
                <a16:creationId xmlns:a16="http://schemas.microsoft.com/office/drawing/2014/main" id="{E80EC0AC-CDEC-AA0D-A28B-7A4EB801819D}"/>
              </a:ext>
            </a:extLst>
          </p:cNvPr>
          <p:cNvSpPr>
            <a:spLocks noGrp="1"/>
          </p:cNvSpPr>
          <p:nvPr>
            <p:ph type="sldNum" sz="quarter" idx="5"/>
          </p:nvPr>
        </p:nvSpPr>
        <p:spPr/>
        <p:txBody>
          <a:bodyPr/>
          <a:lstStyle/>
          <a:p>
            <a:fld id="{6522D3B9-135D-446A-9B06-F6AFC797D7C8}" type="slidenum">
              <a:rPr lang="hu-HU" smtClean="0"/>
              <a:t>31</a:t>
            </a:fld>
            <a:endParaRPr lang="hu-HU"/>
          </a:p>
        </p:txBody>
      </p:sp>
    </p:spTree>
    <p:extLst>
      <p:ext uri="{BB962C8B-B14F-4D97-AF65-F5344CB8AC3E}">
        <p14:creationId xmlns:p14="http://schemas.microsoft.com/office/powerpoint/2010/main" val="2593205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FFC1-0EEE-A4FF-0F18-52F69EC5014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C28033C0-FB2D-D756-6B9A-B8C22A66AE94}"/>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27A278FF-5F65-A8CB-57FC-D067EF792B02}"/>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5A6EBB2A-AD33-788F-9260-42975EBB1D31}"/>
              </a:ext>
            </a:extLst>
          </p:cNvPr>
          <p:cNvSpPr>
            <a:spLocks noGrp="1"/>
          </p:cNvSpPr>
          <p:nvPr>
            <p:ph type="sldNum" sz="quarter" idx="5"/>
          </p:nvPr>
        </p:nvSpPr>
        <p:spPr/>
        <p:txBody>
          <a:bodyPr/>
          <a:lstStyle/>
          <a:p>
            <a:fld id="{6522D3B9-135D-446A-9B06-F6AFC797D7C8}" type="slidenum">
              <a:rPr lang="hu-HU" smtClean="0"/>
              <a:t>34</a:t>
            </a:fld>
            <a:endParaRPr lang="hu-HU"/>
          </a:p>
        </p:txBody>
      </p:sp>
    </p:spTree>
    <p:extLst>
      <p:ext uri="{BB962C8B-B14F-4D97-AF65-F5344CB8AC3E}">
        <p14:creationId xmlns:p14="http://schemas.microsoft.com/office/powerpoint/2010/main" val="1322897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99E24-F52A-A970-88C9-261E4F0DDE4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7DD95E9F-F906-EAFE-ADE6-B7A959B26256}"/>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96690802-DB43-0303-5C41-A57EC3761698}"/>
              </a:ext>
            </a:extLst>
          </p:cNvPr>
          <p:cNvSpPr>
            <a:spLocks noGrp="1"/>
          </p:cNvSpPr>
          <p:nvPr>
            <p:ph type="body" idx="1"/>
          </p:nvPr>
        </p:nvSpPr>
        <p:spPr/>
        <p:txBody>
          <a:bodyPr/>
          <a:lstStyle/>
          <a:p>
            <a:r>
              <a:rPr lang="hu-HU" sz="3810" kern="1200" dirty="0">
                <a:solidFill>
                  <a:schemeClr val="tx1"/>
                </a:solidFill>
                <a:effectLst/>
                <a:latin typeface="+mn-lt"/>
                <a:ea typeface="+mn-ea"/>
                <a:cs typeface="+mn-cs"/>
              </a:rPr>
              <a:t>A DTR által támogatott képzési folyamat fő lépései a következők:</a:t>
            </a:r>
          </a:p>
          <a:p>
            <a:r>
              <a:rPr lang="hu-HU" sz="3810" b="1" kern="1200" dirty="0">
                <a:solidFill>
                  <a:schemeClr val="tx1"/>
                </a:solidFill>
                <a:effectLst/>
                <a:latin typeface="+mn-lt"/>
                <a:ea typeface="+mn-ea"/>
                <a:cs typeface="+mn-cs"/>
              </a:rPr>
              <a:t>Képzési program előkészítése → DIMOP-programadminisztráció → Képzési program meghirdetése → Jelentkezés a képzési programra → Kompetenciamérés → Képzésajánlás és képzésválasztás → Képzés indítása és képzésbe lépés → Képzés megvalósítása → Értékelés   → Tanúsítás → Elégedettségmérés és visszacsatolás</a:t>
            </a:r>
            <a:r>
              <a:rPr lang="hu-HU" sz="3810" kern="1200" dirty="0">
                <a:solidFill>
                  <a:schemeClr val="tx1"/>
                </a:solidFill>
                <a:effectLst/>
                <a:latin typeface="+mn-lt"/>
                <a:ea typeface="+mn-ea"/>
                <a:cs typeface="+mn-cs"/>
              </a:rPr>
              <a:t> </a:t>
            </a:r>
            <a:r>
              <a:rPr lang="hu-HU" sz="3810" b="1" kern="1200" dirty="0">
                <a:solidFill>
                  <a:schemeClr val="tx1"/>
                </a:solidFill>
                <a:effectLst/>
                <a:latin typeface="+mn-lt"/>
                <a:ea typeface="+mn-ea"/>
                <a:cs typeface="+mn-cs"/>
              </a:rPr>
              <a:t>→ Képzés lezárása </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a:t>
            </a:r>
            <a:r>
              <a:rPr lang="hu-HU" sz="3810" b="1" kern="1200" dirty="0">
                <a:solidFill>
                  <a:schemeClr val="tx1"/>
                </a:solidFill>
                <a:effectLst/>
                <a:latin typeface="+mn-lt"/>
                <a:ea typeface="+mn-ea"/>
                <a:cs typeface="+mn-cs"/>
              </a:rPr>
              <a:t>monitoring és a nyomon követés a teljes folyamatot átfogja.</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fogalmak együtt írják le a DTR működési modelljét, amely támogatja a digitáliskompetencia-fejlesztési programok egységes, átlátható és nyomon követhető megvalósítását.</a:t>
            </a:r>
          </a:p>
          <a:p>
            <a:r>
              <a:rPr lang="hu-HU" sz="3810" kern="1200" dirty="0">
                <a:solidFill>
                  <a:schemeClr val="tx1"/>
                </a:solidFill>
                <a:effectLst/>
                <a:latin typeface="+mn-lt"/>
                <a:ea typeface="+mn-ea"/>
                <a:cs typeface="+mn-cs"/>
              </a:rPr>
              <a:t>Az alábbi két videó a résztvevő szempontjából mutatja be a képzési folyamatot: </a:t>
            </a:r>
          </a:p>
          <a:p>
            <a:r>
              <a:rPr lang="hu-HU" sz="3810" b="1" kern="1200" dirty="0">
                <a:solidFill>
                  <a:schemeClr val="tx1"/>
                </a:solidFill>
                <a:effectLst/>
                <a:latin typeface="+mn-lt"/>
                <a:ea typeface="+mn-ea"/>
                <a:cs typeface="+mn-cs"/>
              </a:rPr>
              <a:t>Bemutató témája</a:t>
            </a:r>
            <a:endParaRPr lang="hu-HU" sz="3810" kern="1200" dirty="0">
              <a:solidFill>
                <a:schemeClr val="tx1"/>
              </a:solidFill>
              <a:effectLst/>
              <a:latin typeface="+mn-lt"/>
              <a:ea typeface="+mn-ea"/>
              <a:cs typeface="+mn-cs"/>
            </a:endParaRPr>
          </a:p>
          <a:p>
            <a:r>
              <a:rPr lang="hu-HU" sz="3810" b="1" kern="1200" dirty="0">
                <a:solidFill>
                  <a:schemeClr val="tx1"/>
                </a:solidFill>
                <a:effectLst/>
                <a:latin typeface="+mn-lt"/>
                <a:ea typeface="+mn-ea"/>
                <a:cs typeface="+mn-cs"/>
              </a:rPr>
              <a:t>Kinek szól</a:t>
            </a:r>
            <a:endParaRPr lang="hu-HU" sz="3810" kern="1200" dirty="0">
              <a:solidFill>
                <a:schemeClr val="tx1"/>
              </a:solidFill>
              <a:effectLst/>
              <a:latin typeface="+mn-lt"/>
              <a:ea typeface="+mn-ea"/>
              <a:cs typeface="+mn-cs"/>
            </a:endParaRPr>
          </a:p>
          <a:p>
            <a:r>
              <a:rPr lang="hu-HU" sz="3810" b="1" kern="1200" dirty="0">
                <a:solidFill>
                  <a:schemeClr val="tx1"/>
                </a:solidFill>
                <a:effectLst/>
                <a:latin typeface="+mn-lt"/>
                <a:ea typeface="+mn-ea"/>
                <a:cs typeface="+mn-cs"/>
              </a:rPr>
              <a:t>Link</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Digitáliskompetencia-fejlesztő képzések – Jelentkezés</a:t>
            </a:r>
          </a:p>
          <a:p>
            <a:r>
              <a:rPr lang="hu-HU" sz="3810" kern="1200" dirty="0">
                <a:solidFill>
                  <a:schemeClr val="tx1"/>
                </a:solidFill>
                <a:effectLst/>
                <a:latin typeface="+mn-lt"/>
                <a:ea typeface="+mn-ea"/>
                <a:cs typeface="+mn-cs"/>
              </a:rPr>
              <a:t>Képzésben részt vevő</a:t>
            </a:r>
          </a:p>
          <a:p>
            <a:r>
              <a:rPr lang="hu-HU" sz="3810" u="none" strike="noStrike" kern="1200" dirty="0">
                <a:solidFill>
                  <a:schemeClr val="tx1"/>
                </a:solidFill>
                <a:effectLst/>
                <a:latin typeface="+mn-lt"/>
                <a:ea typeface="+mn-ea"/>
                <a:cs typeface="+mn-cs"/>
                <a:hlinkClick r:id="rId3" tooltip="https://tinyurl.com/y53mjw7t"/>
              </a:rPr>
              <a:t>https://tinyurl.com/y53mjw7t</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Digitáliskompetencia-fejlesztő képzések – Képzési folyamat</a:t>
            </a:r>
          </a:p>
          <a:p>
            <a:r>
              <a:rPr lang="hu-HU" sz="3810" kern="1200" dirty="0">
                <a:solidFill>
                  <a:schemeClr val="tx1"/>
                </a:solidFill>
                <a:effectLst/>
                <a:latin typeface="+mn-lt"/>
                <a:ea typeface="+mn-ea"/>
                <a:cs typeface="+mn-cs"/>
              </a:rPr>
              <a:t>Képzésben részt vevő</a:t>
            </a:r>
          </a:p>
          <a:p>
            <a:r>
              <a:rPr lang="hu-HU" sz="3810" u="none" strike="noStrike" kern="1200" dirty="0">
                <a:solidFill>
                  <a:schemeClr val="tx1"/>
                </a:solidFill>
                <a:effectLst/>
                <a:latin typeface="+mn-lt"/>
                <a:ea typeface="+mn-ea"/>
                <a:cs typeface="+mn-cs"/>
                <a:hlinkClick r:id="rId4" tooltip="https://tinyurl.com/3vmuc8vs"/>
              </a:rPr>
              <a:t>https://tinyurl.com/3vmuc8vs</a:t>
            </a:r>
            <a:endParaRPr lang="hu-HU" sz="3810" kern="1200" dirty="0">
              <a:solidFill>
                <a:schemeClr val="tx1"/>
              </a:solidFill>
              <a:effectLst/>
              <a:latin typeface="+mn-lt"/>
              <a:ea typeface="+mn-ea"/>
              <a:cs typeface="+mn-cs"/>
            </a:endParaRPr>
          </a:p>
          <a:p>
            <a:endParaRPr lang="hu-HU" dirty="0"/>
          </a:p>
        </p:txBody>
      </p:sp>
      <p:sp>
        <p:nvSpPr>
          <p:cNvPr id="4" name="Dia számának helye 3">
            <a:extLst>
              <a:ext uri="{FF2B5EF4-FFF2-40B4-BE49-F238E27FC236}">
                <a16:creationId xmlns:a16="http://schemas.microsoft.com/office/drawing/2014/main" id="{CE188070-88BB-25E6-6158-9358E5BF6BDC}"/>
              </a:ext>
            </a:extLst>
          </p:cNvPr>
          <p:cNvSpPr>
            <a:spLocks noGrp="1"/>
          </p:cNvSpPr>
          <p:nvPr>
            <p:ph type="sldNum" sz="quarter" idx="5"/>
          </p:nvPr>
        </p:nvSpPr>
        <p:spPr/>
        <p:txBody>
          <a:bodyPr/>
          <a:lstStyle/>
          <a:p>
            <a:fld id="{6522D3B9-135D-446A-9B06-F6AFC797D7C8}" type="slidenum">
              <a:rPr lang="hu-HU" smtClean="0"/>
              <a:t>35</a:t>
            </a:fld>
            <a:endParaRPr lang="hu-HU"/>
          </a:p>
        </p:txBody>
      </p:sp>
    </p:spTree>
    <p:extLst>
      <p:ext uri="{BB962C8B-B14F-4D97-AF65-F5344CB8AC3E}">
        <p14:creationId xmlns:p14="http://schemas.microsoft.com/office/powerpoint/2010/main" val="271722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0CD53-EED3-89AC-3CC1-A7348A5AF71D}"/>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A939AE2C-BAEC-CEB0-4CD6-61A86DEB9545}"/>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F9A2015F-A170-04ED-DD68-DD29B562A1D3}"/>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a résztvevők milyen szempontok alapján azonosították a képzés DigKomp-kapcsol</a:t>
            </a:r>
            <a:r>
              <a:rPr lang="hu-HU" sz="3810" b="1" kern="1200" dirty="0">
                <a:solidFill>
                  <a:schemeClr val="tx1"/>
                </a:solidFill>
                <a:effectLst/>
                <a:latin typeface="+mn-lt"/>
                <a:ea typeface="+mn-ea"/>
                <a:cs typeface="+mn-cs"/>
              </a:rPr>
              <a:t>ódás</a:t>
            </a:r>
            <a:r>
              <a:rPr lang="hu-HU" sz="3810" kern="1200" dirty="0">
                <a:solidFill>
                  <a:schemeClr val="tx1"/>
                </a:solidFill>
                <a:effectLst/>
                <a:latin typeface="+mn-lt"/>
                <a:ea typeface="+mn-ea"/>
                <a:cs typeface="+mn-cs"/>
              </a:rPr>
              <a:t>ait. A megbeszélés célja annak felismerése, hogy a DigKomp-alapú jelleg nem a képzés címéből, hanem a célok, tanulási eredmények, tartalmak, értékelések és tanúsítható kimenetek összhangjából következik.</a:t>
            </a:r>
          </a:p>
        </p:txBody>
      </p:sp>
      <p:sp>
        <p:nvSpPr>
          <p:cNvPr id="4" name="Dia számának helye 3">
            <a:extLst>
              <a:ext uri="{FF2B5EF4-FFF2-40B4-BE49-F238E27FC236}">
                <a16:creationId xmlns:a16="http://schemas.microsoft.com/office/drawing/2014/main" id="{773CA467-B348-0175-4514-BAF3898EBC8B}"/>
              </a:ext>
            </a:extLst>
          </p:cNvPr>
          <p:cNvSpPr>
            <a:spLocks noGrp="1"/>
          </p:cNvSpPr>
          <p:nvPr>
            <p:ph type="sldNum" sz="quarter" idx="5"/>
          </p:nvPr>
        </p:nvSpPr>
        <p:spPr/>
        <p:txBody>
          <a:bodyPr/>
          <a:lstStyle/>
          <a:p>
            <a:fld id="{6522D3B9-135D-446A-9B06-F6AFC797D7C8}" type="slidenum">
              <a:rPr lang="hu-HU" smtClean="0"/>
              <a:t>40</a:t>
            </a:fld>
            <a:endParaRPr lang="hu-HU"/>
          </a:p>
        </p:txBody>
      </p:sp>
    </p:spTree>
    <p:extLst>
      <p:ext uri="{BB962C8B-B14F-4D97-AF65-F5344CB8AC3E}">
        <p14:creationId xmlns:p14="http://schemas.microsoft.com/office/powerpoint/2010/main" val="3482402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35F76-831C-F283-060D-F2DEE62CEC52}"/>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0AD7B875-E890-48F6-F5AC-356015458BC0}"/>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A0F91EF-3637-FBF7-3F53-AC877B51D9D8}"/>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endParaRPr lang="hu-HU" dirty="0"/>
          </a:p>
        </p:txBody>
      </p:sp>
      <p:sp>
        <p:nvSpPr>
          <p:cNvPr id="4" name="Dia számának helye 3">
            <a:extLst>
              <a:ext uri="{FF2B5EF4-FFF2-40B4-BE49-F238E27FC236}">
                <a16:creationId xmlns:a16="http://schemas.microsoft.com/office/drawing/2014/main" id="{E6ACBC01-8AD4-B530-AFB4-811B3E820929}"/>
              </a:ext>
            </a:extLst>
          </p:cNvPr>
          <p:cNvSpPr>
            <a:spLocks noGrp="1"/>
          </p:cNvSpPr>
          <p:nvPr>
            <p:ph type="sldNum" sz="quarter" idx="5"/>
          </p:nvPr>
        </p:nvSpPr>
        <p:spPr/>
        <p:txBody>
          <a:bodyPr/>
          <a:lstStyle/>
          <a:p>
            <a:fld id="{6522D3B9-135D-446A-9B06-F6AFC797D7C8}" type="slidenum">
              <a:rPr lang="hu-HU" smtClean="0"/>
              <a:t>41</a:t>
            </a:fld>
            <a:endParaRPr lang="hu-HU"/>
          </a:p>
        </p:txBody>
      </p:sp>
    </p:spTree>
    <p:extLst>
      <p:ext uri="{BB962C8B-B14F-4D97-AF65-F5344CB8AC3E}">
        <p14:creationId xmlns:p14="http://schemas.microsoft.com/office/powerpoint/2010/main" val="26620173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8A069-949F-31F2-4D37-9E81708F732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1CF3FE45-7A2B-89E6-E4DB-54D2DCE81AEE}"/>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3E366A8C-FF4F-9401-205A-E6F1D5EEF4CF}"/>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p>
          <a:p>
            <a:r>
              <a:rPr lang="hu-HU" sz="3810" kern="1200" dirty="0">
                <a:solidFill>
                  <a:schemeClr val="tx1"/>
                </a:solidFill>
                <a:effectLst/>
                <a:latin typeface="+mn-lt"/>
                <a:ea typeface="+mn-ea"/>
                <a:cs typeface="+mn-cs"/>
              </a:rPr>
              <a:t>A konzultáción a feladat alapján azt beszéljük meg, hogy a tanúsításnak milyen mértékben kell követnie az eredményszerző értékelés tényleges eredményét. A megbeszélés célja annak felismerése, hogy a mikrotanúsítvány hitelessége abból következik, hogy csak olyan tanulási eredményt és kompetenciaeredményt igazol, amelyet a képzési profilhoz illeszkedő értékelés valóban alátámasztott.</a:t>
            </a:r>
          </a:p>
        </p:txBody>
      </p:sp>
      <p:sp>
        <p:nvSpPr>
          <p:cNvPr id="4" name="Dia számának helye 3">
            <a:extLst>
              <a:ext uri="{FF2B5EF4-FFF2-40B4-BE49-F238E27FC236}">
                <a16:creationId xmlns:a16="http://schemas.microsoft.com/office/drawing/2014/main" id="{DCFF50AA-16BD-2213-F363-49E5A0A67A12}"/>
              </a:ext>
            </a:extLst>
          </p:cNvPr>
          <p:cNvSpPr>
            <a:spLocks noGrp="1"/>
          </p:cNvSpPr>
          <p:nvPr>
            <p:ph type="sldNum" sz="quarter" idx="5"/>
          </p:nvPr>
        </p:nvSpPr>
        <p:spPr/>
        <p:txBody>
          <a:bodyPr/>
          <a:lstStyle/>
          <a:p>
            <a:fld id="{6522D3B9-135D-446A-9B06-F6AFC797D7C8}" type="slidenum">
              <a:rPr lang="hu-HU" smtClean="0"/>
              <a:t>42</a:t>
            </a:fld>
            <a:endParaRPr lang="hu-HU"/>
          </a:p>
        </p:txBody>
      </p:sp>
    </p:spTree>
    <p:extLst>
      <p:ext uri="{BB962C8B-B14F-4D97-AF65-F5344CB8AC3E}">
        <p14:creationId xmlns:p14="http://schemas.microsoft.com/office/powerpoint/2010/main" val="39300206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52495-BABC-E547-ABA2-00027013660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4A384713-F302-C075-28B8-E100E0522921}"/>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EE37EBBD-55F2-05B4-FA7D-8B2D226D1756}"/>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endParaRPr lang="hu-HU" dirty="0"/>
          </a:p>
        </p:txBody>
      </p:sp>
      <p:sp>
        <p:nvSpPr>
          <p:cNvPr id="4" name="Dia számának helye 3">
            <a:extLst>
              <a:ext uri="{FF2B5EF4-FFF2-40B4-BE49-F238E27FC236}">
                <a16:creationId xmlns:a16="http://schemas.microsoft.com/office/drawing/2014/main" id="{5977F8D0-34EC-CC98-5BFB-3E2792C0FB3B}"/>
              </a:ext>
            </a:extLst>
          </p:cNvPr>
          <p:cNvSpPr>
            <a:spLocks noGrp="1"/>
          </p:cNvSpPr>
          <p:nvPr>
            <p:ph type="sldNum" sz="quarter" idx="5"/>
          </p:nvPr>
        </p:nvSpPr>
        <p:spPr/>
        <p:txBody>
          <a:bodyPr/>
          <a:lstStyle/>
          <a:p>
            <a:fld id="{6522D3B9-135D-446A-9B06-F6AFC797D7C8}" type="slidenum">
              <a:rPr lang="hu-HU" smtClean="0"/>
              <a:t>43</a:t>
            </a:fld>
            <a:endParaRPr lang="hu-HU"/>
          </a:p>
        </p:txBody>
      </p:sp>
    </p:spTree>
    <p:extLst>
      <p:ext uri="{BB962C8B-B14F-4D97-AF65-F5344CB8AC3E}">
        <p14:creationId xmlns:p14="http://schemas.microsoft.com/office/powerpoint/2010/main" val="2218526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8277F-F6EB-3217-2C75-9E83DD7B3F26}"/>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D559AF1E-EA37-A44D-D68F-FA46A2863BEE}"/>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1EB39CB-4689-C0DE-B1C9-F59B536CE25D}"/>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megbeszélés célja annak felismerése, hogy mérőeszközválasztáshoz a célcsoport előzetes ismerete szükséges, illetve saját élményen alapuló tapasztalatot szerezzenek a különböző elveken működő mérőeszközök előnyeiről, hátrányairól és azok korlátairól. </a:t>
            </a:r>
          </a:p>
        </p:txBody>
      </p:sp>
      <p:sp>
        <p:nvSpPr>
          <p:cNvPr id="4" name="Dia számának helye 3">
            <a:extLst>
              <a:ext uri="{FF2B5EF4-FFF2-40B4-BE49-F238E27FC236}">
                <a16:creationId xmlns:a16="http://schemas.microsoft.com/office/drawing/2014/main" id="{AD228C5A-7684-081A-8204-F8D8D4194839}"/>
              </a:ext>
            </a:extLst>
          </p:cNvPr>
          <p:cNvSpPr>
            <a:spLocks noGrp="1"/>
          </p:cNvSpPr>
          <p:nvPr>
            <p:ph type="sldNum" sz="quarter" idx="5"/>
          </p:nvPr>
        </p:nvSpPr>
        <p:spPr/>
        <p:txBody>
          <a:bodyPr/>
          <a:lstStyle/>
          <a:p>
            <a:fld id="{6522D3B9-135D-446A-9B06-F6AFC797D7C8}" type="slidenum">
              <a:rPr lang="hu-HU" smtClean="0"/>
              <a:t>44</a:t>
            </a:fld>
            <a:endParaRPr lang="hu-HU"/>
          </a:p>
        </p:txBody>
      </p:sp>
    </p:spTree>
    <p:extLst>
      <p:ext uri="{BB962C8B-B14F-4D97-AF65-F5344CB8AC3E}">
        <p14:creationId xmlns:p14="http://schemas.microsoft.com/office/powerpoint/2010/main" val="958219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DF8F1-3D84-3722-67BF-DDAEFD0C8DBA}"/>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6B754278-983D-546F-BB3C-D5FB826175EB}"/>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51116DBE-ABE6-F46D-CD1E-45933DFC4EB6}"/>
              </a:ext>
            </a:extLst>
          </p:cNvPr>
          <p:cNvSpPr>
            <a:spLocks noGrp="1"/>
          </p:cNvSpPr>
          <p:nvPr>
            <p:ph type="body" idx="1"/>
          </p:nvPr>
        </p:nvSpPr>
        <p:spPr/>
        <p:txBody>
          <a:bodyPr/>
          <a:lstStyle/>
          <a:p>
            <a:r>
              <a:rPr lang="hu-HU" dirty="0"/>
              <a:t>Ha a részletesebb táblára van szükség lépj vissza a 28-as diára</a:t>
            </a:r>
          </a:p>
          <a:p>
            <a:endParaRPr lang="hu-HU" dirty="0"/>
          </a:p>
        </p:txBody>
      </p:sp>
      <p:sp>
        <p:nvSpPr>
          <p:cNvPr id="4" name="Dia számának helye 3">
            <a:extLst>
              <a:ext uri="{FF2B5EF4-FFF2-40B4-BE49-F238E27FC236}">
                <a16:creationId xmlns:a16="http://schemas.microsoft.com/office/drawing/2014/main" id="{99FE3DB9-06AB-B724-7482-C8EF96ED3D77}"/>
              </a:ext>
            </a:extLst>
          </p:cNvPr>
          <p:cNvSpPr>
            <a:spLocks noGrp="1"/>
          </p:cNvSpPr>
          <p:nvPr>
            <p:ph type="sldNum" sz="quarter" idx="5"/>
          </p:nvPr>
        </p:nvSpPr>
        <p:spPr/>
        <p:txBody>
          <a:bodyPr/>
          <a:lstStyle/>
          <a:p>
            <a:fld id="{39BB765C-BC40-4609-B60A-0B1465535637}" type="slidenum">
              <a:rPr lang="hu-HU" smtClean="0"/>
              <a:t>45</a:t>
            </a:fld>
            <a:endParaRPr lang="hu-HU"/>
          </a:p>
        </p:txBody>
      </p:sp>
    </p:spTree>
    <p:extLst>
      <p:ext uri="{BB962C8B-B14F-4D97-AF65-F5344CB8AC3E}">
        <p14:creationId xmlns:p14="http://schemas.microsoft.com/office/powerpoint/2010/main" val="15784332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AC6E1-8415-FD2A-F144-D1083490FF0B}"/>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D934C261-DDA8-944C-D0B5-84C97E5BC36D}"/>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43DA8B6-005C-F3AE-8576-62D0B94BB460}"/>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20CA4A13-EB2C-B96A-48AC-314DA292E04D}"/>
              </a:ext>
            </a:extLst>
          </p:cNvPr>
          <p:cNvSpPr>
            <a:spLocks noGrp="1"/>
          </p:cNvSpPr>
          <p:nvPr>
            <p:ph type="sldNum" sz="quarter" idx="5"/>
          </p:nvPr>
        </p:nvSpPr>
        <p:spPr/>
        <p:txBody>
          <a:bodyPr/>
          <a:lstStyle/>
          <a:p>
            <a:fld id="{6522D3B9-135D-446A-9B06-F6AFC797D7C8}" type="slidenum">
              <a:rPr lang="hu-HU" smtClean="0"/>
              <a:t>46</a:t>
            </a:fld>
            <a:endParaRPr lang="hu-HU"/>
          </a:p>
        </p:txBody>
      </p:sp>
    </p:spTree>
    <p:extLst>
      <p:ext uri="{BB962C8B-B14F-4D97-AF65-F5344CB8AC3E}">
        <p14:creationId xmlns:p14="http://schemas.microsoft.com/office/powerpoint/2010/main" val="2280246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Ide egy szavazást javaslok, </a:t>
            </a:r>
          </a:p>
        </p:txBody>
      </p:sp>
      <p:sp>
        <p:nvSpPr>
          <p:cNvPr id="4" name="Dia számának helye 3"/>
          <p:cNvSpPr>
            <a:spLocks noGrp="1"/>
          </p:cNvSpPr>
          <p:nvPr>
            <p:ph type="sldNum" sz="quarter" idx="5"/>
          </p:nvPr>
        </p:nvSpPr>
        <p:spPr/>
        <p:txBody>
          <a:bodyPr/>
          <a:lstStyle/>
          <a:p>
            <a:fld id="{6522D3B9-135D-446A-9B06-F6AFC797D7C8}" type="slidenum">
              <a:rPr lang="hu-HU" smtClean="0"/>
              <a:t>48</a:t>
            </a:fld>
            <a:endParaRPr lang="hu-HU"/>
          </a:p>
        </p:txBody>
      </p:sp>
    </p:spTree>
    <p:extLst>
      <p:ext uri="{BB962C8B-B14F-4D97-AF65-F5344CB8AC3E}">
        <p14:creationId xmlns:p14="http://schemas.microsoft.com/office/powerpoint/2010/main" val="564065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77430" y="6765252"/>
            <a:ext cx="24677539" cy="4668123"/>
          </a:xfrm>
        </p:spPr>
        <p:txBody>
          <a:bodyPr/>
          <a:lstStyle/>
          <a:p>
            <a:r>
              <a:rPr lang="en-US"/>
              <a:t>Click to edit Master title style</a:t>
            </a:r>
          </a:p>
        </p:txBody>
      </p:sp>
      <p:sp>
        <p:nvSpPr>
          <p:cNvPr id="3" name="Subtitle 2"/>
          <p:cNvSpPr>
            <a:spLocks noGrp="1"/>
          </p:cNvSpPr>
          <p:nvPr>
            <p:ph type="subTitle" idx="1"/>
          </p:nvPr>
        </p:nvSpPr>
        <p:spPr>
          <a:xfrm>
            <a:off x="4354860" y="12340784"/>
            <a:ext cx="20322679" cy="5565452"/>
          </a:xfrm>
        </p:spPr>
        <p:txBody>
          <a:bodyPr/>
          <a:lstStyle>
            <a:lvl1pPr marL="0" indent="0" algn="ctr">
              <a:buNone/>
              <a:defRPr>
                <a:solidFill>
                  <a:schemeClr val="tx1">
                    <a:tint val="75000"/>
                  </a:schemeClr>
                </a:solidFill>
              </a:defRPr>
            </a:lvl1pPr>
            <a:lvl2pPr marL="1451610" indent="0" algn="ctr">
              <a:buNone/>
              <a:defRPr>
                <a:solidFill>
                  <a:schemeClr val="tx1">
                    <a:tint val="75000"/>
                  </a:schemeClr>
                </a:solidFill>
              </a:defRPr>
            </a:lvl2pPr>
            <a:lvl3pPr marL="2903220" indent="0" algn="ctr">
              <a:buNone/>
              <a:defRPr>
                <a:solidFill>
                  <a:schemeClr val="tx1">
                    <a:tint val="75000"/>
                  </a:schemeClr>
                </a:solidFill>
              </a:defRPr>
            </a:lvl3pPr>
            <a:lvl4pPr marL="4354830" indent="0" algn="ctr">
              <a:buNone/>
              <a:defRPr>
                <a:solidFill>
                  <a:schemeClr val="tx1">
                    <a:tint val="75000"/>
                  </a:schemeClr>
                </a:solidFill>
              </a:defRPr>
            </a:lvl4pPr>
            <a:lvl5pPr marL="5806440" indent="0" algn="ctr">
              <a:buNone/>
              <a:defRPr>
                <a:solidFill>
                  <a:schemeClr val="tx1">
                    <a:tint val="75000"/>
                  </a:schemeClr>
                </a:solidFill>
              </a:defRPr>
            </a:lvl5pPr>
            <a:lvl6pPr marL="7258050" indent="0" algn="ctr">
              <a:buNone/>
              <a:defRPr>
                <a:solidFill>
                  <a:schemeClr val="tx1">
                    <a:tint val="75000"/>
                  </a:schemeClr>
                </a:solidFill>
              </a:defRPr>
            </a:lvl6pPr>
            <a:lvl7pPr marL="8709660" indent="0" algn="ctr">
              <a:buNone/>
              <a:defRPr>
                <a:solidFill>
                  <a:schemeClr val="tx1">
                    <a:tint val="75000"/>
                  </a:schemeClr>
                </a:solidFill>
              </a:defRPr>
            </a:lvl7pPr>
            <a:lvl8pPr marL="10161270" indent="0" algn="ctr">
              <a:buNone/>
              <a:defRPr>
                <a:solidFill>
                  <a:schemeClr val="tx1">
                    <a:tint val="75000"/>
                  </a:schemeClr>
                </a:solidFill>
              </a:defRPr>
            </a:lvl8pPr>
            <a:lvl9pPr marL="116128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93359" y="13994289"/>
            <a:ext cx="24677539" cy="4325324"/>
          </a:xfrm>
        </p:spPr>
        <p:txBody>
          <a:bodyPr anchor="t"/>
          <a:lstStyle>
            <a:lvl1pPr algn="l">
              <a:defRPr sz="12700" b="1" cap="all"/>
            </a:lvl1pPr>
          </a:lstStyle>
          <a:p>
            <a:r>
              <a:rPr lang="en-US"/>
              <a:t>Click to edit Master title style</a:t>
            </a:r>
          </a:p>
        </p:txBody>
      </p:sp>
      <p:sp>
        <p:nvSpPr>
          <p:cNvPr id="3" name="Text Placeholder 2"/>
          <p:cNvSpPr>
            <a:spLocks noGrp="1"/>
          </p:cNvSpPr>
          <p:nvPr>
            <p:ph type="body" idx="1"/>
          </p:nvPr>
        </p:nvSpPr>
        <p:spPr>
          <a:xfrm>
            <a:off x="2293359" y="9230385"/>
            <a:ext cx="24677539" cy="4763904"/>
          </a:xfrm>
        </p:spPr>
        <p:txBody>
          <a:bodyPr anchor="b"/>
          <a:lstStyle>
            <a:lvl1pPr marL="0" indent="0">
              <a:buNone/>
              <a:defRPr sz="6350">
                <a:solidFill>
                  <a:schemeClr val="tx1">
                    <a:tint val="75000"/>
                  </a:schemeClr>
                </a:solidFill>
              </a:defRPr>
            </a:lvl1pPr>
            <a:lvl2pPr marL="1451610" indent="0">
              <a:buNone/>
              <a:defRPr sz="5715">
                <a:solidFill>
                  <a:schemeClr val="tx1">
                    <a:tint val="75000"/>
                  </a:schemeClr>
                </a:solidFill>
              </a:defRPr>
            </a:lvl2pPr>
            <a:lvl3pPr marL="2903220" indent="0">
              <a:buNone/>
              <a:defRPr sz="5080">
                <a:solidFill>
                  <a:schemeClr val="tx1">
                    <a:tint val="75000"/>
                  </a:schemeClr>
                </a:solidFill>
              </a:defRPr>
            </a:lvl3pPr>
            <a:lvl4pPr marL="4354830" indent="0">
              <a:buNone/>
              <a:defRPr sz="4445">
                <a:solidFill>
                  <a:schemeClr val="tx1">
                    <a:tint val="75000"/>
                  </a:schemeClr>
                </a:solidFill>
              </a:defRPr>
            </a:lvl4pPr>
            <a:lvl5pPr marL="5806440" indent="0">
              <a:buNone/>
              <a:defRPr sz="4445">
                <a:solidFill>
                  <a:schemeClr val="tx1">
                    <a:tint val="75000"/>
                  </a:schemeClr>
                </a:solidFill>
              </a:defRPr>
            </a:lvl5pPr>
            <a:lvl6pPr marL="7258050" indent="0">
              <a:buNone/>
              <a:defRPr sz="4445">
                <a:solidFill>
                  <a:schemeClr val="tx1">
                    <a:tint val="75000"/>
                  </a:schemeClr>
                </a:solidFill>
              </a:defRPr>
            </a:lvl6pPr>
            <a:lvl7pPr marL="8709660" indent="0">
              <a:buNone/>
              <a:defRPr sz="4445">
                <a:solidFill>
                  <a:schemeClr val="tx1">
                    <a:tint val="75000"/>
                  </a:schemeClr>
                </a:solidFill>
              </a:defRPr>
            </a:lvl7pPr>
            <a:lvl8pPr marL="10161270" indent="0">
              <a:buNone/>
              <a:defRPr sz="4445">
                <a:solidFill>
                  <a:schemeClr val="tx1">
                    <a:tint val="75000"/>
                  </a:schemeClr>
                </a:solidFill>
              </a:defRPr>
            </a:lvl8pPr>
            <a:lvl9pPr marL="11612880" indent="0">
              <a:buNone/>
              <a:defRPr sz="4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51620" y="5081501"/>
            <a:ext cx="12822643" cy="14372377"/>
          </a:xfrm>
        </p:spPr>
        <p:txBody>
          <a:bodyPr/>
          <a:lstStyle>
            <a:lvl1pPr>
              <a:defRPr sz="8890"/>
            </a:lvl1pPr>
            <a:lvl2pPr>
              <a:defRPr sz="7620"/>
            </a:lvl2pPr>
            <a:lvl3pPr>
              <a:defRPr sz="6350"/>
            </a:lvl3pPr>
            <a:lvl4pPr>
              <a:defRPr sz="5715"/>
            </a:lvl4pPr>
            <a:lvl5pPr>
              <a:defRPr sz="5715"/>
            </a:lvl5pPr>
            <a:lvl6pPr>
              <a:defRPr sz="5715"/>
            </a:lvl6pPr>
            <a:lvl7pPr>
              <a:defRPr sz="5715"/>
            </a:lvl7pPr>
            <a:lvl8pPr>
              <a:defRPr sz="5715"/>
            </a:lvl8pPr>
            <a:lvl9pPr>
              <a:defRPr sz="571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4758136" y="5081501"/>
            <a:ext cx="12822643" cy="14372377"/>
          </a:xfrm>
        </p:spPr>
        <p:txBody>
          <a:bodyPr/>
          <a:lstStyle>
            <a:lvl1pPr>
              <a:defRPr sz="8890"/>
            </a:lvl1pPr>
            <a:lvl2pPr>
              <a:defRPr sz="7620"/>
            </a:lvl2pPr>
            <a:lvl3pPr>
              <a:defRPr sz="6350"/>
            </a:lvl3pPr>
            <a:lvl4pPr>
              <a:defRPr sz="5715"/>
            </a:lvl4pPr>
            <a:lvl5pPr>
              <a:defRPr sz="5715"/>
            </a:lvl5pPr>
            <a:lvl6pPr>
              <a:defRPr sz="5715"/>
            </a:lvl6pPr>
            <a:lvl7pPr>
              <a:defRPr sz="5715"/>
            </a:lvl7pPr>
            <a:lvl8pPr>
              <a:defRPr sz="5715"/>
            </a:lvl8pPr>
            <a:lvl9pPr>
              <a:defRPr sz="571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51620" y="4874813"/>
            <a:ext cx="12827685" cy="2031590"/>
          </a:xfrm>
        </p:spPr>
        <p:txBody>
          <a:bodyPr anchor="b"/>
          <a:lstStyle>
            <a:lvl1pPr marL="0" indent="0">
              <a:buNone/>
              <a:defRPr sz="7620" b="1"/>
            </a:lvl1pPr>
            <a:lvl2pPr marL="1451610" indent="0">
              <a:buNone/>
              <a:defRPr sz="6350" b="1"/>
            </a:lvl2pPr>
            <a:lvl3pPr marL="2903220" indent="0">
              <a:buNone/>
              <a:defRPr sz="5715" b="1"/>
            </a:lvl3pPr>
            <a:lvl4pPr marL="4354830" indent="0">
              <a:buNone/>
              <a:defRPr sz="5080" b="1"/>
            </a:lvl4pPr>
            <a:lvl5pPr marL="5806440" indent="0">
              <a:buNone/>
              <a:defRPr sz="5080" b="1"/>
            </a:lvl5pPr>
            <a:lvl6pPr marL="7258050" indent="0">
              <a:buNone/>
              <a:defRPr sz="5080" b="1"/>
            </a:lvl6pPr>
            <a:lvl7pPr marL="8709660" indent="0">
              <a:buNone/>
              <a:defRPr sz="5080" b="1"/>
            </a:lvl7pPr>
            <a:lvl8pPr marL="10161270" indent="0">
              <a:buNone/>
              <a:defRPr sz="5080" b="1"/>
            </a:lvl8pPr>
            <a:lvl9pPr marL="11612880" indent="0">
              <a:buNone/>
              <a:defRPr sz="5080" b="1"/>
            </a:lvl9pPr>
          </a:lstStyle>
          <a:p>
            <a:pPr lvl="0"/>
            <a:r>
              <a:rPr lang="en-US"/>
              <a:t>Click to edit Master text styles</a:t>
            </a:r>
          </a:p>
        </p:txBody>
      </p:sp>
      <p:sp>
        <p:nvSpPr>
          <p:cNvPr id="4" name="Content Placeholder 3"/>
          <p:cNvSpPr>
            <a:spLocks noGrp="1"/>
          </p:cNvSpPr>
          <p:nvPr>
            <p:ph sz="half" idx="2"/>
          </p:nvPr>
        </p:nvSpPr>
        <p:spPr>
          <a:xfrm>
            <a:off x="1451620" y="6906403"/>
            <a:ext cx="12827685" cy="12547474"/>
          </a:xfrm>
        </p:spPr>
        <p:txBody>
          <a:bodyPr/>
          <a:lstStyle>
            <a:lvl1pPr>
              <a:defRPr sz="7620"/>
            </a:lvl1pPr>
            <a:lvl2pPr>
              <a:defRPr sz="6350"/>
            </a:lvl2pPr>
            <a:lvl3pPr>
              <a:defRPr sz="5715"/>
            </a:lvl3pPr>
            <a:lvl4pPr>
              <a:defRPr sz="5080"/>
            </a:lvl4pPr>
            <a:lvl5pPr>
              <a:defRPr sz="5080"/>
            </a:lvl5pPr>
            <a:lvl6pPr>
              <a:defRPr sz="5080"/>
            </a:lvl6pPr>
            <a:lvl7pPr>
              <a:defRPr sz="5080"/>
            </a:lvl7pPr>
            <a:lvl8pPr>
              <a:defRPr sz="5080"/>
            </a:lvl8pPr>
            <a:lvl9pPr>
              <a:defRPr sz="50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4748057" y="4874813"/>
            <a:ext cx="12832723" cy="2031590"/>
          </a:xfrm>
        </p:spPr>
        <p:txBody>
          <a:bodyPr anchor="b"/>
          <a:lstStyle>
            <a:lvl1pPr marL="0" indent="0">
              <a:buNone/>
              <a:defRPr sz="7620" b="1"/>
            </a:lvl1pPr>
            <a:lvl2pPr marL="1451610" indent="0">
              <a:buNone/>
              <a:defRPr sz="6350" b="1"/>
            </a:lvl2pPr>
            <a:lvl3pPr marL="2903220" indent="0">
              <a:buNone/>
              <a:defRPr sz="5715" b="1"/>
            </a:lvl3pPr>
            <a:lvl4pPr marL="4354830" indent="0">
              <a:buNone/>
              <a:defRPr sz="5080" b="1"/>
            </a:lvl4pPr>
            <a:lvl5pPr marL="5806440" indent="0">
              <a:buNone/>
              <a:defRPr sz="5080" b="1"/>
            </a:lvl5pPr>
            <a:lvl6pPr marL="7258050" indent="0">
              <a:buNone/>
              <a:defRPr sz="5080" b="1"/>
            </a:lvl6pPr>
            <a:lvl7pPr marL="8709660" indent="0">
              <a:buNone/>
              <a:defRPr sz="5080" b="1"/>
            </a:lvl7pPr>
            <a:lvl8pPr marL="10161270" indent="0">
              <a:buNone/>
              <a:defRPr sz="5080" b="1"/>
            </a:lvl8pPr>
            <a:lvl9pPr marL="11612880" indent="0">
              <a:buNone/>
              <a:defRPr sz="5080" b="1"/>
            </a:lvl9pPr>
          </a:lstStyle>
          <a:p>
            <a:pPr lvl="0"/>
            <a:r>
              <a:rPr lang="en-US"/>
              <a:t>Click to edit Master text styles</a:t>
            </a:r>
          </a:p>
        </p:txBody>
      </p:sp>
      <p:sp>
        <p:nvSpPr>
          <p:cNvPr id="6" name="Content Placeholder 5"/>
          <p:cNvSpPr>
            <a:spLocks noGrp="1"/>
          </p:cNvSpPr>
          <p:nvPr>
            <p:ph sz="quarter" idx="4"/>
          </p:nvPr>
        </p:nvSpPr>
        <p:spPr>
          <a:xfrm>
            <a:off x="14748057" y="6906403"/>
            <a:ext cx="12832723" cy="12547474"/>
          </a:xfrm>
        </p:spPr>
        <p:txBody>
          <a:bodyPr/>
          <a:lstStyle>
            <a:lvl1pPr>
              <a:defRPr sz="7620"/>
            </a:lvl1pPr>
            <a:lvl2pPr>
              <a:defRPr sz="6350"/>
            </a:lvl2pPr>
            <a:lvl3pPr>
              <a:defRPr sz="5715"/>
            </a:lvl3pPr>
            <a:lvl4pPr>
              <a:defRPr sz="5080"/>
            </a:lvl4pPr>
            <a:lvl5pPr>
              <a:defRPr sz="5080"/>
            </a:lvl5pPr>
            <a:lvl6pPr>
              <a:defRPr sz="5080"/>
            </a:lvl6pPr>
            <a:lvl7pPr>
              <a:defRPr sz="5080"/>
            </a:lvl7pPr>
            <a:lvl8pPr>
              <a:defRPr sz="5080"/>
            </a:lvl8pPr>
            <a:lvl9pPr>
              <a:defRPr sz="50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1622" y="867081"/>
            <a:ext cx="9551459" cy="3690136"/>
          </a:xfrm>
        </p:spPr>
        <p:txBody>
          <a:bodyPr anchor="b"/>
          <a:lstStyle>
            <a:lvl1pPr algn="l">
              <a:defRPr sz="6350" b="1"/>
            </a:lvl1pPr>
          </a:lstStyle>
          <a:p>
            <a:r>
              <a:rPr lang="en-US"/>
              <a:t>Click to edit Master title style</a:t>
            </a:r>
          </a:p>
        </p:txBody>
      </p:sp>
      <p:sp>
        <p:nvSpPr>
          <p:cNvPr id="3" name="Content Placeholder 2"/>
          <p:cNvSpPr>
            <a:spLocks noGrp="1"/>
          </p:cNvSpPr>
          <p:nvPr>
            <p:ph idx="1"/>
          </p:nvPr>
        </p:nvSpPr>
        <p:spPr>
          <a:xfrm>
            <a:off x="11350862" y="867083"/>
            <a:ext cx="16229917" cy="18586795"/>
          </a:xfrm>
        </p:spPr>
        <p:txBody>
          <a:bodyPr/>
          <a:lstStyle>
            <a:lvl1pPr>
              <a:defRPr sz="10160"/>
            </a:lvl1pPr>
            <a:lvl2pPr>
              <a:defRPr sz="8890"/>
            </a:lvl2pPr>
            <a:lvl3pPr>
              <a:defRPr sz="7620"/>
            </a:lvl3pPr>
            <a:lvl4pPr>
              <a:defRPr sz="6350"/>
            </a:lvl4pPr>
            <a:lvl5pPr>
              <a:defRPr sz="6350"/>
            </a:lvl5pPr>
            <a:lvl6pPr>
              <a:defRPr sz="6350"/>
            </a:lvl6pPr>
            <a:lvl7pPr>
              <a:defRPr sz="6350"/>
            </a:lvl7pPr>
            <a:lvl8pPr>
              <a:defRPr sz="6350"/>
            </a:lvl8pPr>
            <a:lvl9pPr>
              <a:defRPr sz="6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51622" y="4557219"/>
            <a:ext cx="9551459" cy="14896659"/>
          </a:xfrm>
        </p:spPr>
        <p:txBody>
          <a:bodyPr/>
          <a:lstStyle>
            <a:lvl1pPr marL="0" indent="0">
              <a:buNone/>
              <a:defRPr sz="4445"/>
            </a:lvl1pPr>
            <a:lvl2pPr marL="1451610" indent="0">
              <a:buNone/>
              <a:defRPr sz="3810"/>
            </a:lvl2pPr>
            <a:lvl3pPr marL="2903220" indent="0">
              <a:buNone/>
              <a:defRPr sz="3175"/>
            </a:lvl3pPr>
            <a:lvl4pPr marL="4354830" indent="0">
              <a:buNone/>
              <a:defRPr sz="2858"/>
            </a:lvl4pPr>
            <a:lvl5pPr marL="5806440" indent="0">
              <a:buNone/>
              <a:defRPr sz="2858"/>
            </a:lvl5pPr>
            <a:lvl6pPr marL="7258050" indent="0">
              <a:buNone/>
              <a:defRPr sz="2858"/>
            </a:lvl6pPr>
            <a:lvl7pPr marL="8709660" indent="0">
              <a:buNone/>
              <a:defRPr sz="2858"/>
            </a:lvl7pPr>
            <a:lvl8pPr marL="10161270" indent="0">
              <a:buNone/>
              <a:defRPr sz="2858"/>
            </a:lvl8pPr>
            <a:lvl9pPr marL="11612880" indent="0">
              <a:buNone/>
              <a:defRPr sz="2858"/>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90553" y="15244498"/>
            <a:ext cx="17419439" cy="1799699"/>
          </a:xfrm>
        </p:spPr>
        <p:txBody>
          <a:bodyPr anchor="b"/>
          <a:lstStyle>
            <a:lvl1pPr algn="l">
              <a:defRPr sz="6350" b="1"/>
            </a:lvl1pPr>
          </a:lstStyle>
          <a:p>
            <a:r>
              <a:rPr lang="en-US"/>
              <a:t>Click to edit Master title style</a:t>
            </a:r>
          </a:p>
        </p:txBody>
      </p:sp>
      <p:sp>
        <p:nvSpPr>
          <p:cNvPr id="3" name="Picture Placeholder 2"/>
          <p:cNvSpPr>
            <a:spLocks noGrp="1"/>
          </p:cNvSpPr>
          <p:nvPr>
            <p:ph type="pic" idx="1"/>
          </p:nvPr>
        </p:nvSpPr>
        <p:spPr>
          <a:xfrm>
            <a:off x="5690553" y="1945891"/>
            <a:ext cx="17419439" cy="13066713"/>
          </a:xfrm>
        </p:spPr>
        <p:txBody>
          <a:bodyPr/>
          <a:lstStyle>
            <a:lvl1pPr marL="0" indent="0">
              <a:buNone/>
              <a:defRPr sz="10160"/>
            </a:lvl1pPr>
            <a:lvl2pPr marL="1451610" indent="0">
              <a:buNone/>
              <a:defRPr sz="8890"/>
            </a:lvl2pPr>
            <a:lvl3pPr marL="2903220" indent="0">
              <a:buNone/>
              <a:defRPr sz="7620"/>
            </a:lvl3pPr>
            <a:lvl4pPr marL="4354830" indent="0">
              <a:buNone/>
              <a:defRPr sz="6350"/>
            </a:lvl4pPr>
            <a:lvl5pPr marL="5806440" indent="0">
              <a:buNone/>
              <a:defRPr sz="6350"/>
            </a:lvl5pPr>
            <a:lvl6pPr marL="7258050" indent="0">
              <a:buNone/>
              <a:defRPr sz="6350"/>
            </a:lvl6pPr>
            <a:lvl7pPr marL="8709660" indent="0">
              <a:buNone/>
              <a:defRPr sz="6350"/>
            </a:lvl7pPr>
            <a:lvl8pPr marL="10161270" indent="0">
              <a:buNone/>
              <a:defRPr sz="6350"/>
            </a:lvl8pPr>
            <a:lvl9pPr marL="11612880" indent="0">
              <a:buNone/>
              <a:defRPr sz="6350"/>
            </a:lvl9pPr>
          </a:lstStyle>
          <a:p>
            <a:endParaRPr lang="en-US"/>
          </a:p>
        </p:txBody>
      </p:sp>
      <p:sp>
        <p:nvSpPr>
          <p:cNvPr id="4" name="Text Placeholder 3"/>
          <p:cNvSpPr>
            <a:spLocks noGrp="1"/>
          </p:cNvSpPr>
          <p:nvPr>
            <p:ph type="body" sz="half" idx="2"/>
          </p:nvPr>
        </p:nvSpPr>
        <p:spPr>
          <a:xfrm>
            <a:off x="5690553" y="17044197"/>
            <a:ext cx="17419439" cy="2555872"/>
          </a:xfrm>
        </p:spPr>
        <p:txBody>
          <a:bodyPr/>
          <a:lstStyle>
            <a:lvl1pPr marL="0" indent="0">
              <a:buNone/>
              <a:defRPr sz="4445"/>
            </a:lvl1pPr>
            <a:lvl2pPr marL="1451610" indent="0">
              <a:buNone/>
              <a:defRPr sz="3810"/>
            </a:lvl2pPr>
            <a:lvl3pPr marL="2903220" indent="0">
              <a:buNone/>
              <a:defRPr sz="3175"/>
            </a:lvl3pPr>
            <a:lvl4pPr marL="4354830" indent="0">
              <a:buNone/>
              <a:defRPr sz="2858"/>
            </a:lvl4pPr>
            <a:lvl5pPr marL="5806440" indent="0">
              <a:buNone/>
              <a:defRPr sz="2858"/>
            </a:lvl5pPr>
            <a:lvl6pPr marL="7258050" indent="0">
              <a:buNone/>
              <a:defRPr sz="2858"/>
            </a:lvl6pPr>
            <a:lvl7pPr marL="8709660" indent="0">
              <a:buNone/>
              <a:defRPr sz="2858"/>
            </a:lvl7pPr>
            <a:lvl8pPr marL="10161270" indent="0">
              <a:buNone/>
              <a:defRPr sz="2858"/>
            </a:lvl8pPr>
            <a:lvl9pPr marL="11612880" indent="0">
              <a:buNone/>
              <a:defRPr sz="2858"/>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48489" y="872126"/>
            <a:ext cx="6532290" cy="1858175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51620" y="872126"/>
            <a:ext cx="19112996" cy="185817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E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620" y="872124"/>
            <a:ext cx="26129159" cy="362964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451620" y="5081501"/>
            <a:ext cx="26129159" cy="143723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451620" y="20184846"/>
            <a:ext cx="6774226" cy="1159469"/>
          </a:xfrm>
          <a:prstGeom prst="rect">
            <a:avLst/>
          </a:prstGeom>
        </p:spPr>
        <p:txBody>
          <a:bodyPr vert="horz" lIns="91440" tIns="45720" rIns="91440" bIns="45720" rtlCol="0" anchor="ctr"/>
          <a:lstStyle>
            <a:lvl1pPr algn="l">
              <a:defRPr sz="3810">
                <a:solidFill>
                  <a:schemeClr val="tx1">
                    <a:tint val="75000"/>
                  </a:schemeClr>
                </a:solidFill>
              </a:defRPr>
            </a:lvl1pPr>
          </a:lstStyle>
          <a:p>
            <a:fld id="{5BCAD085-E8A6-8845-BD4E-CB4CCA059FC4}" type="datetimeFigureOut">
              <a:rPr lang="en-US" smtClean="0"/>
              <a:t>9/29/2026</a:t>
            </a:fld>
            <a:endParaRPr lang="en-US"/>
          </a:p>
        </p:txBody>
      </p:sp>
      <p:sp>
        <p:nvSpPr>
          <p:cNvPr id="5" name="Footer Placeholder 4"/>
          <p:cNvSpPr>
            <a:spLocks noGrp="1"/>
          </p:cNvSpPr>
          <p:nvPr>
            <p:ph type="ftr" sz="quarter" idx="3"/>
          </p:nvPr>
        </p:nvSpPr>
        <p:spPr>
          <a:xfrm>
            <a:off x="9919403" y="20184846"/>
            <a:ext cx="9193593" cy="1159469"/>
          </a:xfrm>
          <a:prstGeom prst="rect">
            <a:avLst/>
          </a:prstGeom>
        </p:spPr>
        <p:txBody>
          <a:bodyPr vert="horz" lIns="91440" tIns="45720" rIns="91440" bIns="45720" rtlCol="0" anchor="ctr"/>
          <a:lstStyle>
            <a:lvl1pPr algn="ctr">
              <a:defRPr sz="381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0806553" y="20184846"/>
            <a:ext cx="6774226" cy="1159469"/>
          </a:xfrm>
          <a:prstGeom prst="rect">
            <a:avLst/>
          </a:prstGeom>
        </p:spPr>
        <p:txBody>
          <a:bodyPr vert="horz" lIns="91440" tIns="45720" rIns="91440" bIns="45720" rtlCol="0" anchor="ctr"/>
          <a:lstStyle>
            <a:lvl1pPr algn="r">
              <a:defRPr sz="381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51610" rtl="0" eaLnBrk="1" latinLnBrk="0" hangingPunct="1">
        <a:spcBef>
          <a:spcPct val="0"/>
        </a:spcBef>
        <a:buNone/>
        <a:defRPr sz="13970" kern="1200">
          <a:solidFill>
            <a:schemeClr val="tx1"/>
          </a:solidFill>
          <a:latin typeface="+mj-lt"/>
          <a:ea typeface="+mj-ea"/>
          <a:cs typeface="+mj-cs"/>
        </a:defRPr>
      </a:lvl1pPr>
    </p:titleStyle>
    <p:bodyStyle>
      <a:lvl1pPr marL="1088708" indent="-1088708" algn="l" defTabSz="1451610" rtl="0" eaLnBrk="1" latinLnBrk="0" hangingPunct="1">
        <a:spcBef>
          <a:spcPct val="20000"/>
        </a:spcBef>
        <a:buFont typeface="Arial"/>
        <a:buChar char="•"/>
        <a:defRPr sz="10160" kern="1200">
          <a:solidFill>
            <a:schemeClr val="tx1"/>
          </a:solidFill>
          <a:latin typeface="+mn-lt"/>
          <a:ea typeface="+mn-ea"/>
          <a:cs typeface="+mn-cs"/>
        </a:defRPr>
      </a:lvl1pPr>
      <a:lvl2pPr marL="2358866" indent="-907256" algn="l" defTabSz="1451610" rtl="0" eaLnBrk="1" latinLnBrk="0" hangingPunct="1">
        <a:spcBef>
          <a:spcPct val="20000"/>
        </a:spcBef>
        <a:buFont typeface="Arial"/>
        <a:buChar char="–"/>
        <a:defRPr sz="8890" kern="1200">
          <a:solidFill>
            <a:schemeClr val="tx1"/>
          </a:solidFill>
          <a:latin typeface="+mn-lt"/>
          <a:ea typeface="+mn-ea"/>
          <a:cs typeface="+mn-cs"/>
        </a:defRPr>
      </a:lvl2pPr>
      <a:lvl3pPr marL="3629025" indent="-725805" algn="l" defTabSz="1451610" rtl="0" eaLnBrk="1" latinLnBrk="0" hangingPunct="1">
        <a:spcBef>
          <a:spcPct val="20000"/>
        </a:spcBef>
        <a:buFont typeface="Arial"/>
        <a:buChar char="•"/>
        <a:defRPr sz="7620" kern="1200">
          <a:solidFill>
            <a:schemeClr val="tx1"/>
          </a:solidFill>
          <a:latin typeface="+mn-lt"/>
          <a:ea typeface="+mn-ea"/>
          <a:cs typeface="+mn-cs"/>
        </a:defRPr>
      </a:lvl3pPr>
      <a:lvl4pPr marL="5080635" indent="-725805" algn="l" defTabSz="1451610" rtl="0" eaLnBrk="1" latinLnBrk="0" hangingPunct="1">
        <a:spcBef>
          <a:spcPct val="20000"/>
        </a:spcBef>
        <a:buFont typeface="Arial"/>
        <a:buChar char="–"/>
        <a:defRPr sz="6350" kern="1200">
          <a:solidFill>
            <a:schemeClr val="tx1"/>
          </a:solidFill>
          <a:latin typeface="+mn-lt"/>
          <a:ea typeface="+mn-ea"/>
          <a:cs typeface="+mn-cs"/>
        </a:defRPr>
      </a:lvl4pPr>
      <a:lvl5pPr marL="6532245" indent="-725805" algn="l" defTabSz="1451610" rtl="0" eaLnBrk="1" latinLnBrk="0" hangingPunct="1">
        <a:spcBef>
          <a:spcPct val="20000"/>
        </a:spcBef>
        <a:buFont typeface="Arial"/>
        <a:buChar char="»"/>
        <a:defRPr sz="6350" kern="1200">
          <a:solidFill>
            <a:schemeClr val="tx1"/>
          </a:solidFill>
          <a:latin typeface="+mn-lt"/>
          <a:ea typeface="+mn-ea"/>
          <a:cs typeface="+mn-cs"/>
        </a:defRPr>
      </a:lvl5pPr>
      <a:lvl6pPr marL="7983855" indent="-725805" algn="l" defTabSz="1451610" rtl="0" eaLnBrk="1" latinLnBrk="0" hangingPunct="1">
        <a:spcBef>
          <a:spcPct val="20000"/>
        </a:spcBef>
        <a:buFont typeface="Arial"/>
        <a:buChar char="•"/>
        <a:defRPr sz="6350" kern="1200">
          <a:solidFill>
            <a:schemeClr val="tx1"/>
          </a:solidFill>
          <a:latin typeface="+mn-lt"/>
          <a:ea typeface="+mn-ea"/>
          <a:cs typeface="+mn-cs"/>
        </a:defRPr>
      </a:lvl6pPr>
      <a:lvl7pPr marL="9435465" indent="-725805" algn="l" defTabSz="1451610" rtl="0" eaLnBrk="1" latinLnBrk="0" hangingPunct="1">
        <a:spcBef>
          <a:spcPct val="20000"/>
        </a:spcBef>
        <a:buFont typeface="Arial"/>
        <a:buChar char="•"/>
        <a:defRPr sz="6350" kern="1200">
          <a:solidFill>
            <a:schemeClr val="tx1"/>
          </a:solidFill>
          <a:latin typeface="+mn-lt"/>
          <a:ea typeface="+mn-ea"/>
          <a:cs typeface="+mn-cs"/>
        </a:defRPr>
      </a:lvl7pPr>
      <a:lvl8pPr marL="10887075" indent="-725805" algn="l" defTabSz="1451610" rtl="0" eaLnBrk="1" latinLnBrk="0" hangingPunct="1">
        <a:spcBef>
          <a:spcPct val="20000"/>
        </a:spcBef>
        <a:buFont typeface="Arial"/>
        <a:buChar char="•"/>
        <a:defRPr sz="6350" kern="1200">
          <a:solidFill>
            <a:schemeClr val="tx1"/>
          </a:solidFill>
          <a:latin typeface="+mn-lt"/>
          <a:ea typeface="+mn-ea"/>
          <a:cs typeface="+mn-cs"/>
        </a:defRPr>
      </a:lvl8pPr>
      <a:lvl9pPr marL="12338685" indent="-725805" algn="l" defTabSz="1451610" rtl="0" eaLnBrk="1" latinLnBrk="0" hangingPunct="1">
        <a:spcBef>
          <a:spcPct val="20000"/>
        </a:spcBef>
        <a:buFont typeface="Arial"/>
        <a:buChar char="•"/>
        <a:defRPr sz="6350" kern="1200">
          <a:solidFill>
            <a:schemeClr val="tx1"/>
          </a:solidFill>
          <a:latin typeface="+mn-lt"/>
          <a:ea typeface="+mn-ea"/>
          <a:cs typeface="+mn-cs"/>
        </a:defRPr>
      </a:lvl9pPr>
    </p:bodyStyle>
    <p:otherStyle>
      <a:defPPr>
        <a:defRPr lang="en-US"/>
      </a:defPPr>
      <a:lvl1pPr marL="0" algn="l" defTabSz="1451610" rtl="0" eaLnBrk="1" latinLnBrk="0" hangingPunct="1">
        <a:defRPr sz="5715" kern="1200">
          <a:solidFill>
            <a:schemeClr val="tx1"/>
          </a:solidFill>
          <a:latin typeface="+mn-lt"/>
          <a:ea typeface="+mn-ea"/>
          <a:cs typeface="+mn-cs"/>
        </a:defRPr>
      </a:lvl1pPr>
      <a:lvl2pPr marL="1451610" algn="l" defTabSz="1451610" rtl="0" eaLnBrk="1" latinLnBrk="0" hangingPunct="1">
        <a:defRPr sz="5715" kern="1200">
          <a:solidFill>
            <a:schemeClr val="tx1"/>
          </a:solidFill>
          <a:latin typeface="+mn-lt"/>
          <a:ea typeface="+mn-ea"/>
          <a:cs typeface="+mn-cs"/>
        </a:defRPr>
      </a:lvl2pPr>
      <a:lvl3pPr marL="2903220" algn="l" defTabSz="1451610" rtl="0" eaLnBrk="1" latinLnBrk="0" hangingPunct="1">
        <a:defRPr sz="5715" kern="1200">
          <a:solidFill>
            <a:schemeClr val="tx1"/>
          </a:solidFill>
          <a:latin typeface="+mn-lt"/>
          <a:ea typeface="+mn-ea"/>
          <a:cs typeface="+mn-cs"/>
        </a:defRPr>
      </a:lvl3pPr>
      <a:lvl4pPr marL="4354830" algn="l" defTabSz="1451610" rtl="0" eaLnBrk="1" latinLnBrk="0" hangingPunct="1">
        <a:defRPr sz="5715" kern="1200">
          <a:solidFill>
            <a:schemeClr val="tx1"/>
          </a:solidFill>
          <a:latin typeface="+mn-lt"/>
          <a:ea typeface="+mn-ea"/>
          <a:cs typeface="+mn-cs"/>
        </a:defRPr>
      </a:lvl4pPr>
      <a:lvl5pPr marL="5806440" algn="l" defTabSz="1451610" rtl="0" eaLnBrk="1" latinLnBrk="0" hangingPunct="1">
        <a:defRPr sz="5715" kern="1200">
          <a:solidFill>
            <a:schemeClr val="tx1"/>
          </a:solidFill>
          <a:latin typeface="+mn-lt"/>
          <a:ea typeface="+mn-ea"/>
          <a:cs typeface="+mn-cs"/>
        </a:defRPr>
      </a:lvl5pPr>
      <a:lvl6pPr marL="7258050" algn="l" defTabSz="1451610" rtl="0" eaLnBrk="1" latinLnBrk="0" hangingPunct="1">
        <a:defRPr sz="5715" kern="1200">
          <a:solidFill>
            <a:schemeClr val="tx1"/>
          </a:solidFill>
          <a:latin typeface="+mn-lt"/>
          <a:ea typeface="+mn-ea"/>
          <a:cs typeface="+mn-cs"/>
        </a:defRPr>
      </a:lvl6pPr>
      <a:lvl7pPr marL="8709660" algn="l" defTabSz="1451610" rtl="0" eaLnBrk="1" latinLnBrk="0" hangingPunct="1">
        <a:defRPr sz="5715" kern="1200">
          <a:solidFill>
            <a:schemeClr val="tx1"/>
          </a:solidFill>
          <a:latin typeface="+mn-lt"/>
          <a:ea typeface="+mn-ea"/>
          <a:cs typeface="+mn-cs"/>
        </a:defRPr>
      </a:lvl7pPr>
      <a:lvl8pPr marL="10161270" algn="l" defTabSz="1451610" rtl="0" eaLnBrk="1" latinLnBrk="0" hangingPunct="1">
        <a:defRPr sz="5715" kern="1200">
          <a:solidFill>
            <a:schemeClr val="tx1"/>
          </a:solidFill>
          <a:latin typeface="+mn-lt"/>
          <a:ea typeface="+mn-ea"/>
          <a:cs typeface="+mn-cs"/>
        </a:defRPr>
      </a:lvl8pPr>
      <a:lvl9pPr marL="11612880" algn="l" defTabSz="1451610" rtl="0" eaLnBrk="1" latinLnBrk="0" hangingPunct="1">
        <a:defRPr sz="57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e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digkomp-uat.fkreta.hu/" TargetMode="External"/><Relationship Id="rId5" Type="http://schemas.openxmlformats.org/officeDocument/2006/relationships/hyperlink" Target="https://limesurvey.ikk.hu/index.php/1?lang=hu" TargetMode="Externa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10.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1.svg"/><Relationship Id="rId7" Type="http://schemas.openxmlformats.org/officeDocument/2006/relationships/image" Target="../media/image14.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10" Type="http://schemas.openxmlformats.org/officeDocument/2006/relationships/image" Target="../media/image6.png"/><Relationship Id="rId4" Type="http://schemas.openxmlformats.org/officeDocument/2006/relationships/image" Target="../media/image5.jpeg"/><Relationship Id="rId9" Type="http://schemas.openxmlformats.org/officeDocument/2006/relationships/image" Target="../media/image16.sv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digkomp-uat.fkreta.hu/" TargetMode="External"/><Relationship Id="rId7"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hyperlink" Target="https://limesurvey.ikk.hu/index.php/1?lang=hu" TargetMode="Externa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digkomp.fkreta.hu/" TargetMode="Externa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arni.hu/" TargetMode="External"/><Relationship Id="rId1" Type="http://schemas.openxmlformats.org/officeDocument/2006/relationships/slideLayout" Target="../slideLayouts/slideLayout7.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613352" y="8229906"/>
            <a:ext cx="43846422" cy="5039841"/>
          </a:xfrm>
          <a:prstGeom prst="rect">
            <a:avLst/>
          </a:prstGeom>
        </p:spPr>
        <p:txBody>
          <a:bodyPr wrap="square" lIns="0" tIns="0" rIns="0" bIns="0" rtlCol="0" anchor="t">
            <a:spAutoFit/>
          </a:bodyPr>
          <a:lstStyle>
            <a:defPPr>
              <a:defRPr lang="en-US"/>
            </a:defPPr>
            <a:lvl1pPr marL="0" algn="l" defTabSz="2322667" rtl="0" eaLnBrk="1" latinLnBrk="0" hangingPunct="1">
              <a:defRPr sz="4572" kern="1200">
                <a:solidFill>
                  <a:schemeClr val="tx1"/>
                </a:solidFill>
                <a:latin typeface="+mn-lt"/>
                <a:ea typeface="+mn-ea"/>
                <a:cs typeface="+mn-cs"/>
              </a:defRPr>
            </a:lvl1pPr>
            <a:lvl2pPr marL="1161334" algn="l" defTabSz="2322667" rtl="0" eaLnBrk="1" latinLnBrk="0" hangingPunct="1">
              <a:defRPr sz="4572" kern="1200">
                <a:solidFill>
                  <a:schemeClr val="tx1"/>
                </a:solidFill>
                <a:latin typeface="+mn-lt"/>
                <a:ea typeface="+mn-ea"/>
                <a:cs typeface="+mn-cs"/>
              </a:defRPr>
            </a:lvl2pPr>
            <a:lvl3pPr marL="2322667" algn="l" defTabSz="2322667" rtl="0" eaLnBrk="1" latinLnBrk="0" hangingPunct="1">
              <a:defRPr sz="4572" kern="1200">
                <a:solidFill>
                  <a:schemeClr val="tx1"/>
                </a:solidFill>
                <a:latin typeface="+mn-lt"/>
                <a:ea typeface="+mn-ea"/>
                <a:cs typeface="+mn-cs"/>
              </a:defRPr>
            </a:lvl3pPr>
            <a:lvl4pPr marL="3484001" algn="l" defTabSz="2322667" rtl="0" eaLnBrk="1" latinLnBrk="0" hangingPunct="1">
              <a:defRPr sz="4572" kern="1200">
                <a:solidFill>
                  <a:schemeClr val="tx1"/>
                </a:solidFill>
                <a:latin typeface="+mn-lt"/>
                <a:ea typeface="+mn-ea"/>
                <a:cs typeface="+mn-cs"/>
              </a:defRPr>
            </a:lvl4pPr>
            <a:lvl5pPr marL="4645335" algn="l" defTabSz="2322667" rtl="0" eaLnBrk="1" latinLnBrk="0" hangingPunct="1">
              <a:defRPr sz="4572" kern="1200">
                <a:solidFill>
                  <a:schemeClr val="tx1"/>
                </a:solidFill>
                <a:latin typeface="+mn-lt"/>
                <a:ea typeface="+mn-ea"/>
                <a:cs typeface="+mn-cs"/>
              </a:defRPr>
            </a:lvl5pPr>
            <a:lvl6pPr marL="5806669" algn="l" defTabSz="2322667" rtl="0" eaLnBrk="1" latinLnBrk="0" hangingPunct="1">
              <a:defRPr sz="4572" kern="1200">
                <a:solidFill>
                  <a:schemeClr val="tx1"/>
                </a:solidFill>
                <a:latin typeface="+mn-lt"/>
                <a:ea typeface="+mn-ea"/>
                <a:cs typeface="+mn-cs"/>
              </a:defRPr>
            </a:lvl6pPr>
            <a:lvl7pPr marL="6968002" algn="l" defTabSz="2322667" rtl="0" eaLnBrk="1" latinLnBrk="0" hangingPunct="1">
              <a:defRPr sz="4572" kern="1200">
                <a:solidFill>
                  <a:schemeClr val="tx1"/>
                </a:solidFill>
                <a:latin typeface="+mn-lt"/>
                <a:ea typeface="+mn-ea"/>
                <a:cs typeface="+mn-cs"/>
              </a:defRPr>
            </a:lvl7pPr>
            <a:lvl8pPr marL="8129336" algn="l" defTabSz="2322667" rtl="0" eaLnBrk="1" latinLnBrk="0" hangingPunct="1">
              <a:defRPr sz="4572" kern="1200">
                <a:solidFill>
                  <a:schemeClr val="tx1"/>
                </a:solidFill>
                <a:latin typeface="+mn-lt"/>
                <a:ea typeface="+mn-ea"/>
                <a:cs typeface="+mn-cs"/>
              </a:defRPr>
            </a:lvl8pPr>
            <a:lvl9pPr marL="9290670" algn="l" defTabSz="2322667" rtl="0" eaLnBrk="1" latinLnBrk="0" hangingPunct="1">
              <a:defRPr sz="4572" kern="1200">
                <a:solidFill>
                  <a:schemeClr val="tx1"/>
                </a:solidFill>
                <a:latin typeface="+mn-lt"/>
                <a:ea typeface="+mn-ea"/>
                <a:cs typeface="+mn-cs"/>
              </a:defRPr>
            </a:lvl9pPr>
          </a:lstStyle>
          <a:p>
            <a:pPr algn="l">
              <a:lnSpc>
                <a:spcPts val="24133"/>
              </a:lnSpc>
            </a:pPr>
            <a:r>
              <a:rPr lang="hu-HU" sz="24133" b="1" spc="-1207" dirty="0">
                <a:solidFill>
                  <a:srgbClr val="ACA69E"/>
                </a:solidFill>
                <a:latin typeface="Arial Bold"/>
                <a:ea typeface="Arial Bold"/>
                <a:cs typeface="Arial Bold"/>
                <a:sym typeface="Arial Bold"/>
              </a:rPr>
              <a:t>ONLINE KONZULTÁCIÓ</a:t>
            </a:r>
            <a:endParaRPr lang="en-US" sz="24133" b="1" spc="-1207" dirty="0">
              <a:solidFill>
                <a:srgbClr val="ACA69E"/>
              </a:solidFill>
              <a:latin typeface="Arial Bold"/>
              <a:ea typeface="Arial Bold"/>
              <a:cs typeface="Arial Bold"/>
              <a:sym typeface="Arial Bold"/>
            </a:endParaRPr>
          </a:p>
          <a:p>
            <a:pPr algn="l">
              <a:lnSpc>
                <a:spcPts val="15240"/>
              </a:lnSpc>
            </a:pPr>
            <a:r>
              <a:rPr lang="en-US" sz="15240" b="1" cap="all" spc="-762" dirty="0">
                <a:solidFill>
                  <a:srgbClr val="B56D52"/>
                </a:solidFill>
                <a:latin typeface="Arial Bold"/>
                <a:ea typeface="Arial Bold"/>
                <a:cs typeface="Arial Bold"/>
                <a:sym typeface="Arial Bold"/>
              </a:rPr>
              <a:t> </a:t>
            </a:r>
          </a:p>
        </p:txBody>
      </p:sp>
      <p:grpSp>
        <p:nvGrpSpPr>
          <p:cNvPr id="3" name="Group 3"/>
          <p:cNvGrpSpPr/>
          <p:nvPr/>
        </p:nvGrpSpPr>
        <p:grpSpPr>
          <a:xfrm>
            <a:off x="3" y="4261"/>
            <a:ext cx="21178167" cy="6035665"/>
            <a:chOff x="0" y="0"/>
            <a:chExt cx="11117072" cy="3168307"/>
          </a:xfrm>
        </p:grpSpPr>
        <p:sp>
          <p:nvSpPr>
            <p:cNvPr id="4" name="Freeform 4"/>
            <p:cNvSpPr/>
            <p:nvPr/>
          </p:nvSpPr>
          <p:spPr>
            <a:xfrm>
              <a:off x="0" y="0"/>
              <a:ext cx="11117072" cy="3168269"/>
            </a:xfrm>
            <a:custGeom>
              <a:avLst/>
              <a:gdLst/>
              <a:ahLst/>
              <a:cxnLst/>
              <a:rect l="l" t="t" r="r" b="b"/>
              <a:pathLst>
                <a:path w="11117072" h="3168269">
                  <a:moveTo>
                    <a:pt x="0" y="0"/>
                  </a:moveTo>
                  <a:lnTo>
                    <a:pt x="11117072" y="0"/>
                  </a:lnTo>
                  <a:lnTo>
                    <a:pt x="11117072" y="3168269"/>
                  </a:lnTo>
                  <a:lnTo>
                    <a:pt x="0" y="3168269"/>
                  </a:lnTo>
                  <a:lnTo>
                    <a:pt x="0" y="0"/>
                  </a:lnTo>
                  <a:close/>
                </a:path>
              </a:pathLst>
            </a:custGeom>
            <a:blipFill>
              <a:blip r:embed="rId2"/>
              <a:stretch>
                <a:fillRect t="-28" b="-29"/>
              </a:stretch>
            </a:blipFill>
          </p:spPr>
          <p:txBody>
            <a:bodyPr/>
            <a:lstStyle>
              <a:defPPr>
                <a:defRPr lang="en-US"/>
              </a:defPPr>
              <a:lvl1pPr marL="0" algn="l" defTabSz="2322667" rtl="0" eaLnBrk="1" latinLnBrk="0" hangingPunct="1">
                <a:defRPr sz="4572" kern="1200">
                  <a:solidFill>
                    <a:schemeClr val="tx1"/>
                  </a:solidFill>
                  <a:latin typeface="+mn-lt"/>
                  <a:ea typeface="+mn-ea"/>
                  <a:cs typeface="+mn-cs"/>
                </a:defRPr>
              </a:lvl1pPr>
              <a:lvl2pPr marL="1161334" algn="l" defTabSz="2322667" rtl="0" eaLnBrk="1" latinLnBrk="0" hangingPunct="1">
                <a:defRPr sz="4572" kern="1200">
                  <a:solidFill>
                    <a:schemeClr val="tx1"/>
                  </a:solidFill>
                  <a:latin typeface="+mn-lt"/>
                  <a:ea typeface="+mn-ea"/>
                  <a:cs typeface="+mn-cs"/>
                </a:defRPr>
              </a:lvl2pPr>
              <a:lvl3pPr marL="2322667" algn="l" defTabSz="2322667" rtl="0" eaLnBrk="1" latinLnBrk="0" hangingPunct="1">
                <a:defRPr sz="4572" kern="1200">
                  <a:solidFill>
                    <a:schemeClr val="tx1"/>
                  </a:solidFill>
                  <a:latin typeface="+mn-lt"/>
                  <a:ea typeface="+mn-ea"/>
                  <a:cs typeface="+mn-cs"/>
                </a:defRPr>
              </a:lvl3pPr>
              <a:lvl4pPr marL="3484001" algn="l" defTabSz="2322667" rtl="0" eaLnBrk="1" latinLnBrk="0" hangingPunct="1">
                <a:defRPr sz="4572" kern="1200">
                  <a:solidFill>
                    <a:schemeClr val="tx1"/>
                  </a:solidFill>
                  <a:latin typeface="+mn-lt"/>
                  <a:ea typeface="+mn-ea"/>
                  <a:cs typeface="+mn-cs"/>
                </a:defRPr>
              </a:lvl4pPr>
              <a:lvl5pPr marL="4645335" algn="l" defTabSz="2322667" rtl="0" eaLnBrk="1" latinLnBrk="0" hangingPunct="1">
                <a:defRPr sz="4572" kern="1200">
                  <a:solidFill>
                    <a:schemeClr val="tx1"/>
                  </a:solidFill>
                  <a:latin typeface="+mn-lt"/>
                  <a:ea typeface="+mn-ea"/>
                  <a:cs typeface="+mn-cs"/>
                </a:defRPr>
              </a:lvl5pPr>
              <a:lvl6pPr marL="5806669" algn="l" defTabSz="2322667" rtl="0" eaLnBrk="1" latinLnBrk="0" hangingPunct="1">
                <a:defRPr sz="4572" kern="1200">
                  <a:solidFill>
                    <a:schemeClr val="tx1"/>
                  </a:solidFill>
                  <a:latin typeface="+mn-lt"/>
                  <a:ea typeface="+mn-ea"/>
                  <a:cs typeface="+mn-cs"/>
                </a:defRPr>
              </a:lvl6pPr>
              <a:lvl7pPr marL="6968002" algn="l" defTabSz="2322667" rtl="0" eaLnBrk="1" latinLnBrk="0" hangingPunct="1">
                <a:defRPr sz="4572" kern="1200">
                  <a:solidFill>
                    <a:schemeClr val="tx1"/>
                  </a:solidFill>
                  <a:latin typeface="+mn-lt"/>
                  <a:ea typeface="+mn-ea"/>
                  <a:cs typeface="+mn-cs"/>
                </a:defRPr>
              </a:lvl7pPr>
              <a:lvl8pPr marL="8129336" algn="l" defTabSz="2322667" rtl="0" eaLnBrk="1" latinLnBrk="0" hangingPunct="1">
                <a:defRPr sz="4572" kern="1200">
                  <a:solidFill>
                    <a:schemeClr val="tx1"/>
                  </a:solidFill>
                  <a:latin typeface="+mn-lt"/>
                  <a:ea typeface="+mn-ea"/>
                  <a:cs typeface="+mn-cs"/>
                </a:defRPr>
              </a:lvl8pPr>
              <a:lvl9pPr marL="9290670" algn="l" defTabSz="2322667" rtl="0" eaLnBrk="1" latinLnBrk="0" hangingPunct="1">
                <a:defRPr sz="4572" kern="1200">
                  <a:solidFill>
                    <a:schemeClr val="tx1"/>
                  </a:solidFill>
                  <a:latin typeface="+mn-lt"/>
                  <a:ea typeface="+mn-ea"/>
                  <a:cs typeface="+mn-cs"/>
                </a:defRPr>
              </a:lvl9pPr>
            </a:lstStyle>
            <a:p>
              <a:endParaRPr lang="hu-HU" sz="11613"/>
            </a:p>
          </p:txBody>
        </p:sp>
      </p:grpSp>
      <p:sp>
        <p:nvSpPr>
          <p:cNvPr id="6" name="Freeform 6"/>
          <p:cNvSpPr/>
          <p:nvPr/>
        </p:nvSpPr>
        <p:spPr>
          <a:xfrm>
            <a:off x="40122681" y="22573411"/>
            <a:ext cx="5300056" cy="2981282"/>
          </a:xfrm>
          <a:custGeom>
            <a:avLst/>
            <a:gdLst/>
            <a:ahLst/>
            <a:cxnLst/>
            <a:rect l="l" t="t" r="r" b="b"/>
            <a:pathLst>
              <a:path w="2086622" h="1173725">
                <a:moveTo>
                  <a:pt x="0" y="0"/>
                </a:moveTo>
                <a:lnTo>
                  <a:pt x="2086622" y="0"/>
                </a:lnTo>
                <a:lnTo>
                  <a:pt x="2086622" y="1173725"/>
                </a:lnTo>
                <a:lnTo>
                  <a:pt x="0" y="11737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2322667" rtl="0" eaLnBrk="1" latinLnBrk="0" hangingPunct="1">
              <a:defRPr sz="4572" kern="1200">
                <a:solidFill>
                  <a:schemeClr val="tx1"/>
                </a:solidFill>
                <a:latin typeface="+mn-lt"/>
                <a:ea typeface="+mn-ea"/>
                <a:cs typeface="+mn-cs"/>
              </a:defRPr>
            </a:lvl1pPr>
            <a:lvl2pPr marL="1161334" algn="l" defTabSz="2322667" rtl="0" eaLnBrk="1" latinLnBrk="0" hangingPunct="1">
              <a:defRPr sz="4572" kern="1200">
                <a:solidFill>
                  <a:schemeClr val="tx1"/>
                </a:solidFill>
                <a:latin typeface="+mn-lt"/>
                <a:ea typeface="+mn-ea"/>
                <a:cs typeface="+mn-cs"/>
              </a:defRPr>
            </a:lvl2pPr>
            <a:lvl3pPr marL="2322667" algn="l" defTabSz="2322667" rtl="0" eaLnBrk="1" latinLnBrk="0" hangingPunct="1">
              <a:defRPr sz="4572" kern="1200">
                <a:solidFill>
                  <a:schemeClr val="tx1"/>
                </a:solidFill>
                <a:latin typeface="+mn-lt"/>
                <a:ea typeface="+mn-ea"/>
                <a:cs typeface="+mn-cs"/>
              </a:defRPr>
            </a:lvl3pPr>
            <a:lvl4pPr marL="3484001" algn="l" defTabSz="2322667" rtl="0" eaLnBrk="1" latinLnBrk="0" hangingPunct="1">
              <a:defRPr sz="4572" kern="1200">
                <a:solidFill>
                  <a:schemeClr val="tx1"/>
                </a:solidFill>
                <a:latin typeface="+mn-lt"/>
                <a:ea typeface="+mn-ea"/>
                <a:cs typeface="+mn-cs"/>
              </a:defRPr>
            </a:lvl4pPr>
            <a:lvl5pPr marL="4645335" algn="l" defTabSz="2322667" rtl="0" eaLnBrk="1" latinLnBrk="0" hangingPunct="1">
              <a:defRPr sz="4572" kern="1200">
                <a:solidFill>
                  <a:schemeClr val="tx1"/>
                </a:solidFill>
                <a:latin typeface="+mn-lt"/>
                <a:ea typeface="+mn-ea"/>
                <a:cs typeface="+mn-cs"/>
              </a:defRPr>
            </a:lvl5pPr>
            <a:lvl6pPr marL="5806669" algn="l" defTabSz="2322667" rtl="0" eaLnBrk="1" latinLnBrk="0" hangingPunct="1">
              <a:defRPr sz="4572" kern="1200">
                <a:solidFill>
                  <a:schemeClr val="tx1"/>
                </a:solidFill>
                <a:latin typeface="+mn-lt"/>
                <a:ea typeface="+mn-ea"/>
                <a:cs typeface="+mn-cs"/>
              </a:defRPr>
            </a:lvl6pPr>
            <a:lvl7pPr marL="6968002" algn="l" defTabSz="2322667" rtl="0" eaLnBrk="1" latinLnBrk="0" hangingPunct="1">
              <a:defRPr sz="4572" kern="1200">
                <a:solidFill>
                  <a:schemeClr val="tx1"/>
                </a:solidFill>
                <a:latin typeface="+mn-lt"/>
                <a:ea typeface="+mn-ea"/>
                <a:cs typeface="+mn-cs"/>
              </a:defRPr>
            </a:lvl7pPr>
            <a:lvl8pPr marL="8129336" algn="l" defTabSz="2322667" rtl="0" eaLnBrk="1" latinLnBrk="0" hangingPunct="1">
              <a:defRPr sz="4572" kern="1200">
                <a:solidFill>
                  <a:schemeClr val="tx1"/>
                </a:solidFill>
                <a:latin typeface="+mn-lt"/>
                <a:ea typeface="+mn-ea"/>
                <a:cs typeface="+mn-cs"/>
              </a:defRPr>
            </a:lvl8pPr>
            <a:lvl9pPr marL="9290670" algn="l" defTabSz="2322667" rtl="0" eaLnBrk="1" latinLnBrk="0" hangingPunct="1">
              <a:defRPr sz="4572" kern="1200">
                <a:solidFill>
                  <a:schemeClr val="tx1"/>
                </a:solidFill>
                <a:latin typeface="+mn-lt"/>
                <a:ea typeface="+mn-ea"/>
                <a:cs typeface="+mn-cs"/>
              </a:defRPr>
            </a:lvl9pPr>
          </a:lstStyle>
          <a:p>
            <a:endParaRPr lang="hu-HU" sz="11613"/>
          </a:p>
        </p:txBody>
      </p:sp>
      <p:pic>
        <p:nvPicPr>
          <p:cNvPr id="7" name="Kép 6" descr="A képen képernyőkép, Színesség látható&#10;&#10;Lehet, hogy az AI által létrehozott tartalom helytelen.">
            <a:extLst>
              <a:ext uri="{FF2B5EF4-FFF2-40B4-BE49-F238E27FC236}">
                <a16:creationId xmlns:a16="http://schemas.microsoft.com/office/drawing/2014/main" id="{33333B10-B808-09B5-7A6F-8D0DA3C00E2D}"/>
              </a:ext>
            </a:extLst>
          </p:cNvPr>
          <p:cNvPicPr>
            <a:picLocks noChangeAspect="1"/>
          </p:cNvPicPr>
          <p:nvPr/>
        </p:nvPicPr>
        <p:blipFill>
          <a:blip r:embed="rId4"/>
          <a:stretch>
            <a:fillRect/>
          </a:stretch>
        </p:blipFill>
        <p:spPr>
          <a:xfrm>
            <a:off x="43568182" y="1022972"/>
            <a:ext cx="1583364" cy="1555411"/>
          </a:xfrm>
          <a:prstGeom prst="rect">
            <a:avLst/>
          </a:prstGeom>
        </p:spPr>
      </p:pic>
      <p:sp>
        <p:nvSpPr>
          <p:cNvPr id="8" name="Szövegdoboz 7">
            <a:extLst>
              <a:ext uri="{FF2B5EF4-FFF2-40B4-BE49-F238E27FC236}">
                <a16:creationId xmlns:a16="http://schemas.microsoft.com/office/drawing/2014/main" id="{5C125DC4-9737-BE8C-7266-00C71836A9A5}"/>
              </a:ext>
            </a:extLst>
          </p:cNvPr>
          <p:cNvSpPr txBox="1"/>
          <p:nvPr/>
        </p:nvSpPr>
        <p:spPr>
          <a:xfrm>
            <a:off x="2964180" y="20325941"/>
            <a:ext cx="17240961" cy="2774606"/>
          </a:xfrm>
          <a:prstGeom prst="rect">
            <a:avLst/>
          </a:prstGeom>
          <a:noFill/>
        </p:spPr>
        <p:txBody>
          <a:bodyPr wrap="square">
            <a:spAutoFit/>
          </a:bodyPr>
          <a:lstStyle/>
          <a:p>
            <a:r>
              <a:rPr lang="hu-HU" sz="6000" b="1" spc="-475" dirty="0">
                <a:solidFill>
                  <a:srgbClr val="ACA69E"/>
                </a:solidFill>
                <a:latin typeface="Arial" panose="020B0604020202020204" pitchFamily="34" charset="0"/>
                <a:ea typeface="Object Sans Bold"/>
                <a:cs typeface="Arial" panose="020B0604020202020204" pitchFamily="34" charset="0"/>
                <a:sym typeface="Object Sans Bold"/>
              </a:rPr>
              <a:t>Oktató: </a:t>
            </a:r>
            <a:r>
              <a:rPr lang="hu-HU" sz="4800" b="1" spc="-475" dirty="0">
                <a:solidFill>
                  <a:srgbClr val="ACA69E"/>
                </a:solidFill>
                <a:latin typeface="Arial" panose="020B0604020202020204" pitchFamily="34" charset="0"/>
                <a:ea typeface="Object Sans Bold"/>
                <a:cs typeface="Arial" panose="020B0604020202020204" pitchFamily="34" charset="0"/>
                <a:sym typeface="Object Sans Bold"/>
              </a:rPr>
              <a:t> </a:t>
            </a:r>
          </a:p>
          <a:p>
            <a:r>
              <a:rPr lang="hu-HU" b="1" dirty="0">
                <a:solidFill>
                  <a:srgbClr val="B56D52"/>
                </a:solidFill>
              </a:rPr>
              <a:t>SZITTNÉ CSÁNYI</a:t>
            </a:r>
            <a:r>
              <a:rPr lang="hu-HU" dirty="0"/>
              <a:t> </a:t>
            </a:r>
            <a:r>
              <a:rPr lang="hu-HU" b="1" dirty="0"/>
              <a:t>KRISZTINA</a:t>
            </a:r>
            <a:br>
              <a:rPr lang="hu-HU" b="1" dirty="0"/>
            </a:br>
            <a:r>
              <a:rPr lang="hu-HU" dirty="0"/>
              <a:t>Szakmai vezető</a:t>
            </a:r>
          </a:p>
        </p:txBody>
      </p:sp>
      <p:sp>
        <p:nvSpPr>
          <p:cNvPr id="10" name="Szövegdoboz 9">
            <a:extLst>
              <a:ext uri="{FF2B5EF4-FFF2-40B4-BE49-F238E27FC236}">
                <a16:creationId xmlns:a16="http://schemas.microsoft.com/office/drawing/2014/main" id="{0946CB4E-4CA1-B2E7-6A52-3CD2872C6786}"/>
              </a:ext>
            </a:extLst>
          </p:cNvPr>
          <p:cNvSpPr txBox="1"/>
          <p:nvPr/>
        </p:nvSpPr>
        <p:spPr>
          <a:xfrm>
            <a:off x="2964180" y="11398963"/>
            <a:ext cx="40604002" cy="3990836"/>
          </a:xfrm>
          <a:prstGeom prst="rect">
            <a:avLst/>
          </a:prstGeom>
          <a:noFill/>
        </p:spPr>
        <p:txBody>
          <a:bodyPr wrap="square">
            <a:spAutoFit/>
          </a:bodyPr>
          <a:lstStyle/>
          <a:p>
            <a:pPr algn="l">
              <a:lnSpc>
                <a:spcPts val="15240"/>
              </a:lnSpc>
            </a:pPr>
            <a:r>
              <a:rPr lang="hu-HU" sz="15240" b="1" spc="-762" dirty="0" err="1">
                <a:solidFill>
                  <a:srgbClr val="B56D52"/>
                </a:solidFill>
                <a:latin typeface="Arial Bold"/>
                <a:ea typeface="Arial Bold"/>
                <a:cs typeface="Arial Bold"/>
                <a:sym typeface="Arial Bold"/>
              </a:rPr>
              <a:t>DigKompSkilling</a:t>
            </a:r>
            <a:r>
              <a:rPr lang="hu-HU" sz="15240" b="1" spc="-762" dirty="0">
                <a:solidFill>
                  <a:srgbClr val="B56D52"/>
                </a:solidFill>
                <a:latin typeface="Arial Bold"/>
                <a:ea typeface="Arial Bold"/>
                <a:cs typeface="Arial Bold"/>
                <a:sym typeface="Arial Bold"/>
              </a:rPr>
              <a:t>: </a:t>
            </a:r>
          </a:p>
          <a:p>
            <a:pPr algn="l">
              <a:lnSpc>
                <a:spcPts val="15240"/>
              </a:lnSpc>
            </a:pPr>
            <a:r>
              <a:rPr lang="hu-HU" sz="15240" b="1" spc="-762" dirty="0">
                <a:solidFill>
                  <a:srgbClr val="B56D52"/>
                </a:solidFill>
                <a:latin typeface="Arial Bold"/>
                <a:ea typeface="Arial Bold"/>
                <a:cs typeface="Arial Bold"/>
                <a:sym typeface="Arial Bold"/>
              </a:rPr>
              <a:t>Digitális készségek – DigKomp-alapon</a:t>
            </a:r>
            <a:endParaRPr lang="en-US" sz="15240" b="1" spc="-762" dirty="0">
              <a:solidFill>
                <a:srgbClr val="B56D52"/>
              </a:solidFill>
              <a:latin typeface="Arial Bold"/>
              <a:ea typeface="Arial Bold"/>
              <a:cs typeface="Arial Bold"/>
              <a:sym typeface="Arial Bold"/>
            </a:endParaRPr>
          </a:p>
        </p:txBody>
      </p:sp>
      <p:pic>
        <p:nvPicPr>
          <p:cNvPr id="19" name="Kép 18">
            <a:extLst>
              <a:ext uri="{FF2B5EF4-FFF2-40B4-BE49-F238E27FC236}">
                <a16:creationId xmlns:a16="http://schemas.microsoft.com/office/drawing/2014/main" id="{59B5A0FF-86AE-48EA-AFD9-71EF2FCC80ED}"/>
              </a:ext>
            </a:extLst>
          </p:cNvPr>
          <p:cNvPicPr>
            <a:picLocks noChangeAspect="1"/>
          </p:cNvPicPr>
          <p:nvPr/>
        </p:nvPicPr>
        <p:blipFill>
          <a:blip r:embed="rId5"/>
          <a:stretch>
            <a:fillRect/>
          </a:stretch>
        </p:blipFill>
        <p:spPr>
          <a:xfrm>
            <a:off x="2964180" y="23365659"/>
            <a:ext cx="2724150" cy="590550"/>
          </a:xfrm>
          <a:prstGeom prst="rect">
            <a:avLst/>
          </a:prstGeom>
        </p:spPr>
      </p:pic>
    </p:spTree>
    <p:extLst>
      <p:ext uri="{BB962C8B-B14F-4D97-AF65-F5344CB8AC3E}">
        <p14:creationId xmlns:p14="http://schemas.microsoft.com/office/powerpoint/2010/main" val="745361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E00AD-276A-93E2-C976-1605872F8D06}"/>
            </a:ext>
          </a:extLst>
        </p:cNvPr>
        <p:cNvGrpSpPr/>
        <p:nvPr/>
      </p:nvGrpSpPr>
      <p:grpSpPr>
        <a:xfrm>
          <a:off x="0" y="0"/>
          <a:ext cx="0" cy="0"/>
          <a:chOff x="0" y="0"/>
          <a:chExt cx="0" cy="0"/>
        </a:xfrm>
      </p:grpSpPr>
      <p:sp>
        <p:nvSpPr>
          <p:cNvPr id="23" name="Freeform 21">
            <a:extLst>
              <a:ext uri="{FF2B5EF4-FFF2-40B4-BE49-F238E27FC236}">
                <a16:creationId xmlns:a16="http://schemas.microsoft.com/office/drawing/2014/main" id="{ADF92FE7-3083-3033-31FE-22E926388F29}"/>
              </a:ext>
            </a:extLst>
          </p:cNvPr>
          <p:cNvSpPr/>
          <p:nvPr/>
        </p:nvSpPr>
        <p:spPr>
          <a:xfrm>
            <a:off x="2440175" y="5553345"/>
            <a:ext cx="40809489" cy="2068389"/>
          </a:xfrm>
          <a:custGeom>
            <a:avLst/>
            <a:gdLst/>
            <a:ahLst/>
            <a:cxnLst/>
            <a:rect l="l" t="t" r="r" b="b"/>
            <a:pathLst>
              <a:path w="16066618" h="814321">
                <a:moveTo>
                  <a:pt x="0" y="0"/>
                </a:moveTo>
                <a:lnTo>
                  <a:pt x="16066618" y="0"/>
                </a:lnTo>
                <a:lnTo>
                  <a:pt x="16066618" y="814321"/>
                </a:lnTo>
                <a:lnTo>
                  <a:pt x="0" y="814321"/>
                </a:lnTo>
                <a:lnTo>
                  <a:pt x="0" y="0"/>
                </a:lnTo>
                <a:close/>
              </a:path>
            </a:pathLst>
          </a:custGeom>
          <a:solidFill>
            <a:schemeClr val="bg1"/>
          </a:solidFill>
          <a:ln w="63500">
            <a:solidFill>
              <a:srgbClr val="9E8274"/>
            </a:solidFill>
          </a:ln>
        </p:spPr>
        <p:txBody>
          <a:bodyPr/>
          <a:lstStyle/>
          <a:p>
            <a:endParaRPr lang="hu-HU" sz="14516"/>
          </a:p>
        </p:txBody>
      </p:sp>
      <p:grpSp>
        <p:nvGrpSpPr>
          <p:cNvPr id="25" name="Group 26">
            <a:extLst>
              <a:ext uri="{FF2B5EF4-FFF2-40B4-BE49-F238E27FC236}">
                <a16:creationId xmlns:a16="http://schemas.microsoft.com/office/drawing/2014/main" id="{6F06AED0-A44E-A683-FDDB-FE75A7014470}"/>
              </a:ext>
            </a:extLst>
          </p:cNvPr>
          <p:cNvGrpSpPr/>
          <p:nvPr/>
        </p:nvGrpSpPr>
        <p:grpSpPr>
          <a:xfrm>
            <a:off x="4902897" y="5995675"/>
            <a:ext cx="12716191" cy="1052908"/>
            <a:chOff x="0" y="0"/>
            <a:chExt cx="6675120" cy="552704"/>
          </a:xfrm>
          <a:solidFill>
            <a:schemeClr val="bg1"/>
          </a:solidFill>
        </p:grpSpPr>
        <p:sp>
          <p:nvSpPr>
            <p:cNvPr id="26" name="Freeform 27">
              <a:extLst>
                <a:ext uri="{FF2B5EF4-FFF2-40B4-BE49-F238E27FC236}">
                  <a16:creationId xmlns:a16="http://schemas.microsoft.com/office/drawing/2014/main" id="{63630424-DF8D-117D-0318-731660F5A001}"/>
                </a:ext>
              </a:extLst>
            </p:cNvPr>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grpFill/>
          </p:spPr>
          <p:txBody>
            <a:bodyPr/>
            <a:lstStyle/>
            <a:p>
              <a:endParaRPr lang="hu-HU" sz="14516"/>
            </a:p>
          </p:txBody>
        </p:sp>
        <p:sp>
          <p:nvSpPr>
            <p:cNvPr id="27" name="TextBox 28">
              <a:extLst>
                <a:ext uri="{FF2B5EF4-FFF2-40B4-BE49-F238E27FC236}">
                  <a16:creationId xmlns:a16="http://schemas.microsoft.com/office/drawing/2014/main" id="{742D9237-56D7-B3D3-C72C-BB645CA8A365}"/>
                </a:ext>
              </a:extLst>
            </p:cNvPr>
            <p:cNvSpPr txBox="1"/>
            <p:nvPr/>
          </p:nvSpPr>
          <p:spPr>
            <a:xfrm>
              <a:off x="0" y="-9525"/>
              <a:ext cx="6675120" cy="562229"/>
            </a:xfrm>
            <a:prstGeom prst="rect">
              <a:avLst/>
            </a:prstGeom>
            <a:grp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Tanulási eredmények</a:t>
              </a:r>
              <a:endParaRPr lang="en-US" sz="5080" b="1" dirty="0">
                <a:solidFill>
                  <a:srgbClr val="232D3C"/>
                </a:solidFill>
                <a:latin typeface="Arial Bold"/>
                <a:ea typeface="Arial Bold"/>
                <a:cs typeface="Arial Bold"/>
                <a:sym typeface="Arial Bold"/>
              </a:endParaRPr>
            </a:p>
          </p:txBody>
        </p:sp>
      </p:grpSp>
      <p:grpSp>
        <p:nvGrpSpPr>
          <p:cNvPr id="28" name="Group 29">
            <a:extLst>
              <a:ext uri="{FF2B5EF4-FFF2-40B4-BE49-F238E27FC236}">
                <a16:creationId xmlns:a16="http://schemas.microsoft.com/office/drawing/2014/main" id="{A6B41869-0DB9-655B-7326-5B67A1ADEA98}"/>
              </a:ext>
            </a:extLst>
          </p:cNvPr>
          <p:cNvGrpSpPr/>
          <p:nvPr/>
        </p:nvGrpSpPr>
        <p:grpSpPr>
          <a:xfrm>
            <a:off x="19036643" y="6180781"/>
            <a:ext cx="23140057" cy="1135516"/>
            <a:chOff x="0" y="0"/>
            <a:chExt cx="12710160" cy="439200"/>
          </a:xfrm>
          <a:solidFill>
            <a:schemeClr val="bg1"/>
          </a:solidFill>
        </p:grpSpPr>
        <p:sp>
          <p:nvSpPr>
            <p:cNvPr id="29" name="Freeform 30">
              <a:extLst>
                <a:ext uri="{FF2B5EF4-FFF2-40B4-BE49-F238E27FC236}">
                  <a16:creationId xmlns:a16="http://schemas.microsoft.com/office/drawing/2014/main" id="{16E16C5C-DE66-C026-B59D-433EB455D840}"/>
                </a:ext>
              </a:extLst>
            </p:cNvPr>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14516"/>
            </a:p>
          </p:txBody>
        </p:sp>
        <p:sp>
          <p:nvSpPr>
            <p:cNvPr id="30" name="TextBox 31">
              <a:extLst>
                <a:ext uri="{FF2B5EF4-FFF2-40B4-BE49-F238E27FC236}">
                  <a16:creationId xmlns:a16="http://schemas.microsoft.com/office/drawing/2014/main" id="{6505C837-2662-B67D-1F67-C42DBE66743C}"/>
                </a:ext>
              </a:extLst>
            </p:cNvPr>
            <p:cNvSpPr txBox="1"/>
            <p:nvPr/>
          </p:nvSpPr>
          <p:spPr>
            <a:xfrm>
              <a:off x="0" y="-19050"/>
              <a:ext cx="12710160" cy="458250"/>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Hova szeretnénk eljutni?</a:t>
              </a:r>
              <a:endParaRPr lang="en-US" sz="5080" dirty="0">
                <a:solidFill>
                  <a:srgbClr val="232D3C"/>
                </a:solidFill>
                <a:latin typeface="Arial"/>
                <a:ea typeface="Arial"/>
                <a:cs typeface="Arial"/>
                <a:sym typeface="Arial"/>
              </a:endParaRPr>
            </a:p>
          </p:txBody>
        </p:sp>
      </p:grpSp>
      <p:sp>
        <p:nvSpPr>
          <p:cNvPr id="6" name="Freeform 6">
            <a:extLst>
              <a:ext uri="{FF2B5EF4-FFF2-40B4-BE49-F238E27FC236}">
                <a16:creationId xmlns:a16="http://schemas.microsoft.com/office/drawing/2014/main" id="{B6F1D297-68B7-0471-7126-AC1F94864644}"/>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294238BB-B5C9-ABA4-F793-D9C9CADAF596}"/>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C30618C4-BD9D-6723-EB9C-C811669CBEEC}"/>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9C46BC84-E6C5-809E-B632-57C20C77FBA5}"/>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DAEE35C5-F39D-D924-DD91-F2B12E79B8EB}"/>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C7940356-8836-A734-636D-3A289390B099}"/>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TextBox 4">
            <a:extLst>
              <a:ext uri="{FF2B5EF4-FFF2-40B4-BE49-F238E27FC236}">
                <a16:creationId xmlns:a16="http://schemas.microsoft.com/office/drawing/2014/main" id="{EE00C592-76C0-8BD6-0DD4-C37A3B8D60B0}"/>
              </a:ext>
            </a:extLst>
          </p:cNvPr>
          <p:cNvSpPr txBox="1"/>
          <p:nvPr/>
        </p:nvSpPr>
        <p:spPr>
          <a:xfrm>
            <a:off x="1177480" y="1089423"/>
            <a:ext cx="42853804" cy="1524265"/>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sz="8000" dirty="0">
                <a:sym typeface="Arial Bold"/>
              </a:rPr>
              <a:t>MIRŐL LESZ MA SZÓ?</a:t>
            </a:r>
            <a:endParaRPr lang="en-US" sz="8000" dirty="0">
              <a:sym typeface="Arial Bold"/>
            </a:endParaRPr>
          </a:p>
        </p:txBody>
      </p:sp>
      <p:grpSp>
        <p:nvGrpSpPr>
          <p:cNvPr id="92" name="Csoportba foglalás 91">
            <a:extLst>
              <a:ext uri="{FF2B5EF4-FFF2-40B4-BE49-F238E27FC236}">
                <a16:creationId xmlns:a16="http://schemas.microsoft.com/office/drawing/2014/main" id="{8C108AE1-02C6-BBDA-B1B3-DEE9B05A4B47}"/>
              </a:ext>
            </a:extLst>
          </p:cNvPr>
          <p:cNvGrpSpPr/>
          <p:nvPr/>
        </p:nvGrpSpPr>
        <p:grpSpPr>
          <a:xfrm>
            <a:off x="2440175" y="3257739"/>
            <a:ext cx="40809489" cy="2068389"/>
            <a:chOff x="2821175" y="5238939"/>
            <a:chExt cx="40809489" cy="2068389"/>
          </a:xfrm>
        </p:grpSpPr>
        <p:sp>
          <p:nvSpPr>
            <p:cNvPr id="15" name="Freeform 10">
              <a:extLst>
                <a:ext uri="{FF2B5EF4-FFF2-40B4-BE49-F238E27FC236}">
                  <a16:creationId xmlns:a16="http://schemas.microsoft.com/office/drawing/2014/main" id="{6D524E08-F86B-28FF-F7A5-336B2B72754B}"/>
                </a:ext>
              </a:extLst>
            </p:cNvPr>
            <p:cNvSpPr/>
            <p:nvPr/>
          </p:nvSpPr>
          <p:spPr>
            <a:xfrm>
              <a:off x="2821175" y="5238939"/>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17" name="Group 15">
              <a:extLst>
                <a:ext uri="{FF2B5EF4-FFF2-40B4-BE49-F238E27FC236}">
                  <a16:creationId xmlns:a16="http://schemas.microsoft.com/office/drawing/2014/main" id="{08EC10A4-85F8-D224-D442-C14D684A60AF}"/>
                </a:ext>
              </a:extLst>
            </p:cNvPr>
            <p:cNvGrpSpPr/>
            <p:nvPr/>
          </p:nvGrpSpPr>
          <p:grpSpPr>
            <a:xfrm>
              <a:off x="5381196" y="5451806"/>
              <a:ext cx="13440565" cy="1665815"/>
              <a:chOff x="0" y="0"/>
              <a:chExt cx="7055366" cy="874437"/>
            </a:xfrm>
          </p:grpSpPr>
          <p:sp>
            <p:nvSpPr>
              <p:cNvPr id="18" name="Freeform 16">
                <a:extLst>
                  <a:ext uri="{FF2B5EF4-FFF2-40B4-BE49-F238E27FC236}">
                    <a16:creationId xmlns:a16="http://schemas.microsoft.com/office/drawing/2014/main" id="{03355065-25F6-F86C-8C5F-AF212410D9BA}"/>
                  </a:ext>
                </a:extLst>
              </p:cNvPr>
              <p:cNvSpPr/>
              <p:nvPr/>
            </p:nvSpPr>
            <p:spPr>
              <a:xfrm>
                <a:off x="0" y="0"/>
                <a:ext cx="7055366" cy="874441"/>
              </a:xfrm>
              <a:custGeom>
                <a:avLst/>
                <a:gdLst/>
                <a:ahLst/>
                <a:cxnLst/>
                <a:rect l="l" t="t" r="r" b="b"/>
                <a:pathLst>
                  <a:path w="7055366" h="874441">
                    <a:moveTo>
                      <a:pt x="0" y="0"/>
                    </a:moveTo>
                    <a:lnTo>
                      <a:pt x="7055366" y="0"/>
                    </a:lnTo>
                    <a:lnTo>
                      <a:pt x="7055366" y="874441"/>
                    </a:lnTo>
                    <a:lnTo>
                      <a:pt x="0" y="874441"/>
                    </a:lnTo>
                    <a:close/>
                  </a:path>
                </a:pathLst>
              </a:custGeom>
              <a:blipFill>
                <a:blip r:embed="rId3">
                  <a:alphaModFix amt="0"/>
                </a:blip>
                <a:stretch>
                  <a:fillRect t="-125727" r="5389" b="-71753"/>
                </a:stretch>
              </a:blipFill>
            </p:spPr>
            <p:txBody>
              <a:bodyPr/>
              <a:lstStyle/>
              <a:p>
                <a:endParaRPr lang="hu-HU" sz="14516"/>
              </a:p>
            </p:txBody>
          </p:sp>
          <p:sp>
            <p:nvSpPr>
              <p:cNvPr id="19" name="TextBox 17">
                <a:extLst>
                  <a:ext uri="{FF2B5EF4-FFF2-40B4-BE49-F238E27FC236}">
                    <a16:creationId xmlns:a16="http://schemas.microsoft.com/office/drawing/2014/main" id="{FDBA6788-D1DD-E70B-AEA1-2CEF25BAE5BD}"/>
                  </a:ext>
                </a:extLst>
              </p:cNvPr>
              <p:cNvSpPr txBox="1"/>
              <p:nvPr/>
            </p:nvSpPr>
            <p:spPr>
              <a:xfrm>
                <a:off x="0" y="28575"/>
                <a:ext cx="7055366" cy="845862"/>
              </a:xfrm>
              <a:prstGeom prst="rect">
                <a:avLst/>
              </a:prstGeom>
            </p:spPr>
            <p:txBody>
              <a:bodyPr lIns="0" tIns="0" rIns="0" bIns="0" rtlCol="0" anchor="ctr"/>
              <a:lstStyle/>
              <a:p>
                <a:pPr>
                  <a:lnSpc>
                    <a:spcPts val="5080"/>
                  </a:lnSpc>
                </a:pPr>
                <a:r>
                  <a:rPr lang="hu-HU" sz="5080" b="1" dirty="0">
                    <a:solidFill>
                      <a:srgbClr val="232D3C"/>
                    </a:solidFill>
                    <a:latin typeface="Arial Bold"/>
                    <a:ea typeface="Arial Bold"/>
                    <a:cs typeface="Arial Bold"/>
                    <a:sym typeface="Arial Bold"/>
                  </a:rPr>
                  <a:t>Bemutatkozás</a:t>
                </a:r>
                <a:endParaRPr lang="en-US" sz="5080" b="1" dirty="0">
                  <a:solidFill>
                    <a:srgbClr val="232D3C"/>
                  </a:solidFill>
                  <a:latin typeface="Arial Bold"/>
                  <a:ea typeface="Arial Bold"/>
                  <a:cs typeface="Arial Bold"/>
                  <a:sym typeface="Arial Bold"/>
                </a:endParaRPr>
              </a:p>
            </p:txBody>
          </p:sp>
        </p:grpSp>
        <p:grpSp>
          <p:nvGrpSpPr>
            <p:cNvPr id="20" name="Group 18">
              <a:extLst>
                <a:ext uri="{FF2B5EF4-FFF2-40B4-BE49-F238E27FC236}">
                  <a16:creationId xmlns:a16="http://schemas.microsoft.com/office/drawing/2014/main" id="{C668DD7F-F229-CF4A-E8BE-9AE419041177}"/>
                </a:ext>
              </a:extLst>
            </p:cNvPr>
            <p:cNvGrpSpPr/>
            <p:nvPr/>
          </p:nvGrpSpPr>
          <p:grpSpPr>
            <a:xfrm>
              <a:off x="19417643" y="5866372"/>
              <a:ext cx="24213020" cy="836682"/>
              <a:chOff x="0" y="0"/>
              <a:chExt cx="12710160" cy="439200"/>
            </a:xfrm>
          </p:grpSpPr>
          <p:sp>
            <p:nvSpPr>
              <p:cNvPr id="21" name="Freeform 19">
                <a:extLst>
                  <a:ext uri="{FF2B5EF4-FFF2-40B4-BE49-F238E27FC236}">
                    <a16:creationId xmlns:a16="http://schemas.microsoft.com/office/drawing/2014/main" id="{C34E67D1-A6BD-E77A-AD8A-D9773A03A806}"/>
                  </a:ext>
                </a:extLst>
              </p:cNvPr>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3">
                  <a:alphaModFix amt="0"/>
                </a:blip>
                <a:stretch>
                  <a:fillRect t="-513888" b="-513890"/>
                </a:stretch>
              </a:blipFill>
            </p:spPr>
            <p:txBody>
              <a:bodyPr/>
              <a:lstStyle/>
              <a:p>
                <a:endParaRPr lang="hu-HU" sz="14516"/>
              </a:p>
            </p:txBody>
          </p:sp>
          <p:sp>
            <p:nvSpPr>
              <p:cNvPr id="22" name="TextBox 20">
                <a:extLst>
                  <a:ext uri="{FF2B5EF4-FFF2-40B4-BE49-F238E27FC236}">
                    <a16:creationId xmlns:a16="http://schemas.microsoft.com/office/drawing/2014/main" id="{6D222386-B512-D0FA-D1FD-3E179B64FE1E}"/>
                  </a:ext>
                </a:extLst>
              </p:cNvPr>
              <p:cNvSpPr txBox="1"/>
              <p:nvPr/>
            </p:nvSpPr>
            <p:spPr>
              <a:xfrm>
                <a:off x="0" y="-19050"/>
                <a:ext cx="12710160" cy="458250"/>
              </a:xfrm>
              <a:prstGeom prst="rect">
                <a:avLst/>
              </a:prstGeom>
            </p:spPr>
            <p:txBody>
              <a:bodyPr lIns="0" tIns="0" rIns="0" bIns="0" rtlCol="0" anchor="ctr"/>
              <a:lstStyle/>
              <a:p>
                <a:pPr>
                  <a:lnSpc>
                    <a:spcPts val="4874"/>
                  </a:lnSpc>
                </a:pPr>
                <a:r>
                  <a:rPr lang="hu-HU" sz="5080" dirty="0">
                    <a:solidFill>
                      <a:srgbClr val="232D3C"/>
                    </a:solidFill>
                    <a:latin typeface="Arial"/>
                    <a:ea typeface="Arial"/>
                    <a:cs typeface="Arial"/>
                    <a:sym typeface="Arial"/>
                  </a:rPr>
                  <a:t>Kik vagyunk, melyek az együttműködés szabályai?</a:t>
                </a:r>
                <a:endParaRPr lang="en-US" sz="5080" dirty="0">
                  <a:solidFill>
                    <a:srgbClr val="232D3C"/>
                  </a:solidFill>
                  <a:latin typeface="Arial"/>
                  <a:ea typeface="Arial"/>
                  <a:cs typeface="Arial"/>
                  <a:sym typeface="Arial"/>
                </a:endParaRPr>
              </a:p>
            </p:txBody>
          </p:sp>
        </p:grpSp>
      </p:grpSp>
      <p:sp>
        <p:nvSpPr>
          <p:cNvPr id="31" name="Freeform 32">
            <a:extLst>
              <a:ext uri="{FF2B5EF4-FFF2-40B4-BE49-F238E27FC236}">
                <a16:creationId xmlns:a16="http://schemas.microsoft.com/office/drawing/2014/main" id="{9345F55A-4C0B-CC04-F3CB-45CA21B6F55F}"/>
              </a:ext>
            </a:extLst>
          </p:cNvPr>
          <p:cNvSpPr/>
          <p:nvPr/>
        </p:nvSpPr>
        <p:spPr>
          <a:xfrm>
            <a:off x="2437244" y="7853848"/>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94" name="Csoportba foglalás 93">
            <a:extLst>
              <a:ext uri="{FF2B5EF4-FFF2-40B4-BE49-F238E27FC236}">
                <a16:creationId xmlns:a16="http://schemas.microsoft.com/office/drawing/2014/main" id="{2F9CD05B-3C7F-B4E8-C2DB-9F979EEDF503}"/>
              </a:ext>
            </a:extLst>
          </p:cNvPr>
          <p:cNvGrpSpPr/>
          <p:nvPr/>
        </p:nvGrpSpPr>
        <p:grpSpPr>
          <a:xfrm>
            <a:off x="2785632" y="8237894"/>
            <a:ext cx="39692937" cy="1267362"/>
            <a:chOff x="3169563" y="11057294"/>
            <a:chExt cx="39692937" cy="1267362"/>
          </a:xfrm>
          <a:solidFill>
            <a:schemeClr val="bg1"/>
          </a:solidFill>
        </p:grpSpPr>
        <p:sp>
          <p:nvSpPr>
            <p:cNvPr id="32" name="Freeform 36">
              <a:extLst>
                <a:ext uri="{FF2B5EF4-FFF2-40B4-BE49-F238E27FC236}">
                  <a16:creationId xmlns:a16="http://schemas.microsoft.com/office/drawing/2014/main" id="{1239A9F6-441A-F5E2-7D90-28E1C8D0C478}"/>
                </a:ext>
                <a:ext uri="{C183D7F6-B498-43B3-948B-1728B52AA6E4}">
                  <adec:decorative xmlns:adec="http://schemas.microsoft.com/office/drawing/2017/decorative" val="1"/>
                </a:ext>
              </a:extLst>
            </p:cNvPr>
            <p:cNvSpPr/>
            <p:nvPr/>
          </p:nvSpPr>
          <p:spPr>
            <a:xfrm>
              <a:off x="3169563" y="11057294"/>
              <a:ext cx="1615751" cy="1267362"/>
            </a:xfrm>
            <a:custGeom>
              <a:avLst/>
              <a:gdLst/>
              <a:ahLst/>
              <a:cxnLst/>
              <a:rect l="l" t="t" r="r" b="b"/>
              <a:pathLst>
                <a:path w="636118" h="498958">
                  <a:moveTo>
                    <a:pt x="0" y="0"/>
                  </a:moveTo>
                  <a:lnTo>
                    <a:pt x="636118" y="0"/>
                  </a:lnTo>
                  <a:lnTo>
                    <a:pt x="636118" y="498958"/>
                  </a:lnTo>
                  <a:lnTo>
                    <a:pt x="0" y="498958"/>
                  </a:lnTo>
                  <a:lnTo>
                    <a:pt x="0" y="0"/>
                  </a:lnTo>
                  <a:close/>
                </a:path>
              </a:pathLst>
            </a:custGeom>
            <a:grpFill/>
          </p:spPr>
          <p:txBody>
            <a:bodyPr/>
            <a:lstStyle/>
            <a:p>
              <a:endParaRPr lang="hu-HU" sz="14516" dirty="0"/>
            </a:p>
          </p:txBody>
        </p:sp>
        <p:grpSp>
          <p:nvGrpSpPr>
            <p:cNvPr id="33" name="Group 37">
              <a:extLst>
                <a:ext uri="{FF2B5EF4-FFF2-40B4-BE49-F238E27FC236}">
                  <a16:creationId xmlns:a16="http://schemas.microsoft.com/office/drawing/2014/main" id="{99831B31-DF14-B545-B599-55894A452C5F}"/>
                </a:ext>
              </a:extLst>
            </p:cNvPr>
            <p:cNvGrpSpPr/>
            <p:nvPr/>
          </p:nvGrpSpPr>
          <p:grpSpPr>
            <a:xfrm>
              <a:off x="5283895" y="11097458"/>
              <a:ext cx="12716192" cy="1071061"/>
              <a:chOff x="-1" y="-9525"/>
              <a:chExt cx="6675121" cy="562233"/>
            </a:xfrm>
            <a:grpFill/>
          </p:grpSpPr>
          <p:sp>
            <p:nvSpPr>
              <p:cNvPr id="34" name="Freeform 38">
                <a:extLst>
                  <a:ext uri="{FF2B5EF4-FFF2-40B4-BE49-F238E27FC236}">
                    <a16:creationId xmlns:a16="http://schemas.microsoft.com/office/drawing/2014/main" id="{1BCBAE21-0C46-F782-6F00-7C86D449D20D}"/>
                  </a:ext>
                </a:extLst>
              </p:cNvPr>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grpFill/>
            </p:spPr>
            <p:txBody>
              <a:bodyPr/>
              <a:lstStyle/>
              <a:p>
                <a:endParaRPr lang="hu-HU" sz="14516"/>
              </a:p>
            </p:txBody>
          </p:sp>
          <p:sp>
            <p:nvSpPr>
              <p:cNvPr id="35" name="TextBox 39">
                <a:extLst>
                  <a:ext uri="{FF2B5EF4-FFF2-40B4-BE49-F238E27FC236}">
                    <a16:creationId xmlns:a16="http://schemas.microsoft.com/office/drawing/2014/main" id="{01F4DE67-AE0A-5434-9423-E0084B8BB80B}"/>
                  </a:ext>
                </a:extLst>
              </p:cNvPr>
              <p:cNvSpPr txBox="1"/>
              <p:nvPr/>
            </p:nvSpPr>
            <p:spPr>
              <a:xfrm>
                <a:off x="-1" y="-9525"/>
                <a:ext cx="6675120" cy="562229"/>
              </a:xfrm>
              <a:prstGeom prst="rect">
                <a:avLst/>
              </a:prstGeom>
              <a:grp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Digitális kompetencia</a:t>
                </a:r>
                <a:endParaRPr lang="en-US" sz="5080" b="1" dirty="0">
                  <a:solidFill>
                    <a:srgbClr val="232D3C"/>
                  </a:solidFill>
                  <a:latin typeface="Arial Bold"/>
                  <a:ea typeface="Arial Bold"/>
                  <a:cs typeface="Arial Bold"/>
                  <a:sym typeface="Arial Bold"/>
                </a:endParaRPr>
              </a:p>
            </p:txBody>
          </p:sp>
        </p:grpSp>
        <p:grpSp>
          <p:nvGrpSpPr>
            <p:cNvPr id="36" name="Group 40">
              <a:extLst>
                <a:ext uri="{FF2B5EF4-FFF2-40B4-BE49-F238E27FC236}">
                  <a16:creationId xmlns:a16="http://schemas.microsoft.com/office/drawing/2014/main" id="{D3E66E7E-C7B0-07F1-441D-9D5F24870CCF}"/>
                </a:ext>
              </a:extLst>
            </p:cNvPr>
            <p:cNvGrpSpPr/>
            <p:nvPr/>
          </p:nvGrpSpPr>
          <p:grpSpPr>
            <a:xfrm>
              <a:off x="19417641" y="11261030"/>
              <a:ext cx="23444859" cy="918529"/>
              <a:chOff x="-1" y="-20827"/>
              <a:chExt cx="12306929" cy="482164"/>
            </a:xfrm>
            <a:grpFill/>
          </p:grpSpPr>
          <p:sp>
            <p:nvSpPr>
              <p:cNvPr id="37" name="Freeform 41">
                <a:extLst>
                  <a:ext uri="{FF2B5EF4-FFF2-40B4-BE49-F238E27FC236}">
                    <a16:creationId xmlns:a16="http://schemas.microsoft.com/office/drawing/2014/main" id="{576C33EC-5E18-BE97-D40C-109E87B2EAB7}"/>
                  </a:ext>
                </a:extLst>
              </p:cNvPr>
              <p:cNvSpPr/>
              <p:nvPr/>
            </p:nvSpPr>
            <p:spPr>
              <a:xfrm>
                <a:off x="0" y="0"/>
                <a:ext cx="12306928" cy="461337"/>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14516"/>
              </a:p>
            </p:txBody>
          </p:sp>
          <p:sp>
            <p:nvSpPr>
              <p:cNvPr id="38" name="TextBox 42">
                <a:extLst>
                  <a:ext uri="{FF2B5EF4-FFF2-40B4-BE49-F238E27FC236}">
                    <a16:creationId xmlns:a16="http://schemas.microsoft.com/office/drawing/2014/main" id="{086CD3B6-112E-85FA-70B2-698C66EFB4BA}"/>
                  </a:ext>
                </a:extLst>
              </p:cNvPr>
              <p:cNvSpPr txBox="1"/>
              <p:nvPr/>
            </p:nvSpPr>
            <p:spPr>
              <a:xfrm>
                <a:off x="-1" y="-20827"/>
                <a:ext cx="12306928" cy="476364"/>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Mi a digitális kompetencia, miért foglalkozunk vele?</a:t>
                </a:r>
                <a:endParaRPr lang="en-US" sz="5080" dirty="0">
                  <a:solidFill>
                    <a:srgbClr val="232D3C"/>
                  </a:solidFill>
                  <a:latin typeface="Arial"/>
                  <a:ea typeface="Arial"/>
                  <a:cs typeface="Arial"/>
                  <a:sym typeface="Arial"/>
                </a:endParaRPr>
              </a:p>
            </p:txBody>
          </p:sp>
        </p:grpSp>
      </p:grpSp>
      <p:grpSp>
        <p:nvGrpSpPr>
          <p:cNvPr id="2" name="Csoportba foglalás 1">
            <a:extLst>
              <a:ext uri="{FF2B5EF4-FFF2-40B4-BE49-F238E27FC236}">
                <a16:creationId xmlns:a16="http://schemas.microsoft.com/office/drawing/2014/main" id="{6C4CD5F5-42B7-DE31-C609-75B716C0FA69}"/>
              </a:ext>
            </a:extLst>
          </p:cNvPr>
          <p:cNvGrpSpPr/>
          <p:nvPr/>
        </p:nvGrpSpPr>
        <p:grpSpPr>
          <a:xfrm>
            <a:off x="2440175" y="12389996"/>
            <a:ext cx="40809489" cy="2068389"/>
            <a:chOff x="2440175" y="12389996"/>
            <a:chExt cx="40809489" cy="2068389"/>
          </a:xfrm>
        </p:grpSpPr>
        <p:sp>
          <p:nvSpPr>
            <p:cNvPr id="82" name="Freeform 65">
              <a:extLst>
                <a:ext uri="{FF2B5EF4-FFF2-40B4-BE49-F238E27FC236}">
                  <a16:creationId xmlns:a16="http://schemas.microsoft.com/office/drawing/2014/main" id="{DD61594A-CAAC-A1F7-3EED-8C3AD69369DA}"/>
                </a:ext>
              </a:extLst>
            </p:cNvPr>
            <p:cNvSpPr/>
            <p:nvPr/>
          </p:nvSpPr>
          <p:spPr>
            <a:xfrm>
              <a:off x="2440175" y="12389996"/>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84" name="Group 70">
              <a:extLst>
                <a:ext uri="{FF2B5EF4-FFF2-40B4-BE49-F238E27FC236}">
                  <a16:creationId xmlns:a16="http://schemas.microsoft.com/office/drawing/2014/main" id="{8B2C2D53-AE10-BC16-FF0A-B0739C9C6017}"/>
                </a:ext>
              </a:extLst>
            </p:cNvPr>
            <p:cNvGrpSpPr/>
            <p:nvPr/>
          </p:nvGrpSpPr>
          <p:grpSpPr>
            <a:xfrm>
              <a:off x="4902897" y="12814181"/>
              <a:ext cx="13943246" cy="1071061"/>
              <a:chOff x="0" y="-9525"/>
              <a:chExt cx="7319239" cy="562233"/>
            </a:xfrm>
            <a:solidFill>
              <a:schemeClr val="bg1"/>
            </a:solidFill>
          </p:grpSpPr>
          <p:sp>
            <p:nvSpPr>
              <p:cNvPr id="85" name="Freeform 71">
                <a:extLst>
                  <a:ext uri="{FF2B5EF4-FFF2-40B4-BE49-F238E27FC236}">
                    <a16:creationId xmlns:a16="http://schemas.microsoft.com/office/drawing/2014/main" id="{3D2950EE-6615-20C4-0D38-5617E95CCFA3}"/>
                  </a:ext>
                </a:extLst>
              </p:cNvPr>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grpFill/>
            </p:spPr>
            <p:txBody>
              <a:bodyPr/>
              <a:lstStyle/>
              <a:p>
                <a:endParaRPr lang="hu-HU" sz="14516"/>
              </a:p>
            </p:txBody>
          </p:sp>
          <p:sp>
            <p:nvSpPr>
              <p:cNvPr id="86" name="TextBox 72">
                <a:extLst>
                  <a:ext uri="{FF2B5EF4-FFF2-40B4-BE49-F238E27FC236}">
                    <a16:creationId xmlns:a16="http://schemas.microsoft.com/office/drawing/2014/main" id="{E4BC2D0E-6232-609F-C207-EFC8BF23373F}"/>
                  </a:ext>
                </a:extLst>
              </p:cNvPr>
              <p:cNvSpPr txBox="1"/>
              <p:nvPr/>
            </p:nvSpPr>
            <p:spPr>
              <a:xfrm>
                <a:off x="0" y="-9525"/>
                <a:ext cx="7319239" cy="562229"/>
              </a:xfrm>
              <a:prstGeom prst="rect">
                <a:avLst/>
              </a:prstGeom>
              <a:grp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Digitális kompetenciamérés</a:t>
                </a:r>
                <a:endParaRPr lang="en-US" sz="5080" b="1" dirty="0">
                  <a:solidFill>
                    <a:srgbClr val="232D3C"/>
                  </a:solidFill>
                  <a:latin typeface="Arial Bold"/>
                  <a:ea typeface="Arial Bold"/>
                  <a:cs typeface="Arial Bold"/>
                  <a:sym typeface="Arial Bold"/>
                </a:endParaRPr>
              </a:p>
            </p:txBody>
          </p:sp>
        </p:grpSp>
        <p:grpSp>
          <p:nvGrpSpPr>
            <p:cNvPr id="87" name="Group 73">
              <a:extLst>
                <a:ext uri="{FF2B5EF4-FFF2-40B4-BE49-F238E27FC236}">
                  <a16:creationId xmlns:a16="http://schemas.microsoft.com/office/drawing/2014/main" id="{70A695AA-5449-E5BB-CB26-C9A88B57AEC1}"/>
                </a:ext>
              </a:extLst>
            </p:cNvPr>
            <p:cNvGrpSpPr/>
            <p:nvPr/>
          </p:nvGrpSpPr>
          <p:grpSpPr>
            <a:xfrm>
              <a:off x="19036643" y="12981139"/>
              <a:ext cx="23140058" cy="1052917"/>
              <a:chOff x="0" y="-19050"/>
              <a:chExt cx="12146929" cy="552708"/>
            </a:xfrm>
            <a:solidFill>
              <a:schemeClr val="bg1"/>
            </a:solidFill>
          </p:grpSpPr>
          <p:sp>
            <p:nvSpPr>
              <p:cNvPr id="88" name="Freeform 74">
                <a:extLst>
                  <a:ext uri="{FF2B5EF4-FFF2-40B4-BE49-F238E27FC236}">
                    <a16:creationId xmlns:a16="http://schemas.microsoft.com/office/drawing/2014/main" id="{5DCB26E6-0B9F-A067-8F8C-19257487B02E}"/>
                  </a:ext>
                </a:extLst>
              </p:cNvPr>
              <p:cNvSpPr/>
              <p:nvPr/>
            </p:nvSpPr>
            <p:spPr>
              <a:xfrm>
                <a:off x="0" y="0"/>
                <a:ext cx="12146929" cy="455537"/>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14516"/>
              </a:p>
            </p:txBody>
          </p:sp>
          <p:sp>
            <p:nvSpPr>
              <p:cNvPr id="89" name="TextBox 75">
                <a:extLst>
                  <a:ext uri="{FF2B5EF4-FFF2-40B4-BE49-F238E27FC236}">
                    <a16:creationId xmlns:a16="http://schemas.microsoft.com/office/drawing/2014/main" id="{96DF18F4-234F-000B-D9BF-499370090F09}"/>
                  </a:ext>
                </a:extLst>
              </p:cNvPr>
              <p:cNvSpPr txBox="1"/>
              <p:nvPr/>
            </p:nvSpPr>
            <p:spPr>
              <a:xfrm>
                <a:off x="0" y="-19050"/>
                <a:ext cx="12146929" cy="552708"/>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Milyen digitális kompetenciával rendelkezem?</a:t>
                </a:r>
                <a:endParaRPr lang="en-US" sz="5080" dirty="0">
                  <a:solidFill>
                    <a:srgbClr val="232D3C"/>
                  </a:solidFill>
                  <a:latin typeface="Arial"/>
                  <a:ea typeface="Arial"/>
                  <a:cs typeface="Arial"/>
                  <a:sym typeface="Arial"/>
                </a:endParaRPr>
              </a:p>
            </p:txBody>
          </p:sp>
        </p:grpSp>
      </p:grpSp>
      <p:sp>
        <p:nvSpPr>
          <p:cNvPr id="40" name="Freeform 47">
            <a:extLst>
              <a:ext uri="{FF2B5EF4-FFF2-40B4-BE49-F238E27FC236}">
                <a16:creationId xmlns:a16="http://schemas.microsoft.com/office/drawing/2014/main" id="{69DAB9B2-2AD0-0D1E-F879-DA98549202F6}"/>
              </a:ext>
              <a:ext uri="{C183D7F6-B498-43B3-948B-1728B52AA6E4}">
                <adec:decorative xmlns:adec="http://schemas.microsoft.com/office/drawing/2017/decorative" val="1"/>
              </a:ext>
            </a:extLst>
          </p:cNvPr>
          <p:cNvSpPr/>
          <p:nvPr/>
        </p:nvSpPr>
        <p:spPr>
          <a:xfrm>
            <a:off x="2805451" y="15196199"/>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solidFill>
            <a:schemeClr val="bg1"/>
          </a:solidFill>
        </p:spPr>
        <p:txBody>
          <a:bodyPr/>
          <a:lstStyle/>
          <a:p>
            <a:endParaRPr lang="hu-HU" sz="14516"/>
          </a:p>
        </p:txBody>
      </p:sp>
      <p:grpSp>
        <p:nvGrpSpPr>
          <p:cNvPr id="5" name="Csoportba foglalás 4">
            <a:extLst>
              <a:ext uri="{FF2B5EF4-FFF2-40B4-BE49-F238E27FC236}">
                <a16:creationId xmlns:a16="http://schemas.microsoft.com/office/drawing/2014/main" id="{F02B844E-B53F-2E00-1406-CFF6686B7F2B}"/>
              </a:ext>
            </a:extLst>
          </p:cNvPr>
          <p:cNvGrpSpPr/>
          <p:nvPr/>
        </p:nvGrpSpPr>
        <p:grpSpPr>
          <a:xfrm>
            <a:off x="2457063" y="16994021"/>
            <a:ext cx="40809489" cy="2068389"/>
            <a:chOff x="2457063" y="16994021"/>
            <a:chExt cx="40809489" cy="2068389"/>
          </a:xfrm>
        </p:grpSpPr>
        <p:sp>
          <p:nvSpPr>
            <p:cNvPr id="39" name="Freeform 43">
              <a:extLst>
                <a:ext uri="{FF2B5EF4-FFF2-40B4-BE49-F238E27FC236}">
                  <a16:creationId xmlns:a16="http://schemas.microsoft.com/office/drawing/2014/main" id="{48872808-8A03-0A43-C5BA-7D03045A3ECD}"/>
                </a:ext>
              </a:extLst>
            </p:cNvPr>
            <p:cNvSpPr/>
            <p:nvPr/>
          </p:nvSpPr>
          <p:spPr>
            <a:xfrm>
              <a:off x="2457063" y="16994021"/>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41" name="Group 48">
              <a:extLst>
                <a:ext uri="{FF2B5EF4-FFF2-40B4-BE49-F238E27FC236}">
                  <a16:creationId xmlns:a16="http://schemas.microsoft.com/office/drawing/2014/main" id="{8005C5F0-F046-92D6-C573-AF0F1FC546D6}"/>
                </a:ext>
              </a:extLst>
            </p:cNvPr>
            <p:cNvGrpSpPr/>
            <p:nvPr/>
          </p:nvGrpSpPr>
          <p:grpSpPr>
            <a:xfrm>
              <a:off x="4919786" y="17205511"/>
              <a:ext cx="13440565" cy="1665815"/>
              <a:chOff x="0" y="0"/>
              <a:chExt cx="7055366" cy="874437"/>
            </a:xfrm>
            <a:solidFill>
              <a:schemeClr val="bg1"/>
            </a:solidFill>
          </p:grpSpPr>
          <p:sp>
            <p:nvSpPr>
              <p:cNvPr id="42" name="Freeform 49">
                <a:extLst>
                  <a:ext uri="{FF2B5EF4-FFF2-40B4-BE49-F238E27FC236}">
                    <a16:creationId xmlns:a16="http://schemas.microsoft.com/office/drawing/2014/main" id="{823C43D4-CB9B-1B08-73CE-77B8B6B10DF1}"/>
                  </a:ext>
                </a:extLst>
              </p:cNvPr>
              <p:cNvSpPr/>
              <p:nvPr/>
            </p:nvSpPr>
            <p:spPr>
              <a:xfrm>
                <a:off x="0" y="0"/>
                <a:ext cx="7055366" cy="874441"/>
              </a:xfrm>
              <a:custGeom>
                <a:avLst/>
                <a:gdLst/>
                <a:ahLst/>
                <a:cxnLst/>
                <a:rect l="l" t="t" r="r" b="b"/>
                <a:pathLst>
                  <a:path w="7055366" h="874441">
                    <a:moveTo>
                      <a:pt x="0" y="0"/>
                    </a:moveTo>
                    <a:lnTo>
                      <a:pt x="7055366" y="0"/>
                    </a:lnTo>
                    <a:lnTo>
                      <a:pt x="7055366" y="874441"/>
                    </a:lnTo>
                    <a:lnTo>
                      <a:pt x="0" y="874441"/>
                    </a:lnTo>
                    <a:close/>
                  </a:path>
                </a:pathLst>
              </a:custGeom>
              <a:grpFill/>
            </p:spPr>
            <p:txBody>
              <a:bodyPr/>
              <a:lstStyle/>
              <a:p>
                <a:endParaRPr lang="hu-HU" sz="14516"/>
              </a:p>
            </p:txBody>
          </p:sp>
          <p:sp>
            <p:nvSpPr>
              <p:cNvPr id="43" name="TextBox 50">
                <a:extLst>
                  <a:ext uri="{FF2B5EF4-FFF2-40B4-BE49-F238E27FC236}">
                    <a16:creationId xmlns:a16="http://schemas.microsoft.com/office/drawing/2014/main" id="{62D42E06-CB87-546A-3D79-BB7C857D4DF5}"/>
                  </a:ext>
                </a:extLst>
              </p:cNvPr>
              <p:cNvSpPr txBox="1"/>
              <p:nvPr/>
            </p:nvSpPr>
            <p:spPr>
              <a:xfrm>
                <a:off x="0" y="28575"/>
                <a:ext cx="7055366" cy="845862"/>
              </a:xfrm>
              <a:prstGeom prst="rect">
                <a:avLst/>
              </a:prstGeom>
              <a:grpFill/>
            </p:spPr>
            <p:txBody>
              <a:bodyPr lIns="0" tIns="0" rIns="0" bIns="0" rtlCol="0" anchor="ctr"/>
              <a:lstStyle/>
              <a:p>
                <a:pPr>
                  <a:lnSpc>
                    <a:spcPts val="5080"/>
                  </a:lnSpc>
                </a:pPr>
                <a:r>
                  <a:rPr lang="hu-HU" sz="5080" b="1" dirty="0">
                    <a:solidFill>
                      <a:srgbClr val="232D3C"/>
                    </a:solidFill>
                    <a:latin typeface="Arial Bold"/>
                    <a:ea typeface="Arial Bold"/>
                    <a:cs typeface="Arial Bold"/>
                    <a:sym typeface="Arial Bold"/>
                  </a:rPr>
                  <a:t>DigKomp - gyakorlat</a:t>
                </a:r>
                <a:endParaRPr lang="en-US" sz="5080" b="1" dirty="0">
                  <a:solidFill>
                    <a:srgbClr val="232D3C"/>
                  </a:solidFill>
                  <a:latin typeface="Arial Bold"/>
                  <a:ea typeface="Arial Bold"/>
                  <a:cs typeface="Arial Bold"/>
                  <a:sym typeface="Arial Bold"/>
                </a:endParaRPr>
              </a:p>
            </p:txBody>
          </p:sp>
        </p:grpSp>
        <p:grpSp>
          <p:nvGrpSpPr>
            <p:cNvPr id="44" name="Group 51">
              <a:extLst>
                <a:ext uri="{FF2B5EF4-FFF2-40B4-BE49-F238E27FC236}">
                  <a16:creationId xmlns:a16="http://schemas.microsoft.com/office/drawing/2014/main" id="{01078D86-B764-ED40-86DD-70D025327CE3}"/>
                </a:ext>
              </a:extLst>
            </p:cNvPr>
            <p:cNvGrpSpPr/>
            <p:nvPr/>
          </p:nvGrpSpPr>
          <p:grpSpPr>
            <a:xfrm>
              <a:off x="19053531" y="17620077"/>
              <a:ext cx="23866003" cy="836682"/>
              <a:chOff x="0" y="0"/>
              <a:chExt cx="12710160" cy="439200"/>
            </a:xfrm>
            <a:solidFill>
              <a:schemeClr val="bg1"/>
            </a:solidFill>
          </p:grpSpPr>
          <p:sp>
            <p:nvSpPr>
              <p:cNvPr id="45" name="Freeform 52">
                <a:extLst>
                  <a:ext uri="{FF2B5EF4-FFF2-40B4-BE49-F238E27FC236}">
                    <a16:creationId xmlns:a16="http://schemas.microsoft.com/office/drawing/2014/main" id="{3CEC82DB-03E2-57E6-24D3-6B3DE2D44CD4}"/>
                  </a:ext>
                </a:extLst>
              </p:cNvPr>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5080"/>
              </a:p>
            </p:txBody>
          </p:sp>
          <p:sp>
            <p:nvSpPr>
              <p:cNvPr id="46" name="TextBox 53">
                <a:extLst>
                  <a:ext uri="{FF2B5EF4-FFF2-40B4-BE49-F238E27FC236}">
                    <a16:creationId xmlns:a16="http://schemas.microsoft.com/office/drawing/2014/main" id="{0731B2EF-0B51-912A-6A18-BDF40B509717}"/>
                  </a:ext>
                </a:extLst>
              </p:cNvPr>
              <p:cNvSpPr txBox="1"/>
              <p:nvPr/>
            </p:nvSpPr>
            <p:spPr>
              <a:xfrm>
                <a:off x="0" y="-19050"/>
                <a:ext cx="12710160" cy="458250"/>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Miről szólt a második tananyagegység? Konzultációs feladatok feldolgozása II.</a:t>
                </a:r>
                <a:endParaRPr lang="en-US" sz="5080" dirty="0">
                  <a:solidFill>
                    <a:srgbClr val="232D3C"/>
                  </a:solidFill>
                  <a:latin typeface="Arial"/>
                  <a:ea typeface="Arial"/>
                  <a:cs typeface="Arial"/>
                  <a:sym typeface="Arial"/>
                </a:endParaRPr>
              </a:p>
            </p:txBody>
          </p:sp>
        </p:grpSp>
      </p:grpSp>
      <p:sp>
        <p:nvSpPr>
          <p:cNvPr id="104" name="Freeform 69">
            <a:extLst>
              <a:ext uri="{FF2B5EF4-FFF2-40B4-BE49-F238E27FC236}">
                <a16:creationId xmlns:a16="http://schemas.microsoft.com/office/drawing/2014/main" id="{D464CFC1-7DE7-82C4-0F90-764D7F843938}"/>
              </a:ext>
              <a:ext uri="{C183D7F6-B498-43B3-948B-1728B52AA6E4}">
                <adec:decorative xmlns:adec="http://schemas.microsoft.com/office/drawing/2017/decorative" val="1"/>
              </a:ext>
            </a:extLst>
          </p:cNvPr>
          <p:cNvSpPr/>
          <p:nvPr/>
        </p:nvSpPr>
        <p:spPr>
          <a:xfrm>
            <a:off x="2767351" y="17549554"/>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solidFill>
            <a:schemeClr val="bg1"/>
          </a:solidFill>
        </p:spPr>
        <p:txBody>
          <a:bodyPr/>
          <a:lstStyle/>
          <a:p>
            <a:endParaRPr lang="hu-HU" sz="14516"/>
          </a:p>
        </p:txBody>
      </p:sp>
      <p:grpSp>
        <p:nvGrpSpPr>
          <p:cNvPr id="7" name="Csoportba foglalás 6">
            <a:extLst>
              <a:ext uri="{FF2B5EF4-FFF2-40B4-BE49-F238E27FC236}">
                <a16:creationId xmlns:a16="http://schemas.microsoft.com/office/drawing/2014/main" id="{BE590B7A-5DA3-6C74-C8DA-BD13EF0F3BDF}"/>
              </a:ext>
            </a:extLst>
          </p:cNvPr>
          <p:cNvGrpSpPr/>
          <p:nvPr/>
        </p:nvGrpSpPr>
        <p:grpSpPr>
          <a:xfrm>
            <a:off x="2489301" y="19312206"/>
            <a:ext cx="40809489" cy="2068389"/>
            <a:chOff x="2489301" y="19312206"/>
            <a:chExt cx="40809489" cy="2068389"/>
          </a:xfrm>
        </p:grpSpPr>
        <p:sp>
          <p:nvSpPr>
            <p:cNvPr id="103" name="Freeform 65">
              <a:extLst>
                <a:ext uri="{FF2B5EF4-FFF2-40B4-BE49-F238E27FC236}">
                  <a16:creationId xmlns:a16="http://schemas.microsoft.com/office/drawing/2014/main" id="{E796D78D-F994-4549-1CA0-DCF5B7501B3C}"/>
                </a:ext>
              </a:extLst>
            </p:cNvPr>
            <p:cNvSpPr/>
            <p:nvPr/>
          </p:nvSpPr>
          <p:spPr>
            <a:xfrm>
              <a:off x="2489301" y="19312206"/>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105" name="Group 70">
              <a:extLst>
                <a:ext uri="{FF2B5EF4-FFF2-40B4-BE49-F238E27FC236}">
                  <a16:creationId xmlns:a16="http://schemas.microsoft.com/office/drawing/2014/main" id="{6E526520-8D58-4485-C49E-022B693C8C66}"/>
                </a:ext>
              </a:extLst>
            </p:cNvPr>
            <p:cNvGrpSpPr/>
            <p:nvPr/>
          </p:nvGrpSpPr>
          <p:grpSpPr>
            <a:xfrm>
              <a:off x="5057530" y="19754536"/>
              <a:ext cx="12716191" cy="1052908"/>
              <a:chOff x="0" y="0"/>
              <a:chExt cx="6675120" cy="552704"/>
            </a:xfrm>
            <a:solidFill>
              <a:schemeClr val="bg1"/>
            </a:solidFill>
          </p:grpSpPr>
          <p:sp>
            <p:nvSpPr>
              <p:cNvPr id="109" name="Freeform 71">
                <a:extLst>
                  <a:ext uri="{FF2B5EF4-FFF2-40B4-BE49-F238E27FC236}">
                    <a16:creationId xmlns:a16="http://schemas.microsoft.com/office/drawing/2014/main" id="{D93B36B1-A013-6A79-3FB3-539188FD4979}"/>
                  </a:ext>
                </a:extLst>
              </p:cNvPr>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grpFill/>
            </p:spPr>
            <p:txBody>
              <a:bodyPr/>
              <a:lstStyle/>
              <a:p>
                <a:endParaRPr lang="hu-HU" sz="14516"/>
              </a:p>
            </p:txBody>
          </p:sp>
          <p:sp>
            <p:nvSpPr>
              <p:cNvPr id="110" name="TextBox 72">
                <a:extLst>
                  <a:ext uri="{FF2B5EF4-FFF2-40B4-BE49-F238E27FC236}">
                    <a16:creationId xmlns:a16="http://schemas.microsoft.com/office/drawing/2014/main" id="{B488332A-2E09-5C3C-7393-CD150EC5F789}"/>
                  </a:ext>
                </a:extLst>
              </p:cNvPr>
              <p:cNvSpPr txBox="1"/>
              <p:nvPr/>
            </p:nvSpPr>
            <p:spPr>
              <a:xfrm>
                <a:off x="0" y="-9525"/>
                <a:ext cx="6675120" cy="562229"/>
              </a:xfrm>
              <a:prstGeom prst="rect">
                <a:avLst/>
              </a:prstGeom>
              <a:grp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Összefoglalás</a:t>
                </a:r>
                <a:endParaRPr lang="en-US" sz="5080" b="1" dirty="0">
                  <a:solidFill>
                    <a:srgbClr val="232D3C"/>
                  </a:solidFill>
                  <a:latin typeface="Arial Bold"/>
                  <a:ea typeface="Arial Bold"/>
                  <a:cs typeface="Arial Bold"/>
                  <a:sym typeface="Arial Bold"/>
                </a:endParaRPr>
              </a:p>
            </p:txBody>
          </p:sp>
        </p:grpSp>
        <p:grpSp>
          <p:nvGrpSpPr>
            <p:cNvPr id="106" name="Group 73">
              <a:extLst>
                <a:ext uri="{FF2B5EF4-FFF2-40B4-BE49-F238E27FC236}">
                  <a16:creationId xmlns:a16="http://schemas.microsoft.com/office/drawing/2014/main" id="{EC2C92E7-CC5E-8C1E-A343-956AFDF4478B}"/>
                </a:ext>
              </a:extLst>
            </p:cNvPr>
            <p:cNvGrpSpPr/>
            <p:nvPr/>
          </p:nvGrpSpPr>
          <p:grpSpPr>
            <a:xfrm>
              <a:off x="19191276" y="19939640"/>
              <a:ext cx="22647810" cy="984600"/>
              <a:chOff x="0" y="0"/>
              <a:chExt cx="12710160" cy="439200"/>
            </a:xfrm>
            <a:solidFill>
              <a:schemeClr val="bg1"/>
            </a:solidFill>
          </p:grpSpPr>
          <p:sp>
            <p:nvSpPr>
              <p:cNvPr id="107" name="Freeform 74">
                <a:extLst>
                  <a:ext uri="{FF2B5EF4-FFF2-40B4-BE49-F238E27FC236}">
                    <a16:creationId xmlns:a16="http://schemas.microsoft.com/office/drawing/2014/main" id="{A16104F0-671E-2999-CF6E-D190ED5D647C}"/>
                  </a:ext>
                </a:extLst>
              </p:cNvPr>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14516"/>
              </a:p>
            </p:txBody>
          </p:sp>
          <p:sp>
            <p:nvSpPr>
              <p:cNvPr id="108" name="TextBox 75">
                <a:extLst>
                  <a:ext uri="{FF2B5EF4-FFF2-40B4-BE49-F238E27FC236}">
                    <a16:creationId xmlns:a16="http://schemas.microsoft.com/office/drawing/2014/main" id="{E59B5A65-D75A-D2C5-6E8C-069A43516DD8}"/>
                  </a:ext>
                </a:extLst>
              </p:cNvPr>
              <p:cNvSpPr txBox="1"/>
              <p:nvPr/>
            </p:nvSpPr>
            <p:spPr>
              <a:xfrm>
                <a:off x="0" y="-19050"/>
                <a:ext cx="12710160" cy="458250"/>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Hol tartunk a célunk elérésében?</a:t>
                </a:r>
                <a:endParaRPr lang="en-US" sz="5080" dirty="0">
                  <a:solidFill>
                    <a:srgbClr val="232D3C"/>
                  </a:solidFill>
                  <a:latin typeface="Arial"/>
                  <a:ea typeface="Arial"/>
                  <a:cs typeface="Arial"/>
                  <a:sym typeface="Arial"/>
                </a:endParaRPr>
              </a:p>
            </p:txBody>
          </p:sp>
        </p:grpSp>
      </p:grpSp>
      <p:sp>
        <p:nvSpPr>
          <p:cNvPr id="122" name="Freeform 47">
            <a:extLst>
              <a:ext uri="{FF2B5EF4-FFF2-40B4-BE49-F238E27FC236}">
                <a16:creationId xmlns:a16="http://schemas.microsoft.com/office/drawing/2014/main" id="{C68AF38A-62AE-D577-165E-9FA9478FDE35}"/>
              </a:ext>
              <a:ext uri="{C183D7F6-B498-43B3-948B-1728B52AA6E4}">
                <adec:decorative xmlns:adec="http://schemas.microsoft.com/office/drawing/2017/decorative" val="1"/>
              </a:ext>
            </a:extLst>
          </p:cNvPr>
          <p:cNvSpPr/>
          <p:nvPr/>
        </p:nvSpPr>
        <p:spPr>
          <a:xfrm>
            <a:off x="2788563" y="12821341"/>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solidFill>
            <a:schemeClr val="bg1"/>
          </a:solidFill>
        </p:spPr>
        <p:txBody>
          <a:bodyPr/>
          <a:lstStyle/>
          <a:p>
            <a:endParaRPr lang="hu-HU" sz="14516"/>
          </a:p>
        </p:txBody>
      </p:sp>
      <p:grpSp>
        <p:nvGrpSpPr>
          <p:cNvPr id="4" name="Csoportba foglalás 3">
            <a:extLst>
              <a:ext uri="{FF2B5EF4-FFF2-40B4-BE49-F238E27FC236}">
                <a16:creationId xmlns:a16="http://schemas.microsoft.com/office/drawing/2014/main" id="{F6C92634-ACB5-061E-5D12-F4DC7DF7F71D}"/>
              </a:ext>
            </a:extLst>
          </p:cNvPr>
          <p:cNvGrpSpPr/>
          <p:nvPr/>
        </p:nvGrpSpPr>
        <p:grpSpPr>
          <a:xfrm>
            <a:off x="2440175" y="14689501"/>
            <a:ext cx="40809489" cy="2068389"/>
            <a:chOff x="2440175" y="14689501"/>
            <a:chExt cx="40809489" cy="2068389"/>
          </a:xfrm>
        </p:grpSpPr>
        <p:sp>
          <p:nvSpPr>
            <p:cNvPr id="121" name="Freeform 43">
              <a:extLst>
                <a:ext uri="{FF2B5EF4-FFF2-40B4-BE49-F238E27FC236}">
                  <a16:creationId xmlns:a16="http://schemas.microsoft.com/office/drawing/2014/main" id="{0368348E-09C2-07BC-6932-A814674CD57E}"/>
                </a:ext>
              </a:extLst>
            </p:cNvPr>
            <p:cNvSpPr/>
            <p:nvPr/>
          </p:nvSpPr>
          <p:spPr>
            <a:xfrm>
              <a:off x="2440175" y="14689501"/>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123" name="Group 48">
              <a:extLst>
                <a:ext uri="{FF2B5EF4-FFF2-40B4-BE49-F238E27FC236}">
                  <a16:creationId xmlns:a16="http://schemas.microsoft.com/office/drawing/2014/main" id="{800207C6-FE0E-EDD8-A045-79330108BA11}"/>
                </a:ext>
              </a:extLst>
            </p:cNvPr>
            <p:cNvGrpSpPr/>
            <p:nvPr/>
          </p:nvGrpSpPr>
          <p:grpSpPr>
            <a:xfrm>
              <a:off x="4902898" y="14900991"/>
              <a:ext cx="13440565" cy="1665815"/>
              <a:chOff x="0" y="0"/>
              <a:chExt cx="7055366" cy="874437"/>
            </a:xfrm>
            <a:solidFill>
              <a:schemeClr val="bg1"/>
            </a:solidFill>
          </p:grpSpPr>
          <p:sp>
            <p:nvSpPr>
              <p:cNvPr id="127" name="Freeform 49">
                <a:extLst>
                  <a:ext uri="{FF2B5EF4-FFF2-40B4-BE49-F238E27FC236}">
                    <a16:creationId xmlns:a16="http://schemas.microsoft.com/office/drawing/2014/main" id="{07560472-4761-2896-7625-2BFCC88A3DE0}"/>
                  </a:ext>
                </a:extLst>
              </p:cNvPr>
              <p:cNvSpPr/>
              <p:nvPr/>
            </p:nvSpPr>
            <p:spPr>
              <a:xfrm>
                <a:off x="0" y="0"/>
                <a:ext cx="7055366" cy="874441"/>
              </a:xfrm>
              <a:custGeom>
                <a:avLst/>
                <a:gdLst/>
                <a:ahLst/>
                <a:cxnLst/>
                <a:rect l="l" t="t" r="r" b="b"/>
                <a:pathLst>
                  <a:path w="7055366" h="874441">
                    <a:moveTo>
                      <a:pt x="0" y="0"/>
                    </a:moveTo>
                    <a:lnTo>
                      <a:pt x="7055366" y="0"/>
                    </a:lnTo>
                    <a:lnTo>
                      <a:pt x="7055366" y="874441"/>
                    </a:lnTo>
                    <a:lnTo>
                      <a:pt x="0" y="874441"/>
                    </a:lnTo>
                    <a:close/>
                  </a:path>
                </a:pathLst>
              </a:custGeom>
              <a:grpFill/>
            </p:spPr>
            <p:txBody>
              <a:bodyPr/>
              <a:lstStyle/>
              <a:p>
                <a:endParaRPr lang="hu-HU" sz="14516"/>
              </a:p>
            </p:txBody>
          </p:sp>
          <p:sp>
            <p:nvSpPr>
              <p:cNvPr id="128" name="TextBox 50">
                <a:extLst>
                  <a:ext uri="{FF2B5EF4-FFF2-40B4-BE49-F238E27FC236}">
                    <a16:creationId xmlns:a16="http://schemas.microsoft.com/office/drawing/2014/main" id="{37B7C89A-E5AB-0C2B-57B6-0B5E1F66BC3A}"/>
                  </a:ext>
                </a:extLst>
              </p:cNvPr>
              <p:cNvSpPr txBox="1"/>
              <p:nvPr/>
            </p:nvSpPr>
            <p:spPr>
              <a:xfrm>
                <a:off x="0" y="28575"/>
                <a:ext cx="7055366" cy="845862"/>
              </a:xfrm>
              <a:prstGeom prst="rect">
                <a:avLst/>
              </a:prstGeom>
              <a:grpFill/>
            </p:spPr>
            <p:txBody>
              <a:bodyPr lIns="0" tIns="0" rIns="0" bIns="0" rtlCol="0" anchor="ctr"/>
              <a:lstStyle/>
              <a:p>
                <a:pPr>
                  <a:lnSpc>
                    <a:spcPts val="5080"/>
                  </a:lnSpc>
                </a:pPr>
                <a:r>
                  <a:rPr lang="hu-HU" sz="5080" b="1" dirty="0">
                    <a:solidFill>
                      <a:srgbClr val="232D3C"/>
                    </a:solidFill>
                    <a:latin typeface="Arial Bold"/>
                    <a:ea typeface="Arial Bold"/>
                    <a:cs typeface="Arial Bold"/>
                    <a:sym typeface="Arial Bold"/>
                  </a:rPr>
                  <a:t>DigKomp - elmélet</a:t>
                </a:r>
                <a:endParaRPr lang="en-US" sz="5080" b="1" dirty="0">
                  <a:solidFill>
                    <a:srgbClr val="232D3C"/>
                  </a:solidFill>
                  <a:latin typeface="Arial Bold"/>
                  <a:ea typeface="Arial Bold"/>
                  <a:cs typeface="Arial Bold"/>
                  <a:sym typeface="Arial Bold"/>
                </a:endParaRPr>
              </a:p>
            </p:txBody>
          </p:sp>
        </p:grpSp>
        <p:grpSp>
          <p:nvGrpSpPr>
            <p:cNvPr id="124" name="Group 51">
              <a:extLst>
                <a:ext uri="{FF2B5EF4-FFF2-40B4-BE49-F238E27FC236}">
                  <a16:creationId xmlns:a16="http://schemas.microsoft.com/office/drawing/2014/main" id="{064EA350-B845-4BB1-C1EA-F8F0E1A1ADD0}"/>
                </a:ext>
              </a:extLst>
            </p:cNvPr>
            <p:cNvGrpSpPr/>
            <p:nvPr/>
          </p:nvGrpSpPr>
          <p:grpSpPr>
            <a:xfrm>
              <a:off x="19036643" y="15279266"/>
              <a:ext cx="23866003" cy="872965"/>
              <a:chOff x="0" y="-19050"/>
              <a:chExt cx="12710160" cy="458246"/>
            </a:xfrm>
            <a:solidFill>
              <a:schemeClr val="bg1"/>
            </a:solidFill>
          </p:grpSpPr>
          <p:sp>
            <p:nvSpPr>
              <p:cNvPr id="125" name="Freeform 52">
                <a:extLst>
                  <a:ext uri="{FF2B5EF4-FFF2-40B4-BE49-F238E27FC236}">
                    <a16:creationId xmlns:a16="http://schemas.microsoft.com/office/drawing/2014/main" id="{68F7C3BD-7C1D-E0E6-9102-C39F8B0ECE33}"/>
                  </a:ext>
                </a:extLst>
              </p:cNvPr>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5080"/>
              </a:p>
            </p:txBody>
          </p:sp>
          <p:sp>
            <p:nvSpPr>
              <p:cNvPr id="126" name="TextBox 53">
                <a:extLst>
                  <a:ext uri="{FF2B5EF4-FFF2-40B4-BE49-F238E27FC236}">
                    <a16:creationId xmlns:a16="http://schemas.microsoft.com/office/drawing/2014/main" id="{42582D81-686E-965C-E0AC-5F0F886E90CA}"/>
                  </a:ext>
                </a:extLst>
              </p:cNvPr>
              <p:cNvSpPr txBox="1"/>
              <p:nvPr/>
            </p:nvSpPr>
            <p:spPr>
              <a:xfrm>
                <a:off x="0" y="-19050"/>
                <a:ext cx="12323548" cy="458104"/>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Miről szólt az első tananyagegység? Konzultációs feladatok feldolgozása I.</a:t>
                </a:r>
                <a:endParaRPr lang="en-US" sz="5080" dirty="0">
                  <a:solidFill>
                    <a:srgbClr val="232D3C"/>
                  </a:solidFill>
                  <a:latin typeface="Arial"/>
                  <a:ea typeface="Arial"/>
                  <a:cs typeface="Arial"/>
                  <a:sym typeface="Arial"/>
                </a:endParaRPr>
              </a:p>
            </p:txBody>
          </p:sp>
        </p:grpSp>
      </p:grpSp>
      <p:sp>
        <p:nvSpPr>
          <p:cNvPr id="133" name="Freeform 69">
            <a:extLst>
              <a:ext uri="{FF2B5EF4-FFF2-40B4-BE49-F238E27FC236}">
                <a16:creationId xmlns:a16="http://schemas.microsoft.com/office/drawing/2014/main" id="{C345A851-4494-564F-202C-975E6ABC12B5}"/>
              </a:ext>
              <a:ext uri="{C183D7F6-B498-43B3-948B-1728B52AA6E4}">
                <adec:decorative xmlns:adec="http://schemas.microsoft.com/office/drawing/2017/decorative" val="1"/>
              </a:ext>
            </a:extLst>
          </p:cNvPr>
          <p:cNvSpPr/>
          <p:nvPr/>
        </p:nvSpPr>
        <p:spPr>
          <a:xfrm>
            <a:off x="2674263" y="22243653"/>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solidFill>
            <a:schemeClr val="bg1"/>
          </a:solidFill>
        </p:spPr>
        <p:txBody>
          <a:bodyPr/>
          <a:lstStyle/>
          <a:p>
            <a:endParaRPr lang="hu-HU" sz="14516"/>
          </a:p>
        </p:txBody>
      </p:sp>
      <p:grpSp>
        <p:nvGrpSpPr>
          <p:cNvPr id="8" name="Csoportba foglalás 7">
            <a:extLst>
              <a:ext uri="{FF2B5EF4-FFF2-40B4-BE49-F238E27FC236}">
                <a16:creationId xmlns:a16="http://schemas.microsoft.com/office/drawing/2014/main" id="{A3B52E80-2E31-B6A1-018B-34792A96CF5E}"/>
              </a:ext>
            </a:extLst>
          </p:cNvPr>
          <p:cNvGrpSpPr/>
          <p:nvPr/>
        </p:nvGrpSpPr>
        <p:grpSpPr>
          <a:xfrm>
            <a:off x="2501720" y="21685138"/>
            <a:ext cx="40809489" cy="2068389"/>
            <a:chOff x="2501720" y="21685138"/>
            <a:chExt cx="40809489" cy="2068389"/>
          </a:xfrm>
        </p:grpSpPr>
        <p:sp>
          <p:nvSpPr>
            <p:cNvPr id="132" name="Freeform 65">
              <a:extLst>
                <a:ext uri="{FF2B5EF4-FFF2-40B4-BE49-F238E27FC236}">
                  <a16:creationId xmlns:a16="http://schemas.microsoft.com/office/drawing/2014/main" id="{BFAF1D60-F8C3-909D-B927-6831C9C7B945}"/>
                </a:ext>
              </a:extLst>
            </p:cNvPr>
            <p:cNvSpPr/>
            <p:nvPr/>
          </p:nvSpPr>
          <p:spPr>
            <a:xfrm>
              <a:off x="2501720" y="21685138"/>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sp>
          <p:nvSpPr>
            <p:cNvPr id="139" name="TextBox 72">
              <a:extLst>
                <a:ext uri="{FF2B5EF4-FFF2-40B4-BE49-F238E27FC236}">
                  <a16:creationId xmlns:a16="http://schemas.microsoft.com/office/drawing/2014/main" id="{329CF1E7-0553-DAC0-5A83-B07D2BD49355}"/>
                </a:ext>
              </a:extLst>
            </p:cNvPr>
            <p:cNvSpPr txBox="1"/>
            <p:nvPr/>
          </p:nvSpPr>
          <p:spPr>
            <a:xfrm>
              <a:off x="4964442" y="22109321"/>
              <a:ext cx="12716191" cy="1071052"/>
            </a:xfrm>
            <a:prstGeom prst="rect">
              <a:avLst/>
            </a:prstGeom>
            <a:solidFill>
              <a:schemeClr val="bg1"/>
            </a:solid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Visszajelzés</a:t>
              </a:r>
              <a:endParaRPr lang="en-US" sz="5080" b="1" dirty="0">
                <a:solidFill>
                  <a:srgbClr val="232D3C"/>
                </a:solidFill>
                <a:latin typeface="Arial Bold"/>
                <a:ea typeface="Arial Bold"/>
                <a:cs typeface="Arial Bold"/>
                <a:sym typeface="Arial Bold"/>
              </a:endParaRPr>
            </a:p>
          </p:txBody>
        </p:sp>
        <p:sp>
          <p:nvSpPr>
            <p:cNvPr id="137" name="TextBox 75">
              <a:extLst>
                <a:ext uri="{FF2B5EF4-FFF2-40B4-BE49-F238E27FC236}">
                  <a16:creationId xmlns:a16="http://schemas.microsoft.com/office/drawing/2014/main" id="{40BDE597-C30D-9554-BBF6-060B986C2536}"/>
                </a:ext>
              </a:extLst>
            </p:cNvPr>
            <p:cNvSpPr txBox="1"/>
            <p:nvPr/>
          </p:nvSpPr>
          <p:spPr>
            <a:xfrm>
              <a:off x="19098188" y="22276279"/>
              <a:ext cx="22740898" cy="1034293"/>
            </a:xfrm>
            <a:prstGeom prst="rect">
              <a:avLst/>
            </a:prstGeom>
            <a:solidFill>
              <a:schemeClr val="bg1"/>
            </a:solidFill>
          </p:spPr>
          <p:txBody>
            <a:bodyPr lIns="0" tIns="0" rIns="0" bIns="0" rtlCol="0" anchor="ctr"/>
            <a:lstStyle/>
            <a:p>
              <a:pPr>
                <a:lnSpc>
                  <a:spcPts val="4874"/>
                </a:lnSpc>
              </a:pPr>
              <a:r>
                <a:rPr lang="hu-HU" sz="5080" dirty="0">
                  <a:solidFill>
                    <a:srgbClr val="232D3C"/>
                  </a:solidFill>
                  <a:latin typeface="Arial"/>
                  <a:ea typeface="Arial"/>
                  <a:cs typeface="Arial"/>
                  <a:sym typeface="Arial"/>
                </a:rPr>
                <a:t>Mi tetszett? Miben változtassunk?</a:t>
              </a:r>
              <a:endParaRPr lang="en-US" sz="5080" dirty="0">
                <a:solidFill>
                  <a:srgbClr val="232D3C"/>
                </a:solidFill>
                <a:latin typeface="Arial"/>
                <a:ea typeface="Arial"/>
                <a:cs typeface="Arial"/>
                <a:sym typeface="Arial"/>
              </a:endParaRPr>
            </a:p>
          </p:txBody>
        </p:sp>
      </p:grpSp>
      <p:pic>
        <p:nvPicPr>
          <p:cNvPr id="3" name="Kép 2">
            <a:extLst>
              <a:ext uri="{FF2B5EF4-FFF2-40B4-BE49-F238E27FC236}">
                <a16:creationId xmlns:a16="http://schemas.microsoft.com/office/drawing/2014/main" id="{A30DFEA7-8394-1173-90E0-1BE0DCEDD594}"/>
              </a:ext>
            </a:extLst>
          </p:cNvPr>
          <p:cNvPicPr>
            <a:picLocks noChangeAspect="1"/>
          </p:cNvPicPr>
          <p:nvPr/>
        </p:nvPicPr>
        <p:blipFill>
          <a:blip r:embed="rId5"/>
          <a:stretch>
            <a:fillRect/>
          </a:stretch>
        </p:blipFill>
        <p:spPr>
          <a:xfrm>
            <a:off x="18984465" y="239649"/>
            <a:ext cx="7715046" cy="2849659"/>
          </a:xfrm>
          <a:prstGeom prst="rect">
            <a:avLst/>
          </a:prstGeom>
        </p:spPr>
      </p:pic>
      <p:sp>
        <p:nvSpPr>
          <p:cNvPr id="16" name="Freeform 32">
            <a:extLst>
              <a:ext uri="{FF2B5EF4-FFF2-40B4-BE49-F238E27FC236}">
                <a16:creationId xmlns:a16="http://schemas.microsoft.com/office/drawing/2014/main" id="{6ECF5360-C055-22FC-3F38-478B19BD5248}"/>
              </a:ext>
            </a:extLst>
          </p:cNvPr>
          <p:cNvSpPr/>
          <p:nvPr/>
        </p:nvSpPr>
        <p:spPr>
          <a:xfrm>
            <a:off x="2413799" y="10116397"/>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24" name="Csoportba foglalás 23">
            <a:extLst>
              <a:ext uri="{FF2B5EF4-FFF2-40B4-BE49-F238E27FC236}">
                <a16:creationId xmlns:a16="http://schemas.microsoft.com/office/drawing/2014/main" id="{BC08480F-6711-EA71-3378-F3459852EE97}"/>
              </a:ext>
            </a:extLst>
          </p:cNvPr>
          <p:cNvGrpSpPr/>
          <p:nvPr/>
        </p:nvGrpSpPr>
        <p:grpSpPr>
          <a:xfrm>
            <a:off x="2762187" y="10500443"/>
            <a:ext cx="39692937" cy="1267362"/>
            <a:chOff x="3169563" y="11057294"/>
            <a:chExt cx="39692937" cy="1267362"/>
          </a:xfrm>
          <a:solidFill>
            <a:schemeClr val="bg1"/>
          </a:solidFill>
        </p:grpSpPr>
        <p:sp>
          <p:nvSpPr>
            <p:cNvPr id="47" name="Freeform 36">
              <a:extLst>
                <a:ext uri="{FF2B5EF4-FFF2-40B4-BE49-F238E27FC236}">
                  <a16:creationId xmlns:a16="http://schemas.microsoft.com/office/drawing/2014/main" id="{3F0C03B2-25C4-B9A1-A7A1-19457E5B404F}"/>
                </a:ext>
                <a:ext uri="{C183D7F6-B498-43B3-948B-1728B52AA6E4}">
                  <adec:decorative xmlns:adec="http://schemas.microsoft.com/office/drawing/2017/decorative" val="1"/>
                </a:ext>
              </a:extLst>
            </p:cNvPr>
            <p:cNvSpPr/>
            <p:nvPr/>
          </p:nvSpPr>
          <p:spPr>
            <a:xfrm>
              <a:off x="3169563" y="11057294"/>
              <a:ext cx="1615751" cy="1267362"/>
            </a:xfrm>
            <a:custGeom>
              <a:avLst/>
              <a:gdLst/>
              <a:ahLst/>
              <a:cxnLst/>
              <a:rect l="l" t="t" r="r" b="b"/>
              <a:pathLst>
                <a:path w="636118" h="498958">
                  <a:moveTo>
                    <a:pt x="0" y="0"/>
                  </a:moveTo>
                  <a:lnTo>
                    <a:pt x="636118" y="0"/>
                  </a:lnTo>
                  <a:lnTo>
                    <a:pt x="636118" y="498958"/>
                  </a:lnTo>
                  <a:lnTo>
                    <a:pt x="0" y="498958"/>
                  </a:lnTo>
                  <a:lnTo>
                    <a:pt x="0" y="0"/>
                  </a:lnTo>
                  <a:close/>
                </a:path>
              </a:pathLst>
            </a:custGeom>
            <a:grpFill/>
          </p:spPr>
          <p:txBody>
            <a:bodyPr/>
            <a:lstStyle/>
            <a:p>
              <a:endParaRPr lang="hu-HU" sz="14516" dirty="0"/>
            </a:p>
          </p:txBody>
        </p:sp>
        <p:grpSp>
          <p:nvGrpSpPr>
            <p:cNvPr id="56" name="Group 37">
              <a:extLst>
                <a:ext uri="{FF2B5EF4-FFF2-40B4-BE49-F238E27FC236}">
                  <a16:creationId xmlns:a16="http://schemas.microsoft.com/office/drawing/2014/main" id="{D90823BB-833D-5685-5880-CAE6B79F8860}"/>
                </a:ext>
              </a:extLst>
            </p:cNvPr>
            <p:cNvGrpSpPr/>
            <p:nvPr/>
          </p:nvGrpSpPr>
          <p:grpSpPr>
            <a:xfrm>
              <a:off x="5283895" y="11097458"/>
              <a:ext cx="12716192" cy="1071061"/>
              <a:chOff x="-1" y="-9525"/>
              <a:chExt cx="6675121" cy="562233"/>
            </a:xfrm>
            <a:grpFill/>
          </p:grpSpPr>
          <p:sp>
            <p:nvSpPr>
              <p:cNvPr id="60" name="Freeform 38">
                <a:extLst>
                  <a:ext uri="{FF2B5EF4-FFF2-40B4-BE49-F238E27FC236}">
                    <a16:creationId xmlns:a16="http://schemas.microsoft.com/office/drawing/2014/main" id="{F7A1FF66-125F-5DAC-0EFA-B568EB796DCC}"/>
                  </a:ext>
                </a:extLst>
              </p:cNvPr>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grpFill/>
            </p:spPr>
            <p:txBody>
              <a:bodyPr/>
              <a:lstStyle/>
              <a:p>
                <a:endParaRPr lang="hu-HU" sz="14516"/>
              </a:p>
            </p:txBody>
          </p:sp>
          <p:sp>
            <p:nvSpPr>
              <p:cNvPr id="61" name="TextBox 39">
                <a:extLst>
                  <a:ext uri="{FF2B5EF4-FFF2-40B4-BE49-F238E27FC236}">
                    <a16:creationId xmlns:a16="http://schemas.microsoft.com/office/drawing/2014/main" id="{45D5601F-58B8-5F52-D4AC-F940F58A0EAA}"/>
                  </a:ext>
                </a:extLst>
              </p:cNvPr>
              <p:cNvSpPr txBox="1"/>
              <p:nvPr/>
            </p:nvSpPr>
            <p:spPr>
              <a:xfrm>
                <a:off x="-1" y="-9525"/>
                <a:ext cx="6675120" cy="562229"/>
              </a:xfrm>
              <a:prstGeom prst="rect">
                <a:avLst/>
              </a:prstGeom>
              <a:grp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A </a:t>
                </a:r>
                <a:r>
                  <a:rPr lang="hu-HU" sz="5080" b="1" dirty="0" err="1">
                    <a:solidFill>
                      <a:srgbClr val="232D3C"/>
                    </a:solidFill>
                    <a:latin typeface="Arial Bold"/>
                    <a:ea typeface="Arial Bold"/>
                    <a:cs typeface="Arial Bold"/>
                    <a:sym typeface="Arial Bold"/>
                  </a:rPr>
                  <a:t>DigComp</a:t>
                </a:r>
                <a:r>
                  <a:rPr lang="hu-HU" sz="5080" b="1" dirty="0">
                    <a:solidFill>
                      <a:srgbClr val="232D3C"/>
                    </a:solidFill>
                    <a:latin typeface="Arial Bold"/>
                    <a:ea typeface="Arial Bold"/>
                    <a:cs typeface="Arial Bold"/>
                    <a:sym typeface="Arial Bold"/>
                  </a:rPr>
                  <a:t> történet</a:t>
                </a:r>
                <a:endParaRPr lang="en-US" sz="5080" b="1" dirty="0">
                  <a:solidFill>
                    <a:srgbClr val="232D3C"/>
                  </a:solidFill>
                  <a:latin typeface="Arial Bold"/>
                  <a:ea typeface="Arial Bold"/>
                  <a:cs typeface="Arial Bold"/>
                  <a:sym typeface="Arial Bold"/>
                </a:endParaRPr>
              </a:p>
            </p:txBody>
          </p:sp>
        </p:grpSp>
        <p:grpSp>
          <p:nvGrpSpPr>
            <p:cNvPr id="57" name="Group 40">
              <a:extLst>
                <a:ext uri="{FF2B5EF4-FFF2-40B4-BE49-F238E27FC236}">
                  <a16:creationId xmlns:a16="http://schemas.microsoft.com/office/drawing/2014/main" id="{BE080F33-9C57-4D47-8B16-0C2BB8167E1F}"/>
                </a:ext>
              </a:extLst>
            </p:cNvPr>
            <p:cNvGrpSpPr/>
            <p:nvPr/>
          </p:nvGrpSpPr>
          <p:grpSpPr>
            <a:xfrm>
              <a:off x="19417641" y="11261030"/>
              <a:ext cx="23444859" cy="918529"/>
              <a:chOff x="-1" y="-20827"/>
              <a:chExt cx="12306929" cy="482164"/>
            </a:xfrm>
            <a:grpFill/>
          </p:grpSpPr>
          <p:sp>
            <p:nvSpPr>
              <p:cNvPr id="58" name="Freeform 41">
                <a:extLst>
                  <a:ext uri="{FF2B5EF4-FFF2-40B4-BE49-F238E27FC236}">
                    <a16:creationId xmlns:a16="http://schemas.microsoft.com/office/drawing/2014/main" id="{4E5F0928-CDC9-3053-D58D-70D60905F28B}"/>
                  </a:ext>
                </a:extLst>
              </p:cNvPr>
              <p:cNvSpPr/>
              <p:nvPr/>
            </p:nvSpPr>
            <p:spPr>
              <a:xfrm>
                <a:off x="0" y="0"/>
                <a:ext cx="12306928" cy="461337"/>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14516"/>
              </a:p>
            </p:txBody>
          </p:sp>
          <p:sp>
            <p:nvSpPr>
              <p:cNvPr id="59" name="TextBox 42">
                <a:extLst>
                  <a:ext uri="{FF2B5EF4-FFF2-40B4-BE49-F238E27FC236}">
                    <a16:creationId xmlns:a16="http://schemas.microsoft.com/office/drawing/2014/main" id="{07CA2D0A-F595-8F06-0B7E-B34CD8D03D9D}"/>
                  </a:ext>
                </a:extLst>
              </p:cNvPr>
              <p:cNvSpPr txBox="1"/>
              <p:nvPr/>
            </p:nvSpPr>
            <p:spPr>
              <a:xfrm>
                <a:off x="-1" y="-20827"/>
                <a:ext cx="12306928" cy="476364"/>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Hol tartunk most?</a:t>
                </a:r>
                <a:endParaRPr lang="en-US" sz="5080" dirty="0">
                  <a:solidFill>
                    <a:srgbClr val="232D3C"/>
                  </a:solidFill>
                  <a:latin typeface="Arial"/>
                  <a:ea typeface="Arial"/>
                  <a:cs typeface="Arial"/>
                  <a:sym typeface="Arial"/>
                </a:endParaRPr>
              </a:p>
            </p:txBody>
          </p:sp>
        </p:grpSp>
      </p:grpSp>
    </p:spTree>
    <p:extLst>
      <p:ext uri="{BB962C8B-B14F-4D97-AF65-F5344CB8AC3E}">
        <p14:creationId xmlns:p14="http://schemas.microsoft.com/office/powerpoint/2010/main" val="340445318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BEAEA09-6DED-ED79-C8E3-FF9FF94D26E3}"/>
              </a:ext>
            </a:extLst>
          </p:cNvPr>
          <p:cNvSpPr>
            <a:spLocks noGrp="1"/>
          </p:cNvSpPr>
          <p:nvPr>
            <p:ph type="title"/>
          </p:nvPr>
        </p:nvSpPr>
        <p:spPr>
          <a:xfrm>
            <a:off x="1936828" y="830682"/>
            <a:ext cx="24677539" cy="1596010"/>
          </a:xfrm>
        </p:spPr>
        <p:txBody>
          <a:bodyPr>
            <a:normAutofit/>
          </a:bodyPr>
          <a:lstStyle/>
          <a:p>
            <a:r>
              <a:rPr lang="hu-HU" sz="8000" dirty="0">
                <a:latin typeface="Arial" panose="020B0604020202020204" pitchFamily="34" charset="0"/>
                <a:cs typeface="Arial" panose="020B0604020202020204" pitchFamily="34" charset="0"/>
              </a:rPr>
              <a:t>Bemutatkozás</a:t>
            </a:r>
          </a:p>
        </p:txBody>
      </p:sp>
      <p:sp>
        <p:nvSpPr>
          <p:cNvPr id="3" name="Szöveg helye 2">
            <a:extLst>
              <a:ext uri="{FF2B5EF4-FFF2-40B4-BE49-F238E27FC236}">
                <a16:creationId xmlns:a16="http://schemas.microsoft.com/office/drawing/2014/main" id="{C4B45A8C-78BD-546C-A19D-C62E971F5FC7}"/>
              </a:ext>
            </a:extLst>
          </p:cNvPr>
          <p:cNvSpPr>
            <a:spLocks noGrp="1"/>
          </p:cNvSpPr>
          <p:nvPr>
            <p:ph type="body" idx="1"/>
          </p:nvPr>
        </p:nvSpPr>
        <p:spPr>
          <a:xfrm>
            <a:off x="4151700" y="2640523"/>
            <a:ext cx="35341822" cy="4991200"/>
          </a:xfrm>
          <a:solidFill>
            <a:schemeClr val="bg1"/>
          </a:solidFill>
          <a:ln w="63500">
            <a:solidFill>
              <a:srgbClr val="9E8274"/>
            </a:solidFill>
          </a:ln>
        </p:spPr>
        <p:txBody>
          <a:bodyPr lIns="540000" tIns="540000" rIns="540000" bIns="540000">
            <a:noAutofit/>
          </a:bodyPr>
          <a:lstStyle/>
          <a:p>
            <a:pPr marL="857250" indent="-857250">
              <a:buFont typeface="Wingdings" panose="05000000000000000000" pitchFamily="2" charset="2"/>
              <a:buChar char="q"/>
            </a:pPr>
            <a:r>
              <a:rPr lang="hu-HU" sz="4800" dirty="0">
                <a:solidFill>
                  <a:schemeClr val="tx1"/>
                </a:solidFill>
                <a:latin typeface="Arial" panose="020B0604020202020204" pitchFamily="34" charset="0"/>
                <a:cs typeface="Arial" panose="020B0604020202020204" pitchFamily="34" charset="0"/>
              </a:rPr>
              <a:t>Írja be a chatbe, hogy a megismert DigKomp-kompetenciakeret milyen tevékenységekben lehet hasznos az Ön számára? Milyen egyéb alkalmazási lehetőséget lát, ami nem kapcsolódik a munkájához? </a:t>
            </a:r>
          </a:p>
          <a:p>
            <a:pPr marL="857250" indent="-857250">
              <a:buFont typeface="Wingdings" panose="05000000000000000000" pitchFamily="2" charset="2"/>
              <a:buChar char="q"/>
            </a:pPr>
            <a:r>
              <a:rPr lang="hu-HU" sz="4800" dirty="0">
                <a:solidFill>
                  <a:schemeClr val="tx1"/>
                </a:solidFill>
                <a:latin typeface="Arial" panose="020B0604020202020204" pitchFamily="34" charset="0"/>
                <a:cs typeface="Arial" panose="020B0604020202020204" pitchFamily="34" charset="0"/>
              </a:rPr>
              <a:t>Írja a végére a </a:t>
            </a:r>
            <a:r>
              <a:rPr lang="hu-HU" sz="4800" b="1" dirty="0">
                <a:solidFill>
                  <a:schemeClr val="tx1"/>
                </a:solidFill>
                <a:latin typeface="Arial" panose="020B0604020202020204" pitchFamily="34" charset="0"/>
                <a:cs typeface="Arial" panose="020B0604020202020204" pitchFamily="34" charset="0"/>
              </a:rPr>
              <a:t>nevét</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munkakör</a:t>
            </a:r>
            <a:r>
              <a:rPr lang="hu-HU" sz="4800" dirty="0">
                <a:solidFill>
                  <a:schemeClr val="tx1"/>
                </a:solidFill>
                <a:latin typeface="Arial" panose="020B0604020202020204" pitchFamily="34" charset="0"/>
                <a:cs typeface="Arial" panose="020B0604020202020204" pitchFamily="34" charset="0"/>
              </a:rPr>
              <a:t>ét és </a:t>
            </a:r>
            <a:r>
              <a:rPr lang="hu-HU" sz="4800" b="1" dirty="0">
                <a:solidFill>
                  <a:schemeClr val="tx1"/>
                </a:solidFill>
                <a:latin typeface="Arial" panose="020B0604020202020204" pitchFamily="34" charset="0"/>
                <a:cs typeface="Arial" panose="020B0604020202020204" pitchFamily="34" charset="0"/>
              </a:rPr>
              <a:t>munkahely</a:t>
            </a:r>
            <a:r>
              <a:rPr lang="hu-HU" sz="4800" dirty="0">
                <a:solidFill>
                  <a:schemeClr val="tx1"/>
                </a:solidFill>
                <a:latin typeface="Arial" panose="020B0604020202020204" pitchFamily="34" charset="0"/>
                <a:cs typeface="Arial" panose="020B0604020202020204" pitchFamily="34" charset="0"/>
              </a:rPr>
              <a:t>ét. ( Nem kötelező)</a:t>
            </a:r>
          </a:p>
          <a:p>
            <a:endParaRPr lang="hu-HU" sz="4800" dirty="0">
              <a:solidFill>
                <a:schemeClr val="tx1"/>
              </a:solidFill>
              <a:latin typeface="Arial" panose="020B0604020202020204" pitchFamily="34" charset="0"/>
              <a:cs typeface="Arial" panose="020B0604020202020204" pitchFamily="34" charset="0"/>
            </a:endParaRPr>
          </a:p>
          <a:p>
            <a:r>
              <a:rPr lang="hu-HU" sz="4800" dirty="0">
                <a:solidFill>
                  <a:schemeClr val="tx1"/>
                </a:solidFill>
                <a:latin typeface="Arial" panose="020B0604020202020204" pitchFamily="34" charset="0"/>
                <a:cs typeface="Arial" panose="020B0604020202020204" pitchFamily="34" charset="0"/>
              </a:rPr>
              <a:t>Rendelkezésre álló idő:  2 perc </a:t>
            </a:r>
            <a:endParaRPr lang="hu-HU" sz="5400" dirty="0">
              <a:solidFill>
                <a:schemeClr val="tx1"/>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39FFB2B1-EFE3-0C69-EF29-9188750C42B7}"/>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9844ED54-52C4-061C-8989-D4AA54E3BB96}"/>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02B668C0-200B-CDB4-C921-858CF3151EAD}"/>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C3BF748E-3060-F174-DAAD-30D10848F4C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CC27D6A3-4EB4-039D-7ECB-3C4CE0827A7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Cím 1">
            <a:extLst>
              <a:ext uri="{FF2B5EF4-FFF2-40B4-BE49-F238E27FC236}">
                <a16:creationId xmlns:a16="http://schemas.microsoft.com/office/drawing/2014/main" id="{210776A3-DCAF-CDE6-8D7F-0E2FF549C967}"/>
              </a:ext>
            </a:extLst>
          </p:cNvPr>
          <p:cNvSpPr txBox="1">
            <a:spLocks/>
          </p:cNvSpPr>
          <p:nvPr/>
        </p:nvSpPr>
        <p:spPr>
          <a:xfrm>
            <a:off x="2315719" y="9020522"/>
            <a:ext cx="24677539" cy="4325324"/>
          </a:xfrm>
          <a:prstGeom prst="rect">
            <a:avLst/>
          </a:prstGeom>
        </p:spPr>
        <p:txBody>
          <a:bodyPr vert="horz" lIns="91440" tIns="45720" rIns="91440" bIns="45720" rtlCol="0" anchor="t">
            <a:normAutofit/>
          </a:bodyPr>
          <a:lstStyle>
            <a:lvl1pPr algn="l" defTabSz="1451610" rtl="0" eaLnBrk="1" latinLnBrk="0" hangingPunct="1">
              <a:spcBef>
                <a:spcPct val="0"/>
              </a:spcBef>
              <a:buNone/>
              <a:defRPr sz="12700" b="1" kern="1200" cap="all">
                <a:solidFill>
                  <a:schemeClr val="tx1"/>
                </a:solidFill>
                <a:latin typeface="+mj-lt"/>
                <a:ea typeface="+mj-ea"/>
                <a:cs typeface="+mj-cs"/>
              </a:defRPr>
            </a:lvl1pPr>
          </a:lstStyle>
          <a:p>
            <a:r>
              <a:rPr lang="hu-HU" sz="8000" dirty="0">
                <a:latin typeface="Arial" panose="020B0604020202020204" pitchFamily="34" charset="0"/>
                <a:cs typeface="Arial" panose="020B0604020202020204" pitchFamily="34" charset="0"/>
              </a:rPr>
              <a:t>CSOPORTSZERZŐDÉS</a:t>
            </a:r>
          </a:p>
        </p:txBody>
      </p:sp>
      <p:sp>
        <p:nvSpPr>
          <p:cNvPr id="11" name="Szöveg helye 2">
            <a:extLst>
              <a:ext uri="{FF2B5EF4-FFF2-40B4-BE49-F238E27FC236}">
                <a16:creationId xmlns:a16="http://schemas.microsoft.com/office/drawing/2014/main" id="{26E2A9A3-8C2A-F26C-866D-DAE6404A15DF}"/>
              </a:ext>
            </a:extLst>
          </p:cNvPr>
          <p:cNvSpPr txBox="1">
            <a:spLocks/>
          </p:cNvSpPr>
          <p:nvPr/>
        </p:nvSpPr>
        <p:spPr>
          <a:xfrm>
            <a:off x="3939278" y="11204036"/>
            <a:ext cx="35341822" cy="13597654"/>
          </a:xfrm>
          <a:prstGeom prst="rect">
            <a:avLst/>
          </a:prstGeom>
          <a:solidFill>
            <a:schemeClr val="bg1"/>
          </a:solidFill>
          <a:ln w="63500">
            <a:solidFill>
              <a:srgbClr val="9E8274"/>
            </a:solidFill>
          </a:ln>
        </p:spPr>
        <p:txBody>
          <a:bodyPr vert="horz" lIns="540000" tIns="540000" rIns="540000" bIns="540000" rtlCol="0" anchor="b">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a:lnSpc>
                <a:spcPct val="113000"/>
              </a:lnSpc>
              <a:spcAft>
                <a:spcPts val="1000"/>
              </a:spcAft>
            </a:pPr>
            <a:r>
              <a:rPr lang="hu-HU" sz="5400" b="1" dirty="0">
                <a:solidFill>
                  <a:schemeClr val="tx1"/>
                </a:solidFill>
                <a:latin typeface="Arial" panose="020B0604020202020204" pitchFamily="34" charset="0"/>
                <a:cs typeface="Arial" panose="020B0604020202020204" pitchFamily="34" charset="0"/>
              </a:rPr>
              <a:t>Hogyan dolgozzunk együtt? </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panose="020B0604020202020204" pitchFamily="34" charset="0"/>
                <a:cs typeface="Arial" panose="020B0604020202020204" pitchFamily="34" charset="0"/>
              </a:rPr>
              <a:t>Aktív részvétel</a:t>
            </a:r>
            <a:r>
              <a:rPr lang="hu-HU" sz="4800" dirty="0">
                <a:solidFill>
                  <a:schemeClr val="tx1"/>
                </a:solidFill>
                <a:latin typeface="Arial" panose="020B0604020202020204" pitchFamily="34" charset="0"/>
                <a:cs typeface="Arial" panose="020B0604020202020204" pitchFamily="34" charset="0"/>
              </a:rPr>
              <a:t> – kérdezzen, szóljon hozzá, ossza meg tapasztalatait!</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panose="020B0604020202020204" pitchFamily="34" charset="0"/>
                <a:cs typeface="Arial" panose="020B0604020202020204" pitchFamily="34" charset="0"/>
              </a:rPr>
              <a:t>Egymás meghallgatása</a:t>
            </a:r>
            <a:r>
              <a:rPr lang="hu-HU" sz="4800" dirty="0">
                <a:solidFill>
                  <a:schemeClr val="tx1"/>
                </a:solidFill>
                <a:latin typeface="Arial" panose="020B0604020202020204" pitchFamily="34" charset="0"/>
                <a:cs typeface="Arial" panose="020B0604020202020204" pitchFamily="34" charset="0"/>
              </a:rPr>
              <a:t> – minden véleménynek és nézőpontnak teret adunk.</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panose="020B0604020202020204" pitchFamily="34" charset="0"/>
                <a:cs typeface="Arial" panose="020B0604020202020204" pitchFamily="34" charset="0"/>
              </a:rPr>
              <a:t>Többféle értelmezés is lehet érvényes</a:t>
            </a:r>
            <a:r>
              <a:rPr lang="hu-HU" sz="4800" dirty="0">
                <a:solidFill>
                  <a:schemeClr val="tx1"/>
                </a:solidFill>
                <a:latin typeface="Arial" panose="020B0604020202020204" pitchFamily="34" charset="0"/>
                <a:cs typeface="Arial" panose="020B0604020202020204" pitchFamily="34" charset="0"/>
              </a:rPr>
              <a:t> – az indoklás legalább olyan fontos, mint maga a válasz.</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panose="020B0604020202020204" pitchFamily="34" charset="0"/>
                <a:cs typeface="Arial" panose="020B0604020202020204" pitchFamily="34" charset="0"/>
              </a:rPr>
              <a:t>Szakmai vita, kölcsönös tisztelet</a:t>
            </a:r>
            <a:r>
              <a:rPr lang="hu-HU" sz="4800" dirty="0">
                <a:solidFill>
                  <a:schemeClr val="tx1"/>
                </a:solidFill>
                <a:latin typeface="Arial" panose="020B0604020202020204" pitchFamily="34" charset="0"/>
                <a:cs typeface="Arial" panose="020B0604020202020204" pitchFamily="34" charset="0"/>
              </a:rPr>
              <a:t> – az eltérő véleményeket nyitottan és egymást tiszteletben tartva beszéljük meg.</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panose="020B0604020202020204" pitchFamily="34" charset="0"/>
                <a:cs typeface="Arial" panose="020B0604020202020204" pitchFamily="34" charset="0"/>
              </a:rPr>
              <a:t>Bizalmas tér</a:t>
            </a:r>
            <a:r>
              <a:rPr lang="hu-HU" sz="4800" dirty="0">
                <a:solidFill>
                  <a:schemeClr val="tx1"/>
                </a:solidFill>
                <a:latin typeface="Arial" panose="020B0604020202020204" pitchFamily="34" charset="0"/>
                <a:cs typeface="Arial" panose="020B0604020202020204" pitchFamily="34" charset="0"/>
              </a:rPr>
              <a:t> – a személyes mérési eredményeket és tapasztalatokat mindenki csak annyiban osztja meg, amennyiben szeretné; az elhangzott személyes információkat bizalmasan kezeljük.</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panose="020B0604020202020204" pitchFamily="34" charset="0"/>
                <a:cs typeface="Arial" panose="020B0604020202020204" pitchFamily="34" charset="0"/>
              </a:rPr>
              <a:t>Kérdezzen bátran</a:t>
            </a:r>
            <a:r>
              <a:rPr lang="hu-HU" sz="4800" dirty="0">
                <a:solidFill>
                  <a:schemeClr val="tx1"/>
                </a:solidFill>
                <a:latin typeface="Arial" panose="020B0604020202020204" pitchFamily="34" charset="0"/>
                <a:cs typeface="Arial" panose="020B0604020202020204" pitchFamily="34" charset="0"/>
              </a:rPr>
              <a:t> – minden nagyobb szakmai blokk végén külön időt biztosítunk a kérdések megbeszélésére. Közben kérdéseit folyamatosan beírhatja a chatbe, így azokhoz a következő kérdésblokknál vissza tudunk térni.</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panose="020B0604020202020204" pitchFamily="34" charset="0"/>
                <a:cs typeface="Arial" panose="020B0604020202020204" pitchFamily="34" charset="0"/>
              </a:rPr>
              <a:t>Figyelünk az időkeretre</a:t>
            </a:r>
            <a:r>
              <a:rPr lang="hu-HU" sz="4800" dirty="0">
                <a:solidFill>
                  <a:schemeClr val="tx1"/>
                </a:solidFill>
                <a:latin typeface="Arial" panose="020B0604020202020204" pitchFamily="34" charset="0"/>
                <a:cs typeface="Arial" panose="020B0604020202020204" pitchFamily="34" charset="0"/>
              </a:rPr>
              <a:t> – törekedjünk rövid, lényegre törő hozzászólásokra, hogy minden résztvevőnek legyen lehetősége bekapcsolódni.</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panose="020B0604020202020204" pitchFamily="34" charset="0"/>
                <a:cs typeface="Arial" panose="020B0604020202020204" pitchFamily="34" charset="0"/>
              </a:rPr>
              <a:t>Segítünk, ha elakad</a:t>
            </a:r>
            <a:r>
              <a:rPr lang="hu-HU" sz="4800" dirty="0">
                <a:solidFill>
                  <a:schemeClr val="tx1"/>
                </a:solidFill>
                <a:latin typeface="Arial" panose="020B0604020202020204" pitchFamily="34" charset="0"/>
                <a:cs typeface="Arial" panose="020B0604020202020204" pitchFamily="34" charset="0"/>
              </a:rPr>
              <a:t> – szakmai kérdésben az oktatóhoz, technikai vagy szervezési kérdésben az oktatásszervezőhöz fordulhat.</a:t>
            </a:r>
          </a:p>
        </p:txBody>
      </p:sp>
    </p:spTree>
    <p:extLst>
      <p:ext uri="{BB962C8B-B14F-4D97-AF65-F5344CB8AC3E}">
        <p14:creationId xmlns:p14="http://schemas.microsoft.com/office/powerpoint/2010/main" val="180965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55DC9-0933-AE05-6E36-E8409F8A8C5D}"/>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E06E269D-8294-5FBB-EA00-DD8CE2124421}"/>
              </a:ext>
            </a:extLst>
          </p:cNvPr>
          <p:cNvSpPr>
            <a:spLocks noGrp="1"/>
          </p:cNvSpPr>
          <p:nvPr>
            <p:ph type="title"/>
          </p:nvPr>
        </p:nvSpPr>
        <p:spPr>
          <a:xfrm>
            <a:off x="1936828" y="830682"/>
            <a:ext cx="24677539" cy="1596010"/>
          </a:xfrm>
        </p:spPr>
        <p:txBody>
          <a:bodyPr>
            <a:normAutofit/>
          </a:bodyPr>
          <a:lstStyle/>
          <a:p>
            <a:r>
              <a:rPr lang="hu-HU" sz="8000" dirty="0">
                <a:latin typeface="Arial" panose="020B0604020202020204" pitchFamily="34" charset="0"/>
                <a:cs typeface="Arial" panose="020B0604020202020204" pitchFamily="34" charset="0"/>
              </a:rPr>
              <a:t>A PROJEKTRŐL</a:t>
            </a:r>
          </a:p>
        </p:txBody>
      </p:sp>
      <p:sp>
        <p:nvSpPr>
          <p:cNvPr id="3" name="Szöveg helye 2">
            <a:extLst>
              <a:ext uri="{FF2B5EF4-FFF2-40B4-BE49-F238E27FC236}">
                <a16:creationId xmlns:a16="http://schemas.microsoft.com/office/drawing/2014/main" id="{F44FA968-A4BB-657E-38CA-A239F9F5BD21}"/>
              </a:ext>
            </a:extLst>
          </p:cNvPr>
          <p:cNvSpPr>
            <a:spLocks noGrp="1"/>
          </p:cNvSpPr>
          <p:nvPr>
            <p:ph type="body" idx="1"/>
          </p:nvPr>
        </p:nvSpPr>
        <p:spPr>
          <a:xfrm>
            <a:off x="4151700" y="2274762"/>
            <a:ext cx="35341822" cy="9816184"/>
          </a:xfrm>
          <a:solidFill>
            <a:schemeClr val="bg1"/>
          </a:solidFill>
          <a:ln w="63500">
            <a:solidFill>
              <a:srgbClr val="9E8274"/>
            </a:solidFill>
          </a:ln>
        </p:spPr>
        <p:txBody>
          <a:bodyPr lIns="540000" tIns="540000" rIns="540000" bIns="540000" anchor="ctr" anchorCtr="0">
            <a:noAutofit/>
          </a:bodyPr>
          <a:lstStyle/>
          <a:p>
            <a:pPr>
              <a:spcBef>
                <a:spcPts val="0"/>
              </a:spcBef>
              <a:spcAft>
                <a:spcPts val="2400"/>
              </a:spcAft>
            </a:pPr>
            <a:r>
              <a:rPr lang="hu-HU" sz="4800" dirty="0">
                <a:solidFill>
                  <a:schemeClr val="tx1"/>
                </a:solidFill>
                <a:latin typeface="Arial" panose="020B0604020202020204" pitchFamily="34" charset="0"/>
                <a:cs typeface="Arial" panose="020B0604020202020204" pitchFamily="34" charset="0"/>
              </a:rPr>
              <a:t>DIMOP PLUSZ-4.2.2-23-2023-00001 azonosító számú,</a:t>
            </a:r>
            <a:r>
              <a:rPr lang="hu-HU" sz="4800" b="1" dirty="0">
                <a:solidFill>
                  <a:schemeClr val="tx1"/>
                </a:solidFill>
                <a:latin typeface="Arial" panose="020B0604020202020204" pitchFamily="34" charset="0"/>
                <a:cs typeface="Arial" panose="020B0604020202020204" pitchFamily="34" charset="0"/>
              </a:rPr>
              <a:t> „A digitáliskompetencia-fejlesztés rendszerének kiterjesztése az egész életen át tartó tanulás elősegítése érdekében az EU </a:t>
            </a:r>
            <a:r>
              <a:rPr lang="hu-HU" sz="4800" b="1" dirty="0" err="1">
                <a:solidFill>
                  <a:schemeClr val="tx1"/>
                </a:solidFill>
                <a:latin typeface="Arial" panose="020B0604020202020204" pitchFamily="34" charset="0"/>
                <a:cs typeface="Arial" panose="020B0604020202020204" pitchFamily="34" charset="0"/>
              </a:rPr>
              <a:t>DigComp</a:t>
            </a:r>
            <a:r>
              <a:rPr lang="hu-HU" sz="4800" b="1" dirty="0">
                <a:solidFill>
                  <a:schemeClr val="tx1"/>
                </a:solidFill>
                <a:latin typeface="Arial" panose="020B0604020202020204" pitchFamily="34" charset="0"/>
                <a:cs typeface="Arial" panose="020B0604020202020204" pitchFamily="34" charset="0"/>
              </a:rPr>
              <a:t> 2.2-vel összhangban” </a:t>
            </a:r>
            <a:r>
              <a:rPr lang="hu-HU" sz="4800" dirty="0">
                <a:solidFill>
                  <a:schemeClr val="tx1"/>
                </a:solidFill>
                <a:latin typeface="Arial" panose="020B0604020202020204" pitchFamily="34" charset="0"/>
                <a:cs typeface="Arial" panose="020B0604020202020204" pitchFamily="34" charset="0"/>
              </a:rPr>
              <a:t>című kiemelt projekt célja:</a:t>
            </a:r>
          </a:p>
          <a:p>
            <a:pPr marL="685800" indent="-685800">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 </a:t>
            </a:r>
            <a:r>
              <a:rPr lang="hu-HU" sz="4800" dirty="0" err="1">
                <a:solidFill>
                  <a:schemeClr val="tx1"/>
                </a:solidFill>
                <a:latin typeface="Arial" panose="020B0604020202020204" pitchFamily="34" charset="0"/>
                <a:cs typeface="Arial" panose="020B0604020202020204" pitchFamily="34" charset="0"/>
              </a:rPr>
              <a:t>DigComp</a:t>
            </a:r>
            <a:r>
              <a:rPr lang="hu-HU" sz="4800" dirty="0">
                <a:solidFill>
                  <a:schemeClr val="tx1"/>
                </a:solidFill>
                <a:latin typeface="Arial" panose="020B0604020202020204" pitchFamily="34" charset="0"/>
                <a:cs typeface="Arial" panose="020B0604020202020204" pitchFamily="34" charset="0"/>
              </a:rPr>
              <a:t> 2.2-re épülő, országosan egységes szemlélet és módszertan kialakítása, </a:t>
            </a:r>
          </a:p>
          <a:p>
            <a:pPr marL="685800" indent="-685800">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 lakosság és a célcsoportok digitális felkészültségének feltárása, nyomon követése és tudatos fejlesztése, valamint </a:t>
            </a:r>
          </a:p>
          <a:p>
            <a:pPr marL="685800" indent="-685800">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 képzési és fejlesztési beavatkozások </a:t>
            </a:r>
            <a:r>
              <a:rPr lang="hu-HU" sz="4800" dirty="0" err="1">
                <a:solidFill>
                  <a:schemeClr val="tx1"/>
                </a:solidFill>
                <a:latin typeface="Arial" panose="020B0604020202020204" pitchFamily="34" charset="0"/>
                <a:cs typeface="Arial" panose="020B0604020202020204" pitchFamily="34" charset="0"/>
              </a:rPr>
              <a:t>adatvezérelt</a:t>
            </a:r>
            <a:r>
              <a:rPr lang="hu-HU" sz="4800" dirty="0">
                <a:solidFill>
                  <a:schemeClr val="tx1"/>
                </a:solidFill>
                <a:latin typeface="Arial" panose="020B0604020202020204" pitchFamily="34" charset="0"/>
                <a:cs typeface="Arial" panose="020B0604020202020204" pitchFamily="34" charset="0"/>
              </a:rPr>
              <a:t> megalapozása a fenntartható, rendszerszintű digitáliskompetencia-fejlesztés támogatása érdekében.  </a:t>
            </a:r>
          </a:p>
          <a:p>
            <a:r>
              <a:rPr lang="hu-HU" sz="4800" b="1" dirty="0">
                <a:solidFill>
                  <a:schemeClr val="tx1"/>
                </a:solidFill>
                <a:latin typeface="Arial" panose="020B0604020202020204" pitchFamily="34" charset="0"/>
                <a:cs typeface="Arial" panose="020B0604020202020204" pitchFamily="34" charset="0"/>
              </a:rPr>
              <a:t>Megvalósító konzorcium</a:t>
            </a:r>
          </a:p>
          <a:p>
            <a:r>
              <a:rPr lang="hu-HU" sz="4800" dirty="0">
                <a:solidFill>
                  <a:schemeClr val="tx1"/>
                </a:solidFill>
                <a:latin typeface="Arial" panose="020B0604020202020204" pitchFamily="34" charset="0"/>
                <a:cs typeface="Arial" panose="020B0604020202020204" pitchFamily="34" charset="0"/>
              </a:rPr>
              <a:t>Konzorciumvezető: 		</a:t>
            </a:r>
            <a:r>
              <a:rPr lang="hu-HU" sz="4800" b="1" i="1" dirty="0">
                <a:solidFill>
                  <a:schemeClr val="tx1"/>
                </a:solidFill>
                <a:latin typeface="Arial" panose="020B0604020202020204" pitchFamily="34" charset="0"/>
                <a:cs typeface="Arial" panose="020B0604020202020204" pitchFamily="34" charset="0"/>
              </a:rPr>
              <a:t>IKK Innovatív Képzéstámogató Központ Nonprofit Zrt.</a:t>
            </a:r>
            <a:r>
              <a:rPr lang="hu-HU" sz="4800" dirty="0">
                <a:solidFill>
                  <a:schemeClr val="tx1"/>
                </a:solidFill>
                <a:latin typeface="Arial" panose="020B0604020202020204" pitchFamily="34" charset="0"/>
                <a:cs typeface="Arial" panose="020B0604020202020204" pitchFamily="34" charset="0"/>
              </a:rPr>
              <a:t> </a:t>
            </a:r>
          </a:p>
          <a:p>
            <a:r>
              <a:rPr lang="hu-HU" sz="4800" dirty="0">
                <a:solidFill>
                  <a:schemeClr val="tx1"/>
                </a:solidFill>
                <a:latin typeface="Arial" panose="020B0604020202020204" pitchFamily="34" charset="0"/>
                <a:cs typeface="Arial" panose="020B0604020202020204" pitchFamily="34" charset="0"/>
              </a:rPr>
              <a:t>Konzorciumi tagok: 		</a:t>
            </a:r>
            <a:r>
              <a:rPr lang="hu-HU" sz="4800" b="1" i="1" dirty="0">
                <a:solidFill>
                  <a:schemeClr val="tx1"/>
                </a:solidFill>
                <a:latin typeface="Arial" panose="020B0604020202020204" pitchFamily="34" charset="0"/>
                <a:cs typeface="Arial" panose="020B0604020202020204" pitchFamily="34" charset="0"/>
              </a:rPr>
              <a:t>Nemzeti Szakképzési és Felnőttképzési Hivatal</a:t>
            </a:r>
            <a:r>
              <a:rPr lang="hu-HU" sz="4800" dirty="0">
                <a:solidFill>
                  <a:schemeClr val="tx1"/>
                </a:solidFill>
                <a:latin typeface="Arial" panose="020B0604020202020204" pitchFamily="34" charset="0"/>
                <a:cs typeface="Arial" panose="020B0604020202020204" pitchFamily="34" charset="0"/>
              </a:rPr>
              <a:t>; </a:t>
            </a:r>
          </a:p>
          <a:p>
            <a:r>
              <a:rPr lang="hu-HU" sz="4800" b="1" i="1" dirty="0">
                <a:solidFill>
                  <a:schemeClr val="tx1"/>
                </a:solidFill>
                <a:latin typeface="Arial" panose="020B0604020202020204" pitchFamily="34" charset="0"/>
                <a:cs typeface="Arial" panose="020B0604020202020204" pitchFamily="34" charset="0"/>
              </a:rPr>
              <a:t>					Digitális Kormányzati Fejlesztés és Projektmenedzsment Kft.</a:t>
            </a:r>
            <a:endParaRPr lang="hu-HU" sz="5400" b="1" i="1" dirty="0">
              <a:solidFill>
                <a:schemeClr val="tx1"/>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E52FAF19-E23F-B3E5-8E41-A4479547FF70}"/>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50F3CB45-2C87-1E0C-8DA0-7C9F242A5652}"/>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58F03975-7643-71C9-0E02-61D45283A48F}"/>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0B1C6D01-7CBA-2D41-4FF8-739F6B87A803}"/>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951599CE-DF2F-2954-1AB1-37BD549EA77B}"/>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Cím 1">
            <a:extLst>
              <a:ext uri="{FF2B5EF4-FFF2-40B4-BE49-F238E27FC236}">
                <a16:creationId xmlns:a16="http://schemas.microsoft.com/office/drawing/2014/main" id="{F5A434E6-E914-C1A9-DF37-3245DACA841A}"/>
              </a:ext>
            </a:extLst>
          </p:cNvPr>
          <p:cNvSpPr txBox="1">
            <a:spLocks/>
          </p:cNvSpPr>
          <p:nvPr/>
        </p:nvSpPr>
        <p:spPr>
          <a:xfrm>
            <a:off x="2315719" y="9020522"/>
            <a:ext cx="24677539" cy="4325324"/>
          </a:xfrm>
          <a:prstGeom prst="rect">
            <a:avLst/>
          </a:prstGeom>
        </p:spPr>
        <p:txBody>
          <a:bodyPr vert="horz" lIns="91440" tIns="45720" rIns="91440" bIns="45720" rtlCol="0" anchor="t">
            <a:normAutofit/>
          </a:bodyPr>
          <a:lstStyle>
            <a:lvl1pPr algn="l" defTabSz="1451610" rtl="0" eaLnBrk="1" latinLnBrk="0" hangingPunct="1">
              <a:spcBef>
                <a:spcPct val="0"/>
              </a:spcBef>
              <a:buNone/>
              <a:defRPr sz="12700" b="1" kern="1200" cap="all">
                <a:solidFill>
                  <a:schemeClr val="tx1"/>
                </a:solidFill>
                <a:latin typeface="+mj-lt"/>
                <a:ea typeface="+mj-ea"/>
                <a:cs typeface="+mj-cs"/>
              </a:defRPr>
            </a:lvl1pPr>
          </a:lstStyle>
          <a:p>
            <a:endParaRPr lang="hu-HU" sz="8000" dirty="0">
              <a:latin typeface="Arial" panose="020B0604020202020204" pitchFamily="34" charset="0"/>
              <a:cs typeface="Arial" panose="020B0604020202020204" pitchFamily="34" charset="0"/>
            </a:endParaRPr>
          </a:p>
        </p:txBody>
      </p:sp>
      <p:sp>
        <p:nvSpPr>
          <p:cNvPr id="11" name="Szöveg helye 2">
            <a:extLst>
              <a:ext uri="{FF2B5EF4-FFF2-40B4-BE49-F238E27FC236}">
                <a16:creationId xmlns:a16="http://schemas.microsoft.com/office/drawing/2014/main" id="{7EB0DA78-31E7-4B41-8BED-42AE991C44CC}"/>
              </a:ext>
            </a:extLst>
          </p:cNvPr>
          <p:cNvSpPr txBox="1">
            <a:spLocks/>
          </p:cNvSpPr>
          <p:nvPr/>
        </p:nvSpPr>
        <p:spPr>
          <a:xfrm>
            <a:off x="3939278" y="14042478"/>
            <a:ext cx="35341822" cy="11051820"/>
          </a:xfrm>
          <a:prstGeom prst="rect">
            <a:avLst/>
          </a:prstGeom>
          <a:solidFill>
            <a:schemeClr val="bg1"/>
          </a:solidFill>
          <a:ln w="63500">
            <a:solidFill>
              <a:srgbClr val="9E8274"/>
            </a:solidFill>
          </a:ln>
        </p:spPr>
        <p:txBody>
          <a:bodyPr vert="horz" lIns="540000" tIns="540000" rIns="540000" bIns="540000" rtlCol="0" anchor="t" anchorCtr="0">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a:lnSpc>
                <a:spcPct val="113000"/>
              </a:lnSpc>
              <a:spcAft>
                <a:spcPts val="1000"/>
              </a:spcAft>
            </a:pPr>
            <a:r>
              <a:rPr lang="hu-HU" sz="4800" b="1" dirty="0">
                <a:solidFill>
                  <a:schemeClr val="tx1"/>
                </a:solidFill>
                <a:latin typeface="Arial" panose="020B0604020202020204" pitchFamily="34" charset="0"/>
                <a:cs typeface="Arial" panose="020B0604020202020204" pitchFamily="34" charset="0"/>
              </a:rPr>
              <a:t>„A </a:t>
            </a:r>
            <a:r>
              <a:rPr lang="hu-HU" sz="4800" b="1" dirty="0" err="1">
                <a:solidFill>
                  <a:schemeClr val="tx1"/>
                </a:solidFill>
                <a:latin typeface="Arial" panose="020B0604020202020204" pitchFamily="34" charset="0"/>
                <a:cs typeface="Arial" panose="020B0604020202020204" pitchFamily="34" charset="0"/>
              </a:rPr>
              <a:t>DigComp</a:t>
            </a:r>
            <a:r>
              <a:rPr lang="hu-HU" sz="4800" b="1" dirty="0">
                <a:solidFill>
                  <a:schemeClr val="tx1"/>
                </a:solidFill>
                <a:latin typeface="Arial" panose="020B0604020202020204" pitchFamily="34" charset="0"/>
                <a:cs typeface="Arial" panose="020B0604020202020204" pitchFamily="34" charset="0"/>
              </a:rPr>
              <a:t> 2.2 keretrendszer magyarországi átültetése”:</a:t>
            </a: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Az adaptált DigKomp-keretrendszer szakmai és módszertani kialakítása</a:t>
            </a: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Mérési, értékelési és tanúsítási rendszer kidolgozása</a:t>
            </a: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 DigKomp keretrendszer módszertanát bemutató és alkalmazására felkészítő képzés fejlesztése és lebonyolítása</a:t>
            </a:r>
          </a:p>
          <a:p>
            <a:pPr algn="ctr">
              <a:lnSpc>
                <a:spcPct val="100000"/>
              </a:lnSpc>
              <a:spcBef>
                <a:spcPts val="600"/>
              </a:spcBef>
              <a:spcAft>
                <a:spcPts val="1000"/>
              </a:spcAft>
            </a:pPr>
            <a:r>
              <a:rPr lang="hu-HU" sz="5400" b="1" dirty="0" err="1">
                <a:solidFill>
                  <a:schemeClr val="tx1"/>
                </a:solidFill>
              </a:rPr>
              <a:t>DigKompSkilling</a:t>
            </a:r>
            <a:r>
              <a:rPr lang="hu-HU" sz="5400" b="1" dirty="0">
                <a:solidFill>
                  <a:schemeClr val="tx1"/>
                </a:solidFill>
              </a:rPr>
              <a:t>: Digitális készségek – DigKomp-alapon  c. képzés</a:t>
            </a:r>
            <a:endParaRPr lang="hu-HU" sz="4800" b="1" dirty="0">
              <a:solidFill>
                <a:schemeClr val="tx1"/>
              </a:solidFill>
            </a:endParaRPr>
          </a:p>
          <a:p>
            <a:pPr algn="ctr">
              <a:lnSpc>
                <a:spcPct val="100000"/>
              </a:lnSpc>
              <a:spcBef>
                <a:spcPts val="600"/>
              </a:spcBef>
              <a:spcAft>
                <a:spcPts val="1000"/>
              </a:spcAft>
            </a:pPr>
            <a:endParaRPr lang="hu-HU" sz="4800" dirty="0">
              <a:solidFill>
                <a:schemeClr val="tx1"/>
              </a:solidFill>
              <a:latin typeface="Arial" panose="020B0604020202020204" pitchFamily="34" charset="0"/>
              <a:cs typeface="Arial" panose="020B0604020202020204" pitchFamily="34" charset="0"/>
            </a:endParaRP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 DigKomp Módszertani Központ és a hazai keretrendszer pilot rendszerű működtetésének szakmai támogatása</a:t>
            </a: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Folyamatos fejlesztés és finomhangolás a pilotidőszak alatt</a:t>
            </a: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Az eredmények véglegesítése és a DigKomp-keretrendszer bevezetésének támogatása</a:t>
            </a:r>
          </a:p>
        </p:txBody>
      </p:sp>
      <p:sp>
        <p:nvSpPr>
          <p:cNvPr id="10" name="Cím 1">
            <a:extLst>
              <a:ext uri="{FF2B5EF4-FFF2-40B4-BE49-F238E27FC236}">
                <a16:creationId xmlns:a16="http://schemas.microsoft.com/office/drawing/2014/main" id="{2F0FA916-F711-21D2-732D-B064E1EB1D48}"/>
              </a:ext>
            </a:extLst>
          </p:cNvPr>
          <p:cNvSpPr txBox="1">
            <a:spLocks/>
          </p:cNvSpPr>
          <p:nvPr/>
        </p:nvSpPr>
        <p:spPr>
          <a:xfrm>
            <a:off x="1936828" y="12566434"/>
            <a:ext cx="24677539" cy="1596010"/>
          </a:xfrm>
          <a:prstGeom prst="rect">
            <a:avLst/>
          </a:prstGeom>
        </p:spPr>
        <p:txBody>
          <a:bodyPr vert="horz" lIns="91440" tIns="45720" rIns="91440" bIns="45720" rtlCol="0" anchor="t">
            <a:normAutofit/>
          </a:bodyPr>
          <a:lstStyle>
            <a:lvl1pPr algn="l" defTabSz="1451610" rtl="0" eaLnBrk="1" latinLnBrk="0" hangingPunct="1">
              <a:spcBef>
                <a:spcPct val="0"/>
              </a:spcBef>
              <a:buNone/>
              <a:defRPr sz="12700" b="1" kern="1200" cap="all">
                <a:solidFill>
                  <a:schemeClr val="tx1"/>
                </a:solidFill>
                <a:latin typeface="+mj-lt"/>
                <a:ea typeface="+mj-ea"/>
                <a:cs typeface="+mj-cs"/>
              </a:defRPr>
            </a:lvl1pPr>
          </a:lstStyle>
          <a:p>
            <a:r>
              <a:rPr lang="hu-HU" sz="8000" dirty="0">
                <a:latin typeface="Arial" panose="020B0604020202020204" pitchFamily="34" charset="0"/>
                <a:cs typeface="Arial" panose="020B0604020202020204" pitchFamily="34" charset="0"/>
              </a:rPr>
              <a:t>A LEARNING INNOVATION KFT. FELADATAI</a:t>
            </a:r>
          </a:p>
        </p:txBody>
      </p:sp>
    </p:spTree>
    <p:extLst>
      <p:ext uri="{BB962C8B-B14F-4D97-AF65-F5344CB8AC3E}">
        <p14:creationId xmlns:p14="http://schemas.microsoft.com/office/powerpoint/2010/main" val="1303867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B5322-5E50-58FC-4105-4C1B7850CCF0}"/>
            </a:ext>
          </a:extLst>
        </p:cNvPr>
        <p:cNvGrpSpPr/>
        <p:nvPr/>
      </p:nvGrpSpPr>
      <p:grpSpPr>
        <a:xfrm>
          <a:off x="0" y="0"/>
          <a:ext cx="0" cy="0"/>
          <a:chOff x="0" y="0"/>
          <a:chExt cx="0" cy="0"/>
        </a:xfrm>
      </p:grpSpPr>
      <p:grpSp>
        <p:nvGrpSpPr>
          <p:cNvPr id="4" name="Group 51">
            <a:extLst>
              <a:ext uri="{FF2B5EF4-FFF2-40B4-BE49-F238E27FC236}">
                <a16:creationId xmlns:a16="http://schemas.microsoft.com/office/drawing/2014/main" id="{22D9329A-4FBC-F34B-55CE-F4A7EACE5B6B}"/>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AB0B995A-4617-E680-30A7-7DCEF7AEFAD7}"/>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1DA4E623-3667-0BEF-227B-C40E68270174}"/>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439991A2-50FD-F2A5-3419-A68F59DF6B08}"/>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909FB9F8-0E11-AD07-43E4-422F2AE08D5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Cím 1">
            <a:extLst>
              <a:ext uri="{FF2B5EF4-FFF2-40B4-BE49-F238E27FC236}">
                <a16:creationId xmlns:a16="http://schemas.microsoft.com/office/drawing/2014/main" id="{8913AFE4-DA56-C826-14B5-4200B547378E}"/>
              </a:ext>
            </a:extLst>
          </p:cNvPr>
          <p:cNvSpPr txBox="1">
            <a:spLocks/>
          </p:cNvSpPr>
          <p:nvPr/>
        </p:nvSpPr>
        <p:spPr>
          <a:xfrm>
            <a:off x="2315719" y="861269"/>
            <a:ext cx="24677539" cy="1489337"/>
          </a:xfrm>
          <a:prstGeom prst="rect">
            <a:avLst/>
          </a:prstGeom>
        </p:spPr>
        <p:txBody>
          <a:bodyPr vert="horz" lIns="91440" tIns="45720" rIns="91440" bIns="45720" rtlCol="0" anchor="t">
            <a:normAutofit fontScale="85000" lnSpcReduction="10000"/>
          </a:bodyPr>
          <a:lstStyle>
            <a:lvl1pPr algn="l" defTabSz="1451610" rtl="0" eaLnBrk="1" latinLnBrk="0" hangingPunct="1">
              <a:spcBef>
                <a:spcPct val="0"/>
              </a:spcBef>
              <a:buNone/>
              <a:defRPr sz="12700" b="1" kern="1200" cap="all">
                <a:solidFill>
                  <a:schemeClr val="tx1"/>
                </a:solidFill>
                <a:latin typeface="+mj-lt"/>
                <a:ea typeface="+mj-ea"/>
                <a:cs typeface="+mj-cs"/>
              </a:defRPr>
            </a:lvl1pPr>
          </a:lstStyle>
          <a:p>
            <a:r>
              <a:rPr lang="hu-HU" sz="8000" dirty="0">
                <a:latin typeface="Arial" panose="020B0604020202020204" pitchFamily="34" charset="0"/>
                <a:cs typeface="Arial" panose="020B0604020202020204" pitchFamily="34" charset="0"/>
              </a:rPr>
              <a:t>Mire használható a DigKomp-kompetenciakeret?</a:t>
            </a:r>
          </a:p>
        </p:txBody>
      </p:sp>
      <p:sp>
        <p:nvSpPr>
          <p:cNvPr id="11" name="Szöveg helye 2">
            <a:extLst>
              <a:ext uri="{FF2B5EF4-FFF2-40B4-BE49-F238E27FC236}">
                <a16:creationId xmlns:a16="http://schemas.microsoft.com/office/drawing/2014/main" id="{FEBCB78F-A916-A1FE-5301-9D8D6B37B81B}"/>
              </a:ext>
            </a:extLst>
          </p:cNvPr>
          <p:cNvSpPr txBox="1">
            <a:spLocks/>
          </p:cNvSpPr>
          <p:nvPr/>
        </p:nvSpPr>
        <p:spPr>
          <a:xfrm>
            <a:off x="3683246" y="5144244"/>
            <a:ext cx="17338107" cy="18048145"/>
          </a:xfrm>
          <a:prstGeom prst="rect">
            <a:avLst/>
          </a:prstGeom>
          <a:solidFill>
            <a:schemeClr val="bg1"/>
          </a:solidFill>
          <a:ln w="63500">
            <a:solidFill>
              <a:srgbClr val="9E8274"/>
            </a:solidFill>
          </a:ln>
        </p:spPr>
        <p:txBody>
          <a:bodyPr vert="horz" lIns="540000" tIns="540000" rIns="540000" bIns="540000" rtlCol="0" anchor="t" anchorCtr="0">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marL="857250" indent="-857250">
              <a:lnSpc>
                <a:spcPct val="113000"/>
              </a:lnSpc>
              <a:spcAft>
                <a:spcPts val="1000"/>
              </a:spcAft>
              <a:buBlip>
                <a:blip r:embed="rId4"/>
              </a:buBlip>
            </a:pPr>
            <a:r>
              <a:rPr lang="hu-HU" sz="6000" b="1" dirty="0">
                <a:solidFill>
                  <a:schemeClr val="tx1"/>
                </a:solidFill>
                <a:latin typeface="Arial" panose="020B0604020202020204" pitchFamily="34" charset="0"/>
                <a:cs typeface="Arial" panose="020B0604020202020204" pitchFamily="34" charset="0"/>
              </a:rPr>
              <a:t> </a:t>
            </a:r>
            <a:r>
              <a:rPr lang="hu-HU" sz="6000" dirty="0">
                <a:solidFill>
                  <a:schemeClr val="tx1"/>
                </a:solidFill>
                <a:latin typeface="Arial" panose="020B0604020202020204" pitchFamily="34" charset="0"/>
                <a:cs typeface="Arial" panose="020B0604020202020204" pitchFamily="34" charset="0"/>
              </a:rPr>
              <a:t>Digitáliskompetencia-elemek 			 	  	 egységes leírására</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Mérési rendszerek kialakítására</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Egyéni kompetenciaprofil készítésére</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Személyre szabott fejlesztésre</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Képzési programok tervezésére</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Tananyagfejlesztésre</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Képzések kimeneti követelményeinek 	  	 meghatározására</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Fejlődés mérésére</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Tanúsítás és igazolás     	  		 		  	 megalapozására</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Szakpolitikai és országos szintű    	 	  	 tervezésre</a:t>
            </a:r>
          </a:p>
        </p:txBody>
      </p:sp>
      <p:sp>
        <p:nvSpPr>
          <p:cNvPr id="16" name="TextBox 8">
            <a:extLst>
              <a:ext uri="{FF2B5EF4-FFF2-40B4-BE49-F238E27FC236}">
                <a16:creationId xmlns:a16="http://schemas.microsoft.com/office/drawing/2014/main" id="{151E27B3-D97C-C982-046C-1485948DD96C}"/>
              </a:ext>
            </a:extLst>
          </p:cNvPr>
          <p:cNvSpPr txBox="1"/>
          <p:nvPr/>
        </p:nvSpPr>
        <p:spPr>
          <a:xfrm>
            <a:off x="1080143" y="2182175"/>
            <a:ext cx="42758780" cy="2962069"/>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DigKomp-kompetenciakeret legnagyobb értéke, hogy közös nyelvet ad a digitális kompetenciák értelmezéséhez, méréséhez és fejlesztéséhez. Nem csak azt mondja meg, hogy „valaki mennyire digitálisan kompetens”, hanem strukturáltan megmutatja, mely területeken, milyen szinten és milyen típusú tudással/képességgel rendelkezik.</a:t>
            </a:r>
          </a:p>
        </p:txBody>
      </p:sp>
      <p:sp>
        <p:nvSpPr>
          <p:cNvPr id="18" name="Lekerekített téglalap 9">
            <a:extLst>
              <a:ext uri="{FF2B5EF4-FFF2-40B4-BE49-F238E27FC236}">
                <a16:creationId xmlns:a16="http://schemas.microsoft.com/office/drawing/2014/main" id="{79FD3286-A24A-7E40-3CC0-301EAA4085DB}"/>
              </a:ext>
            </a:extLst>
          </p:cNvPr>
          <p:cNvSpPr/>
          <p:nvPr/>
        </p:nvSpPr>
        <p:spPr>
          <a:xfrm>
            <a:off x="932400" y="23660487"/>
            <a:ext cx="44219146" cy="1800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5400" b="1" dirty="0">
                <a:latin typeface="Arial"/>
                <a:cs typeface="Arial"/>
              </a:rPr>
              <a:t>A DigKomp-kompetenciakeret abban segít, hogy a digitális kompetenciákat ne általánosan,</a:t>
            </a:r>
          </a:p>
          <a:p>
            <a:pPr algn="ctr"/>
            <a:r>
              <a:rPr lang="hu-HU" sz="5400" b="1" dirty="0">
                <a:latin typeface="Arial"/>
                <a:cs typeface="Arial"/>
              </a:rPr>
              <a:t> hanem egységesen, mérhetően és fejleszthetően kezeljük.</a:t>
            </a:r>
          </a:p>
        </p:txBody>
      </p:sp>
      <p:sp>
        <p:nvSpPr>
          <p:cNvPr id="20" name="Szöveg helye 2">
            <a:extLst>
              <a:ext uri="{FF2B5EF4-FFF2-40B4-BE49-F238E27FC236}">
                <a16:creationId xmlns:a16="http://schemas.microsoft.com/office/drawing/2014/main" id="{E185CEEE-B124-0E9E-A220-5A065952C9E2}"/>
              </a:ext>
            </a:extLst>
          </p:cNvPr>
          <p:cNvSpPr txBox="1">
            <a:spLocks/>
          </p:cNvSpPr>
          <p:nvPr/>
        </p:nvSpPr>
        <p:spPr>
          <a:xfrm>
            <a:off x="24446222" y="5144244"/>
            <a:ext cx="17338107" cy="18048145"/>
          </a:xfrm>
          <a:prstGeom prst="rect">
            <a:avLst/>
          </a:prstGeom>
          <a:solidFill>
            <a:schemeClr val="bg1"/>
          </a:solidFill>
          <a:ln w="63500">
            <a:solidFill>
              <a:srgbClr val="9E8274"/>
            </a:solidFill>
          </a:ln>
        </p:spPr>
        <p:txBody>
          <a:bodyPr vert="horz" lIns="540000" tIns="540000" rIns="540000" bIns="540000" rtlCol="0" anchor="t" anchorCtr="0">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marL="685800" indent="-685800">
              <a:lnSpc>
                <a:spcPct val="113000"/>
              </a:lnSpc>
              <a:spcBef>
                <a:spcPts val="600"/>
              </a:spcBef>
              <a:spcAft>
                <a:spcPts val="1400"/>
              </a:spcAft>
              <a:buFont typeface="Arial" panose="020B0604020202020204" pitchFamily="34" charset="0"/>
              <a:buChar char="•"/>
            </a:pPr>
            <a:endParaRPr lang="hu-HU" sz="6000" b="1" dirty="0">
              <a:solidFill>
                <a:schemeClr val="tx1"/>
              </a:solidFill>
              <a:latin typeface="Arial" panose="020B0604020202020204" pitchFamily="34" charset="0"/>
              <a:cs typeface="Arial" panose="020B0604020202020204" pitchFamily="34" charset="0"/>
            </a:endParaRP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Munkaerőpiaci elvárások leírására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Kiválasztás és belső mobilitás támogatására</a:t>
            </a:r>
          </a:p>
          <a:p>
            <a:pPr marL="685800" indent="-685800">
              <a:lnSpc>
                <a:spcPct val="113000"/>
              </a:lnSpc>
              <a:spcBef>
                <a:spcPts val="600"/>
              </a:spcBef>
              <a:spcAft>
                <a:spcPts val="1400"/>
              </a:spcAft>
              <a:buFont typeface="Arial" panose="020B0604020202020204" pitchFamily="34" charset="0"/>
              <a:buChar char="•"/>
            </a:pPr>
            <a:r>
              <a:rPr lang="hu-HU" sz="6000" dirty="0" err="1">
                <a:solidFill>
                  <a:schemeClr val="tx1"/>
                </a:solidFill>
                <a:latin typeface="Arial" panose="020B0604020202020204" pitchFamily="34" charset="0"/>
                <a:cs typeface="Arial" panose="020B0604020202020204" pitchFamily="34" charset="0"/>
              </a:rPr>
              <a:t>Upskilling</a:t>
            </a:r>
            <a:r>
              <a:rPr lang="hu-HU" sz="6000" dirty="0">
                <a:solidFill>
                  <a:schemeClr val="tx1"/>
                </a:solidFill>
                <a:latin typeface="Arial" panose="020B0604020202020204" pitchFamily="34" charset="0"/>
                <a:cs typeface="Arial" panose="020B0604020202020204" pitchFamily="34" charset="0"/>
              </a:rPr>
              <a:t> és </a:t>
            </a:r>
            <a:r>
              <a:rPr lang="hu-HU" sz="6000" dirty="0" err="1">
                <a:solidFill>
                  <a:schemeClr val="tx1"/>
                </a:solidFill>
                <a:latin typeface="Arial" panose="020B0604020202020204" pitchFamily="34" charset="0"/>
                <a:cs typeface="Arial" panose="020B0604020202020204" pitchFamily="34" charset="0"/>
              </a:rPr>
              <a:t>reskilling</a:t>
            </a:r>
            <a:r>
              <a:rPr lang="hu-HU" sz="6000" dirty="0">
                <a:solidFill>
                  <a:schemeClr val="tx1"/>
                </a:solidFill>
                <a:latin typeface="Arial" panose="020B0604020202020204" pitchFamily="34" charset="0"/>
                <a:cs typeface="Arial" panose="020B0604020202020204" pitchFamily="34" charset="0"/>
              </a:rPr>
              <a:t> programok célzására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Szervezeti kompetenciahiányok feltárására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Oktatási és képzési rendszerek összehangolására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Digitális transzformáció támogatására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AI-felkészültség megalapozására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Szakpolitikai és országos szintű tervezésre</a:t>
            </a:r>
          </a:p>
        </p:txBody>
      </p:sp>
    </p:spTree>
    <p:extLst>
      <p:ext uri="{BB962C8B-B14F-4D97-AF65-F5344CB8AC3E}">
        <p14:creationId xmlns:p14="http://schemas.microsoft.com/office/powerpoint/2010/main" val="3843018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4C50C-AF8A-6931-42D3-94D7368FB03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E8768F1-09E4-A3BD-97D9-71EBB51605D8}"/>
              </a:ext>
            </a:extLst>
          </p:cNvPr>
          <p:cNvSpPr>
            <a:spLocks noGrp="1"/>
          </p:cNvSpPr>
          <p:nvPr>
            <p:ph type="title"/>
          </p:nvPr>
        </p:nvSpPr>
        <p:spPr/>
        <p:txBody>
          <a:bodyPr>
            <a:normAutofit/>
          </a:bodyPr>
          <a:lstStyle/>
          <a:p>
            <a:r>
              <a:rPr lang="hu-HU" sz="8000" dirty="0">
                <a:latin typeface="Arial" panose="020B0604020202020204" pitchFamily="34" charset="0"/>
                <a:cs typeface="Arial" panose="020B0604020202020204" pitchFamily="34" charset="0"/>
              </a:rPr>
              <a:t>Tanulási eredmények</a:t>
            </a:r>
          </a:p>
        </p:txBody>
      </p:sp>
      <p:sp>
        <p:nvSpPr>
          <p:cNvPr id="3" name="Szöveg helye 2">
            <a:extLst>
              <a:ext uri="{FF2B5EF4-FFF2-40B4-BE49-F238E27FC236}">
                <a16:creationId xmlns:a16="http://schemas.microsoft.com/office/drawing/2014/main" id="{012447B1-1765-B052-D4F5-BB6478C2B1BF}"/>
              </a:ext>
            </a:extLst>
          </p:cNvPr>
          <p:cNvSpPr>
            <a:spLocks noGrp="1"/>
          </p:cNvSpPr>
          <p:nvPr>
            <p:ph type="body" idx="1"/>
          </p:nvPr>
        </p:nvSpPr>
        <p:spPr>
          <a:xfrm>
            <a:off x="2293359" y="16469385"/>
            <a:ext cx="24677539" cy="4763904"/>
          </a:xfrm>
        </p:spPr>
        <p:txBody>
          <a:bodyPr/>
          <a:lstStyle/>
          <a:p>
            <a:endParaRPr lang="hu-HU" dirty="0"/>
          </a:p>
        </p:txBody>
      </p:sp>
      <p:grpSp>
        <p:nvGrpSpPr>
          <p:cNvPr id="4" name="Group 51">
            <a:extLst>
              <a:ext uri="{FF2B5EF4-FFF2-40B4-BE49-F238E27FC236}">
                <a16:creationId xmlns:a16="http://schemas.microsoft.com/office/drawing/2014/main" id="{CF1F39C9-3934-D281-A7DC-4152A0829114}"/>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BF9F06F4-0894-94F4-07AD-7522E2F56D88}"/>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AAFBC80E-F72B-D3F3-F904-5DCE4439ECA5}"/>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3726C8E8-AB13-5353-6CCE-A04D49EDAD1E}"/>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38358E8C-C262-3568-7F26-07CD5033166C}"/>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4148709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BE42A-5005-5CB6-03D4-B83EFED5CA84}"/>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4D4AB9B7-1C59-404A-2B8C-409A151776BD}"/>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E9C06E53-D98F-BEAF-DC19-E2B5D51469CA}"/>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B41DBA10-CCB6-110E-0125-D7B83073FBED}"/>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83CBBFDF-3C98-B98B-23A9-E4CBFD1E3CCC}"/>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81CF88B7-AFFC-8FD9-804A-939875825958}"/>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6851630A-6859-33F9-039C-3DB81FEB8EA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TextBox 4">
            <a:extLst>
              <a:ext uri="{FF2B5EF4-FFF2-40B4-BE49-F238E27FC236}">
                <a16:creationId xmlns:a16="http://schemas.microsoft.com/office/drawing/2014/main" id="{4C53A4F2-500A-B764-7054-D14629E9ED34}"/>
              </a:ext>
            </a:extLst>
          </p:cNvPr>
          <p:cNvSpPr txBox="1"/>
          <p:nvPr/>
        </p:nvSpPr>
        <p:spPr>
          <a:xfrm>
            <a:off x="1177480" y="869967"/>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TANULÁSI EREDMÉNYEK</a:t>
            </a:r>
            <a:endParaRPr lang="en-US" dirty="0">
              <a:sym typeface="Arial Bold"/>
            </a:endParaRPr>
          </a:p>
        </p:txBody>
      </p:sp>
      <p:sp>
        <p:nvSpPr>
          <p:cNvPr id="5" name="Szövegdoboz 4">
            <a:extLst>
              <a:ext uri="{FF2B5EF4-FFF2-40B4-BE49-F238E27FC236}">
                <a16:creationId xmlns:a16="http://schemas.microsoft.com/office/drawing/2014/main" id="{5DDD6C8D-3D90-561E-1339-78F2415A7A85}"/>
              </a:ext>
            </a:extLst>
          </p:cNvPr>
          <p:cNvSpPr txBox="1"/>
          <p:nvPr/>
        </p:nvSpPr>
        <p:spPr>
          <a:xfrm>
            <a:off x="4881684" y="2306929"/>
            <a:ext cx="37844732" cy="20737528"/>
          </a:xfrm>
          <a:prstGeom prst="rect">
            <a:avLst/>
          </a:prstGeom>
          <a:solidFill>
            <a:schemeClr val="bg1"/>
          </a:solidFill>
          <a:ln w="63500">
            <a:solidFill>
              <a:srgbClr val="9E8274"/>
            </a:solidFill>
          </a:ln>
        </p:spPr>
        <p:txBody>
          <a:bodyPr wrap="square" lIns="540000" tIns="540000" rIns="540000" bIns="540000">
            <a:spAutoFit/>
          </a:bodyPr>
          <a:lstStyle/>
          <a:p>
            <a:pPr>
              <a:lnSpc>
                <a:spcPct val="113000"/>
              </a:lnSpc>
              <a:spcAft>
                <a:spcPts val="600"/>
              </a:spcAft>
            </a:pPr>
            <a:r>
              <a:rPr lang="hu-HU" b="1" dirty="0">
                <a:latin typeface="Arial" panose="020B0604020202020204" pitchFamily="34" charset="0"/>
                <a:cs typeface="Arial" panose="020B0604020202020204" pitchFamily="34" charset="0"/>
              </a:rPr>
              <a:t>Tudás</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Ismeri a digitális kompetencia fogalmát, jelentőségét és fő alkalmazási területeit.</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Ismeri a </a:t>
            </a:r>
            <a:r>
              <a:rPr lang="hu-HU" dirty="0" err="1">
                <a:latin typeface="Arial" panose="020B0604020202020204" pitchFamily="34" charset="0"/>
                <a:cs typeface="Arial" panose="020B0604020202020204" pitchFamily="34" charset="0"/>
              </a:rPr>
              <a:t>DigComp</a:t>
            </a:r>
            <a:r>
              <a:rPr lang="hu-HU" dirty="0">
                <a:latin typeface="Arial" panose="020B0604020202020204" pitchFamily="34" charset="0"/>
                <a:cs typeface="Arial" panose="020B0604020202020204" pitchFamily="34" charset="0"/>
              </a:rPr>
              <a:t> 2.2 és a hazai DigKomp-keretrendszer felépítését, kompetenciaterületeit és kompetenciaelemeit.</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Ismeri a DigKomp-alapú kompetenciafejlesztési folyamat fő elemeit a kompetenciaméréstől az értékelésen át a tanúsításig.</a:t>
            </a:r>
          </a:p>
          <a:p>
            <a:pPr>
              <a:lnSpc>
                <a:spcPct val="113000"/>
              </a:lnSpc>
              <a:spcAft>
                <a:spcPts val="600"/>
              </a:spcAft>
            </a:pPr>
            <a:r>
              <a:rPr lang="hu-HU" b="1" dirty="0">
                <a:latin typeface="Arial" panose="020B0604020202020204" pitchFamily="34" charset="0"/>
                <a:cs typeface="Arial" panose="020B0604020202020204" pitchFamily="34" charset="0"/>
              </a:rPr>
              <a:t>Képesség</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Képes hétköznapi és szakmai digitális tevékenységeket DigKomp-kompetenciaterületekhez és kompetenciaelemekhez kapcsolni, és választását indokolni.</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Képes felismerni és értelmezni egy képzési program DigKomp szerinti szakmai illeszkedésének fő szempontjait.</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Képes értelmezni és összehasonlítani a digitáliskompetencia-mérések eredményeit, valamint azok alapján fejlesztési irányokat azonosítani.</a:t>
            </a:r>
          </a:p>
          <a:p>
            <a:pPr>
              <a:lnSpc>
                <a:spcPct val="113000"/>
              </a:lnSpc>
              <a:spcAft>
                <a:spcPts val="600"/>
              </a:spcAft>
            </a:pPr>
            <a:r>
              <a:rPr lang="hu-HU" b="1" dirty="0">
                <a:latin typeface="Arial" panose="020B0604020202020204" pitchFamily="34" charset="0"/>
                <a:cs typeface="Arial" panose="020B0604020202020204" pitchFamily="34" charset="0"/>
              </a:rPr>
              <a:t>Attitűd</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Nyitott saját digitális kompetenciáinak tudatos és folyamatos fejlesztésére.</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Kritikusan és reflektíven viszonyul a kompetenciamérési eredményekhez és az alkalmazott mérési módszerekhez.</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Törekszik arra, hogy a digitális kompetenciák fejlesztése, mérése, értékelése és tanúsítása során egységes, szakmailag megalapozott szemléletet alkalmazzon.</a:t>
            </a:r>
          </a:p>
        </p:txBody>
      </p:sp>
    </p:spTree>
    <p:extLst>
      <p:ext uri="{BB962C8B-B14F-4D97-AF65-F5344CB8AC3E}">
        <p14:creationId xmlns:p14="http://schemas.microsoft.com/office/powerpoint/2010/main" val="406155795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8E2D4-FF69-7173-A5C9-0B905A0AEB8A}"/>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98A5941B-5906-F026-A6EC-AA8AE8BF3C5B}"/>
              </a:ext>
            </a:extLst>
          </p:cNvPr>
          <p:cNvSpPr>
            <a:spLocks noGrp="1"/>
          </p:cNvSpPr>
          <p:nvPr>
            <p:ph type="title"/>
          </p:nvPr>
        </p:nvSpPr>
        <p:spPr/>
        <p:txBody>
          <a:bodyPr>
            <a:normAutofit/>
          </a:bodyPr>
          <a:lstStyle/>
          <a:p>
            <a:r>
              <a:rPr lang="hu-HU" sz="8000" dirty="0">
                <a:latin typeface="Arial" panose="020B0604020202020204" pitchFamily="34" charset="0"/>
                <a:cs typeface="Arial" panose="020B0604020202020204" pitchFamily="34" charset="0"/>
              </a:rPr>
              <a:t>Digitáliskompetencia-MÉRÉS </a:t>
            </a:r>
            <a:br>
              <a:rPr lang="hu-HU" sz="8000" dirty="0">
                <a:latin typeface="Arial" panose="020B0604020202020204" pitchFamily="34" charset="0"/>
                <a:cs typeface="Arial" panose="020B0604020202020204" pitchFamily="34" charset="0"/>
              </a:rPr>
            </a:br>
            <a:r>
              <a:rPr lang="hu-HU" sz="8000" dirty="0">
                <a:latin typeface="Arial" panose="020B0604020202020204" pitchFamily="34" charset="0"/>
                <a:cs typeface="Arial" panose="020B0604020202020204" pitchFamily="34" charset="0"/>
              </a:rPr>
              <a:t>A GYAKORLATBAN</a:t>
            </a:r>
          </a:p>
        </p:txBody>
      </p:sp>
      <p:sp>
        <p:nvSpPr>
          <p:cNvPr id="3" name="Szöveg helye 2">
            <a:extLst>
              <a:ext uri="{FF2B5EF4-FFF2-40B4-BE49-F238E27FC236}">
                <a16:creationId xmlns:a16="http://schemas.microsoft.com/office/drawing/2014/main" id="{B358AE89-092A-F07E-AD33-1E7922E75350}"/>
              </a:ext>
            </a:extLst>
          </p:cNvPr>
          <p:cNvSpPr>
            <a:spLocks noGrp="1"/>
          </p:cNvSpPr>
          <p:nvPr>
            <p:ph type="body" idx="1"/>
          </p:nvPr>
        </p:nvSpPr>
        <p:spPr>
          <a:xfrm>
            <a:off x="2293359" y="16469385"/>
            <a:ext cx="24677539" cy="4763904"/>
          </a:xfrm>
        </p:spPr>
        <p:txBody>
          <a:bodyPr/>
          <a:lstStyle/>
          <a:p>
            <a:r>
              <a:rPr lang="hu-HU" dirty="0"/>
              <a:t>Emlékeztető</a:t>
            </a:r>
          </a:p>
        </p:txBody>
      </p:sp>
      <p:grpSp>
        <p:nvGrpSpPr>
          <p:cNvPr id="4" name="Group 51">
            <a:extLst>
              <a:ext uri="{FF2B5EF4-FFF2-40B4-BE49-F238E27FC236}">
                <a16:creationId xmlns:a16="http://schemas.microsoft.com/office/drawing/2014/main" id="{41862859-8596-8D78-6666-670DB7C31D95}"/>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522F85E5-7F57-034B-3161-71CC6829170F}"/>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96DA96E1-5E8D-5F17-B1B8-955517F9843E}"/>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08198BEA-520E-E3B5-9801-E42163FDB2F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7A7AA355-C389-F1E2-6BB1-00CDA788862A}"/>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672060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3082F-2C57-707B-3DD8-C65F0F30CF3F}"/>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5F249CCE-C04D-941C-6AE7-2E4A2205283C}"/>
              </a:ext>
            </a:extLst>
          </p:cNvPr>
          <p:cNvSpPr/>
          <p:nvPr/>
        </p:nvSpPr>
        <p:spPr>
          <a:xfrm>
            <a:off x="21110633" y="4294244"/>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799F845C-C3BB-6436-BA48-0A25A6A6C080}"/>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2E17801A-C4D4-9BE4-47BB-FCB5F53FFF33}"/>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3B749AFE-5D31-BF05-EB3C-D64E9BFAED22}"/>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AE105717-28B5-7111-ADD1-68CBA010D83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CF572A5B-91EE-6524-71CD-7B08CB7E679F}"/>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TextBox 4">
            <a:extLst>
              <a:ext uri="{FF2B5EF4-FFF2-40B4-BE49-F238E27FC236}">
                <a16:creationId xmlns:a16="http://schemas.microsoft.com/office/drawing/2014/main" id="{8BC89724-5C82-BD13-2B25-066041465161}"/>
              </a:ext>
            </a:extLst>
          </p:cNvPr>
          <p:cNvSpPr txBox="1"/>
          <p:nvPr/>
        </p:nvSpPr>
        <p:spPr>
          <a:xfrm>
            <a:off x="1249539" y="140526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DIGITÁLIS KOMPETENCIAMÉRÉS A GYAKORLATBAN </a:t>
            </a:r>
            <a:endParaRPr lang="en-US" dirty="0">
              <a:sym typeface="Arial Bold"/>
            </a:endParaRPr>
          </a:p>
        </p:txBody>
      </p:sp>
      <p:grpSp>
        <p:nvGrpSpPr>
          <p:cNvPr id="56" name="Csoportba foglalás 55">
            <a:extLst>
              <a:ext uri="{FF2B5EF4-FFF2-40B4-BE49-F238E27FC236}">
                <a16:creationId xmlns:a16="http://schemas.microsoft.com/office/drawing/2014/main" id="{7AE06349-D38B-98DF-8191-8BDB68159900}"/>
              </a:ext>
            </a:extLst>
          </p:cNvPr>
          <p:cNvGrpSpPr/>
          <p:nvPr/>
        </p:nvGrpSpPr>
        <p:grpSpPr>
          <a:xfrm>
            <a:off x="6352331" y="5559676"/>
            <a:ext cx="33379283" cy="12503386"/>
            <a:chOff x="6536277" y="5223324"/>
            <a:chExt cx="33379283" cy="12503386"/>
          </a:xfrm>
        </p:grpSpPr>
        <p:grpSp>
          <p:nvGrpSpPr>
            <p:cNvPr id="47" name="Csoportba foglalás 46">
              <a:extLst>
                <a:ext uri="{FF2B5EF4-FFF2-40B4-BE49-F238E27FC236}">
                  <a16:creationId xmlns:a16="http://schemas.microsoft.com/office/drawing/2014/main" id="{B3904B64-2BB5-893C-BEDA-8D8CFBB48C25}"/>
                </a:ext>
              </a:extLst>
            </p:cNvPr>
            <p:cNvGrpSpPr/>
            <p:nvPr/>
          </p:nvGrpSpPr>
          <p:grpSpPr>
            <a:xfrm>
              <a:off x="6536277" y="5223324"/>
              <a:ext cx="33379283" cy="12503386"/>
              <a:chOff x="3291840" y="4860580"/>
              <a:chExt cx="33379283" cy="12503386"/>
            </a:xfrm>
          </p:grpSpPr>
          <p:grpSp>
            <p:nvGrpSpPr>
              <p:cNvPr id="2" name="Group 8">
                <a:extLst>
                  <a:ext uri="{FF2B5EF4-FFF2-40B4-BE49-F238E27FC236}">
                    <a16:creationId xmlns:a16="http://schemas.microsoft.com/office/drawing/2014/main" id="{374AB6E8-FD21-B674-F448-C48397DC62AF}"/>
                  </a:ext>
                </a:extLst>
              </p:cNvPr>
              <p:cNvGrpSpPr>
                <a:grpSpLocks noChangeAspect="1"/>
              </p:cNvGrpSpPr>
              <p:nvPr/>
            </p:nvGrpSpPr>
            <p:grpSpPr>
              <a:xfrm>
                <a:off x="3291840" y="4860580"/>
                <a:ext cx="13366115" cy="12387562"/>
                <a:chOff x="-169933" y="-934498"/>
                <a:chExt cx="8137398" cy="6296528"/>
              </a:xfrm>
            </p:grpSpPr>
            <p:sp>
              <p:nvSpPr>
                <p:cNvPr id="3" name="Freeform 9">
                  <a:extLst>
                    <a:ext uri="{FF2B5EF4-FFF2-40B4-BE49-F238E27FC236}">
                      <a16:creationId xmlns:a16="http://schemas.microsoft.com/office/drawing/2014/main" id="{B90F58F6-76A5-176C-943E-FB70B19F00B5}"/>
                    </a:ext>
                  </a:extLst>
                </p:cNvPr>
                <p:cNvSpPr/>
                <p:nvPr/>
              </p:nvSpPr>
              <p:spPr>
                <a:xfrm>
                  <a:off x="-169933" y="-934498"/>
                  <a:ext cx="8137398" cy="6296528"/>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solidFill>
                  <a:srgbClr val="B56D52"/>
                </a:solidFill>
                <a:ln w="6001" cap="sq">
                  <a:solidFill>
                    <a:srgbClr val="9A5135"/>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hu-HU" dirty="0">
                    <a:latin typeface="Arial" panose="020B0604020202020204" pitchFamily="34" charset="0"/>
                    <a:cs typeface="Arial" panose="020B0604020202020204" pitchFamily="34" charset="0"/>
                  </a:endParaRPr>
                </a:p>
              </p:txBody>
            </p:sp>
            <p:sp>
              <p:nvSpPr>
                <p:cNvPr id="4" name="TextBox 10">
                  <a:extLst>
                    <a:ext uri="{FF2B5EF4-FFF2-40B4-BE49-F238E27FC236}">
                      <a16:creationId xmlns:a16="http://schemas.microsoft.com/office/drawing/2014/main" id="{AD51364A-B6FF-5DAD-1AEE-924A8695FE15}"/>
                    </a:ext>
                  </a:extLst>
                </p:cNvPr>
                <p:cNvSpPr txBox="1"/>
                <p:nvPr/>
              </p:nvSpPr>
              <p:spPr>
                <a:xfrm>
                  <a:off x="845514" y="-459670"/>
                  <a:ext cx="6196831" cy="5293333"/>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400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Töltse ki</a:t>
                  </a:r>
                </a:p>
                <a:p>
                  <a:pPr algn="ctr">
                    <a:lnSpc>
                      <a:spcPct val="10400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 az önértékelő tesztet!</a:t>
                  </a:r>
                </a:p>
                <a:p>
                  <a:pPr algn="ctr">
                    <a:lnSpc>
                      <a:spcPct val="10400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hlinkClick r:id="rId5"/>
                    </a:rPr>
                    <a:t>DigKompSAT önértékelő teszt</a:t>
                  </a: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    </a:t>
                  </a: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JEGYEZZE FEL AZ EREDMÉNYT!</a:t>
                  </a:r>
                  <a:endParaRPr lang="en-US"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grpSp>
            <p:nvGrpSpPr>
              <p:cNvPr id="5" name="Group 8">
                <a:extLst>
                  <a:ext uri="{FF2B5EF4-FFF2-40B4-BE49-F238E27FC236}">
                    <a16:creationId xmlns:a16="http://schemas.microsoft.com/office/drawing/2014/main" id="{0CD3AB89-8263-464E-A869-1E3218BEBD91}"/>
                  </a:ext>
                </a:extLst>
              </p:cNvPr>
              <p:cNvGrpSpPr>
                <a:grpSpLocks noChangeAspect="1"/>
              </p:cNvGrpSpPr>
              <p:nvPr/>
            </p:nvGrpSpPr>
            <p:grpSpPr>
              <a:xfrm>
                <a:off x="23305008" y="4976404"/>
                <a:ext cx="13366115" cy="12387562"/>
                <a:chOff x="-169933" y="-934498"/>
                <a:chExt cx="8137398" cy="6296528"/>
              </a:xfrm>
            </p:grpSpPr>
            <p:sp>
              <p:nvSpPr>
                <p:cNvPr id="7" name="Freeform 9">
                  <a:extLst>
                    <a:ext uri="{FF2B5EF4-FFF2-40B4-BE49-F238E27FC236}">
                      <a16:creationId xmlns:a16="http://schemas.microsoft.com/office/drawing/2014/main" id="{A076834D-4822-BE4B-264E-0A18DC748626}"/>
                    </a:ext>
                  </a:extLst>
                </p:cNvPr>
                <p:cNvSpPr/>
                <p:nvPr/>
              </p:nvSpPr>
              <p:spPr>
                <a:xfrm>
                  <a:off x="-169933" y="-934498"/>
                  <a:ext cx="8137398" cy="6296528"/>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solidFill>
                  <a:srgbClr val="B56D52"/>
                </a:solidFill>
                <a:ln w="6001" cap="sq">
                  <a:solidFill>
                    <a:srgbClr val="9A5135"/>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hu-HU" dirty="0">
                    <a:latin typeface="Arial" panose="020B0604020202020204" pitchFamily="34" charset="0"/>
                    <a:cs typeface="Arial" panose="020B0604020202020204" pitchFamily="34" charset="0"/>
                  </a:endParaRPr>
                </a:p>
              </p:txBody>
            </p:sp>
            <p:sp>
              <p:nvSpPr>
                <p:cNvPr id="8" name="TextBox 10">
                  <a:extLst>
                    <a:ext uri="{FF2B5EF4-FFF2-40B4-BE49-F238E27FC236}">
                      <a16:creationId xmlns:a16="http://schemas.microsoft.com/office/drawing/2014/main" id="{4B2FCDE3-6FB4-C9F6-CCAE-E537EAA89E7E}"/>
                    </a:ext>
                  </a:extLst>
                </p:cNvPr>
                <p:cNvSpPr txBox="1"/>
                <p:nvPr/>
              </p:nvSpPr>
              <p:spPr>
                <a:xfrm>
                  <a:off x="845514" y="-13479"/>
                  <a:ext cx="6196831" cy="5293333"/>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400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Végezze el a feladat- és szimuláció alapú mérést!    </a:t>
                  </a:r>
                </a:p>
                <a:p>
                  <a:pPr algn="ctr">
                    <a:lnSpc>
                      <a:spcPct val="10400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hlinkClick r:id="rId6"/>
                    </a:rPr>
                    <a:t>DigKomp szimulációs mérés</a:t>
                  </a: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 </a:t>
                  </a: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TEKINTSE MEG AZ EREDMÉNYT!</a:t>
                  </a:r>
                  <a:endParaRPr lang="en-US"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pic>
            <p:nvPicPr>
              <p:cNvPr id="10" name="Kép 9">
                <a:extLst>
                  <a:ext uri="{FF2B5EF4-FFF2-40B4-BE49-F238E27FC236}">
                    <a16:creationId xmlns:a16="http://schemas.microsoft.com/office/drawing/2014/main" id="{C02F214C-425E-718A-2055-7E92D1D0B5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6606" y="9253728"/>
                <a:ext cx="4188217" cy="4188217"/>
              </a:xfrm>
              <a:prstGeom prst="rect">
                <a:avLst/>
              </a:prstGeom>
            </p:spPr>
          </p:pic>
        </p:grpSp>
        <p:pic>
          <p:nvPicPr>
            <p:cNvPr id="14" name="Kép 13">
              <a:extLst>
                <a:ext uri="{FF2B5EF4-FFF2-40B4-BE49-F238E27FC236}">
                  <a16:creationId xmlns:a16="http://schemas.microsoft.com/office/drawing/2014/main" id="{FCCCAD25-36AA-38F4-CED1-A2B1A7CCA1A7}"/>
                </a:ext>
              </a:extLst>
            </p:cNvPr>
            <p:cNvPicPr>
              <a:picLocks noChangeAspect="1"/>
            </p:cNvPicPr>
            <p:nvPr/>
          </p:nvPicPr>
          <p:blipFill>
            <a:blip r:embed="rId8"/>
            <a:stretch>
              <a:fillRect/>
            </a:stretch>
          </p:blipFill>
          <p:spPr>
            <a:xfrm>
              <a:off x="31027928" y="9616472"/>
              <a:ext cx="4492867" cy="4466438"/>
            </a:xfrm>
            <a:prstGeom prst="rect">
              <a:avLst/>
            </a:prstGeom>
          </p:spPr>
        </p:pic>
      </p:grpSp>
      <p:sp>
        <p:nvSpPr>
          <p:cNvPr id="58" name="Lekerekített téglalap 9">
            <a:extLst>
              <a:ext uri="{FF2B5EF4-FFF2-40B4-BE49-F238E27FC236}">
                <a16:creationId xmlns:a16="http://schemas.microsoft.com/office/drawing/2014/main" id="{EAC563EF-2999-40A3-95DD-1BBBEE6F5FB2}"/>
              </a:ext>
            </a:extLst>
          </p:cNvPr>
          <p:cNvSpPr/>
          <p:nvPr/>
        </p:nvSpPr>
        <p:spPr>
          <a:xfrm>
            <a:off x="932400" y="23660487"/>
            <a:ext cx="44219146" cy="1800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5400" b="1" dirty="0">
                <a:latin typeface="Arial"/>
                <a:cs typeface="Arial"/>
              </a:rPr>
              <a:t>Két mérés, két nézőpont: amit gondolunk a digitális kompetenciánkról, és amit a </a:t>
            </a:r>
            <a:r>
              <a:rPr lang="hu-HU" sz="5400" b="1" dirty="0" err="1">
                <a:latin typeface="Arial"/>
                <a:cs typeface="Arial"/>
              </a:rPr>
              <a:t>a</a:t>
            </a:r>
            <a:r>
              <a:rPr lang="hu-HU" sz="5400" b="1" dirty="0">
                <a:latin typeface="Arial"/>
                <a:cs typeface="Arial"/>
              </a:rPr>
              <a:t> mérési eredmények mutatnak.</a:t>
            </a:r>
          </a:p>
        </p:txBody>
      </p:sp>
    </p:spTree>
    <p:extLst>
      <p:ext uri="{BB962C8B-B14F-4D97-AF65-F5344CB8AC3E}">
        <p14:creationId xmlns:p14="http://schemas.microsoft.com/office/powerpoint/2010/main" val="335882358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193B2-5A74-2B09-2AE5-58E70B86A44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AEE006E-4B50-E511-B51F-1199EEB76783}"/>
              </a:ext>
            </a:extLst>
          </p:cNvPr>
          <p:cNvSpPr>
            <a:spLocks noGrp="1"/>
          </p:cNvSpPr>
          <p:nvPr>
            <p:ph type="title"/>
          </p:nvPr>
        </p:nvSpPr>
        <p:spPr/>
        <p:txBody>
          <a:bodyPr>
            <a:normAutofit/>
          </a:bodyPr>
          <a:lstStyle/>
          <a:p>
            <a:r>
              <a:rPr lang="hu-HU" sz="8000" dirty="0">
                <a:latin typeface="Arial" panose="020B0604020202020204" pitchFamily="34" charset="0"/>
                <a:cs typeface="Arial" panose="020B0604020202020204" pitchFamily="34" charset="0"/>
              </a:rPr>
              <a:t>A Digitális kompetencia</a:t>
            </a:r>
          </a:p>
        </p:txBody>
      </p:sp>
      <p:sp>
        <p:nvSpPr>
          <p:cNvPr id="3" name="Szöveg helye 2">
            <a:extLst>
              <a:ext uri="{FF2B5EF4-FFF2-40B4-BE49-F238E27FC236}">
                <a16:creationId xmlns:a16="http://schemas.microsoft.com/office/drawing/2014/main" id="{E88C179C-7D01-E5F8-61CB-ECC716D81DA6}"/>
              </a:ext>
            </a:extLst>
          </p:cNvPr>
          <p:cNvSpPr>
            <a:spLocks noGrp="1"/>
          </p:cNvSpPr>
          <p:nvPr>
            <p:ph type="body" idx="1"/>
          </p:nvPr>
        </p:nvSpPr>
        <p:spPr>
          <a:xfrm>
            <a:off x="2293359" y="16469385"/>
            <a:ext cx="24677539" cy="4763904"/>
          </a:xfrm>
        </p:spPr>
        <p:txBody>
          <a:bodyPr/>
          <a:lstStyle/>
          <a:p>
            <a:endParaRPr lang="hu-HU" dirty="0"/>
          </a:p>
        </p:txBody>
      </p:sp>
      <p:grpSp>
        <p:nvGrpSpPr>
          <p:cNvPr id="4" name="Group 51">
            <a:extLst>
              <a:ext uri="{FF2B5EF4-FFF2-40B4-BE49-F238E27FC236}">
                <a16:creationId xmlns:a16="http://schemas.microsoft.com/office/drawing/2014/main" id="{E262D8AE-EEA7-1345-8C09-AF2552E484C5}"/>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CD645B91-E4DE-8DFE-DF5F-AC8AB8027AEE}"/>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20B41A96-5135-1A03-7A24-E8832CE716C9}"/>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9A27A5FF-FFD4-9268-8C68-4B9B18381C50}"/>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EC262E07-CC9C-741D-C4BD-016AFA3E8888}"/>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632832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B6A76-D9DC-4981-4CD2-E47D17D9265F}"/>
            </a:ext>
          </a:extLst>
        </p:cNvPr>
        <p:cNvGrpSpPr/>
        <p:nvPr/>
      </p:nvGrpSpPr>
      <p:grpSpPr>
        <a:xfrm>
          <a:off x="0" y="0"/>
          <a:ext cx="0" cy="0"/>
          <a:chOff x="0" y="0"/>
          <a:chExt cx="0" cy="0"/>
        </a:xfrm>
      </p:grpSpPr>
      <p:grpSp>
        <p:nvGrpSpPr>
          <p:cNvPr id="4" name="Group 51">
            <a:extLst>
              <a:ext uri="{FF2B5EF4-FFF2-40B4-BE49-F238E27FC236}">
                <a16:creationId xmlns:a16="http://schemas.microsoft.com/office/drawing/2014/main" id="{2E32D203-C605-D812-221A-DD10212F517F}"/>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20B57718-6A3D-9711-DD14-D73E64406609}"/>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3E7F9635-1368-F684-2AAD-F9D834F2FEF1}"/>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B511006D-ABCB-88FC-0229-DB4078171347}"/>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8005D2AB-B1A5-5924-DBFB-7B7887EB1BD8}"/>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Freeform 6">
            <a:extLst>
              <a:ext uri="{FF2B5EF4-FFF2-40B4-BE49-F238E27FC236}">
                <a16:creationId xmlns:a16="http://schemas.microsoft.com/office/drawing/2014/main" id="{415BCA5C-E997-7449-A3D7-8EDEBE8186C0}"/>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4">
              <a:alphaModFix amt="0"/>
            </a:blip>
            <a:stretch>
              <a:fillRect t="-720256" b="-799005"/>
            </a:stretch>
          </a:blipFill>
        </p:spPr>
        <p:txBody>
          <a:bodyPr/>
          <a:lstStyle/>
          <a:p>
            <a:endParaRPr lang="hu-HU" sz="14516"/>
          </a:p>
        </p:txBody>
      </p:sp>
      <p:sp>
        <p:nvSpPr>
          <p:cNvPr id="14" name="TextBox 4">
            <a:extLst>
              <a:ext uri="{FF2B5EF4-FFF2-40B4-BE49-F238E27FC236}">
                <a16:creationId xmlns:a16="http://schemas.microsoft.com/office/drawing/2014/main" id="{52FD4BD4-4B1B-2B4E-9117-D244368FC32B}"/>
              </a:ext>
            </a:extLst>
          </p:cNvPr>
          <p:cNvSpPr txBox="1"/>
          <p:nvPr/>
        </p:nvSpPr>
        <p:spPr>
          <a:xfrm>
            <a:off x="1177480" y="108942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DIGITÁLIS TEVÉKENYSÉGEK</a:t>
            </a:r>
            <a:endParaRPr lang="en-US" dirty="0">
              <a:sym typeface="Arial Bold"/>
            </a:endParaRPr>
          </a:p>
        </p:txBody>
      </p:sp>
      <p:sp>
        <p:nvSpPr>
          <p:cNvPr id="18" name="Szövegdoboz 17">
            <a:extLst>
              <a:ext uri="{FF2B5EF4-FFF2-40B4-BE49-F238E27FC236}">
                <a16:creationId xmlns:a16="http://schemas.microsoft.com/office/drawing/2014/main" id="{D5F32EC5-6603-A9ED-E4BD-6141A7421691}"/>
              </a:ext>
            </a:extLst>
          </p:cNvPr>
          <p:cNvSpPr txBox="1"/>
          <p:nvPr/>
        </p:nvSpPr>
        <p:spPr>
          <a:xfrm>
            <a:off x="4202318" y="4330820"/>
            <a:ext cx="37844732" cy="17916500"/>
          </a:xfrm>
          <a:prstGeom prst="rect">
            <a:avLst/>
          </a:prstGeom>
          <a:solidFill>
            <a:schemeClr val="bg1"/>
          </a:solidFill>
          <a:ln w="63500">
            <a:solidFill>
              <a:srgbClr val="9E8274"/>
            </a:solidFill>
          </a:ln>
        </p:spPr>
        <p:txBody>
          <a:bodyPr wrap="square" lIns="540000" tIns="540000" rIns="540000" bIns="540000">
            <a:spAutoFit/>
          </a:bodyPr>
          <a:lstStyle/>
          <a:p>
            <a:pPr>
              <a:lnSpc>
                <a:spcPct val="113000"/>
              </a:lnSpc>
              <a:spcAft>
                <a:spcPts val="1200"/>
              </a:spcAft>
            </a:pPr>
            <a:r>
              <a:rPr lang="hu-HU" b="1" dirty="0">
                <a:latin typeface="Arial" panose="020B0604020202020204" pitchFamily="34" charset="0"/>
                <a:cs typeface="Arial" panose="020B0604020202020204" pitchFamily="34" charset="0"/>
              </a:rPr>
              <a:t>Feladat: </a:t>
            </a:r>
          </a:p>
          <a:p>
            <a:pPr>
              <a:lnSpc>
                <a:spcPct val="113000"/>
              </a:lnSpc>
              <a:spcAft>
                <a:spcPts val="1200"/>
              </a:spcAft>
            </a:pPr>
            <a:r>
              <a:rPr lang="hu-HU" dirty="0"/>
              <a:t>Csoportban gondolják végig, hogy a </a:t>
            </a:r>
            <a:r>
              <a:rPr lang="hu-HU" b="1" dirty="0"/>
              <a:t>COVID–19 világjárvány óta</a:t>
            </a:r>
            <a:r>
              <a:rPr lang="hu-HU" dirty="0"/>
              <a:t> milyen digitális tevékenységek váltak gyakoribbá, általánosabbá vagy szükségessé a mindennapi életben, a munkavégzésben, a tanulásban és az ügyintézésben.</a:t>
            </a:r>
          </a:p>
          <a:p>
            <a:pPr>
              <a:lnSpc>
                <a:spcPct val="113000"/>
              </a:lnSpc>
              <a:spcAft>
                <a:spcPts val="1200"/>
              </a:spcAft>
            </a:pPr>
            <a:r>
              <a:rPr lang="hu-HU" dirty="0"/>
              <a:t>Gyűjtsenek össze</a:t>
            </a:r>
            <a:r>
              <a:rPr lang="hu-HU" b="1" dirty="0"/>
              <a:t> 6–8 </a:t>
            </a:r>
            <a:r>
              <a:rPr lang="hu-HU" b="1" i="1" dirty="0"/>
              <a:t>konkrét</a:t>
            </a:r>
            <a:r>
              <a:rPr lang="hu-HU" b="1" dirty="0"/>
              <a:t> digitális tevékenységet</a:t>
            </a:r>
            <a:r>
              <a:rPr lang="hu-HU" dirty="0"/>
              <a:t>.</a:t>
            </a:r>
          </a:p>
          <a:p>
            <a:pPr>
              <a:lnSpc>
                <a:spcPct val="113000"/>
              </a:lnSpc>
              <a:spcAft>
                <a:spcPts val="1200"/>
              </a:spcAft>
            </a:pPr>
            <a:r>
              <a:rPr lang="hu-HU" b="1" dirty="0"/>
              <a:t>Gondoljanak például:</a:t>
            </a:r>
          </a:p>
          <a:p>
            <a:pPr marL="857250" indent="-857250">
              <a:lnSpc>
                <a:spcPct val="113000"/>
              </a:lnSpc>
              <a:spcAft>
                <a:spcPts val="1200"/>
              </a:spcAft>
              <a:buFont typeface="Arial" panose="020B0604020202020204" pitchFamily="34" charset="0"/>
              <a:buChar char="•"/>
            </a:pPr>
            <a:r>
              <a:rPr lang="hu-HU" dirty="0"/>
              <a:t>online ügyintézésre;</a:t>
            </a:r>
          </a:p>
          <a:p>
            <a:pPr marL="857250" indent="-857250">
              <a:lnSpc>
                <a:spcPct val="113000"/>
              </a:lnSpc>
              <a:spcAft>
                <a:spcPts val="1200"/>
              </a:spcAft>
              <a:buFont typeface="Arial" panose="020B0604020202020204" pitchFamily="34" charset="0"/>
              <a:buChar char="•"/>
            </a:pPr>
            <a:r>
              <a:rPr lang="hu-HU" dirty="0"/>
              <a:t>videókonferenciák és online együttműködés használatára;</a:t>
            </a:r>
          </a:p>
          <a:p>
            <a:pPr marL="857250" indent="-857250">
              <a:lnSpc>
                <a:spcPct val="113000"/>
              </a:lnSpc>
              <a:spcAft>
                <a:spcPts val="1200"/>
              </a:spcAft>
              <a:buFont typeface="Arial" panose="020B0604020202020204" pitchFamily="34" charset="0"/>
              <a:buChar char="•"/>
            </a:pPr>
            <a:r>
              <a:rPr lang="hu-HU" dirty="0"/>
              <a:t>digitális dokumentumkezelésre;</a:t>
            </a:r>
          </a:p>
          <a:p>
            <a:pPr marL="857250" indent="-857250">
              <a:lnSpc>
                <a:spcPct val="113000"/>
              </a:lnSpc>
              <a:spcAft>
                <a:spcPts val="1200"/>
              </a:spcAft>
              <a:buFont typeface="Arial" panose="020B0604020202020204" pitchFamily="34" charset="0"/>
              <a:buChar char="•"/>
            </a:pPr>
            <a:r>
              <a:rPr lang="hu-HU" dirty="0"/>
              <a:t>online vásárlásra és fizetésre;</a:t>
            </a:r>
          </a:p>
          <a:p>
            <a:pPr marL="857250" indent="-857250">
              <a:lnSpc>
                <a:spcPct val="113000"/>
              </a:lnSpc>
              <a:spcAft>
                <a:spcPts val="1200"/>
              </a:spcAft>
              <a:buFont typeface="Arial" panose="020B0604020202020204" pitchFamily="34" charset="0"/>
              <a:buChar char="•"/>
            </a:pPr>
            <a:r>
              <a:rPr lang="hu-HU" dirty="0"/>
              <a:t>digitális egészségügyi szolgáltatásokra;</a:t>
            </a:r>
          </a:p>
          <a:p>
            <a:pPr marL="857250" indent="-857250">
              <a:lnSpc>
                <a:spcPct val="113000"/>
              </a:lnSpc>
              <a:spcAft>
                <a:spcPts val="1200"/>
              </a:spcAft>
              <a:buFont typeface="Arial" panose="020B0604020202020204" pitchFamily="34" charset="0"/>
              <a:buChar char="•"/>
            </a:pPr>
            <a:r>
              <a:rPr lang="hu-HU" dirty="0"/>
              <a:t>online tanulásra;</a:t>
            </a:r>
          </a:p>
          <a:p>
            <a:pPr marL="857250" indent="-857250">
              <a:lnSpc>
                <a:spcPct val="113000"/>
              </a:lnSpc>
              <a:spcAft>
                <a:spcPts val="1200"/>
              </a:spcAft>
              <a:buFont typeface="Arial" panose="020B0604020202020204" pitchFamily="34" charset="0"/>
              <a:buChar char="•"/>
            </a:pPr>
            <a:r>
              <a:rPr lang="hu-HU" dirty="0"/>
              <a:t>elektronikus azonosításra.</a:t>
            </a:r>
          </a:p>
          <a:p>
            <a:pPr>
              <a:lnSpc>
                <a:spcPct val="113000"/>
              </a:lnSpc>
              <a:spcAft>
                <a:spcPts val="1200"/>
              </a:spcAft>
            </a:pPr>
            <a:endParaRPr lang="hu-HU" dirty="0"/>
          </a:p>
          <a:p>
            <a:pPr>
              <a:lnSpc>
                <a:spcPct val="113000"/>
              </a:lnSpc>
              <a:spcAft>
                <a:spcPts val="1200"/>
              </a:spcAft>
            </a:pPr>
            <a:r>
              <a:rPr lang="hu-HU" dirty="0"/>
              <a:t>Ezek közül melyek kapcsolódnak kifejezetten a munkaköréhez, melyek értelmezhetők általános állampolgári feladatként is?</a:t>
            </a:r>
          </a:p>
          <a:p>
            <a:pPr>
              <a:lnSpc>
                <a:spcPct val="113000"/>
              </a:lnSpc>
              <a:spcAft>
                <a:spcPts val="600"/>
              </a:spcAft>
            </a:pPr>
            <a:endParaRPr lang="hu-H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1366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10A0F-6166-3E66-A3B7-A7842DDD3134}"/>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BB48D05D-7125-E803-F14F-55684E0375BC}"/>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2B0FE292-15F6-22CE-6027-26481E8C741E}"/>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9CA4F46D-9894-2B72-AC66-9891DFDA8916}"/>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EB6A478A-C9DF-E4F7-A4DA-35492E058F71}"/>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E48FA6C7-2A96-B4D7-F05B-30B34685C0D7}"/>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F77BEBE0-26AB-2EBD-6970-C2E1681489B1}"/>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pic>
        <p:nvPicPr>
          <p:cNvPr id="3" name="Kép 2">
            <a:extLst>
              <a:ext uri="{FF2B5EF4-FFF2-40B4-BE49-F238E27FC236}">
                <a16:creationId xmlns:a16="http://schemas.microsoft.com/office/drawing/2014/main" id="{D936C80E-7BA3-1510-731E-60FB93D2DED7}"/>
              </a:ext>
            </a:extLst>
          </p:cNvPr>
          <p:cNvPicPr>
            <a:picLocks noChangeAspect="1"/>
          </p:cNvPicPr>
          <p:nvPr/>
        </p:nvPicPr>
        <p:blipFill>
          <a:blip r:embed="rId5"/>
          <a:stretch>
            <a:fillRect/>
          </a:stretch>
        </p:blipFill>
        <p:spPr>
          <a:xfrm>
            <a:off x="2706783" y="5078692"/>
            <a:ext cx="15435072" cy="17306420"/>
          </a:xfrm>
          <a:prstGeom prst="rect">
            <a:avLst/>
          </a:prstGeom>
        </p:spPr>
      </p:pic>
      <p:graphicFrame>
        <p:nvGraphicFramePr>
          <p:cNvPr id="5" name="Diagram 4">
            <a:extLst>
              <a:ext uri="{FF2B5EF4-FFF2-40B4-BE49-F238E27FC236}">
                <a16:creationId xmlns:a16="http://schemas.microsoft.com/office/drawing/2014/main" id="{A30175BD-5C96-4A92-7520-A7A4DDB28B0F}"/>
              </a:ext>
            </a:extLst>
          </p:cNvPr>
          <p:cNvGraphicFramePr>
            <a:graphicFrameLocks/>
          </p:cNvGraphicFramePr>
          <p:nvPr>
            <p:extLst>
              <p:ext uri="{D42A27DB-BD31-4B8C-83A1-F6EECF244321}">
                <p14:modId xmlns:p14="http://schemas.microsoft.com/office/powerpoint/2010/main" val="2615625394"/>
              </p:ext>
            </p:extLst>
          </p:nvPr>
        </p:nvGraphicFramePr>
        <p:xfrm>
          <a:off x="20982409" y="4399909"/>
          <a:ext cx="22214006" cy="10332092"/>
        </p:xfrm>
        <a:graphic>
          <a:graphicData uri="http://schemas.openxmlformats.org/drawingml/2006/chart">
            <c:chart xmlns:c="http://schemas.openxmlformats.org/drawingml/2006/chart" xmlns:r="http://schemas.openxmlformats.org/officeDocument/2006/relationships" r:id="rId6"/>
          </a:graphicData>
        </a:graphic>
      </p:graphicFrame>
      <p:sp>
        <p:nvSpPr>
          <p:cNvPr id="8" name="Téglalap 7">
            <a:extLst>
              <a:ext uri="{FF2B5EF4-FFF2-40B4-BE49-F238E27FC236}">
                <a16:creationId xmlns:a16="http://schemas.microsoft.com/office/drawing/2014/main" id="{F8D1C10A-CE0D-A66E-ADB6-E2548A317337}"/>
              </a:ext>
            </a:extLst>
          </p:cNvPr>
          <p:cNvSpPr/>
          <p:nvPr/>
        </p:nvSpPr>
        <p:spPr>
          <a:xfrm>
            <a:off x="20982408" y="15334018"/>
            <a:ext cx="10800000" cy="7945693"/>
          </a:xfrm>
          <a:prstGeom prst="rect">
            <a:avLst/>
          </a:prstGeom>
          <a:solidFill>
            <a:schemeClr val="bg1"/>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5400" b="1" dirty="0">
                <a:solidFill>
                  <a:srgbClr val="65B32E"/>
                </a:solidFill>
                <a:latin typeface="Arial" panose="020B0604020202020204" pitchFamily="34" charset="0"/>
                <a:cs typeface="Arial" panose="020B0604020202020204" pitchFamily="34" charset="0"/>
              </a:rPr>
              <a:t>60,39% (EU)</a:t>
            </a:r>
            <a:endParaRPr lang="hu-HU" sz="5400" baseline="30000" dirty="0">
              <a:solidFill>
                <a:srgbClr val="65B32E"/>
              </a:solidFill>
              <a:latin typeface="Arial" panose="020B0604020202020204" pitchFamily="34" charset="0"/>
              <a:cs typeface="Arial" panose="020B0604020202020204" pitchFamily="34" charset="0"/>
            </a:endParaRPr>
          </a:p>
          <a:p>
            <a:pPr algn="ctr"/>
            <a:r>
              <a:rPr lang="hu-HU" sz="5400" dirty="0">
                <a:solidFill>
                  <a:srgbClr val="65B32E"/>
                </a:solidFill>
                <a:latin typeface="Arial" panose="020B0604020202020204" pitchFamily="34" charset="0"/>
                <a:cs typeface="Arial" panose="020B0604020202020204" pitchFamily="34" charset="0"/>
              </a:rPr>
              <a:t> </a:t>
            </a:r>
            <a:r>
              <a:rPr lang="hu-HU" sz="5400" b="1" dirty="0">
                <a:solidFill>
                  <a:srgbClr val="65B32E"/>
                </a:solidFill>
                <a:latin typeface="Arial" panose="020B0604020202020204" pitchFamily="34" charset="0"/>
                <a:cs typeface="Arial" panose="020B0604020202020204" pitchFamily="34" charset="0"/>
              </a:rPr>
              <a:t>57,32%</a:t>
            </a:r>
            <a:r>
              <a:rPr lang="hu-HU" sz="5400" dirty="0">
                <a:solidFill>
                  <a:srgbClr val="65B32E"/>
                </a:solidFill>
                <a:latin typeface="Arial" panose="020B0604020202020204" pitchFamily="34" charset="0"/>
                <a:cs typeface="Arial" panose="020B0604020202020204" pitchFamily="34" charset="0"/>
              </a:rPr>
              <a:t> </a:t>
            </a:r>
            <a:r>
              <a:rPr lang="hu-HU" sz="5400" b="1" dirty="0">
                <a:solidFill>
                  <a:srgbClr val="65B32E"/>
                </a:solidFill>
                <a:latin typeface="Arial" panose="020B0604020202020204" pitchFamily="34" charset="0"/>
                <a:cs typeface="Arial" panose="020B0604020202020204" pitchFamily="34" charset="0"/>
              </a:rPr>
              <a:t>(Magyarország)</a:t>
            </a:r>
            <a:r>
              <a:rPr lang="hu-HU" sz="5400" b="1" baseline="30000" dirty="0">
                <a:solidFill>
                  <a:srgbClr val="65B32E"/>
                </a:solidFill>
                <a:latin typeface="Arial" panose="020B0604020202020204" pitchFamily="34" charset="0"/>
                <a:cs typeface="Arial" panose="020B0604020202020204" pitchFamily="34" charset="0"/>
              </a:rPr>
              <a:t>1</a:t>
            </a:r>
            <a:endParaRPr lang="hu-HU" sz="5400" dirty="0">
              <a:solidFill>
                <a:srgbClr val="65B32E"/>
              </a:solidFill>
              <a:latin typeface="Arial" panose="020B0604020202020204" pitchFamily="34" charset="0"/>
              <a:cs typeface="Arial" panose="020B0604020202020204" pitchFamily="34" charset="0"/>
            </a:endParaRPr>
          </a:p>
          <a:p>
            <a:pPr algn="ctr"/>
            <a:r>
              <a:rPr lang="hu-HU" sz="4800" dirty="0">
                <a:solidFill>
                  <a:schemeClr val="tx1"/>
                </a:solidFill>
                <a:latin typeface="Arial" panose="020B0604020202020204" pitchFamily="34" charset="0"/>
                <a:cs typeface="Arial" panose="020B0604020202020204" pitchFamily="34" charset="0"/>
              </a:rPr>
              <a:t>A 16–74 évesek körében, 2025-ben a legalább alapszintű digitális készségekkel rendelkezők aránya 3%-kal elmarad az uniós átlagtól, </a:t>
            </a:r>
            <a:r>
              <a:rPr lang="hu-HU" sz="4800" b="1" dirty="0">
                <a:solidFill>
                  <a:srgbClr val="E56E02"/>
                </a:solidFill>
                <a:latin typeface="Arial" panose="020B0604020202020204" pitchFamily="34" charset="0"/>
                <a:cs typeface="Arial" panose="020B0604020202020204" pitchFamily="34" charset="0"/>
              </a:rPr>
              <a:t>2023</a:t>
            </a:r>
            <a:r>
              <a:rPr lang="hu-HU" sz="4800" dirty="0">
                <a:solidFill>
                  <a:schemeClr val="tx1"/>
                </a:solidFill>
                <a:latin typeface="Arial" panose="020B0604020202020204" pitchFamily="34" charset="0"/>
                <a:cs typeface="Arial" panose="020B0604020202020204" pitchFamily="34" charset="0"/>
              </a:rPr>
              <a:t>-hoz képest csökkent.</a:t>
            </a:r>
          </a:p>
          <a:p>
            <a:pPr algn="ctr"/>
            <a:endParaRPr lang="hu-HU" sz="4800" dirty="0">
              <a:solidFill>
                <a:schemeClr val="tx1"/>
              </a:solidFill>
              <a:latin typeface="Arial" panose="020B0604020202020204" pitchFamily="34" charset="0"/>
              <a:cs typeface="Arial" panose="020B0604020202020204" pitchFamily="34" charset="0"/>
            </a:endParaRPr>
          </a:p>
          <a:p>
            <a:pPr algn="ctr"/>
            <a:r>
              <a:rPr lang="hu-HU" sz="2400" baseline="30000" dirty="0">
                <a:solidFill>
                  <a:schemeClr val="tx1"/>
                </a:solidFill>
                <a:latin typeface="Arial" panose="020B0604020202020204" pitchFamily="34" charset="0"/>
                <a:cs typeface="Arial" panose="020B0604020202020204" pitchFamily="34" charset="0"/>
              </a:rPr>
              <a:t>1</a:t>
            </a:r>
            <a:r>
              <a:rPr lang="hu-HU" sz="2400" dirty="0">
                <a:solidFill>
                  <a:schemeClr val="tx1"/>
                </a:solidFill>
                <a:latin typeface="Arial" panose="020B0604020202020204" pitchFamily="34" charset="0"/>
                <a:cs typeface="Arial" panose="020B0604020202020204" pitchFamily="34" charset="0"/>
              </a:rPr>
              <a:t> Forrás </a:t>
            </a:r>
            <a:r>
              <a:rPr lang="en-US" sz="2400" dirty="0">
                <a:solidFill>
                  <a:schemeClr val="tx1"/>
                </a:solidFill>
                <a:latin typeface="Arial" panose="020B0604020202020204" pitchFamily="34" charset="0"/>
                <a:cs typeface="Arial" panose="020B0604020202020204" pitchFamily="34" charset="0"/>
              </a:rPr>
              <a:t>European Commission (2026): Digital Decade 2026 Country Report – Hungary. SWD(2026) 155 final, Part 13/27, 17 June 2026, p. 13.</a:t>
            </a:r>
            <a:r>
              <a:rPr lang="hu-HU" sz="2400" dirty="0">
                <a:solidFill>
                  <a:schemeClr val="tx1"/>
                </a:solidFill>
                <a:latin typeface="Arial" panose="020B0604020202020204" pitchFamily="34" charset="0"/>
                <a:cs typeface="Arial" panose="020B0604020202020204" pitchFamily="34" charset="0"/>
              </a:rPr>
              <a:t>.</a:t>
            </a:r>
          </a:p>
          <a:p>
            <a:pPr algn="ctr"/>
            <a:endParaRPr lang="hu-HU" sz="4800" dirty="0">
              <a:solidFill>
                <a:schemeClr val="tx1"/>
              </a:solidFill>
              <a:latin typeface="Arial" panose="020B0604020202020204" pitchFamily="34" charset="0"/>
              <a:cs typeface="Arial" panose="020B0604020202020204" pitchFamily="34" charset="0"/>
            </a:endParaRPr>
          </a:p>
        </p:txBody>
      </p:sp>
      <p:sp>
        <p:nvSpPr>
          <p:cNvPr id="11" name="Téglalap 10">
            <a:extLst>
              <a:ext uri="{FF2B5EF4-FFF2-40B4-BE49-F238E27FC236}">
                <a16:creationId xmlns:a16="http://schemas.microsoft.com/office/drawing/2014/main" id="{0774BD41-FE30-CDDD-327A-CDF2E76A0FF5}"/>
              </a:ext>
            </a:extLst>
          </p:cNvPr>
          <p:cNvSpPr/>
          <p:nvPr/>
        </p:nvSpPr>
        <p:spPr>
          <a:xfrm>
            <a:off x="32289226" y="15338191"/>
            <a:ext cx="10800000" cy="7945694"/>
          </a:xfrm>
          <a:prstGeom prst="rect">
            <a:avLst/>
          </a:prstGeom>
          <a:solidFill>
            <a:schemeClr val="bg1"/>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5400" b="1" dirty="0">
                <a:solidFill>
                  <a:srgbClr val="A48979"/>
                </a:solidFill>
                <a:latin typeface="Arial" panose="020B0604020202020204" pitchFamily="34" charset="0"/>
                <a:cs typeface="Arial" panose="020B0604020202020204" pitchFamily="34" charset="0"/>
              </a:rPr>
              <a:t>80% (EU)</a:t>
            </a:r>
            <a:r>
              <a:rPr lang="hu-HU" sz="5400" b="1" baseline="30000" dirty="0">
                <a:solidFill>
                  <a:srgbClr val="A48979"/>
                </a:solidFill>
                <a:latin typeface="Arial" panose="020B0604020202020204" pitchFamily="34" charset="0"/>
                <a:cs typeface="Arial" panose="020B0604020202020204" pitchFamily="34" charset="0"/>
              </a:rPr>
              <a:t>2</a:t>
            </a:r>
            <a:r>
              <a:rPr lang="hu-HU" sz="5400" b="1" dirty="0">
                <a:solidFill>
                  <a:srgbClr val="A48979"/>
                </a:solidFill>
                <a:latin typeface="Arial" panose="020B0604020202020204" pitchFamily="34" charset="0"/>
                <a:cs typeface="Arial" panose="020B0604020202020204" pitchFamily="34" charset="0"/>
              </a:rPr>
              <a:t>, </a:t>
            </a:r>
          </a:p>
          <a:p>
            <a:pPr algn="ctr"/>
            <a:r>
              <a:rPr lang="hu-HU" sz="5400" b="1" dirty="0">
                <a:solidFill>
                  <a:srgbClr val="A48979"/>
                </a:solidFill>
                <a:latin typeface="Arial" panose="020B0604020202020204" pitchFamily="34" charset="0"/>
                <a:cs typeface="Arial" panose="020B0604020202020204" pitchFamily="34" charset="0"/>
              </a:rPr>
              <a:t>70% (Magyarország)</a:t>
            </a:r>
            <a:r>
              <a:rPr lang="hu-HU" sz="5400" b="1" baseline="30000" dirty="0">
                <a:solidFill>
                  <a:srgbClr val="A48979"/>
                </a:solidFill>
                <a:latin typeface="Arial" panose="020B0604020202020204" pitchFamily="34" charset="0"/>
                <a:cs typeface="Arial" panose="020B0604020202020204" pitchFamily="34" charset="0"/>
              </a:rPr>
              <a:t> 3</a:t>
            </a:r>
            <a:r>
              <a:rPr lang="pt-BR" sz="5400" b="1" dirty="0">
                <a:solidFill>
                  <a:srgbClr val="A48979"/>
                </a:solidFill>
                <a:latin typeface="Arial" panose="020B0604020202020204" pitchFamily="34" charset="0"/>
                <a:cs typeface="Arial" panose="020B0604020202020204" pitchFamily="34" charset="0"/>
              </a:rPr>
              <a:t> </a:t>
            </a:r>
            <a:endParaRPr lang="hu-HU" sz="5400" b="1" dirty="0">
              <a:solidFill>
                <a:srgbClr val="A48979"/>
              </a:solidFill>
              <a:latin typeface="Arial" panose="020B0604020202020204" pitchFamily="34" charset="0"/>
              <a:cs typeface="Arial" panose="020B0604020202020204" pitchFamily="34" charset="0"/>
            </a:endParaRPr>
          </a:p>
          <a:p>
            <a:pPr algn="ctr"/>
            <a:r>
              <a:rPr lang="hu-HU" sz="4800" dirty="0">
                <a:solidFill>
                  <a:schemeClr val="tx1"/>
                </a:solidFill>
                <a:latin typeface="Arial" panose="020B0604020202020204" pitchFamily="34" charset="0"/>
                <a:cs typeface="Arial" panose="020B0604020202020204" pitchFamily="34" charset="0"/>
              </a:rPr>
              <a:t>A </a:t>
            </a:r>
            <a:r>
              <a:rPr lang="pt-BR" sz="4800" dirty="0">
                <a:solidFill>
                  <a:schemeClr val="tx1"/>
                </a:solidFill>
                <a:latin typeface="Arial" panose="020B0604020202020204" pitchFamily="34" charset="0"/>
                <a:cs typeface="Arial" panose="020B0604020202020204" pitchFamily="34" charset="0"/>
              </a:rPr>
              <a:t>„Digitális évtized 2030 szakpolitikai program</a:t>
            </a:r>
            <a:r>
              <a:rPr lang="hu-HU" sz="4800" dirty="0">
                <a:solidFill>
                  <a:schemeClr val="tx1"/>
                </a:solidFill>
                <a:latin typeface="Arial" panose="020B0604020202020204" pitchFamily="34" charset="0"/>
                <a:cs typeface="Arial" panose="020B0604020202020204" pitchFamily="34" charset="0"/>
              </a:rPr>
              <a:t>” célkitűzése, a 16–74 évesek körében, 2030-ra  a legalább alapszintű digitális készségekkel rendelkezők aránya.</a:t>
            </a:r>
          </a:p>
          <a:p>
            <a:pPr algn="ctr"/>
            <a:endParaRPr lang="hu-HU" sz="2000" dirty="0">
              <a:solidFill>
                <a:schemeClr val="tx1"/>
              </a:solidFill>
              <a:latin typeface="Arial" panose="020B0604020202020204" pitchFamily="34" charset="0"/>
              <a:cs typeface="Arial" panose="020B0604020202020204" pitchFamily="34" charset="0"/>
            </a:endParaRPr>
          </a:p>
          <a:p>
            <a:pPr algn="ctr"/>
            <a:r>
              <a:rPr lang="hu-HU" sz="2400" baseline="30000" dirty="0">
                <a:solidFill>
                  <a:schemeClr val="tx1"/>
                </a:solidFill>
                <a:latin typeface="Arial" panose="020B0604020202020204" pitchFamily="34" charset="0"/>
                <a:cs typeface="Arial" panose="020B0604020202020204" pitchFamily="34" charset="0"/>
              </a:rPr>
              <a:t>2</a:t>
            </a:r>
            <a:r>
              <a:rPr lang="hu-HU" sz="2400" dirty="0">
                <a:solidFill>
                  <a:schemeClr val="tx1"/>
                </a:solidFill>
                <a:latin typeface="Arial" panose="020B0604020202020204" pitchFamily="34" charset="0"/>
                <a:cs typeface="Arial" panose="020B0604020202020204" pitchFamily="34" charset="0"/>
              </a:rPr>
              <a:t> Forrás: Európai Parlament és Tanács, (EU) 2022/2481 határozat – Digitális évtized 2030 szakpolitikai program, 2022.</a:t>
            </a:r>
          </a:p>
          <a:p>
            <a:pPr algn="ctr"/>
            <a:r>
              <a:rPr lang="hu-HU" sz="2400" baseline="30000" dirty="0">
                <a:solidFill>
                  <a:schemeClr val="tx1"/>
                </a:solidFill>
                <a:latin typeface="Arial" panose="020B0604020202020204" pitchFamily="34" charset="0"/>
                <a:cs typeface="Arial" panose="020B0604020202020204" pitchFamily="34" charset="0"/>
              </a:rPr>
              <a:t>3</a:t>
            </a:r>
            <a:r>
              <a:rPr lang="hu-HU" sz="2400" dirty="0">
                <a:solidFill>
                  <a:schemeClr val="tx1"/>
                </a:solidFill>
                <a:latin typeface="Arial" panose="020B0604020202020204" pitchFamily="34" charset="0"/>
                <a:cs typeface="Arial" panose="020B0604020202020204" pitchFamily="34" charset="0"/>
              </a:rPr>
              <a:t> </a:t>
            </a:r>
            <a:r>
              <a:rPr lang="hu-HU" sz="2400" dirty="0" err="1">
                <a:solidFill>
                  <a:schemeClr val="tx1"/>
                </a:solidFill>
                <a:latin typeface="Arial" panose="020B0604020202020204" pitchFamily="34" charset="0"/>
                <a:cs typeface="Arial" panose="020B0604020202020204" pitchFamily="34" charset="0"/>
              </a:rPr>
              <a:t>Forrás:Magyarország</a:t>
            </a:r>
            <a:r>
              <a:rPr lang="hu-HU" sz="2400" dirty="0">
                <a:solidFill>
                  <a:schemeClr val="tx1"/>
                </a:solidFill>
                <a:latin typeface="Arial" panose="020B0604020202020204" pitchFamily="34" charset="0"/>
                <a:cs typeface="Arial" panose="020B0604020202020204" pitchFamily="34" charset="0"/>
              </a:rPr>
              <a:t> Nemzeti Stratégiai Ütemterve – Digitális Évtized Szakpolitikai Program 2030, első felülvizsgált változat, 2025.05.14., 3.1.1. fejezet, 76. o.</a:t>
            </a:r>
          </a:p>
        </p:txBody>
      </p:sp>
      <p:sp>
        <p:nvSpPr>
          <p:cNvPr id="14" name="TextBox 4">
            <a:extLst>
              <a:ext uri="{FF2B5EF4-FFF2-40B4-BE49-F238E27FC236}">
                <a16:creationId xmlns:a16="http://schemas.microsoft.com/office/drawing/2014/main" id="{FC89B251-A8E8-7BD9-79BC-9317D1C42AD3}"/>
              </a:ext>
            </a:extLst>
          </p:cNvPr>
          <p:cNvSpPr txBox="1"/>
          <p:nvPr/>
        </p:nvSpPr>
        <p:spPr>
          <a:xfrm>
            <a:off x="1177480" y="108942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DIGITÁLIS KOMPETENCIA – Miért foglalkozzunk vele?</a:t>
            </a:r>
            <a:endParaRPr lang="en-US" dirty="0">
              <a:sym typeface="Arial Bold"/>
            </a:endParaRPr>
          </a:p>
        </p:txBody>
      </p:sp>
      <p:sp>
        <p:nvSpPr>
          <p:cNvPr id="57" name="TextBox 8">
            <a:extLst>
              <a:ext uri="{FF2B5EF4-FFF2-40B4-BE49-F238E27FC236}">
                <a16:creationId xmlns:a16="http://schemas.microsoft.com/office/drawing/2014/main" id="{0546DA82-D5DF-6675-6905-59C11323539D}"/>
              </a:ext>
            </a:extLst>
          </p:cNvPr>
          <p:cNvSpPr txBox="1"/>
          <p:nvPr/>
        </p:nvSpPr>
        <p:spPr>
          <a:xfrm>
            <a:off x="1080143" y="2182175"/>
            <a:ext cx="42758780" cy="2131072"/>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digitális kompetencia nem egyszerűen eszközhasználat. A digitális technológiák magabiztos, kritikus és felelős használatához szükséges tudás, készségek és attitűdök összessége – a tanulásban, a munkában és a mindennapi életben.</a:t>
            </a:r>
            <a:endParaRPr lang="hu-HU" dirty="0"/>
          </a:p>
        </p:txBody>
      </p:sp>
      <p:sp>
        <p:nvSpPr>
          <p:cNvPr id="61" name="Lekerekített téglalap 9">
            <a:extLst>
              <a:ext uri="{FF2B5EF4-FFF2-40B4-BE49-F238E27FC236}">
                <a16:creationId xmlns:a16="http://schemas.microsoft.com/office/drawing/2014/main" id="{0E0ADBD8-57C9-D2CE-5055-3DB6698F526C}"/>
              </a:ext>
            </a:extLst>
          </p:cNvPr>
          <p:cNvSpPr/>
          <p:nvPr/>
        </p:nvSpPr>
        <p:spPr>
          <a:xfrm>
            <a:off x="932400" y="23660487"/>
            <a:ext cx="44219146" cy="1800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5400" b="1" dirty="0">
                <a:latin typeface="Arial"/>
                <a:cs typeface="Arial"/>
              </a:rPr>
              <a:t>Ma már a tanulás, a munkavégzés, a társadalmi részvétel és az AI eredményes használatának egyik alapfeltétele.</a:t>
            </a:r>
          </a:p>
        </p:txBody>
      </p:sp>
    </p:spTree>
    <p:extLst>
      <p:ext uri="{BB962C8B-B14F-4D97-AF65-F5344CB8AC3E}">
        <p14:creationId xmlns:p14="http://schemas.microsoft.com/office/powerpoint/2010/main" val="353614300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1BE14-74B5-DB1E-B533-DFB6011C91EE}"/>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390BE299-27DF-36C6-529A-658C5BE66119}"/>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64E3B8F4-5B6E-57EE-8A28-27101412C3B1}"/>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35F7300F-1D02-B91B-014E-FFFCA43A5DF0}"/>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6C391463-2CB1-7966-BCA3-822CD498A258}"/>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D59F54D1-7E79-E007-823D-754CE07004B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4330C066-AEED-59AA-DAE1-EC6962160122}"/>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4" name="TextBox 4">
            <a:extLst>
              <a:ext uri="{FF2B5EF4-FFF2-40B4-BE49-F238E27FC236}">
                <a16:creationId xmlns:a16="http://schemas.microsoft.com/office/drawing/2014/main" id="{2269B129-E3E4-B5BD-F6BA-FC1A33BAE1B5}"/>
              </a:ext>
            </a:extLst>
          </p:cNvPr>
          <p:cNvSpPr txBox="1"/>
          <p:nvPr/>
        </p:nvSpPr>
        <p:spPr>
          <a:xfrm>
            <a:off x="1177480" y="108942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 A </a:t>
            </a:r>
            <a:r>
              <a:rPr lang="hu-HU" dirty="0" err="1">
                <a:sym typeface="Arial Bold"/>
              </a:rPr>
              <a:t>DigComp</a:t>
            </a:r>
            <a:r>
              <a:rPr lang="hu-HU" dirty="0">
                <a:sym typeface="Arial Bold"/>
              </a:rPr>
              <a:t> FEJLŐDÉSTÖRTÉNETE </a:t>
            </a:r>
            <a:endParaRPr lang="en-US" dirty="0">
              <a:sym typeface="Arial Bold"/>
            </a:endParaRPr>
          </a:p>
        </p:txBody>
      </p:sp>
      <p:sp>
        <p:nvSpPr>
          <p:cNvPr id="57" name="TextBox 8">
            <a:extLst>
              <a:ext uri="{FF2B5EF4-FFF2-40B4-BE49-F238E27FC236}">
                <a16:creationId xmlns:a16="http://schemas.microsoft.com/office/drawing/2014/main" id="{D7692830-6A1F-4624-D78F-71A9C6D37D89}"/>
              </a:ext>
            </a:extLst>
          </p:cNvPr>
          <p:cNvSpPr txBox="1"/>
          <p:nvPr/>
        </p:nvSpPr>
        <p:spPr>
          <a:xfrm>
            <a:off x="1080143" y="2182175"/>
            <a:ext cx="42758780"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a:t>
            </a:r>
            <a:r>
              <a:rPr lang="hu-HU" sz="5400" dirty="0" err="1">
                <a:solidFill>
                  <a:srgbClr val="B77258"/>
                </a:solidFill>
                <a:latin typeface="Arial"/>
                <a:cs typeface="Arial"/>
              </a:rPr>
              <a:t>DigComp</a:t>
            </a:r>
            <a:r>
              <a:rPr lang="hu-HU" sz="5400" dirty="0">
                <a:solidFill>
                  <a:srgbClr val="B77258"/>
                </a:solidFill>
                <a:latin typeface="Arial"/>
                <a:cs typeface="Arial"/>
              </a:rPr>
              <a:t> története nem újabb és újabb modellek létrehozásáról, hanem egy közös európai keret fokozatos továbbfejlesztéséről szól.</a:t>
            </a:r>
            <a:endParaRPr lang="hu-HU" dirty="0"/>
          </a:p>
        </p:txBody>
      </p:sp>
      <p:sp>
        <p:nvSpPr>
          <p:cNvPr id="61" name="Lekerekített téglalap 9">
            <a:extLst>
              <a:ext uri="{FF2B5EF4-FFF2-40B4-BE49-F238E27FC236}">
                <a16:creationId xmlns:a16="http://schemas.microsoft.com/office/drawing/2014/main" id="{6047288F-3C88-6024-15CF-41F3510CA685}"/>
              </a:ext>
            </a:extLst>
          </p:cNvPr>
          <p:cNvSpPr/>
          <p:nvPr/>
        </p:nvSpPr>
        <p:spPr>
          <a:xfrm>
            <a:off x="932400" y="23660487"/>
            <a:ext cx="44219146" cy="1800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5400" b="1" dirty="0">
                <a:latin typeface="Arial"/>
                <a:cs typeface="Arial"/>
              </a:rPr>
              <a:t>A stabil szerkezet és a rendszeres tartalmi megújulás együtt teszi lehetővé, hogy a </a:t>
            </a:r>
            <a:r>
              <a:rPr lang="hu-HU" sz="5400" b="1" dirty="0" err="1">
                <a:latin typeface="Arial"/>
                <a:cs typeface="Arial"/>
              </a:rPr>
              <a:t>DigComp</a:t>
            </a:r>
            <a:r>
              <a:rPr lang="hu-HU" sz="5400" b="1" dirty="0">
                <a:latin typeface="Arial"/>
                <a:cs typeface="Arial"/>
              </a:rPr>
              <a:t> ma is használható referencia maradjon.</a:t>
            </a:r>
          </a:p>
        </p:txBody>
      </p:sp>
      <p:sp>
        <p:nvSpPr>
          <p:cNvPr id="4" name="Téglalap 3">
            <a:extLst>
              <a:ext uri="{FF2B5EF4-FFF2-40B4-BE49-F238E27FC236}">
                <a16:creationId xmlns:a16="http://schemas.microsoft.com/office/drawing/2014/main" id="{BC043B6C-A19E-E3C8-C269-026A814C27A2}"/>
              </a:ext>
            </a:extLst>
          </p:cNvPr>
          <p:cNvSpPr/>
          <p:nvPr/>
        </p:nvSpPr>
        <p:spPr>
          <a:xfrm>
            <a:off x="1046207" y="4069017"/>
            <a:ext cx="10594809" cy="8100000"/>
          </a:xfrm>
          <a:prstGeom prst="rect">
            <a:avLst/>
          </a:prstGeom>
          <a:solidFill>
            <a:schemeClr val="bg1"/>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dirty="0">
                <a:solidFill>
                  <a:srgbClr val="A48979"/>
                </a:solidFill>
                <a:latin typeface="Arial"/>
                <a:cs typeface="Arial"/>
              </a:rPr>
              <a:t>2006</a:t>
            </a:r>
          </a:p>
          <a:p>
            <a:pPr algn="ctr"/>
            <a:r>
              <a:rPr lang="hu-HU" sz="54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Digitális kompetencia = kulcskompetencia</a:t>
            </a:r>
          </a:p>
          <a:p>
            <a:endParaRPr lang="hu-HU" sz="4000" b="1" dirty="0">
              <a:solidFill>
                <a:schemeClr val="tx1"/>
              </a:solidFill>
              <a:latin typeface="Arial" panose="020B0604020202020204" pitchFamily="34" charset="0"/>
              <a:cs typeface="Arial" panose="020B0604020202020204" pitchFamily="34" charset="0"/>
            </a:endParaRPr>
          </a:p>
          <a:p>
            <a:r>
              <a:rPr lang="hu-HU" sz="4000" b="1" dirty="0">
                <a:solidFill>
                  <a:schemeClr val="tx1"/>
                </a:solidFill>
                <a:latin typeface="Arial" panose="020B0604020202020204" pitchFamily="34" charset="0"/>
                <a:cs typeface="Arial" panose="020B0604020202020204" pitchFamily="34" charset="0"/>
              </a:rPr>
              <a:t>Miért?</a:t>
            </a:r>
            <a:r>
              <a:rPr lang="hu-HU" sz="4000" dirty="0">
                <a:solidFill>
                  <a:schemeClr val="tx1"/>
                </a:solidFill>
                <a:latin typeface="Arial" panose="020B0604020202020204" pitchFamily="34" charset="0"/>
                <a:cs typeface="Arial" panose="020B0604020202020204" pitchFamily="34" charset="0"/>
              </a:rPr>
              <a:t> közös európai értelmezés kellett a tanuláshoz, munkához és társadalmi részvételhez.</a:t>
            </a:r>
          </a:p>
          <a:p>
            <a:r>
              <a:rPr lang="hu-HU" sz="4000" b="1" dirty="0">
                <a:solidFill>
                  <a:schemeClr val="tx1"/>
                </a:solidFill>
                <a:latin typeface="Arial" panose="020B0604020202020204" pitchFamily="34" charset="0"/>
                <a:cs typeface="Arial" panose="020B0604020202020204" pitchFamily="34" charset="0"/>
              </a:rPr>
              <a:t>Mi történt?</a:t>
            </a:r>
            <a:r>
              <a:rPr lang="hu-HU" sz="4000" dirty="0">
                <a:solidFill>
                  <a:schemeClr val="tx1"/>
                </a:solidFill>
                <a:latin typeface="Arial" panose="020B0604020202020204" pitchFamily="34" charset="0"/>
                <a:cs typeface="Arial" panose="020B0604020202020204" pitchFamily="34" charset="0"/>
              </a:rPr>
              <a:t> az EU kulcskompetencia-rendszerébe bekerült a digitális kompetencia.</a:t>
            </a:r>
          </a:p>
          <a:p>
            <a:pPr algn="ctr"/>
            <a:r>
              <a:rPr lang="hu-HU" sz="4000" b="1" dirty="0">
                <a:solidFill>
                  <a:srgbClr val="BF7821"/>
                </a:solidFill>
                <a:latin typeface="Arial" panose="020B0604020202020204" pitchFamily="34" charset="0"/>
                <a:cs typeface="Arial" panose="020B0604020202020204" pitchFamily="34" charset="0"/>
              </a:rPr>
              <a:t>1 / 8 EU-s kulcskompetencia</a:t>
            </a:r>
          </a:p>
        </p:txBody>
      </p:sp>
      <p:sp>
        <p:nvSpPr>
          <p:cNvPr id="9" name="Téglalap 8">
            <a:extLst>
              <a:ext uri="{FF2B5EF4-FFF2-40B4-BE49-F238E27FC236}">
                <a16:creationId xmlns:a16="http://schemas.microsoft.com/office/drawing/2014/main" id="{4B38B978-883F-7A75-BB47-7733345C8FD2}"/>
              </a:ext>
            </a:extLst>
          </p:cNvPr>
          <p:cNvSpPr/>
          <p:nvPr/>
        </p:nvSpPr>
        <p:spPr>
          <a:xfrm>
            <a:off x="23897380" y="4073432"/>
            <a:ext cx="10594800" cy="8100000"/>
          </a:xfrm>
          <a:prstGeom prst="rect">
            <a:avLst/>
          </a:prstGeom>
          <a:solidFill>
            <a:schemeClr val="bg1"/>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endParaRPr lang="hu-HU" sz="6300" b="1" dirty="0">
              <a:solidFill>
                <a:srgbClr val="A48979"/>
              </a:solidFill>
              <a:latin typeface="Arial" panose="020B0604020202020204" pitchFamily="34" charset="0"/>
              <a:cs typeface="Arial" panose="020B0604020202020204" pitchFamily="34" charset="0"/>
            </a:endParaRPr>
          </a:p>
          <a:p>
            <a:pPr algn="ctr"/>
            <a:r>
              <a:rPr lang="hu-HU" sz="6300" b="1" dirty="0">
                <a:solidFill>
                  <a:srgbClr val="A48979"/>
                </a:solidFill>
                <a:latin typeface="Arial" panose="020B0604020202020204" pitchFamily="34" charset="0"/>
                <a:cs typeface="Arial" panose="020B0604020202020204" pitchFamily="34" charset="0"/>
              </a:rPr>
              <a:t>2013</a:t>
            </a:r>
            <a:endPar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hu-HU" sz="6000" dirty="0" err="1">
                <a:solidFill>
                  <a:schemeClr val="tx1"/>
                </a:solidFill>
                <a:effectLst>
                  <a:outerShdw blurRad="38100" dist="38100" dir="2700000" algn="tl">
                    <a:srgbClr val="000000">
                      <a:alpha val="43137"/>
                    </a:srgbClr>
                  </a:outerShdw>
                </a:effectLst>
                <a:latin typeface="Arial"/>
                <a:cs typeface="Arial"/>
              </a:rPr>
              <a:t>DigComp</a:t>
            </a:r>
            <a:r>
              <a:rPr lang="hu-HU" sz="6000" dirty="0">
                <a:solidFill>
                  <a:schemeClr val="tx1"/>
                </a:solidFill>
                <a:effectLst>
                  <a:outerShdw blurRad="38100" dist="38100" dir="2700000" algn="tl">
                    <a:srgbClr val="000000">
                      <a:alpha val="43137"/>
                    </a:srgbClr>
                  </a:outerShdw>
                </a:effectLst>
                <a:latin typeface="Arial"/>
                <a:cs typeface="Arial"/>
              </a:rPr>
              <a:t> 1.0</a:t>
            </a:r>
          </a:p>
          <a:p>
            <a:pPr algn="ctr"/>
            <a:endParaRPr lang="hu-HU" sz="6000" dirty="0">
              <a:solidFill>
                <a:schemeClr val="tx1"/>
              </a:solidFill>
              <a:effectLst>
                <a:outerShdw blurRad="38100" dist="38100" dir="2700000" algn="tl">
                  <a:srgbClr val="000000">
                    <a:alpha val="43137"/>
                  </a:srgbClr>
                </a:outerShdw>
              </a:effectLst>
              <a:latin typeface="Arial"/>
              <a:cs typeface="Arial"/>
            </a:endParaRPr>
          </a:p>
          <a:p>
            <a:pPr marL="0" marR="0" lvl="0" indent="0" algn="l"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Miért? </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szükség volt egységes állampolgári digitáliskompetencia-referenciakeretre.</a:t>
            </a:r>
          </a:p>
          <a:p>
            <a:pPr marL="0" marR="0" lvl="0" indent="0" algn="l"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 történt? </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megszületett az első teljes </a:t>
            </a:r>
            <a:r>
              <a:rPr kumimoji="0" lang="hu-HU" sz="40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DigComp</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-modell.</a:t>
            </a:r>
            <a:endParaRPr kumimoji="0" lang="hu-HU"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srgbClr val="BF7821"/>
                </a:solidFill>
                <a:effectLst/>
                <a:uLnTx/>
                <a:uFillTx/>
                <a:latin typeface="Arial" panose="020B0604020202020204" pitchFamily="34" charset="0"/>
                <a:ea typeface="+mn-ea"/>
                <a:cs typeface="Arial" panose="020B0604020202020204" pitchFamily="34" charset="0"/>
              </a:rPr>
              <a:t>5 terület · 21 kompetencia · 3 szint</a:t>
            </a:r>
            <a:endParaRPr kumimoji="0" lang="hu-HU"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endParaRPr lang="hu-HU" sz="6000" dirty="0">
              <a:solidFill>
                <a:schemeClr val="tx1"/>
              </a:solidFill>
              <a:latin typeface="Arial" panose="020B0604020202020204" pitchFamily="34" charset="0"/>
              <a:cs typeface="Arial" panose="020B0604020202020204" pitchFamily="34" charset="0"/>
            </a:endParaRPr>
          </a:p>
        </p:txBody>
      </p:sp>
      <p:sp>
        <p:nvSpPr>
          <p:cNvPr id="12" name="Téglalap 11">
            <a:extLst>
              <a:ext uri="{FF2B5EF4-FFF2-40B4-BE49-F238E27FC236}">
                <a16:creationId xmlns:a16="http://schemas.microsoft.com/office/drawing/2014/main" id="{88615FE9-392A-61BA-8D9D-183868DF2871}"/>
              </a:ext>
            </a:extLst>
          </p:cNvPr>
          <p:cNvSpPr/>
          <p:nvPr/>
        </p:nvSpPr>
        <p:spPr>
          <a:xfrm>
            <a:off x="12602628" y="4102146"/>
            <a:ext cx="10594800" cy="8100000"/>
          </a:xfrm>
          <a:prstGeom prst="rect">
            <a:avLst/>
          </a:prstGeom>
          <a:solidFill>
            <a:schemeClr val="bg1"/>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dirty="0">
                <a:solidFill>
                  <a:srgbClr val="A48979"/>
                </a:solidFill>
                <a:latin typeface="Arial"/>
                <a:cs typeface="Arial"/>
              </a:rPr>
              <a:t>2010-2012</a:t>
            </a:r>
            <a:endPar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a:t>
            </a:r>
            <a:r>
              <a:rPr lang="hu-HU" sz="6000" dirty="0" err="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DigComp</a:t>
            </a:r>
            <a:r>
              <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kidolgozása</a:t>
            </a:r>
          </a:p>
          <a:p>
            <a:pPr algn="ctr"/>
            <a:endPar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l"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Miért? </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hiányzott a közös nyelv arra, mit jelent digitálisan kompetensnek lenni.</a:t>
            </a:r>
          </a:p>
          <a:p>
            <a:pPr marL="0" marR="0" lvl="0" indent="0" algn="l"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 történt? </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az Európai Bizottság JRC-je, a DG EAC megbízásából kutatási-fejlesztési folyamatot indított.</a:t>
            </a:r>
            <a:endParaRPr kumimoji="0" lang="hu-HU"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srgbClr val="BF7821"/>
                </a:solidFill>
                <a:effectLst/>
                <a:uLnTx/>
                <a:uFillTx/>
                <a:latin typeface="Arial" panose="020B0604020202020204" pitchFamily="34" charset="0"/>
                <a:ea typeface="+mn-ea"/>
                <a:cs typeface="Arial" panose="020B0604020202020204" pitchFamily="34" charset="0"/>
              </a:rPr>
              <a:t>2 éves fejlesztés · JRC + DG EAC</a:t>
            </a:r>
            <a:endPar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 name="Ellipszis 14">
            <a:extLst>
              <a:ext uri="{FF2B5EF4-FFF2-40B4-BE49-F238E27FC236}">
                <a16:creationId xmlns:a16="http://schemas.microsoft.com/office/drawing/2014/main" id="{02A25B65-0566-E048-BFCA-0CC419A48DDF}"/>
              </a:ext>
            </a:extLst>
          </p:cNvPr>
          <p:cNvSpPr/>
          <p:nvPr/>
        </p:nvSpPr>
        <p:spPr>
          <a:xfrm>
            <a:off x="125180" y="3231486"/>
            <a:ext cx="1439694" cy="1439694"/>
          </a:xfrm>
          <a:prstGeom prst="ellipse">
            <a:avLst/>
          </a:prstGeom>
          <a:solidFill>
            <a:srgbClr val="B56D52"/>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91440" tIns="90000" rIns="91440" bIns="90000" rtlCol="0" anchor="ctr" anchorCtr="1"/>
          <a:lstStyle/>
          <a:p>
            <a:pPr algn="ctr"/>
            <a:r>
              <a:rPr lang="hu-HU" b="1" dirty="0">
                <a:solidFill>
                  <a:schemeClr val="bg1"/>
                </a:solidFill>
                <a:latin typeface="Arial" panose="020B0604020202020204" pitchFamily="34" charset="0"/>
                <a:cs typeface="Arial" panose="020B0604020202020204" pitchFamily="34" charset="0"/>
              </a:rPr>
              <a:t>1.</a:t>
            </a:r>
            <a:endParaRPr lang="hu-HU" dirty="0"/>
          </a:p>
        </p:txBody>
      </p:sp>
      <p:sp>
        <p:nvSpPr>
          <p:cNvPr id="17" name="Ellipszis 16">
            <a:extLst>
              <a:ext uri="{FF2B5EF4-FFF2-40B4-BE49-F238E27FC236}">
                <a16:creationId xmlns:a16="http://schemas.microsoft.com/office/drawing/2014/main" id="{0A125667-20BC-08EF-BF0D-CDC8F79FD81D}"/>
              </a:ext>
            </a:extLst>
          </p:cNvPr>
          <p:cNvSpPr/>
          <p:nvPr/>
        </p:nvSpPr>
        <p:spPr>
          <a:xfrm>
            <a:off x="11798021" y="3449200"/>
            <a:ext cx="1439694" cy="1439694"/>
          </a:xfrm>
          <a:prstGeom prst="ellipse">
            <a:avLst/>
          </a:prstGeom>
          <a:solidFill>
            <a:srgbClr val="B56D52"/>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91440" tIns="90000" rIns="91440" bIns="90000" rtlCol="0" anchor="ctr" anchorCtr="1"/>
          <a:lstStyle/>
          <a:p>
            <a:pPr algn="ctr"/>
            <a:r>
              <a:rPr lang="hu-HU" b="1" dirty="0">
                <a:solidFill>
                  <a:schemeClr val="bg1"/>
                </a:solidFill>
                <a:latin typeface="Arial" panose="020B0604020202020204" pitchFamily="34" charset="0"/>
                <a:cs typeface="Arial" panose="020B0604020202020204" pitchFamily="34" charset="0"/>
              </a:rPr>
              <a:t>2.</a:t>
            </a:r>
            <a:endParaRPr lang="hu-HU" dirty="0"/>
          </a:p>
        </p:txBody>
      </p:sp>
      <p:sp>
        <p:nvSpPr>
          <p:cNvPr id="19" name="Ellipszis 18">
            <a:extLst>
              <a:ext uri="{FF2B5EF4-FFF2-40B4-BE49-F238E27FC236}">
                <a16:creationId xmlns:a16="http://schemas.microsoft.com/office/drawing/2014/main" id="{2A95D8C3-CB9C-5B00-7AE7-A28958CD12DA}"/>
              </a:ext>
            </a:extLst>
          </p:cNvPr>
          <p:cNvSpPr/>
          <p:nvPr/>
        </p:nvSpPr>
        <p:spPr>
          <a:xfrm>
            <a:off x="23398847" y="3383886"/>
            <a:ext cx="1439694" cy="1439694"/>
          </a:xfrm>
          <a:prstGeom prst="ellipse">
            <a:avLst/>
          </a:prstGeom>
          <a:solidFill>
            <a:srgbClr val="B56D52"/>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91440" tIns="90000" rIns="91440" bIns="90000" rtlCol="0" anchor="ctr" anchorCtr="1"/>
          <a:lstStyle/>
          <a:p>
            <a:pPr algn="ctr"/>
            <a:r>
              <a:rPr lang="hu-HU" b="1" dirty="0">
                <a:solidFill>
                  <a:schemeClr val="bg1"/>
                </a:solidFill>
                <a:latin typeface="Arial" panose="020B0604020202020204" pitchFamily="34" charset="0"/>
                <a:cs typeface="Arial" panose="020B0604020202020204" pitchFamily="34" charset="0"/>
              </a:rPr>
              <a:t>3.</a:t>
            </a:r>
          </a:p>
        </p:txBody>
      </p:sp>
      <p:sp>
        <p:nvSpPr>
          <p:cNvPr id="33" name="Téglalap 32">
            <a:extLst>
              <a:ext uri="{FF2B5EF4-FFF2-40B4-BE49-F238E27FC236}">
                <a16:creationId xmlns:a16="http://schemas.microsoft.com/office/drawing/2014/main" id="{BFA1319D-2A40-D73B-0705-6370F3255212}"/>
              </a:ext>
            </a:extLst>
          </p:cNvPr>
          <p:cNvSpPr/>
          <p:nvPr/>
        </p:nvSpPr>
        <p:spPr>
          <a:xfrm>
            <a:off x="35128075" y="4120325"/>
            <a:ext cx="10594800" cy="8100000"/>
          </a:xfrm>
          <a:prstGeom prst="rect">
            <a:avLst/>
          </a:prstGeom>
          <a:solidFill>
            <a:schemeClr val="bg1"/>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endParaRPr lang="hu-HU" sz="6300" b="1" dirty="0">
              <a:solidFill>
                <a:srgbClr val="A48979"/>
              </a:solidFill>
              <a:latin typeface="Arial" panose="020B0604020202020204" pitchFamily="34" charset="0"/>
              <a:cs typeface="Arial" panose="020B0604020202020204" pitchFamily="34" charset="0"/>
            </a:endParaRPr>
          </a:p>
          <a:p>
            <a:pPr algn="ctr"/>
            <a:r>
              <a:rPr lang="hu-HU" sz="6300" b="1" dirty="0">
                <a:solidFill>
                  <a:srgbClr val="A48979"/>
                </a:solidFill>
                <a:latin typeface="Arial" panose="020B0604020202020204" pitchFamily="34" charset="0"/>
                <a:cs typeface="Arial" panose="020B0604020202020204" pitchFamily="34" charset="0"/>
              </a:rPr>
              <a:t>2016</a:t>
            </a:r>
            <a:endPar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hu-HU" sz="6000" dirty="0" err="1">
                <a:solidFill>
                  <a:schemeClr val="tx1"/>
                </a:solidFill>
                <a:effectLst>
                  <a:outerShdw blurRad="38100" dist="38100" dir="2700000" algn="tl">
                    <a:srgbClr val="000000">
                      <a:alpha val="43137"/>
                    </a:srgbClr>
                  </a:outerShdw>
                </a:effectLst>
                <a:latin typeface="Arial"/>
                <a:cs typeface="Arial"/>
              </a:rPr>
              <a:t>DigComp</a:t>
            </a:r>
            <a:r>
              <a:rPr lang="hu-HU" sz="6000" dirty="0">
                <a:solidFill>
                  <a:schemeClr val="tx1"/>
                </a:solidFill>
                <a:effectLst>
                  <a:outerShdw blurRad="38100" dist="38100" dir="2700000" algn="tl">
                    <a:srgbClr val="000000">
                      <a:alpha val="43137"/>
                    </a:srgbClr>
                  </a:outerShdw>
                </a:effectLst>
                <a:latin typeface="Arial"/>
                <a:cs typeface="Arial"/>
              </a:rPr>
              <a:t> 2.0</a:t>
            </a:r>
          </a:p>
          <a:p>
            <a:pPr algn="ctr"/>
            <a:endParaRPr lang="hu-HU" sz="6000" dirty="0">
              <a:solidFill>
                <a:schemeClr val="tx1"/>
              </a:solidFill>
              <a:effectLst>
                <a:outerShdw blurRad="38100" dist="38100" dir="2700000" algn="tl">
                  <a:srgbClr val="000000">
                    <a:alpha val="43137"/>
                  </a:srgbClr>
                </a:outerShdw>
              </a:effectLst>
              <a:latin typeface="Arial"/>
              <a:cs typeface="Arial"/>
            </a:endParaRPr>
          </a:p>
          <a:p>
            <a:pPr marL="0" marR="0" lvl="0" indent="0" algn="l"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Miért? </a:t>
            </a:r>
            <a:r>
              <a:rPr lang="hu-HU" sz="4000" b="1" dirty="0">
                <a:solidFill>
                  <a:prstClr val="black"/>
                </a:solidFill>
                <a:latin typeface="Arial" panose="020B0604020202020204" pitchFamily="34" charset="0"/>
                <a:cs typeface="Arial" panose="020B0604020202020204" pitchFamily="34" charset="0"/>
              </a:rPr>
              <a:t>a</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gyorsan változó digitális környezet korszerűbb fogalmakat igényelt.</a:t>
            </a:r>
          </a:p>
          <a:p>
            <a:pPr marL="0" marR="0" lvl="0" indent="0" algn="l"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 történt? </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megújult a terminológia és a kompetencialeírások..</a:t>
            </a:r>
            <a:endParaRPr kumimoji="0" lang="hu-HU"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srgbClr val="BF7821"/>
                </a:solidFill>
                <a:effectLst/>
                <a:uLnTx/>
                <a:uFillTx/>
                <a:latin typeface="Arial" panose="020B0604020202020204" pitchFamily="34" charset="0"/>
                <a:ea typeface="+mn-ea"/>
                <a:cs typeface="Arial" panose="020B0604020202020204" pitchFamily="34" charset="0"/>
              </a:rPr>
              <a:t>5 terület · 21 kompetencia megmaradt</a:t>
            </a:r>
            <a:endParaRPr kumimoji="0" lang="hu-HU"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a:p>
            <a:endParaRPr lang="hu-HU" sz="6000" dirty="0">
              <a:solidFill>
                <a:schemeClr val="tx1"/>
              </a:solidFill>
              <a:latin typeface="Arial" panose="020B0604020202020204" pitchFamily="34" charset="0"/>
              <a:cs typeface="Arial" panose="020B0604020202020204" pitchFamily="34" charset="0"/>
            </a:endParaRPr>
          </a:p>
        </p:txBody>
      </p:sp>
      <p:sp>
        <p:nvSpPr>
          <p:cNvPr id="35" name="Ellipszis 34">
            <a:extLst>
              <a:ext uri="{FF2B5EF4-FFF2-40B4-BE49-F238E27FC236}">
                <a16:creationId xmlns:a16="http://schemas.microsoft.com/office/drawing/2014/main" id="{DDD83E28-4C4D-28D1-1717-1CF82E134532}"/>
              </a:ext>
            </a:extLst>
          </p:cNvPr>
          <p:cNvSpPr/>
          <p:nvPr/>
        </p:nvSpPr>
        <p:spPr>
          <a:xfrm>
            <a:off x="34629542" y="3430779"/>
            <a:ext cx="1439694" cy="1439694"/>
          </a:xfrm>
          <a:prstGeom prst="ellipse">
            <a:avLst/>
          </a:prstGeom>
          <a:solidFill>
            <a:srgbClr val="B56D52"/>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91440" tIns="90000" rIns="91440" bIns="90000" rtlCol="0" anchor="ctr" anchorCtr="1"/>
          <a:lstStyle/>
          <a:p>
            <a:pPr algn="ctr"/>
            <a:r>
              <a:rPr lang="hu-HU" b="1" dirty="0">
                <a:solidFill>
                  <a:schemeClr val="bg1"/>
                </a:solidFill>
                <a:latin typeface="Arial" panose="020B0604020202020204" pitchFamily="34" charset="0"/>
                <a:cs typeface="Arial" panose="020B0604020202020204" pitchFamily="34" charset="0"/>
              </a:rPr>
              <a:t>4.</a:t>
            </a:r>
          </a:p>
        </p:txBody>
      </p:sp>
      <p:sp>
        <p:nvSpPr>
          <p:cNvPr id="37" name="Téglalap 36">
            <a:extLst>
              <a:ext uri="{FF2B5EF4-FFF2-40B4-BE49-F238E27FC236}">
                <a16:creationId xmlns:a16="http://schemas.microsoft.com/office/drawing/2014/main" id="{4BE38C96-B674-D82C-5DC9-9BC988C6F360}"/>
              </a:ext>
            </a:extLst>
          </p:cNvPr>
          <p:cNvSpPr/>
          <p:nvPr/>
        </p:nvSpPr>
        <p:spPr>
          <a:xfrm>
            <a:off x="1057931" y="13119228"/>
            <a:ext cx="10594809" cy="8100000"/>
          </a:xfrm>
          <a:prstGeom prst="rect">
            <a:avLst/>
          </a:prstGeom>
          <a:solidFill>
            <a:schemeClr val="bg1"/>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dirty="0">
                <a:solidFill>
                  <a:srgbClr val="A48979"/>
                </a:solidFill>
                <a:latin typeface="Arial"/>
                <a:cs typeface="Arial"/>
              </a:rPr>
              <a:t>2017</a:t>
            </a:r>
          </a:p>
          <a:p>
            <a:pPr algn="ctr"/>
            <a:r>
              <a:rPr lang="hu-HU" sz="5400" dirty="0" err="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DigComp</a:t>
            </a:r>
            <a:r>
              <a:rPr lang="hu-HU" sz="54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2.1</a:t>
            </a:r>
          </a:p>
          <a:p>
            <a:endParaRPr lang="hu-HU" sz="4000" b="1" dirty="0">
              <a:solidFill>
                <a:schemeClr val="tx1"/>
              </a:solidFill>
              <a:latin typeface="Arial" panose="020B0604020202020204" pitchFamily="34" charset="0"/>
              <a:cs typeface="Arial" panose="020B0604020202020204" pitchFamily="34" charset="0"/>
            </a:endParaRPr>
          </a:p>
          <a:p>
            <a:r>
              <a:rPr lang="hu-HU" sz="4000" b="1" dirty="0">
                <a:solidFill>
                  <a:schemeClr val="tx1"/>
                </a:solidFill>
                <a:latin typeface="Arial" panose="020B0604020202020204" pitchFamily="34" charset="0"/>
                <a:cs typeface="Arial" panose="020B0604020202020204" pitchFamily="34" charset="0"/>
              </a:rPr>
              <a:t>Miért?</a:t>
            </a:r>
            <a:r>
              <a:rPr lang="hu-HU" sz="4000" dirty="0">
                <a:solidFill>
                  <a:schemeClr val="tx1"/>
                </a:solidFill>
                <a:latin typeface="Arial" panose="020B0604020202020204" pitchFamily="34" charset="0"/>
                <a:cs typeface="Arial" panose="020B0604020202020204" pitchFamily="34" charset="0"/>
              </a:rPr>
              <a:t> A 3 jártassági szint túl tág volt a fejlődés pontos leírásához.</a:t>
            </a:r>
          </a:p>
          <a:p>
            <a:r>
              <a:rPr lang="hu-HU" sz="4000" b="1" dirty="0">
                <a:solidFill>
                  <a:schemeClr val="tx1"/>
                </a:solidFill>
                <a:latin typeface="Arial" panose="020B0604020202020204" pitchFamily="34" charset="0"/>
                <a:cs typeface="Arial" panose="020B0604020202020204" pitchFamily="34" charset="0"/>
              </a:rPr>
              <a:t>Mi történt?</a:t>
            </a:r>
            <a:r>
              <a:rPr lang="hu-HU" sz="4000" dirty="0">
                <a:solidFill>
                  <a:schemeClr val="tx1"/>
                </a:solidFill>
                <a:latin typeface="Arial" panose="020B0604020202020204" pitchFamily="34" charset="0"/>
                <a:cs typeface="Arial" panose="020B0604020202020204" pitchFamily="34" charset="0"/>
              </a:rPr>
              <a:t> A jártassági rendszer részletesebbé vált, és alkalmazási példák kerültek a keretbe.</a:t>
            </a:r>
          </a:p>
          <a:p>
            <a:pPr algn="ctr"/>
            <a:r>
              <a:rPr lang="hu-HU" sz="4000" b="1" dirty="0">
                <a:solidFill>
                  <a:srgbClr val="BF7821"/>
                </a:solidFill>
                <a:latin typeface="Arial" panose="020B0604020202020204" pitchFamily="34" charset="0"/>
                <a:cs typeface="Arial" panose="020B0604020202020204" pitchFamily="34" charset="0"/>
              </a:rPr>
              <a:t>3 → 8 jártassági szint</a:t>
            </a:r>
          </a:p>
        </p:txBody>
      </p:sp>
      <p:sp>
        <p:nvSpPr>
          <p:cNvPr id="39" name="Téglalap 38">
            <a:extLst>
              <a:ext uri="{FF2B5EF4-FFF2-40B4-BE49-F238E27FC236}">
                <a16:creationId xmlns:a16="http://schemas.microsoft.com/office/drawing/2014/main" id="{3115F8AA-135F-BDEE-8C71-765999B5A753}"/>
              </a:ext>
            </a:extLst>
          </p:cNvPr>
          <p:cNvSpPr/>
          <p:nvPr/>
        </p:nvSpPr>
        <p:spPr>
          <a:xfrm>
            <a:off x="23909104" y="13123643"/>
            <a:ext cx="10594800" cy="8100000"/>
          </a:xfrm>
          <a:prstGeom prst="rect">
            <a:avLst/>
          </a:prstGeom>
          <a:solidFill>
            <a:schemeClr val="bg1"/>
          </a:solidFill>
          <a:ln w="57150">
            <a:solidFill>
              <a:srgbClr val="E7007B"/>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dirty="0">
                <a:solidFill>
                  <a:srgbClr val="E7007B"/>
                </a:solidFill>
                <a:latin typeface="Arial" panose="020B0604020202020204" pitchFamily="34" charset="0"/>
                <a:cs typeface="Arial" panose="020B0604020202020204" pitchFamily="34" charset="0"/>
              </a:rPr>
              <a:t>2025. november</a:t>
            </a:r>
            <a:endParaRPr lang="hu-HU" sz="6000" dirty="0">
              <a:solidFill>
                <a:srgbClr val="E7007B"/>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hu-HU" sz="6000" dirty="0" err="1">
                <a:solidFill>
                  <a:schemeClr val="tx1"/>
                </a:solidFill>
                <a:effectLst>
                  <a:outerShdw blurRad="38100" dist="38100" dir="2700000" algn="tl">
                    <a:srgbClr val="000000">
                      <a:alpha val="43137"/>
                    </a:srgbClr>
                  </a:outerShdw>
                </a:effectLst>
                <a:latin typeface="Arial"/>
                <a:cs typeface="Arial"/>
              </a:rPr>
              <a:t>DigComp</a:t>
            </a:r>
            <a:r>
              <a:rPr lang="hu-HU" sz="6000" dirty="0">
                <a:solidFill>
                  <a:schemeClr val="tx1"/>
                </a:solidFill>
                <a:effectLst>
                  <a:outerShdw blurRad="38100" dist="38100" dir="2700000" algn="tl">
                    <a:srgbClr val="000000">
                      <a:alpha val="43137"/>
                    </a:srgbClr>
                  </a:outerShdw>
                </a:effectLst>
                <a:latin typeface="Arial"/>
                <a:cs typeface="Arial"/>
              </a:rPr>
              <a:t> 3.0</a:t>
            </a:r>
          </a:p>
          <a:p>
            <a:pPr algn="ctr"/>
            <a:endParaRPr lang="hu-HU" sz="6000" dirty="0">
              <a:solidFill>
                <a:schemeClr val="tx1"/>
              </a:solidFill>
              <a:effectLst>
                <a:outerShdw blurRad="38100" dist="38100" dir="2700000" algn="tl">
                  <a:srgbClr val="000000">
                    <a:alpha val="43137"/>
                  </a:srgbClr>
                </a:outerShdw>
              </a:effectLst>
              <a:latin typeface="Arial"/>
              <a:cs typeface="Arial"/>
            </a:endParaRPr>
          </a:p>
          <a:p>
            <a:pPr lvl="0">
              <a:defRPr/>
            </a:pPr>
            <a:r>
              <a:rPr lang="hu-HU" sz="4000" b="1" dirty="0">
                <a:solidFill>
                  <a:prstClr val="black"/>
                </a:solidFill>
                <a:latin typeface="Arial" panose="020B0604020202020204" pitchFamily="34" charset="0"/>
                <a:cs typeface="Arial" panose="020B0604020202020204" pitchFamily="34" charset="0"/>
              </a:rPr>
              <a:t>Miért? </a:t>
            </a:r>
            <a:r>
              <a:rPr lang="hu-HU" sz="4000" dirty="0">
                <a:solidFill>
                  <a:prstClr val="black"/>
                </a:solidFill>
                <a:latin typeface="Arial" panose="020B0604020202020204" pitchFamily="34" charset="0"/>
                <a:cs typeface="Arial" panose="020B0604020202020204" pitchFamily="34" charset="0"/>
              </a:rPr>
              <a:t>A generatív AI és az új digitális kihívások már a digitális kompetencia egészét érintik..</a:t>
            </a:r>
          </a:p>
          <a:p>
            <a:pPr lvl="0">
              <a:defRPr/>
            </a:pPr>
            <a:r>
              <a:rPr lang="hu-HU" sz="4000" b="1" dirty="0">
                <a:solidFill>
                  <a:prstClr val="black"/>
                </a:solidFill>
                <a:latin typeface="Arial" panose="020B0604020202020204" pitchFamily="34" charset="0"/>
                <a:cs typeface="Arial" panose="020B0604020202020204" pitchFamily="34" charset="0"/>
              </a:rPr>
              <a:t>Mi történt? </a:t>
            </a:r>
            <a:r>
              <a:rPr lang="hu-HU" sz="4000" dirty="0">
                <a:solidFill>
                  <a:prstClr val="black"/>
                </a:solidFill>
                <a:latin typeface="Arial" panose="020B0604020202020204" pitchFamily="34" charset="0"/>
                <a:cs typeface="Arial" panose="020B0604020202020204" pitchFamily="34" charset="0"/>
              </a:rPr>
              <a:t>Az AI a teljes keretet átható, transzverzális elemként jelent meg; bővült a tanulási eredmény-alapú megközelítés.</a:t>
            </a:r>
          </a:p>
          <a:p>
            <a:pPr lvl="0" algn="ctr">
              <a:defRPr/>
            </a:pPr>
            <a:r>
              <a:rPr lang="hu-HU" sz="4000" b="1" dirty="0">
                <a:solidFill>
                  <a:srgbClr val="E7007B"/>
                </a:solidFill>
                <a:latin typeface="Arial" panose="020B0604020202020204" pitchFamily="34" charset="0"/>
                <a:cs typeface="Arial" panose="020B0604020202020204" pitchFamily="34" charset="0"/>
              </a:rPr>
              <a:t>500+ tanulási eredmény • AI mind a 21 kompetenciában</a:t>
            </a:r>
            <a:endParaRPr lang="hu-HU" sz="6000" dirty="0">
              <a:solidFill>
                <a:srgbClr val="E7007B"/>
              </a:solidFill>
              <a:latin typeface="Arial" panose="020B0604020202020204" pitchFamily="34" charset="0"/>
              <a:cs typeface="Arial" panose="020B0604020202020204" pitchFamily="34" charset="0"/>
            </a:endParaRPr>
          </a:p>
        </p:txBody>
      </p:sp>
      <p:sp>
        <p:nvSpPr>
          <p:cNvPr id="41" name="Téglalap 40">
            <a:extLst>
              <a:ext uri="{FF2B5EF4-FFF2-40B4-BE49-F238E27FC236}">
                <a16:creationId xmlns:a16="http://schemas.microsoft.com/office/drawing/2014/main" id="{0C6423EB-8CB4-6EDA-CA21-7CB759126F73}"/>
              </a:ext>
            </a:extLst>
          </p:cNvPr>
          <p:cNvSpPr/>
          <p:nvPr/>
        </p:nvSpPr>
        <p:spPr>
          <a:xfrm>
            <a:off x="12614352" y="13152357"/>
            <a:ext cx="10594800" cy="8100000"/>
          </a:xfrm>
          <a:prstGeom prst="rect">
            <a:avLst/>
          </a:prstGeom>
          <a:solidFill>
            <a:schemeClr val="bg1"/>
          </a:solidFill>
          <a:ln w="57150">
            <a:solidFill>
              <a:srgbClr val="005C9F"/>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dirty="0">
                <a:solidFill>
                  <a:srgbClr val="005C9F"/>
                </a:solidFill>
                <a:latin typeface="Arial"/>
                <a:cs typeface="Arial"/>
              </a:rPr>
              <a:t>2022</a:t>
            </a:r>
            <a:endParaRPr lang="hu-HU" sz="6000" dirty="0">
              <a:solidFill>
                <a:srgbClr val="005C9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hu-HU" sz="6000" dirty="0" err="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DigComp</a:t>
            </a:r>
            <a:r>
              <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2.2</a:t>
            </a:r>
          </a:p>
          <a:p>
            <a:pPr algn="ctr"/>
            <a:endPar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l"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Miért? </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Új digitális jelenségek – például AI, dezinformáció és </a:t>
            </a:r>
            <a:r>
              <a:rPr kumimoji="0" lang="hu-HU" sz="40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IoT</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jelentek meg.</a:t>
            </a:r>
          </a:p>
          <a:p>
            <a:pPr marL="0" marR="0" lvl="0" indent="0" algn="l"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 történt? </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keret szerkezete nem változott, de jelentősen bővült tudás-, készség- és attitűdpéldákkal.</a:t>
            </a:r>
            <a:endParaRPr kumimoji="0" lang="hu-HU"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srgbClr val="005C9F"/>
                </a:solidFill>
                <a:effectLst/>
                <a:uLnTx/>
                <a:uFillTx/>
                <a:latin typeface="Arial" panose="020B0604020202020204" pitchFamily="34" charset="0"/>
                <a:ea typeface="+mn-ea"/>
                <a:cs typeface="Arial" panose="020B0604020202020204" pitchFamily="34" charset="0"/>
              </a:rPr>
              <a:t>250+ új példa • 5 terület • 21 kompetencia • 8 szint</a:t>
            </a:r>
            <a:endParaRPr lang="hu-HU" sz="6000" dirty="0">
              <a:solidFill>
                <a:srgbClr val="005C9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3" name="Ellipszis 42">
            <a:extLst>
              <a:ext uri="{FF2B5EF4-FFF2-40B4-BE49-F238E27FC236}">
                <a16:creationId xmlns:a16="http://schemas.microsoft.com/office/drawing/2014/main" id="{4F5A18F4-61C1-F6AA-6E72-4910D545263A}"/>
              </a:ext>
            </a:extLst>
          </p:cNvPr>
          <p:cNvSpPr/>
          <p:nvPr/>
        </p:nvSpPr>
        <p:spPr>
          <a:xfrm>
            <a:off x="136904" y="12281697"/>
            <a:ext cx="1439694" cy="1439694"/>
          </a:xfrm>
          <a:prstGeom prst="ellipse">
            <a:avLst/>
          </a:prstGeom>
          <a:solidFill>
            <a:srgbClr val="B56D52"/>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91440" tIns="90000" rIns="91440" bIns="90000" rtlCol="0" anchor="ctr" anchorCtr="1"/>
          <a:lstStyle/>
          <a:p>
            <a:pPr algn="ctr"/>
            <a:r>
              <a:rPr lang="hu-HU" b="1" dirty="0">
                <a:solidFill>
                  <a:schemeClr val="bg1"/>
                </a:solidFill>
                <a:latin typeface="Arial" panose="020B0604020202020204" pitchFamily="34" charset="0"/>
                <a:cs typeface="Arial" panose="020B0604020202020204" pitchFamily="34" charset="0"/>
              </a:rPr>
              <a:t>5.</a:t>
            </a:r>
            <a:endParaRPr lang="hu-HU" dirty="0"/>
          </a:p>
        </p:txBody>
      </p:sp>
      <p:sp>
        <p:nvSpPr>
          <p:cNvPr id="45" name="Ellipszis 44">
            <a:extLst>
              <a:ext uri="{FF2B5EF4-FFF2-40B4-BE49-F238E27FC236}">
                <a16:creationId xmlns:a16="http://schemas.microsoft.com/office/drawing/2014/main" id="{07A745B8-5BA2-DE6F-EA6B-787F3EAF5FDA}"/>
              </a:ext>
            </a:extLst>
          </p:cNvPr>
          <p:cNvSpPr/>
          <p:nvPr/>
        </p:nvSpPr>
        <p:spPr>
          <a:xfrm>
            <a:off x="11809745" y="12499411"/>
            <a:ext cx="1439694" cy="1439694"/>
          </a:xfrm>
          <a:prstGeom prst="ellipse">
            <a:avLst/>
          </a:prstGeom>
          <a:solidFill>
            <a:srgbClr val="005C9F"/>
          </a:solidFill>
          <a:ln w="57150">
            <a:solidFill>
              <a:srgbClr val="005C9F"/>
            </a:solidFill>
          </a:ln>
        </p:spPr>
        <p:style>
          <a:lnRef idx="1">
            <a:schemeClr val="accent1"/>
          </a:lnRef>
          <a:fillRef idx="3">
            <a:schemeClr val="accent1"/>
          </a:fillRef>
          <a:effectRef idx="2">
            <a:schemeClr val="accent1"/>
          </a:effectRef>
          <a:fontRef idx="minor">
            <a:schemeClr val="lt1"/>
          </a:fontRef>
        </p:style>
        <p:txBody>
          <a:bodyPr lIns="91440" tIns="90000" rIns="91440" bIns="90000" rtlCol="0" anchor="ctr" anchorCtr="1"/>
          <a:lstStyle/>
          <a:p>
            <a:pPr algn="ctr"/>
            <a:r>
              <a:rPr lang="hu-HU" b="1" dirty="0">
                <a:solidFill>
                  <a:schemeClr val="bg1"/>
                </a:solidFill>
                <a:latin typeface="Arial" panose="020B0604020202020204" pitchFamily="34" charset="0"/>
                <a:cs typeface="Arial" panose="020B0604020202020204" pitchFamily="34" charset="0"/>
              </a:rPr>
              <a:t>6.</a:t>
            </a:r>
            <a:endParaRPr lang="hu-HU" dirty="0"/>
          </a:p>
        </p:txBody>
      </p:sp>
      <p:sp>
        <p:nvSpPr>
          <p:cNvPr id="47" name="Ellipszis 46">
            <a:extLst>
              <a:ext uri="{FF2B5EF4-FFF2-40B4-BE49-F238E27FC236}">
                <a16:creationId xmlns:a16="http://schemas.microsoft.com/office/drawing/2014/main" id="{CEF5B7C6-7B2A-1E93-E48D-714A1A00EC94}"/>
              </a:ext>
            </a:extLst>
          </p:cNvPr>
          <p:cNvSpPr/>
          <p:nvPr/>
        </p:nvSpPr>
        <p:spPr>
          <a:xfrm>
            <a:off x="23410571" y="12434097"/>
            <a:ext cx="1439694" cy="1439694"/>
          </a:xfrm>
          <a:prstGeom prst="ellipse">
            <a:avLst/>
          </a:prstGeom>
          <a:solidFill>
            <a:srgbClr val="E7007B"/>
          </a:solidFill>
          <a:ln w="57150">
            <a:solidFill>
              <a:srgbClr val="E7007B"/>
            </a:solidFill>
          </a:ln>
        </p:spPr>
        <p:style>
          <a:lnRef idx="1">
            <a:schemeClr val="accent1"/>
          </a:lnRef>
          <a:fillRef idx="3">
            <a:schemeClr val="accent1"/>
          </a:fillRef>
          <a:effectRef idx="2">
            <a:schemeClr val="accent1"/>
          </a:effectRef>
          <a:fontRef idx="minor">
            <a:schemeClr val="lt1"/>
          </a:fontRef>
        </p:style>
        <p:txBody>
          <a:bodyPr lIns="91440" tIns="90000" rIns="91440" bIns="90000" rtlCol="0" anchor="ctr" anchorCtr="1"/>
          <a:lstStyle/>
          <a:p>
            <a:pPr algn="ctr"/>
            <a:r>
              <a:rPr lang="hu-HU" b="1" dirty="0">
                <a:solidFill>
                  <a:schemeClr val="bg1"/>
                </a:solidFill>
                <a:latin typeface="Arial" panose="020B0604020202020204" pitchFamily="34" charset="0"/>
                <a:cs typeface="Arial" panose="020B0604020202020204" pitchFamily="34" charset="0"/>
              </a:rPr>
              <a:t>7.</a:t>
            </a:r>
          </a:p>
        </p:txBody>
      </p:sp>
      <p:grpSp>
        <p:nvGrpSpPr>
          <p:cNvPr id="63" name="Csoportba foglalás 62">
            <a:extLst>
              <a:ext uri="{FF2B5EF4-FFF2-40B4-BE49-F238E27FC236}">
                <a16:creationId xmlns:a16="http://schemas.microsoft.com/office/drawing/2014/main" id="{D140194C-12E0-1B18-20D8-9114CFC9ADC7}"/>
              </a:ext>
            </a:extLst>
          </p:cNvPr>
          <p:cNvGrpSpPr/>
          <p:nvPr/>
        </p:nvGrpSpPr>
        <p:grpSpPr>
          <a:xfrm>
            <a:off x="35139799" y="13170536"/>
            <a:ext cx="10594800" cy="8100000"/>
            <a:chOff x="35139799" y="13170536"/>
            <a:chExt cx="10594800" cy="8100000"/>
          </a:xfrm>
        </p:grpSpPr>
        <p:sp>
          <p:nvSpPr>
            <p:cNvPr id="49" name="Téglalap 48">
              <a:extLst>
                <a:ext uri="{FF2B5EF4-FFF2-40B4-BE49-F238E27FC236}">
                  <a16:creationId xmlns:a16="http://schemas.microsoft.com/office/drawing/2014/main" id="{D6ECF192-EA7E-8332-C508-2B34F7EA6B8C}"/>
                </a:ext>
              </a:extLst>
            </p:cNvPr>
            <p:cNvSpPr/>
            <p:nvPr/>
          </p:nvSpPr>
          <p:spPr>
            <a:xfrm>
              <a:off x="35139799" y="13170536"/>
              <a:ext cx="10594800" cy="8100000"/>
            </a:xfrm>
            <a:prstGeom prst="rect">
              <a:avLst/>
            </a:prstGeom>
            <a:solidFill>
              <a:schemeClr val="bg1"/>
            </a:solidFill>
            <a:ln w="57150">
              <a:solidFill>
                <a:srgbClr val="00B140"/>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dirty="0">
                  <a:solidFill>
                    <a:srgbClr val="00B140"/>
                  </a:solidFill>
                  <a:latin typeface="Arial" panose="020B0604020202020204" pitchFamily="34" charset="0"/>
                  <a:cs typeface="Arial" panose="020B0604020202020204" pitchFamily="34" charset="0"/>
                </a:rPr>
                <a:t>2024-2027</a:t>
              </a:r>
            </a:p>
            <a:p>
              <a:pPr algn="ctr"/>
              <a:endPar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0">
                <a:defRPr/>
              </a:pPr>
              <a:r>
                <a:rPr lang="hu-HU" sz="4000" b="1" dirty="0">
                  <a:solidFill>
                    <a:prstClr val="black"/>
                  </a:solidFill>
                  <a:latin typeface="Arial" panose="020B0604020202020204" pitchFamily="34" charset="0"/>
                  <a:cs typeface="Arial" panose="020B0604020202020204" pitchFamily="34" charset="0"/>
                </a:rPr>
                <a:t>Miért? </a:t>
              </a:r>
              <a:r>
                <a:rPr lang="hu-HU" sz="4000" dirty="0">
                  <a:solidFill>
                    <a:prstClr val="black"/>
                  </a:solidFill>
                  <a:latin typeface="Arial" panose="020B0604020202020204" pitchFamily="34" charset="0"/>
                  <a:cs typeface="Arial" panose="020B0604020202020204" pitchFamily="34" charset="0"/>
                </a:rPr>
                <a:t>Egységes, rendszerszintű hazai megoldásra van szükség a digitális kompetencia fejlesztéséhez.</a:t>
              </a:r>
            </a:p>
            <a:p>
              <a:pPr lvl="0">
                <a:defRPr/>
              </a:pPr>
              <a:r>
                <a:rPr lang="hu-HU" sz="4000" b="1" dirty="0">
                  <a:solidFill>
                    <a:prstClr val="black"/>
                  </a:solidFill>
                  <a:latin typeface="Arial" panose="020B0604020202020204" pitchFamily="34" charset="0"/>
                  <a:cs typeface="Arial" panose="020B0604020202020204" pitchFamily="34" charset="0"/>
                </a:rPr>
                <a:t>Mi történik? </a:t>
              </a:r>
              <a:r>
                <a:rPr lang="hu-HU" sz="4000" dirty="0">
                  <a:solidFill>
                    <a:prstClr val="black"/>
                  </a:solidFill>
                  <a:latin typeface="Arial" panose="020B0604020202020204" pitchFamily="34" charset="0"/>
                  <a:cs typeface="Arial" panose="020B0604020202020204" pitchFamily="34" charset="0"/>
                </a:rPr>
                <a:t> </a:t>
              </a:r>
              <a:r>
                <a:rPr lang="hu-HU" sz="4000" dirty="0" err="1">
                  <a:solidFill>
                    <a:prstClr val="black"/>
                  </a:solidFill>
                  <a:latin typeface="Arial" panose="020B0604020202020204" pitchFamily="34" charset="0"/>
                  <a:cs typeface="Arial" panose="020B0604020202020204" pitchFamily="34" charset="0"/>
                </a:rPr>
                <a:t>A</a:t>
              </a:r>
              <a:r>
                <a:rPr lang="hu-HU" sz="4000" dirty="0">
                  <a:solidFill>
                    <a:prstClr val="black"/>
                  </a:solidFill>
                  <a:latin typeface="Arial" panose="020B0604020202020204" pitchFamily="34" charset="0"/>
                  <a:cs typeface="Arial" panose="020B0604020202020204" pitchFamily="34" charset="0"/>
                </a:rPr>
                <a:t> </a:t>
              </a:r>
              <a:r>
                <a:rPr lang="hu-HU" sz="4000" dirty="0" err="1">
                  <a:solidFill>
                    <a:prstClr val="black"/>
                  </a:solidFill>
                  <a:latin typeface="Arial" panose="020B0604020202020204" pitchFamily="34" charset="0"/>
                  <a:cs typeface="Arial" panose="020B0604020202020204" pitchFamily="34" charset="0"/>
                </a:rPr>
                <a:t>DigComp</a:t>
              </a:r>
              <a:r>
                <a:rPr lang="hu-HU" sz="4000" dirty="0">
                  <a:solidFill>
                    <a:prstClr val="black"/>
                  </a:solidFill>
                  <a:latin typeface="Arial" panose="020B0604020202020204" pitchFamily="34" charset="0"/>
                  <a:cs typeface="Arial" panose="020B0604020202020204" pitchFamily="34" charset="0"/>
                </a:rPr>
                <a:t> 2.2-re épülve kialakul a hazai DigKomp-rendszer mérési, képzési, értékelési és tanúsítási logikája.</a:t>
              </a:r>
            </a:p>
            <a:p>
              <a:pPr marL="0" marR="0" lvl="0" indent="0" algn="ctr"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srgbClr val="00B140"/>
                  </a:solidFill>
                  <a:effectLst/>
                  <a:uLnTx/>
                  <a:uFillTx/>
                  <a:latin typeface="Arial" panose="020B0604020202020204" pitchFamily="34" charset="0"/>
                  <a:ea typeface="+mn-ea"/>
                  <a:cs typeface="Arial" panose="020B0604020202020204" pitchFamily="34" charset="0"/>
                </a:rPr>
                <a:t>egységes, skálázható és továbbfejleszthető rendszer</a:t>
              </a:r>
              <a:endParaRPr lang="hu-HU" sz="6000" dirty="0">
                <a:solidFill>
                  <a:srgbClr val="00B140"/>
                </a:solidFill>
                <a:latin typeface="Arial" panose="020B0604020202020204" pitchFamily="34" charset="0"/>
                <a:cs typeface="Arial" panose="020B0604020202020204" pitchFamily="34" charset="0"/>
              </a:endParaRPr>
            </a:p>
          </p:txBody>
        </p:sp>
        <p:pic>
          <p:nvPicPr>
            <p:cNvPr id="62" name="Kép 61">
              <a:extLst>
                <a:ext uri="{FF2B5EF4-FFF2-40B4-BE49-F238E27FC236}">
                  <a16:creationId xmlns:a16="http://schemas.microsoft.com/office/drawing/2014/main" id="{A8CAD5FC-5A91-27A1-2EBF-AEBA4F6CDC53}"/>
                </a:ext>
              </a:extLst>
            </p:cNvPr>
            <p:cNvPicPr>
              <a:picLocks noChangeAspect="1"/>
            </p:cNvPicPr>
            <p:nvPr/>
          </p:nvPicPr>
          <p:blipFill>
            <a:blip r:embed="rId5"/>
            <a:stretch>
              <a:fillRect/>
            </a:stretch>
          </p:blipFill>
          <p:spPr>
            <a:xfrm>
              <a:off x="38650984" y="14365276"/>
              <a:ext cx="4086512" cy="1509410"/>
            </a:xfrm>
            <a:prstGeom prst="rect">
              <a:avLst/>
            </a:prstGeom>
          </p:spPr>
        </p:pic>
      </p:grpSp>
    </p:spTree>
    <p:extLst>
      <p:ext uri="{BB962C8B-B14F-4D97-AF65-F5344CB8AC3E}">
        <p14:creationId xmlns:p14="http://schemas.microsoft.com/office/powerpoint/2010/main" val="98922795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759A2-F484-98D3-30D7-FF6072976217}"/>
            </a:ext>
          </a:extLst>
        </p:cNvPr>
        <p:cNvGrpSpPr/>
        <p:nvPr/>
      </p:nvGrpSpPr>
      <p:grpSpPr>
        <a:xfrm>
          <a:off x="0" y="0"/>
          <a:ext cx="0" cy="0"/>
          <a:chOff x="0" y="0"/>
          <a:chExt cx="0" cy="0"/>
        </a:xfrm>
      </p:grpSpPr>
      <p:grpSp>
        <p:nvGrpSpPr>
          <p:cNvPr id="4" name="Group 51">
            <a:extLst>
              <a:ext uri="{FF2B5EF4-FFF2-40B4-BE49-F238E27FC236}">
                <a16:creationId xmlns:a16="http://schemas.microsoft.com/office/drawing/2014/main" id="{DC39906D-9927-E44A-81DB-02216E1B03B5}"/>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8F417D93-CE45-F88B-ABDB-35D4B332CF87}"/>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C6E2B2AC-94C7-2A57-46C8-7C7486B69EDF}"/>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70EC1AA2-85EC-B64F-6CB5-11C89D08794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8FFD7D8C-7000-6E1F-FD76-7DF935120C6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Freeform 6">
            <a:extLst>
              <a:ext uri="{FF2B5EF4-FFF2-40B4-BE49-F238E27FC236}">
                <a16:creationId xmlns:a16="http://schemas.microsoft.com/office/drawing/2014/main" id="{0D76AADD-A65E-76B8-BFB3-2D0E4A8528D5}"/>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4">
              <a:alphaModFix amt="0"/>
            </a:blip>
            <a:stretch>
              <a:fillRect t="-720256" b="-799005"/>
            </a:stretch>
          </a:blipFill>
        </p:spPr>
        <p:txBody>
          <a:bodyPr/>
          <a:lstStyle/>
          <a:p>
            <a:endParaRPr lang="hu-HU" sz="14516"/>
          </a:p>
        </p:txBody>
      </p:sp>
      <p:sp>
        <p:nvSpPr>
          <p:cNvPr id="14" name="TextBox 4">
            <a:extLst>
              <a:ext uri="{FF2B5EF4-FFF2-40B4-BE49-F238E27FC236}">
                <a16:creationId xmlns:a16="http://schemas.microsoft.com/office/drawing/2014/main" id="{35C21707-3495-F3DF-7ABE-471785AA4E49}"/>
              </a:ext>
            </a:extLst>
          </p:cNvPr>
          <p:cNvSpPr txBox="1"/>
          <p:nvPr/>
        </p:nvSpPr>
        <p:spPr>
          <a:xfrm>
            <a:off x="1177480" y="108942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DIGITÁLIS TEVÉKENYSÉGEK 2030-ra</a:t>
            </a:r>
            <a:endParaRPr lang="en-US" dirty="0">
              <a:sym typeface="Arial Bold"/>
            </a:endParaRPr>
          </a:p>
        </p:txBody>
      </p:sp>
      <p:sp>
        <p:nvSpPr>
          <p:cNvPr id="16" name="Szövegdoboz 15">
            <a:extLst>
              <a:ext uri="{FF2B5EF4-FFF2-40B4-BE49-F238E27FC236}">
                <a16:creationId xmlns:a16="http://schemas.microsoft.com/office/drawing/2014/main" id="{E1A4A24C-3F44-211E-D9CB-0F579503B1EF}"/>
              </a:ext>
            </a:extLst>
          </p:cNvPr>
          <p:cNvSpPr txBox="1"/>
          <p:nvPr/>
        </p:nvSpPr>
        <p:spPr>
          <a:xfrm>
            <a:off x="4202318" y="4330820"/>
            <a:ext cx="37844732" cy="14461708"/>
          </a:xfrm>
          <a:prstGeom prst="rect">
            <a:avLst/>
          </a:prstGeom>
          <a:solidFill>
            <a:schemeClr val="bg1"/>
          </a:solidFill>
          <a:ln w="63500">
            <a:solidFill>
              <a:srgbClr val="9E8274"/>
            </a:solidFill>
          </a:ln>
        </p:spPr>
        <p:txBody>
          <a:bodyPr wrap="square" lIns="540000" tIns="540000" rIns="540000" bIns="540000">
            <a:spAutoFit/>
          </a:bodyPr>
          <a:lstStyle/>
          <a:p>
            <a:pPr>
              <a:lnSpc>
                <a:spcPct val="113000"/>
              </a:lnSpc>
              <a:spcAft>
                <a:spcPts val="1600"/>
              </a:spcAft>
            </a:pPr>
            <a:r>
              <a:rPr lang="hu-HU" b="1" dirty="0">
                <a:latin typeface="Arial" panose="020B0604020202020204" pitchFamily="34" charset="0"/>
                <a:cs typeface="Arial" panose="020B0604020202020204" pitchFamily="34" charset="0"/>
              </a:rPr>
              <a:t>Feladat: </a:t>
            </a:r>
          </a:p>
          <a:p>
            <a:pPr>
              <a:lnSpc>
                <a:spcPct val="113000"/>
              </a:lnSpc>
              <a:spcAft>
                <a:spcPts val="1600"/>
              </a:spcAft>
            </a:pPr>
            <a:r>
              <a:rPr lang="hu-HU" dirty="0">
                <a:latin typeface="Arial" panose="020B0604020202020204" pitchFamily="34" charset="0"/>
                <a:cs typeface="Arial" panose="020B0604020202020204" pitchFamily="34" charset="0"/>
              </a:rPr>
              <a:t>Csoportban gondolják végig, hogy </a:t>
            </a:r>
            <a:r>
              <a:rPr lang="hu-HU" b="1" dirty="0">
                <a:latin typeface="Arial" panose="020B0604020202020204" pitchFamily="34" charset="0"/>
                <a:cs typeface="Arial" panose="020B0604020202020204" pitchFamily="34" charset="0"/>
              </a:rPr>
              <a:t>2030-ra</a:t>
            </a:r>
            <a:r>
              <a:rPr lang="hu-HU" dirty="0">
                <a:latin typeface="Arial" panose="020B0604020202020204" pitchFamily="34" charset="0"/>
                <a:cs typeface="Arial" panose="020B0604020202020204" pitchFamily="34" charset="0"/>
              </a:rPr>
              <a:t> milyen digitális tevékenységek válhatnak általánosan szükségessé </a:t>
            </a:r>
            <a:r>
              <a:rPr lang="hu-HU" b="1" dirty="0">
                <a:latin typeface="Arial" panose="020B0604020202020204" pitchFamily="34" charset="0"/>
                <a:cs typeface="Arial" panose="020B0604020202020204" pitchFamily="34" charset="0"/>
              </a:rPr>
              <a:t>egy állampolgár számára</a:t>
            </a:r>
            <a:r>
              <a:rPr lang="hu-HU" dirty="0">
                <a:latin typeface="Arial" panose="020B0604020202020204" pitchFamily="34" charset="0"/>
                <a:cs typeface="Arial" panose="020B0604020202020204" pitchFamily="34" charset="0"/>
              </a:rPr>
              <a:t> a mindennapi életben, a munkavégzésben, a tanulásban, az ügyintézésben és a szolgáltatások igénybevételében.</a:t>
            </a:r>
          </a:p>
          <a:p>
            <a:pPr>
              <a:lnSpc>
                <a:spcPct val="113000"/>
              </a:lnSpc>
              <a:spcAft>
                <a:spcPts val="1600"/>
              </a:spcAft>
            </a:pPr>
            <a:endParaRPr lang="hu-HU" dirty="0">
              <a:latin typeface="Arial" panose="020B0604020202020204" pitchFamily="34" charset="0"/>
              <a:cs typeface="Arial" panose="020B0604020202020204" pitchFamily="34" charset="0"/>
            </a:endParaRPr>
          </a:p>
          <a:p>
            <a:pPr>
              <a:lnSpc>
                <a:spcPct val="113000"/>
              </a:lnSpc>
              <a:spcAft>
                <a:spcPts val="1600"/>
              </a:spcAft>
            </a:pPr>
            <a:r>
              <a:rPr lang="hu-HU" dirty="0">
                <a:latin typeface="Arial" panose="020B0604020202020204" pitchFamily="34" charset="0"/>
                <a:cs typeface="Arial" panose="020B0604020202020204" pitchFamily="34" charset="0"/>
              </a:rPr>
              <a:t>Gyűjtsenek össze </a:t>
            </a:r>
            <a:r>
              <a:rPr lang="hu-HU" b="1" dirty="0">
                <a:latin typeface="Arial" panose="020B0604020202020204" pitchFamily="34" charset="0"/>
                <a:cs typeface="Arial" panose="020B0604020202020204" pitchFamily="34" charset="0"/>
              </a:rPr>
              <a:t>legalább 8–10 </a:t>
            </a:r>
            <a:r>
              <a:rPr lang="hu-HU" b="1" i="1" dirty="0">
                <a:latin typeface="Arial" panose="020B0604020202020204" pitchFamily="34" charset="0"/>
                <a:cs typeface="Arial" panose="020B0604020202020204" pitchFamily="34" charset="0"/>
              </a:rPr>
              <a:t>konkrét</a:t>
            </a:r>
            <a:r>
              <a:rPr lang="hu-HU" b="1" dirty="0">
                <a:latin typeface="Arial" panose="020B0604020202020204" pitchFamily="34" charset="0"/>
                <a:cs typeface="Arial" panose="020B0604020202020204" pitchFamily="34" charset="0"/>
              </a:rPr>
              <a:t> digitális tevékenységet</a:t>
            </a:r>
            <a:r>
              <a:rPr lang="hu-HU" dirty="0">
                <a:latin typeface="Arial" panose="020B0604020202020204" pitchFamily="34" charset="0"/>
                <a:cs typeface="Arial" panose="020B0604020202020204" pitchFamily="34" charset="0"/>
              </a:rPr>
              <a:t>, amelyek várhatóan:</a:t>
            </a:r>
          </a:p>
          <a:p>
            <a:pPr marL="2308951" lvl="1" indent="-857250">
              <a:lnSpc>
                <a:spcPct val="113000"/>
              </a:lnSpc>
              <a:spcAft>
                <a:spcPts val="1600"/>
              </a:spcAft>
              <a:buFont typeface="Wingdings" panose="05000000000000000000" pitchFamily="2" charset="2"/>
              <a:buChar char="q"/>
            </a:pPr>
            <a:r>
              <a:rPr lang="hu-HU" dirty="0">
                <a:latin typeface="Arial" panose="020B0604020202020204" pitchFamily="34" charset="0"/>
                <a:cs typeface="Arial" panose="020B0604020202020204" pitchFamily="34" charset="0"/>
              </a:rPr>
              <a:t>széles körben elterjednek;</a:t>
            </a:r>
          </a:p>
          <a:p>
            <a:pPr marL="2308951" lvl="1" indent="-857250">
              <a:lnSpc>
                <a:spcPct val="113000"/>
              </a:lnSpc>
              <a:spcAft>
                <a:spcPts val="1600"/>
              </a:spcAft>
              <a:buFont typeface="Wingdings" panose="05000000000000000000" pitchFamily="2" charset="2"/>
              <a:buChar char="q"/>
            </a:pPr>
            <a:r>
              <a:rPr lang="hu-HU" dirty="0">
                <a:latin typeface="Arial" panose="020B0604020202020204" pitchFamily="34" charset="0"/>
                <a:cs typeface="Arial" panose="020B0604020202020204" pitchFamily="34" charset="0"/>
              </a:rPr>
              <a:t>a jelenleginél gyakoribbá vagy összetettebbé válnak;</a:t>
            </a:r>
          </a:p>
          <a:p>
            <a:pPr marL="2308951" lvl="1" indent="-857250">
              <a:lnSpc>
                <a:spcPct val="113000"/>
              </a:lnSpc>
              <a:spcAft>
                <a:spcPts val="1600"/>
              </a:spcAft>
              <a:buFont typeface="Wingdings" panose="05000000000000000000" pitchFamily="2" charset="2"/>
              <a:buChar char="q"/>
            </a:pPr>
            <a:r>
              <a:rPr lang="hu-HU" dirty="0">
                <a:latin typeface="Arial" panose="020B0604020202020204" pitchFamily="34" charset="0"/>
                <a:cs typeface="Arial" panose="020B0604020202020204" pitchFamily="34" charset="0"/>
              </a:rPr>
              <a:t>új technológiákhoz vagy szolgáltatásokhoz kapcsolódnak;</a:t>
            </a:r>
          </a:p>
          <a:p>
            <a:pPr marL="2308951" lvl="1" indent="-857250">
              <a:lnSpc>
                <a:spcPct val="113000"/>
              </a:lnSpc>
              <a:spcAft>
                <a:spcPts val="1600"/>
              </a:spcAft>
              <a:buFont typeface="Wingdings" panose="05000000000000000000" pitchFamily="2" charset="2"/>
              <a:buChar char="q"/>
            </a:pPr>
            <a:r>
              <a:rPr lang="hu-HU" dirty="0">
                <a:latin typeface="Arial" panose="020B0604020202020204" pitchFamily="34" charset="0"/>
                <a:cs typeface="Arial" panose="020B0604020202020204" pitchFamily="34" charset="0"/>
              </a:rPr>
              <a:t>önálló digitális döntést, információértékelést vagy problémamegoldást igényelnek.</a:t>
            </a:r>
          </a:p>
          <a:p>
            <a:pPr lvl="1"/>
            <a:endParaRPr lang="hu-HU" dirty="0">
              <a:latin typeface="Arial" panose="020B0604020202020204" pitchFamily="34" charset="0"/>
              <a:cs typeface="Arial" panose="020B0604020202020204" pitchFamily="34" charset="0"/>
            </a:endParaRPr>
          </a:p>
          <a:p>
            <a:pPr>
              <a:lnSpc>
                <a:spcPct val="113000"/>
              </a:lnSpc>
              <a:spcAft>
                <a:spcPts val="600"/>
              </a:spcAft>
            </a:pPr>
            <a:endParaRPr lang="hu-H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5735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0807B-3FBA-2C57-4E2C-EDB3B3C3CF2C}"/>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487FFC4-FC5A-4E63-28BB-C8DCA6E09BA5}"/>
              </a:ext>
            </a:extLst>
          </p:cNvPr>
          <p:cNvSpPr>
            <a:spLocks noGrp="1"/>
          </p:cNvSpPr>
          <p:nvPr>
            <p:ph type="title"/>
          </p:nvPr>
        </p:nvSpPr>
        <p:spPr>
          <a:xfrm>
            <a:off x="2293358" y="9186306"/>
            <a:ext cx="24677539" cy="7760811"/>
          </a:xfrm>
        </p:spPr>
        <p:txBody>
          <a:bodyPr>
            <a:normAutofit/>
          </a:bodyPr>
          <a:lstStyle/>
          <a:p>
            <a:r>
              <a:rPr lang="hu-HU" sz="8000" dirty="0">
                <a:latin typeface="Arial" panose="020B0604020202020204" pitchFamily="34" charset="0"/>
                <a:cs typeface="Arial" panose="020B0604020202020204" pitchFamily="34" charset="0"/>
              </a:rPr>
              <a:t>A digitális kompetencia és DigKomp-keretrendszer elméleti, szakpolitikai és módszertani alapjai</a:t>
            </a:r>
            <a:br>
              <a:rPr lang="hu-HU" sz="8000" dirty="0">
                <a:latin typeface="Arial" panose="020B0604020202020204" pitchFamily="34" charset="0"/>
                <a:cs typeface="Arial" panose="020B0604020202020204" pitchFamily="34" charset="0"/>
              </a:rPr>
            </a:br>
            <a:endParaRPr lang="hu-HU" sz="8000" dirty="0">
              <a:latin typeface="Arial" panose="020B0604020202020204" pitchFamily="34" charset="0"/>
              <a:cs typeface="Arial" panose="020B0604020202020204" pitchFamily="34" charset="0"/>
            </a:endParaRPr>
          </a:p>
        </p:txBody>
      </p:sp>
      <p:sp>
        <p:nvSpPr>
          <p:cNvPr id="3" name="Szöveg helye 2">
            <a:extLst>
              <a:ext uri="{FF2B5EF4-FFF2-40B4-BE49-F238E27FC236}">
                <a16:creationId xmlns:a16="http://schemas.microsoft.com/office/drawing/2014/main" id="{AB926E1B-76E1-D2E0-668C-D42093A58650}"/>
              </a:ext>
            </a:extLst>
          </p:cNvPr>
          <p:cNvSpPr>
            <a:spLocks noGrp="1"/>
          </p:cNvSpPr>
          <p:nvPr>
            <p:ph type="body" idx="1"/>
          </p:nvPr>
        </p:nvSpPr>
        <p:spPr>
          <a:xfrm>
            <a:off x="2293357" y="10662411"/>
            <a:ext cx="24677539" cy="4763904"/>
          </a:xfrm>
        </p:spPr>
        <p:txBody>
          <a:bodyPr/>
          <a:lstStyle/>
          <a:p>
            <a:br>
              <a:rPr lang="hu-HU" dirty="0">
                <a:latin typeface="Arial" panose="020B0604020202020204" pitchFamily="34" charset="0"/>
                <a:cs typeface="Arial" panose="020B0604020202020204" pitchFamily="34" charset="0"/>
              </a:rPr>
            </a:br>
            <a:r>
              <a:rPr lang="hu-HU" dirty="0">
                <a:latin typeface="Arial" panose="020B0604020202020204" pitchFamily="34" charset="0"/>
                <a:cs typeface="Arial" panose="020B0604020202020204" pitchFamily="34" charset="0"/>
              </a:rPr>
              <a:t>DigKomp elmélet</a:t>
            </a:r>
          </a:p>
        </p:txBody>
      </p:sp>
      <p:grpSp>
        <p:nvGrpSpPr>
          <p:cNvPr id="4" name="Group 51">
            <a:extLst>
              <a:ext uri="{FF2B5EF4-FFF2-40B4-BE49-F238E27FC236}">
                <a16:creationId xmlns:a16="http://schemas.microsoft.com/office/drawing/2014/main" id="{922006DF-3101-0C27-4B9F-4BA464A86BA6}"/>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CB8EEE3F-245C-12B5-D347-DE7056183210}"/>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8A156310-C2FB-59F3-E827-F061CA1DBC57}"/>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A973FD78-CA47-3844-B5B1-36BE63BDD70C}"/>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F04A739C-25AE-64DE-2CFC-5AC6DBBD07D1}"/>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844353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C3085-4D7B-A852-F6AA-4488206EDEF2}"/>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8DE98319-64D7-AAF0-8C43-15AB33AF42D6}"/>
              </a:ext>
            </a:extLst>
          </p:cNvPr>
          <p:cNvGrpSpPr/>
          <p:nvPr/>
        </p:nvGrpSpPr>
        <p:grpSpPr>
          <a:xfrm>
            <a:off x="1249865" y="4330820"/>
            <a:ext cx="43749648" cy="1052908"/>
            <a:chOff x="0" y="0"/>
            <a:chExt cx="22965537" cy="552704"/>
          </a:xfrm>
        </p:grpSpPr>
        <p:sp>
          <p:nvSpPr>
            <p:cNvPr id="6" name="Freeform 6">
              <a:extLst>
                <a:ext uri="{FF2B5EF4-FFF2-40B4-BE49-F238E27FC236}">
                  <a16:creationId xmlns:a16="http://schemas.microsoft.com/office/drawing/2014/main" id="{62748735-A63A-C41B-CF0B-27C975830920}"/>
                </a:ext>
              </a:extLst>
            </p:cNvPr>
            <p:cNvSpPr/>
            <p:nvPr/>
          </p:nvSpPr>
          <p:spPr>
            <a:xfrm>
              <a:off x="0" y="0"/>
              <a:ext cx="22965532" cy="552701"/>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sp>
          <p:nvSpPr>
            <p:cNvPr id="7" name="TextBox 7">
              <a:extLst>
                <a:ext uri="{FF2B5EF4-FFF2-40B4-BE49-F238E27FC236}">
                  <a16:creationId xmlns:a16="http://schemas.microsoft.com/office/drawing/2014/main" id="{899FD4C5-913A-0C92-EE33-AB6BBCB7CF8F}"/>
                </a:ext>
              </a:extLst>
            </p:cNvPr>
            <p:cNvSpPr txBox="1"/>
            <p:nvPr/>
          </p:nvSpPr>
          <p:spPr>
            <a:xfrm>
              <a:off x="0" y="-9525"/>
              <a:ext cx="22965537" cy="562229"/>
            </a:xfrm>
            <a:prstGeom prst="rect">
              <a:avLst/>
            </a:prstGeom>
          </p:spPr>
          <p:txBody>
            <a:bodyPr lIns="0" tIns="0" rIns="0" bIns="0" rtlCol="0" anchor="ctr"/>
            <a:lstStyle/>
            <a:p>
              <a:pPr>
                <a:lnSpc>
                  <a:spcPts val="6096"/>
                </a:lnSpc>
              </a:pPr>
              <a:r>
                <a:rPr lang="en-US" sz="5842" dirty="0">
                  <a:solidFill>
                    <a:srgbClr val="B56D52"/>
                  </a:solidFill>
                  <a:latin typeface="Arial" panose="020B0604020202020204" pitchFamily="34" charset="0"/>
                  <a:cs typeface="Arial" panose="020B0604020202020204" pitchFamily="34" charset="0"/>
                  <a:sym typeface="Arial"/>
                </a:rPr>
                <a:t>A „</a:t>
              </a:r>
              <a:r>
                <a:rPr lang="en-US" sz="5842" dirty="0" err="1">
                  <a:solidFill>
                    <a:srgbClr val="B56D52"/>
                  </a:solidFill>
                  <a:latin typeface="Arial" panose="020B0604020202020204" pitchFamily="34" charset="0"/>
                  <a:cs typeface="Arial" panose="020B0604020202020204" pitchFamily="34" charset="0"/>
                  <a:sym typeface="Arial"/>
                </a:rPr>
                <a:t>digitális</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kompetencia</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csak</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akkor</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válik</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jól</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tervezhető</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fejlesztési</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céllá</a:t>
              </a:r>
              <a:r>
                <a:rPr lang="en-US" sz="5842" dirty="0">
                  <a:solidFill>
                    <a:srgbClr val="B56D52"/>
                  </a:solidFill>
                  <a:latin typeface="Arial" panose="020B0604020202020204" pitchFamily="34" charset="0"/>
                  <a:cs typeface="Arial" panose="020B0604020202020204" pitchFamily="34" charset="0"/>
                  <a:sym typeface="Arial"/>
                </a:rPr>
                <a:t>, ha </a:t>
              </a:r>
              <a:r>
                <a:rPr lang="en-US" sz="5842" dirty="0" err="1">
                  <a:solidFill>
                    <a:srgbClr val="B56D52"/>
                  </a:solidFill>
                  <a:latin typeface="Arial" panose="020B0604020202020204" pitchFamily="34" charset="0"/>
                  <a:cs typeface="Arial" panose="020B0604020202020204" pitchFamily="34" charset="0"/>
                  <a:sym typeface="Arial"/>
                </a:rPr>
                <a:t>pontosan</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értjük</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mit</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foglal</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magában</a:t>
              </a:r>
              <a:r>
                <a:rPr lang="en-US" sz="5842" dirty="0">
                  <a:solidFill>
                    <a:srgbClr val="B56D52"/>
                  </a:solidFill>
                  <a:latin typeface="Arial" panose="020B0604020202020204" pitchFamily="34" charset="0"/>
                  <a:cs typeface="Arial" panose="020B0604020202020204" pitchFamily="34" charset="0"/>
                  <a:sym typeface="Arial"/>
                </a:rPr>
                <a:t>.</a:t>
              </a:r>
            </a:p>
          </p:txBody>
        </p:sp>
      </p:grpSp>
      <p:grpSp>
        <p:nvGrpSpPr>
          <p:cNvPr id="51" name="Group 51">
            <a:extLst>
              <a:ext uri="{FF2B5EF4-FFF2-40B4-BE49-F238E27FC236}">
                <a16:creationId xmlns:a16="http://schemas.microsoft.com/office/drawing/2014/main" id="{31792CC0-EE83-B016-4184-E2754EB78015}"/>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F1CCDB02-F116-BA75-995D-205CF2840515}"/>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B8938F0F-58A3-70E9-16B5-13187AD8F672}"/>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AD66C919-84AE-4DAD-42F4-78C9892E3CD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7C95369D-B32F-56DD-3738-92395F4C628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pSp>
        <p:nvGrpSpPr>
          <p:cNvPr id="59" name="Group 9">
            <a:extLst>
              <a:ext uri="{FF2B5EF4-FFF2-40B4-BE49-F238E27FC236}">
                <a16:creationId xmlns:a16="http://schemas.microsoft.com/office/drawing/2014/main" id="{9FB3B10D-F529-A2E9-4566-427C68D748AA}"/>
              </a:ext>
            </a:extLst>
          </p:cNvPr>
          <p:cNvGrpSpPr/>
          <p:nvPr/>
        </p:nvGrpSpPr>
        <p:grpSpPr>
          <a:xfrm>
            <a:off x="1928137" y="7729770"/>
            <a:ext cx="11114014" cy="2890215"/>
            <a:chOff x="0" y="0"/>
            <a:chExt cx="5834088" cy="1517162"/>
          </a:xfrm>
        </p:grpSpPr>
        <p:sp>
          <p:nvSpPr>
            <p:cNvPr id="60" name="Freeform 10">
              <a:extLst>
                <a:ext uri="{FF2B5EF4-FFF2-40B4-BE49-F238E27FC236}">
                  <a16:creationId xmlns:a16="http://schemas.microsoft.com/office/drawing/2014/main" id="{9D63A536-BBF0-30E8-3391-678BE8146348}"/>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E8F4FB"/>
            </a:solidFill>
            <a:ln w="5954" cap="sq">
              <a:solidFill>
                <a:srgbClr val="ADC6E9"/>
              </a:solidFill>
              <a:prstDash val="solid"/>
              <a:miter/>
            </a:ln>
          </p:spPr>
          <p:txBody>
            <a:bodyPr/>
            <a:lstStyle/>
            <a:p>
              <a:endParaRPr lang="hu-HU" sz="14516"/>
            </a:p>
          </p:txBody>
        </p:sp>
        <p:sp>
          <p:nvSpPr>
            <p:cNvPr id="61" name="TextBox 11">
              <a:extLst>
                <a:ext uri="{FF2B5EF4-FFF2-40B4-BE49-F238E27FC236}">
                  <a16:creationId xmlns:a16="http://schemas.microsoft.com/office/drawing/2014/main" id="{F496C076-5DA4-BC8E-7BE1-DC941129F2D3}"/>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r>
                <a:rPr lang="hu-HU" sz="5410" b="1" dirty="0">
                  <a:solidFill>
                    <a:srgbClr val="232D3C"/>
                  </a:solidFill>
                  <a:latin typeface="Arial"/>
                  <a:ea typeface="Arial"/>
                  <a:cs typeface="Arial"/>
                  <a:sym typeface="Arial"/>
                </a:rPr>
                <a:t>Tud hatékonyan információt keresni?</a:t>
              </a:r>
              <a:endParaRPr lang="en-US" sz="5410" b="1" dirty="0">
                <a:solidFill>
                  <a:srgbClr val="232D3C"/>
                </a:solidFill>
                <a:latin typeface="Arial"/>
                <a:ea typeface="Arial"/>
                <a:cs typeface="Arial"/>
                <a:sym typeface="Arial"/>
              </a:endParaRPr>
            </a:p>
          </p:txBody>
        </p:sp>
      </p:grpSp>
      <p:grpSp>
        <p:nvGrpSpPr>
          <p:cNvPr id="62" name="Group 12">
            <a:extLst>
              <a:ext uri="{FF2B5EF4-FFF2-40B4-BE49-F238E27FC236}">
                <a16:creationId xmlns:a16="http://schemas.microsoft.com/office/drawing/2014/main" id="{C33554CE-E32A-764B-AD05-8EC81AE9FE80}"/>
              </a:ext>
            </a:extLst>
          </p:cNvPr>
          <p:cNvGrpSpPr/>
          <p:nvPr/>
        </p:nvGrpSpPr>
        <p:grpSpPr>
          <a:xfrm>
            <a:off x="33417670" y="7729770"/>
            <a:ext cx="11114014" cy="2890215"/>
            <a:chOff x="0" y="0"/>
            <a:chExt cx="5834088" cy="1517162"/>
          </a:xfrm>
        </p:grpSpPr>
        <p:sp>
          <p:nvSpPr>
            <p:cNvPr id="63" name="Freeform 13">
              <a:extLst>
                <a:ext uri="{FF2B5EF4-FFF2-40B4-BE49-F238E27FC236}">
                  <a16:creationId xmlns:a16="http://schemas.microsoft.com/office/drawing/2014/main" id="{8B024BE1-DD0A-380F-5947-575F12B932CE}"/>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E8F4FB"/>
            </a:solidFill>
            <a:ln w="5954" cap="sq">
              <a:solidFill>
                <a:srgbClr val="EBD2AD"/>
              </a:solidFill>
              <a:prstDash val="solid"/>
              <a:miter/>
            </a:ln>
          </p:spPr>
          <p:txBody>
            <a:bodyPr anchor="ctr" anchorCtr="1"/>
            <a:lstStyle/>
            <a:p>
              <a:pPr algn="ctr"/>
              <a:r>
                <a:rPr lang="hu-HU" sz="5410" b="1" dirty="0">
                  <a:solidFill>
                    <a:srgbClr val="232D3C"/>
                  </a:solidFill>
                  <a:latin typeface="Arial"/>
                  <a:cs typeface="Arial"/>
                </a:rPr>
                <a:t>Felismeri a megbízhatatlan forrásokat?</a:t>
              </a:r>
              <a:endParaRPr lang="en-US" sz="5410" b="1" dirty="0">
                <a:solidFill>
                  <a:srgbClr val="232D3C"/>
                </a:solidFill>
                <a:latin typeface="Arial"/>
                <a:cs typeface="Arial"/>
                <a:sym typeface="Arial"/>
              </a:endParaRPr>
            </a:p>
          </p:txBody>
        </p:sp>
        <p:sp>
          <p:nvSpPr>
            <p:cNvPr id="64" name="TextBox 14">
              <a:extLst>
                <a:ext uri="{FF2B5EF4-FFF2-40B4-BE49-F238E27FC236}">
                  <a16:creationId xmlns:a16="http://schemas.microsoft.com/office/drawing/2014/main" id="{BC80530B-7395-1F04-3CCC-C7D8841C9DD0}"/>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endParaRPr lang="en-US" sz="5410" dirty="0">
                <a:solidFill>
                  <a:srgbClr val="232D3C"/>
                </a:solidFill>
                <a:latin typeface="Arial"/>
                <a:ea typeface="Arial"/>
                <a:cs typeface="Arial"/>
                <a:sym typeface="Arial"/>
              </a:endParaRPr>
            </a:p>
          </p:txBody>
        </p:sp>
      </p:grpSp>
      <p:grpSp>
        <p:nvGrpSpPr>
          <p:cNvPr id="65" name="Group 15">
            <a:extLst>
              <a:ext uri="{FF2B5EF4-FFF2-40B4-BE49-F238E27FC236}">
                <a16:creationId xmlns:a16="http://schemas.microsoft.com/office/drawing/2014/main" id="{33964012-4B2B-554F-CC4B-4FC0931568BC}"/>
              </a:ext>
            </a:extLst>
          </p:cNvPr>
          <p:cNvGrpSpPr/>
          <p:nvPr/>
        </p:nvGrpSpPr>
        <p:grpSpPr>
          <a:xfrm>
            <a:off x="1928137" y="12957148"/>
            <a:ext cx="11114014" cy="2890215"/>
            <a:chOff x="0" y="0"/>
            <a:chExt cx="5834088" cy="1517162"/>
          </a:xfrm>
        </p:grpSpPr>
        <p:sp>
          <p:nvSpPr>
            <p:cNvPr id="66" name="Freeform 16">
              <a:extLst>
                <a:ext uri="{FF2B5EF4-FFF2-40B4-BE49-F238E27FC236}">
                  <a16:creationId xmlns:a16="http://schemas.microsoft.com/office/drawing/2014/main" id="{5C4F7363-A91E-1304-0189-2CCB123EB83D}"/>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F2FAFD"/>
            </a:solidFill>
            <a:ln w="5954" cap="sq">
              <a:solidFill>
                <a:srgbClr val="A3DFDC"/>
              </a:solidFill>
              <a:prstDash val="solid"/>
              <a:miter/>
            </a:ln>
          </p:spPr>
          <p:txBody>
            <a:bodyPr/>
            <a:lstStyle/>
            <a:p>
              <a:endParaRPr lang="hu-HU" sz="14516"/>
            </a:p>
          </p:txBody>
        </p:sp>
        <p:sp>
          <p:nvSpPr>
            <p:cNvPr id="67" name="TextBox 17">
              <a:extLst>
                <a:ext uri="{FF2B5EF4-FFF2-40B4-BE49-F238E27FC236}">
                  <a16:creationId xmlns:a16="http://schemas.microsoft.com/office/drawing/2014/main" id="{4116FF3A-8A5E-FCE2-B95D-56175E80E7BB}"/>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r>
                <a:rPr lang="hu-HU" sz="5410" b="1" dirty="0">
                  <a:solidFill>
                    <a:srgbClr val="232D3C"/>
                  </a:solidFill>
                  <a:latin typeface="Arial"/>
                  <a:ea typeface="Arial"/>
                  <a:cs typeface="Arial"/>
                  <a:sym typeface="Arial"/>
                </a:rPr>
                <a:t>Képes digitálisan együttműködni?</a:t>
              </a:r>
              <a:endParaRPr lang="en-US" sz="5410" dirty="0">
                <a:solidFill>
                  <a:srgbClr val="232D3C"/>
                </a:solidFill>
                <a:latin typeface="Arial"/>
                <a:ea typeface="Arial"/>
                <a:cs typeface="Arial"/>
                <a:sym typeface="Arial"/>
              </a:endParaRPr>
            </a:p>
          </p:txBody>
        </p:sp>
      </p:grpSp>
      <p:grpSp>
        <p:nvGrpSpPr>
          <p:cNvPr id="68" name="Group 18">
            <a:extLst>
              <a:ext uri="{FF2B5EF4-FFF2-40B4-BE49-F238E27FC236}">
                <a16:creationId xmlns:a16="http://schemas.microsoft.com/office/drawing/2014/main" id="{EE91C919-3ACB-B640-3768-9FE0BB3C8119}"/>
              </a:ext>
            </a:extLst>
          </p:cNvPr>
          <p:cNvGrpSpPr/>
          <p:nvPr/>
        </p:nvGrpSpPr>
        <p:grpSpPr>
          <a:xfrm>
            <a:off x="33417670" y="12499089"/>
            <a:ext cx="11114014" cy="2890215"/>
            <a:chOff x="0" y="0"/>
            <a:chExt cx="5834088" cy="1517162"/>
          </a:xfrm>
        </p:grpSpPr>
        <p:sp>
          <p:nvSpPr>
            <p:cNvPr id="69" name="Freeform 19">
              <a:extLst>
                <a:ext uri="{FF2B5EF4-FFF2-40B4-BE49-F238E27FC236}">
                  <a16:creationId xmlns:a16="http://schemas.microsoft.com/office/drawing/2014/main" id="{58CB2395-A368-38AB-EDAA-39E949432096}"/>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F2FAFD"/>
            </a:solidFill>
            <a:ln w="5954" cap="sq">
              <a:solidFill>
                <a:srgbClr val="C1E0CE"/>
              </a:solidFill>
              <a:prstDash val="solid"/>
              <a:miter/>
            </a:ln>
          </p:spPr>
          <p:txBody>
            <a:bodyPr/>
            <a:lstStyle/>
            <a:p>
              <a:endParaRPr lang="hu-HU" sz="14516"/>
            </a:p>
          </p:txBody>
        </p:sp>
        <p:sp>
          <p:nvSpPr>
            <p:cNvPr id="70" name="TextBox 20">
              <a:extLst>
                <a:ext uri="{FF2B5EF4-FFF2-40B4-BE49-F238E27FC236}">
                  <a16:creationId xmlns:a16="http://schemas.microsoft.com/office/drawing/2014/main" id="{4684875A-E790-C579-58A5-DA00242E4EA3}"/>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r>
                <a:rPr lang="hu-HU" sz="5410" b="1" dirty="0">
                  <a:solidFill>
                    <a:srgbClr val="232D3C"/>
                  </a:solidFill>
                  <a:latin typeface="Arial"/>
                  <a:ea typeface="Arial"/>
                  <a:cs typeface="Arial"/>
                  <a:sym typeface="Arial"/>
                </a:rPr>
                <a:t>Biztonságosan kezeli az adatait?</a:t>
              </a:r>
              <a:endParaRPr lang="en-US" sz="5410" dirty="0">
                <a:solidFill>
                  <a:srgbClr val="232D3C"/>
                </a:solidFill>
                <a:latin typeface="Arial"/>
                <a:ea typeface="Arial"/>
                <a:cs typeface="Arial"/>
                <a:sym typeface="Arial"/>
              </a:endParaRPr>
            </a:p>
          </p:txBody>
        </p:sp>
      </p:grpSp>
      <p:grpSp>
        <p:nvGrpSpPr>
          <p:cNvPr id="71" name="Group 21">
            <a:extLst>
              <a:ext uri="{FF2B5EF4-FFF2-40B4-BE49-F238E27FC236}">
                <a16:creationId xmlns:a16="http://schemas.microsoft.com/office/drawing/2014/main" id="{4A7D6BBA-1997-F733-C660-3A86E0D63456}"/>
              </a:ext>
            </a:extLst>
          </p:cNvPr>
          <p:cNvGrpSpPr/>
          <p:nvPr/>
        </p:nvGrpSpPr>
        <p:grpSpPr>
          <a:xfrm>
            <a:off x="10962077" y="17531371"/>
            <a:ext cx="11114014" cy="2890215"/>
            <a:chOff x="0" y="0"/>
            <a:chExt cx="5834088" cy="1517162"/>
          </a:xfrm>
        </p:grpSpPr>
        <p:sp>
          <p:nvSpPr>
            <p:cNvPr id="72" name="Freeform 22">
              <a:extLst>
                <a:ext uri="{FF2B5EF4-FFF2-40B4-BE49-F238E27FC236}">
                  <a16:creationId xmlns:a16="http://schemas.microsoft.com/office/drawing/2014/main" id="{843E27BC-F860-71BD-6CE4-63C110720C24}"/>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F2FAFD"/>
            </a:solidFill>
            <a:ln w="5954" cap="sq">
              <a:solidFill>
                <a:srgbClr val="DCCEEB"/>
              </a:solidFill>
              <a:prstDash val="solid"/>
              <a:miter/>
            </a:ln>
          </p:spPr>
          <p:txBody>
            <a:bodyPr/>
            <a:lstStyle/>
            <a:p>
              <a:endParaRPr lang="hu-HU" sz="14516"/>
            </a:p>
          </p:txBody>
        </p:sp>
        <p:sp>
          <p:nvSpPr>
            <p:cNvPr id="73" name="TextBox 23">
              <a:extLst>
                <a:ext uri="{FF2B5EF4-FFF2-40B4-BE49-F238E27FC236}">
                  <a16:creationId xmlns:a16="http://schemas.microsoft.com/office/drawing/2014/main" id="{EB57EB7B-6F41-2FBB-8F28-D4B15BE4CF59}"/>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r>
                <a:rPr lang="hu-HU" sz="5410" b="1" dirty="0">
                  <a:solidFill>
                    <a:srgbClr val="232D3C"/>
                  </a:solidFill>
                  <a:latin typeface="Arial"/>
                  <a:cs typeface="Arial"/>
                </a:rPr>
                <a:t>Magabiztosan használ digitális szolgáltatásokat?</a:t>
              </a:r>
              <a:endParaRPr lang="en-US" sz="5410" dirty="0">
                <a:solidFill>
                  <a:srgbClr val="232D3C"/>
                </a:solidFill>
                <a:latin typeface="Arial"/>
                <a:ea typeface="Arial"/>
                <a:cs typeface="Arial"/>
                <a:sym typeface="Arial"/>
              </a:endParaRPr>
            </a:p>
          </p:txBody>
        </p:sp>
      </p:grpSp>
      <p:grpSp>
        <p:nvGrpSpPr>
          <p:cNvPr id="74" name="Group 24">
            <a:extLst>
              <a:ext uri="{FF2B5EF4-FFF2-40B4-BE49-F238E27FC236}">
                <a16:creationId xmlns:a16="http://schemas.microsoft.com/office/drawing/2014/main" id="{B2D36413-96B5-5E28-16C7-DBC219F22EE2}"/>
              </a:ext>
            </a:extLst>
          </p:cNvPr>
          <p:cNvGrpSpPr/>
          <p:nvPr/>
        </p:nvGrpSpPr>
        <p:grpSpPr>
          <a:xfrm>
            <a:off x="24383730" y="17531371"/>
            <a:ext cx="11114014" cy="2890215"/>
            <a:chOff x="0" y="0"/>
            <a:chExt cx="5834088" cy="1517162"/>
          </a:xfrm>
        </p:grpSpPr>
        <p:sp>
          <p:nvSpPr>
            <p:cNvPr id="75" name="Freeform 25">
              <a:extLst>
                <a:ext uri="{FF2B5EF4-FFF2-40B4-BE49-F238E27FC236}">
                  <a16:creationId xmlns:a16="http://schemas.microsoft.com/office/drawing/2014/main" id="{3707E926-598F-487D-F72F-631E791B5CB3}"/>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F2FAFD"/>
            </a:solidFill>
            <a:ln w="5954" cap="sq">
              <a:solidFill>
                <a:srgbClr val="E7C6C6"/>
              </a:solidFill>
              <a:prstDash val="solid"/>
              <a:miter/>
            </a:ln>
          </p:spPr>
          <p:txBody>
            <a:bodyPr/>
            <a:lstStyle/>
            <a:p>
              <a:endParaRPr lang="hu-HU" sz="14516"/>
            </a:p>
          </p:txBody>
        </p:sp>
        <p:sp>
          <p:nvSpPr>
            <p:cNvPr id="76" name="TextBox 26">
              <a:extLst>
                <a:ext uri="{FF2B5EF4-FFF2-40B4-BE49-F238E27FC236}">
                  <a16:creationId xmlns:a16="http://schemas.microsoft.com/office/drawing/2014/main" id="{0E2D2943-18C4-C271-26BC-E0668A790705}"/>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r>
                <a:rPr lang="hu-HU" sz="5410" b="1" dirty="0">
                  <a:solidFill>
                    <a:srgbClr val="232D3C"/>
                  </a:solidFill>
                  <a:latin typeface="Arial"/>
                  <a:ea typeface="Arial"/>
                  <a:cs typeface="Arial"/>
                  <a:sym typeface="Arial"/>
                </a:rPr>
                <a:t>Megtalálja a megoldást a felmerülő problémára?</a:t>
              </a:r>
              <a:endParaRPr lang="en-US" sz="5410" dirty="0">
                <a:solidFill>
                  <a:srgbClr val="232D3C"/>
                </a:solidFill>
                <a:latin typeface="Arial"/>
                <a:ea typeface="Arial"/>
                <a:cs typeface="Arial"/>
                <a:sym typeface="Arial"/>
              </a:endParaRPr>
            </a:p>
          </p:txBody>
        </p:sp>
      </p:grpSp>
      <p:sp>
        <p:nvSpPr>
          <p:cNvPr id="77" name="Téglalap: felső két sarkán levágva 76">
            <a:extLst>
              <a:ext uri="{FF2B5EF4-FFF2-40B4-BE49-F238E27FC236}">
                <a16:creationId xmlns:a16="http://schemas.microsoft.com/office/drawing/2014/main" id="{7BEC3307-6A11-22BE-4CC5-75DBDDB54926}"/>
              </a:ext>
            </a:extLst>
          </p:cNvPr>
          <p:cNvSpPr/>
          <p:nvPr/>
        </p:nvSpPr>
        <p:spPr>
          <a:xfrm>
            <a:off x="15871047" y="7260232"/>
            <a:ext cx="14709749" cy="8903269"/>
          </a:xfrm>
          <a:prstGeom prst="snip2SameRect">
            <a:avLst/>
          </a:prstGeom>
          <a:solidFill>
            <a:srgbClr val="9F83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u-HU" sz="5842" b="1" dirty="0">
                <a:solidFill>
                  <a:srgbClr val="FFFFFF"/>
                </a:solidFill>
                <a:latin typeface="Arial"/>
                <a:cs typeface="Arial"/>
              </a:rPr>
              <a:t>A digitális kompetencia több mint eszközhasználat. </a:t>
            </a:r>
          </a:p>
          <a:p>
            <a:pPr algn="ctr"/>
            <a:endParaRPr lang="hu-HU" sz="5842" b="1" dirty="0">
              <a:solidFill>
                <a:srgbClr val="FFFFFF"/>
              </a:solidFill>
              <a:latin typeface="Arial"/>
              <a:cs typeface="Arial"/>
            </a:endParaRPr>
          </a:p>
          <a:p>
            <a:pPr algn="ctr"/>
            <a:r>
              <a:rPr lang="hu-HU" sz="5842" dirty="0">
                <a:solidFill>
                  <a:srgbClr val="FFFFFF"/>
                </a:solidFill>
                <a:latin typeface="Arial"/>
                <a:cs typeface="Arial"/>
              </a:rPr>
              <a:t>Ahhoz, hogy </a:t>
            </a:r>
            <a:r>
              <a:rPr lang="hu-HU" sz="5842" b="1" dirty="0">
                <a:solidFill>
                  <a:srgbClr val="FFFFFF"/>
                </a:solidFill>
                <a:latin typeface="Arial"/>
                <a:cs typeface="Arial"/>
              </a:rPr>
              <a:t>pontosan lássuk az erősségeinket és fejlesztési lehetőségeinket, </a:t>
            </a:r>
            <a:r>
              <a:rPr lang="hu-HU" sz="5842" dirty="0">
                <a:solidFill>
                  <a:srgbClr val="FFFFFF"/>
                </a:solidFill>
                <a:latin typeface="Arial"/>
                <a:cs typeface="Arial"/>
              </a:rPr>
              <a:t>közös fogalmakra és egy jól strukturált keretrendszerre van szükség.</a:t>
            </a:r>
          </a:p>
        </p:txBody>
      </p:sp>
      <p:sp>
        <p:nvSpPr>
          <p:cNvPr id="9" name="TextBox 4">
            <a:extLst>
              <a:ext uri="{FF2B5EF4-FFF2-40B4-BE49-F238E27FC236}">
                <a16:creationId xmlns:a16="http://schemas.microsoft.com/office/drawing/2014/main" id="{B70CB913-2464-CD55-6B60-3628C3DEBF8A}"/>
              </a:ext>
            </a:extLst>
          </p:cNvPr>
          <p:cNvSpPr txBox="1"/>
          <p:nvPr/>
        </p:nvSpPr>
        <p:spPr>
          <a:xfrm>
            <a:off x="1177480" y="1089423"/>
            <a:ext cx="42853804" cy="2324486"/>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I./1. </a:t>
            </a:r>
            <a:r>
              <a:rPr lang="en-US" dirty="0">
                <a:sym typeface="Arial Bold"/>
              </a:rPr>
              <a:t>Mit </a:t>
            </a:r>
            <a:r>
              <a:rPr lang="en-US" dirty="0" err="1">
                <a:sym typeface="Arial Bold"/>
              </a:rPr>
              <a:t>értünk</a:t>
            </a:r>
            <a:r>
              <a:rPr lang="en-US" dirty="0">
                <a:sym typeface="Arial Bold"/>
              </a:rPr>
              <a:t> „</a:t>
            </a:r>
            <a:r>
              <a:rPr lang="en-US" dirty="0" err="1">
                <a:sym typeface="Arial Bold"/>
              </a:rPr>
              <a:t>digitális</a:t>
            </a:r>
            <a:r>
              <a:rPr lang="en-US" dirty="0">
                <a:sym typeface="Arial Bold"/>
              </a:rPr>
              <a:t> </a:t>
            </a:r>
            <a:r>
              <a:rPr lang="en-US" dirty="0" err="1">
                <a:sym typeface="Arial Bold"/>
              </a:rPr>
              <a:t>felkészültség</a:t>
            </a:r>
            <a:r>
              <a:rPr lang="en-US" dirty="0">
                <a:sym typeface="Arial Bold"/>
              </a:rPr>
              <a:t>” </a:t>
            </a:r>
            <a:r>
              <a:rPr lang="en-US" dirty="0" err="1">
                <a:sym typeface="Arial Bold"/>
              </a:rPr>
              <a:t>alatt</a:t>
            </a:r>
            <a:r>
              <a:rPr lang="en-US" dirty="0">
                <a:sym typeface="Arial Bold"/>
              </a:rPr>
              <a:t>? Mit </a:t>
            </a:r>
            <a:r>
              <a:rPr lang="en-US" dirty="0" err="1">
                <a:sym typeface="Arial Bold"/>
              </a:rPr>
              <a:t>jelent</a:t>
            </a:r>
            <a:r>
              <a:rPr lang="en-US" dirty="0">
                <a:sym typeface="Arial Bold"/>
              </a:rPr>
              <a:t> </a:t>
            </a:r>
            <a:r>
              <a:rPr lang="en-US" dirty="0" err="1">
                <a:sym typeface="Arial Bold"/>
              </a:rPr>
              <a:t>valójában</a:t>
            </a:r>
            <a:r>
              <a:rPr lang="en-US" dirty="0">
                <a:sym typeface="Arial Bold"/>
              </a:rPr>
              <a:t> a „</a:t>
            </a:r>
            <a:r>
              <a:rPr lang="en-US" dirty="0" err="1">
                <a:sym typeface="Arial Bold"/>
              </a:rPr>
              <a:t>digitális</a:t>
            </a:r>
            <a:r>
              <a:rPr lang="en-US" dirty="0">
                <a:sym typeface="Arial Bold"/>
              </a:rPr>
              <a:t> </a:t>
            </a:r>
            <a:r>
              <a:rPr lang="en-US" dirty="0" err="1">
                <a:sym typeface="Arial Bold"/>
              </a:rPr>
              <a:t>kompetencia</a:t>
            </a:r>
            <a:r>
              <a:rPr lang="en-US" dirty="0">
                <a:sym typeface="Arial Bold"/>
              </a:rPr>
              <a:t>”?</a:t>
            </a:r>
          </a:p>
        </p:txBody>
      </p:sp>
      <p:grpSp>
        <p:nvGrpSpPr>
          <p:cNvPr id="2" name="Group 38">
            <a:extLst>
              <a:ext uri="{FF2B5EF4-FFF2-40B4-BE49-F238E27FC236}">
                <a16:creationId xmlns:a16="http://schemas.microsoft.com/office/drawing/2014/main" id="{AA8BC438-5B6B-E1BB-8D88-C47040C32DDB}"/>
              </a:ext>
            </a:extLst>
          </p:cNvPr>
          <p:cNvGrpSpPr/>
          <p:nvPr/>
        </p:nvGrpSpPr>
        <p:grpSpPr>
          <a:xfrm>
            <a:off x="895772" y="23518617"/>
            <a:ext cx="44281085" cy="2259574"/>
            <a:chOff x="0" y="0"/>
            <a:chExt cx="23244505" cy="1186120"/>
          </a:xfrm>
        </p:grpSpPr>
        <p:sp>
          <p:nvSpPr>
            <p:cNvPr id="3" name="Freeform 39">
              <a:extLst>
                <a:ext uri="{FF2B5EF4-FFF2-40B4-BE49-F238E27FC236}">
                  <a16:creationId xmlns:a16="http://schemas.microsoft.com/office/drawing/2014/main" id="{115A4342-31CD-AA18-47F3-97A3D11A3B9E}"/>
                </a:ext>
              </a:extLst>
            </p:cNvPr>
            <p:cNvSpPr/>
            <p:nvPr/>
          </p:nvSpPr>
          <p:spPr>
            <a:xfrm>
              <a:off x="0" y="0"/>
              <a:ext cx="23244556" cy="1186171"/>
            </a:xfrm>
            <a:custGeom>
              <a:avLst/>
              <a:gdLst/>
              <a:ahLst/>
              <a:cxnLst/>
              <a:rect l="l" t="t" r="r" b="b"/>
              <a:pathLst>
                <a:path w="23244556" h="1186171">
                  <a:moveTo>
                    <a:pt x="0" y="197697"/>
                  </a:moveTo>
                  <a:cubicBezTo>
                    <a:pt x="0" y="88487"/>
                    <a:pt x="74295" y="0"/>
                    <a:pt x="165989" y="0"/>
                  </a:cubicBezTo>
                  <a:lnTo>
                    <a:pt x="23078567" y="0"/>
                  </a:lnTo>
                  <a:cubicBezTo>
                    <a:pt x="23170260" y="0"/>
                    <a:pt x="23244556" y="88487"/>
                    <a:pt x="23244556" y="197697"/>
                  </a:cubicBezTo>
                  <a:lnTo>
                    <a:pt x="23244556" y="988484"/>
                  </a:lnTo>
                  <a:cubicBezTo>
                    <a:pt x="23244556" y="1097694"/>
                    <a:pt x="23170260" y="1186171"/>
                    <a:pt x="23078567" y="1186171"/>
                  </a:cubicBezTo>
                  <a:lnTo>
                    <a:pt x="165989" y="1186171"/>
                  </a:lnTo>
                  <a:cubicBezTo>
                    <a:pt x="74295" y="1186171"/>
                    <a:pt x="0" y="1097543"/>
                    <a:pt x="0" y="988484"/>
                  </a:cubicBezTo>
                  <a:close/>
                </a:path>
              </a:pathLst>
            </a:custGeom>
            <a:solidFill>
              <a:srgbClr val="0C4A96"/>
            </a:solidFill>
            <a:ln w="6001" cap="sq">
              <a:solidFill>
                <a:srgbClr val="0C4A9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 name="TextBox 40">
              <a:extLst>
                <a:ext uri="{FF2B5EF4-FFF2-40B4-BE49-F238E27FC236}">
                  <a16:creationId xmlns:a16="http://schemas.microsoft.com/office/drawing/2014/main" id="{F74D4AE9-6C4B-E709-3EB0-71FC459BC7BB}"/>
                </a:ext>
              </a:extLst>
            </p:cNvPr>
            <p:cNvSpPr txBox="1"/>
            <p:nvPr/>
          </p:nvSpPr>
          <p:spPr>
            <a:xfrm>
              <a:off x="0" y="-19050"/>
              <a:ext cx="23244505" cy="1205170"/>
            </a:xfrm>
            <a:prstGeom prst="rect">
              <a:avLst/>
            </a:prstGeom>
          </p:spPr>
          <p:txBody>
            <a:bodyPr lIns="129033" tIns="129033" rIns="129033" bIns="129033" rtlCol="0" anchor="ctr"/>
            <a:lstStyle/>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A kérdés nem az, hogy használunk-e digitális eszközöket, hanem az, hogy </a:t>
              </a:r>
            </a:p>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milyen digitális feladatokat milyen önállósággal tudunk megoldani.</a:t>
              </a:r>
              <a:endParaRPr lang="en-US"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spTree>
    <p:extLst>
      <p:ext uri="{BB962C8B-B14F-4D97-AF65-F5344CB8AC3E}">
        <p14:creationId xmlns:p14="http://schemas.microsoft.com/office/powerpoint/2010/main" val="316630874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
          <p:cNvSpPr/>
          <p:nvPr/>
        </p:nvSpPr>
        <p:spPr>
          <a:xfrm>
            <a:off x="2821175" y="5238939"/>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u-HU" sz="14516"/>
          </a:p>
        </p:txBody>
      </p:sp>
      <p:grpSp>
        <p:nvGrpSpPr>
          <p:cNvPr id="11" name="Group 11"/>
          <p:cNvGrpSpPr/>
          <p:nvPr/>
        </p:nvGrpSpPr>
        <p:grpSpPr>
          <a:xfrm>
            <a:off x="3472010" y="5681270"/>
            <a:ext cx="1115111" cy="1021785"/>
            <a:chOff x="0" y="0"/>
            <a:chExt cx="585356" cy="536367"/>
          </a:xfrm>
        </p:grpSpPr>
        <p:sp>
          <p:nvSpPr>
            <p:cNvPr id="12" name="Freeform 12"/>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13" name="TextBox 13"/>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1</a:t>
              </a:r>
            </a:p>
          </p:txBody>
        </p:sp>
      </p:grpSp>
      <p:sp>
        <p:nvSpPr>
          <p:cNvPr id="14" name="Freeform 14">
            <a:extLst>
              <a:ext uri="{C183D7F6-B498-43B3-948B-1728B52AA6E4}">
                <adec:decorative xmlns:adec="http://schemas.microsoft.com/office/drawing/2017/decorative" val="1"/>
              </a:ext>
            </a:extLst>
          </p:cNvPr>
          <p:cNvSpPr/>
          <p:nvPr/>
        </p:nvSpPr>
        <p:spPr>
          <a:xfrm>
            <a:off x="3169563" y="5621609"/>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u-HU" sz="14516" dirty="0"/>
          </a:p>
        </p:txBody>
      </p:sp>
      <p:grpSp>
        <p:nvGrpSpPr>
          <p:cNvPr id="15" name="Group 15"/>
          <p:cNvGrpSpPr/>
          <p:nvPr/>
        </p:nvGrpSpPr>
        <p:grpSpPr>
          <a:xfrm>
            <a:off x="5381196" y="5451806"/>
            <a:ext cx="13440565" cy="1665815"/>
            <a:chOff x="0" y="0"/>
            <a:chExt cx="7055366" cy="874437"/>
          </a:xfrm>
        </p:grpSpPr>
        <p:sp>
          <p:nvSpPr>
            <p:cNvPr id="16" name="Freeform 16"/>
            <p:cNvSpPr/>
            <p:nvPr/>
          </p:nvSpPr>
          <p:spPr>
            <a:xfrm>
              <a:off x="0" y="0"/>
              <a:ext cx="7055366" cy="874441"/>
            </a:xfrm>
            <a:custGeom>
              <a:avLst/>
              <a:gdLst/>
              <a:ahLst/>
              <a:cxnLst/>
              <a:rect l="l" t="t" r="r" b="b"/>
              <a:pathLst>
                <a:path w="7055366" h="874441">
                  <a:moveTo>
                    <a:pt x="0" y="0"/>
                  </a:moveTo>
                  <a:lnTo>
                    <a:pt x="7055366" y="0"/>
                  </a:lnTo>
                  <a:lnTo>
                    <a:pt x="7055366" y="874441"/>
                  </a:lnTo>
                  <a:lnTo>
                    <a:pt x="0" y="874441"/>
                  </a:lnTo>
                  <a:close/>
                </a:path>
              </a:pathLst>
            </a:custGeom>
            <a:blipFill>
              <a:blip r:embed="rId4">
                <a:alphaModFix amt="0"/>
              </a:blip>
              <a:stretch>
                <a:fillRect t="-125727" r="5389" b="-71753"/>
              </a:stretch>
            </a:blipFill>
          </p:spPr>
          <p:txBody>
            <a:bodyPr/>
            <a:lstStyle/>
            <a:p>
              <a:endParaRPr lang="hu-HU" sz="14516"/>
            </a:p>
          </p:txBody>
        </p:sp>
        <p:sp>
          <p:nvSpPr>
            <p:cNvPr id="17" name="TextBox 17"/>
            <p:cNvSpPr txBox="1"/>
            <p:nvPr/>
          </p:nvSpPr>
          <p:spPr>
            <a:xfrm>
              <a:off x="0" y="28575"/>
              <a:ext cx="7055366" cy="845862"/>
            </a:xfrm>
            <a:prstGeom prst="rect">
              <a:avLst/>
            </a:prstGeom>
          </p:spPr>
          <p:txBody>
            <a:bodyPr lIns="0" tIns="0" rIns="0" bIns="0" rtlCol="0" anchor="ctr"/>
            <a:lstStyle/>
            <a:p>
              <a:pPr>
                <a:lnSpc>
                  <a:spcPts val="5080"/>
                </a:lnSpc>
              </a:pPr>
              <a:r>
                <a:rPr lang="en-US" sz="5080" b="1" dirty="0" err="1">
                  <a:solidFill>
                    <a:srgbClr val="232D3C"/>
                  </a:solidFill>
                  <a:latin typeface="Arial Bold"/>
                  <a:ea typeface="Arial Bold"/>
                  <a:cs typeface="Arial Bold"/>
                  <a:sym typeface="Arial Bold"/>
                </a:rPr>
                <a:t>Általános</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cél</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helyett</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pontos</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fejlesztési</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tárgy</a:t>
              </a:r>
              <a:endParaRPr lang="en-US" sz="5080" b="1" dirty="0">
                <a:solidFill>
                  <a:srgbClr val="232D3C"/>
                </a:solidFill>
                <a:latin typeface="Arial Bold"/>
                <a:ea typeface="Arial Bold"/>
                <a:cs typeface="Arial Bold"/>
                <a:sym typeface="Arial Bold"/>
              </a:endParaRPr>
            </a:p>
          </p:txBody>
        </p:sp>
      </p:grpSp>
      <p:grpSp>
        <p:nvGrpSpPr>
          <p:cNvPr id="18" name="Group 18"/>
          <p:cNvGrpSpPr/>
          <p:nvPr/>
        </p:nvGrpSpPr>
        <p:grpSpPr>
          <a:xfrm>
            <a:off x="19417643" y="5866372"/>
            <a:ext cx="24213020" cy="836682"/>
            <a:chOff x="0" y="0"/>
            <a:chExt cx="12710160" cy="439200"/>
          </a:xfrm>
        </p:grpSpPr>
        <p:sp>
          <p:nvSpPr>
            <p:cNvPr id="19" name="Freeform 19"/>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14516"/>
            </a:p>
          </p:txBody>
        </p:sp>
        <p:sp>
          <p:nvSpPr>
            <p:cNvPr id="20" name="TextBox 20"/>
            <p:cNvSpPr txBox="1"/>
            <p:nvPr/>
          </p:nvSpPr>
          <p:spPr>
            <a:xfrm>
              <a:off x="0" y="-19050"/>
              <a:ext cx="12710160" cy="458250"/>
            </a:xfrm>
            <a:prstGeom prst="rect">
              <a:avLst/>
            </a:prstGeom>
          </p:spPr>
          <p:txBody>
            <a:bodyPr lIns="0" tIns="0" rIns="0" bIns="0" rtlCol="0" anchor="ctr"/>
            <a:lstStyle/>
            <a:p>
              <a:pPr>
                <a:lnSpc>
                  <a:spcPts val="4874"/>
                </a:lnSpc>
              </a:pPr>
              <a:r>
                <a:rPr lang="en-US" sz="5080" dirty="0">
                  <a:solidFill>
                    <a:srgbClr val="232D3C"/>
                  </a:solidFill>
                  <a:latin typeface="Arial"/>
                  <a:ea typeface="Arial"/>
                  <a:cs typeface="Arial"/>
                  <a:sym typeface="Arial"/>
                </a:rPr>
                <a:t>nem </a:t>
              </a:r>
              <a:r>
                <a:rPr lang="en-US" sz="5080" dirty="0" err="1">
                  <a:solidFill>
                    <a:srgbClr val="232D3C"/>
                  </a:solidFill>
                  <a:latin typeface="Arial"/>
                  <a:ea typeface="Arial"/>
                  <a:cs typeface="Arial"/>
                  <a:sym typeface="Arial"/>
                </a:rPr>
                <a:t>elég</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azt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mondani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digitális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készségek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tudni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kell</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mit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fejlesztünk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milyen</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szinten</a:t>
              </a:r>
              <a:endParaRPr lang="en-US" sz="5080" dirty="0">
                <a:solidFill>
                  <a:srgbClr val="232D3C"/>
                </a:solidFill>
                <a:latin typeface="Arial"/>
                <a:ea typeface="Arial"/>
                <a:cs typeface="Arial"/>
                <a:sym typeface="Arial"/>
              </a:endParaRPr>
            </a:p>
          </p:txBody>
        </p:sp>
      </p:grpSp>
      <p:sp>
        <p:nvSpPr>
          <p:cNvPr id="21" name="Freeform 21"/>
          <p:cNvSpPr/>
          <p:nvPr/>
        </p:nvSpPr>
        <p:spPr>
          <a:xfrm>
            <a:off x="2821175" y="7956105"/>
            <a:ext cx="40809489" cy="2068389"/>
          </a:xfrm>
          <a:custGeom>
            <a:avLst/>
            <a:gdLst/>
            <a:ahLst/>
            <a:cxnLst/>
            <a:rect l="l" t="t" r="r" b="b"/>
            <a:pathLst>
              <a:path w="16066618" h="814321">
                <a:moveTo>
                  <a:pt x="0" y="0"/>
                </a:moveTo>
                <a:lnTo>
                  <a:pt x="16066618" y="0"/>
                </a:lnTo>
                <a:lnTo>
                  <a:pt x="16066618" y="814321"/>
                </a:lnTo>
                <a:lnTo>
                  <a:pt x="0" y="8143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u-HU" sz="14516"/>
          </a:p>
        </p:txBody>
      </p:sp>
      <p:grpSp>
        <p:nvGrpSpPr>
          <p:cNvPr id="22" name="Group 22"/>
          <p:cNvGrpSpPr/>
          <p:nvPr/>
        </p:nvGrpSpPr>
        <p:grpSpPr>
          <a:xfrm>
            <a:off x="3472010" y="8398436"/>
            <a:ext cx="1115111" cy="1021785"/>
            <a:chOff x="0" y="0"/>
            <a:chExt cx="585356" cy="536367"/>
          </a:xfrm>
        </p:grpSpPr>
        <p:sp>
          <p:nvSpPr>
            <p:cNvPr id="23" name="Freeform 23"/>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24" name="TextBox 24"/>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2</a:t>
              </a:r>
            </a:p>
          </p:txBody>
        </p:sp>
      </p:grpSp>
      <p:sp>
        <p:nvSpPr>
          <p:cNvPr id="25" name="Freeform 25">
            <a:extLst>
              <a:ext uri="{C183D7F6-B498-43B3-948B-1728B52AA6E4}">
                <adec:decorative xmlns:adec="http://schemas.microsoft.com/office/drawing/2017/decorative" val="1"/>
              </a:ext>
            </a:extLst>
          </p:cNvPr>
          <p:cNvSpPr/>
          <p:nvPr/>
        </p:nvSpPr>
        <p:spPr>
          <a:xfrm>
            <a:off x="3169563" y="8340154"/>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u-HU" sz="14516" dirty="0"/>
          </a:p>
        </p:txBody>
      </p:sp>
      <p:grpSp>
        <p:nvGrpSpPr>
          <p:cNvPr id="26" name="Group 26"/>
          <p:cNvGrpSpPr/>
          <p:nvPr/>
        </p:nvGrpSpPr>
        <p:grpSpPr>
          <a:xfrm>
            <a:off x="5283897" y="8398435"/>
            <a:ext cx="12716191" cy="1052908"/>
            <a:chOff x="0" y="0"/>
            <a:chExt cx="6675120" cy="552704"/>
          </a:xfrm>
        </p:grpSpPr>
        <p:sp>
          <p:nvSpPr>
            <p:cNvPr id="27" name="Freeform 27"/>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blipFill>
              <a:blip r:embed="rId4">
                <a:alphaModFix amt="0"/>
              </a:blip>
              <a:stretch>
                <a:fillRect t="-198913" b="-171732"/>
              </a:stretch>
            </a:blipFill>
          </p:spPr>
          <p:txBody>
            <a:bodyPr/>
            <a:lstStyle/>
            <a:p>
              <a:endParaRPr lang="hu-HU" sz="14516"/>
            </a:p>
          </p:txBody>
        </p:sp>
        <p:sp>
          <p:nvSpPr>
            <p:cNvPr id="28" name="TextBox 28"/>
            <p:cNvSpPr txBox="1"/>
            <p:nvPr/>
          </p:nvSpPr>
          <p:spPr>
            <a:xfrm>
              <a:off x="0" y="-9525"/>
              <a:ext cx="6675120" cy="562229"/>
            </a:xfrm>
            <a:prstGeom prst="rect">
              <a:avLst/>
            </a:prstGeom>
          </p:spPr>
          <p:txBody>
            <a:bodyPr lIns="0" tIns="0" rIns="0" bIns="0" rtlCol="0" anchor="ctr"/>
            <a:lstStyle/>
            <a:p>
              <a:pPr>
                <a:lnSpc>
                  <a:spcPts val="6096"/>
                </a:lnSpc>
              </a:pPr>
              <a:r>
                <a:rPr lang="en-US" sz="5080" b="1" dirty="0" err="1">
                  <a:solidFill>
                    <a:srgbClr val="232D3C"/>
                  </a:solidFill>
                  <a:latin typeface="Arial Bold"/>
                  <a:ea typeface="Arial Bold"/>
                  <a:cs typeface="Arial Bold"/>
                  <a:sym typeface="Arial Bold"/>
                </a:rPr>
                <a:t>Bemenetek</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helyett</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tanulási</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eredmények</a:t>
              </a:r>
              <a:endParaRPr lang="en-US" sz="5080" b="1" dirty="0">
                <a:solidFill>
                  <a:srgbClr val="232D3C"/>
                </a:solidFill>
                <a:latin typeface="Arial Bold"/>
                <a:ea typeface="Arial Bold"/>
                <a:cs typeface="Arial Bold"/>
                <a:sym typeface="Arial Bold"/>
              </a:endParaRPr>
            </a:p>
          </p:txBody>
        </p:sp>
      </p:grpSp>
      <p:grpSp>
        <p:nvGrpSpPr>
          <p:cNvPr id="29" name="Group 29"/>
          <p:cNvGrpSpPr/>
          <p:nvPr/>
        </p:nvGrpSpPr>
        <p:grpSpPr>
          <a:xfrm>
            <a:off x="19417643" y="8583541"/>
            <a:ext cx="24213020" cy="836682"/>
            <a:chOff x="0" y="0"/>
            <a:chExt cx="12710160" cy="439200"/>
          </a:xfrm>
        </p:grpSpPr>
        <p:sp>
          <p:nvSpPr>
            <p:cNvPr id="30" name="Freeform 30"/>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14516"/>
            </a:p>
          </p:txBody>
        </p:sp>
        <p:sp>
          <p:nvSpPr>
            <p:cNvPr id="31" name="TextBox 31"/>
            <p:cNvSpPr txBox="1"/>
            <p:nvPr/>
          </p:nvSpPr>
          <p:spPr>
            <a:xfrm>
              <a:off x="0" y="-19050"/>
              <a:ext cx="12710160" cy="458250"/>
            </a:xfrm>
            <a:prstGeom prst="rect">
              <a:avLst/>
            </a:prstGeom>
          </p:spPr>
          <p:txBody>
            <a:bodyPr lIns="0" tIns="0" rIns="0" bIns="0" rtlCol="0" anchor="ctr"/>
            <a:lstStyle/>
            <a:p>
              <a:pPr>
                <a:lnSpc>
                  <a:spcPts val="4874"/>
                </a:lnSpc>
              </a:pPr>
              <a:r>
                <a:rPr lang="en-US" sz="5080" dirty="0">
                  <a:solidFill>
                    <a:srgbClr val="232D3C"/>
                  </a:solidFill>
                  <a:latin typeface="Arial"/>
                  <a:ea typeface="Arial"/>
                  <a:cs typeface="Arial"/>
                  <a:sym typeface="Arial"/>
                </a:rPr>
                <a:t>a </a:t>
              </a:r>
              <a:r>
                <a:rPr lang="en-US" sz="5080" dirty="0" err="1">
                  <a:solidFill>
                    <a:srgbClr val="232D3C"/>
                  </a:solidFill>
                  <a:latin typeface="Arial"/>
                  <a:ea typeface="Arial"/>
                  <a:cs typeface="Arial"/>
                  <a:sym typeface="Arial"/>
                </a:rPr>
                <a:t>hangsúly</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arra</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kerül</a:t>
              </a:r>
              <a:r>
                <a:rPr lang="en-US" sz="5080" dirty="0">
                  <a:solidFill>
                    <a:srgbClr val="232D3C"/>
                  </a:solidFill>
                  <a:latin typeface="Arial"/>
                  <a:ea typeface="Arial"/>
                  <a:cs typeface="Arial"/>
                  <a:sym typeface="Arial"/>
                </a:rPr>
                <a:t>, mi </a:t>
              </a:r>
              <a:r>
                <a:rPr lang="en-US" sz="5080" dirty="0" err="1">
                  <a:solidFill>
                    <a:srgbClr val="232D3C"/>
                  </a:solidFill>
                  <a:latin typeface="Arial"/>
                  <a:ea typeface="Arial"/>
                  <a:cs typeface="Arial"/>
                  <a:sym typeface="Arial"/>
                </a:rPr>
                <a:t>válik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használható</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tudássá</a:t>
              </a:r>
              <a:r>
                <a:rPr lang="en-US" sz="5080" dirty="0">
                  <a:solidFill>
                    <a:srgbClr val="232D3C"/>
                  </a:solidFill>
                  <a:latin typeface="Arial"/>
                  <a:ea typeface="Arial"/>
                  <a:cs typeface="Arial"/>
                  <a:sym typeface="Arial"/>
                </a:rPr>
                <a:t> a </a:t>
              </a:r>
              <a:r>
                <a:rPr lang="en-US" sz="5080" dirty="0" err="1">
                  <a:solidFill>
                    <a:srgbClr val="232D3C"/>
                  </a:solidFill>
                  <a:latin typeface="Arial"/>
                  <a:ea typeface="Arial"/>
                  <a:cs typeface="Arial"/>
                  <a:sym typeface="Arial"/>
                </a:rPr>
                <a:t>tanulási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folyamat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végén</a:t>
              </a:r>
              <a:endParaRPr lang="en-US" sz="5080" dirty="0">
                <a:solidFill>
                  <a:srgbClr val="232D3C"/>
                </a:solidFill>
                <a:latin typeface="Arial"/>
                <a:ea typeface="Arial"/>
                <a:cs typeface="Arial"/>
                <a:sym typeface="Arial"/>
              </a:endParaRPr>
            </a:p>
          </p:txBody>
        </p:sp>
      </p:grpSp>
      <p:sp>
        <p:nvSpPr>
          <p:cNvPr id="32" name="Freeform 32"/>
          <p:cNvSpPr/>
          <p:nvPr/>
        </p:nvSpPr>
        <p:spPr>
          <a:xfrm>
            <a:off x="2821175" y="10673248"/>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hu-HU" sz="14516"/>
          </a:p>
        </p:txBody>
      </p:sp>
      <p:grpSp>
        <p:nvGrpSpPr>
          <p:cNvPr id="33" name="Group 33"/>
          <p:cNvGrpSpPr/>
          <p:nvPr/>
        </p:nvGrpSpPr>
        <p:grpSpPr>
          <a:xfrm>
            <a:off x="3472010" y="11115604"/>
            <a:ext cx="1115111" cy="1021785"/>
            <a:chOff x="0" y="0"/>
            <a:chExt cx="585356" cy="536367"/>
          </a:xfrm>
        </p:grpSpPr>
        <p:sp>
          <p:nvSpPr>
            <p:cNvPr id="34" name="Freeform 34"/>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35" name="TextBox 35"/>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3</a:t>
              </a:r>
            </a:p>
          </p:txBody>
        </p:sp>
      </p:grpSp>
      <p:sp>
        <p:nvSpPr>
          <p:cNvPr id="36" name="Freeform 36">
            <a:extLst>
              <a:ext uri="{C183D7F6-B498-43B3-948B-1728B52AA6E4}">
                <adec:decorative xmlns:adec="http://schemas.microsoft.com/office/drawing/2017/decorative" val="1"/>
              </a:ext>
            </a:extLst>
          </p:cNvPr>
          <p:cNvSpPr/>
          <p:nvPr/>
        </p:nvSpPr>
        <p:spPr>
          <a:xfrm>
            <a:off x="3169563" y="11057294"/>
            <a:ext cx="1615751" cy="1267362"/>
          </a:xfrm>
          <a:custGeom>
            <a:avLst/>
            <a:gdLst/>
            <a:ahLst/>
            <a:cxnLst/>
            <a:rect l="l" t="t" r="r" b="b"/>
            <a:pathLst>
              <a:path w="636118" h="498958">
                <a:moveTo>
                  <a:pt x="0" y="0"/>
                </a:moveTo>
                <a:lnTo>
                  <a:pt x="636118" y="0"/>
                </a:lnTo>
                <a:lnTo>
                  <a:pt x="636118" y="498958"/>
                </a:lnTo>
                <a:lnTo>
                  <a:pt x="0" y="49895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u-HU" sz="14516" dirty="0"/>
          </a:p>
        </p:txBody>
      </p:sp>
      <p:grpSp>
        <p:nvGrpSpPr>
          <p:cNvPr id="37" name="Group 37"/>
          <p:cNvGrpSpPr/>
          <p:nvPr/>
        </p:nvGrpSpPr>
        <p:grpSpPr>
          <a:xfrm>
            <a:off x="5283897" y="11115603"/>
            <a:ext cx="12716191" cy="1052908"/>
            <a:chOff x="0" y="0"/>
            <a:chExt cx="6675120" cy="552704"/>
          </a:xfrm>
        </p:grpSpPr>
        <p:sp>
          <p:nvSpPr>
            <p:cNvPr id="38" name="Freeform 38"/>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blipFill>
              <a:blip r:embed="rId4">
                <a:alphaModFix amt="0"/>
              </a:blip>
              <a:stretch>
                <a:fillRect t="-198913" b="-171732"/>
              </a:stretch>
            </a:blipFill>
          </p:spPr>
          <p:txBody>
            <a:bodyPr/>
            <a:lstStyle/>
            <a:p>
              <a:endParaRPr lang="hu-HU" sz="14516"/>
            </a:p>
          </p:txBody>
        </p:sp>
        <p:sp>
          <p:nvSpPr>
            <p:cNvPr id="39" name="TextBox 39"/>
            <p:cNvSpPr txBox="1"/>
            <p:nvPr/>
          </p:nvSpPr>
          <p:spPr>
            <a:xfrm>
              <a:off x="0" y="-9525"/>
              <a:ext cx="6675120" cy="562229"/>
            </a:xfrm>
            <a:prstGeom prst="rect">
              <a:avLst/>
            </a:prstGeom>
          </p:spPr>
          <p:txBody>
            <a:bodyPr lIns="0" tIns="0" rIns="0" bIns="0" rtlCol="0" anchor="ctr"/>
            <a:lstStyle/>
            <a:p>
              <a:pPr>
                <a:lnSpc>
                  <a:spcPts val="6096"/>
                </a:lnSpc>
              </a:pPr>
              <a:r>
                <a:rPr lang="en-US" sz="5080" b="1" dirty="0" err="1">
                  <a:solidFill>
                    <a:srgbClr val="232D3C"/>
                  </a:solidFill>
                  <a:latin typeface="Arial Bold"/>
                  <a:ea typeface="Arial Bold"/>
                  <a:cs typeface="Arial Bold"/>
                  <a:sym typeface="Arial Bold"/>
                </a:rPr>
                <a:t>Közös</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nyelv</a:t>
              </a:r>
              <a:r>
                <a:rPr lang="en-US" sz="5080" b="1" dirty="0">
                  <a:solidFill>
                    <a:srgbClr val="232D3C"/>
                  </a:solidFill>
                  <a:latin typeface="Arial Bold"/>
                  <a:ea typeface="Arial Bold"/>
                  <a:cs typeface="Arial Bold"/>
                  <a:sym typeface="Arial Bold"/>
                </a:rPr>
                <a:t> a </a:t>
              </a:r>
              <a:r>
                <a:rPr lang="en-US" sz="5080" b="1" dirty="0" err="1">
                  <a:solidFill>
                    <a:srgbClr val="232D3C"/>
                  </a:solidFill>
                  <a:latin typeface="Arial Bold"/>
                  <a:ea typeface="Arial Bold"/>
                  <a:cs typeface="Arial Bold"/>
                  <a:sym typeface="Arial Bold"/>
                </a:rPr>
                <a:t>fejlesztési</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láncban</a:t>
              </a:r>
              <a:endParaRPr lang="en-US" sz="5080" b="1" dirty="0">
                <a:solidFill>
                  <a:srgbClr val="232D3C"/>
                </a:solidFill>
                <a:latin typeface="Arial Bold"/>
                <a:ea typeface="Arial Bold"/>
                <a:cs typeface="Arial Bold"/>
                <a:sym typeface="Arial Bold"/>
              </a:endParaRPr>
            </a:p>
          </p:txBody>
        </p:sp>
      </p:grpSp>
      <p:grpSp>
        <p:nvGrpSpPr>
          <p:cNvPr id="40" name="Group 40"/>
          <p:cNvGrpSpPr/>
          <p:nvPr/>
        </p:nvGrpSpPr>
        <p:grpSpPr>
          <a:xfrm>
            <a:off x="19417643" y="11300706"/>
            <a:ext cx="24213020" cy="836682"/>
            <a:chOff x="0" y="0"/>
            <a:chExt cx="12710160" cy="439200"/>
          </a:xfrm>
        </p:grpSpPr>
        <p:sp>
          <p:nvSpPr>
            <p:cNvPr id="41" name="Freeform 41"/>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14516"/>
            </a:p>
          </p:txBody>
        </p:sp>
        <p:sp>
          <p:nvSpPr>
            <p:cNvPr id="42" name="TextBox 42"/>
            <p:cNvSpPr txBox="1"/>
            <p:nvPr/>
          </p:nvSpPr>
          <p:spPr>
            <a:xfrm>
              <a:off x="0" y="-19050"/>
              <a:ext cx="12710160" cy="458250"/>
            </a:xfrm>
            <a:prstGeom prst="rect">
              <a:avLst/>
            </a:prstGeom>
          </p:spPr>
          <p:txBody>
            <a:bodyPr lIns="0" tIns="0" rIns="0" bIns="0" rtlCol="0" anchor="ctr"/>
            <a:lstStyle/>
            <a:p>
              <a:pPr>
                <a:lnSpc>
                  <a:spcPts val="4874"/>
                </a:lnSpc>
              </a:pPr>
              <a:r>
                <a:rPr lang="en-US" sz="5080" dirty="0" err="1">
                  <a:solidFill>
                    <a:srgbClr val="232D3C"/>
                  </a:solidFill>
                  <a:latin typeface="Arial"/>
                  <a:ea typeface="Arial"/>
                  <a:cs typeface="Arial"/>
                  <a:sym typeface="Arial"/>
                </a:rPr>
                <a:t>képzés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mérés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értékelés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tanúsítás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ugyanahhoz</a:t>
              </a:r>
              <a:r>
                <a:rPr lang="en-US" sz="5080" dirty="0">
                  <a:solidFill>
                    <a:srgbClr val="232D3C"/>
                  </a:solidFill>
                  <a:latin typeface="Arial"/>
                  <a:ea typeface="Arial"/>
                  <a:cs typeface="Arial"/>
                  <a:sym typeface="Arial"/>
                </a:rPr>
                <a:t> a </a:t>
              </a:r>
              <a:r>
                <a:rPr lang="en-US" sz="5080" dirty="0" err="1">
                  <a:solidFill>
                    <a:srgbClr val="232D3C"/>
                  </a:solidFill>
                  <a:latin typeface="Arial"/>
                  <a:ea typeface="Arial"/>
                  <a:cs typeface="Arial"/>
                  <a:sym typeface="Arial"/>
                </a:rPr>
                <a:t>szakmai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referenciához</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kapcsolódik</a:t>
              </a:r>
              <a:endParaRPr lang="en-US" sz="5080" dirty="0">
                <a:solidFill>
                  <a:srgbClr val="232D3C"/>
                </a:solidFill>
                <a:latin typeface="Arial"/>
                <a:ea typeface="Arial"/>
                <a:cs typeface="Arial"/>
                <a:sym typeface="Arial"/>
              </a:endParaRPr>
            </a:p>
          </p:txBody>
        </p:sp>
      </p:grpSp>
      <p:sp>
        <p:nvSpPr>
          <p:cNvPr id="43" name="Freeform 43"/>
          <p:cNvSpPr/>
          <p:nvPr/>
        </p:nvSpPr>
        <p:spPr>
          <a:xfrm>
            <a:off x="2821175" y="13391793"/>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hu-HU" sz="14516"/>
          </a:p>
        </p:txBody>
      </p:sp>
      <p:grpSp>
        <p:nvGrpSpPr>
          <p:cNvPr id="44" name="Group 44"/>
          <p:cNvGrpSpPr/>
          <p:nvPr/>
        </p:nvGrpSpPr>
        <p:grpSpPr>
          <a:xfrm>
            <a:off x="3472010" y="13832745"/>
            <a:ext cx="1115111" cy="1021785"/>
            <a:chOff x="0" y="0"/>
            <a:chExt cx="585356" cy="536367"/>
          </a:xfrm>
        </p:grpSpPr>
        <p:sp>
          <p:nvSpPr>
            <p:cNvPr id="45" name="Freeform 45"/>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46" name="TextBox 46"/>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4</a:t>
              </a:r>
            </a:p>
          </p:txBody>
        </p:sp>
      </p:grpSp>
      <p:sp>
        <p:nvSpPr>
          <p:cNvPr id="47" name="Freeform 47">
            <a:extLst>
              <a:ext uri="{C183D7F6-B498-43B3-948B-1728B52AA6E4}">
                <adec:decorative xmlns:adec="http://schemas.microsoft.com/office/drawing/2017/decorative" val="1"/>
              </a:ext>
            </a:extLst>
          </p:cNvPr>
          <p:cNvSpPr/>
          <p:nvPr/>
        </p:nvSpPr>
        <p:spPr>
          <a:xfrm>
            <a:off x="3169563" y="13774462"/>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hu-HU" sz="14516"/>
          </a:p>
        </p:txBody>
      </p:sp>
      <p:grpSp>
        <p:nvGrpSpPr>
          <p:cNvPr id="48" name="Group 48"/>
          <p:cNvGrpSpPr/>
          <p:nvPr/>
        </p:nvGrpSpPr>
        <p:grpSpPr>
          <a:xfrm>
            <a:off x="5283898" y="13603283"/>
            <a:ext cx="13440565" cy="1665815"/>
            <a:chOff x="0" y="0"/>
            <a:chExt cx="7055366" cy="874437"/>
          </a:xfrm>
        </p:grpSpPr>
        <p:sp>
          <p:nvSpPr>
            <p:cNvPr id="49" name="Freeform 49"/>
            <p:cNvSpPr/>
            <p:nvPr/>
          </p:nvSpPr>
          <p:spPr>
            <a:xfrm>
              <a:off x="0" y="0"/>
              <a:ext cx="7055366" cy="874441"/>
            </a:xfrm>
            <a:custGeom>
              <a:avLst/>
              <a:gdLst/>
              <a:ahLst/>
              <a:cxnLst/>
              <a:rect l="l" t="t" r="r" b="b"/>
              <a:pathLst>
                <a:path w="7055366" h="874441">
                  <a:moveTo>
                    <a:pt x="0" y="0"/>
                  </a:moveTo>
                  <a:lnTo>
                    <a:pt x="7055366" y="0"/>
                  </a:lnTo>
                  <a:lnTo>
                    <a:pt x="7055366" y="874441"/>
                  </a:lnTo>
                  <a:lnTo>
                    <a:pt x="0" y="874441"/>
                  </a:lnTo>
                  <a:close/>
                </a:path>
              </a:pathLst>
            </a:custGeom>
            <a:blipFill>
              <a:blip r:embed="rId4">
                <a:alphaModFix amt="0"/>
              </a:blip>
              <a:stretch>
                <a:fillRect t="-125727" r="5389" b="-71753"/>
              </a:stretch>
            </a:blipFill>
          </p:spPr>
          <p:txBody>
            <a:bodyPr/>
            <a:lstStyle/>
            <a:p>
              <a:endParaRPr lang="hu-HU" sz="14516"/>
            </a:p>
          </p:txBody>
        </p:sp>
        <p:sp>
          <p:nvSpPr>
            <p:cNvPr id="50" name="TextBox 50"/>
            <p:cNvSpPr txBox="1"/>
            <p:nvPr/>
          </p:nvSpPr>
          <p:spPr>
            <a:xfrm>
              <a:off x="0" y="28575"/>
              <a:ext cx="7055366" cy="845862"/>
            </a:xfrm>
            <a:prstGeom prst="rect">
              <a:avLst/>
            </a:prstGeom>
          </p:spPr>
          <p:txBody>
            <a:bodyPr lIns="0" tIns="0" rIns="0" bIns="0" rtlCol="0" anchor="ctr"/>
            <a:lstStyle/>
            <a:p>
              <a:pPr>
                <a:lnSpc>
                  <a:spcPts val="5080"/>
                </a:lnSpc>
              </a:pPr>
              <a:r>
                <a:rPr lang="en-US" sz="5080" b="1">
                  <a:solidFill>
                    <a:srgbClr val="232D3C"/>
                  </a:solidFill>
                  <a:latin typeface="Arial Bold"/>
                  <a:ea typeface="Arial Bold"/>
                  <a:cs typeface="Arial Bold"/>
                  <a:sym typeface="Arial Bold"/>
                </a:rPr>
                <a:t>Sokféle tanulási út, összevethető eredmények</a:t>
              </a:r>
            </a:p>
          </p:txBody>
        </p:sp>
      </p:grpSp>
      <p:grpSp>
        <p:nvGrpSpPr>
          <p:cNvPr id="51" name="Group 51"/>
          <p:cNvGrpSpPr/>
          <p:nvPr/>
        </p:nvGrpSpPr>
        <p:grpSpPr>
          <a:xfrm>
            <a:off x="19417643" y="14017849"/>
            <a:ext cx="23866003" cy="836682"/>
            <a:chOff x="0" y="0"/>
            <a:chExt cx="12710160" cy="439200"/>
          </a:xfrm>
        </p:grpSpPr>
        <p:sp>
          <p:nvSpPr>
            <p:cNvPr id="52" name="Freeform 52"/>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5080"/>
            </a:p>
          </p:txBody>
        </p:sp>
        <p:sp>
          <p:nvSpPr>
            <p:cNvPr id="53" name="TextBox 53"/>
            <p:cNvSpPr txBox="1"/>
            <p:nvPr/>
          </p:nvSpPr>
          <p:spPr>
            <a:xfrm>
              <a:off x="0" y="-19050"/>
              <a:ext cx="12710160" cy="458250"/>
            </a:xfrm>
            <a:prstGeom prst="rect">
              <a:avLst/>
            </a:prstGeom>
          </p:spPr>
          <p:txBody>
            <a:bodyPr lIns="0" tIns="0" rIns="0" bIns="0" rtlCol="0" anchor="ctr"/>
            <a:lstStyle/>
            <a:p>
              <a:pPr>
                <a:lnSpc>
                  <a:spcPts val="4874"/>
                </a:lnSpc>
              </a:pPr>
              <a:r>
                <a:rPr lang="en-US" sz="5080" dirty="0">
                  <a:solidFill>
                    <a:srgbClr val="232D3C"/>
                  </a:solidFill>
                  <a:latin typeface="Arial"/>
                  <a:ea typeface="Arial"/>
                  <a:cs typeface="Arial"/>
                  <a:sym typeface="Arial"/>
                </a:rPr>
                <a:t>a nem </a:t>
              </a:r>
              <a:r>
                <a:rPr lang="en-US" sz="5080" dirty="0" err="1">
                  <a:solidFill>
                    <a:srgbClr val="232D3C"/>
                  </a:solidFill>
                  <a:latin typeface="Arial"/>
                  <a:ea typeface="Arial"/>
                  <a:cs typeface="Arial"/>
                  <a:sym typeface="Arial"/>
                </a:rPr>
                <a:t>lineáris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rövid</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egymásra</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épülő</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tanulási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egységek</a:t>
              </a:r>
              <a:r>
                <a:rPr lang="en-US" sz="5080" dirty="0">
                  <a:solidFill>
                    <a:srgbClr val="232D3C"/>
                  </a:solidFill>
                  <a:latin typeface="Arial"/>
                  <a:ea typeface="Arial"/>
                  <a:cs typeface="Arial"/>
                  <a:sym typeface="Arial"/>
                </a:rPr>
                <a:t> is </a:t>
              </a:r>
              <a:r>
                <a:rPr lang="en-US" sz="5080" dirty="0" err="1">
                  <a:solidFill>
                    <a:srgbClr val="232D3C"/>
                  </a:solidFill>
                  <a:latin typeface="Arial"/>
                  <a:ea typeface="Arial"/>
                  <a:cs typeface="Arial"/>
                  <a:sym typeface="Arial"/>
                </a:rPr>
                <a:t>értelmezhetővé</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válnak</a:t>
              </a:r>
              <a:endParaRPr lang="en-US" sz="5080" dirty="0">
                <a:solidFill>
                  <a:srgbClr val="232D3C"/>
                </a:solidFill>
                <a:latin typeface="Arial"/>
                <a:ea typeface="Arial"/>
                <a:cs typeface="Arial"/>
                <a:sym typeface="Arial"/>
              </a:endParaRPr>
            </a:p>
          </p:txBody>
        </p:sp>
      </p:grpSp>
      <p:sp>
        <p:nvSpPr>
          <p:cNvPr id="54" name="Freeform 54"/>
          <p:cNvSpPr/>
          <p:nvPr/>
        </p:nvSpPr>
        <p:spPr>
          <a:xfrm>
            <a:off x="2821175" y="16108933"/>
            <a:ext cx="40809489" cy="2068389"/>
          </a:xfrm>
          <a:custGeom>
            <a:avLst/>
            <a:gdLst/>
            <a:ahLst/>
            <a:cxnLst/>
            <a:rect l="l" t="t" r="r" b="b"/>
            <a:pathLst>
              <a:path w="16066618" h="814321">
                <a:moveTo>
                  <a:pt x="0" y="0"/>
                </a:moveTo>
                <a:lnTo>
                  <a:pt x="16066618" y="0"/>
                </a:lnTo>
                <a:lnTo>
                  <a:pt x="16066618" y="814321"/>
                </a:lnTo>
                <a:lnTo>
                  <a:pt x="0" y="81432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hu-HU" sz="14516"/>
          </a:p>
        </p:txBody>
      </p:sp>
      <p:grpSp>
        <p:nvGrpSpPr>
          <p:cNvPr id="55" name="Group 55"/>
          <p:cNvGrpSpPr/>
          <p:nvPr/>
        </p:nvGrpSpPr>
        <p:grpSpPr>
          <a:xfrm>
            <a:off x="3472010" y="16551290"/>
            <a:ext cx="1115111" cy="1021785"/>
            <a:chOff x="0" y="0"/>
            <a:chExt cx="585356" cy="536367"/>
          </a:xfrm>
        </p:grpSpPr>
        <p:sp>
          <p:nvSpPr>
            <p:cNvPr id="56" name="Freeform 56"/>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57" name="TextBox 57"/>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5</a:t>
              </a:r>
            </a:p>
          </p:txBody>
        </p:sp>
      </p:grpSp>
      <p:sp>
        <p:nvSpPr>
          <p:cNvPr id="58" name="Freeform 58">
            <a:extLst>
              <a:ext uri="{C183D7F6-B498-43B3-948B-1728B52AA6E4}">
                <adec:decorative xmlns:adec="http://schemas.microsoft.com/office/drawing/2017/decorative" val="1"/>
              </a:ext>
            </a:extLst>
          </p:cNvPr>
          <p:cNvSpPr/>
          <p:nvPr/>
        </p:nvSpPr>
        <p:spPr>
          <a:xfrm>
            <a:off x="3169563" y="16491628"/>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hu-HU" sz="14516"/>
          </a:p>
        </p:txBody>
      </p:sp>
      <p:grpSp>
        <p:nvGrpSpPr>
          <p:cNvPr id="59" name="Group 59"/>
          <p:cNvGrpSpPr/>
          <p:nvPr/>
        </p:nvGrpSpPr>
        <p:grpSpPr>
          <a:xfrm>
            <a:off x="5283897" y="16551288"/>
            <a:ext cx="12716191" cy="1052908"/>
            <a:chOff x="0" y="0"/>
            <a:chExt cx="6675120" cy="552704"/>
          </a:xfrm>
        </p:grpSpPr>
        <p:sp>
          <p:nvSpPr>
            <p:cNvPr id="60" name="Freeform 60"/>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blipFill>
              <a:blip r:embed="rId4">
                <a:alphaModFix amt="0"/>
              </a:blip>
              <a:stretch>
                <a:fillRect t="-198913" b="-171732"/>
              </a:stretch>
            </a:blipFill>
          </p:spPr>
          <p:txBody>
            <a:bodyPr/>
            <a:lstStyle/>
            <a:p>
              <a:endParaRPr lang="hu-HU" sz="14516"/>
            </a:p>
          </p:txBody>
        </p:sp>
        <p:sp>
          <p:nvSpPr>
            <p:cNvPr id="61" name="TextBox 61"/>
            <p:cNvSpPr txBox="1"/>
            <p:nvPr/>
          </p:nvSpPr>
          <p:spPr>
            <a:xfrm>
              <a:off x="0" y="-9525"/>
              <a:ext cx="6675120" cy="562229"/>
            </a:xfrm>
            <a:prstGeom prst="rect">
              <a:avLst/>
            </a:prstGeom>
          </p:spPr>
          <p:txBody>
            <a:bodyPr lIns="0" tIns="0" rIns="0" bIns="0" rtlCol="0" anchor="ctr"/>
            <a:lstStyle/>
            <a:p>
              <a:pPr>
                <a:lnSpc>
                  <a:spcPts val="6096"/>
                </a:lnSpc>
              </a:pPr>
              <a:r>
                <a:rPr lang="en-US" sz="5080" b="1">
                  <a:solidFill>
                    <a:srgbClr val="232D3C"/>
                  </a:solidFill>
                  <a:latin typeface="Arial Bold"/>
                  <a:ea typeface="Arial Bold"/>
                  <a:cs typeface="Arial Bold"/>
                  <a:sym typeface="Arial Bold"/>
                </a:rPr>
                <a:t>Nemzetközi és uniós háttér</a:t>
              </a:r>
            </a:p>
          </p:txBody>
        </p:sp>
      </p:grpSp>
      <p:grpSp>
        <p:nvGrpSpPr>
          <p:cNvPr id="62" name="Group 62"/>
          <p:cNvGrpSpPr/>
          <p:nvPr/>
        </p:nvGrpSpPr>
        <p:grpSpPr>
          <a:xfrm>
            <a:off x="19417643" y="16736394"/>
            <a:ext cx="24213020" cy="836682"/>
            <a:chOff x="0" y="0"/>
            <a:chExt cx="12710160" cy="439200"/>
          </a:xfrm>
        </p:grpSpPr>
        <p:sp>
          <p:nvSpPr>
            <p:cNvPr id="63" name="Freeform 63"/>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14516"/>
            </a:p>
          </p:txBody>
        </p:sp>
        <p:sp>
          <p:nvSpPr>
            <p:cNvPr id="64" name="TextBox 64"/>
            <p:cNvSpPr txBox="1"/>
            <p:nvPr/>
          </p:nvSpPr>
          <p:spPr>
            <a:xfrm>
              <a:off x="0" y="-19050"/>
              <a:ext cx="12710160" cy="458250"/>
            </a:xfrm>
            <a:prstGeom prst="rect">
              <a:avLst/>
            </a:prstGeom>
          </p:spPr>
          <p:txBody>
            <a:bodyPr lIns="0" tIns="0" rIns="0" bIns="0" rtlCol="0" anchor="ctr"/>
            <a:lstStyle/>
            <a:p>
              <a:pPr>
                <a:lnSpc>
                  <a:spcPts val="4874"/>
                </a:lnSpc>
              </a:pPr>
              <a:r>
                <a:rPr lang="en-US" sz="5080" dirty="0" err="1">
                  <a:solidFill>
                    <a:srgbClr val="232D3C"/>
                  </a:solidFill>
                  <a:latin typeface="Arial"/>
                  <a:ea typeface="Arial"/>
                  <a:cs typeface="Arial"/>
                  <a:sym typeface="Arial"/>
                </a:rPr>
                <a:t>közös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célok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referenciaeszközök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indikátorok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szakpolitikai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tanulás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formálták</a:t>
              </a:r>
              <a:r>
                <a:rPr lang="en-US" sz="5080" dirty="0">
                  <a:solidFill>
                    <a:srgbClr val="232D3C"/>
                  </a:solidFill>
                  <a:latin typeface="Arial"/>
                  <a:ea typeface="Arial"/>
                  <a:cs typeface="Arial"/>
                  <a:sym typeface="Arial"/>
                </a:rPr>
                <a:t> a </a:t>
              </a:r>
              <a:r>
                <a:rPr lang="en-US" sz="5080" dirty="0" err="1">
                  <a:solidFill>
                    <a:srgbClr val="232D3C"/>
                  </a:solidFill>
                  <a:latin typeface="Arial"/>
                  <a:ea typeface="Arial"/>
                  <a:cs typeface="Arial"/>
                  <a:sym typeface="Arial"/>
                </a:rPr>
                <a:t>megközelítést</a:t>
              </a:r>
              <a:endParaRPr lang="en-US" sz="5080" dirty="0">
                <a:solidFill>
                  <a:srgbClr val="232D3C"/>
                </a:solidFill>
                <a:latin typeface="Arial"/>
                <a:ea typeface="Arial"/>
                <a:cs typeface="Arial"/>
                <a:sym typeface="Arial"/>
              </a:endParaRPr>
            </a:p>
          </p:txBody>
        </p:sp>
      </p:grpSp>
      <p:sp>
        <p:nvSpPr>
          <p:cNvPr id="65" name="Freeform 65"/>
          <p:cNvSpPr/>
          <p:nvPr/>
        </p:nvSpPr>
        <p:spPr>
          <a:xfrm>
            <a:off x="2821175" y="18826101"/>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hu-HU" sz="14516"/>
          </a:p>
        </p:txBody>
      </p:sp>
      <p:grpSp>
        <p:nvGrpSpPr>
          <p:cNvPr id="66" name="Group 66"/>
          <p:cNvGrpSpPr/>
          <p:nvPr/>
        </p:nvGrpSpPr>
        <p:grpSpPr>
          <a:xfrm>
            <a:off x="3472010" y="19268433"/>
            <a:ext cx="1115111" cy="1021785"/>
            <a:chOff x="0" y="0"/>
            <a:chExt cx="585356" cy="536367"/>
          </a:xfrm>
        </p:grpSpPr>
        <p:sp>
          <p:nvSpPr>
            <p:cNvPr id="67" name="Freeform 67"/>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68" name="TextBox 68"/>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6</a:t>
              </a:r>
            </a:p>
          </p:txBody>
        </p:sp>
      </p:grpSp>
      <p:sp>
        <p:nvSpPr>
          <p:cNvPr id="69" name="Freeform 69">
            <a:extLst>
              <a:ext uri="{C183D7F6-B498-43B3-948B-1728B52AA6E4}">
                <adec:decorative xmlns:adec="http://schemas.microsoft.com/office/drawing/2017/decorative" val="1"/>
              </a:ext>
            </a:extLst>
          </p:cNvPr>
          <p:cNvSpPr/>
          <p:nvPr/>
        </p:nvSpPr>
        <p:spPr>
          <a:xfrm>
            <a:off x="3169563" y="19208771"/>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u-HU" sz="14516"/>
          </a:p>
        </p:txBody>
      </p:sp>
      <p:grpSp>
        <p:nvGrpSpPr>
          <p:cNvPr id="70" name="Group 70"/>
          <p:cNvGrpSpPr/>
          <p:nvPr/>
        </p:nvGrpSpPr>
        <p:grpSpPr>
          <a:xfrm>
            <a:off x="5283897" y="19268431"/>
            <a:ext cx="12716191" cy="1052908"/>
            <a:chOff x="0" y="0"/>
            <a:chExt cx="6675120" cy="552704"/>
          </a:xfrm>
        </p:grpSpPr>
        <p:sp>
          <p:nvSpPr>
            <p:cNvPr id="71" name="Freeform 71"/>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blipFill>
              <a:blip r:embed="rId4">
                <a:alphaModFix amt="0"/>
              </a:blip>
              <a:stretch>
                <a:fillRect t="-198913" b="-171732"/>
              </a:stretch>
            </a:blipFill>
          </p:spPr>
          <p:txBody>
            <a:bodyPr/>
            <a:lstStyle/>
            <a:p>
              <a:endParaRPr lang="hu-HU" sz="14516"/>
            </a:p>
          </p:txBody>
        </p:sp>
        <p:sp>
          <p:nvSpPr>
            <p:cNvPr id="72" name="TextBox 72"/>
            <p:cNvSpPr txBox="1"/>
            <p:nvPr/>
          </p:nvSpPr>
          <p:spPr>
            <a:xfrm>
              <a:off x="0" y="-9525"/>
              <a:ext cx="6675120" cy="562229"/>
            </a:xfrm>
            <a:prstGeom prst="rect">
              <a:avLst/>
            </a:prstGeom>
          </p:spPr>
          <p:txBody>
            <a:bodyPr lIns="0" tIns="0" rIns="0" bIns="0" rtlCol="0" anchor="ctr"/>
            <a:lstStyle/>
            <a:p>
              <a:pPr>
                <a:lnSpc>
                  <a:spcPts val="6096"/>
                </a:lnSpc>
              </a:pPr>
              <a:r>
                <a:rPr lang="en-US" sz="5080" b="1">
                  <a:solidFill>
                    <a:srgbClr val="232D3C"/>
                  </a:solidFill>
                  <a:latin typeface="Arial Bold"/>
                  <a:ea typeface="Arial Bold"/>
                  <a:cs typeface="Arial Bold"/>
                  <a:sym typeface="Arial Bold"/>
                </a:rPr>
                <a:t>Korlátokkal együtt működik jól</a:t>
              </a:r>
            </a:p>
          </p:txBody>
        </p:sp>
      </p:grpSp>
      <p:grpSp>
        <p:nvGrpSpPr>
          <p:cNvPr id="73" name="Group 73"/>
          <p:cNvGrpSpPr/>
          <p:nvPr/>
        </p:nvGrpSpPr>
        <p:grpSpPr>
          <a:xfrm>
            <a:off x="19417643" y="19453535"/>
            <a:ext cx="24213020" cy="836682"/>
            <a:chOff x="0" y="0"/>
            <a:chExt cx="12710160" cy="439200"/>
          </a:xfrm>
        </p:grpSpPr>
        <p:sp>
          <p:nvSpPr>
            <p:cNvPr id="74" name="Freeform 74"/>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14516"/>
            </a:p>
          </p:txBody>
        </p:sp>
        <p:sp>
          <p:nvSpPr>
            <p:cNvPr id="75" name="TextBox 75"/>
            <p:cNvSpPr txBox="1"/>
            <p:nvPr/>
          </p:nvSpPr>
          <p:spPr>
            <a:xfrm>
              <a:off x="0" y="-19050"/>
              <a:ext cx="12710160" cy="458250"/>
            </a:xfrm>
            <a:prstGeom prst="rect">
              <a:avLst/>
            </a:prstGeom>
          </p:spPr>
          <p:txBody>
            <a:bodyPr lIns="0" tIns="0" rIns="0" bIns="0" rtlCol="0" anchor="ctr"/>
            <a:lstStyle/>
            <a:p>
              <a:pPr>
                <a:lnSpc>
                  <a:spcPts val="4874"/>
                </a:lnSpc>
              </a:pPr>
              <a:r>
                <a:rPr lang="en-US" sz="5080" dirty="0">
                  <a:solidFill>
                    <a:srgbClr val="232D3C"/>
                  </a:solidFill>
                  <a:latin typeface="Arial"/>
                  <a:ea typeface="Arial"/>
                  <a:cs typeface="Arial"/>
                  <a:sym typeface="Arial"/>
                </a:rPr>
                <a:t>nem </a:t>
              </a:r>
              <a:r>
                <a:rPr lang="en-US" sz="5080" dirty="0" err="1">
                  <a:solidFill>
                    <a:srgbClr val="232D3C"/>
                  </a:solidFill>
                  <a:latin typeface="Arial"/>
                  <a:ea typeface="Arial"/>
                  <a:cs typeface="Arial"/>
                  <a:sym typeface="Arial"/>
                </a:rPr>
                <a:t>helyettesíti</a:t>
              </a:r>
              <a:r>
                <a:rPr lang="en-US" sz="5080" dirty="0">
                  <a:solidFill>
                    <a:srgbClr val="232D3C"/>
                  </a:solidFill>
                  <a:latin typeface="Arial"/>
                  <a:ea typeface="Arial"/>
                  <a:cs typeface="Arial"/>
                  <a:sym typeface="Arial"/>
                </a:rPr>
                <a:t> a </a:t>
              </a:r>
              <a:r>
                <a:rPr lang="en-US" sz="5080" dirty="0" err="1">
                  <a:solidFill>
                    <a:srgbClr val="232D3C"/>
                  </a:solidFill>
                  <a:latin typeface="Arial"/>
                  <a:ea typeface="Arial"/>
                  <a:cs typeface="Arial"/>
                  <a:sym typeface="Arial"/>
                </a:rPr>
                <a:t>képzést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támogatást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minőségbiztosítást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ezekkel</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együtt</a:t>
              </a:r>
              <a:r>
                <a:rPr lang="en-US" sz="5080" dirty="0">
                  <a:solidFill>
                    <a:srgbClr val="232D3C"/>
                  </a:solidFill>
                  <a:latin typeface="Arial"/>
                  <a:ea typeface="Arial"/>
                  <a:cs typeface="Arial"/>
                  <a:sym typeface="Arial"/>
                </a:rPr>
                <a:t> ad </a:t>
              </a:r>
              <a:r>
                <a:rPr lang="en-US" sz="5080" dirty="0" err="1">
                  <a:solidFill>
                    <a:srgbClr val="232D3C"/>
                  </a:solidFill>
                  <a:latin typeface="Arial"/>
                  <a:ea typeface="Arial"/>
                  <a:cs typeface="Arial"/>
                  <a:sym typeface="Arial"/>
                </a:rPr>
                <a:t>szakmai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alapot</a:t>
              </a:r>
              <a:endParaRPr lang="en-US" sz="5080" dirty="0">
                <a:solidFill>
                  <a:srgbClr val="232D3C"/>
                </a:solidFill>
                <a:latin typeface="Arial"/>
                <a:ea typeface="Arial"/>
                <a:cs typeface="Arial"/>
                <a:sym typeface="Arial"/>
              </a:endParaRPr>
            </a:p>
          </p:txBody>
        </p:sp>
      </p:grpSp>
      <p:grpSp>
        <p:nvGrpSpPr>
          <p:cNvPr id="80" name="Group 80"/>
          <p:cNvGrpSpPr/>
          <p:nvPr/>
        </p:nvGrpSpPr>
        <p:grpSpPr>
          <a:xfrm>
            <a:off x="43838923" y="1125713"/>
            <a:ext cx="1525527" cy="1489337"/>
            <a:chOff x="0" y="0"/>
            <a:chExt cx="800797" cy="781799"/>
          </a:xfrm>
        </p:grpSpPr>
        <p:sp>
          <p:nvSpPr>
            <p:cNvPr id="81" name="Freeform 81"/>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10"/>
              <a:stretch>
                <a:fillRect l="-49435" t="-31795" r="-55183" b="-77796"/>
              </a:stretch>
            </a:blipFill>
          </p:spPr>
          <p:txBody>
            <a:bodyPr/>
            <a:lstStyle/>
            <a:p>
              <a:endParaRPr lang="hu-HU" sz="14516"/>
            </a:p>
          </p:txBody>
        </p:sp>
        <p:grpSp>
          <p:nvGrpSpPr>
            <p:cNvPr id="82" name="Group 82"/>
            <p:cNvGrpSpPr/>
            <p:nvPr/>
          </p:nvGrpSpPr>
          <p:grpSpPr>
            <a:xfrm>
              <a:off x="60798" y="29997"/>
              <a:ext cx="156009" cy="683795"/>
              <a:chOff x="0" y="0"/>
              <a:chExt cx="159139" cy="697514"/>
            </a:xfrm>
          </p:grpSpPr>
          <p:sp>
            <p:nvSpPr>
              <p:cNvPr id="83" name="Freeform 83"/>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4" name="TextBox 84"/>
              <p:cNvSpPr txBox="1"/>
              <p:nvPr/>
            </p:nvSpPr>
            <p:spPr>
              <a:xfrm>
                <a:off x="0" y="-66675"/>
                <a:ext cx="159139" cy="764189"/>
              </a:xfrm>
              <a:prstGeom prst="rect">
                <a:avLst/>
              </a:prstGeom>
            </p:spPr>
            <p:txBody>
              <a:bodyPr lIns="68878" tIns="68878" rIns="68878" bIns="68878" rtlCol="0" anchor="ctr"/>
              <a:lstStyle/>
              <a:p>
                <a:pPr algn="ctr">
                  <a:lnSpc>
                    <a:spcPts val="10665"/>
                  </a:lnSpc>
                </a:pPr>
                <a:endParaRPr sz="14516"/>
              </a:p>
            </p:txBody>
          </p:sp>
        </p:grpSp>
      </p:grpSp>
      <p:sp>
        <p:nvSpPr>
          <p:cNvPr id="5" name="Cím 4">
            <a:extLst>
              <a:ext uri="{FF2B5EF4-FFF2-40B4-BE49-F238E27FC236}">
                <a16:creationId xmlns:a16="http://schemas.microsoft.com/office/drawing/2014/main" id="{0EC0FD4D-7F9A-E782-FEC7-DEBA7E356D2B}"/>
              </a:ext>
            </a:extLst>
          </p:cNvPr>
          <p:cNvSpPr>
            <a:spLocks noGrp="1"/>
          </p:cNvSpPr>
          <p:nvPr>
            <p:ph type="title" idx="4294967295"/>
          </p:nvPr>
        </p:nvSpPr>
        <p:spPr>
          <a:xfrm>
            <a:off x="1161296" y="699718"/>
            <a:ext cx="40645358" cy="2903240"/>
          </a:xfrm>
        </p:spPr>
        <p:txBody>
          <a:bodyPr>
            <a:normAutofit/>
          </a:bodyPr>
          <a:lstStyle/>
          <a:p>
            <a:pPr algn="l"/>
            <a:r>
              <a:rPr lang="hu-HU" sz="6600" b="1" dirty="0">
                <a:solidFill>
                  <a:srgbClr val="232D3C"/>
                </a:solidFill>
                <a:latin typeface="Arial Bold"/>
                <a:ea typeface="Arial Bold"/>
                <a:cs typeface="Arial Bold"/>
                <a:sym typeface="Arial Bold"/>
              </a:rPr>
              <a:t>I./2.A KÖZÖS NYELV EREJE – MIÉRT VAN SZÜKSÉG EGYSÉGES KERETRE?</a:t>
            </a:r>
            <a:endParaRPr lang="hu-HU" sz="6600" dirty="0"/>
          </a:p>
        </p:txBody>
      </p:sp>
      <p:grpSp>
        <p:nvGrpSpPr>
          <p:cNvPr id="4" name="Group 38">
            <a:extLst>
              <a:ext uri="{FF2B5EF4-FFF2-40B4-BE49-F238E27FC236}">
                <a16:creationId xmlns:a16="http://schemas.microsoft.com/office/drawing/2014/main" id="{3CA7FE39-DC1A-062F-7087-33F01DEE5ED6}"/>
              </a:ext>
            </a:extLst>
          </p:cNvPr>
          <p:cNvGrpSpPr/>
          <p:nvPr/>
        </p:nvGrpSpPr>
        <p:grpSpPr>
          <a:xfrm>
            <a:off x="895772" y="23518617"/>
            <a:ext cx="44281085" cy="2259574"/>
            <a:chOff x="0" y="0"/>
            <a:chExt cx="23244505" cy="1186120"/>
          </a:xfrm>
        </p:grpSpPr>
        <p:sp>
          <p:nvSpPr>
            <p:cNvPr id="6" name="Freeform 39">
              <a:extLst>
                <a:ext uri="{FF2B5EF4-FFF2-40B4-BE49-F238E27FC236}">
                  <a16:creationId xmlns:a16="http://schemas.microsoft.com/office/drawing/2014/main" id="{68E9C0E7-269A-1012-28E2-F9AE17F5C6EB}"/>
                </a:ext>
              </a:extLst>
            </p:cNvPr>
            <p:cNvSpPr/>
            <p:nvPr/>
          </p:nvSpPr>
          <p:spPr>
            <a:xfrm>
              <a:off x="0" y="0"/>
              <a:ext cx="23244556" cy="1186171"/>
            </a:xfrm>
            <a:custGeom>
              <a:avLst/>
              <a:gdLst/>
              <a:ahLst/>
              <a:cxnLst/>
              <a:rect l="l" t="t" r="r" b="b"/>
              <a:pathLst>
                <a:path w="23244556" h="1186171">
                  <a:moveTo>
                    <a:pt x="0" y="197697"/>
                  </a:moveTo>
                  <a:cubicBezTo>
                    <a:pt x="0" y="88487"/>
                    <a:pt x="74295" y="0"/>
                    <a:pt x="165989" y="0"/>
                  </a:cubicBezTo>
                  <a:lnTo>
                    <a:pt x="23078567" y="0"/>
                  </a:lnTo>
                  <a:cubicBezTo>
                    <a:pt x="23170260" y="0"/>
                    <a:pt x="23244556" y="88487"/>
                    <a:pt x="23244556" y="197697"/>
                  </a:cubicBezTo>
                  <a:lnTo>
                    <a:pt x="23244556" y="988484"/>
                  </a:lnTo>
                  <a:cubicBezTo>
                    <a:pt x="23244556" y="1097694"/>
                    <a:pt x="23170260" y="1186171"/>
                    <a:pt x="23078567" y="1186171"/>
                  </a:cubicBezTo>
                  <a:lnTo>
                    <a:pt x="165989" y="1186171"/>
                  </a:lnTo>
                  <a:cubicBezTo>
                    <a:pt x="74295" y="1186171"/>
                    <a:pt x="0" y="1097543"/>
                    <a:pt x="0" y="988484"/>
                  </a:cubicBezTo>
                  <a:close/>
                </a:path>
              </a:pathLst>
            </a:custGeom>
            <a:solidFill>
              <a:srgbClr val="0C4A96"/>
            </a:solidFill>
            <a:ln w="6001" cap="sq">
              <a:solidFill>
                <a:srgbClr val="0C4A9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85" name="TextBox 40">
              <a:extLst>
                <a:ext uri="{FF2B5EF4-FFF2-40B4-BE49-F238E27FC236}">
                  <a16:creationId xmlns:a16="http://schemas.microsoft.com/office/drawing/2014/main" id="{E52C9B2F-63F8-9478-0EC2-F189CB1953E1}"/>
                </a:ext>
              </a:extLst>
            </p:cNvPr>
            <p:cNvSpPr txBox="1"/>
            <p:nvPr/>
          </p:nvSpPr>
          <p:spPr>
            <a:xfrm>
              <a:off x="0" y="-19050"/>
              <a:ext cx="23244505" cy="1205170"/>
            </a:xfrm>
            <a:prstGeom prst="rect">
              <a:avLst/>
            </a:prstGeom>
          </p:spPr>
          <p:txBody>
            <a:bodyPr lIns="129033" tIns="129033" rIns="129033" bIns="129033" rtlCol="0" anchor="ctr"/>
            <a:lstStyle/>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Az egységes keret teszi lehetővé, hogy ugyanarról beszéljünk, </a:t>
              </a:r>
            </a:p>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amikor digitális kompetenciát fejlesztünk, mérünk, értékelünk vagy tanúsítunk.</a:t>
              </a:r>
              <a:endParaRPr lang="en-US"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903394" y="905305"/>
            <a:ext cx="41824705" cy="2036660"/>
          </a:xfrm>
          <a:custGeom>
            <a:avLst/>
            <a:gdLst/>
            <a:ahLst/>
            <a:cxnLst/>
            <a:rect l="l" t="t" r="r" b="b"/>
            <a:pathLst>
              <a:path w="21955075" h="1069105">
                <a:moveTo>
                  <a:pt x="0" y="0"/>
                </a:moveTo>
                <a:lnTo>
                  <a:pt x="21955075" y="0"/>
                </a:lnTo>
                <a:lnTo>
                  <a:pt x="21955075" y="1069105"/>
                </a:lnTo>
                <a:lnTo>
                  <a:pt x="0" y="1069105"/>
                </a:lnTo>
                <a:close/>
              </a:path>
            </a:pathLst>
          </a:custGeom>
          <a:blipFill>
            <a:blip r:embed="rId3">
              <a:alphaModFix amt="0"/>
            </a:blip>
            <a:stretch>
              <a:fillRect t="-336180" r="-6145" b="-413285"/>
            </a:stretch>
          </a:blipFill>
        </p:spPr>
        <p:txBody>
          <a:bodyPr/>
          <a:lstStyle/>
          <a:p>
            <a:endParaRPr lang="hu-HU" sz="14516" dirty="0">
              <a:latin typeface="Arial" panose="020B0604020202020204" pitchFamily="34" charset="0"/>
              <a:cs typeface="Arial" panose="020B0604020202020204" pitchFamily="34" charset="0"/>
            </a:endParaRPr>
          </a:p>
        </p:txBody>
      </p:sp>
      <p:grpSp>
        <p:nvGrpSpPr>
          <p:cNvPr id="5" name="Group 5"/>
          <p:cNvGrpSpPr/>
          <p:nvPr/>
        </p:nvGrpSpPr>
        <p:grpSpPr>
          <a:xfrm>
            <a:off x="910989" y="3366541"/>
            <a:ext cx="43749622" cy="1212914"/>
            <a:chOff x="0" y="0"/>
            <a:chExt cx="22965524" cy="636696"/>
          </a:xfrm>
        </p:grpSpPr>
        <p:sp>
          <p:nvSpPr>
            <p:cNvPr id="6" name="Freeform 6"/>
            <p:cNvSpPr/>
            <p:nvPr/>
          </p:nvSpPr>
          <p:spPr>
            <a:xfrm>
              <a:off x="0" y="0"/>
              <a:ext cx="22965524" cy="636695"/>
            </a:xfrm>
            <a:custGeom>
              <a:avLst/>
              <a:gdLst/>
              <a:ahLst/>
              <a:cxnLst/>
              <a:rect l="l" t="t" r="r" b="b"/>
              <a:pathLst>
                <a:path w="22965524" h="636695">
                  <a:moveTo>
                    <a:pt x="0" y="0"/>
                  </a:moveTo>
                  <a:lnTo>
                    <a:pt x="22965524" y="0"/>
                  </a:lnTo>
                  <a:lnTo>
                    <a:pt x="22965524" y="636695"/>
                  </a:lnTo>
                  <a:lnTo>
                    <a:pt x="0" y="636695"/>
                  </a:lnTo>
                  <a:close/>
                </a:path>
              </a:pathLst>
            </a:custGeom>
            <a:blipFill>
              <a:blip r:embed="rId3">
                <a:alphaModFix amt="0"/>
              </a:blip>
              <a:stretch>
                <a:fillRect t="-625244" b="-680401"/>
              </a:stretch>
            </a:blipFill>
          </p:spPr>
          <p:txBody>
            <a:bodyPr/>
            <a:lstStyle/>
            <a:p>
              <a:endParaRPr lang="hu-HU" sz="5842">
                <a:latin typeface="Arial" panose="020B0604020202020204" pitchFamily="34" charset="0"/>
                <a:cs typeface="Arial" panose="020B0604020202020204" pitchFamily="34" charset="0"/>
              </a:endParaRPr>
            </a:p>
          </p:txBody>
        </p:sp>
        <p:sp>
          <p:nvSpPr>
            <p:cNvPr id="7" name="TextBox 7"/>
            <p:cNvSpPr txBox="1"/>
            <p:nvPr/>
          </p:nvSpPr>
          <p:spPr>
            <a:xfrm>
              <a:off x="0" y="-19050"/>
              <a:ext cx="22965524" cy="655746"/>
            </a:xfrm>
            <a:prstGeom prst="rect">
              <a:avLst/>
            </a:prstGeom>
          </p:spPr>
          <p:txBody>
            <a:bodyPr lIns="0" tIns="0" rIns="0" bIns="0" rtlCol="0" anchor="ctr"/>
            <a:lstStyle/>
            <a:p>
              <a:pPr>
                <a:lnSpc>
                  <a:spcPts val="6480"/>
                </a:lnSpc>
              </a:pPr>
              <a:r>
                <a:rPr lang="en-US" sz="5842" dirty="0">
                  <a:solidFill>
                    <a:srgbClr val="B56D52"/>
                  </a:solidFill>
                  <a:latin typeface="Arial" panose="020B0604020202020204" pitchFamily="34" charset="0"/>
                  <a:ea typeface="Object Sans"/>
                  <a:cs typeface="Arial" panose="020B0604020202020204" pitchFamily="34" charset="0"/>
                  <a:sym typeface="Object Sans"/>
                </a:rPr>
                <a:t>Mi a </a:t>
              </a:r>
              <a:r>
                <a:rPr lang="en-US" sz="5842" dirty="0" err="1">
                  <a:solidFill>
                    <a:srgbClr val="B56D52"/>
                  </a:solidFill>
                  <a:latin typeface="Arial" panose="020B0604020202020204" pitchFamily="34" charset="0"/>
                  <a:ea typeface="Object Sans"/>
                  <a:cs typeface="Arial" panose="020B0604020202020204" pitchFamily="34" charset="0"/>
                  <a:sym typeface="Object Sans"/>
                </a:rPr>
                <a:t>DigComp</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és</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hogyan</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támogatja</a:t>
              </a:r>
              <a:r>
                <a:rPr lang="en-US" sz="5842" dirty="0">
                  <a:solidFill>
                    <a:srgbClr val="B56D52"/>
                  </a:solidFill>
                  <a:latin typeface="Arial" panose="020B0604020202020204" pitchFamily="34" charset="0"/>
                  <a:ea typeface="Object Sans"/>
                  <a:cs typeface="Arial" panose="020B0604020202020204" pitchFamily="34" charset="0"/>
                  <a:sym typeface="Object Sans"/>
                </a:rPr>
                <a:t> a </a:t>
              </a:r>
              <a:r>
                <a:rPr lang="en-US" sz="5842" dirty="0" err="1">
                  <a:solidFill>
                    <a:srgbClr val="B56D52"/>
                  </a:solidFill>
                  <a:latin typeface="Arial" panose="020B0604020202020204" pitchFamily="34" charset="0"/>
                  <a:ea typeface="Object Sans"/>
                  <a:cs typeface="Arial" panose="020B0604020202020204" pitchFamily="34" charset="0"/>
                  <a:sym typeface="Object Sans"/>
                </a:rPr>
                <a:t>digitális</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kompetencia</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fejlesztését</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mérését</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értékelését</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és</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tanúsítását</a:t>
              </a:r>
              <a:r>
                <a:rPr lang="en-US" sz="5842" dirty="0">
                  <a:solidFill>
                    <a:srgbClr val="B56D52"/>
                  </a:solidFill>
                  <a:latin typeface="Arial" panose="020B0604020202020204" pitchFamily="34" charset="0"/>
                  <a:ea typeface="Object Sans"/>
                  <a:cs typeface="Arial" panose="020B0604020202020204" pitchFamily="34" charset="0"/>
                  <a:sym typeface="Object Sans"/>
                </a:rPr>
                <a:t>?</a:t>
              </a:r>
            </a:p>
          </p:txBody>
        </p:sp>
      </p:grpSp>
      <p:grpSp>
        <p:nvGrpSpPr>
          <p:cNvPr id="35" name="Group 35"/>
          <p:cNvGrpSpPr/>
          <p:nvPr/>
        </p:nvGrpSpPr>
        <p:grpSpPr>
          <a:xfrm>
            <a:off x="3218752" y="21375303"/>
            <a:ext cx="40022274" cy="1478963"/>
            <a:chOff x="0" y="0"/>
            <a:chExt cx="21008924" cy="776354"/>
          </a:xfrm>
        </p:grpSpPr>
        <p:sp>
          <p:nvSpPr>
            <p:cNvPr id="36" name="Freeform 36"/>
            <p:cNvSpPr/>
            <p:nvPr/>
          </p:nvSpPr>
          <p:spPr>
            <a:xfrm>
              <a:off x="0" y="0"/>
              <a:ext cx="21008975" cy="776354"/>
            </a:xfrm>
            <a:custGeom>
              <a:avLst/>
              <a:gdLst/>
              <a:ahLst/>
              <a:cxnLst/>
              <a:rect l="l" t="t" r="r" b="b"/>
              <a:pathLst>
                <a:path w="21008975" h="776354">
                  <a:moveTo>
                    <a:pt x="0" y="129413"/>
                  </a:moveTo>
                  <a:cubicBezTo>
                    <a:pt x="0" y="57912"/>
                    <a:pt x="57912" y="0"/>
                    <a:pt x="129413" y="0"/>
                  </a:cubicBezTo>
                  <a:lnTo>
                    <a:pt x="20879563" y="0"/>
                  </a:lnTo>
                  <a:cubicBezTo>
                    <a:pt x="20951064" y="0"/>
                    <a:pt x="21008975" y="57912"/>
                    <a:pt x="21008975" y="129413"/>
                  </a:cubicBezTo>
                  <a:lnTo>
                    <a:pt x="21008975" y="646940"/>
                  </a:lnTo>
                  <a:cubicBezTo>
                    <a:pt x="21008975" y="718441"/>
                    <a:pt x="20951064" y="776354"/>
                    <a:pt x="20879563" y="776354"/>
                  </a:cubicBezTo>
                  <a:lnTo>
                    <a:pt x="129413" y="776354"/>
                  </a:lnTo>
                  <a:cubicBezTo>
                    <a:pt x="57912" y="776354"/>
                    <a:pt x="0" y="718441"/>
                    <a:pt x="0" y="646940"/>
                  </a:cubicBezTo>
                  <a:close/>
                </a:path>
              </a:pathLst>
            </a:custGeom>
            <a:solidFill>
              <a:srgbClr val="F5FAF7"/>
            </a:solidFill>
            <a:ln w="6001" cap="sq">
              <a:solidFill>
                <a:srgbClr val="C1E0CE"/>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37" name="TextBox 37"/>
            <p:cNvSpPr txBox="1"/>
            <p:nvPr/>
          </p:nvSpPr>
          <p:spPr>
            <a:xfrm>
              <a:off x="0" y="-19050"/>
              <a:ext cx="21008924" cy="795404"/>
            </a:xfrm>
            <a:prstGeom prst="rect">
              <a:avLst/>
            </a:prstGeom>
          </p:spPr>
          <p:txBody>
            <a:bodyPr lIns="129033" tIns="129033" rIns="129033" bIns="129033" rtlCol="0" anchor="ctr"/>
            <a:lstStyle/>
            <a:p>
              <a:pPr algn="ctr">
                <a:lnSpc>
                  <a:spcPts val="6480"/>
                </a:lnSpc>
              </a:pPr>
              <a:r>
                <a:rPr lang="en-US" sz="5400" b="1">
                  <a:solidFill>
                    <a:srgbClr val="279254"/>
                  </a:solidFill>
                  <a:latin typeface="Arial" panose="020B0604020202020204" pitchFamily="34" charset="0"/>
                  <a:ea typeface="Object Sans Bold"/>
                  <a:cs typeface="Arial" panose="020B0604020202020204" pitchFamily="34" charset="0"/>
                  <a:sym typeface="Object Sans Bold"/>
                </a:rPr>
                <a:t>A DigComp egységesebb, átláthatóbb és összehasonlíthatóbb módon támogatja a digitális kompetencia fejlesztését.</a:t>
              </a:r>
            </a:p>
          </p:txBody>
        </p:sp>
      </p:grpSp>
      <p:grpSp>
        <p:nvGrpSpPr>
          <p:cNvPr id="38" name="Group 38"/>
          <p:cNvGrpSpPr/>
          <p:nvPr/>
        </p:nvGrpSpPr>
        <p:grpSpPr>
          <a:xfrm>
            <a:off x="895772" y="23518617"/>
            <a:ext cx="44281085" cy="2259574"/>
            <a:chOff x="0" y="0"/>
            <a:chExt cx="23244505" cy="1186120"/>
          </a:xfrm>
        </p:grpSpPr>
        <p:sp>
          <p:nvSpPr>
            <p:cNvPr id="39" name="Freeform 39"/>
            <p:cNvSpPr/>
            <p:nvPr/>
          </p:nvSpPr>
          <p:spPr>
            <a:xfrm>
              <a:off x="0" y="0"/>
              <a:ext cx="23244556" cy="1186171"/>
            </a:xfrm>
            <a:custGeom>
              <a:avLst/>
              <a:gdLst/>
              <a:ahLst/>
              <a:cxnLst/>
              <a:rect l="l" t="t" r="r" b="b"/>
              <a:pathLst>
                <a:path w="23244556" h="1186171">
                  <a:moveTo>
                    <a:pt x="0" y="197697"/>
                  </a:moveTo>
                  <a:cubicBezTo>
                    <a:pt x="0" y="88487"/>
                    <a:pt x="74295" y="0"/>
                    <a:pt x="165989" y="0"/>
                  </a:cubicBezTo>
                  <a:lnTo>
                    <a:pt x="23078567" y="0"/>
                  </a:lnTo>
                  <a:cubicBezTo>
                    <a:pt x="23170260" y="0"/>
                    <a:pt x="23244556" y="88487"/>
                    <a:pt x="23244556" y="197697"/>
                  </a:cubicBezTo>
                  <a:lnTo>
                    <a:pt x="23244556" y="988484"/>
                  </a:lnTo>
                  <a:cubicBezTo>
                    <a:pt x="23244556" y="1097694"/>
                    <a:pt x="23170260" y="1186171"/>
                    <a:pt x="23078567" y="1186171"/>
                  </a:cubicBezTo>
                  <a:lnTo>
                    <a:pt x="165989" y="1186171"/>
                  </a:lnTo>
                  <a:cubicBezTo>
                    <a:pt x="74295" y="1186171"/>
                    <a:pt x="0" y="1097543"/>
                    <a:pt x="0" y="988484"/>
                  </a:cubicBezTo>
                  <a:close/>
                </a:path>
              </a:pathLst>
            </a:custGeom>
            <a:solidFill>
              <a:srgbClr val="0C4A96"/>
            </a:solidFill>
            <a:ln w="6001" cap="sq">
              <a:solidFill>
                <a:srgbClr val="0C4A9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0" name="TextBox 40"/>
            <p:cNvSpPr txBox="1"/>
            <p:nvPr/>
          </p:nvSpPr>
          <p:spPr>
            <a:xfrm>
              <a:off x="0" y="-19050"/>
              <a:ext cx="23244505" cy="1205170"/>
            </a:xfrm>
            <a:prstGeom prst="rect">
              <a:avLst/>
            </a:prstGeom>
          </p:spPr>
          <p:txBody>
            <a:bodyPr lIns="129033" tIns="129033" rIns="129033" bIns="129033" rtlCol="0" anchor="ctr"/>
            <a:lstStyle/>
            <a:p>
              <a:pPr algn="ctr">
                <a:lnSpc>
                  <a:spcPts val="6480"/>
                </a:lnSpc>
              </a:pP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A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DigComp</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stabil</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közös</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alap</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amely</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technológiasemleges</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nem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előíró</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és</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gyakorlati</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alkalmazásokhoz</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is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kapcsolható</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a:t>
              </a:r>
            </a:p>
          </p:txBody>
        </p:sp>
      </p:grpSp>
      <p:grpSp>
        <p:nvGrpSpPr>
          <p:cNvPr id="41" name="Group 41"/>
          <p:cNvGrpSpPr/>
          <p:nvPr/>
        </p:nvGrpSpPr>
        <p:grpSpPr>
          <a:xfrm>
            <a:off x="43825180" y="983828"/>
            <a:ext cx="1670859" cy="1631222"/>
            <a:chOff x="0" y="0"/>
            <a:chExt cx="877086" cy="856279"/>
          </a:xfrm>
        </p:grpSpPr>
        <p:sp>
          <p:nvSpPr>
            <p:cNvPr id="42" name="Freeform 42"/>
            <p:cNvSpPr/>
            <p:nvPr/>
          </p:nvSpPr>
          <p:spPr>
            <a:xfrm>
              <a:off x="0" y="0"/>
              <a:ext cx="877086" cy="856279"/>
            </a:xfrm>
            <a:custGeom>
              <a:avLst/>
              <a:gdLst/>
              <a:ahLst/>
              <a:cxnLst/>
              <a:rect l="l" t="t" r="r" b="b"/>
              <a:pathLst>
                <a:path w="877086" h="856279">
                  <a:moveTo>
                    <a:pt x="0" y="0"/>
                  </a:moveTo>
                  <a:lnTo>
                    <a:pt x="877086" y="0"/>
                  </a:lnTo>
                  <a:lnTo>
                    <a:pt x="877086" y="856279"/>
                  </a:lnTo>
                  <a:lnTo>
                    <a:pt x="0" y="856279"/>
                  </a:lnTo>
                  <a:lnTo>
                    <a:pt x="0" y="0"/>
                  </a:lnTo>
                  <a:close/>
                </a:path>
              </a:pathLst>
            </a:custGeom>
            <a:blipFill>
              <a:blip r:embed="rId4"/>
              <a:stretch>
                <a:fillRect l="-49435" t="-31795" r="-55183" b="-77796"/>
              </a:stretch>
            </a:blipFill>
          </p:spPr>
          <p:txBody>
            <a:bodyPr/>
            <a:lstStyle/>
            <a:p>
              <a:endParaRPr lang="hu-HU" sz="14516">
                <a:latin typeface="Arial" panose="020B0604020202020204" pitchFamily="34" charset="0"/>
                <a:cs typeface="Arial" panose="020B0604020202020204" pitchFamily="34" charset="0"/>
              </a:endParaRPr>
            </a:p>
          </p:txBody>
        </p:sp>
        <p:grpSp>
          <p:nvGrpSpPr>
            <p:cNvPr id="43" name="Group 43"/>
            <p:cNvGrpSpPr/>
            <p:nvPr/>
          </p:nvGrpSpPr>
          <p:grpSpPr>
            <a:xfrm>
              <a:off x="66590" y="32855"/>
              <a:ext cx="170871" cy="748938"/>
              <a:chOff x="0" y="0"/>
              <a:chExt cx="159139" cy="697514"/>
            </a:xfrm>
          </p:grpSpPr>
          <p:sp>
            <p:nvSpPr>
              <p:cNvPr id="44" name="Freeform 44"/>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latin typeface="Arial" panose="020B0604020202020204" pitchFamily="34" charset="0"/>
                  <a:cs typeface="Arial" panose="020B0604020202020204" pitchFamily="34" charset="0"/>
                </a:endParaRPr>
              </a:p>
            </p:txBody>
          </p:sp>
          <p:sp>
            <p:nvSpPr>
              <p:cNvPr id="45" name="TextBox 45"/>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latin typeface="Arial" panose="020B0604020202020204" pitchFamily="34" charset="0"/>
                  <a:cs typeface="Arial" panose="020B0604020202020204" pitchFamily="34" charset="0"/>
                </a:endParaRPr>
              </a:p>
            </p:txBody>
          </p:sp>
        </p:grpSp>
      </p:grpSp>
      <p:grpSp>
        <p:nvGrpSpPr>
          <p:cNvPr id="46" name="Group 8">
            <a:extLst>
              <a:ext uri="{FF2B5EF4-FFF2-40B4-BE49-F238E27FC236}">
                <a16:creationId xmlns:a16="http://schemas.microsoft.com/office/drawing/2014/main" id="{3E81580F-E82C-485B-2823-10B1E2BD36BB}"/>
              </a:ext>
            </a:extLst>
          </p:cNvPr>
          <p:cNvGrpSpPr/>
          <p:nvPr/>
        </p:nvGrpSpPr>
        <p:grpSpPr>
          <a:xfrm>
            <a:off x="15475007" y="9139220"/>
            <a:ext cx="15501825" cy="5373508"/>
            <a:chOff x="0" y="0"/>
            <a:chExt cx="8137385" cy="2820719"/>
          </a:xfrm>
        </p:grpSpPr>
        <p:sp>
          <p:nvSpPr>
            <p:cNvPr id="47" name="Freeform 9">
              <a:extLst>
                <a:ext uri="{FF2B5EF4-FFF2-40B4-BE49-F238E27FC236}">
                  <a16:creationId xmlns:a16="http://schemas.microsoft.com/office/drawing/2014/main" id="{EB85D9C1-C661-1DA3-B815-939A1C1977C7}"/>
                </a:ext>
              </a:extLst>
            </p:cNvPr>
            <p:cNvSpPr/>
            <p:nvPr/>
          </p:nvSpPr>
          <p:spPr>
            <a:xfrm>
              <a:off x="0" y="0"/>
              <a:ext cx="8137398" cy="2820669"/>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solidFill>
              <a:srgbClr val="9F8375"/>
            </a:solidFill>
            <a:ln w="6001" cap="sq">
              <a:solidFill>
                <a:srgbClr val="9A5135"/>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8" name="TextBox 10">
              <a:extLst>
                <a:ext uri="{FF2B5EF4-FFF2-40B4-BE49-F238E27FC236}">
                  <a16:creationId xmlns:a16="http://schemas.microsoft.com/office/drawing/2014/main" id="{32979D9F-5F4D-7065-0612-E4808E5AB2DB}"/>
                </a:ext>
              </a:extLst>
            </p:cNvPr>
            <p:cNvSpPr txBox="1"/>
            <p:nvPr/>
          </p:nvSpPr>
          <p:spPr>
            <a:xfrm>
              <a:off x="0" y="-19050"/>
              <a:ext cx="8137385" cy="2839769"/>
            </a:xfrm>
            <a:prstGeom prst="rect">
              <a:avLst/>
            </a:prstGeom>
          </p:spPr>
          <p:txBody>
            <a:bodyPr lIns="129033" tIns="129033" rIns="129033" bIns="129033" rtlCol="0" anchor="ctr"/>
            <a:lstStyle/>
            <a:p>
              <a:pPr algn="ctr">
                <a:lnSpc>
                  <a:spcPts val="6480"/>
                </a:lnSpc>
              </a:pP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DIGCOMP</a:t>
              </a:r>
            </a:p>
            <a:p>
              <a:pPr algn="ctr">
                <a:lnSpc>
                  <a:spcPts val="6480"/>
                </a:lnSpc>
              </a:pPr>
              <a:r>
                <a:rPr lang="en-US" sz="5400" dirty="0" err="1">
                  <a:solidFill>
                    <a:srgbClr val="FFFFFF"/>
                  </a:solidFill>
                  <a:latin typeface="Arial" panose="020B0604020202020204" pitchFamily="34" charset="0"/>
                  <a:ea typeface="Object Sans"/>
                  <a:cs typeface="Arial" panose="020B0604020202020204" pitchFamily="34" charset="0"/>
                  <a:sym typeface="Object Sans"/>
                </a:rPr>
                <a:t>közös</a:t>
              </a:r>
              <a:r>
                <a:rPr lang="en-US" sz="5400" dirty="0">
                  <a:solidFill>
                    <a:srgbClr val="FFFFFF"/>
                  </a:solidFill>
                  <a:latin typeface="Arial" panose="020B0604020202020204" pitchFamily="34" charset="0"/>
                  <a:ea typeface="Object Sans"/>
                  <a:cs typeface="Arial" panose="020B0604020202020204" pitchFamily="34" charset="0"/>
                  <a:sym typeface="Object Sans"/>
                </a:rPr>
                <a:t> </a:t>
              </a:r>
              <a:r>
                <a:rPr lang="en-US" sz="5400" dirty="0" err="1">
                  <a:solidFill>
                    <a:srgbClr val="FFFFFF"/>
                  </a:solidFill>
                  <a:latin typeface="Arial" panose="020B0604020202020204" pitchFamily="34" charset="0"/>
                  <a:ea typeface="Object Sans"/>
                  <a:cs typeface="Arial" panose="020B0604020202020204" pitchFamily="34" charset="0"/>
                  <a:sym typeface="Object Sans"/>
                </a:rPr>
                <a:t>európai</a:t>
              </a:r>
              <a:r>
                <a:rPr lang="en-US" sz="5400" dirty="0">
                  <a:solidFill>
                    <a:srgbClr val="FFFFFF"/>
                  </a:solidFill>
                  <a:latin typeface="Arial" panose="020B0604020202020204" pitchFamily="34" charset="0"/>
                  <a:ea typeface="Object Sans"/>
                  <a:cs typeface="Arial" panose="020B0604020202020204" pitchFamily="34" charset="0"/>
                  <a:sym typeface="Object Sans"/>
                </a:rPr>
                <a:t> </a:t>
              </a:r>
              <a:r>
                <a:rPr lang="en-US" sz="5400" dirty="0" err="1">
                  <a:solidFill>
                    <a:srgbClr val="FFFFFF"/>
                  </a:solidFill>
                  <a:latin typeface="Arial" panose="020B0604020202020204" pitchFamily="34" charset="0"/>
                  <a:ea typeface="Object Sans"/>
                  <a:cs typeface="Arial" panose="020B0604020202020204" pitchFamily="34" charset="0"/>
                  <a:sym typeface="Object Sans"/>
                </a:rPr>
                <a:t>digitáliskompetencia-referenciakeret</a:t>
              </a:r>
              <a:endParaRPr lang="en-US" sz="5400" dirty="0">
                <a:solidFill>
                  <a:srgbClr val="FFFFFF"/>
                </a:solidFill>
                <a:latin typeface="Arial" panose="020B0604020202020204" pitchFamily="34" charset="0"/>
                <a:ea typeface="Object Sans"/>
                <a:cs typeface="Arial" panose="020B0604020202020204" pitchFamily="34" charset="0"/>
                <a:sym typeface="Object Sans"/>
              </a:endParaRPr>
            </a:p>
          </p:txBody>
        </p:sp>
      </p:grpSp>
      <p:grpSp>
        <p:nvGrpSpPr>
          <p:cNvPr id="49" name="Group 11">
            <a:extLst>
              <a:ext uri="{FF2B5EF4-FFF2-40B4-BE49-F238E27FC236}">
                <a16:creationId xmlns:a16="http://schemas.microsoft.com/office/drawing/2014/main" id="{2788E0C2-16AE-6183-3000-C69E4311C118}"/>
              </a:ext>
            </a:extLst>
          </p:cNvPr>
          <p:cNvGrpSpPr/>
          <p:nvPr/>
        </p:nvGrpSpPr>
        <p:grpSpPr>
          <a:xfrm>
            <a:off x="4617752" y="5950779"/>
            <a:ext cx="12801688" cy="3021099"/>
            <a:chOff x="0" y="0"/>
            <a:chExt cx="5834062" cy="1585868"/>
          </a:xfrm>
        </p:grpSpPr>
        <p:sp>
          <p:nvSpPr>
            <p:cNvPr id="50" name="Freeform 12">
              <a:extLst>
                <a:ext uri="{FF2B5EF4-FFF2-40B4-BE49-F238E27FC236}">
                  <a16:creationId xmlns:a16="http://schemas.microsoft.com/office/drawing/2014/main" id="{74E23D05-6309-D5C9-605F-CC7C191C7A37}"/>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F1F6FB"/>
            </a:solidFill>
            <a:ln w="6001" cap="sq">
              <a:solidFill>
                <a:srgbClr val="ADC6E9"/>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1" name="TextBox 13">
              <a:extLst>
                <a:ext uri="{FF2B5EF4-FFF2-40B4-BE49-F238E27FC236}">
                  <a16:creationId xmlns:a16="http://schemas.microsoft.com/office/drawing/2014/main" id="{DBCDFDEB-28A2-FF4D-5036-939DF9D97B36}"/>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a:solidFill>
                    <a:srgbClr val="0C4A96"/>
                  </a:solidFill>
                  <a:latin typeface="Arial" panose="020B0604020202020204" pitchFamily="34" charset="0"/>
                  <a:ea typeface="Object Sans Bold"/>
                  <a:cs typeface="Arial" panose="020B0604020202020204" pitchFamily="34" charset="0"/>
                  <a:sym typeface="Object Sans Bold"/>
                </a:rPr>
                <a:t>1. Referenciakeret</a:t>
              </a:r>
            </a:p>
            <a:p>
              <a:pPr algn="ctr">
                <a:lnSpc>
                  <a:spcPts val="6480"/>
                </a:lnSpc>
              </a:pPr>
              <a:r>
                <a:rPr lang="en-US" sz="5400">
                  <a:solidFill>
                    <a:srgbClr val="1B2B49"/>
                  </a:solidFill>
                  <a:latin typeface="Arial" panose="020B0604020202020204" pitchFamily="34" charset="0"/>
                  <a:ea typeface="Object Sans"/>
                  <a:cs typeface="Arial" panose="020B0604020202020204" pitchFamily="34" charset="0"/>
                  <a:sym typeface="Object Sans"/>
                </a:rPr>
                <a:t>nem tanterv • nem mérőeszköz</a:t>
              </a:r>
            </a:p>
          </p:txBody>
        </p:sp>
      </p:grpSp>
      <p:grpSp>
        <p:nvGrpSpPr>
          <p:cNvPr id="52" name="Group 14">
            <a:extLst>
              <a:ext uri="{FF2B5EF4-FFF2-40B4-BE49-F238E27FC236}">
                <a16:creationId xmlns:a16="http://schemas.microsoft.com/office/drawing/2014/main" id="{89618CC1-B6B4-362E-CFAF-DD3E7C2AED18}"/>
              </a:ext>
            </a:extLst>
          </p:cNvPr>
          <p:cNvGrpSpPr/>
          <p:nvPr/>
        </p:nvGrpSpPr>
        <p:grpSpPr>
          <a:xfrm>
            <a:off x="29074641" y="5925914"/>
            <a:ext cx="12801688" cy="3021099"/>
            <a:chOff x="0" y="0"/>
            <a:chExt cx="5834062" cy="1585868"/>
          </a:xfrm>
        </p:grpSpPr>
        <p:sp>
          <p:nvSpPr>
            <p:cNvPr id="53" name="Freeform 15">
              <a:extLst>
                <a:ext uri="{FF2B5EF4-FFF2-40B4-BE49-F238E27FC236}">
                  <a16:creationId xmlns:a16="http://schemas.microsoft.com/office/drawing/2014/main" id="{F3B22846-EE66-2861-89B6-BE63CCE2B718}"/>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FDF8F1"/>
            </a:solidFill>
            <a:ln w="6001" cap="sq">
              <a:solidFill>
                <a:srgbClr val="EBD2AD"/>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4" name="TextBox 16">
              <a:extLst>
                <a:ext uri="{FF2B5EF4-FFF2-40B4-BE49-F238E27FC236}">
                  <a16:creationId xmlns:a16="http://schemas.microsoft.com/office/drawing/2014/main" id="{182D1382-C35D-37CA-F99A-5C61486520D4}"/>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dirty="0">
                  <a:solidFill>
                    <a:srgbClr val="BF7821"/>
                  </a:solidFill>
                  <a:latin typeface="Arial" panose="020B0604020202020204" pitchFamily="34" charset="0"/>
                  <a:ea typeface="Object Sans Bold"/>
                  <a:cs typeface="Arial" panose="020B0604020202020204" pitchFamily="34" charset="0"/>
                  <a:sym typeface="Object Sans Bold"/>
                </a:rPr>
                <a:t>2. </a:t>
              </a:r>
              <a:r>
                <a:rPr lang="en-US" sz="5400" b="1" dirty="0" err="1">
                  <a:solidFill>
                    <a:srgbClr val="BF7821"/>
                  </a:solidFill>
                  <a:latin typeface="Arial" panose="020B0604020202020204" pitchFamily="34" charset="0"/>
                  <a:ea typeface="Object Sans Bold"/>
                  <a:cs typeface="Arial" panose="020B0604020202020204" pitchFamily="34" charset="0"/>
                  <a:sym typeface="Object Sans Bold"/>
                </a:rPr>
                <a:t>Szerkezeti</a:t>
              </a:r>
              <a:r>
                <a:rPr lang="en-US" sz="5400" b="1" dirty="0">
                  <a:solidFill>
                    <a:srgbClr val="BF7821"/>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BF7821"/>
                  </a:solidFill>
                  <a:latin typeface="Arial" panose="020B0604020202020204" pitchFamily="34" charset="0"/>
                  <a:ea typeface="Object Sans Bold"/>
                  <a:cs typeface="Arial" panose="020B0604020202020204" pitchFamily="34" charset="0"/>
                  <a:sym typeface="Object Sans Bold"/>
                </a:rPr>
                <a:t>logika</a:t>
              </a:r>
              <a:endParaRPr lang="en-US" sz="5400" b="1" dirty="0">
                <a:solidFill>
                  <a:srgbClr val="BF7821"/>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területek</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elemek</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szintek</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55" name="Group 17">
            <a:extLst>
              <a:ext uri="{FF2B5EF4-FFF2-40B4-BE49-F238E27FC236}">
                <a16:creationId xmlns:a16="http://schemas.microsoft.com/office/drawing/2014/main" id="{BD4FA6DD-DD26-B5C8-5FFD-15348F108683}"/>
              </a:ext>
            </a:extLst>
          </p:cNvPr>
          <p:cNvGrpSpPr/>
          <p:nvPr/>
        </p:nvGrpSpPr>
        <p:grpSpPr>
          <a:xfrm>
            <a:off x="967747" y="10840086"/>
            <a:ext cx="12801688" cy="3021099"/>
            <a:chOff x="0" y="0"/>
            <a:chExt cx="5834062" cy="1585868"/>
          </a:xfrm>
        </p:grpSpPr>
        <p:sp>
          <p:nvSpPr>
            <p:cNvPr id="56" name="Freeform 18">
              <a:extLst>
                <a:ext uri="{FF2B5EF4-FFF2-40B4-BE49-F238E27FC236}">
                  <a16:creationId xmlns:a16="http://schemas.microsoft.com/office/drawing/2014/main" id="{D8EC23B0-FE68-3089-EA65-F29C5CE103DE}"/>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EFF9F8"/>
            </a:solidFill>
            <a:ln w="6001" cap="sq">
              <a:solidFill>
                <a:srgbClr val="A3DFDC"/>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7" name="TextBox 19">
              <a:extLst>
                <a:ext uri="{FF2B5EF4-FFF2-40B4-BE49-F238E27FC236}">
                  <a16:creationId xmlns:a16="http://schemas.microsoft.com/office/drawing/2014/main" id="{B144DD57-B3F8-8C8D-8258-EC13F386266A}"/>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3.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Állampolgári</a:t>
              </a: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fókusz</a:t>
              </a:r>
              <a:endParaRPr lang="en-US" sz="5400" b="1" dirty="0">
                <a:solidFill>
                  <a:srgbClr val="008DA4"/>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tanulás</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munka</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ügyintézés</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58" name="Group 20">
            <a:extLst>
              <a:ext uri="{FF2B5EF4-FFF2-40B4-BE49-F238E27FC236}">
                <a16:creationId xmlns:a16="http://schemas.microsoft.com/office/drawing/2014/main" id="{00C34D76-DBDC-2E8D-8E85-6C9C7F0F9C78}"/>
              </a:ext>
            </a:extLst>
          </p:cNvPr>
          <p:cNvGrpSpPr/>
          <p:nvPr/>
        </p:nvGrpSpPr>
        <p:grpSpPr>
          <a:xfrm>
            <a:off x="32682403" y="10733063"/>
            <a:ext cx="12801688" cy="3017541"/>
            <a:chOff x="0" y="0"/>
            <a:chExt cx="5834062" cy="1617942"/>
          </a:xfrm>
        </p:grpSpPr>
        <p:sp>
          <p:nvSpPr>
            <p:cNvPr id="59" name="Freeform 21">
              <a:extLst>
                <a:ext uri="{FF2B5EF4-FFF2-40B4-BE49-F238E27FC236}">
                  <a16:creationId xmlns:a16="http://schemas.microsoft.com/office/drawing/2014/main" id="{3ABD41BA-0F56-5089-BDF9-3EE6ABDC8F6D}"/>
                </a:ext>
              </a:extLst>
            </p:cNvPr>
            <p:cNvSpPr/>
            <p:nvPr/>
          </p:nvSpPr>
          <p:spPr>
            <a:xfrm>
              <a:off x="0" y="0"/>
              <a:ext cx="5833999" cy="1617930"/>
            </a:xfrm>
            <a:custGeom>
              <a:avLst/>
              <a:gdLst/>
              <a:ahLst/>
              <a:cxnLst/>
              <a:rect l="l" t="t" r="r" b="b"/>
              <a:pathLst>
                <a:path w="5833999" h="1617930">
                  <a:moveTo>
                    <a:pt x="0" y="269633"/>
                  </a:moveTo>
                  <a:cubicBezTo>
                    <a:pt x="0" y="120758"/>
                    <a:pt x="118364" y="0"/>
                    <a:pt x="264287" y="0"/>
                  </a:cubicBezTo>
                  <a:lnTo>
                    <a:pt x="5569712" y="0"/>
                  </a:lnTo>
                  <a:cubicBezTo>
                    <a:pt x="5715635" y="0"/>
                    <a:pt x="5833999" y="120758"/>
                    <a:pt x="5833999" y="269633"/>
                  </a:cubicBezTo>
                  <a:lnTo>
                    <a:pt x="5833999" y="1348296"/>
                  </a:lnTo>
                  <a:cubicBezTo>
                    <a:pt x="5833999" y="1497171"/>
                    <a:pt x="5715635" y="1617930"/>
                    <a:pt x="5569712" y="1617930"/>
                  </a:cubicBezTo>
                  <a:lnTo>
                    <a:pt x="264287" y="1617930"/>
                  </a:lnTo>
                  <a:cubicBezTo>
                    <a:pt x="118364" y="1617930"/>
                    <a:pt x="0" y="1497171"/>
                    <a:pt x="0" y="1348296"/>
                  </a:cubicBezTo>
                  <a:close/>
                </a:path>
              </a:pathLst>
            </a:custGeom>
            <a:solidFill>
              <a:srgbClr val="F5FAF7"/>
            </a:solidFill>
            <a:ln w="6001" cap="sq">
              <a:solidFill>
                <a:srgbClr val="C1E0CE"/>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60" name="TextBox 22">
              <a:extLst>
                <a:ext uri="{FF2B5EF4-FFF2-40B4-BE49-F238E27FC236}">
                  <a16:creationId xmlns:a16="http://schemas.microsoft.com/office/drawing/2014/main" id="{B1C11847-CE63-EB0F-814B-BE24640DAB83}"/>
                </a:ext>
              </a:extLst>
            </p:cNvPr>
            <p:cNvSpPr txBox="1"/>
            <p:nvPr/>
          </p:nvSpPr>
          <p:spPr>
            <a:xfrm>
              <a:off x="0" y="-19050"/>
              <a:ext cx="5834062" cy="1636992"/>
            </a:xfrm>
            <a:prstGeom prst="rect">
              <a:avLst/>
            </a:prstGeom>
          </p:spPr>
          <p:txBody>
            <a:bodyPr lIns="129033" tIns="129033" rIns="129033" bIns="129033" rtlCol="0" anchor="ctr"/>
            <a:lstStyle/>
            <a:p>
              <a:pPr algn="ctr">
                <a:lnSpc>
                  <a:spcPts val="6480"/>
                </a:lnSpc>
              </a:pP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4.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Adaptáció</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és</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implementáció</a:t>
              </a:r>
              <a:endParaRPr lang="en-US" sz="5400" b="1" dirty="0">
                <a:solidFill>
                  <a:srgbClr val="279254"/>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célcsoporthoz</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igazítás</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beépülés</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61" name="Group 23">
            <a:extLst>
              <a:ext uri="{FF2B5EF4-FFF2-40B4-BE49-F238E27FC236}">
                <a16:creationId xmlns:a16="http://schemas.microsoft.com/office/drawing/2014/main" id="{A19E9BB0-E423-E11E-6BBE-34D494B0B305}"/>
              </a:ext>
            </a:extLst>
          </p:cNvPr>
          <p:cNvGrpSpPr/>
          <p:nvPr/>
        </p:nvGrpSpPr>
        <p:grpSpPr>
          <a:xfrm>
            <a:off x="4645184" y="15855651"/>
            <a:ext cx="12801688" cy="3017541"/>
            <a:chOff x="0" y="0"/>
            <a:chExt cx="6782486" cy="1380059"/>
          </a:xfrm>
        </p:grpSpPr>
        <p:sp>
          <p:nvSpPr>
            <p:cNvPr id="62" name="Freeform 24">
              <a:extLst>
                <a:ext uri="{FF2B5EF4-FFF2-40B4-BE49-F238E27FC236}">
                  <a16:creationId xmlns:a16="http://schemas.microsoft.com/office/drawing/2014/main" id="{54649173-8877-3B0D-B216-3F5DEC9DC408}"/>
                </a:ext>
              </a:extLst>
            </p:cNvPr>
            <p:cNvSpPr/>
            <p:nvPr/>
          </p:nvSpPr>
          <p:spPr>
            <a:xfrm>
              <a:off x="0" y="0"/>
              <a:ext cx="6782435" cy="1379983"/>
            </a:xfrm>
            <a:custGeom>
              <a:avLst/>
              <a:gdLst/>
              <a:ahLst/>
              <a:cxnLst/>
              <a:rect l="l" t="t" r="r" b="b"/>
              <a:pathLst>
                <a:path w="6782435" h="1379983">
                  <a:moveTo>
                    <a:pt x="0" y="229997"/>
                  </a:moveTo>
                  <a:cubicBezTo>
                    <a:pt x="0" y="102997"/>
                    <a:pt x="102997" y="0"/>
                    <a:pt x="229997" y="0"/>
                  </a:cubicBezTo>
                  <a:lnTo>
                    <a:pt x="6552438" y="0"/>
                  </a:lnTo>
                  <a:cubicBezTo>
                    <a:pt x="6679438" y="0"/>
                    <a:pt x="6782435" y="102997"/>
                    <a:pt x="6782435" y="229997"/>
                  </a:cubicBezTo>
                  <a:lnTo>
                    <a:pt x="6782435" y="1149986"/>
                  </a:lnTo>
                  <a:cubicBezTo>
                    <a:pt x="6782435" y="1276986"/>
                    <a:pt x="6679438" y="1379983"/>
                    <a:pt x="6552438" y="1379983"/>
                  </a:cubicBezTo>
                  <a:lnTo>
                    <a:pt x="229997" y="1379983"/>
                  </a:lnTo>
                  <a:cubicBezTo>
                    <a:pt x="102997" y="1380110"/>
                    <a:pt x="0" y="1277113"/>
                    <a:pt x="0" y="1149986"/>
                  </a:cubicBezTo>
                  <a:close/>
                </a:path>
              </a:pathLst>
            </a:custGeom>
            <a:solidFill>
              <a:srgbClr val="F9F6FC"/>
            </a:solidFill>
            <a:ln w="6001" cap="sq">
              <a:solidFill>
                <a:srgbClr val="DCCEEB"/>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63" name="TextBox 25">
              <a:extLst>
                <a:ext uri="{FF2B5EF4-FFF2-40B4-BE49-F238E27FC236}">
                  <a16:creationId xmlns:a16="http://schemas.microsoft.com/office/drawing/2014/main" id="{92A2AB39-FC73-07BE-E4CA-414FC9C938DB}"/>
                </a:ext>
              </a:extLst>
            </p:cNvPr>
            <p:cNvSpPr txBox="1"/>
            <p:nvPr/>
          </p:nvSpPr>
          <p:spPr>
            <a:xfrm>
              <a:off x="0" y="-19050"/>
              <a:ext cx="6782486" cy="1399109"/>
            </a:xfrm>
            <a:prstGeom prst="rect">
              <a:avLst/>
            </a:prstGeom>
          </p:spPr>
          <p:txBody>
            <a:bodyPr lIns="129033" tIns="129033" rIns="129033" bIns="129033" rtlCol="0" anchor="ctr"/>
            <a:lstStyle/>
            <a:p>
              <a:pPr algn="ctr">
                <a:lnSpc>
                  <a:spcPts val="6480"/>
                </a:lnSpc>
              </a:pPr>
              <a:r>
                <a:rPr lang="en-US" sz="5400" b="1" dirty="0">
                  <a:solidFill>
                    <a:srgbClr val="6C4C9C"/>
                  </a:solidFill>
                  <a:latin typeface="Arial" panose="020B0604020202020204" pitchFamily="34" charset="0"/>
                  <a:ea typeface="Object Sans Bold"/>
                  <a:cs typeface="Arial" panose="020B0604020202020204" pitchFamily="34" charset="0"/>
                  <a:sym typeface="Object Sans Bold"/>
                </a:rPr>
                <a:t>5. </a:t>
              </a:r>
              <a:r>
                <a:rPr lang="en-US" sz="5400" b="1" dirty="0" err="1">
                  <a:solidFill>
                    <a:srgbClr val="6C4C9C"/>
                  </a:solidFill>
                  <a:latin typeface="Arial" panose="020B0604020202020204" pitchFamily="34" charset="0"/>
                  <a:ea typeface="Object Sans Bold"/>
                  <a:cs typeface="Arial" panose="020B0604020202020204" pitchFamily="34" charset="0"/>
                  <a:sym typeface="Object Sans Bold"/>
                </a:rPr>
                <a:t>Fejlődéstörténet</a:t>
              </a:r>
              <a:endParaRPr lang="en-US" sz="5400" b="1" dirty="0">
                <a:solidFill>
                  <a:srgbClr val="6C4C9C"/>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a:solidFill>
                    <a:srgbClr val="1B2B49"/>
                  </a:solidFill>
                  <a:latin typeface="Arial" panose="020B0604020202020204" pitchFamily="34" charset="0"/>
                  <a:ea typeface="Object Sans"/>
                  <a:cs typeface="Arial" panose="020B0604020202020204" pitchFamily="34" charset="0"/>
                  <a:sym typeface="Object Sans"/>
                </a:rPr>
                <a:t>1.0 → 2.0 → 2.1 → 2.2 → 3.0</a:t>
              </a:r>
            </a:p>
          </p:txBody>
        </p:sp>
      </p:grpSp>
      <p:grpSp>
        <p:nvGrpSpPr>
          <p:cNvPr id="64" name="Group 26">
            <a:extLst>
              <a:ext uri="{FF2B5EF4-FFF2-40B4-BE49-F238E27FC236}">
                <a16:creationId xmlns:a16="http://schemas.microsoft.com/office/drawing/2014/main" id="{F6FC8D83-9218-3C47-7BAA-AA45C057DF87}"/>
              </a:ext>
            </a:extLst>
          </p:cNvPr>
          <p:cNvGrpSpPr/>
          <p:nvPr/>
        </p:nvGrpSpPr>
        <p:grpSpPr>
          <a:xfrm>
            <a:off x="29074641" y="15550587"/>
            <a:ext cx="12801688" cy="3017541"/>
            <a:chOff x="0" y="-19052"/>
            <a:chExt cx="6782435" cy="1603051"/>
          </a:xfrm>
        </p:grpSpPr>
        <p:sp>
          <p:nvSpPr>
            <p:cNvPr id="65" name="Freeform 27">
              <a:extLst>
                <a:ext uri="{FF2B5EF4-FFF2-40B4-BE49-F238E27FC236}">
                  <a16:creationId xmlns:a16="http://schemas.microsoft.com/office/drawing/2014/main" id="{1A2CFAC1-441E-39D6-CCD6-C8B598B4705A}"/>
                </a:ext>
              </a:extLst>
            </p:cNvPr>
            <p:cNvSpPr/>
            <p:nvPr/>
          </p:nvSpPr>
          <p:spPr>
            <a:xfrm>
              <a:off x="0" y="0"/>
              <a:ext cx="6782435" cy="1583999"/>
            </a:xfrm>
            <a:custGeom>
              <a:avLst/>
              <a:gdLst/>
              <a:ahLst/>
              <a:cxnLst/>
              <a:rect l="l" t="t" r="r" b="b"/>
              <a:pathLst>
                <a:path w="6782435" h="1379983">
                  <a:moveTo>
                    <a:pt x="0" y="229997"/>
                  </a:moveTo>
                  <a:cubicBezTo>
                    <a:pt x="0" y="102997"/>
                    <a:pt x="102997" y="0"/>
                    <a:pt x="229997" y="0"/>
                  </a:cubicBezTo>
                  <a:lnTo>
                    <a:pt x="6552438" y="0"/>
                  </a:lnTo>
                  <a:cubicBezTo>
                    <a:pt x="6679438" y="0"/>
                    <a:pt x="6782435" y="102997"/>
                    <a:pt x="6782435" y="229997"/>
                  </a:cubicBezTo>
                  <a:lnTo>
                    <a:pt x="6782435" y="1149986"/>
                  </a:lnTo>
                  <a:cubicBezTo>
                    <a:pt x="6782435" y="1276986"/>
                    <a:pt x="6679438" y="1379983"/>
                    <a:pt x="6552438" y="1379983"/>
                  </a:cubicBezTo>
                  <a:lnTo>
                    <a:pt x="229997" y="1379983"/>
                  </a:lnTo>
                  <a:cubicBezTo>
                    <a:pt x="102997" y="1380110"/>
                    <a:pt x="0" y="1277113"/>
                    <a:pt x="0" y="1149986"/>
                  </a:cubicBezTo>
                  <a:close/>
                </a:path>
              </a:pathLst>
            </a:custGeom>
            <a:solidFill>
              <a:srgbClr val="FCF7F7"/>
            </a:solidFill>
            <a:ln w="6001" cap="sq">
              <a:solidFill>
                <a:srgbClr val="E7C6C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66" name="TextBox 28">
              <a:extLst>
                <a:ext uri="{FF2B5EF4-FFF2-40B4-BE49-F238E27FC236}">
                  <a16:creationId xmlns:a16="http://schemas.microsoft.com/office/drawing/2014/main" id="{33349AA8-AA38-29D6-CA5D-E0E6A086EEA4}"/>
                </a:ext>
              </a:extLst>
            </p:cNvPr>
            <p:cNvSpPr txBox="1"/>
            <p:nvPr/>
          </p:nvSpPr>
          <p:spPr>
            <a:xfrm>
              <a:off x="0" y="-19052"/>
              <a:ext cx="6720000" cy="1583999"/>
            </a:xfrm>
            <a:prstGeom prst="rect">
              <a:avLst/>
            </a:prstGeom>
          </p:spPr>
          <p:txBody>
            <a:bodyPr lIns="129033" tIns="129033" rIns="129033" bIns="129033" rtlCol="0" anchor="ctr"/>
            <a:lstStyle/>
            <a:p>
              <a:pPr algn="ctr">
                <a:lnSpc>
                  <a:spcPts val="6480"/>
                </a:lnSpc>
              </a:pPr>
              <a:r>
                <a:rPr lang="en-US" sz="5400" b="1" dirty="0">
                  <a:solidFill>
                    <a:srgbClr val="CC3A32"/>
                  </a:solidFill>
                  <a:latin typeface="Arial" panose="020B0604020202020204" pitchFamily="34" charset="0"/>
                  <a:ea typeface="Object Sans Bold"/>
                  <a:cs typeface="Arial" panose="020B0604020202020204" pitchFamily="34" charset="0"/>
                  <a:sym typeface="Object Sans Bold"/>
                </a:rPr>
                <a:t>6. </a:t>
              </a:r>
              <a:r>
                <a:rPr lang="en-US" sz="5400" b="1" dirty="0" err="1">
                  <a:solidFill>
                    <a:srgbClr val="CC3A32"/>
                  </a:solidFill>
                  <a:latin typeface="Arial" panose="020B0604020202020204" pitchFamily="34" charset="0"/>
                  <a:ea typeface="Object Sans Bold"/>
                  <a:cs typeface="Arial" panose="020B0604020202020204" pitchFamily="34" charset="0"/>
                  <a:sym typeface="Object Sans Bold"/>
                </a:rPr>
                <a:t>DigComp</a:t>
              </a:r>
              <a:r>
                <a:rPr lang="en-US" sz="5400" b="1" dirty="0">
                  <a:solidFill>
                    <a:srgbClr val="CC3A32"/>
                  </a:solidFill>
                  <a:latin typeface="Arial" panose="020B0604020202020204" pitchFamily="34" charset="0"/>
                  <a:ea typeface="Object Sans Bold"/>
                  <a:cs typeface="Arial" panose="020B0604020202020204" pitchFamily="34" charset="0"/>
                  <a:sym typeface="Object Sans Bold"/>
                </a:rPr>
                <a:t> 2.2 </a:t>
              </a:r>
              <a:r>
                <a:rPr lang="en-US" sz="5400" b="1" dirty="0" err="1">
                  <a:solidFill>
                    <a:srgbClr val="CC3A32"/>
                  </a:solidFill>
                  <a:latin typeface="Arial" panose="020B0604020202020204" pitchFamily="34" charset="0"/>
                  <a:ea typeface="Object Sans Bold"/>
                  <a:cs typeface="Arial" panose="020B0604020202020204" pitchFamily="34" charset="0"/>
                  <a:sym typeface="Object Sans Bold"/>
                </a:rPr>
                <a:t>felépítése</a:t>
              </a:r>
              <a:endParaRPr lang="en-US" sz="5400" b="1" dirty="0">
                <a:solidFill>
                  <a:srgbClr val="CC3A32"/>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a:solidFill>
                    <a:srgbClr val="1B2B49"/>
                  </a:solidFill>
                  <a:latin typeface="Arial" panose="020B0604020202020204" pitchFamily="34" charset="0"/>
                  <a:ea typeface="Object Sans"/>
                  <a:cs typeface="Arial" panose="020B0604020202020204" pitchFamily="34" charset="0"/>
                  <a:sym typeface="Object Sans"/>
                </a:rPr>
                <a:t>5 </a:t>
              </a:r>
              <a:r>
                <a:rPr lang="en-US" sz="5400" dirty="0" err="1">
                  <a:solidFill>
                    <a:srgbClr val="1B2B49"/>
                  </a:solidFill>
                  <a:latin typeface="Arial" panose="020B0604020202020204" pitchFamily="34" charset="0"/>
                  <a:ea typeface="Object Sans"/>
                  <a:cs typeface="Arial" panose="020B0604020202020204" pitchFamily="34" charset="0"/>
                  <a:sym typeface="Object Sans"/>
                </a:rPr>
                <a:t>terület</a:t>
              </a:r>
              <a:r>
                <a:rPr lang="en-US" sz="5400" dirty="0">
                  <a:solidFill>
                    <a:srgbClr val="1B2B49"/>
                  </a:solidFill>
                  <a:latin typeface="Arial" panose="020B0604020202020204" pitchFamily="34" charset="0"/>
                  <a:ea typeface="Object Sans"/>
                  <a:cs typeface="Arial" panose="020B0604020202020204" pitchFamily="34" charset="0"/>
                  <a:sym typeface="Object Sans"/>
                </a:rPr>
                <a:t> • 21 </a:t>
              </a:r>
              <a:r>
                <a:rPr lang="en-US" sz="5400" dirty="0" err="1">
                  <a:solidFill>
                    <a:srgbClr val="1B2B49"/>
                  </a:solidFill>
                  <a:latin typeface="Arial" panose="020B0604020202020204" pitchFamily="34" charset="0"/>
                  <a:ea typeface="Object Sans"/>
                  <a:cs typeface="Arial" panose="020B0604020202020204" pitchFamily="34" charset="0"/>
                  <a:sym typeface="Object Sans"/>
                </a:rPr>
                <a:t>elem</a:t>
              </a:r>
              <a:r>
                <a:rPr lang="en-US" sz="5400" dirty="0">
                  <a:solidFill>
                    <a:srgbClr val="1B2B49"/>
                  </a:solidFill>
                  <a:latin typeface="Arial" panose="020B0604020202020204" pitchFamily="34" charset="0"/>
                  <a:ea typeface="Object Sans"/>
                  <a:cs typeface="Arial" panose="020B0604020202020204" pitchFamily="34" charset="0"/>
                  <a:sym typeface="Object Sans"/>
                </a:rPr>
                <a:t> • 8 </a:t>
              </a:r>
              <a:r>
                <a:rPr lang="en-US" sz="5400" dirty="0" err="1">
                  <a:solidFill>
                    <a:srgbClr val="1B2B49"/>
                  </a:solidFill>
                  <a:latin typeface="Arial" panose="020B0604020202020204" pitchFamily="34" charset="0"/>
                  <a:ea typeface="Object Sans"/>
                  <a:cs typeface="Arial" panose="020B0604020202020204" pitchFamily="34" charset="0"/>
                  <a:sym typeface="Object Sans"/>
                </a:rPr>
                <a:t>szint</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sp>
        <p:nvSpPr>
          <p:cNvPr id="67" name="TextBox 33">
            <a:extLst>
              <a:ext uri="{FF2B5EF4-FFF2-40B4-BE49-F238E27FC236}">
                <a16:creationId xmlns:a16="http://schemas.microsoft.com/office/drawing/2014/main" id="{6CCC5B00-3CEB-A0C9-93D6-2C0BA8E593C9}"/>
              </a:ext>
            </a:extLst>
          </p:cNvPr>
          <p:cNvSpPr txBox="1"/>
          <p:nvPr/>
        </p:nvSpPr>
        <p:spPr>
          <a:xfrm rot="10800000">
            <a:off x="16258147" y="14422135"/>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68" name="TextBox 34">
            <a:extLst>
              <a:ext uri="{FF2B5EF4-FFF2-40B4-BE49-F238E27FC236}">
                <a16:creationId xmlns:a16="http://schemas.microsoft.com/office/drawing/2014/main" id="{DF18053B-58A8-9ECB-829D-C02A143E1D0B}"/>
              </a:ext>
            </a:extLst>
          </p:cNvPr>
          <p:cNvSpPr txBox="1"/>
          <p:nvPr/>
        </p:nvSpPr>
        <p:spPr>
          <a:xfrm rot="10800000">
            <a:off x="27871104" y="14422135"/>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69" name="TextBox 28">
            <a:extLst>
              <a:ext uri="{FF2B5EF4-FFF2-40B4-BE49-F238E27FC236}">
                <a16:creationId xmlns:a16="http://schemas.microsoft.com/office/drawing/2014/main" id="{3FCD2B75-4DE8-91B2-15EC-2FF9C7F3CE07}"/>
              </a:ext>
            </a:extLst>
          </p:cNvPr>
          <p:cNvSpPr txBox="1"/>
          <p:nvPr/>
        </p:nvSpPr>
        <p:spPr>
          <a:xfrm rot="5400000">
            <a:off x="16072639" y="9402294"/>
            <a:ext cx="33266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70" name="TextBox 28">
            <a:extLst>
              <a:ext uri="{FF2B5EF4-FFF2-40B4-BE49-F238E27FC236}">
                <a16:creationId xmlns:a16="http://schemas.microsoft.com/office/drawing/2014/main" id="{BAA213F1-F55B-4AC7-AF70-30A9506E09F3}"/>
              </a:ext>
            </a:extLst>
          </p:cNvPr>
          <p:cNvSpPr txBox="1"/>
          <p:nvPr/>
        </p:nvSpPr>
        <p:spPr>
          <a:xfrm rot="10800000">
            <a:off x="30967893" y="9394252"/>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71" name="TextBox 28">
            <a:extLst>
              <a:ext uri="{FF2B5EF4-FFF2-40B4-BE49-F238E27FC236}">
                <a16:creationId xmlns:a16="http://schemas.microsoft.com/office/drawing/2014/main" id="{5AB7D179-7028-215A-7261-F37B8AB24A57}"/>
              </a:ext>
            </a:extLst>
          </p:cNvPr>
          <p:cNvSpPr txBox="1"/>
          <p:nvPr/>
        </p:nvSpPr>
        <p:spPr>
          <a:xfrm rot="2728376">
            <a:off x="14524237" y="11874838"/>
            <a:ext cx="33266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72" name="TextBox 28">
            <a:extLst>
              <a:ext uri="{FF2B5EF4-FFF2-40B4-BE49-F238E27FC236}">
                <a16:creationId xmlns:a16="http://schemas.microsoft.com/office/drawing/2014/main" id="{B49AAC04-785B-0F62-A97D-8ACCE26E2676}"/>
              </a:ext>
            </a:extLst>
          </p:cNvPr>
          <p:cNvSpPr txBox="1"/>
          <p:nvPr/>
        </p:nvSpPr>
        <p:spPr>
          <a:xfrm rot="13500000">
            <a:off x="31611733" y="11641380"/>
            <a:ext cx="64069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9" name="TextBox 4">
            <a:extLst>
              <a:ext uri="{FF2B5EF4-FFF2-40B4-BE49-F238E27FC236}">
                <a16:creationId xmlns:a16="http://schemas.microsoft.com/office/drawing/2014/main" id="{AE5A9F99-E027-8532-E75F-637F4391CA34}"/>
              </a:ext>
            </a:extLst>
          </p:cNvPr>
          <p:cNvSpPr txBox="1"/>
          <p:nvPr/>
        </p:nvSpPr>
        <p:spPr>
          <a:xfrm>
            <a:off x="903394" y="980561"/>
            <a:ext cx="41824701" cy="1868005"/>
          </a:xfrm>
          <a:prstGeom prst="rect">
            <a:avLst/>
          </a:prstGeom>
        </p:spPr>
        <p:txBody>
          <a:bodyPr lIns="0" tIns="0" rIns="0" bIns="0" rtlCol="0" anchor="ctr"/>
          <a:lstStyle/>
          <a:p>
            <a:pPr>
              <a:lnSpc>
                <a:spcPts val="10919"/>
              </a:lnSpc>
              <a:spcBef>
                <a:spcPct val="0"/>
              </a:spcBef>
            </a:pPr>
            <a:r>
              <a:rPr lang="hu-HU" sz="6600" b="1" dirty="0">
                <a:solidFill>
                  <a:srgbClr val="000000"/>
                </a:solidFill>
                <a:latin typeface="Arial" panose="020B0604020202020204" pitchFamily="34" charset="0"/>
                <a:ea typeface="Object Sans Bold"/>
                <a:cs typeface="Arial" panose="020B0604020202020204" pitchFamily="34" charset="0"/>
                <a:sym typeface="Object Sans Bold"/>
              </a:rPr>
              <a:t>AZ EURÓPAI DIGITÁLISKOMPETENCIA – KERET : </a:t>
            </a:r>
            <a:r>
              <a:rPr lang="hu-HU" sz="6600" b="1" cap="all" dirty="0" err="1">
                <a:solidFill>
                  <a:srgbClr val="000000"/>
                </a:solidFill>
                <a:latin typeface="Arial" panose="020B0604020202020204" pitchFamily="34" charset="0"/>
                <a:ea typeface="Object Sans Bold"/>
                <a:cs typeface="Arial" panose="020B0604020202020204" pitchFamily="34" charset="0"/>
                <a:sym typeface="Object Sans Bold"/>
              </a:rPr>
              <a:t>DigComp</a:t>
            </a:r>
            <a:r>
              <a:rPr lang="hu-HU" sz="6600" b="1" cap="all" dirty="0">
                <a:solidFill>
                  <a:srgbClr val="000000"/>
                </a:solidFill>
                <a:latin typeface="Arial" panose="020B0604020202020204" pitchFamily="34" charset="0"/>
                <a:ea typeface="Object Sans Bold"/>
                <a:cs typeface="Arial" panose="020B0604020202020204" pitchFamily="34" charset="0"/>
                <a:sym typeface="Object Sans Bold"/>
              </a:rPr>
              <a:t> 2.2</a:t>
            </a:r>
            <a:endParaRPr lang="en-US" sz="6600" b="1" cap="all" dirty="0">
              <a:solidFill>
                <a:srgbClr val="000000"/>
              </a:solidFill>
              <a:latin typeface="Arial" panose="020B0604020202020204" pitchFamily="34" charset="0"/>
              <a:ea typeface="Object Sans Bold"/>
              <a:cs typeface="Arial" panose="020B0604020202020204" pitchFamily="34" charset="0"/>
              <a:sym typeface="Object Sans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8">
            <a:extLst>
              <a:ext uri="{FF2B5EF4-FFF2-40B4-BE49-F238E27FC236}">
                <a16:creationId xmlns:a16="http://schemas.microsoft.com/office/drawing/2014/main" id="{8F7656D8-AE7B-4ABB-A742-623A8623EF45}"/>
              </a:ext>
            </a:extLst>
          </p:cNvPr>
          <p:cNvGrpSpPr/>
          <p:nvPr/>
        </p:nvGrpSpPr>
        <p:grpSpPr>
          <a:xfrm>
            <a:off x="16640268" y="10107227"/>
            <a:ext cx="12801688" cy="4027364"/>
            <a:chOff x="0" y="0"/>
            <a:chExt cx="8137385" cy="2820719"/>
          </a:xfrm>
          <a:solidFill>
            <a:srgbClr val="9F8375"/>
          </a:solidFill>
        </p:grpSpPr>
        <p:sp>
          <p:nvSpPr>
            <p:cNvPr id="46" name="Freeform 9">
              <a:extLst>
                <a:ext uri="{FF2B5EF4-FFF2-40B4-BE49-F238E27FC236}">
                  <a16:creationId xmlns:a16="http://schemas.microsoft.com/office/drawing/2014/main" id="{7B3A2BEF-8F05-1F99-F40F-DF3C3399C4EE}"/>
                </a:ext>
              </a:extLst>
            </p:cNvPr>
            <p:cNvSpPr/>
            <p:nvPr/>
          </p:nvSpPr>
          <p:spPr>
            <a:xfrm>
              <a:off x="0" y="0"/>
              <a:ext cx="8137398" cy="2820669"/>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grpFill/>
            <a:ln w="6001" cap="sq">
              <a:solidFill>
                <a:srgbClr val="9A5135"/>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7" name="TextBox 10">
              <a:extLst>
                <a:ext uri="{FF2B5EF4-FFF2-40B4-BE49-F238E27FC236}">
                  <a16:creationId xmlns:a16="http://schemas.microsoft.com/office/drawing/2014/main" id="{BB8E0381-AAA9-300C-5CCD-697FED6A7886}"/>
                </a:ext>
              </a:extLst>
            </p:cNvPr>
            <p:cNvSpPr txBox="1"/>
            <p:nvPr/>
          </p:nvSpPr>
          <p:spPr>
            <a:xfrm>
              <a:off x="0" y="-19050"/>
              <a:ext cx="8137385" cy="2839769"/>
            </a:xfrm>
            <a:prstGeom prst="rect">
              <a:avLst/>
            </a:prstGeom>
            <a:grpFill/>
          </p:spPr>
          <p:txBody>
            <a:bodyPr lIns="129033" tIns="129033" rIns="129033" bIns="129033" rtlCol="0" anchor="ctr"/>
            <a:lstStyle/>
            <a:p>
              <a:pPr algn="ctr">
                <a:lnSpc>
                  <a:spcPts val="6480"/>
                </a:lnSpc>
              </a:pPr>
              <a:r>
                <a:rPr lang="en-US" sz="5842" b="1" dirty="0" err="1">
                  <a:solidFill>
                    <a:srgbClr val="FFFFFF"/>
                  </a:solidFill>
                  <a:latin typeface="Arial" panose="020B0604020202020204" pitchFamily="34" charset="0"/>
                  <a:ea typeface="Object Sans Bold"/>
                  <a:cs typeface="Arial" panose="020B0604020202020204" pitchFamily="34" charset="0"/>
                  <a:sym typeface="Object Sans Bold"/>
                </a:rPr>
                <a:t>Ágazati</a:t>
              </a:r>
              <a:r>
                <a:rPr lang="en-US" sz="5842"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842" b="1" dirty="0" err="1">
                  <a:solidFill>
                    <a:srgbClr val="FFFFFF"/>
                  </a:solidFill>
                  <a:latin typeface="Arial" panose="020B0604020202020204" pitchFamily="34" charset="0"/>
                  <a:ea typeface="Object Sans Bold"/>
                  <a:cs typeface="Arial" panose="020B0604020202020204" pitchFamily="34" charset="0"/>
                  <a:sym typeface="Object Sans Bold"/>
                </a:rPr>
                <a:t>digitális</a:t>
              </a:r>
              <a:r>
                <a:rPr lang="en-US" sz="5842"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842" b="1" dirty="0" err="1">
                  <a:solidFill>
                    <a:srgbClr val="FFFFFF"/>
                  </a:solidFill>
                  <a:latin typeface="Arial" panose="020B0604020202020204" pitchFamily="34" charset="0"/>
                  <a:ea typeface="Object Sans Bold"/>
                  <a:cs typeface="Arial" panose="020B0604020202020204" pitchFamily="34" charset="0"/>
                  <a:sym typeface="Object Sans Bold"/>
                </a:rPr>
                <a:t>kompetencia</a:t>
              </a:r>
              <a:endParaRPr lang="en-US" sz="5842"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842" dirty="0" err="1">
                  <a:solidFill>
                    <a:srgbClr val="FFFFFF"/>
                  </a:solidFill>
                  <a:latin typeface="Arial" panose="020B0604020202020204" pitchFamily="34" charset="0"/>
                  <a:ea typeface="Object Sans Bold"/>
                  <a:cs typeface="Arial" panose="020B0604020202020204" pitchFamily="34" charset="0"/>
                  <a:sym typeface="Object Sans Bold"/>
                </a:rPr>
                <a:t>általános</a:t>
              </a:r>
              <a:r>
                <a:rPr lang="en-US" sz="5842"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842" dirty="0" err="1">
                  <a:solidFill>
                    <a:srgbClr val="FFFFFF"/>
                  </a:solidFill>
                  <a:latin typeface="Arial" panose="020B0604020202020204" pitchFamily="34" charset="0"/>
                  <a:ea typeface="Object Sans Bold"/>
                  <a:cs typeface="Arial" panose="020B0604020202020204" pitchFamily="34" charset="0"/>
                  <a:sym typeface="Object Sans Bold"/>
                </a:rPr>
                <a:t>keret</a:t>
              </a:r>
              <a:r>
                <a:rPr lang="en-US" sz="5842" dirty="0">
                  <a:solidFill>
                    <a:srgbClr val="FFFFFF"/>
                  </a:solidFill>
                  <a:latin typeface="Arial" panose="020B0604020202020204" pitchFamily="34" charset="0"/>
                  <a:ea typeface="Object Sans Bold"/>
                  <a:cs typeface="Arial" panose="020B0604020202020204" pitchFamily="34" charset="0"/>
                  <a:sym typeface="Object Sans Bold"/>
                </a:rPr>
                <a:t> + </a:t>
              </a:r>
              <a:r>
                <a:rPr lang="en-US" sz="5842" dirty="0" err="1">
                  <a:solidFill>
                    <a:srgbClr val="FFFFFF"/>
                  </a:solidFill>
                  <a:latin typeface="Arial" panose="020B0604020202020204" pitchFamily="34" charset="0"/>
                  <a:ea typeface="Object Sans Bold"/>
                  <a:cs typeface="Arial" panose="020B0604020202020204" pitchFamily="34" charset="0"/>
                  <a:sym typeface="Object Sans Bold"/>
                </a:rPr>
                <a:t>szakmai</a:t>
              </a:r>
              <a:r>
                <a:rPr lang="en-US" sz="5842"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842" dirty="0" err="1">
                  <a:solidFill>
                    <a:srgbClr val="FFFFFF"/>
                  </a:solidFill>
                  <a:latin typeface="Arial" panose="020B0604020202020204" pitchFamily="34" charset="0"/>
                  <a:ea typeface="Object Sans Bold"/>
                  <a:cs typeface="Arial" panose="020B0604020202020204" pitchFamily="34" charset="0"/>
                  <a:sym typeface="Object Sans Bold"/>
                </a:rPr>
                <a:t>kontextus</a:t>
              </a:r>
              <a:endParaRPr lang="en-US" sz="5842"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grpSp>
        <p:nvGrpSpPr>
          <p:cNvPr id="5" name="Group 5"/>
          <p:cNvGrpSpPr/>
          <p:nvPr/>
        </p:nvGrpSpPr>
        <p:grpSpPr>
          <a:xfrm>
            <a:off x="1427283" y="2921824"/>
            <a:ext cx="43749648" cy="1052902"/>
            <a:chOff x="0" y="0"/>
            <a:chExt cx="22965537" cy="552701"/>
          </a:xfrm>
        </p:grpSpPr>
        <p:sp>
          <p:nvSpPr>
            <p:cNvPr id="6" name="Freeform 6"/>
            <p:cNvSpPr/>
            <p:nvPr/>
          </p:nvSpPr>
          <p:spPr>
            <a:xfrm>
              <a:off x="0" y="0"/>
              <a:ext cx="22965532" cy="552701"/>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dirty="0"/>
            </a:p>
          </p:txBody>
        </p:sp>
        <p:sp>
          <p:nvSpPr>
            <p:cNvPr id="7" name="TextBox 7"/>
            <p:cNvSpPr txBox="1"/>
            <p:nvPr/>
          </p:nvSpPr>
          <p:spPr>
            <a:xfrm>
              <a:off x="0" y="39264"/>
              <a:ext cx="22965537" cy="464652"/>
            </a:xfrm>
            <a:prstGeom prst="rect">
              <a:avLst/>
            </a:prstGeom>
          </p:spPr>
          <p:txBody>
            <a:bodyPr lIns="0" tIns="0" rIns="0" bIns="0" rtlCol="0" anchor="ctr"/>
            <a:lstStyle/>
            <a:p>
              <a:pPr>
                <a:lnSpc>
                  <a:spcPts val="6096"/>
                </a:lnSpc>
              </a:pPr>
              <a:r>
                <a:rPr lang="hu-HU" sz="5842" dirty="0">
                  <a:solidFill>
                    <a:srgbClr val="B56D52"/>
                  </a:solidFill>
                  <a:latin typeface="Arial" panose="020B0604020202020204" pitchFamily="34" charset="0"/>
                  <a:cs typeface="Arial" panose="020B0604020202020204" pitchFamily="34" charset="0"/>
                  <a:sym typeface="Arial"/>
                </a:rPr>
                <a:t>Az ágazati sajátosságok nem új keretet igényelnek, hanem az általános digitális kompetenciák szakmai kontextusba helyezését.</a:t>
              </a:r>
              <a:endParaRPr lang="en-US" sz="5842" dirty="0">
                <a:solidFill>
                  <a:srgbClr val="B56D52"/>
                </a:solidFill>
                <a:latin typeface="Arial" panose="020B0604020202020204" pitchFamily="34" charset="0"/>
                <a:cs typeface="Arial" panose="020B0604020202020204" pitchFamily="34" charset="0"/>
                <a:sym typeface="Arial"/>
              </a:endParaRPr>
            </a:p>
          </p:txBody>
        </p:sp>
      </p:grpSp>
      <p:grpSp>
        <p:nvGrpSpPr>
          <p:cNvPr id="33" name="Group 33"/>
          <p:cNvGrpSpPr/>
          <p:nvPr/>
        </p:nvGrpSpPr>
        <p:grpSpPr>
          <a:xfrm>
            <a:off x="3347847" y="21375373"/>
            <a:ext cx="39764104" cy="1478773"/>
            <a:chOff x="0" y="0"/>
            <a:chExt cx="20873402" cy="776253"/>
          </a:xfrm>
        </p:grpSpPr>
        <p:sp>
          <p:nvSpPr>
            <p:cNvPr id="34" name="Freeform 34"/>
            <p:cNvSpPr/>
            <p:nvPr/>
          </p:nvSpPr>
          <p:spPr>
            <a:xfrm>
              <a:off x="0" y="0"/>
              <a:ext cx="20873467" cy="776355"/>
            </a:xfrm>
            <a:custGeom>
              <a:avLst/>
              <a:gdLst/>
              <a:ahLst/>
              <a:cxnLst/>
              <a:rect l="l" t="t" r="r" b="b"/>
              <a:pathLst>
                <a:path w="20873467" h="776355">
                  <a:moveTo>
                    <a:pt x="128143" y="0"/>
                  </a:moveTo>
                  <a:cubicBezTo>
                    <a:pt x="57404" y="0"/>
                    <a:pt x="0" y="57912"/>
                    <a:pt x="0" y="129414"/>
                  </a:cubicBezTo>
                  <a:lnTo>
                    <a:pt x="0" y="646941"/>
                  </a:lnTo>
                  <a:cubicBezTo>
                    <a:pt x="0" y="718443"/>
                    <a:pt x="57404" y="776355"/>
                    <a:pt x="128143" y="776355"/>
                  </a:cubicBezTo>
                  <a:lnTo>
                    <a:pt x="20745323" y="776355"/>
                  </a:lnTo>
                  <a:cubicBezTo>
                    <a:pt x="20816063" y="776355"/>
                    <a:pt x="20873467" y="718443"/>
                    <a:pt x="20873467" y="646941"/>
                  </a:cubicBezTo>
                  <a:lnTo>
                    <a:pt x="20873467" y="129414"/>
                  </a:lnTo>
                  <a:cubicBezTo>
                    <a:pt x="20873467" y="57912"/>
                    <a:pt x="20816063" y="0"/>
                    <a:pt x="20745323" y="0"/>
                  </a:cubicBezTo>
                  <a:close/>
                </a:path>
              </a:pathLst>
            </a:custGeom>
            <a:solidFill>
              <a:srgbClr val="F2FAFD"/>
            </a:solidFill>
            <a:ln w="5954" cap="sq">
              <a:solidFill>
                <a:srgbClr val="C1E0CE"/>
              </a:solidFill>
              <a:prstDash val="solid"/>
              <a:miter/>
            </a:ln>
          </p:spPr>
          <p:txBody>
            <a:bodyPr/>
            <a:lstStyle/>
            <a:p>
              <a:endParaRPr lang="hu-HU" sz="14516"/>
            </a:p>
          </p:txBody>
        </p:sp>
        <p:sp>
          <p:nvSpPr>
            <p:cNvPr id="35" name="TextBox 35"/>
            <p:cNvSpPr txBox="1"/>
            <p:nvPr/>
          </p:nvSpPr>
          <p:spPr>
            <a:xfrm>
              <a:off x="0" y="-9525"/>
              <a:ext cx="20873402" cy="785778"/>
            </a:xfrm>
            <a:prstGeom prst="rect">
              <a:avLst/>
            </a:prstGeom>
          </p:spPr>
          <p:txBody>
            <a:bodyPr lIns="129033" tIns="129033" rIns="129033" bIns="129033" rtlCol="0" anchor="ctr"/>
            <a:lstStyle/>
            <a:p>
              <a:pPr algn="ctr">
                <a:lnSpc>
                  <a:spcPts val="6096"/>
                </a:lnSpc>
              </a:pPr>
              <a:r>
                <a:rPr lang="en-US" sz="5410" dirty="0">
                  <a:solidFill>
                    <a:srgbClr val="232D3C"/>
                  </a:solidFill>
                  <a:latin typeface="Arial"/>
                  <a:ea typeface="Arial"/>
                  <a:cs typeface="Arial"/>
                  <a:sym typeface="Arial"/>
                </a:rPr>
                <a:t>A </a:t>
              </a:r>
              <a:r>
                <a:rPr lang="en-US" sz="5410" dirty="0" err="1">
                  <a:solidFill>
                    <a:srgbClr val="232D3C"/>
                  </a:solidFill>
                  <a:latin typeface="Arial"/>
                  <a:ea typeface="Arial"/>
                  <a:cs typeface="Arial"/>
                  <a:sym typeface="Arial"/>
                </a:rPr>
                <a:t>célzott</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ágazati</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fejlesztés</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akkor</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marad</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összehangolt</a:t>
              </a:r>
              <a:r>
                <a:rPr lang="en-US" sz="5410" dirty="0">
                  <a:solidFill>
                    <a:srgbClr val="232D3C"/>
                  </a:solidFill>
                  <a:latin typeface="Arial"/>
                  <a:ea typeface="Arial"/>
                  <a:cs typeface="Arial"/>
                  <a:sym typeface="Arial"/>
                </a:rPr>
                <a:t>, ha </a:t>
              </a:r>
              <a:r>
                <a:rPr lang="en-US" sz="5410" dirty="0" err="1">
                  <a:solidFill>
                    <a:srgbClr val="232D3C"/>
                  </a:solidFill>
                  <a:latin typeface="Arial"/>
                  <a:ea typeface="Arial"/>
                  <a:cs typeface="Arial"/>
                  <a:sym typeface="Arial"/>
                </a:rPr>
                <a:t>kapcsolódik</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az</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általános</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állampolgári</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digitáliskompetencia-kerethez</a:t>
              </a:r>
              <a:r>
                <a:rPr lang="en-US" sz="5410" dirty="0">
                  <a:solidFill>
                    <a:srgbClr val="232D3C"/>
                  </a:solidFill>
                  <a:latin typeface="Arial"/>
                  <a:ea typeface="Arial"/>
                  <a:cs typeface="Arial"/>
                  <a:sym typeface="Arial"/>
                </a:rPr>
                <a:t>.</a:t>
              </a:r>
            </a:p>
          </p:txBody>
        </p:sp>
      </p:grpSp>
      <p:grpSp>
        <p:nvGrpSpPr>
          <p:cNvPr id="36" name="Group 36"/>
          <p:cNvGrpSpPr/>
          <p:nvPr/>
        </p:nvGrpSpPr>
        <p:grpSpPr>
          <a:xfrm>
            <a:off x="895846" y="23500689"/>
            <a:ext cx="44546725" cy="1915310"/>
            <a:chOff x="0" y="-9525"/>
            <a:chExt cx="23383948" cy="1005405"/>
          </a:xfrm>
        </p:grpSpPr>
        <p:sp>
          <p:nvSpPr>
            <p:cNvPr id="37" name="Freeform 37"/>
            <p:cNvSpPr/>
            <p:nvPr/>
          </p:nvSpPr>
          <p:spPr>
            <a:xfrm>
              <a:off x="139519" y="-3071"/>
              <a:ext cx="23244429" cy="995931"/>
            </a:xfrm>
            <a:custGeom>
              <a:avLst/>
              <a:gdLst/>
              <a:ahLst/>
              <a:cxnLst/>
              <a:rect l="l" t="t" r="r" b="b"/>
              <a:pathLst>
                <a:path w="23244429" h="995931">
                  <a:moveTo>
                    <a:pt x="164719" y="0"/>
                  </a:moveTo>
                  <a:cubicBezTo>
                    <a:pt x="73787" y="0"/>
                    <a:pt x="0" y="74295"/>
                    <a:pt x="0" y="165988"/>
                  </a:cubicBezTo>
                  <a:lnTo>
                    <a:pt x="0" y="829942"/>
                  </a:lnTo>
                  <a:cubicBezTo>
                    <a:pt x="0" y="921636"/>
                    <a:pt x="73787" y="995931"/>
                    <a:pt x="164719" y="995931"/>
                  </a:cubicBezTo>
                  <a:lnTo>
                    <a:pt x="23079711" y="995931"/>
                  </a:lnTo>
                  <a:cubicBezTo>
                    <a:pt x="23170643" y="995931"/>
                    <a:pt x="23244429" y="921636"/>
                    <a:pt x="23244429" y="829942"/>
                  </a:cubicBezTo>
                  <a:lnTo>
                    <a:pt x="23244429" y="165988"/>
                  </a:lnTo>
                  <a:cubicBezTo>
                    <a:pt x="23244429" y="74295"/>
                    <a:pt x="23170643" y="0"/>
                    <a:pt x="23079711" y="0"/>
                  </a:cubicBezTo>
                  <a:close/>
                </a:path>
              </a:pathLst>
            </a:custGeom>
            <a:solidFill>
              <a:srgbClr val="0C4A96"/>
            </a:solidFill>
            <a:ln w="5954" cap="sq">
              <a:solidFill>
                <a:srgbClr val="0C4A96"/>
              </a:solidFill>
              <a:prstDash val="solid"/>
              <a:miter/>
            </a:ln>
          </p:spPr>
          <p:txBody>
            <a:bodyPr/>
            <a:lstStyle/>
            <a:p>
              <a:endParaRPr lang="hu-HU" sz="14516"/>
            </a:p>
          </p:txBody>
        </p:sp>
        <p:sp>
          <p:nvSpPr>
            <p:cNvPr id="38" name="TextBox 38"/>
            <p:cNvSpPr txBox="1"/>
            <p:nvPr/>
          </p:nvSpPr>
          <p:spPr>
            <a:xfrm>
              <a:off x="0" y="-9525"/>
              <a:ext cx="23244505" cy="1005405"/>
            </a:xfrm>
            <a:prstGeom prst="rect">
              <a:avLst/>
            </a:prstGeom>
          </p:spPr>
          <p:txBody>
            <a:bodyPr lIns="129033" tIns="129033" rIns="129033" bIns="129033" rtlCol="0" anchor="ctr"/>
            <a:lstStyle/>
            <a:p>
              <a:pPr algn="ctr">
                <a:lnSpc>
                  <a:spcPts val="6096"/>
                </a:lnSpc>
              </a:pPr>
              <a:r>
                <a:rPr lang="en-US" sz="5080" b="1" dirty="0" err="1">
                  <a:solidFill>
                    <a:srgbClr val="FFFFFF"/>
                  </a:solidFill>
                  <a:latin typeface="Arial"/>
                  <a:ea typeface="Arial"/>
                  <a:cs typeface="Arial"/>
                  <a:sym typeface="Arial"/>
                </a:rPr>
                <a:t>Így</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válik</a:t>
              </a:r>
              <a:r>
                <a:rPr lang="en-US" sz="5080" b="1" dirty="0">
                  <a:solidFill>
                    <a:srgbClr val="FFFFFF"/>
                  </a:solidFill>
                  <a:latin typeface="Arial"/>
                  <a:ea typeface="Arial"/>
                  <a:cs typeface="Arial"/>
                  <a:sym typeface="Arial"/>
                </a:rPr>
                <a:t> a </a:t>
              </a:r>
              <a:r>
                <a:rPr lang="en-US" sz="5080" b="1" dirty="0" err="1">
                  <a:solidFill>
                    <a:srgbClr val="FFFFFF"/>
                  </a:solidFill>
                  <a:latin typeface="Arial"/>
                  <a:ea typeface="Arial"/>
                  <a:cs typeface="Arial"/>
                  <a:sym typeface="Arial"/>
                </a:rPr>
                <a:t>digitális</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kompetencia</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ágazati</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szinten</a:t>
              </a:r>
              <a:r>
                <a:rPr lang="en-US" sz="5080" b="1" dirty="0">
                  <a:solidFill>
                    <a:srgbClr val="FFFFFF"/>
                  </a:solidFill>
                  <a:latin typeface="Arial"/>
                  <a:ea typeface="Arial"/>
                  <a:cs typeface="Arial"/>
                  <a:sym typeface="Arial"/>
                </a:rPr>
                <a:t> is </a:t>
              </a:r>
              <a:r>
                <a:rPr lang="en-US" sz="5080" b="1" dirty="0" err="1">
                  <a:solidFill>
                    <a:srgbClr val="FFFFFF"/>
                  </a:solidFill>
                  <a:latin typeface="Arial"/>
                  <a:ea typeface="Arial"/>
                  <a:cs typeface="Arial"/>
                  <a:sym typeface="Arial"/>
                </a:rPr>
                <a:t>értelmezhető</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mérhető</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fejleszthető</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és</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tanúsítható</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rendszerré</a:t>
              </a:r>
              <a:r>
                <a:rPr lang="en-US" sz="5080" b="1" dirty="0">
                  <a:solidFill>
                    <a:srgbClr val="FFFFFF"/>
                  </a:solidFill>
                  <a:latin typeface="Arial"/>
                  <a:ea typeface="Arial"/>
                  <a:cs typeface="Arial"/>
                  <a:sym typeface="Arial"/>
                </a:rPr>
                <a:t>.</a:t>
              </a:r>
            </a:p>
          </p:txBody>
        </p:sp>
      </p:grpSp>
      <p:grpSp>
        <p:nvGrpSpPr>
          <p:cNvPr id="39" name="Group 39"/>
          <p:cNvGrpSpPr/>
          <p:nvPr/>
        </p:nvGrpSpPr>
        <p:grpSpPr>
          <a:xfrm>
            <a:off x="43838923" y="1125713"/>
            <a:ext cx="1525527" cy="1489337"/>
            <a:chOff x="0" y="0"/>
            <a:chExt cx="800797" cy="781799"/>
          </a:xfrm>
        </p:grpSpPr>
        <p:sp>
          <p:nvSpPr>
            <p:cNvPr id="40" name="Freeform 40"/>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41" name="Group 41"/>
            <p:cNvGrpSpPr/>
            <p:nvPr/>
          </p:nvGrpSpPr>
          <p:grpSpPr>
            <a:xfrm>
              <a:off x="60798" y="29997"/>
              <a:ext cx="156009" cy="683795"/>
              <a:chOff x="0" y="0"/>
              <a:chExt cx="159139" cy="697514"/>
            </a:xfrm>
          </p:grpSpPr>
          <p:sp>
            <p:nvSpPr>
              <p:cNvPr id="42" name="Freeform 42"/>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43" name="TextBox 43"/>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pSp>
        <p:nvGrpSpPr>
          <p:cNvPr id="48" name="Group 11">
            <a:extLst>
              <a:ext uri="{FF2B5EF4-FFF2-40B4-BE49-F238E27FC236}">
                <a16:creationId xmlns:a16="http://schemas.microsoft.com/office/drawing/2014/main" id="{7DD8A69B-6384-5E98-5E9F-9A8FE3ACED8D}"/>
              </a:ext>
            </a:extLst>
          </p:cNvPr>
          <p:cNvGrpSpPr/>
          <p:nvPr/>
        </p:nvGrpSpPr>
        <p:grpSpPr>
          <a:xfrm>
            <a:off x="4617752" y="5950779"/>
            <a:ext cx="12801688" cy="3021099"/>
            <a:chOff x="0" y="0"/>
            <a:chExt cx="5834062" cy="1585868"/>
          </a:xfrm>
        </p:grpSpPr>
        <p:sp>
          <p:nvSpPr>
            <p:cNvPr id="49" name="Freeform 12">
              <a:extLst>
                <a:ext uri="{FF2B5EF4-FFF2-40B4-BE49-F238E27FC236}">
                  <a16:creationId xmlns:a16="http://schemas.microsoft.com/office/drawing/2014/main" id="{FE0BBAD8-F4AE-3BCE-8497-A8E228E9CC9B}"/>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F1F6FB"/>
            </a:solidFill>
            <a:ln w="6001" cap="sq">
              <a:solidFill>
                <a:srgbClr val="ADC6E9"/>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0" name="TextBox 13">
              <a:extLst>
                <a:ext uri="{FF2B5EF4-FFF2-40B4-BE49-F238E27FC236}">
                  <a16:creationId xmlns:a16="http://schemas.microsoft.com/office/drawing/2014/main" id="{9091D594-AF46-10B1-28B5-7DE80CEA1A1E}"/>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dirty="0">
                  <a:solidFill>
                    <a:srgbClr val="0C4A96"/>
                  </a:solidFill>
                  <a:latin typeface="Arial" panose="020B0604020202020204" pitchFamily="34" charset="0"/>
                  <a:ea typeface="Object Sans Bold"/>
                  <a:cs typeface="Arial" panose="020B0604020202020204" pitchFamily="34" charset="0"/>
                  <a:sym typeface="Object Sans Bold"/>
                </a:rPr>
                <a:t>1. </a:t>
              </a:r>
              <a:r>
                <a:rPr lang="hu-HU" sz="5400" b="1" dirty="0" err="1">
                  <a:solidFill>
                    <a:srgbClr val="0C4A96"/>
                  </a:solidFill>
                  <a:latin typeface="Arial" panose="020B0604020202020204" pitchFamily="34" charset="0"/>
                  <a:ea typeface="Object Sans Bold"/>
                  <a:cs typeface="Arial" panose="020B0604020202020204" pitchFamily="34" charset="0"/>
                  <a:sym typeface="Object Sans Bold"/>
                </a:rPr>
                <a:t>Kiindolópont</a:t>
              </a:r>
              <a:endParaRPr lang="en-US" sz="5400" b="1" dirty="0">
                <a:solidFill>
                  <a:srgbClr val="0C4A96"/>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DigComp</a:t>
              </a:r>
              <a:r>
                <a:rPr lang="en-US" sz="5400" dirty="0">
                  <a:solidFill>
                    <a:srgbClr val="1B2B49"/>
                  </a:solidFill>
                  <a:latin typeface="Arial" panose="020B0604020202020204" pitchFamily="34" charset="0"/>
                  <a:ea typeface="Object Sans"/>
                  <a:cs typeface="Arial" panose="020B0604020202020204" pitchFamily="34" charset="0"/>
                  <a:sym typeface="Object Sans"/>
                </a:rPr>
                <a:t> / DigKomp mint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általános</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referencia</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51" name="Group 14">
            <a:extLst>
              <a:ext uri="{FF2B5EF4-FFF2-40B4-BE49-F238E27FC236}">
                <a16:creationId xmlns:a16="http://schemas.microsoft.com/office/drawing/2014/main" id="{62D84DDF-5996-5912-2E87-C3356DD135F9}"/>
              </a:ext>
            </a:extLst>
          </p:cNvPr>
          <p:cNvGrpSpPr/>
          <p:nvPr/>
        </p:nvGrpSpPr>
        <p:grpSpPr>
          <a:xfrm>
            <a:off x="29074641" y="5925914"/>
            <a:ext cx="12801688" cy="3021099"/>
            <a:chOff x="0" y="0"/>
            <a:chExt cx="5834062" cy="1585868"/>
          </a:xfrm>
        </p:grpSpPr>
        <p:sp>
          <p:nvSpPr>
            <p:cNvPr id="52" name="Freeform 15">
              <a:extLst>
                <a:ext uri="{FF2B5EF4-FFF2-40B4-BE49-F238E27FC236}">
                  <a16:creationId xmlns:a16="http://schemas.microsoft.com/office/drawing/2014/main" id="{43C6DB67-84B7-52B0-C7B1-0327E0AB90CE}"/>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FDF8F1"/>
            </a:solidFill>
            <a:ln w="6001" cap="sq">
              <a:solidFill>
                <a:srgbClr val="EBD2AD"/>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3" name="TextBox 16">
              <a:extLst>
                <a:ext uri="{FF2B5EF4-FFF2-40B4-BE49-F238E27FC236}">
                  <a16:creationId xmlns:a16="http://schemas.microsoft.com/office/drawing/2014/main" id="{FF285973-F67B-3549-B4C3-8460870EFB5B}"/>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dirty="0">
                  <a:solidFill>
                    <a:srgbClr val="BF7821"/>
                  </a:solidFill>
                  <a:latin typeface="Arial" panose="020B0604020202020204" pitchFamily="34" charset="0"/>
                  <a:ea typeface="Object Sans Bold"/>
                  <a:cs typeface="Arial" panose="020B0604020202020204" pitchFamily="34" charset="0"/>
                  <a:sym typeface="Object Sans Bold"/>
                </a:rPr>
                <a:t>2. </a:t>
              </a:r>
              <a:r>
                <a:rPr lang="hu-HU" sz="5400" b="1" dirty="0">
                  <a:solidFill>
                    <a:srgbClr val="BF7821"/>
                  </a:solidFill>
                  <a:latin typeface="Arial" panose="020B0604020202020204" pitchFamily="34" charset="0"/>
                  <a:ea typeface="Object Sans Bold"/>
                  <a:cs typeface="Arial" panose="020B0604020202020204" pitchFamily="34" charset="0"/>
                  <a:sym typeface="Object Sans Bold"/>
                </a:rPr>
                <a:t>Ágazati kontextus</a:t>
              </a:r>
              <a:endParaRPr lang="en-US" sz="5400" b="1" dirty="0">
                <a:solidFill>
                  <a:srgbClr val="BF7821"/>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080" dirty="0" err="1">
                  <a:solidFill>
                    <a:srgbClr val="232D3C"/>
                  </a:solidFill>
                  <a:latin typeface="Arial"/>
                  <a:ea typeface="Arial"/>
                  <a:cs typeface="Arial"/>
                  <a:sym typeface="Arial"/>
                </a:rPr>
                <a:t>adatok</a:t>
              </a:r>
              <a:r>
                <a:rPr lang="en-US" sz="5080" dirty="0">
                  <a:solidFill>
                    <a:srgbClr val="232D3C"/>
                  </a:solidFill>
                  <a:latin typeface="Arial"/>
                  <a:ea typeface="Arial"/>
                  <a:cs typeface="Arial"/>
                  <a:sym typeface="Arial"/>
                </a:rPr>
                <a:t> • </a:t>
              </a:r>
              <a:r>
                <a:rPr lang="en-US" sz="5080" dirty="0" err="1">
                  <a:solidFill>
                    <a:srgbClr val="232D3C"/>
                  </a:solidFill>
                  <a:latin typeface="Arial"/>
                  <a:ea typeface="Arial"/>
                  <a:cs typeface="Arial"/>
                  <a:sym typeface="Arial"/>
                </a:rPr>
                <a:t>rendszerek</a:t>
              </a:r>
              <a:r>
                <a:rPr lang="en-US" sz="5080" dirty="0">
                  <a:solidFill>
                    <a:srgbClr val="232D3C"/>
                  </a:solidFill>
                  <a:latin typeface="Arial"/>
                  <a:ea typeface="Arial"/>
                  <a:cs typeface="Arial"/>
                  <a:sym typeface="Arial"/>
                </a:rPr>
                <a:t> • </a:t>
              </a:r>
              <a:r>
                <a:rPr lang="en-US" sz="5080" dirty="0" err="1">
                  <a:solidFill>
                    <a:srgbClr val="232D3C"/>
                  </a:solidFill>
                  <a:latin typeface="Arial"/>
                  <a:ea typeface="Arial"/>
                  <a:cs typeface="Arial"/>
                  <a:sym typeface="Arial"/>
                </a:rPr>
                <a:t>szabályozás</a:t>
              </a:r>
              <a:r>
                <a:rPr lang="en-US" sz="5080" dirty="0">
                  <a:solidFill>
                    <a:srgbClr val="232D3C"/>
                  </a:solidFill>
                  <a:latin typeface="Arial"/>
                  <a:ea typeface="Arial"/>
                  <a:cs typeface="Arial"/>
                  <a:sym typeface="Arial"/>
                </a:rPr>
                <a:t> • </a:t>
              </a:r>
              <a:r>
                <a:rPr lang="en-US" sz="5080" dirty="0" err="1">
                  <a:solidFill>
                    <a:srgbClr val="232D3C"/>
                  </a:solidFill>
                  <a:latin typeface="Arial"/>
                  <a:ea typeface="Arial"/>
                  <a:cs typeface="Arial"/>
                  <a:sym typeface="Arial"/>
                </a:rPr>
                <a:t>felelősség</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54" name="Group 17">
            <a:extLst>
              <a:ext uri="{FF2B5EF4-FFF2-40B4-BE49-F238E27FC236}">
                <a16:creationId xmlns:a16="http://schemas.microsoft.com/office/drawing/2014/main" id="{EC3EE29D-3092-7961-8EFE-2A0D885B4D0F}"/>
              </a:ext>
            </a:extLst>
          </p:cNvPr>
          <p:cNvGrpSpPr/>
          <p:nvPr/>
        </p:nvGrpSpPr>
        <p:grpSpPr>
          <a:xfrm>
            <a:off x="967747" y="10840086"/>
            <a:ext cx="12801688" cy="3021099"/>
            <a:chOff x="0" y="0"/>
            <a:chExt cx="5834062" cy="1585868"/>
          </a:xfrm>
        </p:grpSpPr>
        <p:sp>
          <p:nvSpPr>
            <p:cNvPr id="55" name="Freeform 18">
              <a:extLst>
                <a:ext uri="{FF2B5EF4-FFF2-40B4-BE49-F238E27FC236}">
                  <a16:creationId xmlns:a16="http://schemas.microsoft.com/office/drawing/2014/main" id="{98983C6F-9C25-B238-A027-1E5D62A501BC}"/>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EFF9F8"/>
            </a:solidFill>
            <a:ln w="6001" cap="sq">
              <a:solidFill>
                <a:srgbClr val="A3DFDC"/>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6" name="TextBox 19">
              <a:extLst>
                <a:ext uri="{FF2B5EF4-FFF2-40B4-BE49-F238E27FC236}">
                  <a16:creationId xmlns:a16="http://schemas.microsoft.com/office/drawing/2014/main" id="{787C7CC4-8423-984A-71B7-B09333D4B056}"/>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3.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Közös</a:t>
              </a: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és</a:t>
              </a: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eltérő</a:t>
              </a: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logika</a:t>
              </a:r>
              <a:endParaRPr lang="en-US" sz="5400" b="1" dirty="0">
                <a:solidFill>
                  <a:srgbClr val="008DA4"/>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080" dirty="0" err="1">
                  <a:solidFill>
                    <a:srgbClr val="232D3C"/>
                  </a:solidFill>
                  <a:latin typeface="Arial"/>
                  <a:ea typeface="Arial"/>
                  <a:cs typeface="Arial"/>
                  <a:sym typeface="Arial"/>
                </a:rPr>
                <a:t>általános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szerkezet</a:t>
              </a:r>
              <a:r>
                <a:rPr lang="en-US" sz="5080" dirty="0">
                  <a:solidFill>
                    <a:srgbClr val="232D3C"/>
                  </a:solidFill>
                  <a:latin typeface="Arial"/>
                  <a:ea typeface="Arial"/>
                  <a:cs typeface="Arial"/>
                  <a:sym typeface="Arial"/>
                </a:rPr>
                <a:t> + </a:t>
              </a:r>
              <a:r>
                <a:rPr lang="en-US" sz="5080" dirty="0" err="1">
                  <a:solidFill>
                    <a:srgbClr val="232D3C"/>
                  </a:solidFill>
                  <a:latin typeface="Arial"/>
                  <a:ea typeface="Arial"/>
                  <a:cs typeface="Arial"/>
                  <a:sym typeface="Arial"/>
                </a:rPr>
                <a:t>szakmai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relevancia</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57" name="Group 20">
            <a:extLst>
              <a:ext uri="{FF2B5EF4-FFF2-40B4-BE49-F238E27FC236}">
                <a16:creationId xmlns:a16="http://schemas.microsoft.com/office/drawing/2014/main" id="{803D887A-08DD-DFA9-42CC-ADDC867900B4}"/>
              </a:ext>
            </a:extLst>
          </p:cNvPr>
          <p:cNvGrpSpPr/>
          <p:nvPr/>
        </p:nvGrpSpPr>
        <p:grpSpPr>
          <a:xfrm>
            <a:off x="32682403" y="10733063"/>
            <a:ext cx="12801688" cy="3017541"/>
            <a:chOff x="0" y="0"/>
            <a:chExt cx="5834062" cy="1617942"/>
          </a:xfrm>
        </p:grpSpPr>
        <p:sp>
          <p:nvSpPr>
            <p:cNvPr id="58" name="Freeform 21">
              <a:extLst>
                <a:ext uri="{FF2B5EF4-FFF2-40B4-BE49-F238E27FC236}">
                  <a16:creationId xmlns:a16="http://schemas.microsoft.com/office/drawing/2014/main" id="{D7C7B1F5-8C13-E195-4969-45DF80F40059}"/>
                </a:ext>
              </a:extLst>
            </p:cNvPr>
            <p:cNvSpPr/>
            <p:nvPr/>
          </p:nvSpPr>
          <p:spPr>
            <a:xfrm>
              <a:off x="0" y="0"/>
              <a:ext cx="5833999" cy="1617930"/>
            </a:xfrm>
            <a:custGeom>
              <a:avLst/>
              <a:gdLst/>
              <a:ahLst/>
              <a:cxnLst/>
              <a:rect l="l" t="t" r="r" b="b"/>
              <a:pathLst>
                <a:path w="5833999" h="1617930">
                  <a:moveTo>
                    <a:pt x="0" y="269633"/>
                  </a:moveTo>
                  <a:cubicBezTo>
                    <a:pt x="0" y="120758"/>
                    <a:pt x="118364" y="0"/>
                    <a:pt x="264287" y="0"/>
                  </a:cubicBezTo>
                  <a:lnTo>
                    <a:pt x="5569712" y="0"/>
                  </a:lnTo>
                  <a:cubicBezTo>
                    <a:pt x="5715635" y="0"/>
                    <a:pt x="5833999" y="120758"/>
                    <a:pt x="5833999" y="269633"/>
                  </a:cubicBezTo>
                  <a:lnTo>
                    <a:pt x="5833999" y="1348296"/>
                  </a:lnTo>
                  <a:cubicBezTo>
                    <a:pt x="5833999" y="1497171"/>
                    <a:pt x="5715635" y="1617930"/>
                    <a:pt x="5569712" y="1617930"/>
                  </a:cubicBezTo>
                  <a:lnTo>
                    <a:pt x="264287" y="1617930"/>
                  </a:lnTo>
                  <a:cubicBezTo>
                    <a:pt x="118364" y="1617930"/>
                    <a:pt x="0" y="1497171"/>
                    <a:pt x="0" y="1348296"/>
                  </a:cubicBezTo>
                  <a:close/>
                </a:path>
              </a:pathLst>
            </a:custGeom>
            <a:solidFill>
              <a:srgbClr val="F5FAF7"/>
            </a:solidFill>
            <a:ln w="6001" cap="sq">
              <a:solidFill>
                <a:srgbClr val="C1E0CE"/>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9" name="TextBox 22">
              <a:extLst>
                <a:ext uri="{FF2B5EF4-FFF2-40B4-BE49-F238E27FC236}">
                  <a16:creationId xmlns:a16="http://schemas.microsoft.com/office/drawing/2014/main" id="{51D93B2F-FD8E-F9BF-52E5-C1C08141E6AD}"/>
                </a:ext>
              </a:extLst>
            </p:cNvPr>
            <p:cNvSpPr txBox="1"/>
            <p:nvPr/>
          </p:nvSpPr>
          <p:spPr>
            <a:xfrm>
              <a:off x="0" y="-19050"/>
              <a:ext cx="5834062" cy="1636992"/>
            </a:xfrm>
            <a:prstGeom prst="rect">
              <a:avLst/>
            </a:prstGeom>
          </p:spPr>
          <p:txBody>
            <a:bodyPr lIns="129033" tIns="129033" rIns="129033" bIns="129033" rtlCol="0" anchor="ctr"/>
            <a:lstStyle/>
            <a:p>
              <a:pPr algn="ctr">
                <a:lnSpc>
                  <a:spcPts val="6480"/>
                </a:lnSpc>
              </a:pP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4. </a:t>
              </a:r>
              <a:r>
                <a:rPr lang="hu-HU" sz="5400" b="1" dirty="0">
                  <a:solidFill>
                    <a:srgbClr val="279254"/>
                  </a:solidFill>
                  <a:latin typeface="Arial" panose="020B0604020202020204" pitchFamily="34" charset="0"/>
                  <a:ea typeface="Object Sans Bold"/>
                  <a:cs typeface="Arial" panose="020B0604020202020204" pitchFamily="34" charset="0"/>
                  <a:sym typeface="Object Sans Bold"/>
                </a:rPr>
                <a:t>Összehangolás</a:t>
              </a:r>
              <a:endParaRPr lang="en-US" sz="5400" b="1" dirty="0">
                <a:solidFill>
                  <a:srgbClr val="279254"/>
                </a:solidFill>
                <a:latin typeface="Arial" panose="020B0604020202020204" pitchFamily="34" charset="0"/>
                <a:ea typeface="Object Sans Bold"/>
                <a:cs typeface="Arial" panose="020B0604020202020204" pitchFamily="34" charset="0"/>
                <a:sym typeface="Object Sans Bold"/>
              </a:endParaRPr>
            </a:p>
            <a:p>
              <a:pPr algn="ctr">
                <a:lnSpc>
                  <a:spcPts val="6096"/>
                </a:lnSpc>
              </a:pPr>
              <a:r>
                <a:rPr lang="en-US" sz="5410" dirty="0" err="1">
                  <a:solidFill>
                    <a:srgbClr val="232D3C"/>
                  </a:solidFill>
                  <a:latin typeface="Arial"/>
                  <a:ea typeface="Arial"/>
                  <a:cs typeface="Arial"/>
                  <a:sym typeface="Arial"/>
                </a:rPr>
                <a:t>megfeleltetés</a:t>
              </a:r>
              <a:r>
                <a:rPr lang="en-US" sz="5410" dirty="0">
                  <a:solidFill>
                    <a:srgbClr val="232D3C"/>
                  </a:solidFill>
                  <a:latin typeface="Arial"/>
                  <a:ea typeface="Arial"/>
                  <a:cs typeface="Arial"/>
                  <a:sym typeface="Arial"/>
                </a:rPr>
                <a:t> + </a:t>
              </a:r>
              <a:r>
                <a:rPr lang="en-US" sz="5410" dirty="0" err="1">
                  <a:solidFill>
                    <a:srgbClr val="232D3C"/>
                  </a:solidFill>
                  <a:latin typeface="Arial"/>
                  <a:ea typeface="Arial"/>
                  <a:cs typeface="Arial"/>
                  <a:sym typeface="Arial"/>
                </a:rPr>
                <a:t>illesztés</a:t>
              </a:r>
              <a:endParaRPr lang="en-US" sz="5410" dirty="0">
                <a:solidFill>
                  <a:srgbClr val="232D3C"/>
                </a:solidFill>
                <a:latin typeface="Arial"/>
                <a:ea typeface="Arial"/>
                <a:cs typeface="Arial"/>
                <a:sym typeface="Arial"/>
              </a:endParaRPr>
            </a:p>
          </p:txBody>
        </p:sp>
      </p:grpSp>
      <p:grpSp>
        <p:nvGrpSpPr>
          <p:cNvPr id="60" name="Group 23">
            <a:extLst>
              <a:ext uri="{FF2B5EF4-FFF2-40B4-BE49-F238E27FC236}">
                <a16:creationId xmlns:a16="http://schemas.microsoft.com/office/drawing/2014/main" id="{11BFE955-4813-A57B-4497-72226F747C5F}"/>
              </a:ext>
            </a:extLst>
          </p:cNvPr>
          <p:cNvGrpSpPr/>
          <p:nvPr/>
        </p:nvGrpSpPr>
        <p:grpSpPr>
          <a:xfrm>
            <a:off x="4645184" y="15855651"/>
            <a:ext cx="12801688" cy="3017541"/>
            <a:chOff x="0" y="0"/>
            <a:chExt cx="6782486" cy="1380059"/>
          </a:xfrm>
        </p:grpSpPr>
        <p:sp>
          <p:nvSpPr>
            <p:cNvPr id="61" name="Freeform 24">
              <a:extLst>
                <a:ext uri="{FF2B5EF4-FFF2-40B4-BE49-F238E27FC236}">
                  <a16:creationId xmlns:a16="http://schemas.microsoft.com/office/drawing/2014/main" id="{112A6135-4864-D5BD-F427-ED89E7895285}"/>
                </a:ext>
              </a:extLst>
            </p:cNvPr>
            <p:cNvSpPr/>
            <p:nvPr/>
          </p:nvSpPr>
          <p:spPr>
            <a:xfrm>
              <a:off x="0" y="0"/>
              <a:ext cx="6782435" cy="1379983"/>
            </a:xfrm>
            <a:custGeom>
              <a:avLst/>
              <a:gdLst/>
              <a:ahLst/>
              <a:cxnLst/>
              <a:rect l="l" t="t" r="r" b="b"/>
              <a:pathLst>
                <a:path w="6782435" h="1379983">
                  <a:moveTo>
                    <a:pt x="0" y="229997"/>
                  </a:moveTo>
                  <a:cubicBezTo>
                    <a:pt x="0" y="102997"/>
                    <a:pt x="102997" y="0"/>
                    <a:pt x="229997" y="0"/>
                  </a:cubicBezTo>
                  <a:lnTo>
                    <a:pt x="6552438" y="0"/>
                  </a:lnTo>
                  <a:cubicBezTo>
                    <a:pt x="6679438" y="0"/>
                    <a:pt x="6782435" y="102997"/>
                    <a:pt x="6782435" y="229997"/>
                  </a:cubicBezTo>
                  <a:lnTo>
                    <a:pt x="6782435" y="1149986"/>
                  </a:lnTo>
                  <a:cubicBezTo>
                    <a:pt x="6782435" y="1276986"/>
                    <a:pt x="6679438" y="1379983"/>
                    <a:pt x="6552438" y="1379983"/>
                  </a:cubicBezTo>
                  <a:lnTo>
                    <a:pt x="229997" y="1379983"/>
                  </a:lnTo>
                  <a:cubicBezTo>
                    <a:pt x="102997" y="1380110"/>
                    <a:pt x="0" y="1277113"/>
                    <a:pt x="0" y="1149986"/>
                  </a:cubicBezTo>
                  <a:close/>
                </a:path>
              </a:pathLst>
            </a:custGeom>
            <a:solidFill>
              <a:srgbClr val="F9F6FC"/>
            </a:solidFill>
            <a:ln w="6001" cap="sq">
              <a:solidFill>
                <a:srgbClr val="DCCEEB"/>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62" name="TextBox 25">
              <a:extLst>
                <a:ext uri="{FF2B5EF4-FFF2-40B4-BE49-F238E27FC236}">
                  <a16:creationId xmlns:a16="http://schemas.microsoft.com/office/drawing/2014/main" id="{DDDCD149-C58B-9495-2B74-19971D3D0A8C}"/>
                </a:ext>
              </a:extLst>
            </p:cNvPr>
            <p:cNvSpPr txBox="1"/>
            <p:nvPr/>
          </p:nvSpPr>
          <p:spPr>
            <a:xfrm>
              <a:off x="0" y="-19050"/>
              <a:ext cx="6782486" cy="1399109"/>
            </a:xfrm>
            <a:prstGeom prst="rect">
              <a:avLst/>
            </a:prstGeom>
          </p:spPr>
          <p:txBody>
            <a:bodyPr lIns="129033" tIns="129033" rIns="129033" bIns="129033" rtlCol="0" anchor="ctr"/>
            <a:lstStyle/>
            <a:p>
              <a:pPr algn="ctr">
                <a:lnSpc>
                  <a:spcPts val="6480"/>
                </a:lnSpc>
              </a:pPr>
              <a:r>
                <a:rPr lang="en-US" sz="5400" b="1" dirty="0">
                  <a:solidFill>
                    <a:srgbClr val="6C4C9C"/>
                  </a:solidFill>
                  <a:latin typeface="Arial" panose="020B0604020202020204" pitchFamily="34" charset="0"/>
                  <a:ea typeface="Object Sans Bold"/>
                  <a:cs typeface="Arial" panose="020B0604020202020204" pitchFamily="34" charset="0"/>
                  <a:sym typeface="Object Sans Bold"/>
                </a:rPr>
                <a:t>5. </a:t>
              </a:r>
              <a:r>
                <a:rPr lang="hu-HU" sz="5400" b="1" dirty="0">
                  <a:solidFill>
                    <a:srgbClr val="6C4C9C"/>
                  </a:solidFill>
                  <a:latin typeface="Arial" panose="020B0604020202020204" pitchFamily="34" charset="0"/>
                  <a:ea typeface="Object Sans Bold"/>
                  <a:cs typeface="Arial" panose="020B0604020202020204" pitchFamily="34" charset="0"/>
                  <a:sym typeface="Object Sans Bold"/>
                </a:rPr>
                <a:t>Módszertani folyamat</a:t>
              </a:r>
              <a:endParaRPr lang="en-US" sz="5400" b="1" dirty="0">
                <a:solidFill>
                  <a:srgbClr val="6C4C9C"/>
                </a:solidFill>
                <a:latin typeface="Arial" panose="020B0604020202020204" pitchFamily="34" charset="0"/>
                <a:ea typeface="Object Sans Bold"/>
                <a:cs typeface="Arial" panose="020B0604020202020204" pitchFamily="34" charset="0"/>
                <a:sym typeface="Object Sans Bold"/>
              </a:endParaRPr>
            </a:p>
            <a:p>
              <a:pPr algn="ctr">
                <a:lnSpc>
                  <a:spcPts val="6096"/>
                </a:lnSpc>
              </a:pPr>
              <a:r>
                <a:rPr lang="en-US" sz="5410" dirty="0" err="1">
                  <a:solidFill>
                    <a:srgbClr val="232D3C"/>
                  </a:solidFill>
                  <a:latin typeface="Arial"/>
                  <a:ea typeface="Arial"/>
                  <a:cs typeface="Arial"/>
                  <a:sym typeface="Arial"/>
                </a:rPr>
                <a:t>feltárás</a:t>
              </a:r>
              <a:r>
                <a:rPr lang="en-US" sz="5410" dirty="0">
                  <a:solidFill>
                    <a:srgbClr val="232D3C"/>
                  </a:solidFill>
                  <a:latin typeface="Arial"/>
                  <a:ea typeface="Arial"/>
                  <a:cs typeface="Arial"/>
                  <a:sym typeface="Arial"/>
                </a:rPr>
                <a:t> • </a:t>
              </a:r>
              <a:r>
                <a:rPr lang="en-US" sz="5410" dirty="0" err="1">
                  <a:solidFill>
                    <a:srgbClr val="232D3C"/>
                  </a:solidFill>
                  <a:latin typeface="Arial"/>
                  <a:ea typeface="Arial"/>
                  <a:cs typeface="Arial"/>
                  <a:sym typeface="Arial"/>
                </a:rPr>
                <a:t>szintezés</a:t>
              </a:r>
              <a:r>
                <a:rPr lang="en-US" sz="5410" dirty="0">
                  <a:solidFill>
                    <a:srgbClr val="232D3C"/>
                  </a:solidFill>
                  <a:latin typeface="Arial"/>
                  <a:ea typeface="Arial"/>
                  <a:cs typeface="Arial"/>
                  <a:sym typeface="Arial"/>
                </a:rPr>
                <a:t> • </a:t>
              </a:r>
              <a:r>
                <a:rPr lang="en-US" sz="5410" dirty="0" err="1">
                  <a:solidFill>
                    <a:srgbClr val="232D3C"/>
                  </a:solidFill>
                  <a:latin typeface="Arial"/>
                  <a:ea typeface="Arial"/>
                  <a:cs typeface="Arial"/>
                  <a:sym typeface="Arial"/>
                </a:rPr>
                <a:t>dokumentálás</a:t>
              </a:r>
              <a:endParaRPr lang="en-US" sz="5410" dirty="0">
                <a:solidFill>
                  <a:srgbClr val="232D3C"/>
                </a:solidFill>
                <a:latin typeface="Arial"/>
                <a:ea typeface="Arial"/>
                <a:cs typeface="Arial"/>
                <a:sym typeface="Arial"/>
              </a:endParaRPr>
            </a:p>
          </p:txBody>
        </p:sp>
      </p:grpSp>
      <p:grpSp>
        <p:nvGrpSpPr>
          <p:cNvPr id="63" name="Group 26">
            <a:extLst>
              <a:ext uri="{FF2B5EF4-FFF2-40B4-BE49-F238E27FC236}">
                <a16:creationId xmlns:a16="http://schemas.microsoft.com/office/drawing/2014/main" id="{AF3EBCC5-D865-1531-6A21-D86607AB6DA3}"/>
              </a:ext>
            </a:extLst>
          </p:cNvPr>
          <p:cNvGrpSpPr/>
          <p:nvPr/>
        </p:nvGrpSpPr>
        <p:grpSpPr>
          <a:xfrm>
            <a:off x="29074641" y="15550587"/>
            <a:ext cx="12801688" cy="3017541"/>
            <a:chOff x="0" y="-19052"/>
            <a:chExt cx="6782435" cy="1603051"/>
          </a:xfrm>
        </p:grpSpPr>
        <p:sp>
          <p:nvSpPr>
            <p:cNvPr id="64" name="Freeform 27">
              <a:extLst>
                <a:ext uri="{FF2B5EF4-FFF2-40B4-BE49-F238E27FC236}">
                  <a16:creationId xmlns:a16="http://schemas.microsoft.com/office/drawing/2014/main" id="{02B279FD-3D02-B7CA-2C4D-F29D066BD032}"/>
                </a:ext>
              </a:extLst>
            </p:cNvPr>
            <p:cNvSpPr/>
            <p:nvPr/>
          </p:nvSpPr>
          <p:spPr>
            <a:xfrm>
              <a:off x="0" y="0"/>
              <a:ext cx="6782435" cy="1583999"/>
            </a:xfrm>
            <a:custGeom>
              <a:avLst/>
              <a:gdLst/>
              <a:ahLst/>
              <a:cxnLst/>
              <a:rect l="l" t="t" r="r" b="b"/>
              <a:pathLst>
                <a:path w="6782435" h="1379983">
                  <a:moveTo>
                    <a:pt x="0" y="229997"/>
                  </a:moveTo>
                  <a:cubicBezTo>
                    <a:pt x="0" y="102997"/>
                    <a:pt x="102997" y="0"/>
                    <a:pt x="229997" y="0"/>
                  </a:cubicBezTo>
                  <a:lnTo>
                    <a:pt x="6552438" y="0"/>
                  </a:lnTo>
                  <a:cubicBezTo>
                    <a:pt x="6679438" y="0"/>
                    <a:pt x="6782435" y="102997"/>
                    <a:pt x="6782435" y="229997"/>
                  </a:cubicBezTo>
                  <a:lnTo>
                    <a:pt x="6782435" y="1149986"/>
                  </a:lnTo>
                  <a:cubicBezTo>
                    <a:pt x="6782435" y="1276986"/>
                    <a:pt x="6679438" y="1379983"/>
                    <a:pt x="6552438" y="1379983"/>
                  </a:cubicBezTo>
                  <a:lnTo>
                    <a:pt x="229997" y="1379983"/>
                  </a:lnTo>
                  <a:cubicBezTo>
                    <a:pt x="102997" y="1380110"/>
                    <a:pt x="0" y="1277113"/>
                    <a:pt x="0" y="1149986"/>
                  </a:cubicBezTo>
                  <a:close/>
                </a:path>
              </a:pathLst>
            </a:custGeom>
            <a:solidFill>
              <a:srgbClr val="FCF7F7"/>
            </a:solidFill>
            <a:ln w="6001" cap="sq">
              <a:solidFill>
                <a:srgbClr val="E7C6C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65" name="TextBox 28">
              <a:extLst>
                <a:ext uri="{FF2B5EF4-FFF2-40B4-BE49-F238E27FC236}">
                  <a16:creationId xmlns:a16="http://schemas.microsoft.com/office/drawing/2014/main" id="{943386E9-7C02-AF2E-E3DD-4E491FD779BD}"/>
                </a:ext>
              </a:extLst>
            </p:cNvPr>
            <p:cNvSpPr txBox="1"/>
            <p:nvPr/>
          </p:nvSpPr>
          <p:spPr>
            <a:xfrm>
              <a:off x="0" y="-19052"/>
              <a:ext cx="6720000" cy="1583999"/>
            </a:xfrm>
            <a:prstGeom prst="rect">
              <a:avLst/>
            </a:prstGeom>
          </p:spPr>
          <p:txBody>
            <a:bodyPr lIns="129033" tIns="129033" rIns="129033" bIns="129033" rtlCol="0" anchor="ctr"/>
            <a:lstStyle/>
            <a:p>
              <a:pPr algn="ctr">
                <a:lnSpc>
                  <a:spcPts val="6480"/>
                </a:lnSpc>
              </a:pPr>
              <a:r>
                <a:rPr lang="en-US" sz="5400" b="1" dirty="0">
                  <a:solidFill>
                    <a:srgbClr val="CC3A32"/>
                  </a:solidFill>
                  <a:latin typeface="Arial" panose="020B0604020202020204" pitchFamily="34" charset="0"/>
                  <a:ea typeface="Object Sans Bold"/>
                  <a:cs typeface="Arial" panose="020B0604020202020204" pitchFamily="34" charset="0"/>
                  <a:sym typeface="Object Sans Bold"/>
                </a:rPr>
                <a:t>6. </a:t>
              </a:r>
              <a:r>
                <a:rPr lang="hu-HU" sz="5400" b="1" dirty="0">
                  <a:solidFill>
                    <a:srgbClr val="CC3A32"/>
                  </a:solidFill>
                  <a:latin typeface="Arial" panose="020B0604020202020204" pitchFamily="34" charset="0"/>
                  <a:ea typeface="Object Sans Bold"/>
                  <a:cs typeface="Arial" panose="020B0604020202020204" pitchFamily="34" charset="0"/>
                  <a:sym typeface="Object Sans Bold"/>
                </a:rPr>
                <a:t>Eredmény</a:t>
              </a:r>
              <a:endParaRPr lang="en-US" sz="5400" b="1" dirty="0">
                <a:solidFill>
                  <a:srgbClr val="CC3A32"/>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mérhető</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fejleszthető</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tanúsítható</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rendszer</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sp>
        <p:nvSpPr>
          <p:cNvPr id="66" name="TextBox 33">
            <a:extLst>
              <a:ext uri="{FF2B5EF4-FFF2-40B4-BE49-F238E27FC236}">
                <a16:creationId xmlns:a16="http://schemas.microsoft.com/office/drawing/2014/main" id="{0BBF0ACB-173E-6261-D6FE-A46A8026AB67}"/>
              </a:ext>
            </a:extLst>
          </p:cNvPr>
          <p:cNvSpPr txBox="1"/>
          <p:nvPr/>
        </p:nvSpPr>
        <p:spPr>
          <a:xfrm rot="10800000">
            <a:off x="16258147" y="14422135"/>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67" name="TextBox 28">
            <a:extLst>
              <a:ext uri="{FF2B5EF4-FFF2-40B4-BE49-F238E27FC236}">
                <a16:creationId xmlns:a16="http://schemas.microsoft.com/office/drawing/2014/main" id="{AD1321F0-A01D-642D-9B95-D14A3EB10CD7}"/>
              </a:ext>
            </a:extLst>
          </p:cNvPr>
          <p:cNvSpPr txBox="1"/>
          <p:nvPr/>
        </p:nvSpPr>
        <p:spPr>
          <a:xfrm rot="5400000">
            <a:off x="16072639" y="9402294"/>
            <a:ext cx="33266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68" name="TextBox 28">
            <a:extLst>
              <a:ext uri="{FF2B5EF4-FFF2-40B4-BE49-F238E27FC236}">
                <a16:creationId xmlns:a16="http://schemas.microsoft.com/office/drawing/2014/main" id="{7A57D329-C495-0898-7260-2E917643AB5D}"/>
              </a:ext>
            </a:extLst>
          </p:cNvPr>
          <p:cNvSpPr txBox="1"/>
          <p:nvPr/>
        </p:nvSpPr>
        <p:spPr>
          <a:xfrm rot="2728376">
            <a:off x="14524237" y="11874838"/>
            <a:ext cx="33266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69" name="TextBox 28">
            <a:extLst>
              <a:ext uri="{FF2B5EF4-FFF2-40B4-BE49-F238E27FC236}">
                <a16:creationId xmlns:a16="http://schemas.microsoft.com/office/drawing/2014/main" id="{D4F2879F-471D-728A-77C8-EE968AB91410}"/>
              </a:ext>
            </a:extLst>
          </p:cNvPr>
          <p:cNvSpPr txBox="1"/>
          <p:nvPr/>
        </p:nvSpPr>
        <p:spPr>
          <a:xfrm rot="13500000">
            <a:off x="31611733" y="11641380"/>
            <a:ext cx="64069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73" name="TextBox 34">
            <a:extLst>
              <a:ext uri="{FF2B5EF4-FFF2-40B4-BE49-F238E27FC236}">
                <a16:creationId xmlns:a16="http://schemas.microsoft.com/office/drawing/2014/main" id="{9C412EC0-5336-0187-32CC-47922BC5E42D}"/>
              </a:ext>
            </a:extLst>
          </p:cNvPr>
          <p:cNvSpPr txBox="1"/>
          <p:nvPr/>
        </p:nvSpPr>
        <p:spPr>
          <a:xfrm rot="10800000">
            <a:off x="29670409" y="14422135"/>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75" name="TextBox 28">
            <a:extLst>
              <a:ext uri="{FF2B5EF4-FFF2-40B4-BE49-F238E27FC236}">
                <a16:creationId xmlns:a16="http://schemas.microsoft.com/office/drawing/2014/main" id="{FA3C0130-7088-8C67-8F77-7F22F21B4771}"/>
              </a:ext>
            </a:extLst>
          </p:cNvPr>
          <p:cNvSpPr txBox="1"/>
          <p:nvPr/>
        </p:nvSpPr>
        <p:spPr>
          <a:xfrm rot="10800000">
            <a:off x="29817517" y="9394252"/>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11" name="Szövegdoboz 10">
            <a:extLst>
              <a:ext uri="{FF2B5EF4-FFF2-40B4-BE49-F238E27FC236}">
                <a16:creationId xmlns:a16="http://schemas.microsoft.com/office/drawing/2014/main" id="{7B025452-3DA3-5AF2-531E-FC652B63E844}"/>
              </a:ext>
            </a:extLst>
          </p:cNvPr>
          <p:cNvSpPr txBox="1"/>
          <p:nvPr/>
        </p:nvSpPr>
        <p:spPr>
          <a:xfrm>
            <a:off x="1427272" y="750762"/>
            <a:ext cx="41299143"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t>I./4. MIT JELENT A DIGITÁLIS KOMPETENCIA A KÜLÖNBÖZŐ ÁGAZATOKBAN ÉS SZEKTOROKBAN?</a:t>
            </a: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95845" y="1032148"/>
            <a:ext cx="46612485" cy="4366437"/>
            <a:chOff x="0" y="-28575"/>
            <a:chExt cx="24468329" cy="1333522"/>
          </a:xfrm>
        </p:grpSpPr>
        <p:sp>
          <p:nvSpPr>
            <p:cNvPr id="3" name="Freeform 3"/>
            <p:cNvSpPr/>
            <p:nvPr/>
          </p:nvSpPr>
          <p:spPr>
            <a:xfrm>
              <a:off x="1999135" y="337663"/>
              <a:ext cx="22469194" cy="967284"/>
            </a:xfrm>
            <a:custGeom>
              <a:avLst/>
              <a:gdLst/>
              <a:ahLst/>
              <a:cxnLst/>
              <a:rect l="l" t="t" r="r" b="b"/>
              <a:pathLst>
                <a:path w="22469194" h="967284">
                  <a:moveTo>
                    <a:pt x="0" y="0"/>
                  </a:moveTo>
                  <a:lnTo>
                    <a:pt x="22469194" y="0"/>
                  </a:lnTo>
                  <a:lnTo>
                    <a:pt x="22469194" y="967284"/>
                  </a:lnTo>
                  <a:lnTo>
                    <a:pt x="0" y="967284"/>
                  </a:lnTo>
                  <a:close/>
                </a:path>
              </a:pathLst>
            </a:custGeom>
            <a:blipFill>
              <a:blip r:embed="rId3">
                <a:alphaModFix amt="0"/>
              </a:blip>
              <a:stretch>
                <a:fillRect t="-371566" r="-3716" b="-467318"/>
              </a:stretch>
            </a:blipFill>
          </p:spPr>
          <p:txBody>
            <a:bodyPr/>
            <a:lstStyle/>
            <a:p>
              <a:endParaRPr lang="hu-HU" sz="14516"/>
            </a:p>
          </p:txBody>
        </p:sp>
        <p:sp>
          <p:nvSpPr>
            <p:cNvPr id="4" name="TextBox 4"/>
            <p:cNvSpPr txBox="1"/>
            <p:nvPr/>
          </p:nvSpPr>
          <p:spPr>
            <a:xfrm>
              <a:off x="0" y="-28575"/>
              <a:ext cx="22469196" cy="995862"/>
            </a:xfrm>
            <a:prstGeom prst="rect">
              <a:avLst/>
            </a:prstGeom>
          </p:spPr>
          <p:txBody>
            <a:bodyPr lIns="0" tIns="0" rIns="0" bIns="0" rtlCol="0" anchor="ctr"/>
            <a:lstStyle/>
            <a:p>
              <a:pPr>
                <a:lnSpc>
                  <a:spcPct val="113000"/>
                </a:lnSpc>
              </a:pPr>
              <a:r>
                <a:rPr lang="hu-HU" sz="6600" b="1" dirty="0">
                  <a:solidFill>
                    <a:srgbClr val="000000"/>
                  </a:solidFill>
                  <a:latin typeface="Arial Bold"/>
                  <a:ea typeface="Arial Bold"/>
                  <a:cs typeface="Arial Bold"/>
                  <a:sym typeface="Arial Bold"/>
                </a:rPr>
                <a:t>I./5. A HAZAI DIGKOMP-KERETRENDSZER:  A DIGCOMP 2.2 ÁTÜLTETÉSÉTŐL A MÉRHETŐ ÉS TANÚSÍTHATÓ DIGITÁLISKOMPETENCIA-FEJLESZTÉSIG</a:t>
              </a:r>
            </a:p>
          </p:txBody>
        </p:sp>
      </p:grpSp>
      <p:grpSp>
        <p:nvGrpSpPr>
          <p:cNvPr id="8" name="Group 8"/>
          <p:cNvGrpSpPr/>
          <p:nvPr/>
        </p:nvGrpSpPr>
        <p:grpSpPr>
          <a:xfrm>
            <a:off x="1799234" y="7966688"/>
            <a:ext cx="12404480" cy="2759510"/>
            <a:chOff x="0" y="0"/>
            <a:chExt cx="6511493" cy="1448553"/>
          </a:xfrm>
        </p:grpSpPr>
        <p:sp>
          <p:nvSpPr>
            <p:cNvPr id="9" name="Freeform 9"/>
            <p:cNvSpPr/>
            <p:nvPr/>
          </p:nvSpPr>
          <p:spPr>
            <a:xfrm>
              <a:off x="0" y="0"/>
              <a:ext cx="6511544" cy="1448565"/>
            </a:xfrm>
            <a:custGeom>
              <a:avLst/>
              <a:gdLst/>
              <a:ahLst/>
              <a:cxnLst/>
              <a:rect l="l" t="t" r="r" b="b"/>
              <a:pathLst>
                <a:path w="6511544" h="1448565">
                  <a:moveTo>
                    <a:pt x="240411" y="0"/>
                  </a:moveTo>
                  <a:cubicBezTo>
                    <a:pt x="107696" y="0"/>
                    <a:pt x="0" y="108077"/>
                    <a:pt x="0" y="241428"/>
                  </a:cubicBezTo>
                  <a:lnTo>
                    <a:pt x="0" y="1207138"/>
                  </a:lnTo>
                  <a:cubicBezTo>
                    <a:pt x="0" y="1340488"/>
                    <a:pt x="107696" y="1448565"/>
                    <a:pt x="240411" y="1448565"/>
                  </a:cubicBezTo>
                  <a:lnTo>
                    <a:pt x="6271133" y="1448565"/>
                  </a:lnTo>
                  <a:cubicBezTo>
                    <a:pt x="6403975" y="1448565"/>
                    <a:pt x="6511544" y="1340488"/>
                    <a:pt x="6511544" y="1207138"/>
                  </a:cubicBezTo>
                  <a:lnTo>
                    <a:pt x="6511544" y="241428"/>
                  </a:lnTo>
                  <a:cubicBezTo>
                    <a:pt x="6511544" y="108077"/>
                    <a:pt x="6403848" y="0"/>
                    <a:pt x="6271133" y="0"/>
                  </a:cubicBezTo>
                  <a:close/>
                </a:path>
              </a:pathLst>
            </a:custGeom>
            <a:solidFill>
              <a:srgbClr val="F1F6FB"/>
            </a:solidFill>
            <a:ln w="5954" cap="sq">
              <a:solidFill>
                <a:srgbClr val="ADC6E9"/>
              </a:solidFill>
              <a:prstDash val="solid"/>
              <a:miter/>
            </a:ln>
          </p:spPr>
          <p:txBody>
            <a:bodyPr/>
            <a:lstStyle/>
            <a:p>
              <a:endParaRPr lang="hu-HU" sz="14516"/>
            </a:p>
          </p:txBody>
        </p:sp>
        <p:sp>
          <p:nvSpPr>
            <p:cNvPr id="10" name="TextBox 10"/>
            <p:cNvSpPr txBox="1"/>
            <p:nvPr/>
          </p:nvSpPr>
          <p:spPr>
            <a:xfrm>
              <a:off x="0" y="-9525"/>
              <a:ext cx="6511493" cy="1458078"/>
            </a:xfrm>
            <a:prstGeom prst="rect">
              <a:avLst/>
            </a:prstGeom>
          </p:spPr>
          <p:txBody>
            <a:bodyPr lIns="129033" tIns="129033" rIns="129033" bIns="129033" rtlCol="0" anchor="ctr"/>
            <a:lstStyle/>
            <a:p>
              <a:pPr algn="ctr">
                <a:lnSpc>
                  <a:spcPts val="6096"/>
                </a:lnSpc>
              </a:pPr>
              <a:r>
                <a:rPr lang="en-US" sz="5080" b="1" dirty="0">
                  <a:solidFill>
                    <a:srgbClr val="0C4A96"/>
                  </a:solidFill>
                  <a:latin typeface="Arial Bold"/>
                  <a:ea typeface="Arial Bold"/>
                  <a:cs typeface="Arial Bold"/>
                  <a:sym typeface="Arial Bold"/>
                </a:rPr>
                <a:t>1. </a:t>
              </a:r>
              <a:r>
                <a:rPr lang="en-US" sz="5080" b="1" dirty="0" err="1">
                  <a:solidFill>
                    <a:srgbClr val="0C4A96"/>
                  </a:solidFill>
                  <a:latin typeface="Arial Bold"/>
                  <a:ea typeface="Arial Bold"/>
                  <a:cs typeface="Arial Bold"/>
                  <a:sym typeface="Arial Bold"/>
                </a:rPr>
                <a:t>Szakmai</a:t>
              </a:r>
              <a:r>
                <a:rPr lang="en-US" sz="5080" b="1" dirty="0">
                  <a:solidFill>
                    <a:srgbClr val="0C4A96"/>
                  </a:solidFill>
                  <a:latin typeface="Arial Bold"/>
                  <a:ea typeface="Arial Bold"/>
                  <a:cs typeface="Arial Bold"/>
                  <a:sym typeface="Arial Bold"/>
                </a:rPr>
                <a:t> </a:t>
              </a:r>
              <a:r>
                <a:rPr lang="en-US" sz="5080" b="1" dirty="0" err="1">
                  <a:solidFill>
                    <a:srgbClr val="0C4A96"/>
                  </a:solidFill>
                  <a:latin typeface="Arial Bold"/>
                  <a:ea typeface="Arial Bold"/>
                  <a:cs typeface="Arial Bold"/>
                  <a:sym typeface="Arial Bold"/>
                </a:rPr>
                <a:t>alap</a:t>
              </a:r>
              <a:endParaRPr lang="en-US" sz="5080" b="1" dirty="0">
                <a:solidFill>
                  <a:srgbClr val="0C4A96"/>
                </a:solidFill>
                <a:latin typeface="Arial Bold"/>
                <a:ea typeface="Arial Bold"/>
                <a:cs typeface="Arial Bold"/>
                <a:sym typeface="Arial Bold"/>
              </a:endParaRPr>
            </a:p>
            <a:p>
              <a:pPr algn="ctr">
                <a:lnSpc>
                  <a:spcPts val="6096"/>
                </a:lnSpc>
              </a:pPr>
              <a:r>
                <a:rPr lang="en-US" sz="5080" dirty="0" err="1">
                  <a:solidFill>
                    <a:srgbClr val="1B2B49"/>
                  </a:solidFill>
                  <a:latin typeface="Arial"/>
                  <a:ea typeface="Arial"/>
                  <a:cs typeface="Arial"/>
                  <a:sym typeface="Arial"/>
                </a:rPr>
                <a:t>DigComp</a:t>
              </a:r>
              <a:r>
                <a:rPr lang="en-US" sz="5080" dirty="0">
                  <a:solidFill>
                    <a:srgbClr val="1B2B49"/>
                  </a:solidFill>
                  <a:latin typeface="Arial"/>
                  <a:ea typeface="Arial"/>
                  <a:cs typeface="Arial"/>
                  <a:sym typeface="Arial"/>
                </a:rPr>
                <a:t> 2.2 </a:t>
              </a:r>
              <a:r>
                <a:rPr lang="en-US" sz="5080" dirty="0" err="1">
                  <a:solidFill>
                    <a:srgbClr val="1B2B49"/>
                  </a:solidFill>
                  <a:latin typeface="Arial"/>
                  <a:ea typeface="Arial"/>
                  <a:cs typeface="Arial"/>
                  <a:sym typeface="Arial"/>
                </a:rPr>
                <a:t>szerkezetének</a:t>
              </a:r>
              <a:r>
                <a:rPr lang="en-US" sz="5080" dirty="0">
                  <a:solidFill>
                    <a:srgbClr val="1B2B49"/>
                  </a:solidFill>
                  <a:latin typeface="Arial"/>
                  <a:ea typeface="Arial"/>
                  <a:cs typeface="Arial"/>
                  <a:sym typeface="Arial"/>
                </a:rPr>
                <a:t> </a:t>
              </a:r>
              <a:r>
                <a:rPr lang="en-US" sz="5080" dirty="0" err="1">
                  <a:solidFill>
                    <a:srgbClr val="1B2B49"/>
                  </a:solidFill>
                  <a:latin typeface="Arial"/>
                  <a:ea typeface="Arial"/>
                  <a:cs typeface="Arial"/>
                  <a:sym typeface="Arial"/>
                </a:rPr>
                <a:t>megtartása</a:t>
              </a:r>
              <a:endParaRPr lang="en-US" sz="5080" dirty="0">
                <a:solidFill>
                  <a:srgbClr val="1B2B49"/>
                </a:solidFill>
                <a:latin typeface="Arial"/>
                <a:ea typeface="Arial"/>
                <a:cs typeface="Arial"/>
                <a:sym typeface="Arial"/>
              </a:endParaRPr>
            </a:p>
          </p:txBody>
        </p:sp>
      </p:grpSp>
      <p:grpSp>
        <p:nvGrpSpPr>
          <p:cNvPr id="11" name="Group 11"/>
          <p:cNvGrpSpPr/>
          <p:nvPr/>
        </p:nvGrpSpPr>
        <p:grpSpPr>
          <a:xfrm>
            <a:off x="32256107" y="7966688"/>
            <a:ext cx="12404480" cy="2759510"/>
            <a:chOff x="0" y="0"/>
            <a:chExt cx="6511493" cy="1448553"/>
          </a:xfrm>
        </p:grpSpPr>
        <p:sp>
          <p:nvSpPr>
            <p:cNvPr id="12" name="Freeform 12"/>
            <p:cNvSpPr/>
            <p:nvPr/>
          </p:nvSpPr>
          <p:spPr>
            <a:xfrm>
              <a:off x="0" y="0"/>
              <a:ext cx="6511544" cy="1448565"/>
            </a:xfrm>
            <a:custGeom>
              <a:avLst/>
              <a:gdLst/>
              <a:ahLst/>
              <a:cxnLst/>
              <a:rect l="l" t="t" r="r" b="b"/>
              <a:pathLst>
                <a:path w="6511544" h="1448565">
                  <a:moveTo>
                    <a:pt x="240411" y="0"/>
                  </a:moveTo>
                  <a:cubicBezTo>
                    <a:pt x="107696" y="0"/>
                    <a:pt x="0" y="108077"/>
                    <a:pt x="0" y="241428"/>
                  </a:cubicBezTo>
                  <a:lnTo>
                    <a:pt x="0" y="1207138"/>
                  </a:lnTo>
                  <a:cubicBezTo>
                    <a:pt x="0" y="1340488"/>
                    <a:pt x="107696" y="1448565"/>
                    <a:pt x="240411" y="1448565"/>
                  </a:cubicBezTo>
                  <a:lnTo>
                    <a:pt x="6271133" y="1448565"/>
                  </a:lnTo>
                  <a:cubicBezTo>
                    <a:pt x="6403975" y="1448565"/>
                    <a:pt x="6511544" y="1340488"/>
                    <a:pt x="6511544" y="1207138"/>
                  </a:cubicBezTo>
                  <a:lnTo>
                    <a:pt x="6511544" y="241428"/>
                  </a:lnTo>
                  <a:cubicBezTo>
                    <a:pt x="6511544" y="108077"/>
                    <a:pt x="6403848" y="0"/>
                    <a:pt x="6271133" y="0"/>
                  </a:cubicBezTo>
                  <a:close/>
                </a:path>
              </a:pathLst>
            </a:custGeom>
            <a:solidFill>
              <a:srgbClr val="FDF8F1"/>
            </a:solidFill>
            <a:ln w="5954" cap="sq">
              <a:solidFill>
                <a:srgbClr val="EBD2AD"/>
              </a:solidFill>
              <a:prstDash val="solid"/>
              <a:miter/>
            </a:ln>
          </p:spPr>
          <p:txBody>
            <a:bodyPr/>
            <a:lstStyle/>
            <a:p>
              <a:endParaRPr lang="hu-HU" sz="14516"/>
            </a:p>
          </p:txBody>
        </p:sp>
        <p:sp>
          <p:nvSpPr>
            <p:cNvPr id="13" name="TextBox 13"/>
            <p:cNvSpPr txBox="1"/>
            <p:nvPr/>
          </p:nvSpPr>
          <p:spPr>
            <a:xfrm>
              <a:off x="0" y="-9525"/>
              <a:ext cx="6511493" cy="1458078"/>
            </a:xfrm>
            <a:prstGeom prst="rect">
              <a:avLst/>
            </a:prstGeom>
          </p:spPr>
          <p:txBody>
            <a:bodyPr lIns="129033" tIns="129033" rIns="129033" bIns="129033" rtlCol="0" anchor="ctr"/>
            <a:lstStyle/>
            <a:p>
              <a:pPr algn="ctr">
                <a:lnSpc>
                  <a:spcPts val="6096"/>
                </a:lnSpc>
              </a:pPr>
              <a:r>
                <a:rPr lang="en-US" sz="5080" b="1">
                  <a:solidFill>
                    <a:srgbClr val="BF7821"/>
                  </a:solidFill>
                  <a:latin typeface="Arial Bold"/>
                  <a:ea typeface="Arial Bold"/>
                  <a:cs typeface="Arial Bold"/>
                  <a:sym typeface="Arial Bold"/>
                </a:rPr>
                <a:t>2. Működési beágyazás</a:t>
              </a:r>
            </a:p>
            <a:p>
              <a:pPr algn="ctr">
                <a:lnSpc>
                  <a:spcPts val="6096"/>
                </a:lnSpc>
              </a:pPr>
              <a:r>
                <a:rPr lang="en-US" sz="5080">
                  <a:solidFill>
                    <a:srgbClr val="1B2B49"/>
                  </a:solidFill>
                  <a:latin typeface="Arial"/>
                  <a:ea typeface="Arial"/>
                  <a:cs typeface="Arial"/>
                  <a:sym typeface="Arial"/>
                </a:rPr>
                <a:t>mérés • DTR • képzésajánlás • tanúsítás</a:t>
              </a:r>
            </a:p>
          </p:txBody>
        </p:sp>
      </p:grpSp>
      <p:grpSp>
        <p:nvGrpSpPr>
          <p:cNvPr id="14" name="Group 14"/>
          <p:cNvGrpSpPr/>
          <p:nvPr/>
        </p:nvGrpSpPr>
        <p:grpSpPr>
          <a:xfrm>
            <a:off x="1799234" y="13063375"/>
            <a:ext cx="12404480" cy="2824929"/>
            <a:chOff x="0" y="0"/>
            <a:chExt cx="6511493" cy="1482892"/>
          </a:xfrm>
        </p:grpSpPr>
        <p:sp>
          <p:nvSpPr>
            <p:cNvPr id="15" name="Freeform 15"/>
            <p:cNvSpPr/>
            <p:nvPr/>
          </p:nvSpPr>
          <p:spPr>
            <a:xfrm>
              <a:off x="0" y="0"/>
              <a:ext cx="6511544" cy="1482905"/>
            </a:xfrm>
            <a:custGeom>
              <a:avLst/>
              <a:gdLst/>
              <a:ahLst/>
              <a:cxnLst/>
              <a:rect l="l" t="t" r="r" b="b"/>
              <a:pathLst>
                <a:path w="6511544" h="1482905">
                  <a:moveTo>
                    <a:pt x="240411" y="0"/>
                  </a:moveTo>
                  <a:cubicBezTo>
                    <a:pt x="107696" y="0"/>
                    <a:pt x="0" y="110639"/>
                    <a:pt x="0" y="247151"/>
                  </a:cubicBezTo>
                  <a:lnTo>
                    <a:pt x="0" y="1235754"/>
                  </a:lnTo>
                  <a:cubicBezTo>
                    <a:pt x="0" y="1372266"/>
                    <a:pt x="107696" y="1482905"/>
                    <a:pt x="240411" y="1482905"/>
                  </a:cubicBezTo>
                  <a:lnTo>
                    <a:pt x="6271133" y="1482905"/>
                  </a:lnTo>
                  <a:cubicBezTo>
                    <a:pt x="6403975" y="1482905"/>
                    <a:pt x="6511544" y="1372266"/>
                    <a:pt x="6511544" y="1235754"/>
                  </a:cubicBezTo>
                  <a:lnTo>
                    <a:pt x="6511544" y="247151"/>
                  </a:lnTo>
                  <a:cubicBezTo>
                    <a:pt x="6511544" y="110639"/>
                    <a:pt x="6403848" y="0"/>
                    <a:pt x="6271133" y="0"/>
                  </a:cubicBezTo>
                  <a:close/>
                </a:path>
              </a:pathLst>
            </a:custGeom>
            <a:solidFill>
              <a:srgbClr val="F5FAF7"/>
            </a:solidFill>
            <a:ln w="5954" cap="sq">
              <a:solidFill>
                <a:srgbClr val="C1E0CE"/>
              </a:solidFill>
              <a:prstDash val="solid"/>
              <a:miter/>
            </a:ln>
          </p:spPr>
          <p:txBody>
            <a:bodyPr/>
            <a:lstStyle/>
            <a:p>
              <a:endParaRPr lang="hu-HU" sz="14516"/>
            </a:p>
          </p:txBody>
        </p:sp>
        <p:sp>
          <p:nvSpPr>
            <p:cNvPr id="16" name="TextBox 16"/>
            <p:cNvSpPr txBox="1"/>
            <p:nvPr/>
          </p:nvSpPr>
          <p:spPr>
            <a:xfrm>
              <a:off x="0" y="-9525"/>
              <a:ext cx="6511493" cy="1492417"/>
            </a:xfrm>
            <a:prstGeom prst="rect">
              <a:avLst/>
            </a:prstGeom>
          </p:spPr>
          <p:txBody>
            <a:bodyPr lIns="129033" tIns="129033" rIns="129033" bIns="129033" rtlCol="0" anchor="ctr"/>
            <a:lstStyle/>
            <a:p>
              <a:pPr algn="ctr">
                <a:lnSpc>
                  <a:spcPts val="6096"/>
                </a:lnSpc>
              </a:pPr>
              <a:r>
                <a:rPr lang="en-US" sz="5080" b="1">
                  <a:solidFill>
                    <a:srgbClr val="279254"/>
                  </a:solidFill>
                  <a:latin typeface="Arial Bold"/>
                  <a:ea typeface="Arial Bold"/>
                  <a:cs typeface="Arial Bold"/>
                  <a:sym typeface="Arial Bold"/>
                </a:rPr>
                <a:t>3. Tematikus megfeleltetés</a:t>
              </a:r>
            </a:p>
            <a:p>
              <a:pPr algn="ctr">
                <a:lnSpc>
                  <a:spcPts val="6096"/>
                </a:lnSpc>
              </a:pPr>
              <a:r>
                <a:rPr lang="en-US" sz="5080">
                  <a:solidFill>
                    <a:srgbClr val="1B2B49"/>
                  </a:solidFill>
                  <a:latin typeface="Arial"/>
                  <a:ea typeface="Arial"/>
                  <a:cs typeface="Arial"/>
                  <a:sym typeface="Arial"/>
                </a:rPr>
                <a:t>képzési tartalmak a 21 kompetenciaelemhez</a:t>
              </a:r>
            </a:p>
          </p:txBody>
        </p:sp>
      </p:grpSp>
      <p:grpSp>
        <p:nvGrpSpPr>
          <p:cNvPr id="17" name="Group 17"/>
          <p:cNvGrpSpPr/>
          <p:nvPr/>
        </p:nvGrpSpPr>
        <p:grpSpPr>
          <a:xfrm>
            <a:off x="32256107" y="13063375"/>
            <a:ext cx="12404480" cy="2759510"/>
            <a:chOff x="0" y="0"/>
            <a:chExt cx="6511493" cy="1448553"/>
          </a:xfrm>
        </p:grpSpPr>
        <p:sp>
          <p:nvSpPr>
            <p:cNvPr id="18" name="Freeform 18"/>
            <p:cNvSpPr/>
            <p:nvPr/>
          </p:nvSpPr>
          <p:spPr>
            <a:xfrm>
              <a:off x="0" y="0"/>
              <a:ext cx="6511544" cy="1448565"/>
            </a:xfrm>
            <a:custGeom>
              <a:avLst/>
              <a:gdLst/>
              <a:ahLst/>
              <a:cxnLst/>
              <a:rect l="l" t="t" r="r" b="b"/>
              <a:pathLst>
                <a:path w="6511544" h="1448565">
                  <a:moveTo>
                    <a:pt x="240411" y="0"/>
                  </a:moveTo>
                  <a:cubicBezTo>
                    <a:pt x="107696" y="0"/>
                    <a:pt x="0" y="108077"/>
                    <a:pt x="0" y="241428"/>
                  </a:cubicBezTo>
                  <a:lnTo>
                    <a:pt x="0" y="1207138"/>
                  </a:lnTo>
                  <a:cubicBezTo>
                    <a:pt x="0" y="1340488"/>
                    <a:pt x="107696" y="1448565"/>
                    <a:pt x="240411" y="1448565"/>
                  </a:cubicBezTo>
                  <a:lnTo>
                    <a:pt x="6271133" y="1448565"/>
                  </a:lnTo>
                  <a:cubicBezTo>
                    <a:pt x="6403975" y="1448565"/>
                    <a:pt x="6511544" y="1340488"/>
                    <a:pt x="6511544" y="1207138"/>
                  </a:cubicBezTo>
                  <a:lnTo>
                    <a:pt x="6511544" y="241428"/>
                  </a:lnTo>
                  <a:cubicBezTo>
                    <a:pt x="6511544" y="108077"/>
                    <a:pt x="6403848" y="0"/>
                    <a:pt x="6271133" y="0"/>
                  </a:cubicBezTo>
                  <a:close/>
                </a:path>
              </a:pathLst>
            </a:custGeom>
            <a:solidFill>
              <a:srgbClr val="F9F6FC"/>
            </a:solidFill>
            <a:ln w="5954" cap="sq">
              <a:solidFill>
                <a:srgbClr val="DCCEEB"/>
              </a:solidFill>
              <a:prstDash val="solid"/>
              <a:miter/>
            </a:ln>
          </p:spPr>
          <p:txBody>
            <a:bodyPr/>
            <a:lstStyle/>
            <a:p>
              <a:endParaRPr lang="hu-HU" sz="14516"/>
            </a:p>
          </p:txBody>
        </p:sp>
        <p:sp>
          <p:nvSpPr>
            <p:cNvPr id="19" name="TextBox 19"/>
            <p:cNvSpPr txBox="1"/>
            <p:nvPr/>
          </p:nvSpPr>
          <p:spPr>
            <a:xfrm>
              <a:off x="0" y="-9525"/>
              <a:ext cx="6511493" cy="1458078"/>
            </a:xfrm>
            <a:prstGeom prst="rect">
              <a:avLst/>
            </a:prstGeom>
          </p:spPr>
          <p:txBody>
            <a:bodyPr lIns="129033" tIns="129033" rIns="129033" bIns="129033" rtlCol="0" anchor="ctr"/>
            <a:lstStyle/>
            <a:p>
              <a:pPr algn="ctr">
                <a:lnSpc>
                  <a:spcPts val="6096"/>
                </a:lnSpc>
              </a:pPr>
              <a:r>
                <a:rPr lang="en-US" sz="5080" b="1">
                  <a:solidFill>
                    <a:srgbClr val="6C4C9C"/>
                  </a:solidFill>
                  <a:latin typeface="Arial Bold"/>
                  <a:ea typeface="Arial Bold"/>
                  <a:cs typeface="Arial Bold"/>
                  <a:sym typeface="Arial Bold"/>
                </a:rPr>
                <a:t>4. Szintezés</a:t>
              </a:r>
            </a:p>
            <a:p>
              <a:pPr algn="ctr">
                <a:lnSpc>
                  <a:spcPts val="6096"/>
                </a:lnSpc>
              </a:pPr>
              <a:r>
                <a:rPr lang="en-US" sz="5080">
                  <a:solidFill>
                    <a:srgbClr val="1B2B49"/>
                  </a:solidFill>
                  <a:latin typeface="Arial"/>
                  <a:ea typeface="Arial"/>
                  <a:cs typeface="Arial"/>
                  <a:sym typeface="Arial"/>
                </a:rPr>
                <a:t>1–6. jártassági szint a képzésekben</a:t>
              </a:r>
            </a:p>
          </p:txBody>
        </p:sp>
      </p:grpSp>
      <p:grpSp>
        <p:nvGrpSpPr>
          <p:cNvPr id="20" name="Group 20"/>
          <p:cNvGrpSpPr/>
          <p:nvPr/>
        </p:nvGrpSpPr>
        <p:grpSpPr>
          <a:xfrm>
            <a:off x="7780227" y="17665780"/>
            <a:ext cx="12662649" cy="2824929"/>
            <a:chOff x="0" y="0"/>
            <a:chExt cx="6647015" cy="1482892"/>
          </a:xfrm>
        </p:grpSpPr>
        <p:sp>
          <p:nvSpPr>
            <p:cNvPr id="21" name="Freeform 21"/>
            <p:cNvSpPr/>
            <p:nvPr/>
          </p:nvSpPr>
          <p:spPr>
            <a:xfrm>
              <a:off x="0" y="0"/>
              <a:ext cx="6647053" cy="1482956"/>
            </a:xfrm>
            <a:custGeom>
              <a:avLst/>
              <a:gdLst/>
              <a:ahLst/>
              <a:cxnLst/>
              <a:rect l="l" t="t" r="r" b="b"/>
              <a:pathLst>
                <a:path w="6647053" h="1482956">
                  <a:moveTo>
                    <a:pt x="217551" y="0"/>
                  </a:moveTo>
                  <a:cubicBezTo>
                    <a:pt x="97409" y="0"/>
                    <a:pt x="0" y="110583"/>
                    <a:pt x="0" y="247161"/>
                  </a:cubicBezTo>
                  <a:lnTo>
                    <a:pt x="0" y="1235803"/>
                  </a:lnTo>
                  <a:cubicBezTo>
                    <a:pt x="0" y="1372237"/>
                    <a:pt x="97409" y="1482956"/>
                    <a:pt x="217551" y="1482956"/>
                  </a:cubicBezTo>
                  <a:lnTo>
                    <a:pt x="6429502" y="1482956"/>
                  </a:lnTo>
                  <a:cubicBezTo>
                    <a:pt x="6549644" y="1482956"/>
                    <a:pt x="6647053" y="1372381"/>
                    <a:pt x="6647053" y="1235803"/>
                  </a:cubicBezTo>
                  <a:lnTo>
                    <a:pt x="6647053" y="247161"/>
                  </a:lnTo>
                  <a:cubicBezTo>
                    <a:pt x="6647053" y="110583"/>
                    <a:pt x="6549644" y="0"/>
                    <a:pt x="6429502" y="0"/>
                  </a:cubicBezTo>
                  <a:close/>
                </a:path>
              </a:pathLst>
            </a:custGeom>
            <a:solidFill>
              <a:srgbClr val="EFF9F8"/>
            </a:solidFill>
            <a:ln w="5954" cap="sq">
              <a:solidFill>
                <a:srgbClr val="A3DFDC"/>
              </a:solidFill>
              <a:prstDash val="solid"/>
              <a:miter/>
            </a:ln>
          </p:spPr>
          <p:txBody>
            <a:bodyPr/>
            <a:lstStyle/>
            <a:p>
              <a:endParaRPr lang="hu-HU" sz="14516"/>
            </a:p>
          </p:txBody>
        </p:sp>
        <p:sp>
          <p:nvSpPr>
            <p:cNvPr id="22" name="TextBox 22"/>
            <p:cNvSpPr txBox="1"/>
            <p:nvPr/>
          </p:nvSpPr>
          <p:spPr>
            <a:xfrm>
              <a:off x="0" y="-9525"/>
              <a:ext cx="6647015" cy="1492417"/>
            </a:xfrm>
            <a:prstGeom prst="rect">
              <a:avLst/>
            </a:prstGeom>
          </p:spPr>
          <p:txBody>
            <a:bodyPr lIns="129033" tIns="129033" rIns="129033" bIns="129033" rtlCol="0" anchor="ctr"/>
            <a:lstStyle/>
            <a:p>
              <a:pPr algn="ctr">
                <a:lnSpc>
                  <a:spcPts val="6096"/>
                </a:lnSpc>
              </a:pPr>
              <a:r>
                <a:rPr lang="en-US" sz="5080" b="1">
                  <a:solidFill>
                    <a:srgbClr val="008DA4"/>
                  </a:solidFill>
                  <a:latin typeface="Arial Bold"/>
                  <a:ea typeface="Arial Bold"/>
                  <a:cs typeface="Arial Bold"/>
                  <a:sym typeface="Arial Bold"/>
                </a:rPr>
                <a:t>5. Profilalapúság</a:t>
              </a:r>
            </a:p>
            <a:p>
              <a:pPr algn="ctr">
                <a:lnSpc>
                  <a:spcPts val="6096"/>
                </a:lnSpc>
              </a:pPr>
              <a:r>
                <a:rPr lang="en-US" sz="5080">
                  <a:solidFill>
                    <a:srgbClr val="1B2B49"/>
                  </a:solidFill>
                  <a:latin typeface="Arial"/>
                  <a:ea typeface="Arial"/>
                  <a:cs typeface="Arial"/>
                  <a:sym typeface="Arial"/>
                </a:rPr>
                <a:t>bemeneti • képzési • kimeneti • tanúsított profil</a:t>
              </a:r>
            </a:p>
          </p:txBody>
        </p:sp>
      </p:grpSp>
      <p:grpSp>
        <p:nvGrpSpPr>
          <p:cNvPr id="23" name="Group 23"/>
          <p:cNvGrpSpPr/>
          <p:nvPr/>
        </p:nvGrpSpPr>
        <p:grpSpPr>
          <a:xfrm>
            <a:off x="26106277" y="17665779"/>
            <a:ext cx="12662649" cy="2498107"/>
            <a:chOff x="0" y="0"/>
            <a:chExt cx="6647015" cy="1311333"/>
          </a:xfrm>
        </p:grpSpPr>
        <p:sp>
          <p:nvSpPr>
            <p:cNvPr id="24" name="Freeform 24"/>
            <p:cNvSpPr/>
            <p:nvPr/>
          </p:nvSpPr>
          <p:spPr>
            <a:xfrm>
              <a:off x="0" y="0"/>
              <a:ext cx="6647053" cy="1311397"/>
            </a:xfrm>
            <a:custGeom>
              <a:avLst/>
              <a:gdLst/>
              <a:ahLst/>
              <a:cxnLst/>
              <a:rect l="l" t="t" r="r" b="b"/>
              <a:pathLst>
                <a:path w="6647053" h="1311397">
                  <a:moveTo>
                    <a:pt x="217551" y="0"/>
                  </a:moveTo>
                  <a:cubicBezTo>
                    <a:pt x="97409" y="0"/>
                    <a:pt x="0" y="97790"/>
                    <a:pt x="0" y="218566"/>
                  </a:cubicBezTo>
                  <a:lnTo>
                    <a:pt x="0" y="1092831"/>
                  </a:lnTo>
                  <a:cubicBezTo>
                    <a:pt x="0" y="1213480"/>
                    <a:pt x="97409" y="1311397"/>
                    <a:pt x="217551" y="1311397"/>
                  </a:cubicBezTo>
                  <a:lnTo>
                    <a:pt x="6429502" y="1311397"/>
                  </a:lnTo>
                  <a:cubicBezTo>
                    <a:pt x="6549644" y="1311397"/>
                    <a:pt x="6647053" y="1213607"/>
                    <a:pt x="6647053" y="1092831"/>
                  </a:cubicBezTo>
                  <a:lnTo>
                    <a:pt x="6647053" y="218566"/>
                  </a:lnTo>
                  <a:cubicBezTo>
                    <a:pt x="6647053" y="97790"/>
                    <a:pt x="6549644" y="0"/>
                    <a:pt x="6429502" y="0"/>
                  </a:cubicBezTo>
                  <a:close/>
                </a:path>
              </a:pathLst>
            </a:custGeom>
            <a:solidFill>
              <a:srgbClr val="FCF7F7"/>
            </a:solidFill>
            <a:ln w="5954" cap="sq">
              <a:solidFill>
                <a:srgbClr val="E7C6C6"/>
              </a:solidFill>
              <a:prstDash val="solid"/>
              <a:miter/>
            </a:ln>
          </p:spPr>
          <p:txBody>
            <a:bodyPr/>
            <a:lstStyle/>
            <a:p>
              <a:endParaRPr lang="hu-HU" sz="14516"/>
            </a:p>
          </p:txBody>
        </p:sp>
        <p:sp>
          <p:nvSpPr>
            <p:cNvPr id="25" name="TextBox 25"/>
            <p:cNvSpPr txBox="1"/>
            <p:nvPr/>
          </p:nvSpPr>
          <p:spPr>
            <a:xfrm>
              <a:off x="0" y="-9525"/>
              <a:ext cx="6647015" cy="1320858"/>
            </a:xfrm>
            <a:prstGeom prst="rect">
              <a:avLst/>
            </a:prstGeom>
          </p:spPr>
          <p:txBody>
            <a:bodyPr lIns="129033" tIns="129033" rIns="129033" bIns="129033" rtlCol="0" anchor="ctr"/>
            <a:lstStyle/>
            <a:p>
              <a:pPr algn="ctr">
                <a:lnSpc>
                  <a:spcPts val="6096"/>
                </a:lnSpc>
              </a:pPr>
              <a:r>
                <a:rPr lang="en-US" sz="5080" b="1">
                  <a:solidFill>
                    <a:srgbClr val="CC3A32"/>
                  </a:solidFill>
                  <a:latin typeface="Arial Bold"/>
                  <a:ea typeface="Arial Bold"/>
                  <a:cs typeface="Arial Bold"/>
                  <a:sym typeface="Arial Bold"/>
                </a:rPr>
                <a:t>6. Módszertani Központ</a:t>
              </a:r>
            </a:p>
            <a:p>
              <a:pPr algn="ctr">
                <a:lnSpc>
                  <a:spcPts val="6096"/>
                </a:lnSpc>
              </a:pPr>
              <a:r>
                <a:rPr lang="en-US" sz="5080">
                  <a:solidFill>
                    <a:srgbClr val="1B2B49"/>
                  </a:solidFill>
                  <a:latin typeface="Arial"/>
                  <a:ea typeface="Arial"/>
                  <a:cs typeface="Arial"/>
                  <a:sym typeface="Arial"/>
                </a:rPr>
                <a:t>karbantartás • koherencia • visszacsatolás</a:t>
              </a:r>
            </a:p>
          </p:txBody>
        </p:sp>
      </p:grpSp>
      <p:sp>
        <p:nvSpPr>
          <p:cNvPr id="26" name="TextBox 26"/>
          <p:cNvSpPr txBox="1"/>
          <p:nvPr/>
        </p:nvSpPr>
        <p:spPr>
          <a:xfrm>
            <a:off x="15014399" y="9111799"/>
            <a:ext cx="685906" cy="782843"/>
          </a:xfrm>
          <a:prstGeom prst="rect">
            <a:avLst/>
          </a:prstGeom>
        </p:spPr>
        <p:txBody>
          <a:bodyPr lIns="0" tIns="0" rIns="0" bIns="0" rtlCol="0" anchor="t">
            <a:spAutoFit/>
          </a:bodyPr>
          <a:lstStyle/>
          <a:p>
            <a:pPr algn="ctr">
              <a:lnSpc>
                <a:spcPts val="6480"/>
              </a:lnSpc>
            </a:pPr>
            <a:r>
              <a:rPr lang="en-US" sz="5400" b="1">
                <a:solidFill>
                  <a:srgbClr val="303133"/>
                </a:solidFill>
                <a:latin typeface="Arial Bold"/>
                <a:ea typeface="Arial Bold"/>
                <a:cs typeface="Arial Bold"/>
                <a:sym typeface="Arial Bold"/>
              </a:rPr>
              <a:t>→</a:t>
            </a:r>
          </a:p>
        </p:txBody>
      </p:sp>
      <p:sp>
        <p:nvSpPr>
          <p:cNvPr id="27" name="TextBox 27"/>
          <p:cNvSpPr txBox="1"/>
          <p:nvPr/>
        </p:nvSpPr>
        <p:spPr>
          <a:xfrm>
            <a:off x="30759153" y="9111799"/>
            <a:ext cx="685906" cy="782843"/>
          </a:xfrm>
          <a:prstGeom prst="rect">
            <a:avLst/>
          </a:prstGeom>
        </p:spPr>
        <p:txBody>
          <a:bodyPr lIns="0" tIns="0" rIns="0" bIns="0" rtlCol="0" anchor="t">
            <a:spAutoFit/>
          </a:bodyPr>
          <a:lstStyle/>
          <a:p>
            <a:pPr algn="ctr">
              <a:lnSpc>
                <a:spcPts val="6480"/>
              </a:lnSpc>
            </a:pPr>
            <a:r>
              <a:rPr lang="en-US" sz="5400" b="1">
                <a:solidFill>
                  <a:srgbClr val="303133"/>
                </a:solidFill>
                <a:latin typeface="Arial Bold"/>
                <a:ea typeface="Arial Bold"/>
                <a:cs typeface="Arial Bold"/>
                <a:sym typeface="Arial Bold"/>
              </a:rPr>
              <a:t>←</a:t>
            </a:r>
          </a:p>
        </p:txBody>
      </p:sp>
      <p:grpSp>
        <p:nvGrpSpPr>
          <p:cNvPr id="32" name="Group 32"/>
          <p:cNvGrpSpPr/>
          <p:nvPr/>
        </p:nvGrpSpPr>
        <p:grpSpPr>
          <a:xfrm>
            <a:off x="3214782" y="21119743"/>
            <a:ext cx="40022274" cy="2050815"/>
            <a:chOff x="0" y="0"/>
            <a:chExt cx="21008924" cy="1076536"/>
          </a:xfrm>
        </p:grpSpPr>
        <p:sp>
          <p:nvSpPr>
            <p:cNvPr id="33" name="Freeform 33"/>
            <p:cNvSpPr/>
            <p:nvPr/>
          </p:nvSpPr>
          <p:spPr>
            <a:xfrm>
              <a:off x="0" y="0"/>
              <a:ext cx="21008975" cy="1076638"/>
            </a:xfrm>
            <a:custGeom>
              <a:avLst/>
              <a:gdLst/>
              <a:ahLst/>
              <a:cxnLst/>
              <a:rect l="l" t="t" r="r" b="b"/>
              <a:pathLst>
                <a:path w="21008975" h="1076638">
                  <a:moveTo>
                    <a:pt x="128143" y="0"/>
                  </a:moveTo>
                  <a:cubicBezTo>
                    <a:pt x="57404" y="0"/>
                    <a:pt x="0" y="80315"/>
                    <a:pt x="0" y="179476"/>
                  </a:cubicBezTo>
                  <a:lnTo>
                    <a:pt x="0" y="897202"/>
                  </a:lnTo>
                  <a:cubicBezTo>
                    <a:pt x="0" y="996362"/>
                    <a:pt x="57404" y="1076638"/>
                    <a:pt x="128143" y="1076638"/>
                  </a:cubicBezTo>
                  <a:lnTo>
                    <a:pt x="20880832" y="1076638"/>
                  </a:lnTo>
                  <a:cubicBezTo>
                    <a:pt x="20951571" y="1076638"/>
                    <a:pt x="21008975" y="996362"/>
                    <a:pt x="21008975" y="897202"/>
                  </a:cubicBezTo>
                  <a:lnTo>
                    <a:pt x="21008975" y="179476"/>
                  </a:lnTo>
                  <a:cubicBezTo>
                    <a:pt x="21008975" y="80315"/>
                    <a:pt x="20951571" y="0"/>
                    <a:pt x="20880832" y="0"/>
                  </a:cubicBezTo>
                  <a:close/>
                </a:path>
              </a:pathLst>
            </a:custGeom>
            <a:solidFill>
              <a:srgbClr val="F5FAF7"/>
            </a:solidFill>
            <a:ln w="5954" cap="sq">
              <a:solidFill>
                <a:srgbClr val="C1E0CE"/>
              </a:solidFill>
              <a:prstDash val="solid"/>
              <a:miter/>
            </a:ln>
          </p:spPr>
          <p:txBody>
            <a:bodyPr/>
            <a:lstStyle/>
            <a:p>
              <a:endParaRPr lang="hu-HU" sz="14516"/>
            </a:p>
          </p:txBody>
        </p:sp>
        <p:sp>
          <p:nvSpPr>
            <p:cNvPr id="34" name="TextBox 34"/>
            <p:cNvSpPr txBox="1"/>
            <p:nvPr/>
          </p:nvSpPr>
          <p:spPr>
            <a:xfrm>
              <a:off x="0" y="-9525"/>
              <a:ext cx="21008924" cy="1086061"/>
            </a:xfrm>
            <a:prstGeom prst="rect">
              <a:avLst/>
            </a:prstGeom>
          </p:spPr>
          <p:txBody>
            <a:bodyPr lIns="129033" tIns="129033" rIns="129033" bIns="129033" rtlCol="0" anchor="ctr"/>
            <a:lstStyle/>
            <a:p>
              <a:pPr algn="ctr">
                <a:lnSpc>
                  <a:spcPts val="6096"/>
                </a:lnSpc>
              </a:pPr>
              <a:r>
                <a:rPr lang="en-US" sz="5080" b="1" dirty="0">
                  <a:solidFill>
                    <a:srgbClr val="279254"/>
                  </a:solidFill>
                  <a:latin typeface="Arial Bold"/>
                  <a:ea typeface="Arial Bold"/>
                  <a:cs typeface="Arial Bold"/>
                  <a:sym typeface="Arial Bold"/>
                </a:rPr>
                <a:t>A DigKomp nem </a:t>
              </a:r>
              <a:r>
                <a:rPr lang="en-US" sz="5080" b="1" dirty="0" err="1">
                  <a:solidFill>
                    <a:srgbClr val="279254"/>
                  </a:solidFill>
                  <a:latin typeface="Arial Bold"/>
                  <a:ea typeface="Arial Bold"/>
                  <a:cs typeface="Arial Bold"/>
                  <a:sym typeface="Arial Bold"/>
                </a:rPr>
                <a:t>kompetencialista</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hanem</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fejleszthető</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mérhető</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profilokban</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leírható</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és</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tanúsítható</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digitális</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kompetenciák</a:t>
              </a:r>
              <a:r>
                <a:rPr lang="hu-HU" sz="5080" b="1" dirty="0">
                  <a:solidFill>
                    <a:srgbClr val="279254"/>
                  </a:solidFill>
                  <a:latin typeface="Arial Bold"/>
                  <a:ea typeface="Arial Bold"/>
                  <a:cs typeface="Arial Bold"/>
                  <a:sym typeface="Arial Bold"/>
                </a:rPr>
                <a:t> egységes rendszere</a:t>
              </a:r>
              <a:r>
                <a:rPr lang="en-US" sz="5080" b="1" dirty="0">
                  <a:solidFill>
                    <a:srgbClr val="279254"/>
                  </a:solidFill>
                  <a:latin typeface="Arial Bold"/>
                  <a:ea typeface="Arial Bold"/>
                  <a:cs typeface="Arial Bold"/>
                  <a:sym typeface="Arial Bold"/>
                </a:rPr>
                <a:t>.</a:t>
              </a:r>
            </a:p>
          </p:txBody>
        </p:sp>
      </p:grpSp>
      <p:grpSp>
        <p:nvGrpSpPr>
          <p:cNvPr id="35" name="Group 35"/>
          <p:cNvGrpSpPr/>
          <p:nvPr/>
        </p:nvGrpSpPr>
        <p:grpSpPr>
          <a:xfrm>
            <a:off x="895845" y="23518835"/>
            <a:ext cx="44281085" cy="1897164"/>
            <a:chOff x="0" y="0"/>
            <a:chExt cx="23244505" cy="995880"/>
          </a:xfrm>
        </p:grpSpPr>
        <p:sp>
          <p:nvSpPr>
            <p:cNvPr id="36" name="Freeform 36"/>
            <p:cNvSpPr/>
            <p:nvPr/>
          </p:nvSpPr>
          <p:spPr>
            <a:xfrm>
              <a:off x="0" y="0"/>
              <a:ext cx="23244429" cy="995931"/>
            </a:xfrm>
            <a:custGeom>
              <a:avLst/>
              <a:gdLst/>
              <a:ahLst/>
              <a:cxnLst/>
              <a:rect l="l" t="t" r="r" b="b"/>
              <a:pathLst>
                <a:path w="23244429" h="995931">
                  <a:moveTo>
                    <a:pt x="164719" y="0"/>
                  </a:moveTo>
                  <a:cubicBezTo>
                    <a:pt x="73787" y="0"/>
                    <a:pt x="0" y="74295"/>
                    <a:pt x="0" y="165988"/>
                  </a:cubicBezTo>
                  <a:lnTo>
                    <a:pt x="0" y="829942"/>
                  </a:lnTo>
                  <a:cubicBezTo>
                    <a:pt x="0" y="921636"/>
                    <a:pt x="73787" y="995931"/>
                    <a:pt x="164719" y="995931"/>
                  </a:cubicBezTo>
                  <a:lnTo>
                    <a:pt x="23079711" y="995931"/>
                  </a:lnTo>
                  <a:cubicBezTo>
                    <a:pt x="23170643" y="995931"/>
                    <a:pt x="23244429" y="921636"/>
                    <a:pt x="23244429" y="829942"/>
                  </a:cubicBezTo>
                  <a:lnTo>
                    <a:pt x="23244429" y="165988"/>
                  </a:lnTo>
                  <a:cubicBezTo>
                    <a:pt x="23244429" y="74295"/>
                    <a:pt x="23170643" y="0"/>
                    <a:pt x="23079711" y="0"/>
                  </a:cubicBezTo>
                  <a:close/>
                </a:path>
              </a:pathLst>
            </a:custGeom>
            <a:solidFill>
              <a:srgbClr val="0C4A96"/>
            </a:solidFill>
            <a:ln w="5954" cap="sq">
              <a:solidFill>
                <a:srgbClr val="0C4A96"/>
              </a:solidFill>
              <a:prstDash val="solid"/>
              <a:miter/>
            </a:ln>
          </p:spPr>
          <p:txBody>
            <a:bodyPr/>
            <a:lstStyle/>
            <a:p>
              <a:endParaRPr lang="hu-HU" sz="14516"/>
            </a:p>
          </p:txBody>
        </p:sp>
        <p:sp>
          <p:nvSpPr>
            <p:cNvPr id="37" name="TextBox 37"/>
            <p:cNvSpPr txBox="1"/>
            <p:nvPr/>
          </p:nvSpPr>
          <p:spPr>
            <a:xfrm>
              <a:off x="0" y="-9525"/>
              <a:ext cx="23244505" cy="1005405"/>
            </a:xfrm>
            <a:prstGeom prst="rect">
              <a:avLst/>
            </a:prstGeom>
          </p:spPr>
          <p:txBody>
            <a:bodyPr lIns="129033" tIns="129033" rIns="129033" bIns="129033" rtlCol="0" anchor="ctr"/>
            <a:lstStyle/>
            <a:p>
              <a:pPr algn="ctr">
                <a:lnSpc>
                  <a:spcPts val="6096"/>
                </a:lnSpc>
              </a:pPr>
              <a:r>
                <a:rPr lang="en-US" sz="5080" b="1" dirty="0">
                  <a:solidFill>
                    <a:srgbClr val="FFFFFF"/>
                  </a:solidFill>
                  <a:latin typeface="Arial Bold"/>
                  <a:ea typeface="Arial Bold"/>
                  <a:cs typeface="Arial Bold"/>
                  <a:sym typeface="Arial Bold"/>
                </a:rPr>
                <a:t>A DigKomp a </a:t>
              </a:r>
              <a:r>
                <a:rPr lang="en-US" sz="5080" b="1" dirty="0" err="1">
                  <a:solidFill>
                    <a:srgbClr val="FFFFFF"/>
                  </a:solidFill>
                  <a:latin typeface="Arial Bold"/>
                  <a:ea typeface="Arial Bold"/>
                  <a:cs typeface="Arial Bold"/>
                  <a:sym typeface="Arial Bold"/>
                </a:rPr>
                <a:t>DigComp</a:t>
              </a:r>
              <a:r>
                <a:rPr lang="en-US" sz="5080" b="1" dirty="0">
                  <a:solidFill>
                    <a:srgbClr val="FFFFFF"/>
                  </a:solidFill>
                  <a:latin typeface="Arial Bold"/>
                  <a:ea typeface="Arial Bold"/>
                  <a:cs typeface="Arial Bold"/>
                  <a:sym typeface="Arial Bold"/>
                </a:rPr>
                <a:t> 2.2 </a:t>
              </a:r>
              <a:r>
                <a:rPr lang="en-US" sz="5080" b="1" dirty="0" err="1">
                  <a:solidFill>
                    <a:srgbClr val="FFFFFF"/>
                  </a:solidFill>
                  <a:latin typeface="Arial Bold"/>
                  <a:ea typeface="Arial Bold"/>
                  <a:cs typeface="Arial Bold"/>
                  <a:sym typeface="Arial Bold"/>
                </a:rPr>
                <a:t>európai</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szerkezetét</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hazai</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képzési</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mérési</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és</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tanúsítási</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működéssé</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alakítja</a:t>
              </a:r>
              <a:r>
                <a:rPr lang="en-US" sz="5080" b="1" dirty="0">
                  <a:solidFill>
                    <a:srgbClr val="FFFFFF"/>
                  </a:solidFill>
                  <a:latin typeface="Arial Bold"/>
                  <a:ea typeface="Arial Bold"/>
                  <a:cs typeface="Arial Bold"/>
                  <a:sym typeface="Arial Bold"/>
                </a:rPr>
                <a:t>.</a:t>
              </a:r>
            </a:p>
          </p:txBody>
        </p:sp>
      </p:grpSp>
      <p:grpSp>
        <p:nvGrpSpPr>
          <p:cNvPr id="38" name="Group 38"/>
          <p:cNvGrpSpPr/>
          <p:nvPr/>
        </p:nvGrpSpPr>
        <p:grpSpPr>
          <a:xfrm>
            <a:off x="43838923" y="1125713"/>
            <a:ext cx="1525527" cy="1489337"/>
            <a:chOff x="0" y="0"/>
            <a:chExt cx="800797" cy="781799"/>
          </a:xfrm>
        </p:grpSpPr>
        <p:sp>
          <p:nvSpPr>
            <p:cNvPr id="39" name="Freeform 39"/>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40" name="Group 40"/>
            <p:cNvGrpSpPr/>
            <p:nvPr/>
          </p:nvGrpSpPr>
          <p:grpSpPr>
            <a:xfrm>
              <a:off x="60798" y="29997"/>
              <a:ext cx="156009" cy="683795"/>
              <a:chOff x="0" y="0"/>
              <a:chExt cx="159139" cy="697514"/>
            </a:xfrm>
          </p:grpSpPr>
          <p:sp>
            <p:nvSpPr>
              <p:cNvPr id="41" name="Freeform 41"/>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42" name="TextBox 42"/>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43" name="Freeform 43"/>
          <p:cNvSpPr/>
          <p:nvPr/>
        </p:nvSpPr>
        <p:spPr>
          <a:xfrm>
            <a:off x="17002678" y="7781578"/>
            <a:ext cx="12067414" cy="7048207"/>
          </a:xfrm>
          <a:custGeom>
            <a:avLst/>
            <a:gdLst/>
            <a:ahLst/>
            <a:cxnLst/>
            <a:rect l="l" t="t" r="r" b="b"/>
            <a:pathLst>
              <a:path w="4750918" h="2419198">
                <a:moveTo>
                  <a:pt x="0" y="0"/>
                </a:moveTo>
                <a:lnTo>
                  <a:pt x="4750918" y="0"/>
                </a:lnTo>
                <a:lnTo>
                  <a:pt x="4750918" y="2419198"/>
                </a:lnTo>
                <a:lnTo>
                  <a:pt x="0" y="2419198"/>
                </a:lnTo>
                <a:lnTo>
                  <a:pt x="0" y="0"/>
                </a:lnTo>
                <a:close/>
              </a:path>
            </a:pathLst>
          </a:custGeom>
          <a:solidFill>
            <a:srgbClr val="9F8375"/>
          </a:solidFill>
        </p:spPr>
        <p:txBody>
          <a:bodyPr/>
          <a:lstStyle/>
          <a:p>
            <a:endParaRPr lang="hu-HU" sz="14516"/>
          </a:p>
        </p:txBody>
      </p:sp>
      <p:sp>
        <p:nvSpPr>
          <p:cNvPr id="44" name="TextBox 44"/>
          <p:cNvSpPr txBox="1"/>
          <p:nvPr/>
        </p:nvSpPr>
        <p:spPr>
          <a:xfrm>
            <a:off x="17883143" y="10557488"/>
            <a:ext cx="10472674" cy="3590727"/>
          </a:xfrm>
          <a:prstGeom prst="rect">
            <a:avLst/>
          </a:prstGeom>
        </p:spPr>
        <p:txBody>
          <a:bodyPr lIns="0" tIns="0" rIns="0" bIns="0" rtlCol="0" anchor="t">
            <a:spAutoFit/>
          </a:bodyPr>
          <a:lstStyle/>
          <a:p>
            <a:pPr algn="ctr">
              <a:lnSpc>
                <a:spcPts val="7010"/>
              </a:lnSpc>
              <a:spcBef>
                <a:spcPct val="0"/>
              </a:spcBef>
            </a:pPr>
            <a:r>
              <a:rPr lang="en-US" sz="5842" b="1" dirty="0">
                <a:solidFill>
                  <a:srgbClr val="FFFFFF"/>
                </a:solidFill>
                <a:latin typeface="Arial Bold"/>
                <a:ea typeface="Arial Bold"/>
                <a:cs typeface="Arial Bold"/>
                <a:sym typeface="Arial Bold"/>
              </a:rPr>
              <a:t>DigKomp-</a:t>
            </a:r>
            <a:r>
              <a:rPr lang="en-US" sz="5842" b="1" dirty="0" err="1">
                <a:solidFill>
                  <a:srgbClr val="FFFFFF"/>
                </a:solidFill>
                <a:latin typeface="Arial Bold"/>
                <a:ea typeface="Arial Bold"/>
                <a:cs typeface="Arial Bold"/>
                <a:sym typeface="Arial Bold"/>
              </a:rPr>
              <a:t>keretrendszer</a:t>
            </a:r>
            <a:endParaRPr lang="en-US" sz="5842" b="1" dirty="0">
              <a:solidFill>
                <a:srgbClr val="FFFFFF"/>
              </a:solidFill>
              <a:latin typeface="Arial Bold"/>
              <a:ea typeface="Arial Bold"/>
              <a:cs typeface="Arial Bold"/>
              <a:sym typeface="Arial Bold"/>
            </a:endParaRPr>
          </a:p>
          <a:p>
            <a:pPr algn="ctr">
              <a:lnSpc>
                <a:spcPts val="7010"/>
              </a:lnSpc>
              <a:spcBef>
                <a:spcPct val="0"/>
              </a:spcBef>
            </a:pPr>
            <a:r>
              <a:rPr lang="en-US" sz="5842" b="1" dirty="0" err="1">
                <a:solidFill>
                  <a:srgbClr val="FFFFFF"/>
                </a:solidFill>
                <a:latin typeface="Arial Bold"/>
                <a:ea typeface="Arial Bold"/>
                <a:cs typeface="Arial Bold"/>
                <a:sym typeface="Arial Bold"/>
              </a:rPr>
              <a:t>DigComp</a:t>
            </a:r>
            <a:r>
              <a:rPr lang="en-US" sz="5842" b="1" dirty="0">
                <a:solidFill>
                  <a:srgbClr val="FFFFFF"/>
                </a:solidFill>
                <a:latin typeface="Arial Bold"/>
                <a:ea typeface="Arial Bold"/>
                <a:cs typeface="Arial Bold"/>
                <a:sym typeface="Arial Bold"/>
              </a:rPr>
              <a:t> 2.2 </a:t>
            </a:r>
            <a:endParaRPr lang="hu-HU" sz="5842" b="1" dirty="0">
              <a:solidFill>
                <a:srgbClr val="FFFFFF"/>
              </a:solidFill>
              <a:latin typeface="Arial Bold"/>
              <a:ea typeface="Arial Bold"/>
              <a:cs typeface="Arial Bold"/>
              <a:sym typeface="Arial Bold"/>
            </a:endParaRPr>
          </a:p>
          <a:p>
            <a:pPr algn="ctr">
              <a:lnSpc>
                <a:spcPts val="7010"/>
              </a:lnSpc>
              <a:spcBef>
                <a:spcPct val="0"/>
              </a:spcBef>
            </a:pPr>
            <a:r>
              <a:rPr lang="en-US" sz="5842" b="1" dirty="0">
                <a:solidFill>
                  <a:srgbClr val="FFFFFF"/>
                </a:solidFill>
                <a:latin typeface="Arial Bold"/>
                <a:ea typeface="Arial Bold"/>
                <a:cs typeface="Arial Bold"/>
                <a:sym typeface="Arial Bold"/>
              </a:rPr>
              <a:t>+ </a:t>
            </a:r>
            <a:endParaRPr lang="hu-HU" sz="5842" b="1" dirty="0">
              <a:solidFill>
                <a:srgbClr val="FFFFFF"/>
              </a:solidFill>
              <a:latin typeface="Arial Bold"/>
              <a:ea typeface="Arial Bold"/>
              <a:cs typeface="Arial Bold"/>
              <a:sym typeface="Arial Bold"/>
            </a:endParaRPr>
          </a:p>
          <a:p>
            <a:pPr algn="ctr">
              <a:lnSpc>
                <a:spcPts val="7010"/>
              </a:lnSpc>
              <a:spcBef>
                <a:spcPct val="0"/>
              </a:spcBef>
            </a:pPr>
            <a:r>
              <a:rPr lang="en-US" sz="5842" b="1" dirty="0" err="1">
                <a:solidFill>
                  <a:srgbClr val="FFFFFF"/>
                </a:solidFill>
                <a:latin typeface="Arial Bold"/>
                <a:ea typeface="Arial Bold"/>
                <a:cs typeface="Arial Bold"/>
                <a:sym typeface="Arial Bold"/>
              </a:rPr>
              <a:t>hazai</a:t>
            </a:r>
            <a:r>
              <a:rPr lang="en-US" sz="5842" b="1" dirty="0">
                <a:solidFill>
                  <a:srgbClr val="FFFFFF"/>
                </a:solidFill>
                <a:latin typeface="Arial Bold"/>
                <a:ea typeface="Arial Bold"/>
                <a:cs typeface="Arial Bold"/>
                <a:sym typeface="Arial Bold"/>
              </a:rPr>
              <a:t> </a:t>
            </a:r>
            <a:r>
              <a:rPr lang="en-US" sz="5842" b="1" dirty="0" err="1">
                <a:solidFill>
                  <a:srgbClr val="FFFFFF"/>
                </a:solidFill>
                <a:latin typeface="Arial Bold"/>
                <a:ea typeface="Arial Bold"/>
                <a:cs typeface="Arial Bold"/>
                <a:sym typeface="Arial Bold"/>
              </a:rPr>
              <a:t>működés</a:t>
            </a:r>
            <a:endParaRPr lang="en-US" sz="5842" b="1" dirty="0">
              <a:solidFill>
                <a:srgbClr val="FFFFFF"/>
              </a:solidFill>
              <a:latin typeface="Arial Bold"/>
              <a:ea typeface="Arial Bold"/>
              <a:cs typeface="Arial Bold"/>
              <a:sym typeface="Arial Bold"/>
            </a:endParaRPr>
          </a:p>
        </p:txBody>
      </p:sp>
      <p:sp>
        <p:nvSpPr>
          <p:cNvPr id="50" name="TextBox 28">
            <a:extLst>
              <a:ext uri="{FF2B5EF4-FFF2-40B4-BE49-F238E27FC236}">
                <a16:creationId xmlns:a16="http://schemas.microsoft.com/office/drawing/2014/main" id="{78171D80-56F7-2AEE-E048-676F6F8DF7DE}"/>
              </a:ext>
            </a:extLst>
          </p:cNvPr>
          <p:cNvSpPr txBox="1"/>
          <p:nvPr/>
        </p:nvSpPr>
        <p:spPr>
          <a:xfrm rot="-1800000">
            <a:off x="14875508" y="13987651"/>
            <a:ext cx="685906" cy="782843"/>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Bold"/>
                <a:ea typeface="Arial Bold"/>
                <a:cs typeface="Arial Bold"/>
                <a:sym typeface="Arial Bold"/>
              </a:rPr>
              <a:t>→</a:t>
            </a:r>
          </a:p>
        </p:txBody>
      </p:sp>
      <p:sp>
        <p:nvSpPr>
          <p:cNvPr id="52" name="TextBox 29">
            <a:extLst>
              <a:ext uri="{FF2B5EF4-FFF2-40B4-BE49-F238E27FC236}">
                <a16:creationId xmlns:a16="http://schemas.microsoft.com/office/drawing/2014/main" id="{8CA83C3B-A1B2-2D3C-95A4-322B100A90CD}"/>
              </a:ext>
            </a:extLst>
          </p:cNvPr>
          <p:cNvSpPr txBox="1"/>
          <p:nvPr/>
        </p:nvSpPr>
        <p:spPr>
          <a:xfrm rot="1800000">
            <a:off x="30878433" y="13987651"/>
            <a:ext cx="685906" cy="782843"/>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Bold"/>
                <a:ea typeface="Arial Bold"/>
                <a:cs typeface="Arial Bold"/>
                <a:sym typeface="Arial Bold"/>
              </a:rPr>
              <a:t>←</a:t>
            </a:r>
          </a:p>
        </p:txBody>
      </p:sp>
      <p:sp>
        <p:nvSpPr>
          <p:cNvPr id="54" name="TextBox 30">
            <a:extLst>
              <a:ext uri="{FF2B5EF4-FFF2-40B4-BE49-F238E27FC236}">
                <a16:creationId xmlns:a16="http://schemas.microsoft.com/office/drawing/2014/main" id="{28D0D0B4-9610-7CDC-3313-66702CF9F455}"/>
              </a:ext>
            </a:extLst>
          </p:cNvPr>
          <p:cNvSpPr txBox="1"/>
          <p:nvPr/>
        </p:nvSpPr>
        <p:spPr>
          <a:xfrm rot="9900000">
            <a:off x="17972757" y="16340322"/>
            <a:ext cx="685906" cy="782778"/>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Bold"/>
                <a:ea typeface="Arial Bold"/>
                <a:cs typeface="Arial Bold"/>
                <a:sym typeface="Arial Bold"/>
              </a:rPr>
              <a:t>↙</a:t>
            </a:r>
          </a:p>
        </p:txBody>
      </p:sp>
      <p:sp>
        <p:nvSpPr>
          <p:cNvPr id="56" name="TextBox 31">
            <a:extLst>
              <a:ext uri="{FF2B5EF4-FFF2-40B4-BE49-F238E27FC236}">
                <a16:creationId xmlns:a16="http://schemas.microsoft.com/office/drawing/2014/main" id="{5696209A-E31C-5CCC-B9B3-777CF7BB8640}"/>
              </a:ext>
            </a:extLst>
          </p:cNvPr>
          <p:cNvSpPr txBox="1"/>
          <p:nvPr/>
        </p:nvSpPr>
        <p:spPr>
          <a:xfrm rot="10500000">
            <a:off x="28312911" y="16287403"/>
            <a:ext cx="665566" cy="782778"/>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Bold"/>
                <a:ea typeface="Arial Bold"/>
                <a:cs typeface="Arial Bold"/>
                <a:sym typeface="Arial Bold"/>
              </a:rPr>
              <a:t>↘</a:t>
            </a:r>
          </a:p>
        </p:txBody>
      </p:sp>
      <p:sp>
        <p:nvSpPr>
          <p:cNvPr id="30" name="Szövegdoboz 29">
            <a:extLst>
              <a:ext uri="{FF2B5EF4-FFF2-40B4-BE49-F238E27FC236}">
                <a16:creationId xmlns:a16="http://schemas.microsoft.com/office/drawing/2014/main" id="{C3CDAA3D-4D6F-928F-8801-532CE836DA18}"/>
              </a:ext>
            </a:extLst>
          </p:cNvPr>
          <p:cNvSpPr txBox="1"/>
          <p:nvPr/>
        </p:nvSpPr>
        <p:spPr>
          <a:xfrm>
            <a:off x="895841" y="4925412"/>
            <a:ext cx="42804106" cy="797654"/>
          </a:xfrm>
          <a:prstGeom prst="rect">
            <a:avLst/>
          </a:prstGeom>
          <a:noFill/>
        </p:spPr>
        <p:txBody>
          <a:bodyPr wrap="square">
            <a:spAutoFit/>
          </a:bodyPr>
          <a:lstStyle/>
          <a:p>
            <a:pPr>
              <a:lnSpc>
                <a:spcPts val="5486"/>
              </a:lnSpc>
            </a:pPr>
            <a:r>
              <a:rPr lang="en-US" sz="5842" dirty="0">
                <a:solidFill>
                  <a:srgbClr val="B56D52"/>
                </a:solidFill>
                <a:latin typeface="Arial" panose="020B0604020202020204" pitchFamily="34" charset="0"/>
                <a:cs typeface="Arial" panose="020B0604020202020204" pitchFamily="34" charset="0"/>
                <a:sym typeface="Arial"/>
              </a:rPr>
              <a:t>A </a:t>
            </a:r>
            <a:r>
              <a:rPr lang="en-US" sz="5842" dirty="0" err="1">
                <a:solidFill>
                  <a:srgbClr val="B56D52"/>
                </a:solidFill>
                <a:latin typeface="Arial" panose="020B0604020202020204" pitchFamily="34" charset="0"/>
                <a:cs typeface="Arial" panose="020B0604020202020204" pitchFamily="34" charset="0"/>
                <a:sym typeface="Arial"/>
              </a:rPr>
              <a:t>hazai</a:t>
            </a:r>
            <a:r>
              <a:rPr lang="en-US" sz="5842" dirty="0">
                <a:solidFill>
                  <a:srgbClr val="B56D52"/>
                </a:solidFill>
                <a:latin typeface="Arial" panose="020B0604020202020204" pitchFamily="34" charset="0"/>
                <a:cs typeface="Arial" panose="020B0604020202020204" pitchFamily="34" charset="0"/>
                <a:sym typeface="Arial"/>
              </a:rPr>
              <a:t> DigKomp-</a:t>
            </a:r>
            <a:r>
              <a:rPr lang="en-US" sz="5842" dirty="0" err="1">
                <a:solidFill>
                  <a:srgbClr val="B56D52"/>
                </a:solidFill>
                <a:latin typeface="Arial" panose="020B0604020202020204" pitchFamily="34" charset="0"/>
                <a:cs typeface="Arial" panose="020B0604020202020204" pitchFamily="34" charset="0"/>
                <a:sym typeface="Arial"/>
              </a:rPr>
              <a:t>rendszer</a:t>
            </a:r>
            <a:r>
              <a:rPr lang="en-US" sz="5842" dirty="0">
                <a:solidFill>
                  <a:srgbClr val="B56D52"/>
                </a:solidFill>
                <a:latin typeface="Arial" panose="020B0604020202020204" pitchFamily="34" charset="0"/>
                <a:cs typeface="Arial" panose="020B0604020202020204" pitchFamily="34" charset="0"/>
                <a:sym typeface="Arial"/>
              </a:rPr>
              <a:t> a </a:t>
            </a:r>
            <a:r>
              <a:rPr lang="en-US" sz="5842" dirty="0" err="1">
                <a:solidFill>
                  <a:srgbClr val="B56D52"/>
                </a:solidFill>
                <a:latin typeface="Arial" panose="020B0604020202020204" pitchFamily="34" charset="0"/>
                <a:cs typeface="Arial" panose="020B0604020202020204" pitchFamily="34" charset="0"/>
                <a:sym typeface="Arial"/>
              </a:rPr>
              <a:t>DigComp</a:t>
            </a:r>
            <a:r>
              <a:rPr lang="en-US" sz="5842" dirty="0">
                <a:solidFill>
                  <a:srgbClr val="B56D52"/>
                </a:solidFill>
                <a:latin typeface="Arial" panose="020B0604020202020204" pitchFamily="34" charset="0"/>
                <a:cs typeface="Arial" panose="020B0604020202020204" pitchFamily="34" charset="0"/>
                <a:sym typeface="Arial"/>
              </a:rPr>
              <a:t> 2.2-re </a:t>
            </a:r>
            <a:r>
              <a:rPr lang="en-US" sz="5842" dirty="0" err="1">
                <a:solidFill>
                  <a:srgbClr val="B56D52"/>
                </a:solidFill>
                <a:latin typeface="Arial" panose="020B0604020202020204" pitchFamily="34" charset="0"/>
                <a:cs typeface="Arial" panose="020B0604020202020204" pitchFamily="34" charset="0"/>
                <a:sym typeface="Arial"/>
              </a:rPr>
              <a:t>épülő</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mérési</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képzési</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profilalapú</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és</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tanúsítási</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működési</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rendszer</a:t>
            </a:r>
            <a:r>
              <a:rPr lang="en-US" sz="5842" dirty="0">
                <a:solidFill>
                  <a:srgbClr val="B56D52"/>
                </a:solidFill>
                <a:latin typeface="Arial" panose="020B0604020202020204" pitchFamily="34" charset="0"/>
                <a:cs typeface="Arial" panose="020B0604020202020204" pitchFamily="34" charset="0"/>
                <a:sym typeface="Arial"/>
              </a:rPr>
              <a:t>.</a:t>
            </a:r>
          </a:p>
        </p:txBody>
      </p:sp>
      <p:pic>
        <p:nvPicPr>
          <p:cNvPr id="6" name="Kép 5">
            <a:extLst>
              <a:ext uri="{FF2B5EF4-FFF2-40B4-BE49-F238E27FC236}">
                <a16:creationId xmlns:a16="http://schemas.microsoft.com/office/drawing/2014/main" id="{E11C609F-39C7-E23F-D6E5-88075D2106B8}"/>
              </a:ext>
            </a:extLst>
          </p:cNvPr>
          <p:cNvPicPr>
            <a:picLocks noChangeAspect="1"/>
          </p:cNvPicPr>
          <p:nvPr/>
        </p:nvPicPr>
        <p:blipFill>
          <a:blip r:embed="rId5"/>
          <a:stretch>
            <a:fillRect/>
          </a:stretch>
        </p:blipFill>
        <p:spPr>
          <a:xfrm>
            <a:off x="19368396" y="7826101"/>
            <a:ext cx="7715046" cy="2849659"/>
          </a:xfrm>
          <a:prstGeom prst="rect">
            <a:avLst/>
          </a:prstGeom>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95771" y="791624"/>
            <a:ext cx="44394891" cy="3607028"/>
            <a:chOff x="0" y="0"/>
            <a:chExt cx="23304246" cy="1893440"/>
          </a:xfrm>
        </p:grpSpPr>
        <p:sp>
          <p:nvSpPr>
            <p:cNvPr id="3" name="Freeform 3"/>
            <p:cNvSpPr/>
            <p:nvPr/>
          </p:nvSpPr>
          <p:spPr>
            <a:xfrm>
              <a:off x="0" y="0"/>
              <a:ext cx="23304249" cy="1893438"/>
            </a:xfrm>
            <a:custGeom>
              <a:avLst/>
              <a:gdLst/>
              <a:ahLst/>
              <a:cxnLst/>
              <a:rect l="l" t="t" r="r" b="b"/>
              <a:pathLst>
                <a:path w="23304249" h="1893438">
                  <a:moveTo>
                    <a:pt x="0" y="0"/>
                  </a:moveTo>
                  <a:lnTo>
                    <a:pt x="23304249" y="0"/>
                  </a:lnTo>
                  <a:lnTo>
                    <a:pt x="23304249" y="1893438"/>
                  </a:lnTo>
                  <a:lnTo>
                    <a:pt x="0" y="1893438"/>
                  </a:lnTo>
                  <a:close/>
                </a:path>
              </a:pathLst>
            </a:custGeom>
            <a:blipFill>
              <a:blip r:embed="rId2">
                <a:alphaModFix amt="0"/>
              </a:blip>
              <a:stretch>
                <a:fillRect t="-189819" b="-189820"/>
              </a:stretch>
            </a:blipFill>
          </p:spPr>
          <p:txBody>
            <a:bodyPr/>
            <a:lstStyle/>
            <a:p>
              <a:pPr algn="ctr"/>
              <a:endParaRPr lang="hu-HU" sz="14516">
                <a:latin typeface="Arial" panose="020B0604020202020204" pitchFamily="34" charset="0"/>
                <a:cs typeface="Arial" panose="020B0604020202020204" pitchFamily="34" charset="0"/>
              </a:endParaRPr>
            </a:p>
          </p:txBody>
        </p:sp>
        <p:sp>
          <p:nvSpPr>
            <p:cNvPr id="4" name="TextBox 4"/>
            <p:cNvSpPr txBox="1"/>
            <p:nvPr/>
          </p:nvSpPr>
          <p:spPr>
            <a:xfrm>
              <a:off x="0" y="-9525"/>
              <a:ext cx="23304246" cy="1902965"/>
            </a:xfrm>
            <a:prstGeom prst="rect">
              <a:avLst/>
            </a:prstGeom>
          </p:spPr>
          <p:txBody>
            <a:bodyPr lIns="0" tIns="0" rIns="0" bIns="0" rtlCol="0" anchor="ctr"/>
            <a:lstStyle/>
            <a:p>
              <a:pPr>
                <a:lnSpc>
                  <a:spcPts val="10919"/>
                </a:lnSpc>
                <a:spcBef>
                  <a:spcPct val="0"/>
                </a:spcBef>
              </a:pPr>
              <a:r>
                <a:rPr lang="hu-HU" sz="6600" b="1" cap="all" dirty="0">
                  <a:solidFill>
                    <a:srgbClr val="000000"/>
                  </a:solidFill>
                  <a:latin typeface="Arial" panose="020B0604020202020204" pitchFamily="34" charset="0"/>
                  <a:ea typeface="Object Sans Bold"/>
                  <a:cs typeface="Arial" panose="020B0604020202020204" pitchFamily="34" charset="0"/>
                  <a:sym typeface="Object Sans Bold"/>
                </a:rPr>
                <a:t>A DigKomp-kompetenciakeret</a:t>
              </a:r>
              <a:endParaRPr lang="en-US" sz="6600" b="1" cap="all" dirty="0">
                <a:solidFill>
                  <a:srgbClr val="000000"/>
                </a:solidFill>
                <a:latin typeface="Arial" panose="020B0604020202020204" pitchFamily="34" charset="0"/>
                <a:ea typeface="Object Sans Bold"/>
                <a:cs typeface="Arial" panose="020B0604020202020204" pitchFamily="34" charset="0"/>
                <a:sym typeface="Object Sans Bold"/>
              </a:endParaRPr>
            </a:p>
          </p:txBody>
        </p:sp>
      </p:grpSp>
      <p:grpSp>
        <p:nvGrpSpPr>
          <p:cNvPr id="8" name="Group 8"/>
          <p:cNvGrpSpPr/>
          <p:nvPr/>
        </p:nvGrpSpPr>
        <p:grpSpPr>
          <a:xfrm>
            <a:off x="14575595" y="5717229"/>
            <a:ext cx="17437656" cy="1975582"/>
            <a:chOff x="0" y="0"/>
            <a:chExt cx="9153563" cy="1037045"/>
          </a:xfrm>
          <a:solidFill>
            <a:srgbClr val="9F8375"/>
          </a:solidFill>
        </p:grpSpPr>
        <p:sp>
          <p:nvSpPr>
            <p:cNvPr id="9" name="Freeform 9"/>
            <p:cNvSpPr/>
            <p:nvPr/>
          </p:nvSpPr>
          <p:spPr>
            <a:xfrm>
              <a:off x="0" y="0"/>
              <a:ext cx="9153525" cy="1037083"/>
            </a:xfrm>
            <a:custGeom>
              <a:avLst/>
              <a:gdLst/>
              <a:ahLst/>
              <a:cxnLst/>
              <a:rect l="l" t="t" r="r" b="b"/>
              <a:pathLst>
                <a:path w="9153525" h="1037083">
                  <a:moveTo>
                    <a:pt x="0" y="172847"/>
                  </a:moveTo>
                  <a:cubicBezTo>
                    <a:pt x="0" y="77343"/>
                    <a:pt x="77343" y="0"/>
                    <a:pt x="172847" y="0"/>
                  </a:cubicBezTo>
                  <a:lnTo>
                    <a:pt x="8980678" y="0"/>
                  </a:lnTo>
                  <a:cubicBezTo>
                    <a:pt x="9076182" y="0"/>
                    <a:pt x="9153525" y="77343"/>
                    <a:pt x="9153525" y="172847"/>
                  </a:cubicBezTo>
                  <a:lnTo>
                    <a:pt x="9153525" y="864236"/>
                  </a:lnTo>
                  <a:cubicBezTo>
                    <a:pt x="9153525" y="959740"/>
                    <a:pt x="9076182" y="1037083"/>
                    <a:pt x="8980678" y="1037083"/>
                  </a:cubicBezTo>
                  <a:lnTo>
                    <a:pt x="172847" y="1037083"/>
                  </a:lnTo>
                  <a:cubicBezTo>
                    <a:pt x="77343" y="1037083"/>
                    <a:pt x="0" y="959613"/>
                    <a:pt x="0" y="864236"/>
                  </a:cubicBezTo>
                  <a:close/>
                </a:path>
              </a:pathLst>
            </a:custGeom>
            <a:grpFill/>
            <a:ln w="6001" cap="sq">
              <a:solidFill>
                <a:srgbClr val="9A5135"/>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10" name="TextBox 10"/>
            <p:cNvSpPr txBox="1"/>
            <p:nvPr/>
          </p:nvSpPr>
          <p:spPr>
            <a:xfrm>
              <a:off x="0" y="-19050"/>
              <a:ext cx="9153563" cy="1056095"/>
            </a:xfrm>
            <a:prstGeom prst="rect">
              <a:avLst/>
            </a:prstGeom>
            <a:grpFill/>
          </p:spPr>
          <p:txBody>
            <a:bodyPr lIns="129033" tIns="129033" rIns="129033" bIns="129033" rtlCol="0" anchor="ctr"/>
            <a:lstStyle/>
            <a:p>
              <a:pPr algn="ctr">
                <a:lnSpc>
                  <a:spcPts val="6480"/>
                </a:lnSpc>
              </a:pPr>
              <a:r>
                <a:rPr lang="en-US" sz="5400" b="1">
                  <a:solidFill>
                    <a:srgbClr val="FFFFFF"/>
                  </a:solidFill>
                  <a:latin typeface="Arial" panose="020B0604020202020204" pitchFamily="34" charset="0"/>
                  <a:ea typeface="Object Sans Bold"/>
                  <a:cs typeface="Arial" panose="020B0604020202020204" pitchFamily="34" charset="0"/>
                  <a:sym typeface="Object Sans Bold"/>
                </a:rPr>
                <a:t>Szerkezeti mag: 1–3. dimenzió</a:t>
              </a:r>
            </a:p>
          </p:txBody>
        </p:sp>
      </p:grpSp>
      <p:grpSp>
        <p:nvGrpSpPr>
          <p:cNvPr id="11" name="Group 11"/>
          <p:cNvGrpSpPr/>
          <p:nvPr/>
        </p:nvGrpSpPr>
        <p:grpSpPr>
          <a:xfrm>
            <a:off x="11220151" y="7518363"/>
            <a:ext cx="24148519" cy="3625174"/>
            <a:chOff x="0" y="0"/>
            <a:chExt cx="12676302" cy="1037045"/>
          </a:xfrm>
        </p:grpSpPr>
        <p:sp>
          <p:nvSpPr>
            <p:cNvPr id="12" name="Freeform 12"/>
            <p:cNvSpPr/>
            <p:nvPr/>
          </p:nvSpPr>
          <p:spPr>
            <a:xfrm>
              <a:off x="0" y="0"/>
              <a:ext cx="12676251" cy="1037083"/>
            </a:xfrm>
            <a:custGeom>
              <a:avLst/>
              <a:gdLst/>
              <a:ahLst/>
              <a:cxnLst/>
              <a:rect l="l" t="t" r="r" b="b"/>
              <a:pathLst>
                <a:path w="12676251" h="1037083">
                  <a:moveTo>
                    <a:pt x="0" y="172847"/>
                  </a:moveTo>
                  <a:cubicBezTo>
                    <a:pt x="0" y="77343"/>
                    <a:pt x="77343" y="0"/>
                    <a:pt x="172847" y="0"/>
                  </a:cubicBezTo>
                  <a:lnTo>
                    <a:pt x="12503404" y="0"/>
                  </a:lnTo>
                  <a:cubicBezTo>
                    <a:pt x="12598908" y="0"/>
                    <a:pt x="12676251" y="77343"/>
                    <a:pt x="12676251" y="172847"/>
                  </a:cubicBezTo>
                  <a:lnTo>
                    <a:pt x="12676251" y="864236"/>
                  </a:lnTo>
                  <a:cubicBezTo>
                    <a:pt x="12676251" y="959740"/>
                    <a:pt x="12598908" y="1037083"/>
                    <a:pt x="12503404" y="1037083"/>
                  </a:cubicBezTo>
                  <a:lnTo>
                    <a:pt x="172847" y="1037083"/>
                  </a:lnTo>
                  <a:cubicBezTo>
                    <a:pt x="77343" y="1037083"/>
                    <a:pt x="0" y="959613"/>
                    <a:pt x="0" y="864236"/>
                  </a:cubicBezTo>
                  <a:close/>
                </a:path>
              </a:pathLst>
            </a:custGeom>
            <a:solidFill>
              <a:srgbClr val="FFFAFA"/>
            </a:solidFill>
            <a:ln w="6001" cap="sq">
              <a:solidFill>
                <a:srgbClr val="FFFAFA"/>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13" name="TextBox 13"/>
            <p:cNvSpPr txBox="1"/>
            <p:nvPr/>
          </p:nvSpPr>
          <p:spPr>
            <a:xfrm>
              <a:off x="0" y="-19050"/>
              <a:ext cx="12676302" cy="1056095"/>
            </a:xfrm>
            <a:prstGeom prst="rect">
              <a:avLst/>
            </a:prstGeom>
          </p:spPr>
          <p:txBody>
            <a:bodyPr lIns="129033" tIns="129033" rIns="129033" bIns="129033" rtlCol="0" anchor="ctr"/>
            <a:lstStyle/>
            <a:p>
              <a:pPr marL="914400" indent="-914400" algn="ctr">
                <a:lnSpc>
                  <a:spcPts val="6480"/>
                </a:lnSpc>
                <a:buAutoNum type="arabicPeriod"/>
              </a:pPr>
              <a:r>
                <a:rPr lang="hu-HU" sz="5400" b="1" dirty="0">
                  <a:solidFill>
                    <a:srgbClr val="B56D52"/>
                  </a:solidFill>
                  <a:latin typeface="Arial" panose="020B0604020202020204" pitchFamily="34" charset="0"/>
                  <a:ea typeface="Object Sans Bold"/>
                  <a:cs typeface="Arial" panose="020B0604020202020204" pitchFamily="34" charset="0"/>
                  <a:sym typeface="Object Sans Bold"/>
                </a:rPr>
                <a:t>dimenzió:  </a:t>
              </a:r>
              <a:r>
                <a:rPr lang="en-US" sz="5400" b="1" dirty="0" err="1">
                  <a:solidFill>
                    <a:srgbClr val="B56D52"/>
                  </a:solidFill>
                  <a:latin typeface="Arial" panose="020B0604020202020204" pitchFamily="34" charset="0"/>
                  <a:ea typeface="Object Sans Bold"/>
                  <a:cs typeface="Arial" panose="020B0604020202020204" pitchFamily="34" charset="0"/>
                  <a:sym typeface="Object Sans Bold"/>
                </a:rPr>
                <a:t>kompetenciaterületek</a:t>
              </a:r>
              <a:endParaRPr lang="hu-HU" sz="5400" b="1" dirty="0">
                <a:solidFill>
                  <a:srgbClr val="B56D52"/>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hu-HU" sz="5400" b="1" dirty="0">
                  <a:solidFill>
                    <a:srgbClr val="B56D52"/>
                  </a:solidFill>
                  <a:latin typeface="Arial" panose="020B0604020202020204" pitchFamily="34" charset="0"/>
                  <a:ea typeface="Object Sans Bold"/>
                  <a:cs typeface="Arial" panose="020B0604020202020204" pitchFamily="34" charset="0"/>
                  <a:sym typeface="Object Sans Bold"/>
                </a:rPr>
                <a:t>2. dimenzió: </a:t>
              </a:r>
              <a:r>
                <a:rPr lang="en-US" sz="5400" b="1" dirty="0" err="1">
                  <a:solidFill>
                    <a:srgbClr val="B56D52"/>
                  </a:solidFill>
                  <a:latin typeface="Arial" panose="020B0604020202020204" pitchFamily="34" charset="0"/>
                  <a:ea typeface="Object Sans Bold"/>
                  <a:cs typeface="Arial" panose="020B0604020202020204" pitchFamily="34" charset="0"/>
                  <a:sym typeface="Object Sans Bold"/>
                </a:rPr>
                <a:t>kompetenciaelemek</a:t>
              </a:r>
              <a:endParaRPr lang="hu-HU" sz="5400" b="1" dirty="0">
                <a:solidFill>
                  <a:srgbClr val="B56D52"/>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hu-HU" sz="5400" b="1" dirty="0">
                  <a:solidFill>
                    <a:srgbClr val="B56D52"/>
                  </a:solidFill>
                  <a:latin typeface="Arial" panose="020B0604020202020204" pitchFamily="34" charset="0"/>
                  <a:ea typeface="Object Sans Bold"/>
                  <a:cs typeface="Arial" panose="020B0604020202020204" pitchFamily="34" charset="0"/>
                  <a:sym typeface="Object Sans Bold"/>
                </a:rPr>
                <a:t>3. dimenzió: jártassági fokok és </a:t>
              </a:r>
              <a:r>
                <a:rPr lang="en-US" sz="5400" b="1" dirty="0" err="1">
                  <a:solidFill>
                    <a:srgbClr val="B56D52"/>
                  </a:solidFill>
                  <a:latin typeface="Arial" panose="020B0604020202020204" pitchFamily="34" charset="0"/>
                  <a:ea typeface="Object Sans Bold"/>
                  <a:cs typeface="Arial" panose="020B0604020202020204" pitchFamily="34" charset="0"/>
                  <a:sym typeface="Object Sans Bold"/>
                </a:rPr>
                <a:t>jártassági</a:t>
              </a:r>
              <a:r>
                <a:rPr lang="en-US" sz="5400" b="1" dirty="0">
                  <a:solidFill>
                    <a:srgbClr val="B56D52"/>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B56D52"/>
                  </a:solidFill>
                  <a:latin typeface="Arial" panose="020B0604020202020204" pitchFamily="34" charset="0"/>
                  <a:ea typeface="Object Sans Bold"/>
                  <a:cs typeface="Arial" panose="020B0604020202020204" pitchFamily="34" charset="0"/>
                  <a:sym typeface="Object Sans Bold"/>
                </a:rPr>
                <a:t>szintek</a:t>
              </a:r>
              <a:endParaRPr lang="en-US" sz="5400" b="1" dirty="0">
                <a:solidFill>
                  <a:srgbClr val="B56D52"/>
                </a:solidFill>
                <a:latin typeface="Arial" panose="020B0604020202020204" pitchFamily="34" charset="0"/>
                <a:ea typeface="Object Sans Bold"/>
                <a:cs typeface="Arial" panose="020B0604020202020204" pitchFamily="34" charset="0"/>
                <a:sym typeface="Object Sans Bold"/>
              </a:endParaRPr>
            </a:p>
          </p:txBody>
        </p:sp>
      </p:grpSp>
      <p:grpSp>
        <p:nvGrpSpPr>
          <p:cNvPr id="14" name="Group 14"/>
          <p:cNvGrpSpPr/>
          <p:nvPr/>
        </p:nvGrpSpPr>
        <p:grpSpPr>
          <a:xfrm>
            <a:off x="1459952" y="12746513"/>
            <a:ext cx="22799089" cy="3691767"/>
            <a:chOff x="0" y="0"/>
            <a:chExt cx="11967944" cy="3506750"/>
          </a:xfrm>
        </p:grpSpPr>
        <p:sp>
          <p:nvSpPr>
            <p:cNvPr id="15" name="Freeform 15"/>
            <p:cNvSpPr/>
            <p:nvPr/>
          </p:nvSpPr>
          <p:spPr>
            <a:xfrm>
              <a:off x="0" y="0"/>
              <a:ext cx="11967928" cy="3506725"/>
            </a:xfrm>
            <a:custGeom>
              <a:avLst/>
              <a:gdLst/>
              <a:ahLst/>
              <a:cxnLst/>
              <a:rect l="l" t="t" r="r" b="b"/>
              <a:pathLst>
                <a:path w="11967928" h="3506725">
                  <a:moveTo>
                    <a:pt x="0" y="3506725"/>
                  </a:moveTo>
                  <a:lnTo>
                    <a:pt x="1024868" y="0"/>
                  </a:lnTo>
                  <a:lnTo>
                    <a:pt x="11967928" y="0"/>
                  </a:lnTo>
                  <a:lnTo>
                    <a:pt x="10943061" y="3506725"/>
                  </a:lnTo>
                  <a:close/>
                </a:path>
              </a:pathLst>
            </a:custGeom>
            <a:solidFill>
              <a:srgbClr val="EFF9F8"/>
            </a:solidFill>
            <a:ln w="6001" cap="sq">
              <a:solidFill>
                <a:srgbClr val="A3DFDC"/>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16" name="TextBox 16"/>
            <p:cNvSpPr txBox="1"/>
            <p:nvPr/>
          </p:nvSpPr>
          <p:spPr>
            <a:xfrm>
              <a:off x="0" y="-19050"/>
              <a:ext cx="11967944" cy="3525800"/>
            </a:xfrm>
            <a:prstGeom prst="rect">
              <a:avLst/>
            </a:prstGeom>
          </p:spPr>
          <p:txBody>
            <a:bodyPr lIns="129033" tIns="129033" rIns="129033" bIns="129033" rtlCol="0" anchor="ctr"/>
            <a:lstStyle/>
            <a:p>
              <a:pPr algn="ctr">
                <a:lnSpc>
                  <a:spcPts val="6480"/>
                </a:lnSpc>
              </a:pP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4.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dimenzió</a:t>
              </a:r>
              <a:endParaRPr lang="en-US" sz="5400" b="1" dirty="0">
                <a:solidFill>
                  <a:srgbClr val="008DA4"/>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hu-HU" sz="5400" b="1" dirty="0">
                  <a:solidFill>
                    <a:srgbClr val="1B2B49"/>
                  </a:solidFill>
                  <a:latin typeface="Arial" panose="020B0604020202020204" pitchFamily="34" charset="0"/>
                  <a:ea typeface="Object Sans Bold"/>
                  <a:cs typeface="Arial" panose="020B0604020202020204" pitchFamily="34" charset="0"/>
                  <a:sym typeface="Object Sans Bold"/>
                </a:rPr>
                <a:t>fejlesztési témakörök</a:t>
              </a:r>
              <a:endParaRPr lang="en-US" sz="5400" b="1" dirty="0">
                <a:solidFill>
                  <a:srgbClr val="1B2B49"/>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a:solidFill>
                    <a:srgbClr val="1B2B49"/>
                  </a:solidFill>
                  <a:latin typeface="Arial" panose="020B0604020202020204" pitchFamily="34" charset="0"/>
                  <a:ea typeface="Object Sans"/>
                  <a:cs typeface="Arial" panose="020B0604020202020204" pitchFamily="34" charset="0"/>
                  <a:sym typeface="Object Sans"/>
                </a:rPr>
                <a:t>250+ </a:t>
              </a:r>
              <a:r>
                <a:rPr lang="en-US" sz="5400" dirty="0" err="1">
                  <a:solidFill>
                    <a:srgbClr val="1B2B49"/>
                  </a:solidFill>
                  <a:latin typeface="Arial" panose="020B0604020202020204" pitchFamily="34" charset="0"/>
                  <a:ea typeface="Object Sans"/>
                  <a:cs typeface="Arial" panose="020B0604020202020204" pitchFamily="34" charset="0"/>
                  <a:sym typeface="Object Sans"/>
                </a:rPr>
                <a:t>korszerű</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példa</a:t>
              </a:r>
              <a:r>
                <a:rPr lang="en-US" sz="5400" dirty="0">
                  <a:solidFill>
                    <a:srgbClr val="1B2B49"/>
                  </a:solidFill>
                  <a:latin typeface="Arial" panose="020B0604020202020204" pitchFamily="34" charset="0"/>
                  <a:ea typeface="Object Sans"/>
                  <a:cs typeface="Arial" panose="020B0604020202020204" pitchFamily="34" charset="0"/>
                  <a:sym typeface="Object Sans"/>
                </a:rPr>
                <a:t> • nem </a:t>
              </a:r>
              <a:r>
                <a:rPr lang="en-US" sz="5400" dirty="0" err="1">
                  <a:solidFill>
                    <a:srgbClr val="1B2B49"/>
                  </a:solidFill>
                  <a:latin typeface="Arial" panose="020B0604020202020204" pitchFamily="34" charset="0"/>
                  <a:ea typeface="Object Sans"/>
                  <a:cs typeface="Arial" panose="020B0604020202020204" pitchFamily="34" charset="0"/>
                  <a:sym typeface="Object Sans"/>
                </a:rPr>
                <a:t>követelménylista</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17" name="Group 17"/>
          <p:cNvGrpSpPr/>
          <p:nvPr/>
        </p:nvGrpSpPr>
        <p:grpSpPr>
          <a:xfrm>
            <a:off x="23093217" y="12746513"/>
            <a:ext cx="22402824" cy="3728057"/>
            <a:chOff x="0" y="0"/>
            <a:chExt cx="11759933" cy="3506750"/>
          </a:xfrm>
        </p:grpSpPr>
        <p:sp>
          <p:nvSpPr>
            <p:cNvPr id="18" name="Freeform 18"/>
            <p:cNvSpPr/>
            <p:nvPr/>
          </p:nvSpPr>
          <p:spPr>
            <a:xfrm>
              <a:off x="0" y="0"/>
              <a:ext cx="11759918" cy="3506725"/>
            </a:xfrm>
            <a:custGeom>
              <a:avLst/>
              <a:gdLst/>
              <a:ahLst/>
              <a:cxnLst/>
              <a:rect l="l" t="t" r="r" b="b"/>
              <a:pathLst>
                <a:path w="11759918" h="3506725">
                  <a:moveTo>
                    <a:pt x="0" y="3506725"/>
                  </a:moveTo>
                  <a:lnTo>
                    <a:pt x="1007055" y="0"/>
                  </a:lnTo>
                  <a:lnTo>
                    <a:pt x="11759918" y="0"/>
                  </a:lnTo>
                  <a:lnTo>
                    <a:pt x="10752863" y="3506725"/>
                  </a:lnTo>
                  <a:close/>
                </a:path>
              </a:pathLst>
            </a:custGeom>
            <a:solidFill>
              <a:srgbClr val="F9F6FC"/>
            </a:solidFill>
            <a:ln w="6001" cap="sq">
              <a:solidFill>
                <a:srgbClr val="DCCEEB"/>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19" name="TextBox 19"/>
            <p:cNvSpPr txBox="1"/>
            <p:nvPr/>
          </p:nvSpPr>
          <p:spPr>
            <a:xfrm>
              <a:off x="0" y="-19050"/>
              <a:ext cx="11759933" cy="3525800"/>
            </a:xfrm>
            <a:prstGeom prst="rect">
              <a:avLst/>
            </a:prstGeom>
          </p:spPr>
          <p:txBody>
            <a:bodyPr lIns="129033" tIns="129033" rIns="129033" bIns="129033" rtlCol="0" anchor="ctr"/>
            <a:lstStyle/>
            <a:p>
              <a:pPr algn="ctr">
                <a:lnSpc>
                  <a:spcPts val="6480"/>
                </a:lnSpc>
              </a:pPr>
              <a:r>
                <a:rPr lang="en-US" sz="5400" b="1" dirty="0">
                  <a:solidFill>
                    <a:srgbClr val="6C4C9C"/>
                  </a:solidFill>
                  <a:latin typeface="Arial" panose="020B0604020202020204" pitchFamily="34" charset="0"/>
                  <a:ea typeface="Object Sans Bold"/>
                  <a:cs typeface="Arial" panose="020B0604020202020204" pitchFamily="34" charset="0"/>
                  <a:sym typeface="Object Sans Bold"/>
                </a:rPr>
                <a:t>5. </a:t>
              </a:r>
              <a:r>
                <a:rPr lang="en-US" sz="5400" b="1" dirty="0" err="1">
                  <a:solidFill>
                    <a:srgbClr val="6C4C9C"/>
                  </a:solidFill>
                  <a:latin typeface="Arial" panose="020B0604020202020204" pitchFamily="34" charset="0"/>
                  <a:ea typeface="Object Sans Bold"/>
                  <a:cs typeface="Arial" panose="020B0604020202020204" pitchFamily="34" charset="0"/>
                  <a:sym typeface="Object Sans Bold"/>
                </a:rPr>
                <a:t>dimenzió</a:t>
              </a:r>
              <a:endParaRPr lang="en-US" sz="5400" b="1" dirty="0">
                <a:solidFill>
                  <a:srgbClr val="6C4C9C"/>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hu-HU" sz="5400" b="1" dirty="0">
                  <a:solidFill>
                    <a:srgbClr val="1B2B49"/>
                  </a:solidFill>
                  <a:latin typeface="Arial" panose="020B0604020202020204" pitchFamily="34" charset="0"/>
                  <a:ea typeface="Object Sans Bold"/>
                  <a:cs typeface="Arial" panose="020B0604020202020204" pitchFamily="34" charset="0"/>
                  <a:sym typeface="Object Sans Bold"/>
                </a:rPr>
                <a:t>hazai </a:t>
              </a:r>
              <a:r>
                <a:rPr lang="en-US" sz="5400" b="1" dirty="0" err="1">
                  <a:solidFill>
                    <a:srgbClr val="1B2B49"/>
                  </a:solidFill>
                  <a:latin typeface="Arial" panose="020B0604020202020204" pitchFamily="34" charset="0"/>
                  <a:ea typeface="Object Sans Bold"/>
                  <a:cs typeface="Arial" panose="020B0604020202020204" pitchFamily="34" charset="0"/>
                  <a:sym typeface="Object Sans Bold"/>
                </a:rPr>
                <a:t>alkalmazási</a:t>
              </a:r>
              <a:r>
                <a:rPr lang="en-US" sz="5400" b="1" dirty="0">
                  <a:solidFill>
                    <a:srgbClr val="1B2B49"/>
                  </a:solidFill>
                  <a:latin typeface="Arial" panose="020B0604020202020204" pitchFamily="34" charset="0"/>
                  <a:ea typeface="Object Sans Bold"/>
                  <a:cs typeface="Arial" panose="020B0604020202020204" pitchFamily="34" charset="0"/>
                  <a:sym typeface="Object Sans Bold"/>
                </a:rPr>
                <a:t> </a:t>
              </a:r>
              <a:r>
                <a:rPr lang="hu-HU" sz="5400" b="1" dirty="0">
                  <a:solidFill>
                    <a:srgbClr val="1B2B49"/>
                  </a:solidFill>
                  <a:latin typeface="Arial" panose="020B0604020202020204" pitchFamily="34" charset="0"/>
                  <a:ea typeface="Object Sans Bold"/>
                  <a:cs typeface="Arial" panose="020B0604020202020204" pitchFamily="34" charset="0"/>
                  <a:sym typeface="Object Sans Bold"/>
                </a:rPr>
                <a:t>példák</a:t>
              </a:r>
              <a:endParaRPr lang="en-US" sz="5400" b="1" dirty="0">
                <a:solidFill>
                  <a:srgbClr val="1B2B49"/>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tanulási</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és</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foglalkoztatási</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helyzetek</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szintekhez</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kapcsolva</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sp>
        <p:nvSpPr>
          <p:cNvPr id="20" name="TextBox 20"/>
          <p:cNvSpPr txBox="1"/>
          <p:nvPr/>
        </p:nvSpPr>
        <p:spPr>
          <a:xfrm>
            <a:off x="10867880" y="11455468"/>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21" name="TextBox 21"/>
          <p:cNvSpPr txBox="1"/>
          <p:nvPr/>
        </p:nvSpPr>
        <p:spPr>
          <a:xfrm>
            <a:off x="35388305" y="11455468"/>
            <a:ext cx="332664" cy="802592"/>
          </a:xfrm>
          <a:prstGeom prst="rect">
            <a:avLst/>
          </a:prstGeom>
        </p:spPr>
        <p:txBody>
          <a:bodyPr lIns="0" tIns="0" rIns="0" bIns="0" rtlCol="0" anchor="t">
            <a:spAutoFit/>
          </a:bodyPr>
          <a:lstStyle/>
          <a:p>
            <a:pPr algn="ctr">
              <a:lnSpc>
                <a:spcPts val="6480"/>
              </a:lnSpc>
            </a:pPr>
            <a:r>
              <a:rPr lang="en-US" sz="5400" b="1">
                <a:solidFill>
                  <a:srgbClr val="303133"/>
                </a:solidFill>
                <a:latin typeface="Arial" panose="020B0604020202020204" pitchFamily="34" charset="0"/>
                <a:ea typeface="Object Sans Bold"/>
                <a:cs typeface="Arial" panose="020B0604020202020204" pitchFamily="34" charset="0"/>
                <a:sym typeface="Object Sans Bold"/>
              </a:rPr>
              <a:t>↘</a:t>
            </a:r>
          </a:p>
        </p:txBody>
      </p:sp>
      <p:grpSp>
        <p:nvGrpSpPr>
          <p:cNvPr id="22" name="Group 22"/>
          <p:cNvGrpSpPr/>
          <p:nvPr/>
        </p:nvGrpSpPr>
        <p:grpSpPr>
          <a:xfrm>
            <a:off x="5670802" y="17070956"/>
            <a:ext cx="35118194" cy="2236963"/>
            <a:chOff x="0" y="0"/>
            <a:chExt cx="18434622" cy="1174251"/>
          </a:xfrm>
        </p:grpSpPr>
        <p:sp>
          <p:nvSpPr>
            <p:cNvPr id="23" name="Freeform 23"/>
            <p:cNvSpPr/>
            <p:nvPr/>
          </p:nvSpPr>
          <p:spPr>
            <a:xfrm>
              <a:off x="0" y="0"/>
              <a:ext cx="18434558" cy="1174238"/>
            </a:xfrm>
            <a:custGeom>
              <a:avLst/>
              <a:gdLst/>
              <a:ahLst/>
              <a:cxnLst/>
              <a:rect l="l" t="t" r="r" b="b"/>
              <a:pathLst>
                <a:path w="18434558" h="1174238">
                  <a:moveTo>
                    <a:pt x="0" y="195706"/>
                  </a:moveTo>
                  <a:cubicBezTo>
                    <a:pt x="0" y="87630"/>
                    <a:pt x="87630" y="0"/>
                    <a:pt x="195707" y="0"/>
                  </a:cubicBezTo>
                  <a:lnTo>
                    <a:pt x="18238851" y="0"/>
                  </a:lnTo>
                  <a:cubicBezTo>
                    <a:pt x="18346928" y="0"/>
                    <a:pt x="18434558" y="87630"/>
                    <a:pt x="18434558" y="195706"/>
                  </a:cubicBezTo>
                  <a:lnTo>
                    <a:pt x="18434558" y="978532"/>
                  </a:lnTo>
                  <a:cubicBezTo>
                    <a:pt x="18434558" y="1086609"/>
                    <a:pt x="18346928" y="1174238"/>
                    <a:pt x="18238851" y="1174238"/>
                  </a:cubicBezTo>
                  <a:lnTo>
                    <a:pt x="195707" y="1174238"/>
                  </a:lnTo>
                  <a:cubicBezTo>
                    <a:pt x="87630" y="1174238"/>
                    <a:pt x="0" y="1086608"/>
                    <a:pt x="0" y="978532"/>
                  </a:cubicBezTo>
                  <a:close/>
                </a:path>
              </a:pathLst>
            </a:custGeom>
            <a:solidFill>
              <a:srgbClr val="F5FAF7"/>
            </a:solidFill>
            <a:ln w="6001" cap="sq">
              <a:solidFill>
                <a:srgbClr val="C1E0CE"/>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24" name="TextBox 24"/>
            <p:cNvSpPr txBox="1"/>
            <p:nvPr/>
          </p:nvSpPr>
          <p:spPr>
            <a:xfrm>
              <a:off x="0" y="-19050"/>
              <a:ext cx="18434622" cy="1193301"/>
            </a:xfrm>
            <a:prstGeom prst="rect">
              <a:avLst/>
            </a:prstGeom>
          </p:spPr>
          <p:txBody>
            <a:bodyPr lIns="129033" tIns="129033" rIns="129033" bIns="129033" rtlCol="0" anchor="ctr"/>
            <a:lstStyle/>
            <a:p>
              <a:pPr algn="ctr">
                <a:lnSpc>
                  <a:spcPts val="6480"/>
                </a:lnSpc>
              </a:pP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Híd</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referenciakeret</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és</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gyakorlati</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alkalmazás</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között</a:t>
              </a:r>
              <a:endParaRPr lang="en-US" sz="5400" b="1" dirty="0">
                <a:solidFill>
                  <a:srgbClr val="279254"/>
                </a:solidFill>
                <a:latin typeface="Arial" panose="020B0604020202020204" pitchFamily="34" charset="0"/>
                <a:ea typeface="Object Sans Bold"/>
                <a:cs typeface="Arial" panose="020B0604020202020204" pitchFamily="34" charset="0"/>
                <a:sym typeface="Object Sans Bold"/>
              </a:endParaRPr>
            </a:p>
          </p:txBody>
        </p:sp>
      </p:grpSp>
      <p:grpSp>
        <p:nvGrpSpPr>
          <p:cNvPr id="25" name="Group 25"/>
          <p:cNvGrpSpPr/>
          <p:nvPr/>
        </p:nvGrpSpPr>
        <p:grpSpPr>
          <a:xfrm>
            <a:off x="1928212" y="18848343"/>
            <a:ext cx="8016643" cy="1436949"/>
            <a:chOff x="0" y="0"/>
            <a:chExt cx="4208183" cy="754298"/>
          </a:xfrm>
        </p:grpSpPr>
        <p:sp>
          <p:nvSpPr>
            <p:cNvPr id="26" name="Freeform 26"/>
            <p:cNvSpPr/>
            <p:nvPr/>
          </p:nvSpPr>
          <p:spPr>
            <a:xfrm>
              <a:off x="0" y="0"/>
              <a:ext cx="4208272" cy="754336"/>
            </a:xfrm>
            <a:custGeom>
              <a:avLst/>
              <a:gdLst/>
              <a:ahLst/>
              <a:cxnLst/>
              <a:rect l="l" t="t" r="r" b="b"/>
              <a:pathLst>
                <a:path w="4208272" h="754336">
                  <a:moveTo>
                    <a:pt x="0" y="125748"/>
                  </a:moveTo>
                  <a:cubicBezTo>
                    <a:pt x="0" y="56335"/>
                    <a:pt x="49784" y="0"/>
                    <a:pt x="111125" y="0"/>
                  </a:cubicBezTo>
                  <a:lnTo>
                    <a:pt x="4097147" y="0"/>
                  </a:lnTo>
                  <a:cubicBezTo>
                    <a:pt x="4158488" y="0"/>
                    <a:pt x="4208272" y="56335"/>
                    <a:pt x="4208272" y="125748"/>
                  </a:cubicBezTo>
                  <a:lnTo>
                    <a:pt x="4208272" y="628594"/>
                  </a:lnTo>
                  <a:cubicBezTo>
                    <a:pt x="4208272" y="698007"/>
                    <a:pt x="4158488" y="754336"/>
                    <a:pt x="4097147" y="754336"/>
                  </a:cubicBezTo>
                  <a:lnTo>
                    <a:pt x="111125" y="754336"/>
                  </a:lnTo>
                  <a:cubicBezTo>
                    <a:pt x="49784" y="754336"/>
                    <a:pt x="0" y="698007"/>
                    <a:pt x="0" y="628594"/>
                  </a:cubicBezTo>
                  <a:close/>
                </a:path>
              </a:pathLst>
            </a:custGeom>
            <a:solidFill>
              <a:srgbClr val="FDF8F1"/>
            </a:solidFill>
            <a:ln w="6001" cap="sq">
              <a:solidFill>
                <a:srgbClr val="EBD2AD"/>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27" name="TextBox 27"/>
            <p:cNvSpPr txBox="1"/>
            <p:nvPr/>
          </p:nvSpPr>
          <p:spPr>
            <a:xfrm>
              <a:off x="0" y="-19050"/>
              <a:ext cx="4208183" cy="773348"/>
            </a:xfrm>
            <a:prstGeom prst="rect">
              <a:avLst/>
            </a:prstGeom>
          </p:spPr>
          <p:txBody>
            <a:bodyPr lIns="129033" tIns="129033" rIns="129033" bIns="129033" rtlCol="0" anchor="ctr"/>
            <a:lstStyle/>
            <a:p>
              <a:pPr algn="ctr">
                <a:lnSpc>
                  <a:spcPts val="6480"/>
                </a:lnSpc>
              </a:pPr>
              <a:r>
                <a:rPr lang="en-US" sz="5400" b="1">
                  <a:solidFill>
                    <a:srgbClr val="BF7821"/>
                  </a:solidFill>
                  <a:latin typeface="Arial" panose="020B0604020202020204" pitchFamily="34" charset="0"/>
                  <a:ea typeface="Object Sans Bold"/>
                  <a:cs typeface="Arial" panose="020B0604020202020204" pitchFamily="34" charset="0"/>
                  <a:sym typeface="Object Sans Bold"/>
                </a:rPr>
                <a:t>képzési célok</a:t>
              </a:r>
            </a:p>
          </p:txBody>
        </p:sp>
      </p:grpSp>
      <p:grpSp>
        <p:nvGrpSpPr>
          <p:cNvPr id="28" name="Group 28"/>
          <p:cNvGrpSpPr/>
          <p:nvPr/>
        </p:nvGrpSpPr>
        <p:grpSpPr>
          <a:xfrm>
            <a:off x="10445833" y="18848343"/>
            <a:ext cx="8016643" cy="1436949"/>
            <a:chOff x="0" y="0"/>
            <a:chExt cx="4208183" cy="754298"/>
          </a:xfrm>
        </p:grpSpPr>
        <p:sp>
          <p:nvSpPr>
            <p:cNvPr id="29" name="Freeform 29"/>
            <p:cNvSpPr/>
            <p:nvPr/>
          </p:nvSpPr>
          <p:spPr>
            <a:xfrm>
              <a:off x="0" y="0"/>
              <a:ext cx="4208272" cy="754336"/>
            </a:xfrm>
            <a:custGeom>
              <a:avLst/>
              <a:gdLst/>
              <a:ahLst/>
              <a:cxnLst/>
              <a:rect l="l" t="t" r="r" b="b"/>
              <a:pathLst>
                <a:path w="4208272" h="754336">
                  <a:moveTo>
                    <a:pt x="0" y="125748"/>
                  </a:moveTo>
                  <a:cubicBezTo>
                    <a:pt x="0" y="56335"/>
                    <a:pt x="49784" y="0"/>
                    <a:pt x="111125" y="0"/>
                  </a:cubicBezTo>
                  <a:lnTo>
                    <a:pt x="4097147" y="0"/>
                  </a:lnTo>
                  <a:cubicBezTo>
                    <a:pt x="4158488" y="0"/>
                    <a:pt x="4208272" y="56335"/>
                    <a:pt x="4208272" y="125748"/>
                  </a:cubicBezTo>
                  <a:lnTo>
                    <a:pt x="4208272" y="628594"/>
                  </a:lnTo>
                  <a:cubicBezTo>
                    <a:pt x="4208272" y="698007"/>
                    <a:pt x="4158488" y="754336"/>
                    <a:pt x="4097147" y="754336"/>
                  </a:cubicBezTo>
                  <a:lnTo>
                    <a:pt x="111125" y="754336"/>
                  </a:lnTo>
                  <a:cubicBezTo>
                    <a:pt x="49784" y="754336"/>
                    <a:pt x="0" y="698007"/>
                    <a:pt x="0" y="628594"/>
                  </a:cubicBezTo>
                  <a:close/>
                </a:path>
              </a:pathLst>
            </a:custGeom>
            <a:solidFill>
              <a:srgbClr val="EFF9F8"/>
            </a:solidFill>
            <a:ln w="6001" cap="sq">
              <a:solidFill>
                <a:srgbClr val="A3DFDC"/>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30" name="TextBox 30"/>
            <p:cNvSpPr txBox="1"/>
            <p:nvPr/>
          </p:nvSpPr>
          <p:spPr>
            <a:xfrm>
              <a:off x="0" y="-19050"/>
              <a:ext cx="4208183" cy="773348"/>
            </a:xfrm>
            <a:prstGeom prst="rect">
              <a:avLst/>
            </a:prstGeom>
          </p:spPr>
          <p:txBody>
            <a:bodyPr lIns="129033" tIns="129033" rIns="129033" bIns="129033" rtlCol="0" anchor="ctr"/>
            <a:lstStyle/>
            <a:p>
              <a:pPr algn="ctr">
                <a:lnSpc>
                  <a:spcPts val="6480"/>
                </a:lnSpc>
              </a:pPr>
              <a:r>
                <a:rPr lang="en-US" sz="5400" b="1">
                  <a:solidFill>
                    <a:srgbClr val="008DA4"/>
                  </a:solidFill>
                  <a:latin typeface="Arial" panose="020B0604020202020204" pitchFamily="34" charset="0"/>
                  <a:ea typeface="Object Sans Bold"/>
                  <a:cs typeface="Arial" panose="020B0604020202020204" pitchFamily="34" charset="0"/>
                  <a:sym typeface="Object Sans Bold"/>
                </a:rPr>
                <a:t>tananyagtartalmak</a:t>
              </a:r>
            </a:p>
          </p:txBody>
        </p:sp>
      </p:grpSp>
      <p:grpSp>
        <p:nvGrpSpPr>
          <p:cNvPr id="31" name="Group 31"/>
          <p:cNvGrpSpPr/>
          <p:nvPr/>
        </p:nvGrpSpPr>
        <p:grpSpPr>
          <a:xfrm>
            <a:off x="18963456" y="18848343"/>
            <a:ext cx="8016643" cy="1436949"/>
            <a:chOff x="0" y="0"/>
            <a:chExt cx="4208183" cy="754298"/>
          </a:xfrm>
        </p:grpSpPr>
        <p:sp>
          <p:nvSpPr>
            <p:cNvPr id="32" name="Freeform 32"/>
            <p:cNvSpPr/>
            <p:nvPr/>
          </p:nvSpPr>
          <p:spPr>
            <a:xfrm>
              <a:off x="0" y="0"/>
              <a:ext cx="4208272" cy="754336"/>
            </a:xfrm>
            <a:custGeom>
              <a:avLst/>
              <a:gdLst/>
              <a:ahLst/>
              <a:cxnLst/>
              <a:rect l="l" t="t" r="r" b="b"/>
              <a:pathLst>
                <a:path w="4208272" h="754336">
                  <a:moveTo>
                    <a:pt x="0" y="125748"/>
                  </a:moveTo>
                  <a:cubicBezTo>
                    <a:pt x="0" y="56335"/>
                    <a:pt x="49784" y="0"/>
                    <a:pt x="111125" y="0"/>
                  </a:cubicBezTo>
                  <a:lnTo>
                    <a:pt x="4097147" y="0"/>
                  </a:lnTo>
                  <a:cubicBezTo>
                    <a:pt x="4158488" y="0"/>
                    <a:pt x="4208272" y="56335"/>
                    <a:pt x="4208272" y="125748"/>
                  </a:cubicBezTo>
                  <a:lnTo>
                    <a:pt x="4208272" y="628594"/>
                  </a:lnTo>
                  <a:cubicBezTo>
                    <a:pt x="4208272" y="698007"/>
                    <a:pt x="4158488" y="754336"/>
                    <a:pt x="4097147" y="754336"/>
                  </a:cubicBezTo>
                  <a:lnTo>
                    <a:pt x="111125" y="754336"/>
                  </a:lnTo>
                  <a:cubicBezTo>
                    <a:pt x="49784" y="754336"/>
                    <a:pt x="0" y="698007"/>
                    <a:pt x="0" y="628594"/>
                  </a:cubicBezTo>
                  <a:close/>
                </a:path>
              </a:pathLst>
            </a:custGeom>
            <a:solidFill>
              <a:srgbClr val="F1F6FB"/>
            </a:solidFill>
            <a:ln w="6001" cap="sq">
              <a:solidFill>
                <a:srgbClr val="ADC6E9"/>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33" name="TextBox 33"/>
            <p:cNvSpPr txBox="1"/>
            <p:nvPr/>
          </p:nvSpPr>
          <p:spPr>
            <a:xfrm>
              <a:off x="0" y="-19050"/>
              <a:ext cx="4208183" cy="773348"/>
            </a:xfrm>
            <a:prstGeom prst="rect">
              <a:avLst/>
            </a:prstGeom>
          </p:spPr>
          <p:txBody>
            <a:bodyPr lIns="129033" tIns="129033" rIns="129033" bIns="129033" rtlCol="0" anchor="ctr"/>
            <a:lstStyle/>
            <a:p>
              <a:pPr algn="ctr">
                <a:lnSpc>
                  <a:spcPts val="6480"/>
                </a:lnSpc>
              </a:pPr>
              <a:r>
                <a:rPr lang="en-US" sz="5400" b="1">
                  <a:solidFill>
                    <a:srgbClr val="0C4A96"/>
                  </a:solidFill>
                  <a:latin typeface="Arial" panose="020B0604020202020204" pitchFamily="34" charset="0"/>
                  <a:ea typeface="Object Sans Bold"/>
                  <a:cs typeface="Arial" panose="020B0604020202020204" pitchFamily="34" charset="0"/>
                  <a:sym typeface="Object Sans Bold"/>
                </a:rPr>
                <a:t>feladatok</a:t>
              </a:r>
            </a:p>
          </p:txBody>
        </p:sp>
      </p:grpSp>
      <p:grpSp>
        <p:nvGrpSpPr>
          <p:cNvPr id="34" name="Group 34"/>
          <p:cNvGrpSpPr/>
          <p:nvPr/>
        </p:nvGrpSpPr>
        <p:grpSpPr>
          <a:xfrm>
            <a:off x="27481077" y="18848343"/>
            <a:ext cx="8016643" cy="1436949"/>
            <a:chOff x="0" y="0"/>
            <a:chExt cx="4208183" cy="754298"/>
          </a:xfrm>
        </p:grpSpPr>
        <p:sp>
          <p:nvSpPr>
            <p:cNvPr id="35" name="Freeform 35"/>
            <p:cNvSpPr/>
            <p:nvPr/>
          </p:nvSpPr>
          <p:spPr>
            <a:xfrm>
              <a:off x="0" y="0"/>
              <a:ext cx="4208272" cy="754336"/>
            </a:xfrm>
            <a:custGeom>
              <a:avLst/>
              <a:gdLst/>
              <a:ahLst/>
              <a:cxnLst/>
              <a:rect l="l" t="t" r="r" b="b"/>
              <a:pathLst>
                <a:path w="4208272" h="754336">
                  <a:moveTo>
                    <a:pt x="0" y="125748"/>
                  </a:moveTo>
                  <a:cubicBezTo>
                    <a:pt x="0" y="56335"/>
                    <a:pt x="49784" y="0"/>
                    <a:pt x="111125" y="0"/>
                  </a:cubicBezTo>
                  <a:lnTo>
                    <a:pt x="4097147" y="0"/>
                  </a:lnTo>
                  <a:cubicBezTo>
                    <a:pt x="4158488" y="0"/>
                    <a:pt x="4208272" y="56335"/>
                    <a:pt x="4208272" y="125748"/>
                  </a:cubicBezTo>
                  <a:lnTo>
                    <a:pt x="4208272" y="628594"/>
                  </a:lnTo>
                  <a:cubicBezTo>
                    <a:pt x="4208272" y="698007"/>
                    <a:pt x="4158488" y="754336"/>
                    <a:pt x="4097147" y="754336"/>
                  </a:cubicBezTo>
                  <a:lnTo>
                    <a:pt x="111125" y="754336"/>
                  </a:lnTo>
                  <a:cubicBezTo>
                    <a:pt x="49784" y="754336"/>
                    <a:pt x="0" y="698007"/>
                    <a:pt x="0" y="628594"/>
                  </a:cubicBezTo>
                  <a:close/>
                </a:path>
              </a:pathLst>
            </a:custGeom>
            <a:solidFill>
              <a:srgbClr val="F9F6FC"/>
            </a:solidFill>
            <a:ln w="6001" cap="sq">
              <a:solidFill>
                <a:srgbClr val="DCCEEB"/>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36" name="TextBox 36"/>
            <p:cNvSpPr txBox="1"/>
            <p:nvPr/>
          </p:nvSpPr>
          <p:spPr>
            <a:xfrm>
              <a:off x="0" y="-19050"/>
              <a:ext cx="4208183" cy="773348"/>
            </a:xfrm>
            <a:prstGeom prst="rect">
              <a:avLst/>
            </a:prstGeom>
          </p:spPr>
          <p:txBody>
            <a:bodyPr lIns="129033" tIns="129033" rIns="129033" bIns="129033" rtlCol="0" anchor="ctr"/>
            <a:lstStyle/>
            <a:p>
              <a:pPr algn="ctr">
                <a:lnSpc>
                  <a:spcPts val="6480"/>
                </a:lnSpc>
              </a:pPr>
              <a:r>
                <a:rPr lang="en-US" sz="5400" b="1" dirty="0" err="1">
                  <a:solidFill>
                    <a:srgbClr val="6C4C9C"/>
                  </a:solidFill>
                  <a:latin typeface="Arial" panose="020B0604020202020204" pitchFamily="34" charset="0"/>
                  <a:ea typeface="Object Sans Bold"/>
                  <a:cs typeface="Arial" panose="020B0604020202020204" pitchFamily="34" charset="0"/>
                  <a:sym typeface="Object Sans Bold"/>
                </a:rPr>
                <a:t>példaszituációk</a:t>
              </a:r>
              <a:endParaRPr lang="en-US" sz="5400" b="1" dirty="0">
                <a:solidFill>
                  <a:srgbClr val="6C4C9C"/>
                </a:solidFill>
                <a:latin typeface="Arial" panose="020B0604020202020204" pitchFamily="34" charset="0"/>
                <a:ea typeface="Object Sans Bold"/>
                <a:cs typeface="Arial" panose="020B0604020202020204" pitchFamily="34" charset="0"/>
                <a:sym typeface="Object Sans Bold"/>
              </a:endParaRPr>
            </a:p>
          </p:txBody>
        </p:sp>
      </p:grpSp>
      <p:grpSp>
        <p:nvGrpSpPr>
          <p:cNvPr id="37" name="Group 37"/>
          <p:cNvGrpSpPr/>
          <p:nvPr/>
        </p:nvGrpSpPr>
        <p:grpSpPr>
          <a:xfrm>
            <a:off x="35998700" y="18848343"/>
            <a:ext cx="8016643" cy="1436949"/>
            <a:chOff x="0" y="0"/>
            <a:chExt cx="4208183" cy="754298"/>
          </a:xfrm>
        </p:grpSpPr>
        <p:sp>
          <p:nvSpPr>
            <p:cNvPr id="38" name="Freeform 38"/>
            <p:cNvSpPr/>
            <p:nvPr/>
          </p:nvSpPr>
          <p:spPr>
            <a:xfrm>
              <a:off x="0" y="0"/>
              <a:ext cx="4208272" cy="754336"/>
            </a:xfrm>
            <a:custGeom>
              <a:avLst/>
              <a:gdLst/>
              <a:ahLst/>
              <a:cxnLst/>
              <a:rect l="l" t="t" r="r" b="b"/>
              <a:pathLst>
                <a:path w="4208272" h="754336">
                  <a:moveTo>
                    <a:pt x="0" y="125748"/>
                  </a:moveTo>
                  <a:cubicBezTo>
                    <a:pt x="0" y="56335"/>
                    <a:pt x="49784" y="0"/>
                    <a:pt x="111125" y="0"/>
                  </a:cubicBezTo>
                  <a:lnTo>
                    <a:pt x="4097147" y="0"/>
                  </a:lnTo>
                  <a:cubicBezTo>
                    <a:pt x="4158488" y="0"/>
                    <a:pt x="4208272" y="56335"/>
                    <a:pt x="4208272" y="125748"/>
                  </a:cubicBezTo>
                  <a:lnTo>
                    <a:pt x="4208272" y="628594"/>
                  </a:lnTo>
                  <a:cubicBezTo>
                    <a:pt x="4208272" y="698007"/>
                    <a:pt x="4158488" y="754336"/>
                    <a:pt x="4097147" y="754336"/>
                  </a:cubicBezTo>
                  <a:lnTo>
                    <a:pt x="111125" y="754336"/>
                  </a:lnTo>
                  <a:cubicBezTo>
                    <a:pt x="49784" y="754336"/>
                    <a:pt x="0" y="698007"/>
                    <a:pt x="0" y="628594"/>
                  </a:cubicBezTo>
                  <a:close/>
                </a:path>
              </a:pathLst>
            </a:custGeom>
            <a:solidFill>
              <a:srgbClr val="F5FAF7"/>
            </a:solidFill>
            <a:ln w="6001" cap="sq">
              <a:solidFill>
                <a:srgbClr val="C1E0CE"/>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39" name="TextBox 39"/>
            <p:cNvSpPr txBox="1"/>
            <p:nvPr/>
          </p:nvSpPr>
          <p:spPr>
            <a:xfrm>
              <a:off x="0" y="-19050"/>
              <a:ext cx="4208183" cy="773348"/>
            </a:xfrm>
            <a:prstGeom prst="rect">
              <a:avLst/>
            </a:prstGeom>
          </p:spPr>
          <p:txBody>
            <a:bodyPr lIns="129033" tIns="129033" rIns="129033" bIns="129033" rtlCol="0" anchor="ctr"/>
            <a:lstStyle/>
            <a:p>
              <a:pPr algn="ctr">
                <a:lnSpc>
                  <a:spcPts val="6480"/>
                </a:lnSpc>
              </a:pPr>
              <a:r>
                <a:rPr lang="en-US" sz="5400" b="1">
                  <a:solidFill>
                    <a:srgbClr val="279254"/>
                  </a:solidFill>
                  <a:latin typeface="Arial" panose="020B0604020202020204" pitchFamily="34" charset="0"/>
                  <a:ea typeface="Object Sans Bold"/>
                  <a:cs typeface="Arial" panose="020B0604020202020204" pitchFamily="34" charset="0"/>
                  <a:sym typeface="Object Sans Bold"/>
                </a:rPr>
                <a:t>értékelés</a:t>
              </a:r>
            </a:p>
          </p:txBody>
        </p:sp>
      </p:grpSp>
      <p:grpSp>
        <p:nvGrpSpPr>
          <p:cNvPr id="40" name="Group 40"/>
          <p:cNvGrpSpPr/>
          <p:nvPr/>
        </p:nvGrpSpPr>
        <p:grpSpPr>
          <a:xfrm>
            <a:off x="895772" y="23518617"/>
            <a:ext cx="44281085" cy="1897169"/>
            <a:chOff x="0" y="0"/>
            <a:chExt cx="23244505" cy="995883"/>
          </a:xfrm>
        </p:grpSpPr>
        <p:sp>
          <p:nvSpPr>
            <p:cNvPr id="41" name="Freeform 41"/>
            <p:cNvSpPr/>
            <p:nvPr/>
          </p:nvSpPr>
          <p:spPr>
            <a:xfrm>
              <a:off x="0" y="0"/>
              <a:ext cx="23244556" cy="995934"/>
            </a:xfrm>
            <a:custGeom>
              <a:avLst/>
              <a:gdLst/>
              <a:ahLst/>
              <a:cxnLst/>
              <a:rect l="l" t="t" r="r" b="b"/>
              <a:pathLst>
                <a:path w="23244556" h="995934">
                  <a:moveTo>
                    <a:pt x="0" y="165989"/>
                  </a:moveTo>
                  <a:cubicBezTo>
                    <a:pt x="0" y="74295"/>
                    <a:pt x="74295" y="0"/>
                    <a:pt x="165989" y="0"/>
                  </a:cubicBezTo>
                  <a:lnTo>
                    <a:pt x="23078567" y="0"/>
                  </a:lnTo>
                  <a:cubicBezTo>
                    <a:pt x="23170260" y="0"/>
                    <a:pt x="23244556" y="74295"/>
                    <a:pt x="23244556" y="165989"/>
                  </a:cubicBezTo>
                  <a:lnTo>
                    <a:pt x="23244556" y="829945"/>
                  </a:lnTo>
                  <a:cubicBezTo>
                    <a:pt x="23244556" y="921639"/>
                    <a:pt x="23170260" y="995934"/>
                    <a:pt x="23078567" y="995934"/>
                  </a:cubicBezTo>
                  <a:lnTo>
                    <a:pt x="165989" y="995934"/>
                  </a:lnTo>
                  <a:cubicBezTo>
                    <a:pt x="74295" y="995934"/>
                    <a:pt x="0" y="921512"/>
                    <a:pt x="0" y="829945"/>
                  </a:cubicBezTo>
                  <a:close/>
                </a:path>
              </a:pathLst>
            </a:custGeom>
            <a:solidFill>
              <a:srgbClr val="0C4A96"/>
            </a:solidFill>
            <a:ln w="6001" cap="sq">
              <a:solidFill>
                <a:srgbClr val="0C4A9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2" name="TextBox 42"/>
            <p:cNvSpPr txBox="1"/>
            <p:nvPr/>
          </p:nvSpPr>
          <p:spPr>
            <a:xfrm>
              <a:off x="0" y="-19050"/>
              <a:ext cx="23244505" cy="1014933"/>
            </a:xfrm>
            <a:prstGeom prst="rect">
              <a:avLst/>
            </a:prstGeom>
          </p:spPr>
          <p:txBody>
            <a:bodyPr lIns="129033" tIns="129033" rIns="129033" bIns="129033" rtlCol="0" anchor="ctr"/>
            <a:lstStyle/>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A DigKomp-kompetenciakeret a </a:t>
              </a:r>
              <a:r>
                <a:rPr lang="hu-HU" sz="5400" b="1" dirty="0" err="1">
                  <a:solidFill>
                    <a:srgbClr val="FFFFFF"/>
                  </a:solidFill>
                  <a:latin typeface="Arial" panose="020B0604020202020204" pitchFamily="34" charset="0"/>
                  <a:ea typeface="Object Sans Bold"/>
                  <a:cs typeface="Arial" panose="020B0604020202020204" pitchFamily="34" charset="0"/>
                  <a:sym typeface="Object Sans Bold"/>
                </a:rPr>
                <a:t>DigComp</a:t>
              </a: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 2.2 kompetenciakeretre épül.  </a:t>
              </a:r>
              <a:endParaRPr lang="en-US"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grpSp>
        <p:nvGrpSpPr>
          <p:cNvPr id="43" name="Group 43"/>
          <p:cNvGrpSpPr/>
          <p:nvPr/>
        </p:nvGrpSpPr>
        <p:grpSpPr>
          <a:xfrm>
            <a:off x="43825180" y="983828"/>
            <a:ext cx="1670859" cy="1631222"/>
            <a:chOff x="0" y="0"/>
            <a:chExt cx="877086" cy="856279"/>
          </a:xfrm>
        </p:grpSpPr>
        <p:sp>
          <p:nvSpPr>
            <p:cNvPr id="44" name="Freeform 44"/>
            <p:cNvSpPr/>
            <p:nvPr/>
          </p:nvSpPr>
          <p:spPr>
            <a:xfrm>
              <a:off x="0" y="0"/>
              <a:ext cx="877086" cy="856279"/>
            </a:xfrm>
            <a:custGeom>
              <a:avLst/>
              <a:gdLst/>
              <a:ahLst/>
              <a:cxnLst/>
              <a:rect l="l" t="t" r="r" b="b"/>
              <a:pathLst>
                <a:path w="877086" h="856279">
                  <a:moveTo>
                    <a:pt x="0" y="0"/>
                  </a:moveTo>
                  <a:lnTo>
                    <a:pt x="877086" y="0"/>
                  </a:lnTo>
                  <a:lnTo>
                    <a:pt x="877086" y="856279"/>
                  </a:lnTo>
                  <a:lnTo>
                    <a:pt x="0" y="856279"/>
                  </a:lnTo>
                  <a:lnTo>
                    <a:pt x="0" y="0"/>
                  </a:lnTo>
                  <a:close/>
                </a:path>
              </a:pathLst>
            </a:custGeom>
            <a:blipFill>
              <a:blip r:embed="rId3"/>
              <a:stretch>
                <a:fillRect l="-49435" t="-31795" r="-55183" b="-77796"/>
              </a:stretch>
            </a:blipFill>
          </p:spPr>
          <p:txBody>
            <a:bodyPr/>
            <a:lstStyle/>
            <a:p>
              <a:endParaRPr lang="hu-HU" sz="14516">
                <a:latin typeface="Arial" panose="020B0604020202020204" pitchFamily="34" charset="0"/>
                <a:cs typeface="Arial" panose="020B0604020202020204" pitchFamily="34" charset="0"/>
              </a:endParaRPr>
            </a:p>
          </p:txBody>
        </p:sp>
        <p:grpSp>
          <p:nvGrpSpPr>
            <p:cNvPr id="45" name="Group 45"/>
            <p:cNvGrpSpPr/>
            <p:nvPr/>
          </p:nvGrpSpPr>
          <p:grpSpPr>
            <a:xfrm>
              <a:off x="66590" y="32855"/>
              <a:ext cx="170871" cy="748938"/>
              <a:chOff x="0" y="0"/>
              <a:chExt cx="159139" cy="697514"/>
            </a:xfrm>
          </p:grpSpPr>
          <p:sp>
            <p:nvSpPr>
              <p:cNvPr id="46" name="Freeform 46"/>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latin typeface="Arial" panose="020B0604020202020204" pitchFamily="34" charset="0"/>
                  <a:cs typeface="Arial" panose="020B0604020202020204" pitchFamily="34" charset="0"/>
                </a:endParaRPr>
              </a:p>
            </p:txBody>
          </p:sp>
          <p:sp>
            <p:nvSpPr>
              <p:cNvPr id="47" name="TextBox 47"/>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latin typeface="Arial" panose="020B0604020202020204" pitchFamily="34" charset="0"/>
                  <a:cs typeface="Arial" panose="020B0604020202020204" pitchFamily="34" charset="0"/>
                </a:endParaRPr>
              </a:p>
            </p:txBody>
          </p:sp>
        </p:grpSp>
      </p:grpSp>
      <p:pic>
        <p:nvPicPr>
          <p:cNvPr id="49" name="Kép 48">
            <a:extLst>
              <a:ext uri="{FF2B5EF4-FFF2-40B4-BE49-F238E27FC236}">
                <a16:creationId xmlns:a16="http://schemas.microsoft.com/office/drawing/2014/main" id="{3EEB3706-9E69-75A8-DB8B-76EF0DE81526}"/>
              </a:ext>
            </a:extLst>
          </p:cNvPr>
          <p:cNvPicPr>
            <a:picLocks noChangeAspect="1"/>
          </p:cNvPicPr>
          <p:nvPr/>
        </p:nvPicPr>
        <p:blipFill>
          <a:blip r:embed="rId4"/>
          <a:stretch>
            <a:fillRect/>
          </a:stretch>
        </p:blipFill>
        <p:spPr>
          <a:xfrm>
            <a:off x="19368396" y="1105037"/>
            <a:ext cx="7715046" cy="284965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29997-FF22-E7DF-E299-03EF1D9572C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1A18C43-3589-03AF-A0A5-75BCDC88EF36}"/>
              </a:ext>
            </a:extLst>
          </p:cNvPr>
          <p:cNvGrpSpPr/>
          <p:nvPr/>
        </p:nvGrpSpPr>
        <p:grpSpPr>
          <a:xfrm>
            <a:off x="895771" y="791624"/>
            <a:ext cx="44394891" cy="1933459"/>
            <a:chOff x="0" y="0"/>
            <a:chExt cx="23304246" cy="1893440"/>
          </a:xfrm>
        </p:grpSpPr>
        <p:sp>
          <p:nvSpPr>
            <p:cNvPr id="3" name="Freeform 3">
              <a:extLst>
                <a:ext uri="{FF2B5EF4-FFF2-40B4-BE49-F238E27FC236}">
                  <a16:creationId xmlns:a16="http://schemas.microsoft.com/office/drawing/2014/main" id="{3C38C8A7-94AE-B8CF-8EFF-21DB9D14EAE2}"/>
                </a:ext>
              </a:extLst>
            </p:cNvPr>
            <p:cNvSpPr/>
            <p:nvPr/>
          </p:nvSpPr>
          <p:spPr>
            <a:xfrm>
              <a:off x="0" y="0"/>
              <a:ext cx="23304249" cy="1893438"/>
            </a:xfrm>
            <a:custGeom>
              <a:avLst/>
              <a:gdLst/>
              <a:ahLst/>
              <a:cxnLst/>
              <a:rect l="l" t="t" r="r" b="b"/>
              <a:pathLst>
                <a:path w="23304249" h="1893438">
                  <a:moveTo>
                    <a:pt x="0" y="0"/>
                  </a:moveTo>
                  <a:lnTo>
                    <a:pt x="23304249" y="0"/>
                  </a:lnTo>
                  <a:lnTo>
                    <a:pt x="23304249" y="1893438"/>
                  </a:lnTo>
                  <a:lnTo>
                    <a:pt x="0" y="1893438"/>
                  </a:lnTo>
                  <a:close/>
                </a:path>
              </a:pathLst>
            </a:custGeom>
            <a:blipFill>
              <a:blip r:embed="rId2">
                <a:alphaModFix amt="0"/>
              </a:blip>
              <a:stretch>
                <a:fillRect t="-189819" b="-189820"/>
              </a:stretch>
            </a:blipFill>
          </p:spPr>
          <p:txBody>
            <a:bodyPr/>
            <a:lstStyle/>
            <a:p>
              <a:pPr algn="ctr"/>
              <a:endParaRPr lang="hu-HU" sz="14516">
                <a:latin typeface="Arial" panose="020B0604020202020204" pitchFamily="34" charset="0"/>
                <a:cs typeface="Arial" panose="020B0604020202020204" pitchFamily="34" charset="0"/>
              </a:endParaRPr>
            </a:p>
          </p:txBody>
        </p:sp>
        <p:sp>
          <p:nvSpPr>
            <p:cNvPr id="4" name="TextBox 4">
              <a:extLst>
                <a:ext uri="{FF2B5EF4-FFF2-40B4-BE49-F238E27FC236}">
                  <a16:creationId xmlns:a16="http://schemas.microsoft.com/office/drawing/2014/main" id="{D67E789C-71DF-7E28-CD11-7A9C7AE11E12}"/>
                </a:ext>
              </a:extLst>
            </p:cNvPr>
            <p:cNvSpPr txBox="1"/>
            <p:nvPr/>
          </p:nvSpPr>
          <p:spPr>
            <a:xfrm>
              <a:off x="0" y="-9525"/>
              <a:ext cx="23304246" cy="1902965"/>
            </a:xfrm>
            <a:prstGeom prst="rect">
              <a:avLst/>
            </a:prstGeom>
          </p:spPr>
          <p:txBody>
            <a:bodyPr lIns="0" tIns="0" rIns="0" bIns="0" rtlCol="0" anchor="ctr"/>
            <a:lstStyle/>
            <a:p>
              <a:pPr algn="ctr">
                <a:lnSpc>
                  <a:spcPts val="10919"/>
                </a:lnSpc>
                <a:spcBef>
                  <a:spcPct val="0"/>
                </a:spcBef>
              </a:pPr>
              <a:r>
                <a:rPr lang="hu-HU" sz="6600" b="1" cap="all" dirty="0">
                  <a:solidFill>
                    <a:srgbClr val="000000"/>
                  </a:solidFill>
                  <a:latin typeface="Arial" panose="020B0604020202020204" pitchFamily="34" charset="0"/>
                  <a:ea typeface="Object Sans Bold"/>
                  <a:cs typeface="Arial" panose="020B0604020202020204" pitchFamily="34" charset="0"/>
                  <a:sym typeface="Object Sans Bold"/>
                </a:rPr>
                <a:t>A DigKomp-kompetenciakeret 1-3. dimenzió</a:t>
              </a:r>
              <a:endParaRPr lang="en-US" sz="6600" b="1" cap="all" dirty="0">
                <a:solidFill>
                  <a:srgbClr val="000000"/>
                </a:solidFill>
                <a:latin typeface="Arial" panose="020B0604020202020204" pitchFamily="34" charset="0"/>
                <a:ea typeface="Object Sans Bold"/>
                <a:cs typeface="Arial" panose="020B0604020202020204" pitchFamily="34" charset="0"/>
                <a:sym typeface="Object Sans Bold"/>
              </a:endParaRPr>
            </a:p>
          </p:txBody>
        </p:sp>
      </p:grpSp>
      <p:grpSp>
        <p:nvGrpSpPr>
          <p:cNvPr id="40" name="Group 40">
            <a:extLst>
              <a:ext uri="{FF2B5EF4-FFF2-40B4-BE49-F238E27FC236}">
                <a16:creationId xmlns:a16="http://schemas.microsoft.com/office/drawing/2014/main" id="{3E48B2FB-F308-C3E7-3A73-D8DDBDF9BC73}"/>
              </a:ext>
            </a:extLst>
          </p:cNvPr>
          <p:cNvGrpSpPr/>
          <p:nvPr/>
        </p:nvGrpSpPr>
        <p:grpSpPr>
          <a:xfrm>
            <a:off x="895772" y="23518617"/>
            <a:ext cx="44281085" cy="1897169"/>
            <a:chOff x="0" y="0"/>
            <a:chExt cx="23244505" cy="995883"/>
          </a:xfrm>
        </p:grpSpPr>
        <p:sp>
          <p:nvSpPr>
            <p:cNvPr id="41" name="Freeform 41">
              <a:extLst>
                <a:ext uri="{FF2B5EF4-FFF2-40B4-BE49-F238E27FC236}">
                  <a16:creationId xmlns:a16="http://schemas.microsoft.com/office/drawing/2014/main" id="{CCC47CFB-78CE-0706-C4A8-544D59C6329C}"/>
                </a:ext>
              </a:extLst>
            </p:cNvPr>
            <p:cNvSpPr/>
            <p:nvPr/>
          </p:nvSpPr>
          <p:spPr>
            <a:xfrm>
              <a:off x="0" y="0"/>
              <a:ext cx="23244556" cy="995934"/>
            </a:xfrm>
            <a:custGeom>
              <a:avLst/>
              <a:gdLst/>
              <a:ahLst/>
              <a:cxnLst/>
              <a:rect l="l" t="t" r="r" b="b"/>
              <a:pathLst>
                <a:path w="23244556" h="995934">
                  <a:moveTo>
                    <a:pt x="0" y="165989"/>
                  </a:moveTo>
                  <a:cubicBezTo>
                    <a:pt x="0" y="74295"/>
                    <a:pt x="74295" y="0"/>
                    <a:pt x="165989" y="0"/>
                  </a:cubicBezTo>
                  <a:lnTo>
                    <a:pt x="23078567" y="0"/>
                  </a:lnTo>
                  <a:cubicBezTo>
                    <a:pt x="23170260" y="0"/>
                    <a:pt x="23244556" y="74295"/>
                    <a:pt x="23244556" y="165989"/>
                  </a:cubicBezTo>
                  <a:lnTo>
                    <a:pt x="23244556" y="829945"/>
                  </a:lnTo>
                  <a:cubicBezTo>
                    <a:pt x="23244556" y="921639"/>
                    <a:pt x="23170260" y="995934"/>
                    <a:pt x="23078567" y="995934"/>
                  </a:cubicBezTo>
                  <a:lnTo>
                    <a:pt x="165989" y="995934"/>
                  </a:lnTo>
                  <a:cubicBezTo>
                    <a:pt x="74295" y="995934"/>
                    <a:pt x="0" y="921512"/>
                    <a:pt x="0" y="829945"/>
                  </a:cubicBezTo>
                  <a:close/>
                </a:path>
              </a:pathLst>
            </a:custGeom>
            <a:solidFill>
              <a:srgbClr val="0C4A96"/>
            </a:solidFill>
            <a:ln w="6001" cap="sq">
              <a:solidFill>
                <a:srgbClr val="0C4A9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2" name="TextBox 42">
              <a:extLst>
                <a:ext uri="{FF2B5EF4-FFF2-40B4-BE49-F238E27FC236}">
                  <a16:creationId xmlns:a16="http://schemas.microsoft.com/office/drawing/2014/main" id="{ED9DD7D8-401A-37C2-FF0D-6431C508E39A}"/>
                </a:ext>
              </a:extLst>
            </p:cNvPr>
            <p:cNvSpPr txBox="1"/>
            <p:nvPr/>
          </p:nvSpPr>
          <p:spPr>
            <a:xfrm>
              <a:off x="0" y="-19050"/>
              <a:ext cx="23244505" cy="1014933"/>
            </a:xfrm>
            <a:prstGeom prst="rect">
              <a:avLst/>
            </a:prstGeom>
          </p:spPr>
          <p:txBody>
            <a:bodyPr lIns="129033" tIns="129033" rIns="129033" bIns="129033" rtlCol="0" anchor="ctr"/>
            <a:lstStyle/>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A DigKomp-kompetenciakeret a </a:t>
              </a:r>
              <a:r>
                <a:rPr lang="hu-HU" sz="5400" b="1" dirty="0" err="1">
                  <a:solidFill>
                    <a:srgbClr val="FFFFFF"/>
                  </a:solidFill>
                  <a:latin typeface="Arial" panose="020B0604020202020204" pitchFamily="34" charset="0"/>
                  <a:ea typeface="Object Sans Bold"/>
                  <a:cs typeface="Arial" panose="020B0604020202020204" pitchFamily="34" charset="0"/>
                  <a:sym typeface="Object Sans Bold"/>
                </a:rPr>
                <a:t>DigComp</a:t>
              </a: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 2.2 kompetenciakeretre épül.  </a:t>
              </a:r>
              <a:endParaRPr lang="en-US"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grpSp>
        <p:nvGrpSpPr>
          <p:cNvPr id="43" name="Group 43">
            <a:extLst>
              <a:ext uri="{FF2B5EF4-FFF2-40B4-BE49-F238E27FC236}">
                <a16:creationId xmlns:a16="http://schemas.microsoft.com/office/drawing/2014/main" id="{67B65461-5BE3-359C-BB83-93FD0C077FD4}"/>
              </a:ext>
            </a:extLst>
          </p:cNvPr>
          <p:cNvGrpSpPr/>
          <p:nvPr/>
        </p:nvGrpSpPr>
        <p:grpSpPr>
          <a:xfrm>
            <a:off x="43825180" y="983828"/>
            <a:ext cx="1670859" cy="1631222"/>
            <a:chOff x="0" y="0"/>
            <a:chExt cx="877086" cy="856279"/>
          </a:xfrm>
        </p:grpSpPr>
        <p:sp>
          <p:nvSpPr>
            <p:cNvPr id="44" name="Freeform 44">
              <a:extLst>
                <a:ext uri="{FF2B5EF4-FFF2-40B4-BE49-F238E27FC236}">
                  <a16:creationId xmlns:a16="http://schemas.microsoft.com/office/drawing/2014/main" id="{5E93144B-368C-F508-FF9D-25867E693D0B}"/>
                </a:ext>
              </a:extLst>
            </p:cNvPr>
            <p:cNvSpPr/>
            <p:nvPr/>
          </p:nvSpPr>
          <p:spPr>
            <a:xfrm>
              <a:off x="0" y="0"/>
              <a:ext cx="877086" cy="856279"/>
            </a:xfrm>
            <a:custGeom>
              <a:avLst/>
              <a:gdLst/>
              <a:ahLst/>
              <a:cxnLst/>
              <a:rect l="l" t="t" r="r" b="b"/>
              <a:pathLst>
                <a:path w="877086" h="856279">
                  <a:moveTo>
                    <a:pt x="0" y="0"/>
                  </a:moveTo>
                  <a:lnTo>
                    <a:pt x="877086" y="0"/>
                  </a:lnTo>
                  <a:lnTo>
                    <a:pt x="877086" y="856279"/>
                  </a:lnTo>
                  <a:lnTo>
                    <a:pt x="0" y="856279"/>
                  </a:lnTo>
                  <a:lnTo>
                    <a:pt x="0" y="0"/>
                  </a:lnTo>
                  <a:close/>
                </a:path>
              </a:pathLst>
            </a:custGeom>
            <a:blipFill>
              <a:blip r:embed="rId3"/>
              <a:stretch>
                <a:fillRect l="-49435" t="-31795" r="-55183" b="-77796"/>
              </a:stretch>
            </a:blipFill>
          </p:spPr>
          <p:txBody>
            <a:bodyPr/>
            <a:lstStyle/>
            <a:p>
              <a:endParaRPr lang="hu-HU" sz="14516">
                <a:latin typeface="Arial" panose="020B0604020202020204" pitchFamily="34" charset="0"/>
                <a:cs typeface="Arial" panose="020B0604020202020204" pitchFamily="34" charset="0"/>
              </a:endParaRPr>
            </a:p>
          </p:txBody>
        </p:sp>
        <p:grpSp>
          <p:nvGrpSpPr>
            <p:cNvPr id="45" name="Group 45">
              <a:extLst>
                <a:ext uri="{FF2B5EF4-FFF2-40B4-BE49-F238E27FC236}">
                  <a16:creationId xmlns:a16="http://schemas.microsoft.com/office/drawing/2014/main" id="{CF3DB49E-73F2-AF31-9665-6B2F27978BD9}"/>
                </a:ext>
              </a:extLst>
            </p:cNvPr>
            <p:cNvGrpSpPr/>
            <p:nvPr/>
          </p:nvGrpSpPr>
          <p:grpSpPr>
            <a:xfrm>
              <a:off x="66590" y="32855"/>
              <a:ext cx="170871" cy="748938"/>
              <a:chOff x="0" y="0"/>
              <a:chExt cx="159139" cy="697514"/>
            </a:xfrm>
          </p:grpSpPr>
          <p:sp>
            <p:nvSpPr>
              <p:cNvPr id="46" name="Freeform 46">
                <a:extLst>
                  <a:ext uri="{FF2B5EF4-FFF2-40B4-BE49-F238E27FC236}">
                    <a16:creationId xmlns:a16="http://schemas.microsoft.com/office/drawing/2014/main" id="{00FE250A-D0C5-95A9-D388-83DC97D12272}"/>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latin typeface="Arial" panose="020B0604020202020204" pitchFamily="34" charset="0"/>
                  <a:cs typeface="Arial" panose="020B0604020202020204" pitchFamily="34" charset="0"/>
                </a:endParaRPr>
              </a:p>
            </p:txBody>
          </p:sp>
          <p:sp>
            <p:nvSpPr>
              <p:cNvPr id="47" name="TextBox 47">
                <a:extLst>
                  <a:ext uri="{FF2B5EF4-FFF2-40B4-BE49-F238E27FC236}">
                    <a16:creationId xmlns:a16="http://schemas.microsoft.com/office/drawing/2014/main" id="{29B396F4-BDB7-D8C3-5412-2B1B21269A88}"/>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latin typeface="Arial" panose="020B0604020202020204" pitchFamily="34" charset="0"/>
                  <a:cs typeface="Arial" panose="020B0604020202020204" pitchFamily="34" charset="0"/>
                </a:endParaRPr>
              </a:p>
            </p:txBody>
          </p:sp>
        </p:grpSp>
      </p:grpSp>
      <p:pic>
        <p:nvPicPr>
          <p:cNvPr id="49" name="Kép 48">
            <a:extLst>
              <a:ext uri="{FF2B5EF4-FFF2-40B4-BE49-F238E27FC236}">
                <a16:creationId xmlns:a16="http://schemas.microsoft.com/office/drawing/2014/main" id="{CD777DBF-7195-EF56-FFDA-AE2E3B1E1C43}"/>
              </a:ext>
            </a:extLst>
          </p:cNvPr>
          <p:cNvPicPr>
            <a:picLocks noChangeAspect="1"/>
          </p:cNvPicPr>
          <p:nvPr/>
        </p:nvPicPr>
        <p:blipFill>
          <a:blip r:embed="rId4"/>
          <a:stretch>
            <a:fillRect/>
          </a:stretch>
        </p:blipFill>
        <p:spPr>
          <a:xfrm>
            <a:off x="690400" y="374609"/>
            <a:ext cx="7715046" cy="2849659"/>
          </a:xfrm>
          <a:prstGeom prst="rect">
            <a:avLst/>
          </a:prstGeom>
        </p:spPr>
      </p:pic>
      <p:graphicFrame>
        <p:nvGraphicFramePr>
          <p:cNvPr id="5" name="Táblázat 4">
            <a:extLst>
              <a:ext uri="{FF2B5EF4-FFF2-40B4-BE49-F238E27FC236}">
                <a16:creationId xmlns:a16="http://schemas.microsoft.com/office/drawing/2014/main" id="{461E1FF1-992D-143C-3389-1B0D0F3197ED}"/>
              </a:ext>
            </a:extLst>
          </p:cNvPr>
          <p:cNvGraphicFramePr>
            <a:graphicFrameLocks noGrp="1"/>
          </p:cNvGraphicFramePr>
          <p:nvPr>
            <p:extLst>
              <p:ext uri="{D42A27DB-BD31-4B8C-83A1-F6EECF244321}">
                <p14:modId xmlns:p14="http://schemas.microsoft.com/office/powerpoint/2010/main" val="2166458499"/>
              </p:ext>
            </p:extLst>
          </p:nvPr>
        </p:nvGraphicFramePr>
        <p:xfrm>
          <a:off x="690400" y="2973187"/>
          <a:ext cx="23925248" cy="19512526"/>
        </p:xfrm>
        <a:graphic>
          <a:graphicData uri="http://schemas.openxmlformats.org/drawingml/2006/table">
            <a:tbl>
              <a:tblPr/>
              <a:tblGrid>
                <a:gridCol w="4576544">
                  <a:extLst>
                    <a:ext uri="{9D8B030D-6E8A-4147-A177-3AD203B41FA5}">
                      <a16:colId xmlns:a16="http://schemas.microsoft.com/office/drawing/2014/main" val="2287177343"/>
                    </a:ext>
                  </a:extLst>
                </a:gridCol>
                <a:gridCol w="9324687">
                  <a:extLst>
                    <a:ext uri="{9D8B030D-6E8A-4147-A177-3AD203B41FA5}">
                      <a16:colId xmlns:a16="http://schemas.microsoft.com/office/drawing/2014/main" val="4132969852"/>
                    </a:ext>
                  </a:extLst>
                </a:gridCol>
                <a:gridCol w="10024017">
                  <a:extLst>
                    <a:ext uri="{9D8B030D-6E8A-4147-A177-3AD203B41FA5}">
                      <a16:colId xmlns:a16="http://schemas.microsoft.com/office/drawing/2014/main" val="2602600354"/>
                    </a:ext>
                  </a:extLst>
                </a:gridCol>
              </a:tblGrid>
              <a:tr h="1562077">
                <a:tc>
                  <a:txBody>
                    <a:bodyPr/>
                    <a:lstStyle/>
                    <a:p>
                      <a:pPr algn="l" fontAlgn="ctr">
                        <a:buNone/>
                      </a:pPr>
                      <a:r>
                        <a:rPr lang="hu-HU" sz="3200" b="1" i="0" u="none" strike="noStrike" dirty="0">
                          <a:solidFill>
                            <a:srgbClr val="FFFFFF"/>
                          </a:solidFill>
                          <a:effectLst/>
                          <a:latin typeface="Arial" panose="020B0604020202020204" pitchFamily="34" charset="0"/>
                        </a:rPr>
                        <a:t>DigKomp-kompetenciaterület </a:t>
                      </a:r>
                      <a:br>
                        <a:rPr lang="hu-HU" sz="3200" b="1" i="0" u="none" strike="noStrike" dirty="0">
                          <a:solidFill>
                            <a:srgbClr val="FFFFFF"/>
                          </a:solidFill>
                          <a:effectLst/>
                          <a:latin typeface="Arial" panose="020B0604020202020204" pitchFamily="34" charset="0"/>
                        </a:rPr>
                      </a:br>
                      <a:r>
                        <a:rPr lang="hu-HU" sz="3200" b="1" i="0" u="none" strike="noStrike" dirty="0">
                          <a:solidFill>
                            <a:srgbClr val="FFFFFF"/>
                          </a:solidFill>
                          <a:effectLst/>
                          <a:latin typeface="Arial" panose="020B0604020202020204" pitchFamily="34" charset="0"/>
                        </a:rPr>
                        <a:t>(1. dimenzió)</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tc>
                  <a:txBody>
                    <a:bodyPr/>
                    <a:lstStyle/>
                    <a:p>
                      <a:pPr algn="l" fontAlgn="ctr">
                        <a:buNone/>
                      </a:pPr>
                      <a:r>
                        <a:rPr lang="hu-HU" sz="3200" b="1" i="0" u="none" strike="noStrike">
                          <a:solidFill>
                            <a:srgbClr val="FFFFFF"/>
                          </a:solidFill>
                          <a:effectLst/>
                          <a:latin typeface="Arial" panose="020B0604020202020204" pitchFamily="34" charset="0"/>
                        </a:rPr>
                        <a:t>A kompetenciaterület meghatározása</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tc>
                  <a:txBody>
                    <a:bodyPr/>
                    <a:lstStyle/>
                    <a:p>
                      <a:pPr algn="l" fontAlgn="ctr">
                        <a:buNone/>
                      </a:pPr>
                      <a:r>
                        <a:rPr lang="hu-HU" sz="3200" b="1" i="0" u="none" strike="noStrike">
                          <a:solidFill>
                            <a:srgbClr val="FFFFFF"/>
                          </a:solidFill>
                          <a:effectLst/>
                          <a:latin typeface="Arial" panose="020B0604020202020204" pitchFamily="34" charset="0"/>
                        </a:rPr>
                        <a:t>Kapcsolódó kompetenciaelemek </a:t>
                      </a:r>
                      <a:br>
                        <a:rPr lang="hu-HU" sz="3200" b="1" i="0" u="none" strike="noStrike">
                          <a:solidFill>
                            <a:srgbClr val="FFFFFF"/>
                          </a:solidFill>
                          <a:effectLst/>
                          <a:latin typeface="Arial" panose="020B0604020202020204" pitchFamily="34" charset="0"/>
                        </a:rPr>
                      </a:br>
                      <a:r>
                        <a:rPr lang="hu-HU" sz="3200" b="1" i="0" u="none" strike="noStrike">
                          <a:solidFill>
                            <a:srgbClr val="FFFFFF"/>
                          </a:solidFill>
                          <a:effectLst/>
                          <a:latin typeface="Arial" panose="020B0604020202020204" pitchFamily="34" charset="0"/>
                        </a:rPr>
                        <a:t>(2. dimenzió)</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extLst>
                  <a:ext uri="{0D108BD9-81ED-4DB2-BD59-A6C34878D82A}">
                    <a16:rowId xmlns:a16="http://schemas.microsoft.com/office/drawing/2014/main" val="977916506"/>
                  </a:ext>
                </a:extLst>
              </a:tr>
              <a:tr h="3201665">
                <a:tc>
                  <a:txBody>
                    <a:bodyPr/>
                    <a:lstStyle/>
                    <a:p>
                      <a:pPr algn="l" fontAlgn="ctr">
                        <a:buNone/>
                      </a:pPr>
                      <a:r>
                        <a:rPr lang="hu-HU" sz="3200" b="1" i="0" u="none" strike="noStrike">
                          <a:solidFill>
                            <a:srgbClr val="000000"/>
                          </a:solidFill>
                          <a:effectLst/>
                          <a:latin typeface="Arial" panose="020B0604020202020204" pitchFamily="34" charset="0"/>
                        </a:rPr>
                        <a:t>1. Információ- és adatmenedzsment</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0" i="0" u="none" strike="noStrike" dirty="0">
                          <a:solidFill>
                            <a:srgbClr val="000000"/>
                          </a:solidFill>
                          <a:effectLst/>
                          <a:latin typeface="Arial" panose="020B0604020202020204" pitchFamily="34" charset="0"/>
                        </a:rPr>
                        <a:t>Az információs igények megfogalmazása, a digitális adatok, információk és tartalmak felkutatása és visszakeresése. A forrás és tartalom relevanciájának megítélése. Digitális adatok, információk és tartalmak tárolása, kezelése és rendszerezése.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1" i="0" u="none" strike="noStrike" dirty="0">
                          <a:solidFill>
                            <a:srgbClr val="000000"/>
                          </a:solidFill>
                          <a:effectLst/>
                          <a:latin typeface="Arial" panose="020B0604020202020204" pitchFamily="34" charset="0"/>
                        </a:rPr>
                        <a:t>1.1. Adatok, információk és digitális tartalmak böngészése, keresése és szűrése; </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1.2. Adatok, információk és digitális tartalmak kiértékelése;</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1.3. Adatok, információk és digitális tartalmak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567344357"/>
                  </a:ext>
                </a:extLst>
              </a:tr>
              <a:tr h="4012394">
                <a:tc>
                  <a:txBody>
                    <a:bodyPr/>
                    <a:lstStyle/>
                    <a:p>
                      <a:pPr algn="l" fontAlgn="ctr">
                        <a:buNone/>
                      </a:pPr>
                      <a:r>
                        <a:rPr lang="hu-HU" sz="3200" b="1" i="0" u="none" strike="noStrike">
                          <a:solidFill>
                            <a:srgbClr val="000000"/>
                          </a:solidFill>
                          <a:effectLst/>
                          <a:latin typeface="Arial" panose="020B0604020202020204" pitchFamily="34" charset="0"/>
                        </a:rPr>
                        <a:t>2. Kommunikáció és együttműködés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0" i="0" u="none" strike="noStrike">
                          <a:solidFill>
                            <a:srgbClr val="000000"/>
                          </a:solidFill>
                          <a:effectLst/>
                          <a:latin typeface="Arial" panose="020B0604020202020204" pitchFamily="34" charset="0"/>
                        </a:rPr>
                        <a:t>Interakció, kommunikáció és együttműködés a digitális technológiák segítségével, miközben tudatában van a kulturális és generációs sokszínűségnek. Részvétel a társadalomban állami és magán digitális szolgáltatásokon és részvételen alapuló állampolgárságon keresztül. A digitális jelenlét, identitás és hírnév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1" i="0" u="none" strike="noStrike">
                          <a:solidFill>
                            <a:srgbClr val="000000"/>
                          </a:solidFill>
                          <a:effectLst/>
                          <a:latin typeface="Arial" panose="020B0604020202020204" pitchFamily="34" charset="0"/>
                        </a:rPr>
                        <a:t>2.1. Digitális technológiával támogatott interakció;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2.2. Megosztás digitális technológiák segítségével;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2.3. Az állampolgárság gyakorlása digitális technológiák segítségével;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2.4. Együttműködés digitális technológiák segítségével;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2.5. Netikett;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2.6. A digitális személyazonosság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2939779359"/>
                  </a:ext>
                </a:extLst>
              </a:tr>
              <a:tr h="3522331">
                <a:tc>
                  <a:txBody>
                    <a:bodyPr/>
                    <a:lstStyle/>
                    <a:p>
                      <a:pPr algn="l" fontAlgn="ctr">
                        <a:buNone/>
                      </a:pPr>
                      <a:r>
                        <a:rPr lang="hu-HU" sz="3200" b="1" i="0" u="none" strike="noStrike">
                          <a:solidFill>
                            <a:srgbClr val="000000"/>
                          </a:solidFill>
                          <a:effectLst/>
                          <a:latin typeface="Arial" panose="020B0604020202020204" pitchFamily="34" charset="0"/>
                        </a:rPr>
                        <a:t>3. Digitális tartalmak létrehozása</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0" i="0" u="none" strike="noStrike">
                          <a:solidFill>
                            <a:srgbClr val="000000"/>
                          </a:solidFill>
                          <a:effectLst/>
                          <a:latin typeface="Arial" panose="020B0604020202020204" pitchFamily="34" charset="0"/>
                        </a:rPr>
                        <a:t>Digitális tartalom létrehozása és szerkesztése. Az információk és tartalmak fejlesztése és integrálása egy meglévő tudásanyagba. Annak megértése, hogyan kell alkalmazni a szerzői jogokat és az engedélyeket, valamint, hogy miként lehet egy számítógépes rendszernek érthető utasításokat adni.</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1" i="0" u="none" strike="noStrike">
                          <a:solidFill>
                            <a:srgbClr val="000000"/>
                          </a:solidFill>
                          <a:effectLst/>
                          <a:latin typeface="Arial" panose="020B0604020202020204" pitchFamily="34" charset="0"/>
                        </a:rPr>
                        <a:t>3.1. Digitális tartalom fejlesztése;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3.2. Digitális tartalmak integrálása és átalakítása;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3.3. Szerzői jog és felhasználási feltételek;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3.4. Programozás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370555978"/>
                  </a:ext>
                </a:extLst>
              </a:tr>
              <a:tr h="4012394">
                <a:tc>
                  <a:txBody>
                    <a:bodyPr/>
                    <a:lstStyle/>
                    <a:p>
                      <a:pPr algn="l" fontAlgn="ctr">
                        <a:buNone/>
                      </a:pPr>
                      <a:r>
                        <a:rPr lang="hu-HU" sz="3200" b="1" i="0" u="none" strike="noStrike">
                          <a:solidFill>
                            <a:srgbClr val="000000"/>
                          </a:solidFill>
                          <a:effectLst/>
                          <a:latin typeface="Arial" panose="020B0604020202020204" pitchFamily="34" charset="0"/>
                        </a:rPr>
                        <a:t>4. Biztonság</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0" i="0" u="none" strike="noStrike">
                          <a:solidFill>
                            <a:srgbClr val="000000"/>
                          </a:solidFill>
                          <a:effectLst/>
                          <a:latin typeface="Arial" panose="020B0604020202020204" pitchFamily="34" charset="0"/>
                        </a:rPr>
                        <a:t>Az eszközök, a tartalom, a személyes adatok és a magánélet védelme digitális környezetben. A fizikai és pszichológiai egészség védelme, valamint a társadalmi jóllétet és a társadalmi befogadást szolgáló digitális technológiákkal való tudatosság megteremtése. Tisztában lenni a digitális technológiák környezeti hatásával és azok használatával.</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1" i="0" u="none" strike="noStrike">
                          <a:solidFill>
                            <a:srgbClr val="000000"/>
                          </a:solidFill>
                          <a:effectLst/>
                          <a:latin typeface="Arial" panose="020B0604020202020204" pitchFamily="34" charset="0"/>
                        </a:rPr>
                        <a:t>4.1. Eszközök védelme;</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4.2. A személyes adatok és a magánszféra védelme;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4.3. Az egészség és a jóllét védelme;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4.4.A környezet védelme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3512290485"/>
                  </a:ext>
                </a:extLst>
              </a:tr>
              <a:tr h="3201665">
                <a:tc>
                  <a:txBody>
                    <a:bodyPr/>
                    <a:lstStyle/>
                    <a:p>
                      <a:pPr algn="l" fontAlgn="ctr">
                        <a:buNone/>
                      </a:pPr>
                      <a:r>
                        <a:rPr lang="hu-HU" sz="3200" b="1" i="0" u="none" strike="noStrike">
                          <a:solidFill>
                            <a:srgbClr val="000000"/>
                          </a:solidFill>
                          <a:effectLst/>
                          <a:latin typeface="Arial" panose="020B0604020202020204" pitchFamily="34" charset="0"/>
                        </a:rPr>
                        <a:t>5. Problémamegoldás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0" i="0" u="none" strike="noStrike" dirty="0">
                          <a:solidFill>
                            <a:srgbClr val="000000"/>
                          </a:solidFill>
                          <a:effectLst/>
                          <a:latin typeface="Arial" panose="020B0604020202020204" pitchFamily="34" charset="0"/>
                        </a:rPr>
                        <a:t>Az igények és problémák azonosítása, valamint a fogalmi problémák megoldása digitális környezetben. Digitális eszközök használata a folyamatok és termékek innovációjához. A digitális evolúció naprakész követése.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1" i="0" u="none" strike="noStrike" dirty="0">
                          <a:solidFill>
                            <a:srgbClr val="000000"/>
                          </a:solidFill>
                          <a:effectLst/>
                          <a:latin typeface="Arial" panose="020B0604020202020204" pitchFamily="34" charset="0"/>
                        </a:rPr>
                        <a:t>5.1. Technikai problémák megoldása; </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5.2. Igények és technológiai válaszmegoldások azonosítása; </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5.3. Digitális technológia kreatív alkalmazása; </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5.4. Digitáliskompetencia-hiányosságok felismerése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540966976"/>
                  </a:ext>
                </a:extLst>
              </a:tr>
            </a:tbl>
          </a:graphicData>
        </a:graphic>
      </p:graphicFrame>
      <p:graphicFrame>
        <p:nvGraphicFramePr>
          <p:cNvPr id="6" name="Táblázat 5">
            <a:extLst>
              <a:ext uri="{FF2B5EF4-FFF2-40B4-BE49-F238E27FC236}">
                <a16:creationId xmlns:a16="http://schemas.microsoft.com/office/drawing/2014/main" id="{068C17DE-59A4-1C7D-394A-E2D83240BC20}"/>
              </a:ext>
            </a:extLst>
          </p:cNvPr>
          <p:cNvGraphicFramePr>
            <a:graphicFrameLocks noGrp="1"/>
          </p:cNvGraphicFramePr>
          <p:nvPr>
            <p:extLst>
              <p:ext uri="{D42A27DB-BD31-4B8C-83A1-F6EECF244321}">
                <p14:modId xmlns:p14="http://schemas.microsoft.com/office/powerpoint/2010/main" val="378364554"/>
              </p:ext>
            </p:extLst>
          </p:nvPr>
        </p:nvGraphicFramePr>
        <p:xfrm>
          <a:off x="24871680" y="2973188"/>
          <a:ext cx="20305177" cy="19512527"/>
        </p:xfrm>
        <a:graphic>
          <a:graphicData uri="http://schemas.openxmlformats.org/drawingml/2006/table">
            <a:tbl>
              <a:tblPr/>
              <a:tblGrid>
                <a:gridCol w="3932793">
                  <a:extLst>
                    <a:ext uri="{9D8B030D-6E8A-4147-A177-3AD203B41FA5}">
                      <a16:colId xmlns:a16="http://schemas.microsoft.com/office/drawing/2014/main" val="4194565087"/>
                    </a:ext>
                  </a:extLst>
                </a:gridCol>
                <a:gridCol w="16372384">
                  <a:extLst>
                    <a:ext uri="{9D8B030D-6E8A-4147-A177-3AD203B41FA5}">
                      <a16:colId xmlns:a16="http://schemas.microsoft.com/office/drawing/2014/main" val="1837886784"/>
                    </a:ext>
                  </a:extLst>
                </a:gridCol>
              </a:tblGrid>
              <a:tr h="1537772">
                <a:tc>
                  <a:txBody>
                    <a:bodyPr/>
                    <a:lstStyle/>
                    <a:p>
                      <a:pPr algn="l" fontAlgn="ctr">
                        <a:buNone/>
                      </a:pPr>
                      <a:r>
                        <a:rPr lang="hu-HU" sz="3200" b="1" i="0" u="none" strike="noStrike" dirty="0">
                          <a:solidFill>
                            <a:srgbClr val="FFFFFF"/>
                          </a:solidFill>
                          <a:effectLst/>
                          <a:latin typeface="Times New Roman" panose="02020603050405020304" pitchFamily="18" charset="0"/>
                        </a:rPr>
                        <a:t>Jártassági fok és szint ( 3. dimenzió)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just" fontAlgn="ctr">
                        <a:buNone/>
                      </a:pPr>
                      <a:r>
                        <a:rPr lang="hu-HU" sz="3200" b="1" i="0" u="none" strike="noStrike" dirty="0">
                          <a:solidFill>
                            <a:srgbClr val="FFFFFF"/>
                          </a:solidFill>
                          <a:effectLst/>
                          <a:latin typeface="Times New Roman" panose="02020603050405020304" pitchFamily="18" charset="0"/>
                        </a:rPr>
                        <a:t>Kompetenciaszint meghatározása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extLst>
                  <a:ext uri="{0D108BD9-81ED-4DB2-BD59-A6C34878D82A}">
                    <a16:rowId xmlns:a16="http://schemas.microsoft.com/office/drawing/2014/main" val="2345443798"/>
                  </a:ext>
                </a:extLst>
              </a:tr>
              <a:tr h="2554265">
                <a:tc>
                  <a:txBody>
                    <a:bodyPr/>
                    <a:lstStyle/>
                    <a:p>
                      <a:pPr algn="just" fontAlgn="ctr">
                        <a:buNone/>
                      </a:pPr>
                      <a:r>
                        <a:rPr lang="hu-HU" sz="3200" b="1" i="0" u="none" strike="noStrike" dirty="0">
                          <a:solidFill>
                            <a:srgbClr val="000000"/>
                          </a:solidFill>
                          <a:effectLst/>
                          <a:latin typeface="Times New Roman" panose="02020603050405020304" pitchFamily="18" charset="0"/>
                        </a:rPr>
                        <a:t>Kezdő szint (0)</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Times New Roman" panose="02020603050405020304" pitchFamily="18" charset="0"/>
                        </a:rPr>
                        <a:t>A 0. jártassági szinten lévő személy nem rendelkezik az egyszerű digitális feladatok elvégzéséhez szükséges alapvető ismeretekkel és készségekkel. Hiányoznak azok az alapvető műveletvégzési ismeretei, amelyek segítségével a feladat célját, a használható digitális eszközt és a végrehajtás lépéseit felismerhetné. Az egyszerű digitális feladatokat és kisebb problémákat közvetlen segítséggel, bemutatással és részletes, </a:t>
                      </a:r>
                      <a:r>
                        <a:rPr lang="hu-HU" sz="3200" b="0" i="0" u="none" strike="noStrike" dirty="0" err="1">
                          <a:solidFill>
                            <a:srgbClr val="000000"/>
                          </a:solidFill>
                          <a:effectLst/>
                          <a:latin typeface="Times New Roman" panose="02020603050405020304" pitchFamily="18" charset="0"/>
                        </a:rPr>
                        <a:t>lépésenkénti</a:t>
                      </a:r>
                      <a:r>
                        <a:rPr lang="hu-HU" sz="3200" b="0" i="0" u="none" strike="noStrike" dirty="0">
                          <a:solidFill>
                            <a:srgbClr val="000000"/>
                          </a:solidFill>
                          <a:effectLst/>
                          <a:latin typeface="Times New Roman" panose="02020603050405020304" pitchFamily="18" charset="0"/>
                        </a:rPr>
                        <a:t> útmutatással képes csak megoldani.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85606325"/>
                  </a:ext>
                </a:extLst>
              </a:tr>
              <a:tr h="1459580">
                <a:tc>
                  <a:txBody>
                    <a:bodyPr/>
                    <a:lstStyle/>
                    <a:p>
                      <a:pPr algn="just" fontAlgn="ctr">
                        <a:buNone/>
                      </a:pPr>
                      <a:r>
                        <a:rPr lang="hu-HU" sz="3200" b="1" i="0" u="none" strike="noStrike" dirty="0">
                          <a:solidFill>
                            <a:srgbClr val="000000"/>
                          </a:solidFill>
                          <a:effectLst/>
                          <a:latin typeface="Times New Roman" panose="02020603050405020304" pitchFamily="18" charset="0"/>
                        </a:rPr>
                        <a:t>Alapszint (1)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Times New Roman" panose="02020603050405020304" pitchFamily="18" charset="0"/>
                        </a:rPr>
                        <a:t>Az 1. jártassági szinten lévő személy (többféle formában elérhető) útmutatásra támaszkodva egyszerű feladatokat, kisebb problémákat old meg, egyszerű folyamatokat kezel, a lépéseket megjegyzi.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3741644"/>
                  </a:ext>
                </a:extLst>
              </a:tr>
              <a:tr h="1824475">
                <a:tc>
                  <a:txBody>
                    <a:bodyPr/>
                    <a:lstStyle/>
                    <a:p>
                      <a:pPr algn="just" fontAlgn="ctr">
                        <a:buNone/>
                      </a:pPr>
                      <a:r>
                        <a:rPr lang="hu-HU" sz="3200" b="1" i="0" u="none" strike="noStrike" dirty="0">
                          <a:solidFill>
                            <a:srgbClr val="000000"/>
                          </a:solidFill>
                          <a:effectLst/>
                          <a:latin typeface="Times New Roman" panose="02020603050405020304" pitchFamily="18" charset="0"/>
                        </a:rPr>
                        <a:t>Alapszint (2)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Times New Roman" panose="02020603050405020304" pitchFamily="18" charset="0"/>
                        </a:rPr>
                        <a:t>A 2. jártassági szinten lévő személy szükség esetén segítség igénybevételével egyszerű feladatokat old meg, kisebb problémákat kezel, a lépéseket megjegyzi.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4824039"/>
                  </a:ext>
                </a:extLst>
              </a:tr>
              <a:tr h="1824475">
                <a:tc>
                  <a:txBody>
                    <a:bodyPr/>
                    <a:lstStyle/>
                    <a:p>
                      <a:pPr algn="just" fontAlgn="ctr">
                        <a:buNone/>
                      </a:pPr>
                      <a:r>
                        <a:rPr lang="hu-HU" sz="3200" b="1" i="0" u="none" strike="noStrike">
                          <a:solidFill>
                            <a:srgbClr val="000000"/>
                          </a:solidFill>
                          <a:effectLst/>
                          <a:latin typeface="Times New Roman" panose="02020603050405020304" pitchFamily="18" charset="0"/>
                        </a:rPr>
                        <a:t>Középszint (3)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Times New Roman" panose="02020603050405020304" pitchFamily="18" charset="0"/>
                        </a:rPr>
                        <a:t>A 3. jártassági szinten lévő személy önállóan old meg jól meghatározott, rutinszerű feladatokat, problémákat, képes követni a lépéseket, érti a megoldásokat.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87998312"/>
                  </a:ext>
                </a:extLst>
              </a:tr>
              <a:tr h="1824475">
                <a:tc>
                  <a:txBody>
                    <a:bodyPr/>
                    <a:lstStyle/>
                    <a:p>
                      <a:pPr algn="just" fontAlgn="ctr">
                        <a:buNone/>
                      </a:pPr>
                      <a:r>
                        <a:rPr lang="hu-HU" sz="3200" b="1" i="0" u="none" strike="noStrike">
                          <a:solidFill>
                            <a:srgbClr val="000000"/>
                          </a:solidFill>
                          <a:effectLst/>
                          <a:latin typeface="Times New Roman" panose="02020603050405020304" pitchFamily="18" charset="0"/>
                        </a:rPr>
                        <a:t>Középszint (4)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Times New Roman" panose="02020603050405020304" pitchFamily="18" charset="0"/>
                        </a:rPr>
                        <a:t>A 4. jártassági szinten lévő személy önállóan, saját igényeinek megfelelően old meg feladatokat, konkrét, nem rutinszerű problémákat, értő módon alakítja a megoldáshoz vezető lépéseket.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55228888"/>
                  </a:ext>
                </a:extLst>
              </a:tr>
              <a:tr h="1824475">
                <a:tc>
                  <a:txBody>
                    <a:bodyPr/>
                    <a:lstStyle/>
                    <a:p>
                      <a:pPr algn="just" fontAlgn="ctr">
                        <a:buNone/>
                      </a:pPr>
                      <a:r>
                        <a:rPr lang="hu-HU" sz="3200" b="1" i="0" u="none" strike="noStrike">
                          <a:solidFill>
                            <a:srgbClr val="000000"/>
                          </a:solidFill>
                          <a:effectLst/>
                          <a:latin typeface="Times New Roman" panose="02020603050405020304" pitchFamily="18" charset="0"/>
                        </a:rPr>
                        <a:t>Haladó szint (5)</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Times New Roman" panose="02020603050405020304" pitchFamily="18" charset="0"/>
                        </a:rPr>
                        <a:t>Az 5. jártassági szinten lévő személy az 5-ös (haladó) jártassági szinten az egyén sokféle feladatot és problémát képes megoldani úgy, hogy közben másoknak is segít és a segítségnyújtás kapcsán bővíti saját tudását is.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36298325"/>
                  </a:ext>
                </a:extLst>
              </a:tr>
              <a:tr h="1824475">
                <a:tc>
                  <a:txBody>
                    <a:bodyPr/>
                    <a:lstStyle/>
                    <a:p>
                      <a:pPr algn="just" fontAlgn="ctr">
                        <a:buNone/>
                      </a:pPr>
                      <a:r>
                        <a:rPr lang="hu-HU" sz="3200" b="1" i="0" u="none" strike="noStrike">
                          <a:solidFill>
                            <a:srgbClr val="000000"/>
                          </a:solidFill>
                          <a:effectLst/>
                          <a:latin typeface="Times New Roman" panose="02020603050405020304" pitchFamily="18" charset="0"/>
                        </a:rPr>
                        <a:t>Haladó szint (6)</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Times New Roman" panose="02020603050405020304" pitchFamily="18" charset="0"/>
                        </a:rPr>
                        <a:t>A 6. jártassági szinten lévő személy a 6-os (haladó) jártassági szinten az egyén szinte minden feladatot, a célnak leginkább megfelelő módon képes megoldani úgy, hogy közben komplex helyzetekben másokhoz is tud alkalmazkodni, az ehhez szükséges lépéseket elemzi és értékeli.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62885229"/>
                  </a:ext>
                </a:extLst>
              </a:tr>
              <a:tr h="1824475">
                <a:tc>
                  <a:txBody>
                    <a:bodyPr/>
                    <a:lstStyle/>
                    <a:p>
                      <a:pPr algn="just" fontAlgn="ctr">
                        <a:buNone/>
                      </a:pPr>
                      <a:r>
                        <a:rPr lang="hu-HU" sz="3200" b="1" i="0" u="none" strike="noStrike">
                          <a:solidFill>
                            <a:srgbClr val="000000"/>
                          </a:solidFill>
                          <a:effectLst/>
                          <a:latin typeface="Times New Roman" panose="02020603050405020304" pitchFamily="18" charset="0"/>
                        </a:rPr>
                        <a:t>Mester szint (7)</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Times New Roman" panose="02020603050405020304" pitchFamily="18" charset="0"/>
                        </a:rPr>
                        <a:t>A 7. jártassági szinten lévő személy olyan összetett problémákat kezel, amelyek meghatározott számú megoldással rendelkeznek, és ezeket a megoldásokat a szakmai gyakorlatba illeszti, másokat is segítve ezzel. A megoldáshoz vezető lépéseket képes maga is létrehozni.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4119022"/>
                  </a:ext>
                </a:extLst>
              </a:tr>
              <a:tr h="2919160">
                <a:tc>
                  <a:txBody>
                    <a:bodyPr/>
                    <a:lstStyle/>
                    <a:p>
                      <a:pPr algn="just" fontAlgn="ctr">
                        <a:buNone/>
                      </a:pPr>
                      <a:r>
                        <a:rPr lang="hu-HU" sz="3200" b="1" i="0" u="none" strike="noStrike">
                          <a:solidFill>
                            <a:srgbClr val="000000"/>
                          </a:solidFill>
                          <a:effectLst/>
                          <a:latin typeface="Times New Roman" panose="02020603050405020304" pitchFamily="18" charset="0"/>
                        </a:rPr>
                        <a:t>Mester szint (8)</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Times New Roman" panose="02020603050405020304" pitchFamily="18" charset="0"/>
                        </a:rPr>
                        <a:t>A 8. jártassági szinten lévő személy rendkívül összetett, soktényezős problémákat, önállóan old meg. Az így kialakított új megközelítéseket és módszereket beilleszti az adott szakmai terület eljárásai közé. A megoldáshoz szükséges eljárásokat maga hozza létre.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39954264"/>
                  </a:ext>
                </a:extLst>
              </a:tr>
            </a:tbl>
          </a:graphicData>
        </a:graphic>
      </p:graphicFrame>
    </p:spTree>
    <p:extLst>
      <p:ext uri="{BB962C8B-B14F-4D97-AF65-F5344CB8AC3E}">
        <p14:creationId xmlns:p14="http://schemas.microsoft.com/office/powerpoint/2010/main" val="1298226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9B159-A923-1988-5DA4-99F136B19AC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A3868D9C-088B-4179-F897-39BEF1308AEA}"/>
              </a:ext>
            </a:extLst>
          </p:cNvPr>
          <p:cNvSpPr>
            <a:spLocks noGrp="1"/>
          </p:cNvSpPr>
          <p:nvPr>
            <p:ph type="title"/>
          </p:nvPr>
        </p:nvSpPr>
        <p:spPr>
          <a:xfrm>
            <a:off x="2293358" y="9186306"/>
            <a:ext cx="24677539" cy="7760811"/>
          </a:xfrm>
        </p:spPr>
        <p:txBody>
          <a:bodyPr>
            <a:normAutofit/>
          </a:bodyPr>
          <a:lstStyle/>
          <a:p>
            <a:r>
              <a:rPr lang="hu-HU" sz="8000" dirty="0">
                <a:latin typeface="Arial" panose="020B0604020202020204" pitchFamily="34" charset="0"/>
                <a:cs typeface="Arial" panose="020B0604020202020204" pitchFamily="34" charset="0"/>
              </a:rPr>
              <a:t>A digitális kompetencia és DigKomp-keretrendszer elméleti, szakpolitikai és módszertani alapjai</a:t>
            </a:r>
            <a:br>
              <a:rPr lang="hu-HU" sz="8000" dirty="0">
                <a:latin typeface="Arial" panose="020B0604020202020204" pitchFamily="34" charset="0"/>
                <a:cs typeface="Arial" panose="020B0604020202020204" pitchFamily="34" charset="0"/>
              </a:rPr>
            </a:br>
            <a:endParaRPr lang="hu-HU" sz="8000" dirty="0">
              <a:latin typeface="Arial" panose="020B0604020202020204" pitchFamily="34" charset="0"/>
              <a:cs typeface="Arial" panose="020B0604020202020204" pitchFamily="34" charset="0"/>
            </a:endParaRPr>
          </a:p>
        </p:txBody>
      </p:sp>
      <p:sp>
        <p:nvSpPr>
          <p:cNvPr id="3" name="Szöveg helye 2">
            <a:extLst>
              <a:ext uri="{FF2B5EF4-FFF2-40B4-BE49-F238E27FC236}">
                <a16:creationId xmlns:a16="http://schemas.microsoft.com/office/drawing/2014/main" id="{8E1AEAAE-BEB5-1926-3E08-3E83CC5F4AAE}"/>
              </a:ext>
            </a:extLst>
          </p:cNvPr>
          <p:cNvSpPr>
            <a:spLocks noGrp="1"/>
          </p:cNvSpPr>
          <p:nvPr>
            <p:ph type="body" idx="1"/>
          </p:nvPr>
        </p:nvSpPr>
        <p:spPr>
          <a:xfrm>
            <a:off x="2293359" y="16469385"/>
            <a:ext cx="24677539" cy="4763904"/>
          </a:xfrm>
        </p:spPr>
        <p:txBody>
          <a:bodyPr/>
          <a:lstStyle/>
          <a:p>
            <a:br>
              <a:rPr lang="hu-HU" dirty="0"/>
            </a:br>
            <a:r>
              <a:rPr lang="hu-HU" dirty="0"/>
              <a:t>Konzultációs feladatok</a:t>
            </a:r>
          </a:p>
        </p:txBody>
      </p:sp>
      <p:grpSp>
        <p:nvGrpSpPr>
          <p:cNvPr id="4" name="Group 51">
            <a:extLst>
              <a:ext uri="{FF2B5EF4-FFF2-40B4-BE49-F238E27FC236}">
                <a16:creationId xmlns:a16="http://schemas.microsoft.com/office/drawing/2014/main" id="{1F752FC8-7F23-85AB-0E2F-A5BCEE82BEE6}"/>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4AD93D43-4E40-2483-22D9-251EFBBD5AE5}"/>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9E2CAB40-6E74-4CDE-8F99-A84F4340A4C6}"/>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19D2F7B9-4D24-A68F-77F0-1B06EF5C817E}"/>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679489DE-C8ED-3502-7F31-B7A87A7B8A3C}"/>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2668485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3BB576B-55F1-7A82-DA96-A35E6D09D1F1}"/>
              </a:ext>
            </a:extLst>
          </p:cNvPr>
          <p:cNvSpPr>
            <a:spLocks noGrp="1"/>
          </p:cNvSpPr>
          <p:nvPr>
            <p:ph type="title"/>
          </p:nvPr>
        </p:nvSpPr>
        <p:spPr/>
        <p:txBody>
          <a:bodyPr>
            <a:normAutofit/>
          </a:bodyPr>
          <a:lstStyle/>
          <a:p>
            <a:pPr algn="l"/>
            <a:r>
              <a:rPr lang="hu-HU" sz="6000" b="1" cap="all" dirty="0">
                <a:latin typeface="Arial" panose="020B0604020202020204" pitchFamily="34" charset="0"/>
                <a:cs typeface="Arial" panose="020B0604020202020204" pitchFamily="34" charset="0"/>
              </a:rPr>
              <a:t>Konzultációs feladatok I.</a:t>
            </a:r>
          </a:p>
        </p:txBody>
      </p:sp>
      <p:grpSp>
        <p:nvGrpSpPr>
          <p:cNvPr id="6" name="Group 51">
            <a:extLst>
              <a:ext uri="{FF2B5EF4-FFF2-40B4-BE49-F238E27FC236}">
                <a16:creationId xmlns:a16="http://schemas.microsoft.com/office/drawing/2014/main" id="{F6A5F228-8E19-255F-A622-D40F1FE5DDCC}"/>
              </a:ext>
            </a:extLst>
          </p:cNvPr>
          <p:cNvGrpSpPr/>
          <p:nvPr/>
        </p:nvGrpSpPr>
        <p:grpSpPr>
          <a:xfrm>
            <a:off x="43838923" y="1125713"/>
            <a:ext cx="1525527" cy="1489337"/>
            <a:chOff x="0" y="0"/>
            <a:chExt cx="800797" cy="781799"/>
          </a:xfrm>
        </p:grpSpPr>
        <p:sp>
          <p:nvSpPr>
            <p:cNvPr id="7" name="Freeform 52">
              <a:extLst>
                <a:ext uri="{FF2B5EF4-FFF2-40B4-BE49-F238E27FC236}">
                  <a16:creationId xmlns:a16="http://schemas.microsoft.com/office/drawing/2014/main" id="{47620EB4-BE0A-3FC9-27A6-42475BB48D74}"/>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8" name="Group 53">
              <a:extLst>
                <a:ext uri="{FF2B5EF4-FFF2-40B4-BE49-F238E27FC236}">
                  <a16:creationId xmlns:a16="http://schemas.microsoft.com/office/drawing/2014/main" id="{6EA399B5-BBC1-0C76-F1F7-898E88D0FEDC}"/>
                </a:ext>
              </a:extLst>
            </p:cNvPr>
            <p:cNvGrpSpPr/>
            <p:nvPr/>
          </p:nvGrpSpPr>
          <p:grpSpPr>
            <a:xfrm>
              <a:off x="60798" y="29997"/>
              <a:ext cx="156009" cy="683795"/>
              <a:chOff x="0" y="0"/>
              <a:chExt cx="159139" cy="697514"/>
            </a:xfrm>
          </p:grpSpPr>
          <p:sp>
            <p:nvSpPr>
              <p:cNvPr id="9" name="Freeform 54">
                <a:extLst>
                  <a:ext uri="{FF2B5EF4-FFF2-40B4-BE49-F238E27FC236}">
                    <a16:creationId xmlns:a16="http://schemas.microsoft.com/office/drawing/2014/main" id="{D3F35717-4E00-15AF-25EA-351C177A7C5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10" name="TextBox 55">
                <a:extLst>
                  <a:ext uri="{FF2B5EF4-FFF2-40B4-BE49-F238E27FC236}">
                    <a16:creationId xmlns:a16="http://schemas.microsoft.com/office/drawing/2014/main" id="{CE44B391-5608-3D66-A618-F89BDE90F660}"/>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Tartalom helye 11">
            <a:extLst>
              <a:ext uri="{FF2B5EF4-FFF2-40B4-BE49-F238E27FC236}">
                <a16:creationId xmlns:a16="http://schemas.microsoft.com/office/drawing/2014/main" id="{E3AD66D7-BC20-E110-56EB-96B5524F108F}"/>
              </a:ext>
            </a:extLst>
          </p:cNvPr>
          <p:cNvSpPr>
            <a:spLocks noGrp="1"/>
          </p:cNvSpPr>
          <p:nvPr>
            <p:ph sz="half" idx="1"/>
          </p:nvPr>
        </p:nvSpPr>
        <p:spPr>
          <a:xfrm>
            <a:off x="1451620" y="5081501"/>
            <a:ext cx="12822643" cy="20179800"/>
          </a:xfrm>
          <a:solidFill>
            <a:schemeClr val="bg1"/>
          </a:solidFill>
          <a:ln w="63500">
            <a:solidFill>
              <a:srgbClr val="9E8274"/>
            </a:solidFill>
          </a:ln>
        </p:spPr>
        <p:txBody>
          <a:bodyPr lIns="540000" tIns="540000" rIns="540000" bIns="540000">
            <a:noAutofit/>
          </a:bodyPr>
          <a:lstStyle/>
          <a:p>
            <a:pPr marL="914400" indent="-914400">
              <a:buAutoNum type="arabicPeriod"/>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Kompetenciavadászat :</a:t>
            </a:r>
          </a:p>
          <a:p>
            <a:pPr marL="0" indent="0">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Digitális tevékenységek azonosítása egy egészségügyi élethelyzetben</a:t>
            </a:r>
          </a:p>
          <a:p>
            <a:pPr marL="720000" indent="0">
              <a:buNone/>
            </a:pPr>
            <a:r>
              <a:rPr lang="hu-HU" sz="5400" dirty="0">
                <a:latin typeface="Arial" panose="020B0604020202020204" pitchFamily="34" charset="0"/>
                <a:cs typeface="Arial" panose="020B0604020202020204" pitchFamily="34" charset="0"/>
              </a:rPr>
              <a:t>A feladat célja, hogy egy konkrét, hétköznapi élethelyzet alapján </a:t>
            </a:r>
            <a:r>
              <a:rPr lang="hu-HU" sz="5400" dirty="0" err="1">
                <a:latin typeface="Arial" panose="020B0604020202020204" pitchFamily="34" charset="0"/>
                <a:cs typeface="Arial" panose="020B0604020202020204" pitchFamily="34" charset="0"/>
              </a:rPr>
              <a:t>végiggondolja</a:t>
            </a:r>
            <a:r>
              <a:rPr lang="hu-HU" sz="5400" dirty="0">
                <a:latin typeface="Arial" panose="020B0604020202020204" pitchFamily="34" charset="0"/>
                <a:cs typeface="Arial" panose="020B0604020202020204" pitchFamily="34" charset="0"/>
              </a:rPr>
              <a:t>, </a:t>
            </a:r>
            <a:r>
              <a:rPr lang="hu-HU" sz="5400" b="1" dirty="0">
                <a:latin typeface="Arial" panose="020B0604020202020204" pitchFamily="34" charset="0"/>
                <a:cs typeface="Arial" panose="020B0604020202020204" pitchFamily="34" charset="0"/>
              </a:rPr>
              <a:t>milyen digitális tevékenységek jelenhetnek meg</a:t>
            </a:r>
            <a:r>
              <a:rPr lang="hu-HU" sz="5400" dirty="0">
                <a:latin typeface="Arial" panose="020B0604020202020204" pitchFamily="34" charset="0"/>
                <a:cs typeface="Arial" panose="020B0604020202020204" pitchFamily="34" charset="0"/>
              </a:rPr>
              <a:t> egy online egészségügyi ügyintézési folyamatban, vagy egyéb területhez köthetőesetben és ezek</a:t>
            </a:r>
            <a:r>
              <a:rPr lang="hu-HU" sz="5400" b="1" dirty="0">
                <a:latin typeface="Arial" panose="020B0604020202020204" pitchFamily="34" charset="0"/>
                <a:cs typeface="Arial" panose="020B0604020202020204" pitchFamily="34" charset="0"/>
              </a:rPr>
              <a:t> hogyan kapcsolódhatnak a DigKomp-rendszer kompetenciaterületeihez</a:t>
            </a:r>
            <a:r>
              <a:rPr lang="hu-HU" sz="5400" dirty="0">
                <a:latin typeface="Arial" panose="020B0604020202020204" pitchFamily="34" charset="0"/>
                <a:cs typeface="Arial" panose="020B0604020202020204" pitchFamily="34" charset="0"/>
              </a:rPr>
              <a:t>, illetve lehetőség szerint </a:t>
            </a:r>
            <a:r>
              <a:rPr lang="hu-HU" sz="5400" b="1" dirty="0">
                <a:latin typeface="Arial" panose="020B0604020202020204" pitchFamily="34" charset="0"/>
                <a:cs typeface="Arial" panose="020B0604020202020204" pitchFamily="34" charset="0"/>
              </a:rPr>
              <a:t>kompetenciaelemeihez</a:t>
            </a:r>
            <a:r>
              <a:rPr lang="hu-HU" sz="5400" dirty="0">
                <a:latin typeface="Arial" panose="020B0604020202020204" pitchFamily="34" charset="0"/>
                <a:cs typeface="Arial" panose="020B0604020202020204" pitchFamily="34" charset="0"/>
              </a:rPr>
              <a:t>.</a:t>
            </a:r>
            <a:endParaRPr lang="hu-HU" sz="4800" dirty="0">
              <a:latin typeface="Arial" panose="020B0604020202020204" pitchFamily="34" charset="0"/>
              <a:cs typeface="Arial" panose="020B0604020202020204" pitchFamily="34" charset="0"/>
            </a:endParaRPr>
          </a:p>
          <a:p>
            <a:pPr marL="0" indent="0" algn="just">
              <a:buNone/>
            </a:pPr>
            <a:r>
              <a:rPr lang="hu-HU" sz="4800" dirty="0">
                <a:latin typeface="Arial" panose="020B0604020202020204" pitchFamily="34" charset="0"/>
                <a:cs typeface="Arial" panose="020B0604020202020204" pitchFamily="34" charset="0"/>
              </a:rPr>
              <a:t>A feladatnak nincs egyetlen előre meghatározott jó megoldása. A cél az, hogy a konzultáción össze lehessen </a:t>
            </a:r>
            <a:r>
              <a:rPr lang="hu-HU" sz="4800" b="1" dirty="0">
                <a:latin typeface="Arial" panose="020B0604020202020204" pitchFamily="34" charset="0"/>
                <a:cs typeface="Arial" panose="020B0604020202020204" pitchFamily="34" charset="0"/>
              </a:rPr>
              <a:t>hasonlítani a különböző értelmezéseket</a:t>
            </a:r>
            <a:r>
              <a:rPr lang="hu-HU" sz="4800" dirty="0">
                <a:latin typeface="Arial" panose="020B0604020202020204" pitchFamily="34" charset="0"/>
                <a:cs typeface="Arial" panose="020B0604020202020204" pitchFamily="34" charset="0"/>
              </a:rPr>
              <a:t>, és közösen lehessen megbeszélni, hogy ugyanaz az élethelyzet milyen digitális kompetenciákat mozgósíthat.</a:t>
            </a:r>
          </a:p>
        </p:txBody>
      </p:sp>
      <p:sp>
        <p:nvSpPr>
          <p:cNvPr id="16" name="Tartalom helye 11">
            <a:extLst>
              <a:ext uri="{FF2B5EF4-FFF2-40B4-BE49-F238E27FC236}">
                <a16:creationId xmlns:a16="http://schemas.microsoft.com/office/drawing/2014/main" id="{27DFCDC3-424B-1C90-9F2D-31526C4A4754}"/>
              </a:ext>
            </a:extLst>
          </p:cNvPr>
          <p:cNvSpPr txBox="1">
            <a:spLocks/>
          </p:cNvSpPr>
          <p:nvPr/>
        </p:nvSpPr>
        <p:spPr>
          <a:xfrm>
            <a:off x="17186920" y="5081501"/>
            <a:ext cx="12822643" cy="20179800"/>
          </a:xfrm>
          <a:prstGeom prst="rect">
            <a:avLst/>
          </a:prstGeom>
          <a:solidFill>
            <a:schemeClr val="bg1"/>
          </a:solidFill>
          <a:ln w="63500">
            <a:solidFill>
              <a:srgbClr val="9E8274"/>
            </a:solidFill>
          </a:ln>
        </p:spPr>
        <p:txBody>
          <a:bodyPr vert="horz" lIns="540000" tIns="540000" rIns="540000" bIns="540000" rtlCol="0">
            <a:noAutofit/>
          </a:bodyPr>
          <a:lstStyle>
            <a:lvl1pPr marL="1088708" indent="-1088708" algn="l" defTabSz="1451610" rtl="0" eaLnBrk="1" latinLnBrk="0" hangingPunct="1">
              <a:spcBef>
                <a:spcPct val="20000"/>
              </a:spcBef>
              <a:buFont typeface="Arial"/>
              <a:buChar char="•"/>
              <a:defRPr sz="8890" kern="1200">
                <a:solidFill>
                  <a:schemeClr val="tx1"/>
                </a:solidFill>
                <a:latin typeface="+mn-lt"/>
                <a:ea typeface="+mn-ea"/>
                <a:cs typeface="+mn-cs"/>
              </a:defRPr>
            </a:lvl1pPr>
            <a:lvl2pPr marL="2358866" indent="-907256" algn="l" defTabSz="1451610" rtl="0" eaLnBrk="1" latinLnBrk="0" hangingPunct="1">
              <a:spcBef>
                <a:spcPct val="20000"/>
              </a:spcBef>
              <a:buFont typeface="Arial"/>
              <a:buChar char="–"/>
              <a:defRPr sz="7620" kern="1200">
                <a:solidFill>
                  <a:schemeClr val="tx1"/>
                </a:solidFill>
                <a:latin typeface="+mn-lt"/>
                <a:ea typeface="+mn-ea"/>
                <a:cs typeface="+mn-cs"/>
              </a:defRPr>
            </a:lvl2pPr>
            <a:lvl3pPr marL="3629025" indent="-725805" algn="l" defTabSz="1451610" rtl="0" eaLnBrk="1" latinLnBrk="0" hangingPunct="1">
              <a:spcBef>
                <a:spcPct val="20000"/>
              </a:spcBef>
              <a:buFont typeface="Arial"/>
              <a:buChar char="•"/>
              <a:defRPr sz="6350" kern="1200">
                <a:solidFill>
                  <a:schemeClr val="tx1"/>
                </a:solidFill>
                <a:latin typeface="+mn-lt"/>
                <a:ea typeface="+mn-ea"/>
                <a:cs typeface="+mn-cs"/>
              </a:defRPr>
            </a:lvl3pPr>
            <a:lvl4pPr marL="5080635" indent="-725805" algn="l" defTabSz="1451610" rtl="0" eaLnBrk="1" latinLnBrk="0" hangingPunct="1">
              <a:spcBef>
                <a:spcPct val="20000"/>
              </a:spcBef>
              <a:buFont typeface="Arial"/>
              <a:buChar char="–"/>
              <a:defRPr sz="5715" kern="1200">
                <a:solidFill>
                  <a:schemeClr val="tx1"/>
                </a:solidFill>
                <a:latin typeface="+mn-lt"/>
                <a:ea typeface="+mn-ea"/>
                <a:cs typeface="+mn-cs"/>
              </a:defRPr>
            </a:lvl4pPr>
            <a:lvl5pPr marL="6532245" indent="-725805" algn="l" defTabSz="1451610" rtl="0" eaLnBrk="1" latinLnBrk="0" hangingPunct="1">
              <a:spcBef>
                <a:spcPct val="20000"/>
              </a:spcBef>
              <a:buFont typeface="Arial"/>
              <a:buChar char="»"/>
              <a:defRPr sz="5715" kern="1200">
                <a:solidFill>
                  <a:schemeClr val="tx1"/>
                </a:solidFill>
                <a:latin typeface="+mn-lt"/>
                <a:ea typeface="+mn-ea"/>
                <a:cs typeface="+mn-cs"/>
              </a:defRPr>
            </a:lvl5pPr>
            <a:lvl6pPr marL="7983855" indent="-725805" algn="l" defTabSz="1451610" rtl="0" eaLnBrk="1" latinLnBrk="0" hangingPunct="1">
              <a:spcBef>
                <a:spcPct val="20000"/>
              </a:spcBef>
              <a:buFont typeface="Arial"/>
              <a:buChar char="•"/>
              <a:defRPr sz="5715" kern="1200">
                <a:solidFill>
                  <a:schemeClr val="tx1"/>
                </a:solidFill>
                <a:latin typeface="+mn-lt"/>
                <a:ea typeface="+mn-ea"/>
                <a:cs typeface="+mn-cs"/>
              </a:defRPr>
            </a:lvl6pPr>
            <a:lvl7pPr marL="9435465" indent="-725805" algn="l" defTabSz="1451610" rtl="0" eaLnBrk="1" latinLnBrk="0" hangingPunct="1">
              <a:spcBef>
                <a:spcPct val="20000"/>
              </a:spcBef>
              <a:buFont typeface="Arial"/>
              <a:buChar char="•"/>
              <a:defRPr sz="5715" kern="1200">
                <a:solidFill>
                  <a:schemeClr val="tx1"/>
                </a:solidFill>
                <a:latin typeface="+mn-lt"/>
                <a:ea typeface="+mn-ea"/>
                <a:cs typeface="+mn-cs"/>
              </a:defRPr>
            </a:lvl7pPr>
            <a:lvl8pPr marL="10887075" indent="-725805" algn="l" defTabSz="1451610" rtl="0" eaLnBrk="1" latinLnBrk="0" hangingPunct="1">
              <a:spcBef>
                <a:spcPct val="20000"/>
              </a:spcBef>
              <a:buFont typeface="Arial"/>
              <a:buChar char="•"/>
              <a:defRPr sz="5715" kern="1200">
                <a:solidFill>
                  <a:schemeClr val="tx1"/>
                </a:solidFill>
                <a:latin typeface="+mn-lt"/>
                <a:ea typeface="+mn-ea"/>
                <a:cs typeface="+mn-cs"/>
              </a:defRPr>
            </a:lvl8pPr>
            <a:lvl9pPr marL="12338685" indent="-725805" algn="l" defTabSz="1451610" rtl="0" eaLnBrk="1" latinLnBrk="0" hangingPunct="1">
              <a:spcBef>
                <a:spcPct val="20000"/>
              </a:spcBef>
              <a:buFont typeface="Arial"/>
              <a:buChar char="•"/>
              <a:defRPr sz="5715" kern="1200">
                <a:solidFill>
                  <a:schemeClr val="tx1"/>
                </a:solidFill>
                <a:latin typeface="+mn-lt"/>
                <a:ea typeface="+mn-ea"/>
                <a:cs typeface="+mn-cs"/>
              </a:defRPr>
            </a:lvl9pPr>
          </a:lstStyle>
          <a:p>
            <a:pPr marL="0" indent="0">
              <a:buFont typeface="Arial"/>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Digitális tevékenységek DigKomp szerinti kapcsolása („Mini </a:t>
            </a:r>
            <a:r>
              <a:rPr lang="hu-HU" sz="5400" b="1" dirty="0" err="1">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mapping</a:t>
            </a: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marL="720000" indent="0">
              <a:buFont typeface="Arial"/>
              <a:buNone/>
            </a:pPr>
            <a:endParaRPr lang="hu-HU" sz="5400" dirty="0">
              <a:latin typeface="Arial" panose="020B0604020202020204" pitchFamily="34" charset="0"/>
              <a:cs typeface="Arial" panose="020B0604020202020204" pitchFamily="34" charset="0"/>
            </a:endParaRPr>
          </a:p>
          <a:p>
            <a:pPr marL="720000" indent="0">
              <a:buFont typeface="Arial"/>
              <a:buNone/>
            </a:pPr>
            <a:r>
              <a:rPr lang="hu-HU" sz="5400" dirty="0">
                <a:latin typeface="Arial" panose="020B0604020202020204" pitchFamily="34" charset="0"/>
                <a:cs typeface="Arial" panose="020B0604020202020204" pitchFamily="34" charset="0"/>
              </a:rPr>
              <a:t>A feladat célja, hogy konkrét digitális tevékenységek alapján </a:t>
            </a:r>
            <a:r>
              <a:rPr lang="hu-HU" sz="5400" b="1" dirty="0" err="1">
                <a:latin typeface="Arial" panose="020B0604020202020204" pitchFamily="34" charset="0"/>
                <a:cs typeface="Arial" panose="020B0604020202020204" pitchFamily="34" charset="0"/>
              </a:rPr>
              <a:t>végiggondolja</a:t>
            </a:r>
            <a:r>
              <a:rPr lang="hu-HU" sz="5400" b="1" dirty="0">
                <a:latin typeface="Arial" panose="020B0604020202020204" pitchFamily="34" charset="0"/>
                <a:cs typeface="Arial" panose="020B0604020202020204" pitchFamily="34" charset="0"/>
              </a:rPr>
              <a:t>, hogyan kapcsolhatók</a:t>
            </a:r>
            <a:r>
              <a:rPr lang="hu-HU" sz="5400" dirty="0">
                <a:latin typeface="Arial" panose="020B0604020202020204" pitchFamily="34" charset="0"/>
                <a:cs typeface="Arial" panose="020B0604020202020204" pitchFamily="34" charset="0"/>
              </a:rPr>
              <a:t> a hétköznapi digitális cselekvések </a:t>
            </a:r>
            <a:r>
              <a:rPr lang="hu-HU" sz="5400" b="1" dirty="0">
                <a:latin typeface="Arial" panose="020B0604020202020204" pitchFamily="34" charset="0"/>
                <a:cs typeface="Arial" panose="020B0604020202020204" pitchFamily="34" charset="0"/>
              </a:rPr>
              <a:t>a DigKomp-rendszer kompetenciaterületeihez</a:t>
            </a:r>
            <a:r>
              <a:rPr lang="hu-HU" sz="5400" dirty="0">
                <a:latin typeface="Arial" panose="020B0604020202020204" pitchFamily="34" charset="0"/>
                <a:cs typeface="Arial" panose="020B0604020202020204" pitchFamily="34" charset="0"/>
              </a:rPr>
              <a:t>, illetve lehetőség szerint kompetenciaelemeihez.</a:t>
            </a:r>
          </a:p>
          <a:p>
            <a:pPr marL="720000" indent="0">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r>
              <a:rPr lang="hu-HU" sz="4800" dirty="0">
                <a:latin typeface="Arial" panose="020B0604020202020204" pitchFamily="34" charset="0"/>
                <a:cs typeface="Arial" panose="020B0604020202020204" pitchFamily="34" charset="0"/>
              </a:rPr>
              <a:t>A feladatnak nincs minden esetben egyetlen helyes megoldása. </a:t>
            </a:r>
            <a:r>
              <a:rPr lang="hu-HU" sz="4800" b="1" dirty="0">
                <a:latin typeface="Arial" panose="020B0604020202020204" pitchFamily="34" charset="0"/>
                <a:cs typeface="Arial" panose="020B0604020202020204" pitchFamily="34" charset="0"/>
              </a:rPr>
              <a:t>Egy digitális tevékenység több kompetenciaterülethez vagy kompetenciaelemhez is kapcsolódhat</a:t>
            </a:r>
            <a:r>
              <a:rPr lang="hu-HU" sz="4800" dirty="0">
                <a:latin typeface="Arial" panose="020B0604020202020204" pitchFamily="34" charset="0"/>
                <a:cs typeface="Arial" panose="020B0604020202020204" pitchFamily="34" charset="0"/>
              </a:rPr>
              <a:t>, attól függően, hogy a tevékenység melyik oldalát vizsgáljuk.</a:t>
            </a:r>
          </a:p>
        </p:txBody>
      </p:sp>
      <p:sp>
        <p:nvSpPr>
          <p:cNvPr id="18" name="Tartalom helye 11">
            <a:extLst>
              <a:ext uri="{FF2B5EF4-FFF2-40B4-BE49-F238E27FC236}">
                <a16:creationId xmlns:a16="http://schemas.microsoft.com/office/drawing/2014/main" id="{F9556C15-6540-D015-52BB-4DCC16C2651E}"/>
              </a:ext>
            </a:extLst>
          </p:cNvPr>
          <p:cNvSpPr txBox="1">
            <a:spLocks/>
          </p:cNvSpPr>
          <p:nvPr/>
        </p:nvSpPr>
        <p:spPr>
          <a:xfrm>
            <a:off x="31931620" y="5081501"/>
            <a:ext cx="12822643" cy="20179800"/>
          </a:xfrm>
          <a:prstGeom prst="rect">
            <a:avLst/>
          </a:prstGeom>
          <a:solidFill>
            <a:schemeClr val="bg1"/>
          </a:solidFill>
          <a:ln w="63500">
            <a:solidFill>
              <a:srgbClr val="9E8274"/>
            </a:solidFill>
          </a:ln>
        </p:spPr>
        <p:txBody>
          <a:bodyPr vert="horz" lIns="540000" tIns="540000" rIns="540000" bIns="540000" rtlCol="0">
            <a:noAutofit/>
          </a:bodyPr>
          <a:lstStyle>
            <a:lvl1pPr marL="1088708" indent="-1088708" algn="l" defTabSz="1451610" rtl="0" eaLnBrk="1" latinLnBrk="0" hangingPunct="1">
              <a:spcBef>
                <a:spcPct val="20000"/>
              </a:spcBef>
              <a:buFont typeface="Arial"/>
              <a:buChar char="•"/>
              <a:defRPr sz="8890" kern="1200">
                <a:solidFill>
                  <a:schemeClr val="tx1"/>
                </a:solidFill>
                <a:latin typeface="+mn-lt"/>
                <a:ea typeface="+mn-ea"/>
                <a:cs typeface="+mn-cs"/>
              </a:defRPr>
            </a:lvl1pPr>
            <a:lvl2pPr marL="2358866" indent="-907256" algn="l" defTabSz="1451610" rtl="0" eaLnBrk="1" latinLnBrk="0" hangingPunct="1">
              <a:spcBef>
                <a:spcPct val="20000"/>
              </a:spcBef>
              <a:buFont typeface="Arial"/>
              <a:buChar char="–"/>
              <a:defRPr sz="7620" kern="1200">
                <a:solidFill>
                  <a:schemeClr val="tx1"/>
                </a:solidFill>
                <a:latin typeface="+mn-lt"/>
                <a:ea typeface="+mn-ea"/>
                <a:cs typeface="+mn-cs"/>
              </a:defRPr>
            </a:lvl2pPr>
            <a:lvl3pPr marL="3629025" indent="-725805" algn="l" defTabSz="1451610" rtl="0" eaLnBrk="1" latinLnBrk="0" hangingPunct="1">
              <a:spcBef>
                <a:spcPct val="20000"/>
              </a:spcBef>
              <a:buFont typeface="Arial"/>
              <a:buChar char="•"/>
              <a:defRPr sz="6350" kern="1200">
                <a:solidFill>
                  <a:schemeClr val="tx1"/>
                </a:solidFill>
                <a:latin typeface="+mn-lt"/>
                <a:ea typeface="+mn-ea"/>
                <a:cs typeface="+mn-cs"/>
              </a:defRPr>
            </a:lvl3pPr>
            <a:lvl4pPr marL="5080635" indent="-725805" algn="l" defTabSz="1451610" rtl="0" eaLnBrk="1" latinLnBrk="0" hangingPunct="1">
              <a:spcBef>
                <a:spcPct val="20000"/>
              </a:spcBef>
              <a:buFont typeface="Arial"/>
              <a:buChar char="–"/>
              <a:defRPr sz="5715" kern="1200">
                <a:solidFill>
                  <a:schemeClr val="tx1"/>
                </a:solidFill>
                <a:latin typeface="+mn-lt"/>
                <a:ea typeface="+mn-ea"/>
                <a:cs typeface="+mn-cs"/>
              </a:defRPr>
            </a:lvl4pPr>
            <a:lvl5pPr marL="6532245" indent="-725805" algn="l" defTabSz="1451610" rtl="0" eaLnBrk="1" latinLnBrk="0" hangingPunct="1">
              <a:spcBef>
                <a:spcPct val="20000"/>
              </a:spcBef>
              <a:buFont typeface="Arial"/>
              <a:buChar char="»"/>
              <a:defRPr sz="5715" kern="1200">
                <a:solidFill>
                  <a:schemeClr val="tx1"/>
                </a:solidFill>
                <a:latin typeface="+mn-lt"/>
                <a:ea typeface="+mn-ea"/>
                <a:cs typeface="+mn-cs"/>
              </a:defRPr>
            </a:lvl5pPr>
            <a:lvl6pPr marL="7983855" indent="-725805" algn="l" defTabSz="1451610" rtl="0" eaLnBrk="1" latinLnBrk="0" hangingPunct="1">
              <a:spcBef>
                <a:spcPct val="20000"/>
              </a:spcBef>
              <a:buFont typeface="Arial"/>
              <a:buChar char="•"/>
              <a:defRPr sz="5715" kern="1200">
                <a:solidFill>
                  <a:schemeClr val="tx1"/>
                </a:solidFill>
                <a:latin typeface="+mn-lt"/>
                <a:ea typeface="+mn-ea"/>
                <a:cs typeface="+mn-cs"/>
              </a:defRPr>
            </a:lvl6pPr>
            <a:lvl7pPr marL="9435465" indent="-725805" algn="l" defTabSz="1451610" rtl="0" eaLnBrk="1" latinLnBrk="0" hangingPunct="1">
              <a:spcBef>
                <a:spcPct val="20000"/>
              </a:spcBef>
              <a:buFont typeface="Arial"/>
              <a:buChar char="•"/>
              <a:defRPr sz="5715" kern="1200">
                <a:solidFill>
                  <a:schemeClr val="tx1"/>
                </a:solidFill>
                <a:latin typeface="+mn-lt"/>
                <a:ea typeface="+mn-ea"/>
                <a:cs typeface="+mn-cs"/>
              </a:defRPr>
            </a:lvl7pPr>
            <a:lvl8pPr marL="10887075" indent="-725805" algn="l" defTabSz="1451610" rtl="0" eaLnBrk="1" latinLnBrk="0" hangingPunct="1">
              <a:spcBef>
                <a:spcPct val="20000"/>
              </a:spcBef>
              <a:buFont typeface="Arial"/>
              <a:buChar char="•"/>
              <a:defRPr sz="5715" kern="1200">
                <a:solidFill>
                  <a:schemeClr val="tx1"/>
                </a:solidFill>
                <a:latin typeface="+mn-lt"/>
                <a:ea typeface="+mn-ea"/>
                <a:cs typeface="+mn-cs"/>
              </a:defRPr>
            </a:lvl8pPr>
            <a:lvl9pPr marL="12338685" indent="-725805" algn="l" defTabSz="1451610" rtl="0" eaLnBrk="1" latinLnBrk="0" hangingPunct="1">
              <a:spcBef>
                <a:spcPct val="20000"/>
              </a:spcBef>
              <a:buFont typeface="Arial"/>
              <a:buChar char="•"/>
              <a:defRPr sz="5715" kern="1200">
                <a:solidFill>
                  <a:schemeClr val="tx1"/>
                </a:solidFill>
                <a:latin typeface="+mn-lt"/>
                <a:ea typeface="+mn-ea"/>
                <a:cs typeface="+mn-cs"/>
              </a:defRPr>
            </a:lvl9pPr>
          </a:lstStyle>
          <a:p>
            <a:pPr marL="0" indent="0">
              <a:buFont typeface="Arial"/>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 Általános vagy ágazati digitális kompetencia?</a:t>
            </a:r>
          </a:p>
          <a:p>
            <a:pPr marL="720000" indent="0">
              <a:buFont typeface="Arial"/>
              <a:buNone/>
            </a:pPr>
            <a:endParaRPr lang="hu-HU" sz="5400" dirty="0">
              <a:latin typeface="Arial" panose="020B0604020202020204" pitchFamily="34" charset="0"/>
              <a:cs typeface="Arial" panose="020B0604020202020204" pitchFamily="34" charset="0"/>
            </a:endParaRPr>
          </a:p>
          <a:p>
            <a:pPr marL="720000" indent="0">
              <a:buFont typeface="Arial"/>
              <a:buNone/>
            </a:pPr>
            <a:r>
              <a:rPr lang="hu-HU" sz="5400" dirty="0">
                <a:latin typeface="Arial" panose="020B0604020202020204" pitchFamily="34" charset="0"/>
                <a:cs typeface="Arial" panose="020B0604020202020204" pitchFamily="34" charset="0"/>
              </a:rPr>
              <a:t>A feladat célja, hogy </a:t>
            </a:r>
            <a:r>
              <a:rPr lang="hu-HU" sz="5400" dirty="0" err="1">
                <a:latin typeface="Arial" panose="020B0604020202020204" pitchFamily="34" charset="0"/>
                <a:cs typeface="Arial" panose="020B0604020202020204" pitchFamily="34" charset="0"/>
              </a:rPr>
              <a:t>végiggondolja</a:t>
            </a:r>
            <a:r>
              <a:rPr lang="hu-HU" sz="5400" dirty="0">
                <a:latin typeface="Arial" panose="020B0604020202020204" pitchFamily="34" charset="0"/>
                <a:cs typeface="Arial" panose="020B0604020202020204" pitchFamily="34" charset="0"/>
              </a:rPr>
              <a:t>, </a:t>
            </a:r>
            <a:r>
              <a:rPr lang="hu-HU" sz="5400" b="1" dirty="0">
                <a:latin typeface="Arial" panose="020B0604020202020204" pitchFamily="34" charset="0"/>
                <a:cs typeface="Arial" panose="020B0604020202020204" pitchFamily="34" charset="0"/>
              </a:rPr>
              <a:t>hogyan viszonyulnak egymáshoz</a:t>
            </a:r>
            <a:r>
              <a:rPr lang="hu-HU" sz="5400" dirty="0">
                <a:latin typeface="Arial" panose="020B0604020202020204" pitchFamily="34" charset="0"/>
                <a:cs typeface="Arial" panose="020B0604020202020204" pitchFamily="34" charset="0"/>
              </a:rPr>
              <a:t> az ágazati digitális kompetenciák és az általános DigKomp-rendszer. A feladat egy </a:t>
            </a:r>
            <a:r>
              <a:rPr lang="hu-HU" sz="5400" b="1" dirty="0">
                <a:latin typeface="Arial" panose="020B0604020202020204" pitchFamily="34" charset="0"/>
                <a:cs typeface="Arial" panose="020B0604020202020204" pitchFamily="34" charset="0"/>
              </a:rPr>
              <a:t>szakmai dilemmá</a:t>
            </a:r>
            <a:r>
              <a:rPr lang="hu-HU" sz="5400" dirty="0">
                <a:latin typeface="Arial" panose="020B0604020202020204" pitchFamily="34" charset="0"/>
                <a:cs typeface="Arial" panose="020B0604020202020204" pitchFamily="34" charset="0"/>
              </a:rPr>
              <a:t>t vet fel: </a:t>
            </a:r>
            <a:r>
              <a:rPr lang="hu-HU" sz="5400" b="1" dirty="0">
                <a:latin typeface="Arial" panose="020B0604020202020204" pitchFamily="34" charset="0"/>
                <a:cs typeface="Arial" panose="020B0604020202020204" pitchFamily="34" charset="0"/>
              </a:rPr>
              <a:t>mennyire lehet</a:t>
            </a:r>
            <a:r>
              <a:rPr lang="hu-HU" sz="5400" dirty="0">
                <a:latin typeface="Arial" panose="020B0604020202020204" pitchFamily="34" charset="0"/>
                <a:cs typeface="Arial" panose="020B0604020202020204" pitchFamily="34" charset="0"/>
              </a:rPr>
              <a:t> egy általános digitáliskompetencia-rendszer alkalmas konkrét szakmai, ágazati vagy munkahelyi </a:t>
            </a:r>
            <a:r>
              <a:rPr lang="hu-HU" sz="5400" b="1" dirty="0">
                <a:latin typeface="Arial" panose="020B0604020202020204" pitchFamily="34" charset="0"/>
                <a:cs typeface="Arial" panose="020B0604020202020204" pitchFamily="34" charset="0"/>
              </a:rPr>
              <a:t>digitális helyzetek leírására</a:t>
            </a:r>
            <a:r>
              <a:rPr lang="hu-HU" sz="5400" dirty="0">
                <a:latin typeface="Arial" panose="020B0604020202020204" pitchFamily="34" charset="0"/>
                <a:cs typeface="Arial" panose="020B0604020202020204" pitchFamily="34" charset="0"/>
              </a:rPr>
              <a:t>.</a:t>
            </a:r>
            <a:endParaRPr lang="hu-HU" sz="4800" dirty="0">
              <a:latin typeface="Arial" panose="020B0604020202020204" pitchFamily="34" charset="0"/>
              <a:cs typeface="Arial" panose="020B0604020202020204" pitchFamily="34" charset="0"/>
            </a:endParaRPr>
          </a:p>
          <a:p>
            <a:pPr marL="0" indent="0" algn="just">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r>
              <a:rPr lang="hu-HU" sz="4800" dirty="0">
                <a:latin typeface="Arial" panose="020B0604020202020204" pitchFamily="34" charset="0"/>
                <a:cs typeface="Arial" panose="020B0604020202020204" pitchFamily="34" charset="0"/>
              </a:rPr>
              <a:t>A feladatnak nincs egyetlen előre meghatározott jó megoldása. A cél az, hogy a konzultáción a résztvevők </a:t>
            </a:r>
            <a:r>
              <a:rPr lang="hu-HU" sz="4800" b="1" dirty="0">
                <a:latin typeface="Arial" panose="020B0604020202020204" pitchFamily="34" charset="0"/>
                <a:cs typeface="Arial" panose="020B0604020202020204" pitchFamily="34" charset="0"/>
              </a:rPr>
              <a:t>összevessék az eltérő értelmezéseket és érveket</a:t>
            </a:r>
            <a:r>
              <a:rPr lang="hu-HU" sz="4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95737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88EBF-035A-8213-0506-EAB7D18397A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8E1436B7-7C7E-40AF-D791-B6BE56139C0F}"/>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I./1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Digitális tevékenységek azonosítása egy egészségügyi élethelyzetben</a:t>
            </a:r>
          </a:p>
        </p:txBody>
      </p:sp>
      <p:sp>
        <p:nvSpPr>
          <p:cNvPr id="3" name="Szöveg helye 2">
            <a:extLst>
              <a:ext uri="{FF2B5EF4-FFF2-40B4-BE49-F238E27FC236}">
                <a16:creationId xmlns:a16="http://schemas.microsoft.com/office/drawing/2014/main" id="{88433A3B-8872-ABCD-8586-0141CA88F15D}"/>
              </a:ext>
            </a:extLst>
          </p:cNvPr>
          <p:cNvSpPr>
            <a:spLocks noGrp="1"/>
          </p:cNvSpPr>
          <p:nvPr>
            <p:ph type="body" idx="1"/>
          </p:nvPr>
        </p:nvSpPr>
        <p:spPr>
          <a:xfrm>
            <a:off x="1874259" y="4239284"/>
            <a:ext cx="41964664" cy="20818013"/>
          </a:xfrm>
          <a:solidFill>
            <a:schemeClr val="bg1"/>
          </a:solidFill>
          <a:ln w="63500">
            <a:solidFill>
              <a:srgbClr val="9E8274"/>
            </a:solidFill>
          </a:ln>
        </p:spPr>
        <p:txBody>
          <a:bodyPr lIns="540000" tIns="540000" rIns="540000" bIns="540000" anchor="t" anchorCtr="0">
            <a:noAutofit/>
          </a:bodyPr>
          <a:lstStyle/>
          <a:p>
            <a:r>
              <a:rPr lang="hu-HU" sz="6000" b="1" dirty="0" err="1">
                <a:solidFill>
                  <a:srgbClr val="9E8274"/>
                </a:solidFill>
                <a:latin typeface="Arial" panose="020B0604020202020204" pitchFamily="34" charset="0"/>
                <a:cs typeface="Arial" panose="020B0604020202020204" pitchFamily="34" charset="0"/>
              </a:rPr>
              <a:t>SzituációK</a:t>
            </a:r>
            <a:endParaRPr lang="hu-HU" sz="6000" dirty="0">
              <a:solidFill>
                <a:srgbClr val="9E8274"/>
              </a:solidFill>
              <a:latin typeface="Arial" panose="020B0604020202020204" pitchFamily="34" charset="0"/>
              <a:cs typeface="Arial" panose="020B0604020202020204" pitchFamily="34" charset="0"/>
            </a:endParaRPr>
          </a:p>
          <a:p>
            <a:pPr>
              <a:spcBef>
                <a:spcPts val="600"/>
              </a:spcBef>
            </a:pPr>
            <a:r>
              <a:rPr lang="hu-HU" sz="4400" dirty="0">
                <a:solidFill>
                  <a:schemeClr val="tx1"/>
                </a:solidFill>
                <a:latin typeface="Arial" panose="020B0604020202020204" pitchFamily="34" charset="0"/>
                <a:cs typeface="Arial" panose="020B0604020202020204" pitchFamily="34" charset="0"/>
              </a:rPr>
              <a:t>1. Egy állampolgár </a:t>
            </a:r>
            <a:r>
              <a:rPr lang="hu-HU" sz="4400" b="1" dirty="0">
                <a:solidFill>
                  <a:schemeClr val="tx1"/>
                </a:solidFill>
                <a:latin typeface="Arial" panose="020B0604020202020204" pitchFamily="34" charset="0"/>
                <a:cs typeface="Arial" panose="020B0604020202020204" pitchFamily="34" charset="0"/>
              </a:rPr>
              <a:t>vérvételen vett részt</a:t>
            </a:r>
            <a:r>
              <a:rPr lang="hu-HU" sz="4400" dirty="0">
                <a:solidFill>
                  <a:schemeClr val="tx1"/>
                </a:solidFill>
                <a:latin typeface="Arial" panose="020B0604020202020204" pitchFamily="34" charset="0"/>
                <a:cs typeface="Arial" panose="020B0604020202020204" pitchFamily="34" charset="0"/>
              </a:rPr>
              <a:t> egy éves általános egészségügyi állapotfelmérés részeként. </a:t>
            </a:r>
            <a:r>
              <a:rPr lang="hu-HU" sz="4400" b="1" dirty="0">
                <a:solidFill>
                  <a:schemeClr val="tx1"/>
                </a:solidFill>
                <a:latin typeface="Arial" panose="020B0604020202020204" pitchFamily="34" charset="0"/>
                <a:cs typeface="Arial" panose="020B0604020202020204" pitchFamily="34" charset="0"/>
              </a:rPr>
              <a:t>Szeretné ellenőrizni</a:t>
            </a:r>
            <a:r>
              <a:rPr lang="hu-HU" sz="4400" dirty="0">
                <a:solidFill>
                  <a:schemeClr val="tx1"/>
                </a:solidFill>
                <a:latin typeface="Arial" panose="020B0604020202020204" pitchFamily="34" charset="0"/>
                <a:cs typeface="Arial" panose="020B0604020202020204" pitchFamily="34" charset="0"/>
              </a:rPr>
              <a:t>, hogy elkészült-e a laboreredménye, megtekinteni a leletet, eligazodni a rajta szereplő információk között, és tájékozódni arról, hogy szükséges-e további egyeztetés a háziorvosával. Az </a:t>
            </a:r>
            <a:r>
              <a:rPr lang="hu-HU" sz="4400" b="1" dirty="0">
                <a:solidFill>
                  <a:schemeClr val="tx1"/>
                </a:solidFill>
                <a:latin typeface="Arial" panose="020B0604020202020204" pitchFamily="34" charset="0"/>
                <a:cs typeface="Arial" panose="020B0604020202020204" pitchFamily="34" charset="0"/>
              </a:rPr>
              <a:t>EESZT lakossági felület</a:t>
            </a:r>
            <a:r>
              <a:rPr lang="hu-HU" sz="4400" dirty="0">
                <a:solidFill>
                  <a:schemeClr val="tx1"/>
                </a:solidFill>
                <a:latin typeface="Arial" panose="020B0604020202020204" pitchFamily="34" charset="0"/>
                <a:cs typeface="Arial" panose="020B0604020202020204" pitchFamily="34" charset="0"/>
              </a:rPr>
              <a:t>ére elektronikus azonosítással szeretne belépni. A belépéshez a </a:t>
            </a:r>
            <a:r>
              <a:rPr lang="hu-HU" sz="4400" b="1" dirty="0">
                <a:solidFill>
                  <a:schemeClr val="tx1"/>
                </a:solidFill>
                <a:latin typeface="Arial" panose="020B0604020202020204" pitchFamily="34" charset="0"/>
                <a:cs typeface="Arial" panose="020B0604020202020204" pitchFamily="34" charset="0"/>
              </a:rPr>
              <a:t>DÁP mobilalkalmazás</a:t>
            </a:r>
            <a:r>
              <a:rPr lang="hu-HU" sz="4400" dirty="0">
                <a:solidFill>
                  <a:schemeClr val="tx1"/>
                </a:solidFill>
                <a:latin typeface="Arial" panose="020B0604020202020204" pitchFamily="34" charset="0"/>
                <a:cs typeface="Arial" panose="020B0604020202020204" pitchFamily="34" charset="0"/>
              </a:rPr>
              <a:t> használatával próbálkozik, de mivel korábban még nem használta ezt az azonosítási módot egészségügyi ügyintézéshez, a folyamat több pontján is </a:t>
            </a:r>
            <a:r>
              <a:rPr lang="hu-HU" sz="4400" b="1" dirty="0">
                <a:solidFill>
                  <a:schemeClr val="tx1"/>
                </a:solidFill>
                <a:latin typeface="Arial" panose="020B0604020202020204" pitchFamily="34" charset="0"/>
                <a:cs typeface="Arial" panose="020B0604020202020204" pitchFamily="34" charset="0"/>
              </a:rPr>
              <a:t>elbizonytalanodik</a:t>
            </a:r>
            <a:r>
              <a:rPr lang="hu-HU" sz="4400" dirty="0">
                <a:solidFill>
                  <a:schemeClr val="tx1"/>
                </a:solidFill>
                <a:latin typeface="Arial" panose="020B0604020202020204" pitchFamily="34" charset="0"/>
                <a:cs typeface="Arial" panose="020B0604020202020204" pitchFamily="34" charset="0"/>
              </a:rPr>
              <a:t>. Nem biztos abban, hogy </a:t>
            </a:r>
            <a:r>
              <a:rPr lang="hu-HU" sz="4400" b="1" dirty="0">
                <a:solidFill>
                  <a:schemeClr val="tx1"/>
                </a:solidFill>
                <a:latin typeface="Arial" panose="020B0604020202020204" pitchFamily="34" charset="0"/>
                <a:cs typeface="Arial" panose="020B0604020202020204" pitchFamily="34" charset="0"/>
              </a:rPr>
              <a:t>jól értelmezi</a:t>
            </a:r>
            <a:r>
              <a:rPr lang="hu-HU" sz="4400" dirty="0">
                <a:solidFill>
                  <a:schemeClr val="tx1"/>
                </a:solidFill>
                <a:latin typeface="Arial" panose="020B0604020202020204" pitchFamily="34" charset="0"/>
                <a:cs typeface="Arial" panose="020B0604020202020204" pitchFamily="34" charset="0"/>
              </a:rPr>
              <a:t> az azonosítás lépéseit, </a:t>
            </a:r>
            <a:r>
              <a:rPr lang="hu-HU" sz="4400" b="1" dirty="0">
                <a:solidFill>
                  <a:schemeClr val="tx1"/>
                </a:solidFill>
                <a:latin typeface="Arial" panose="020B0604020202020204" pitchFamily="34" charset="0"/>
                <a:cs typeface="Arial" panose="020B0604020202020204" pitchFamily="34" charset="0"/>
              </a:rPr>
              <a:t>hol találja</a:t>
            </a:r>
            <a:r>
              <a:rPr lang="hu-HU" sz="4400" dirty="0">
                <a:solidFill>
                  <a:schemeClr val="tx1"/>
                </a:solidFill>
                <a:latin typeface="Arial" panose="020B0604020202020204" pitchFamily="34" charset="0"/>
                <a:cs typeface="Arial" panose="020B0604020202020204" pitchFamily="34" charset="0"/>
              </a:rPr>
              <a:t> a legfrissebb leletet, </a:t>
            </a:r>
            <a:r>
              <a:rPr lang="hu-HU" sz="4400" b="1" dirty="0">
                <a:solidFill>
                  <a:schemeClr val="tx1"/>
                </a:solidFill>
                <a:latin typeface="Arial" panose="020B0604020202020204" pitchFamily="34" charset="0"/>
                <a:cs typeface="Arial" panose="020B0604020202020204" pitchFamily="34" charset="0"/>
              </a:rPr>
              <a:t>hogyan különböztesse meg</a:t>
            </a:r>
            <a:r>
              <a:rPr lang="hu-HU" sz="4400" dirty="0">
                <a:solidFill>
                  <a:schemeClr val="tx1"/>
                </a:solidFill>
                <a:latin typeface="Arial" panose="020B0604020202020204" pitchFamily="34" charset="0"/>
                <a:cs typeface="Arial" panose="020B0604020202020204" pitchFamily="34" charset="0"/>
              </a:rPr>
              <a:t> azt a korábbi dokumentumoktól, </a:t>
            </a:r>
            <a:r>
              <a:rPr lang="hu-HU" sz="4400" b="1" dirty="0">
                <a:solidFill>
                  <a:schemeClr val="tx1"/>
                </a:solidFill>
                <a:latin typeface="Arial" panose="020B0604020202020204" pitchFamily="34" charset="0"/>
                <a:cs typeface="Arial" panose="020B0604020202020204" pitchFamily="34" charset="0"/>
              </a:rPr>
              <a:t>mit jelentenek</a:t>
            </a:r>
            <a:r>
              <a:rPr lang="hu-HU" sz="4400" dirty="0">
                <a:solidFill>
                  <a:schemeClr val="tx1"/>
                </a:solidFill>
                <a:latin typeface="Arial" panose="020B0604020202020204" pitchFamily="34" charset="0"/>
                <a:cs typeface="Arial" panose="020B0604020202020204" pitchFamily="34" charset="0"/>
              </a:rPr>
              <a:t> a leleten szereplő jelölések és referenciaértékek, illetve kell-e külön jeleznie a háziorvosának, hogy az eredmény elérhető.</a:t>
            </a:r>
          </a:p>
          <a:p>
            <a:pPr>
              <a:spcBef>
                <a:spcPts val="600"/>
              </a:spcBef>
            </a:pPr>
            <a:endParaRPr lang="hu-HU" sz="4400" dirty="0">
              <a:solidFill>
                <a:schemeClr val="tx1"/>
              </a:solidFill>
              <a:latin typeface="Arial" panose="020B0604020202020204" pitchFamily="34" charset="0"/>
              <a:cs typeface="Arial" panose="020B0604020202020204" pitchFamily="34" charset="0"/>
            </a:endParaRPr>
          </a:p>
          <a:p>
            <a:pPr>
              <a:spcBef>
                <a:spcPts val="600"/>
              </a:spcBef>
            </a:pPr>
            <a:r>
              <a:rPr lang="hu-HU" sz="4400" dirty="0">
                <a:solidFill>
                  <a:schemeClr val="tx1"/>
                </a:solidFill>
                <a:latin typeface="Arial" panose="020B0604020202020204" pitchFamily="34" charset="0"/>
                <a:cs typeface="Arial" panose="020B0604020202020204" pitchFamily="34" charset="0"/>
              </a:rPr>
              <a:t>2. Egy állampolgár egy helyi önkormányzati </a:t>
            </a:r>
            <a:r>
              <a:rPr lang="hu-HU" sz="4400" b="1" dirty="0">
                <a:solidFill>
                  <a:schemeClr val="tx1"/>
                </a:solidFill>
                <a:latin typeface="Arial" panose="020B0604020202020204" pitchFamily="34" charset="0"/>
                <a:cs typeface="Arial" panose="020B0604020202020204" pitchFamily="34" charset="0"/>
              </a:rPr>
              <a:t>támogatásra szeretne online pályázni</a:t>
            </a:r>
            <a:r>
              <a:rPr lang="hu-HU" sz="4400" dirty="0">
                <a:solidFill>
                  <a:schemeClr val="tx1"/>
                </a:solidFill>
                <a:latin typeface="Arial" panose="020B0604020202020204" pitchFamily="34" charset="0"/>
                <a:cs typeface="Arial" panose="020B0604020202020204" pitchFamily="34" charset="0"/>
              </a:rPr>
              <a:t>. A célja, hogy </a:t>
            </a:r>
            <a:r>
              <a:rPr lang="hu-HU" sz="4400" b="1" dirty="0">
                <a:solidFill>
                  <a:schemeClr val="tx1"/>
                </a:solidFill>
                <a:latin typeface="Arial" panose="020B0604020202020204" pitchFamily="34" charset="0"/>
                <a:cs typeface="Arial" panose="020B0604020202020204" pitchFamily="34" charset="0"/>
              </a:rPr>
              <a:t>megtalálja</a:t>
            </a:r>
            <a:r>
              <a:rPr lang="hu-HU" sz="4400" dirty="0">
                <a:solidFill>
                  <a:schemeClr val="tx1"/>
                </a:solidFill>
                <a:latin typeface="Arial" panose="020B0604020202020204" pitchFamily="34" charset="0"/>
                <a:cs typeface="Arial" panose="020B0604020202020204" pitchFamily="34" charset="0"/>
              </a:rPr>
              <a:t> a hivatalos pályázati felhívást, megértse a feltételeket, </a:t>
            </a:r>
            <a:r>
              <a:rPr lang="hu-HU" sz="4400" b="1" dirty="0">
                <a:solidFill>
                  <a:schemeClr val="tx1"/>
                </a:solidFill>
                <a:latin typeface="Arial" panose="020B0604020202020204" pitchFamily="34" charset="0"/>
                <a:cs typeface="Arial" panose="020B0604020202020204" pitchFamily="34" charset="0"/>
              </a:rPr>
              <a:t>összegyűjtse</a:t>
            </a:r>
            <a:r>
              <a:rPr lang="hu-HU" sz="4400" dirty="0">
                <a:solidFill>
                  <a:schemeClr val="tx1"/>
                </a:solidFill>
                <a:latin typeface="Arial" panose="020B0604020202020204" pitchFamily="34" charset="0"/>
                <a:cs typeface="Arial" panose="020B0604020202020204" pitchFamily="34" charset="0"/>
              </a:rPr>
              <a:t> a szükséges dokumentumokat, majd </a:t>
            </a:r>
            <a:r>
              <a:rPr lang="hu-HU" sz="4400" b="1" dirty="0">
                <a:solidFill>
                  <a:schemeClr val="tx1"/>
                </a:solidFill>
                <a:latin typeface="Arial" panose="020B0604020202020204" pitchFamily="34" charset="0"/>
                <a:cs typeface="Arial" panose="020B0604020202020204" pitchFamily="34" charset="0"/>
              </a:rPr>
              <a:t>elektronikusan benyújtsa </a:t>
            </a:r>
            <a:r>
              <a:rPr lang="hu-HU" sz="4400" dirty="0">
                <a:solidFill>
                  <a:schemeClr val="tx1"/>
                </a:solidFill>
                <a:latin typeface="Arial" panose="020B0604020202020204" pitchFamily="34" charset="0"/>
                <a:cs typeface="Arial" panose="020B0604020202020204" pitchFamily="34" charset="0"/>
              </a:rPr>
              <a:t>a kérelmét. Az interneten több, egymástól </a:t>
            </a:r>
            <a:r>
              <a:rPr lang="hu-HU" sz="4400" b="1" dirty="0">
                <a:solidFill>
                  <a:schemeClr val="tx1"/>
                </a:solidFill>
                <a:latin typeface="Arial" panose="020B0604020202020204" pitchFamily="34" charset="0"/>
                <a:cs typeface="Arial" panose="020B0604020202020204" pitchFamily="34" charset="0"/>
              </a:rPr>
              <a:t>eltérő tartalmú tájékoztatás</a:t>
            </a:r>
            <a:r>
              <a:rPr lang="hu-HU" sz="4400" dirty="0">
                <a:solidFill>
                  <a:schemeClr val="tx1"/>
                </a:solidFill>
                <a:latin typeface="Arial" panose="020B0604020202020204" pitchFamily="34" charset="0"/>
                <a:cs typeface="Arial" panose="020B0604020202020204" pitchFamily="34" charset="0"/>
              </a:rPr>
              <a:t>t talál, és egy AI-eszközt is használ a pályázati feltételek összefoglalásához. A folyamat során több ponton </a:t>
            </a:r>
            <a:r>
              <a:rPr lang="hu-HU" sz="4400" b="1" dirty="0">
                <a:solidFill>
                  <a:schemeClr val="tx1"/>
                </a:solidFill>
                <a:latin typeface="Arial" panose="020B0604020202020204" pitchFamily="34" charset="0"/>
                <a:cs typeface="Arial" panose="020B0604020202020204" pitchFamily="34" charset="0"/>
              </a:rPr>
              <a:t>is elbizonytalanodik</a:t>
            </a:r>
            <a:r>
              <a:rPr lang="hu-HU" sz="4400" dirty="0">
                <a:solidFill>
                  <a:schemeClr val="tx1"/>
                </a:solidFill>
                <a:latin typeface="Arial" panose="020B0604020202020204" pitchFamily="34" charset="0"/>
                <a:cs typeface="Arial" panose="020B0604020202020204" pitchFamily="34" charset="0"/>
              </a:rPr>
              <a:t>. Nem biztos abban, hogy </a:t>
            </a:r>
            <a:r>
              <a:rPr lang="hu-HU" sz="4400" b="1" dirty="0">
                <a:solidFill>
                  <a:schemeClr val="tx1"/>
                </a:solidFill>
                <a:latin typeface="Arial" panose="020B0604020202020204" pitchFamily="34" charset="0"/>
                <a:cs typeface="Arial" panose="020B0604020202020204" pitchFamily="34" charset="0"/>
              </a:rPr>
              <a:t>melyik információforrás </a:t>
            </a:r>
            <a:r>
              <a:rPr lang="hu-HU" sz="4400" dirty="0">
                <a:solidFill>
                  <a:schemeClr val="tx1"/>
                </a:solidFill>
                <a:latin typeface="Arial" panose="020B0604020202020204" pitchFamily="34" charset="0"/>
                <a:cs typeface="Arial" panose="020B0604020202020204" pitchFamily="34" charset="0"/>
              </a:rPr>
              <a:t>a hivatalos és aktuális, </a:t>
            </a:r>
            <a:r>
              <a:rPr lang="hu-HU" sz="4400" b="1" dirty="0">
                <a:solidFill>
                  <a:schemeClr val="tx1"/>
                </a:solidFill>
                <a:latin typeface="Arial" panose="020B0604020202020204" pitchFamily="34" charset="0"/>
                <a:cs typeface="Arial" panose="020B0604020202020204" pitchFamily="34" charset="0"/>
              </a:rPr>
              <a:t>hogyan ellenőrizze </a:t>
            </a:r>
            <a:r>
              <a:rPr lang="hu-HU" sz="4400" dirty="0">
                <a:solidFill>
                  <a:schemeClr val="tx1"/>
                </a:solidFill>
                <a:latin typeface="Arial" panose="020B0604020202020204" pitchFamily="34" charset="0"/>
                <a:cs typeface="Arial" panose="020B0604020202020204" pitchFamily="34" charset="0"/>
              </a:rPr>
              <a:t>az AI által összefoglalt információk pontosságát, milyen dokumentumokat és adatokat szükséges feltöltenie, illetve </a:t>
            </a:r>
            <a:r>
              <a:rPr lang="hu-HU" sz="4400" b="1" dirty="0">
                <a:solidFill>
                  <a:schemeClr val="tx1"/>
                </a:solidFill>
                <a:latin typeface="Arial" panose="020B0604020202020204" pitchFamily="34" charset="0"/>
                <a:cs typeface="Arial" panose="020B0604020202020204" pitchFamily="34" charset="0"/>
              </a:rPr>
              <a:t>hogyan győződhet</a:t>
            </a:r>
            <a:r>
              <a:rPr lang="hu-HU" sz="4400" dirty="0">
                <a:solidFill>
                  <a:schemeClr val="tx1"/>
                </a:solidFill>
                <a:latin typeface="Arial" panose="020B0604020202020204" pitchFamily="34" charset="0"/>
                <a:cs typeface="Arial" panose="020B0604020202020204" pitchFamily="34" charset="0"/>
              </a:rPr>
              <a:t> meg arról, hogy a kérelmet sikeresen benyújtotta, és hol követheti nyomon annak státuszát.</a:t>
            </a:r>
          </a:p>
          <a:p>
            <a:pPr>
              <a:spcBef>
                <a:spcPts val="600"/>
              </a:spcBef>
            </a:pPr>
            <a:endParaRPr lang="hu-HU" sz="4400" b="1" dirty="0">
              <a:solidFill>
                <a:schemeClr val="tx1"/>
              </a:solidFill>
              <a:latin typeface="Arial" panose="020B0604020202020204" pitchFamily="34" charset="0"/>
              <a:cs typeface="Arial" panose="020B0604020202020204" pitchFamily="34" charset="0"/>
            </a:endParaRPr>
          </a:p>
          <a:p>
            <a:r>
              <a:rPr lang="hu-HU" sz="6000" b="1" dirty="0">
                <a:solidFill>
                  <a:srgbClr val="B56D52"/>
                </a:solidFill>
                <a:latin typeface="Arial" panose="020B0604020202020204" pitchFamily="34" charset="0"/>
                <a:cs typeface="Arial" panose="020B0604020202020204" pitchFamily="34" charset="0"/>
              </a:rPr>
              <a:t>Feladat</a:t>
            </a:r>
            <a:endParaRPr lang="hu-HU" sz="6000" dirty="0">
              <a:solidFill>
                <a:srgbClr val="B56D52"/>
              </a:solidFill>
              <a:latin typeface="Arial" panose="020B0604020202020204" pitchFamily="34" charset="0"/>
              <a:cs typeface="Arial" panose="020B0604020202020204" pitchFamily="34" charset="0"/>
            </a:endParaRPr>
          </a:p>
          <a:p>
            <a:r>
              <a:rPr lang="hu-HU" sz="4400" dirty="0">
                <a:latin typeface="Arial" panose="020B0604020202020204" pitchFamily="34" charset="0"/>
                <a:cs typeface="Arial" panose="020B0604020202020204" pitchFamily="34" charset="0"/>
              </a:rPr>
              <a:t>Gondolja végig a fenti helyzetet a DigKomp-rendszer szempontjából. </a:t>
            </a:r>
          </a:p>
          <a:p>
            <a:pPr lvl="0"/>
            <a:r>
              <a:rPr lang="hu-HU" sz="4400" b="1" dirty="0">
                <a:solidFill>
                  <a:schemeClr val="tx1"/>
                </a:solidFill>
                <a:latin typeface="Arial" panose="020B0604020202020204" pitchFamily="34" charset="0"/>
                <a:cs typeface="Arial" panose="020B0604020202020204" pitchFamily="34" charset="0"/>
              </a:rPr>
              <a:t>Milyen digitális tevékenységek jelennek meg ebben az élethelyzetben?</a:t>
            </a:r>
            <a:r>
              <a:rPr lang="hu-HU" sz="4400" dirty="0">
                <a:solidFill>
                  <a:schemeClr val="tx1"/>
                </a:solidFill>
                <a:latin typeface="Arial" panose="020B0604020202020204" pitchFamily="34" charset="0"/>
                <a:cs typeface="Arial" panose="020B0604020202020204" pitchFamily="34" charset="0"/>
              </a:rPr>
              <a:t> </a:t>
            </a:r>
          </a:p>
          <a:p>
            <a:pPr lvl="0"/>
            <a:r>
              <a:rPr lang="hu-HU" sz="4000" dirty="0">
                <a:latin typeface="Arial" panose="020B0604020202020204" pitchFamily="34" charset="0"/>
                <a:cs typeface="Arial" panose="020B0604020202020204" pitchFamily="34" charset="0"/>
              </a:rPr>
              <a:t>Gondolja végig a folyamat fő lépéseit a belépéstől a lelet megtalálásán át a további teendők tisztázásáig. Ne csak a technikai műveleteket vegye figyelembe, hanem azt is, amikor az állampolgár információt keres, döntést hoz, adatot értelmez, vagy bizonytalan helyzetben próbál eligazodni. </a:t>
            </a:r>
          </a:p>
          <a:p>
            <a:pPr lvl="0"/>
            <a:r>
              <a:rPr lang="hu-HU" sz="4400" b="1" dirty="0">
                <a:solidFill>
                  <a:schemeClr val="tx1"/>
                </a:solidFill>
                <a:latin typeface="Arial" panose="020B0604020202020204" pitchFamily="34" charset="0"/>
                <a:cs typeface="Arial" panose="020B0604020202020204" pitchFamily="34" charset="0"/>
              </a:rPr>
              <a:t>Mely DigKomp-kompetenciaterületekhez, illetve lehetőség szerint mely kompetenciaelemekhez kapcsolódhatnak ezek a tevékenységek?</a:t>
            </a:r>
            <a:r>
              <a:rPr lang="hu-HU" sz="4400" dirty="0">
                <a:solidFill>
                  <a:schemeClr val="tx1"/>
                </a:solidFill>
                <a:latin typeface="Arial" panose="020B0604020202020204" pitchFamily="34" charset="0"/>
                <a:cs typeface="Arial" panose="020B0604020202020204" pitchFamily="34" charset="0"/>
              </a:rPr>
              <a:t> </a:t>
            </a:r>
          </a:p>
          <a:p>
            <a:pPr lvl="0"/>
            <a:r>
              <a:rPr lang="hu-HU" sz="4000" dirty="0">
                <a:latin typeface="Arial" panose="020B0604020202020204" pitchFamily="34" charset="0"/>
                <a:cs typeface="Arial" panose="020B0604020202020204" pitchFamily="34" charset="0"/>
              </a:rPr>
              <a:t>Próbálja meg azonosítani, hogy mely kompetenciaterületek és kompetenciaelemek jelenhetnek meg a helyzetben. </a:t>
            </a:r>
          </a:p>
          <a:p>
            <a:pPr lvl="0"/>
            <a:r>
              <a:rPr lang="hu-HU" sz="4400" b="1" dirty="0">
                <a:solidFill>
                  <a:schemeClr val="tx1"/>
                </a:solidFill>
                <a:latin typeface="Arial" panose="020B0604020202020204" pitchFamily="34" charset="0"/>
                <a:cs typeface="Arial" panose="020B0604020202020204" pitchFamily="34" charset="0"/>
              </a:rPr>
              <a:t>Mely pontokon lehet szüksége az állampolgárnak támogatásra?</a:t>
            </a:r>
            <a:r>
              <a:rPr lang="hu-HU" sz="4400" dirty="0">
                <a:solidFill>
                  <a:schemeClr val="tx1"/>
                </a:solidFill>
                <a:latin typeface="Arial" panose="020B0604020202020204" pitchFamily="34" charset="0"/>
                <a:cs typeface="Arial" panose="020B0604020202020204" pitchFamily="34" charset="0"/>
              </a:rPr>
              <a:t> </a:t>
            </a:r>
          </a:p>
          <a:p>
            <a:pPr lvl="0"/>
            <a:r>
              <a:rPr lang="hu-HU" sz="4000" dirty="0">
                <a:latin typeface="Arial" panose="020B0604020202020204" pitchFamily="34" charset="0"/>
                <a:cs typeface="Arial" panose="020B0604020202020204" pitchFamily="34" charset="0"/>
              </a:rPr>
              <a:t>Gondolja végig, hogy a bizonytalanságok milyen típusú nehézségekre utalnak, és ezek közül melyek kezelhetők képzéssel, gyakorlással vagy célzott segítségnyújtással. </a:t>
            </a:r>
          </a:p>
          <a:p>
            <a:pPr lvl="0"/>
            <a:r>
              <a:rPr lang="hu-HU" sz="4400" b="1" dirty="0">
                <a:solidFill>
                  <a:schemeClr val="tx1"/>
                </a:solidFill>
                <a:latin typeface="Arial" panose="020B0604020202020204" pitchFamily="34" charset="0"/>
                <a:cs typeface="Arial" panose="020B0604020202020204" pitchFamily="34" charset="0"/>
              </a:rPr>
              <a:t>Milyen képzési tartalom vagy gyakorlófeladat segíthetné abban, hogy önállóbban kezelje ezt a helyzetet?</a:t>
            </a:r>
            <a:r>
              <a:rPr lang="hu-HU" sz="4400" dirty="0">
                <a:solidFill>
                  <a:schemeClr val="tx1"/>
                </a:solidFill>
                <a:latin typeface="Arial" panose="020B0604020202020204" pitchFamily="34" charset="0"/>
                <a:cs typeface="Arial" panose="020B0604020202020204" pitchFamily="34" charset="0"/>
              </a:rPr>
              <a:t> </a:t>
            </a:r>
          </a:p>
          <a:p>
            <a:pPr lvl="0"/>
            <a:r>
              <a:rPr lang="hu-HU" sz="4000" dirty="0">
                <a:latin typeface="Arial" panose="020B0604020202020204" pitchFamily="34" charset="0"/>
                <a:cs typeface="Arial" panose="020B0604020202020204" pitchFamily="34" charset="0"/>
              </a:rPr>
              <a:t>Fogalmazzon meg legalább két lehetséges fejlesztési irányt. </a:t>
            </a:r>
          </a:p>
        </p:txBody>
      </p:sp>
      <p:grpSp>
        <p:nvGrpSpPr>
          <p:cNvPr id="4" name="Group 51">
            <a:extLst>
              <a:ext uri="{FF2B5EF4-FFF2-40B4-BE49-F238E27FC236}">
                <a16:creationId xmlns:a16="http://schemas.microsoft.com/office/drawing/2014/main" id="{4671734A-1454-3ABE-64B2-6DD0B30D68B9}"/>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ABC03555-DB86-7035-C4D6-0501C546CAD6}"/>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924AA9D6-5A28-D6FA-117D-C4ADDF1BB550}"/>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DEB04C10-7B67-15AF-2FD8-231C0DAF4633}"/>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E398381B-B037-E7BE-C69F-FA2D8A4C0AB1}"/>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763122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7140D-92ED-4218-6416-8AB5D8C66244}"/>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BB8FB2F5-0502-E419-5CC1-46A7F27C6D4C}"/>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I./1 Konzultációs feladat SEGÉDLET</a:t>
            </a:r>
            <a:br>
              <a:rPr lang="hu-HU" sz="6000" dirty="0">
                <a:latin typeface="Arial" panose="020B0604020202020204" pitchFamily="34" charset="0"/>
                <a:cs typeface="Arial" panose="020B0604020202020204" pitchFamily="34" charset="0"/>
              </a:rPr>
            </a:br>
            <a:r>
              <a:rPr lang="hu-HU" sz="6000" dirty="0">
                <a:latin typeface="Arial" panose="020B0604020202020204" pitchFamily="34" charset="0"/>
                <a:cs typeface="Arial" panose="020B0604020202020204" pitchFamily="34" charset="0"/>
              </a:rPr>
              <a:t> </a:t>
            </a:r>
            <a:r>
              <a:rPr lang="hu-HU" sz="6000" dirty="0" err="1">
                <a:latin typeface="Arial" panose="020B0604020202020204" pitchFamily="34" charset="0"/>
                <a:cs typeface="Arial" panose="020B0604020202020204" pitchFamily="34" charset="0"/>
              </a:rPr>
              <a:t>DigKOMP</a:t>
            </a:r>
            <a:r>
              <a:rPr lang="hu-HU" sz="6000" dirty="0">
                <a:latin typeface="Arial" panose="020B0604020202020204" pitchFamily="34" charset="0"/>
                <a:cs typeface="Arial" panose="020B0604020202020204" pitchFamily="34" charset="0"/>
              </a:rPr>
              <a:t> 2. dimenzió</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0B8376EF-BDBB-9606-9A7B-27865F916F00}"/>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90FA6A87-77A2-5C40-1191-6BEE5B241060}"/>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826A06BF-61B6-DCB3-1FB4-E750171AC7EE}"/>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9BBD2796-8930-2B2A-7599-1850F23D940F}"/>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D613EFD5-49D7-A1FB-CDC2-17D0EBC62BF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aphicFrame>
        <p:nvGraphicFramePr>
          <p:cNvPr id="10" name="Táblázat 9">
            <a:extLst>
              <a:ext uri="{FF2B5EF4-FFF2-40B4-BE49-F238E27FC236}">
                <a16:creationId xmlns:a16="http://schemas.microsoft.com/office/drawing/2014/main" id="{671FEB7D-82F6-EC73-9169-D4A4278EC0F0}"/>
              </a:ext>
            </a:extLst>
          </p:cNvPr>
          <p:cNvGraphicFramePr>
            <a:graphicFrameLocks noGrp="1"/>
          </p:cNvGraphicFramePr>
          <p:nvPr>
            <p:extLst>
              <p:ext uri="{D42A27DB-BD31-4B8C-83A1-F6EECF244321}">
                <p14:modId xmlns:p14="http://schemas.microsoft.com/office/powerpoint/2010/main" val="87872422"/>
              </p:ext>
            </p:extLst>
          </p:nvPr>
        </p:nvGraphicFramePr>
        <p:xfrm>
          <a:off x="645931" y="3353556"/>
          <a:ext cx="43931648" cy="21937044"/>
        </p:xfrm>
        <a:graphic>
          <a:graphicData uri="http://schemas.openxmlformats.org/drawingml/2006/table">
            <a:tbl>
              <a:tblPr/>
              <a:tblGrid>
                <a:gridCol w="7842660">
                  <a:extLst>
                    <a:ext uri="{9D8B030D-6E8A-4147-A177-3AD203B41FA5}">
                      <a16:colId xmlns:a16="http://schemas.microsoft.com/office/drawing/2014/main" val="918928911"/>
                    </a:ext>
                  </a:extLst>
                </a:gridCol>
                <a:gridCol w="18044494">
                  <a:extLst>
                    <a:ext uri="{9D8B030D-6E8A-4147-A177-3AD203B41FA5}">
                      <a16:colId xmlns:a16="http://schemas.microsoft.com/office/drawing/2014/main" val="581178051"/>
                    </a:ext>
                  </a:extLst>
                </a:gridCol>
                <a:gridCol w="18044494">
                  <a:extLst>
                    <a:ext uri="{9D8B030D-6E8A-4147-A177-3AD203B41FA5}">
                      <a16:colId xmlns:a16="http://schemas.microsoft.com/office/drawing/2014/main" val="2015499002"/>
                    </a:ext>
                  </a:extLst>
                </a:gridCol>
              </a:tblGrid>
              <a:tr h="3248209">
                <a:tc>
                  <a:txBody>
                    <a:bodyPr/>
                    <a:lstStyle/>
                    <a:p>
                      <a:pPr algn="l" fontAlgn="ctr">
                        <a:buNone/>
                      </a:pPr>
                      <a:r>
                        <a:rPr lang="hu-HU" sz="4400" b="1" i="0" u="none" strike="noStrike" dirty="0">
                          <a:solidFill>
                            <a:srgbClr val="FFFFFF"/>
                          </a:solidFill>
                          <a:effectLst/>
                          <a:latin typeface="Arial" panose="020B0604020202020204" pitchFamily="34" charset="0"/>
                        </a:rPr>
                        <a:t>DigKomp-kompetenciaterület </a:t>
                      </a:r>
                      <a:br>
                        <a:rPr lang="hu-HU" sz="4400" b="1" i="0" u="none" strike="noStrike" dirty="0">
                          <a:solidFill>
                            <a:srgbClr val="FFFFFF"/>
                          </a:solidFill>
                          <a:effectLst/>
                          <a:latin typeface="Arial" panose="020B0604020202020204" pitchFamily="34" charset="0"/>
                        </a:rPr>
                      </a:br>
                      <a:r>
                        <a:rPr lang="hu-HU" sz="4400" b="1" i="0" u="none" strike="noStrike" dirty="0">
                          <a:solidFill>
                            <a:srgbClr val="FFFFFF"/>
                          </a:solidFill>
                          <a:effectLst/>
                          <a:latin typeface="Arial" panose="020B0604020202020204" pitchFamily="34" charset="0"/>
                        </a:rPr>
                        <a:t>(1. dimenzió)</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tc>
                  <a:txBody>
                    <a:bodyPr/>
                    <a:lstStyle/>
                    <a:p>
                      <a:pPr algn="l" fontAlgn="ctr">
                        <a:buNone/>
                      </a:pPr>
                      <a:r>
                        <a:rPr lang="hu-HU" sz="4400" b="1" i="0" u="none" strike="noStrike">
                          <a:solidFill>
                            <a:srgbClr val="FFFFFF"/>
                          </a:solidFill>
                          <a:effectLst/>
                          <a:latin typeface="Arial" panose="020B0604020202020204" pitchFamily="34" charset="0"/>
                        </a:rPr>
                        <a:t>A kompetenciaterület meghatározása</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tc>
                  <a:txBody>
                    <a:bodyPr/>
                    <a:lstStyle/>
                    <a:p>
                      <a:pPr algn="l" fontAlgn="ctr">
                        <a:buNone/>
                      </a:pPr>
                      <a:r>
                        <a:rPr lang="hu-HU" sz="4400" b="1" i="0" u="none" strike="noStrike">
                          <a:solidFill>
                            <a:srgbClr val="FFFFFF"/>
                          </a:solidFill>
                          <a:effectLst/>
                          <a:latin typeface="Arial" panose="020B0604020202020204" pitchFamily="34" charset="0"/>
                        </a:rPr>
                        <a:t>Kapcsolódó kompetenciaelemek </a:t>
                      </a:r>
                      <a:br>
                        <a:rPr lang="hu-HU" sz="4400" b="1" i="0" u="none" strike="noStrike">
                          <a:solidFill>
                            <a:srgbClr val="FFFFFF"/>
                          </a:solidFill>
                          <a:effectLst/>
                          <a:latin typeface="Arial" panose="020B0604020202020204" pitchFamily="34" charset="0"/>
                        </a:rPr>
                      </a:br>
                      <a:r>
                        <a:rPr lang="hu-HU" sz="4400" b="1" i="0" u="none" strike="noStrike">
                          <a:solidFill>
                            <a:srgbClr val="FFFFFF"/>
                          </a:solidFill>
                          <a:effectLst/>
                          <a:latin typeface="Arial" panose="020B0604020202020204" pitchFamily="34" charset="0"/>
                        </a:rPr>
                        <a:t>(2. dimenzió)</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extLst>
                  <a:ext uri="{0D108BD9-81ED-4DB2-BD59-A6C34878D82A}">
                    <a16:rowId xmlns:a16="http://schemas.microsoft.com/office/drawing/2014/main" val="859321937"/>
                  </a:ext>
                </a:extLst>
              </a:tr>
              <a:tr h="3210937">
                <a:tc>
                  <a:txBody>
                    <a:bodyPr/>
                    <a:lstStyle/>
                    <a:p>
                      <a:pPr algn="l" fontAlgn="ctr">
                        <a:buNone/>
                      </a:pPr>
                      <a:r>
                        <a:rPr lang="hu-HU" sz="4400" b="1" i="0" u="none" strike="noStrike" dirty="0">
                          <a:solidFill>
                            <a:srgbClr val="000000"/>
                          </a:solidFill>
                          <a:effectLst/>
                          <a:latin typeface="Arial" panose="020B0604020202020204" pitchFamily="34" charset="0"/>
                        </a:rPr>
                        <a:t>1. Információ- és adatmenedzsment</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Az információs igények megfogalmazása, a digitális adatok, információk és tartalmak felkutatása és visszakeresése. A forrás és tartalom relevanciájának megítélése. Digitális adatok, információk és tartalmak tárolása, kezelése és rendszerezése.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1. Adatok, információk és digitális tartalmak böngészése, keresése és szűrése;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2. Adatok, információk és digitális tartalmak kiértékelése;</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3. Adatok, információk és digitális tartalmak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2314355379"/>
                  </a:ext>
                </a:extLst>
              </a:tr>
              <a:tr h="4811501">
                <a:tc>
                  <a:txBody>
                    <a:bodyPr/>
                    <a:lstStyle/>
                    <a:p>
                      <a:pPr algn="l" fontAlgn="ctr">
                        <a:buNone/>
                      </a:pPr>
                      <a:r>
                        <a:rPr lang="hu-HU" sz="4400" b="1" i="0" u="none" strike="noStrike" dirty="0">
                          <a:solidFill>
                            <a:srgbClr val="000000"/>
                          </a:solidFill>
                          <a:effectLst/>
                          <a:latin typeface="Arial" panose="020B0604020202020204" pitchFamily="34" charset="0"/>
                        </a:rPr>
                        <a:t>2. Kommunikáció és együttműködés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Interakció, kommunikáció és együttműködés a digitális technológiák segítségével, miközben tudatában van a kulturális és generációs sokszínűségnek. Részvétel a társadalomban állami és magán digitális szolgáltatásokon és részvételen alapuló állampolgárságon keresztül. A digitális jelenlét, identitás és hírnév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a:solidFill>
                            <a:srgbClr val="000000"/>
                          </a:solidFill>
                          <a:effectLst/>
                          <a:latin typeface="Arial" panose="020B0604020202020204" pitchFamily="34" charset="0"/>
                        </a:rPr>
                        <a:t>1. Digitális technológiával támogatott interakció;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2. Megosztás digitális technológiák segítségével;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3. Az állampolgárság gyakorlása digitális technológiák segítségével;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4. Együttműködés digitális technológiák segítségével;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5. Netikett;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6. A digitális személyazonosság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850034712"/>
                  </a:ext>
                </a:extLst>
              </a:tr>
              <a:tr h="3210937">
                <a:tc>
                  <a:txBody>
                    <a:bodyPr/>
                    <a:lstStyle/>
                    <a:p>
                      <a:pPr algn="l" fontAlgn="ctr">
                        <a:buNone/>
                      </a:pPr>
                      <a:r>
                        <a:rPr lang="hu-HU" sz="4400" b="1" i="0" u="none" strike="noStrike" dirty="0">
                          <a:solidFill>
                            <a:srgbClr val="000000"/>
                          </a:solidFill>
                          <a:effectLst/>
                          <a:latin typeface="Arial" panose="020B0604020202020204" pitchFamily="34" charset="0"/>
                        </a:rPr>
                        <a:t>3. Digitális tartalmak létrehozása</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a:solidFill>
                            <a:srgbClr val="000000"/>
                          </a:solidFill>
                          <a:effectLst/>
                          <a:latin typeface="Arial" panose="020B0604020202020204" pitchFamily="34" charset="0"/>
                        </a:rPr>
                        <a:t>Digitális tartalom létrehozása és szerkesztése. Az információk és tartalmak fejlesztése és integrálása egy meglévő tudásanyagba. Annak megértése, hogyan kell alkalmazni a szerzői jogokat és az engedélyeket, valamint, hogy miként lehet egy számítógépes rendszernek érthető utasításokat adni.</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a:solidFill>
                            <a:srgbClr val="000000"/>
                          </a:solidFill>
                          <a:effectLst/>
                          <a:latin typeface="Arial" panose="020B0604020202020204" pitchFamily="34" charset="0"/>
                        </a:rPr>
                        <a:t>1. Digitális tartalomfejlesztés;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2. Digitális tartalmak integrálása és átalakítása;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3. Szerzői jog és felhasználási feltételek;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4. Programozás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8545238"/>
                  </a:ext>
                </a:extLst>
              </a:tr>
              <a:tr h="4011220">
                <a:tc>
                  <a:txBody>
                    <a:bodyPr/>
                    <a:lstStyle/>
                    <a:p>
                      <a:pPr algn="l" fontAlgn="ctr">
                        <a:buNone/>
                      </a:pPr>
                      <a:r>
                        <a:rPr lang="hu-HU" sz="4400" b="1" i="0" u="none" strike="noStrike" dirty="0">
                          <a:solidFill>
                            <a:srgbClr val="000000"/>
                          </a:solidFill>
                          <a:effectLst/>
                          <a:latin typeface="Arial" panose="020B0604020202020204" pitchFamily="34" charset="0"/>
                        </a:rPr>
                        <a:t>4. Biztonság</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a:solidFill>
                            <a:srgbClr val="000000"/>
                          </a:solidFill>
                          <a:effectLst/>
                          <a:latin typeface="Arial" panose="020B0604020202020204" pitchFamily="34" charset="0"/>
                        </a:rPr>
                        <a:t>Az eszközök, a tartalom, a személyes adatok és a magánélet védelme digitális környezetben. A fizikai és pszichológiai egészség védelme, valamint a társadalmi jóllétet és a társadalmi befogadást szolgáló digitális technológiákkal való tudatosság megteremtése. Tisztában lenni a digitális technológiák környezeti hatásával és azok használatával.</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1. Eszközök védelme;</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2. A személyes adatok és a magánszféra védelme;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3. Az egészség és a jóllét védelme;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4.A környezet védelme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4161374311"/>
                  </a:ext>
                </a:extLst>
              </a:tr>
              <a:tr h="3210937">
                <a:tc>
                  <a:txBody>
                    <a:bodyPr/>
                    <a:lstStyle/>
                    <a:p>
                      <a:pPr algn="l" fontAlgn="ctr">
                        <a:buNone/>
                      </a:pPr>
                      <a:r>
                        <a:rPr lang="hu-HU" sz="4400" b="1" i="0" u="none" strike="noStrike" dirty="0">
                          <a:solidFill>
                            <a:srgbClr val="000000"/>
                          </a:solidFill>
                          <a:effectLst/>
                          <a:latin typeface="Arial" panose="020B0604020202020204" pitchFamily="34" charset="0"/>
                        </a:rPr>
                        <a:t>5. Problémamegoldás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a:solidFill>
                            <a:srgbClr val="000000"/>
                          </a:solidFill>
                          <a:effectLst/>
                          <a:latin typeface="Arial" panose="020B0604020202020204" pitchFamily="34" charset="0"/>
                        </a:rPr>
                        <a:t>Az igények és problémák azonosítása, valamint a fogalmi problémák megoldása digitális környezetben. Digitális eszközök használata a folyamatok és termékek innovációjához. A digitális evolúció naprakész követése.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1. Technikai problémák megoldása;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2. Igények és technológiai válaszmegoldások azonosítása;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3. Digitális technológia kreatív alkalmazása;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4. Digitáliskompetencia-hiányosságok felismerése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3911532900"/>
                  </a:ext>
                </a:extLst>
              </a:tr>
            </a:tbl>
          </a:graphicData>
        </a:graphic>
      </p:graphicFrame>
    </p:spTree>
    <p:extLst>
      <p:ext uri="{BB962C8B-B14F-4D97-AF65-F5344CB8AC3E}">
        <p14:creationId xmlns:p14="http://schemas.microsoft.com/office/powerpoint/2010/main" val="468684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CAFF3-9167-6FDD-7269-F07D2F8AC1C5}"/>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CC7467C4-8A15-F9CF-7EC6-FDB075FB05AF}"/>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I./1/A Konzultációs feladat MINTAMEGOLDÁSA</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EC86C88A-2695-7565-5B0C-48BCE2795BA2}"/>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1504F6BC-C718-09B4-1EB5-EFBB7B9A6C9D}"/>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9F157323-E5AE-1994-9EEF-7F2942C34016}"/>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77CB3EF9-2625-E2E9-A8DA-EF65455A635C}"/>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3BBFF33A-06C0-8BF6-1375-DC53A84EC0AD}"/>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204104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C9704-AB73-F936-50A7-5BB8F26D16E6}"/>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8366E5F-E512-CF7F-AFDA-508D4F6AA208}"/>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I./1/B Konzultációs feladat MINTAMEGOLDÁSA</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2E79722C-715B-E02D-4B6B-F9F3DB66A549}"/>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03DDD3F0-5895-A22C-E205-1773C1297CB4}"/>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CCBAF0E5-2369-B409-E540-AD4644EDDC4A}"/>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34876C54-D2D7-4364-2E69-E675C93E645A}"/>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AFA3C524-FB4B-0CDF-FB94-676249AF6F4B}"/>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591801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E392D-92AA-47EB-9B28-4B63579120E2}"/>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D051309D-03BB-8043-9410-DA30F24844B2}"/>
              </a:ext>
            </a:extLst>
          </p:cNvPr>
          <p:cNvSpPr>
            <a:spLocks noGrp="1"/>
          </p:cNvSpPr>
          <p:nvPr>
            <p:ph type="title"/>
          </p:nvPr>
        </p:nvSpPr>
        <p:spPr>
          <a:xfrm>
            <a:off x="1874259" y="1167227"/>
            <a:ext cx="40852157" cy="3932113"/>
          </a:xfrm>
        </p:spPr>
        <p:txBody>
          <a:bodyPr>
            <a:noAutofit/>
          </a:bodyPr>
          <a:lstStyle/>
          <a:p>
            <a:r>
              <a:rPr lang="hu-HU" sz="6000" dirty="0">
                <a:latin typeface="Arial" panose="020B0604020202020204" pitchFamily="34" charset="0"/>
                <a:cs typeface="Arial" panose="020B0604020202020204" pitchFamily="34" charset="0"/>
              </a:rPr>
              <a:t>I./2/A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Digitális tevékenységek DigKomp szerinti kapcsolása („Mini </a:t>
            </a:r>
            <a:r>
              <a:rPr lang="hu-HU" sz="6000" dirty="0" err="1">
                <a:solidFill>
                  <a:srgbClr val="B56D52"/>
                </a:solidFill>
                <a:latin typeface="Arial" panose="020B0604020202020204" pitchFamily="34" charset="0"/>
                <a:cs typeface="Arial" panose="020B0604020202020204" pitchFamily="34" charset="0"/>
              </a:rPr>
              <a:t>mapping</a:t>
            </a:r>
            <a:r>
              <a:rPr lang="hu-HU" sz="6000" dirty="0">
                <a:solidFill>
                  <a:srgbClr val="B56D52"/>
                </a:solidFill>
                <a:latin typeface="Arial" panose="020B0604020202020204" pitchFamily="34" charset="0"/>
                <a:cs typeface="Arial" panose="020B0604020202020204" pitchFamily="34" charset="0"/>
              </a:rPr>
              <a:t>")</a:t>
            </a:r>
          </a:p>
        </p:txBody>
      </p:sp>
      <p:sp>
        <p:nvSpPr>
          <p:cNvPr id="3" name="Szöveg helye 2">
            <a:extLst>
              <a:ext uri="{FF2B5EF4-FFF2-40B4-BE49-F238E27FC236}">
                <a16:creationId xmlns:a16="http://schemas.microsoft.com/office/drawing/2014/main" id="{33B34BF7-8796-1C41-A277-AAE4C162CA5A}"/>
              </a:ext>
            </a:extLst>
          </p:cNvPr>
          <p:cNvSpPr>
            <a:spLocks noGrp="1"/>
          </p:cNvSpPr>
          <p:nvPr>
            <p:ph type="body" idx="1"/>
          </p:nvPr>
        </p:nvSpPr>
        <p:spPr>
          <a:xfrm>
            <a:off x="1874259" y="4239284"/>
            <a:ext cx="41964664" cy="20768428"/>
          </a:xfrm>
          <a:solidFill>
            <a:schemeClr val="bg1"/>
          </a:solidFill>
          <a:ln w="63500">
            <a:solidFill>
              <a:srgbClr val="9E8274"/>
            </a:solidFill>
          </a:ln>
        </p:spPr>
        <p:txBody>
          <a:bodyPr lIns="540000" tIns="540000" rIns="540000" bIns="540000" anchor="t" anchorCtr="0">
            <a:noAutofit/>
          </a:bodyPr>
          <a:lstStyle/>
          <a:p>
            <a:r>
              <a:rPr lang="hu-HU" sz="6000" b="1" dirty="0">
                <a:solidFill>
                  <a:srgbClr val="B56D52"/>
                </a:solidFill>
                <a:latin typeface="Arial" panose="020B0604020202020204" pitchFamily="34" charset="0"/>
                <a:cs typeface="Arial" panose="020B0604020202020204" pitchFamily="34" charset="0"/>
              </a:rPr>
              <a:t>Feladat</a:t>
            </a:r>
            <a:endParaRPr lang="hu-HU" sz="6000" dirty="0">
              <a:solidFill>
                <a:srgbClr val="B56D52"/>
              </a:solidFill>
              <a:latin typeface="Arial" panose="020B0604020202020204" pitchFamily="34" charset="0"/>
              <a:cs typeface="Arial" panose="020B0604020202020204" pitchFamily="34" charset="0"/>
            </a:endParaRPr>
          </a:p>
          <a:p>
            <a:r>
              <a:rPr lang="hu-HU" sz="4800" dirty="0">
                <a:latin typeface="Arial" panose="020B0604020202020204" pitchFamily="34" charset="0"/>
                <a:cs typeface="Arial" panose="020B0604020202020204" pitchFamily="34" charset="0"/>
              </a:rPr>
              <a:t>Olvassa el az alábbi digitális tevékenységeket. Gondolja végig, hogy mely DigKomp-kompetenciaterülethez, illetve lehetőség szerint mely kompetenciaelemhez kapcsolódhatnak.</a:t>
            </a:r>
          </a:p>
          <a:p>
            <a:r>
              <a:rPr lang="hu-HU" sz="4800" b="1" dirty="0">
                <a:solidFill>
                  <a:schemeClr val="tx1"/>
                </a:solidFill>
                <a:latin typeface="Arial" panose="020B0604020202020204" pitchFamily="34" charset="0"/>
                <a:cs typeface="Arial" panose="020B0604020202020204" pitchFamily="34" charset="0"/>
              </a:rPr>
              <a:t>Digitális tevékenységek</a:t>
            </a:r>
            <a:endParaRPr lang="hu-HU" sz="4800" dirty="0">
              <a:solidFill>
                <a:schemeClr val="tx1"/>
              </a:solidFill>
              <a:latin typeface="Arial" panose="020B0604020202020204" pitchFamily="34" charset="0"/>
              <a:cs typeface="Arial" panose="020B0604020202020204" pitchFamily="34" charset="0"/>
            </a:endParaRP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hivatalos e-mail megírása és melléklet csatolása.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online ügyintézési űrlap kitöltése személyes adatok megadásával.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letöltött dokumentum átnevezése és olyan mappába mentése, ahol később is könnyen megtalálható.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interneten talált információ ellenőrzése több forrás összevetésével.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Biztonságos jelszó létrehozása egy új online szolgáltatáshoz.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videóhívásban való részvétel, amelyhez link alapján kell csatlakozni.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digitális tartalom – például rövid szöveg, kép vagy táblázat – létrehozása előre megadott sablon alapján.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gyanús üzenet felismerése, amely személyes adatokat vagy belépési adatokat kér. </a:t>
            </a:r>
          </a:p>
          <a:p>
            <a:pPr lvl="0"/>
            <a:endParaRPr lang="hu-HU" sz="6000" b="1" dirty="0">
              <a:solidFill>
                <a:srgbClr val="9E8274"/>
              </a:solidFill>
              <a:latin typeface="Arial" panose="020B0604020202020204" pitchFamily="34" charset="0"/>
              <a:cs typeface="Arial" panose="020B0604020202020204" pitchFamily="34" charset="0"/>
            </a:endParaRPr>
          </a:p>
          <a:p>
            <a:pPr lvl="0"/>
            <a:r>
              <a:rPr lang="hu-HU" sz="6000" b="1" dirty="0">
                <a:solidFill>
                  <a:srgbClr val="9E8274"/>
                </a:solidFill>
                <a:latin typeface="Arial" panose="020B0604020202020204" pitchFamily="34" charset="0"/>
                <a:cs typeface="Arial" panose="020B0604020202020204" pitchFamily="34" charset="0"/>
              </a:rPr>
              <a:t>Átgondolási szempontok</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Melyik </a:t>
            </a:r>
            <a:r>
              <a:rPr lang="hu-HU" sz="4800" b="1" dirty="0">
                <a:solidFill>
                  <a:schemeClr val="tx1"/>
                </a:solidFill>
                <a:latin typeface="Arial" panose="020B0604020202020204" pitchFamily="34" charset="0"/>
                <a:cs typeface="Arial" panose="020B0604020202020204" pitchFamily="34" charset="0"/>
              </a:rPr>
              <a:t>DigKomp-kompetenciaterülethez</a:t>
            </a:r>
            <a:r>
              <a:rPr lang="hu-HU" sz="4800" dirty="0">
                <a:solidFill>
                  <a:schemeClr val="tx1"/>
                </a:solidFill>
                <a:latin typeface="Arial" panose="020B0604020202020204" pitchFamily="34" charset="0"/>
                <a:cs typeface="Arial" panose="020B0604020202020204" pitchFamily="34" charset="0"/>
              </a:rPr>
              <a:t> kapcsolódik leginkább az adott tevékenység? Gondolja végig, hogy a tevékenység elsősorban információkezeléshez, kommunikációhoz, tartalomkészítéshez, biztonsághoz vagy problémamegoldáshoz kapcsolódik-e. </a:t>
            </a:r>
          </a:p>
          <a:p>
            <a:pPr marL="914400" lvl="0" indent="-914400">
              <a:buFont typeface="+mj-lt"/>
              <a:buAutoNum type="arabicPeriod"/>
            </a:pPr>
            <a:r>
              <a:rPr lang="hu-HU" sz="4800" b="1" dirty="0">
                <a:solidFill>
                  <a:schemeClr val="tx1"/>
                </a:solidFill>
                <a:latin typeface="Arial" panose="020B0604020202020204" pitchFamily="34" charset="0"/>
                <a:cs typeface="Arial" panose="020B0604020202020204" pitchFamily="34" charset="0"/>
              </a:rPr>
              <a:t>Kapcsolható-e</a:t>
            </a:r>
            <a:r>
              <a:rPr lang="hu-HU" sz="4800" dirty="0">
                <a:solidFill>
                  <a:schemeClr val="tx1"/>
                </a:solidFill>
                <a:latin typeface="Arial" panose="020B0604020202020204" pitchFamily="34" charset="0"/>
                <a:cs typeface="Arial" panose="020B0604020202020204" pitchFamily="34" charset="0"/>
              </a:rPr>
              <a:t> a tevékenység </a:t>
            </a:r>
            <a:r>
              <a:rPr lang="hu-HU" sz="4800" b="1" dirty="0">
                <a:solidFill>
                  <a:schemeClr val="tx1"/>
                </a:solidFill>
                <a:latin typeface="Arial" panose="020B0604020202020204" pitchFamily="34" charset="0"/>
                <a:cs typeface="Arial" panose="020B0604020202020204" pitchFamily="34" charset="0"/>
              </a:rPr>
              <a:t>több kompetenciaterülethez</a:t>
            </a:r>
            <a:r>
              <a:rPr lang="hu-HU" sz="4800" dirty="0">
                <a:solidFill>
                  <a:schemeClr val="tx1"/>
                </a:solidFill>
                <a:latin typeface="Arial" panose="020B0604020202020204" pitchFamily="34" charset="0"/>
                <a:cs typeface="Arial" panose="020B0604020202020204" pitchFamily="34" charset="0"/>
              </a:rPr>
              <a:t> is? Ha igen, gondolja végig, melyik kapcsolódás az elsődleges, és melyek lehetnek másodlagosak.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Mely </a:t>
            </a:r>
            <a:r>
              <a:rPr lang="hu-HU" sz="4800" b="1" dirty="0">
                <a:solidFill>
                  <a:schemeClr val="tx1"/>
                </a:solidFill>
                <a:latin typeface="Arial" panose="020B0604020202020204" pitchFamily="34" charset="0"/>
                <a:cs typeface="Arial" panose="020B0604020202020204" pitchFamily="34" charset="0"/>
              </a:rPr>
              <a:t>kompetenciaelemhez</a:t>
            </a:r>
            <a:r>
              <a:rPr lang="hu-HU" sz="4800" dirty="0">
                <a:solidFill>
                  <a:schemeClr val="tx1"/>
                </a:solidFill>
                <a:latin typeface="Arial" panose="020B0604020202020204" pitchFamily="34" charset="0"/>
                <a:cs typeface="Arial" panose="020B0604020202020204" pitchFamily="34" charset="0"/>
              </a:rPr>
              <a:t> kapcsolná a tevékenységet? Ha nem biztos a pontos kompetenciaelemben, elegendő a kompetenciaterület megjelölése, de próbálja meg indokolni a választását.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Milyen</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szempont</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alapján döntött?</a:t>
            </a:r>
            <a:r>
              <a:rPr lang="hu-HU" sz="4800" dirty="0">
                <a:solidFill>
                  <a:schemeClr val="tx1"/>
                </a:solidFill>
                <a:latin typeface="Arial" panose="020B0604020202020204" pitchFamily="34" charset="0"/>
                <a:cs typeface="Arial" panose="020B0604020202020204" pitchFamily="34" charset="0"/>
              </a:rPr>
              <a:t> Például a tevékenység célja, a használt digitális eszköz, az adatkezelés, a kommunikációs helyzet, a biztonsági kockázat vagy a létrehozott digitális tartalom alapján. </a:t>
            </a:r>
          </a:p>
          <a:p>
            <a:pPr lvl="0"/>
            <a:endParaRPr lang="hu-HU" sz="4800" dirty="0">
              <a:solidFill>
                <a:schemeClr val="tx1"/>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4E4A5BA9-29AB-9848-D555-4C11928F558B}"/>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5F3E22C9-54B6-2BF3-C284-831C24005237}"/>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AD896AD1-72DC-7D81-3A63-CEF01FD28F75}"/>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FB2C7FCB-EDD9-BD6F-9B71-B8D0A054AC98}"/>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499F3696-0F50-9193-1086-7D58F6D51C29}"/>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2869608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715D6-84B7-6619-481B-FB7378FF1706}"/>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392C6C0-55C1-112F-559B-040399E5C7E0}"/>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I./2 Konzultációs feladat MINTAMEGOLDÁSA</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FC497C47-CCAE-66D4-26FA-B07E2B5F645B}"/>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81DC2096-E042-DC43-D2E3-102256E013A6}"/>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59D07DFF-E3E5-3530-C3D8-31BC0ABA2BE3}"/>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3AB2D469-1116-62BC-5DF7-36C4E82749F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D8C22C87-2B76-61B3-A14A-6128B3141B26}"/>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1540876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B8F84-F2A8-2C49-9DD9-3A05396EF427}"/>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E4E556EC-C11D-1B4C-5AC8-63077183AB56}"/>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I./3.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Általános vagy ágazati digitális kompetencia?</a:t>
            </a:r>
          </a:p>
        </p:txBody>
      </p:sp>
      <p:sp>
        <p:nvSpPr>
          <p:cNvPr id="3" name="Szöveg helye 2">
            <a:extLst>
              <a:ext uri="{FF2B5EF4-FFF2-40B4-BE49-F238E27FC236}">
                <a16:creationId xmlns:a16="http://schemas.microsoft.com/office/drawing/2014/main" id="{D1D6BB29-9843-27E9-5DA4-016D3BEA6AD7}"/>
              </a:ext>
            </a:extLst>
          </p:cNvPr>
          <p:cNvSpPr>
            <a:spLocks noGrp="1"/>
          </p:cNvSpPr>
          <p:nvPr>
            <p:ph type="body" idx="1"/>
          </p:nvPr>
        </p:nvSpPr>
        <p:spPr>
          <a:xfrm>
            <a:off x="1874259" y="4239284"/>
            <a:ext cx="41964664" cy="19420815"/>
          </a:xfrm>
          <a:solidFill>
            <a:schemeClr val="bg1"/>
          </a:solidFill>
          <a:ln w="63500">
            <a:solidFill>
              <a:srgbClr val="9E8274"/>
            </a:solidFill>
          </a:ln>
        </p:spPr>
        <p:txBody>
          <a:bodyPr lIns="540000" tIns="540000" rIns="540000" bIns="540000" anchor="t" anchorCtr="0">
            <a:noAutofit/>
          </a:bodyPr>
          <a:lstStyle/>
          <a:p>
            <a:r>
              <a:rPr lang="hu-HU" sz="6000" b="1" dirty="0">
                <a:solidFill>
                  <a:srgbClr val="9E8274"/>
                </a:solidFill>
                <a:latin typeface="Arial" panose="020B0604020202020204" pitchFamily="34" charset="0"/>
                <a:cs typeface="Arial" panose="020B0604020202020204" pitchFamily="34" charset="0"/>
              </a:rPr>
              <a:t>Dilemma</a:t>
            </a:r>
          </a:p>
          <a:p>
            <a:pPr>
              <a:lnSpc>
                <a:spcPct val="113000"/>
              </a:lnSpc>
            </a:pPr>
            <a:r>
              <a:rPr lang="hu-HU" sz="4800" dirty="0">
                <a:solidFill>
                  <a:schemeClr val="tx1"/>
                </a:solidFill>
                <a:latin typeface="Arial" panose="020B0604020202020204" pitchFamily="34" charset="0"/>
                <a:cs typeface="Arial" panose="020B0604020202020204" pitchFamily="34" charset="0"/>
              </a:rPr>
              <a:t>A digitális kompetencia sokszor </a:t>
            </a:r>
            <a:r>
              <a:rPr lang="hu-HU" sz="4800" b="1" dirty="0">
                <a:solidFill>
                  <a:schemeClr val="tx1"/>
                </a:solidFill>
                <a:latin typeface="Arial" panose="020B0604020202020204" pitchFamily="34" charset="0"/>
                <a:cs typeface="Arial" panose="020B0604020202020204" pitchFamily="34" charset="0"/>
              </a:rPr>
              <a:t>konkrét élethelyzetek</a:t>
            </a:r>
            <a:r>
              <a:rPr lang="hu-HU" sz="4800" dirty="0">
                <a:solidFill>
                  <a:schemeClr val="tx1"/>
                </a:solidFill>
                <a:latin typeface="Arial" panose="020B0604020202020204" pitchFamily="34" charset="0"/>
                <a:cs typeface="Arial" panose="020B0604020202020204" pitchFamily="34" charset="0"/>
              </a:rPr>
              <a:t>ben, szakmai </a:t>
            </a:r>
            <a:r>
              <a:rPr lang="hu-HU" sz="4800" b="1" dirty="0">
                <a:solidFill>
                  <a:schemeClr val="tx1"/>
                </a:solidFill>
                <a:latin typeface="Arial" panose="020B0604020202020204" pitchFamily="34" charset="0"/>
                <a:cs typeface="Arial" panose="020B0604020202020204" pitchFamily="34" charset="0"/>
              </a:rPr>
              <a:t>feladatok</a:t>
            </a:r>
            <a:r>
              <a:rPr lang="hu-HU" sz="4800" dirty="0">
                <a:solidFill>
                  <a:schemeClr val="tx1"/>
                </a:solidFill>
                <a:latin typeface="Arial" panose="020B0604020202020204" pitchFamily="34" charset="0"/>
                <a:cs typeface="Arial" panose="020B0604020202020204" pitchFamily="34" charset="0"/>
              </a:rPr>
              <a:t>ban és ágazati </a:t>
            </a:r>
            <a:r>
              <a:rPr lang="hu-HU" sz="4800" b="1" dirty="0">
                <a:solidFill>
                  <a:schemeClr val="tx1"/>
                </a:solidFill>
                <a:latin typeface="Arial" panose="020B0604020202020204" pitchFamily="34" charset="0"/>
                <a:cs typeface="Arial" panose="020B0604020202020204" pitchFamily="34" charset="0"/>
              </a:rPr>
              <a:t>környezetekben jelenik meg</a:t>
            </a:r>
            <a:r>
              <a:rPr lang="hu-HU" sz="4800" dirty="0">
                <a:solidFill>
                  <a:schemeClr val="tx1"/>
                </a:solidFill>
                <a:latin typeface="Arial" panose="020B0604020202020204" pitchFamily="34" charset="0"/>
                <a:cs typeface="Arial" panose="020B0604020202020204" pitchFamily="34" charset="0"/>
              </a:rPr>
              <a:t>. Más digitális tevékenységekkel találkozik például egy egészségügyi dolgozó, egy pedagógus, egy közigazgatási ügyintéző vagy egy ügyfélszolgálati munkatárs. Emiatt felmerülhet, hogy az általános DigKomp-rendszer túl tág keretet ad, és a képzések tervezéséhez inkább </a:t>
            </a:r>
            <a:r>
              <a:rPr lang="hu-HU" sz="4800" b="1" dirty="0">
                <a:solidFill>
                  <a:schemeClr val="tx1"/>
                </a:solidFill>
                <a:latin typeface="Arial" panose="020B0604020202020204" pitchFamily="34" charset="0"/>
                <a:cs typeface="Arial" panose="020B0604020202020204" pitchFamily="34" charset="0"/>
              </a:rPr>
              <a:t>ágazati vagy szakmai digitáliskompetencia-leírások</a:t>
            </a:r>
            <a:r>
              <a:rPr lang="hu-HU" sz="4800" dirty="0">
                <a:solidFill>
                  <a:schemeClr val="tx1"/>
                </a:solidFill>
                <a:latin typeface="Arial" panose="020B0604020202020204" pitchFamily="34" charset="0"/>
                <a:cs typeface="Arial" panose="020B0604020202020204" pitchFamily="34" charset="0"/>
              </a:rPr>
              <a:t>ra van szükség.</a:t>
            </a:r>
          </a:p>
          <a:p>
            <a:pPr>
              <a:lnSpc>
                <a:spcPct val="113000"/>
              </a:lnSpc>
            </a:pPr>
            <a:r>
              <a:rPr lang="hu-HU" sz="4800" dirty="0">
                <a:solidFill>
                  <a:schemeClr val="tx1"/>
                </a:solidFill>
                <a:latin typeface="Arial" panose="020B0604020202020204" pitchFamily="34" charset="0"/>
                <a:cs typeface="Arial" panose="020B0604020202020204" pitchFamily="34" charset="0"/>
              </a:rPr>
              <a:t>Ugyanakkor az is kérdés, hogy </a:t>
            </a:r>
            <a:r>
              <a:rPr lang="hu-HU" sz="4800" b="1" dirty="0">
                <a:solidFill>
                  <a:schemeClr val="tx1"/>
                </a:solidFill>
                <a:latin typeface="Arial" panose="020B0604020202020204" pitchFamily="34" charset="0"/>
                <a:cs typeface="Arial" panose="020B0604020202020204" pitchFamily="34" charset="0"/>
              </a:rPr>
              <a:t>mi történik</a:t>
            </a:r>
            <a:r>
              <a:rPr lang="hu-HU" sz="4800" dirty="0">
                <a:solidFill>
                  <a:schemeClr val="tx1"/>
                </a:solidFill>
                <a:latin typeface="Arial" panose="020B0604020202020204" pitchFamily="34" charset="0"/>
                <a:cs typeface="Arial" panose="020B0604020202020204" pitchFamily="34" charset="0"/>
              </a:rPr>
              <a:t> akkor, ha minden ágazat teljesen külön logika szerint írja le a digitális kompetenciákat. Vajon ez jobban </a:t>
            </a:r>
            <a:r>
              <a:rPr lang="hu-HU" sz="4800" b="1" dirty="0">
                <a:solidFill>
                  <a:schemeClr val="tx1"/>
                </a:solidFill>
                <a:latin typeface="Arial" panose="020B0604020202020204" pitchFamily="34" charset="0"/>
                <a:cs typeface="Arial" panose="020B0604020202020204" pitchFamily="34" charset="0"/>
              </a:rPr>
              <a:t>segíti </a:t>
            </a:r>
            <a:r>
              <a:rPr lang="hu-HU" sz="4800" dirty="0">
                <a:solidFill>
                  <a:schemeClr val="tx1"/>
                </a:solidFill>
                <a:latin typeface="Arial" panose="020B0604020202020204" pitchFamily="34" charset="0"/>
                <a:cs typeface="Arial" panose="020B0604020202020204" pitchFamily="34" charset="0"/>
              </a:rPr>
              <a:t>a képzések gyakorlati tervezését, vagy éppen </a:t>
            </a:r>
            <a:r>
              <a:rPr lang="hu-HU" sz="4800" b="1" dirty="0">
                <a:solidFill>
                  <a:schemeClr val="tx1"/>
                </a:solidFill>
                <a:latin typeface="Arial" panose="020B0604020202020204" pitchFamily="34" charset="0"/>
                <a:cs typeface="Arial" panose="020B0604020202020204" pitchFamily="34" charset="0"/>
              </a:rPr>
              <a:t>megnehezíti</a:t>
            </a:r>
            <a:r>
              <a:rPr lang="hu-HU" sz="4800" dirty="0">
                <a:solidFill>
                  <a:schemeClr val="tx1"/>
                </a:solidFill>
                <a:latin typeface="Arial" panose="020B0604020202020204" pitchFamily="34" charset="0"/>
                <a:cs typeface="Arial" panose="020B0604020202020204" pitchFamily="34" charset="0"/>
              </a:rPr>
              <a:t> a különböző képzések, kompetenciák és fejlesztési utak összehasonlítását?</a:t>
            </a:r>
          </a:p>
          <a:p>
            <a:pPr>
              <a:lnSpc>
                <a:spcPct val="113000"/>
              </a:lnSpc>
            </a:pPr>
            <a:endParaRPr lang="hu-HU" sz="4800" b="1" dirty="0">
              <a:solidFill>
                <a:srgbClr val="9E8274"/>
              </a:solidFill>
              <a:latin typeface="Arial" panose="020B0604020202020204" pitchFamily="34" charset="0"/>
              <a:cs typeface="Arial" panose="020B0604020202020204" pitchFamily="34" charset="0"/>
            </a:endParaRPr>
          </a:p>
          <a:p>
            <a:pPr>
              <a:lnSpc>
                <a:spcPct val="113000"/>
              </a:lnSpc>
            </a:pPr>
            <a:r>
              <a:rPr lang="hu-HU" sz="4800" b="1" dirty="0">
                <a:solidFill>
                  <a:srgbClr val="9E8274"/>
                </a:solidFill>
                <a:latin typeface="Arial" panose="020B0604020202020204" pitchFamily="34" charset="0"/>
                <a:cs typeface="Arial" panose="020B0604020202020204" pitchFamily="34" charset="0"/>
              </a:rPr>
              <a:t>A dilemma tehát a következő:</a:t>
            </a:r>
          </a:p>
          <a:p>
            <a:pPr marL="914400" indent="-914400">
              <a:lnSpc>
                <a:spcPct val="113000"/>
              </a:lnSpc>
              <a:buFont typeface="+mj-lt"/>
              <a:buAutoNum type="arabicPeriod"/>
            </a:pPr>
            <a:r>
              <a:rPr lang="hu-HU" sz="4800" dirty="0">
                <a:solidFill>
                  <a:schemeClr val="tx1"/>
                </a:solidFill>
                <a:latin typeface="Arial" panose="020B0604020202020204" pitchFamily="34" charset="0"/>
                <a:cs typeface="Arial" panose="020B0604020202020204" pitchFamily="34" charset="0"/>
              </a:rPr>
              <a:t>„</a:t>
            </a:r>
            <a:r>
              <a:rPr lang="hu-HU" sz="4800" b="1" dirty="0">
                <a:solidFill>
                  <a:schemeClr val="tx1"/>
                </a:solidFill>
                <a:latin typeface="Arial" panose="020B0604020202020204" pitchFamily="34" charset="0"/>
                <a:cs typeface="Arial" panose="020B0604020202020204" pitchFamily="34" charset="0"/>
              </a:rPr>
              <a:t>Elegendő-e</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az általános</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DigKomp-rendszer</a:t>
            </a:r>
            <a:r>
              <a:rPr lang="hu-HU" sz="4800" dirty="0">
                <a:solidFill>
                  <a:schemeClr val="tx1"/>
                </a:solidFill>
                <a:latin typeface="Arial" panose="020B0604020202020204" pitchFamily="34" charset="0"/>
                <a:cs typeface="Arial" panose="020B0604020202020204" pitchFamily="34" charset="0"/>
              </a:rPr>
              <a:t> a szakmai és ágazati digitális kompetenciák értelmezéséhez, vagy </a:t>
            </a:r>
            <a:r>
              <a:rPr lang="hu-HU" sz="4800" b="1" dirty="0">
                <a:solidFill>
                  <a:schemeClr val="tx1"/>
                </a:solidFill>
                <a:latin typeface="Arial" panose="020B0604020202020204" pitchFamily="34" charset="0"/>
                <a:cs typeface="Arial" panose="020B0604020202020204" pitchFamily="34" charset="0"/>
              </a:rPr>
              <a:t>szükség van</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ágazati digitáliskompetencia</a:t>
            </a:r>
            <a:r>
              <a:rPr lang="hu-HU" sz="4800" dirty="0">
                <a:solidFill>
                  <a:schemeClr val="tx1"/>
                </a:solidFill>
                <a:latin typeface="Arial" panose="020B0604020202020204" pitchFamily="34" charset="0"/>
                <a:cs typeface="Arial" panose="020B0604020202020204" pitchFamily="34" charset="0"/>
              </a:rPr>
              <a:t>-leírásokra is?</a:t>
            </a:r>
          </a:p>
          <a:p>
            <a:pPr marL="914400" indent="-914400">
              <a:lnSpc>
                <a:spcPct val="113000"/>
              </a:lnSpc>
              <a:buFont typeface="+mj-lt"/>
              <a:buAutoNum type="arabicPeriod"/>
            </a:pPr>
            <a:r>
              <a:rPr lang="hu-HU" sz="4800" dirty="0">
                <a:solidFill>
                  <a:schemeClr val="tx1"/>
                </a:solidFill>
                <a:latin typeface="Arial" panose="020B0604020202020204" pitchFamily="34" charset="0"/>
                <a:cs typeface="Arial" panose="020B0604020202020204" pitchFamily="34" charset="0"/>
              </a:rPr>
              <a:t>Ha szükség van ilyen leírásokra, </a:t>
            </a:r>
            <a:r>
              <a:rPr lang="hu-HU" sz="4800" b="1" dirty="0">
                <a:solidFill>
                  <a:schemeClr val="tx1"/>
                </a:solidFill>
                <a:latin typeface="Arial" panose="020B0604020202020204" pitchFamily="34" charset="0"/>
                <a:cs typeface="Arial" panose="020B0604020202020204" pitchFamily="34" charset="0"/>
              </a:rPr>
              <a:t>hogyan viszonyuljanak az általános DigKomp-kerethez</a:t>
            </a:r>
            <a:r>
              <a:rPr lang="hu-HU" sz="4800" dirty="0">
                <a:solidFill>
                  <a:schemeClr val="tx1"/>
                </a:solidFill>
                <a:latin typeface="Arial" panose="020B0604020202020204" pitchFamily="34" charset="0"/>
                <a:cs typeface="Arial" panose="020B0604020202020204" pitchFamily="34" charset="0"/>
              </a:rPr>
              <a:t>?”</a:t>
            </a:r>
          </a:p>
          <a:p>
            <a:pPr>
              <a:lnSpc>
                <a:spcPct val="133000"/>
              </a:lnSpc>
            </a:pPr>
            <a:endParaRPr lang="hu-HU" b="1" dirty="0">
              <a:latin typeface="Arial" panose="020B0604020202020204" pitchFamily="34" charset="0"/>
              <a:cs typeface="Arial" panose="020B0604020202020204" pitchFamily="34" charset="0"/>
            </a:endParaRPr>
          </a:p>
          <a:p>
            <a:r>
              <a:rPr lang="hu-HU" sz="6000" b="1" dirty="0">
                <a:solidFill>
                  <a:srgbClr val="B56D52"/>
                </a:solidFill>
                <a:latin typeface="Arial" panose="020B0604020202020204" pitchFamily="34" charset="0"/>
                <a:cs typeface="Arial" panose="020B0604020202020204" pitchFamily="34" charset="0"/>
              </a:rPr>
              <a:t>Feladat</a:t>
            </a:r>
            <a:endParaRPr lang="hu-HU" sz="6000" dirty="0">
              <a:solidFill>
                <a:srgbClr val="B56D52"/>
              </a:solidFill>
              <a:latin typeface="Arial" panose="020B0604020202020204" pitchFamily="34" charset="0"/>
              <a:cs typeface="Arial" panose="020B0604020202020204" pitchFamily="34" charset="0"/>
            </a:endParaRPr>
          </a:p>
          <a:p>
            <a:r>
              <a:rPr lang="hu-HU" sz="4800" dirty="0">
                <a:latin typeface="Arial" panose="020B0604020202020204" pitchFamily="34" charset="0"/>
                <a:cs typeface="Arial" panose="020B0604020202020204" pitchFamily="34" charset="0"/>
              </a:rPr>
              <a:t>A feladat során ezt a dilemmát gondolja végig..</a:t>
            </a:r>
          </a:p>
          <a:p>
            <a:pPr lvl="0"/>
            <a:r>
              <a:rPr lang="hu-HU" sz="4800" b="1" dirty="0">
                <a:solidFill>
                  <a:schemeClr val="tx1"/>
                </a:solidFill>
                <a:latin typeface="Arial" panose="020B0604020202020204" pitchFamily="34" charset="0"/>
                <a:cs typeface="Arial" panose="020B0604020202020204" pitchFamily="34" charset="0"/>
              </a:rPr>
              <a:t>Próbálja meg mérlegelni, milyen érvek szólhatnak az általános közös keret használata mellett, és milyen érvek szólhatnak az ágazati konkretizálás mellett</a:t>
            </a:r>
            <a:r>
              <a:rPr lang="hu-HU" sz="4800" dirty="0">
                <a:solidFill>
                  <a:schemeClr val="tx1"/>
                </a:solidFill>
                <a:latin typeface="Arial" panose="020B0604020202020204" pitchFamily="34" charset="0"/>
                <a:cs typeface="Arial" panose="020B0604020202020204" pitchFamily="34" charset="0"/>
              </a:rPr>
              <a:t> </a:t>
            </a:r>
          </a:p>
        </p:txBody>
      </p:sp>
      <p:grpSp>
        <p:nvGrpSpPr>
          <p:cNvPr id="4" name="Group 51">
            <a:extLst>
              <a:ext uri="{FF2B5EF4-FFF2-40B4-BE49-F238E27FC236}">
                <a16:creationId xmlns:a16="http://schemas.microsoft.com/office/drawing/2014/main" id="{15F15A2E-C05D-36F8-3387-706AB86A838F}"/>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D9B390D9-0339-74F7-6FD5-E46CF49AAB84}"/>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1BB3A53F-FFA1-DCDA-DCF0-2816E3F577E6}"/>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1A755EBC-7725-4299-0AD5-0449B953FF20}"/>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60DCBBB6-E892-5D20-F366-517888845090}"/>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1083041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5CF3C-5B23-9BF3-4683-0D8AD924AA9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6D59F25-7277-A293-E59C-1060157222C9}"/>
              </a:ext>
            </a:extLst>
          </p:cNvPr>
          <p:cNvSpPr>
            <a:spLocks noGrp="1"/>
          </p:cNvSpPr>
          <p:nvPr>
            <p:ph type="title"/>
          </p:nvPr>
        </p:nvSpPr>
        <p:spPr>
          <a:xfrm>
            <a:off x="2293358" y="9186306"/>
            <a:ext cx="24677539" cy="7760811"/>
          </a:xfrm>
        </p:spPr>
        <p:txBody>
          <a:bodyPr>
            <a:normAutofit/>
          </a:bodyPr>
          <a:lstStyle/>
          <a:p>
            <a:r>
              <a:rPr lang="hu-HU" sz="8000" dirty="0">
                <a:latin typeface="Arial" panose="020B0604020202020204" pitchFamily="34" charset="0"/>
                <a:cs typeface="Arial" panose="020B0604020202020204" pitchFamily="34" charset="0"/>
              </a:rPr>
              <a:t>A DigKomp-alapú képzési folyamat: képzési programok, DTR, mérés, értékelés és tanúsítás</a:t>
            </a:r>
          </a:p>
        </p:txBody>
      </p:sp>
      <p:sp>
        <p:nvSpPr>
          <p:cNvPr id="3" name="Szöveg helye 2">
            <a:extLst>
              <a:ext uri="{FF2B5EF4-FFF2-40B4-BE49-F238E27FC236}">
                <a16:creationId xmlns:a16="http://schemas.microsoft.com/office/drawing/2014/main" id="{43DD0D1E-8584-7B82-C19A-662D3B508618}"/>
              </a:ext>
            </a:extLst>
          </p:cNvPr>
          <p:cNvSpPr>
            <a:spLocks noGrp="1"/>
          </p:cNvSpPr>
          <p:nvPr>
            <p:ph type="body" idx="1"/>
          </p:nvPr>
        </p:nvSpPr>
        <p:spPr>
          <a:xfrm>
            <a:off x="2293359" y="16469385"/>
            <a:ext cx="24677539" cy="4763904"/>
          </a:xfrm>
        </p:spPr>
        <p:txBody>
          <a:bodyPr/>
          <a:lstStyle/>
          <a:p>
            <a:br>
              <a:rPr lang="hu-HU" dirty="0">
                <a:latin typeface="Arial" panose="020B0604020202020204" pitchFamily="34" charset="0"/>
                <a:cs typeface="Arial" panose="020B0604020202020204" pitchFamily="34" charset="0"/>
              </a:rPr>
            </a:br>
            <a:r>
              <a:rPr lang="hu-HU" dirty="0">
                <a:latin typeface="Arial" panose="020B0604020202020204" pitchFamily="34" charset="0"/>
                <a:cs typeface="Arial" panose="020B0604020202020204" pitchFamily="34" charset="0"/>
              </a:rPr>
              <a:t>DigKomp gyakorlat</a:t>
            </a:r>
          </a:p>
        </p:txBody>
      </p:sp>
      <p:grpSp>
        <p:nvGrpSpPr>
          <p:cNvPr id="4" name="Group 51">
            <a:extLst>
              <a:ext uri="{FF2B5EF4-FFF2-40B4-BE49-F238E27FC236}">
                <a16:creationId xmlns:a16="http://schemas.microsoft.com/office/drawing/2014/main" id="{6BF611D3-1717-A35D-CB21-700D5BCD7BBA}"/>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881F2DD8-D4E7-712A-F535-8AAAAC142746}"/>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B5154FC8-634F-C1AB-773F-8F5B1B23A470}"/>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EF10B350-94E9-3123-EDB4-964EF074A6BB}"/>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C2D5563F-432C-E219-A8FE-5E3F21A6E704}"/>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1025437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24D88-8DCB-BB45-8310-B177BC094272}"/>
            </a:ext>
          </a:extLst>
        </p:cNvPr>
        <p:cNvGrpSpPr/>
        <p:nvPr/>
      </p:nvGrpSpPr>
      <p:grpSpPr>
        <a:xfrm>
          <a:off x="0" y="0"/>
          <a:ext cx="0" cy="0"/>
          <a:chOff x="0" y="0"/>
          <a:chExt cx="0" cy="0"/>
        </a:xfrm>
      </p:grpSpPr>
      <p:pic>
        <p:nvPicPr>
          <p:cNvPr id="4" name="Kép 3" descr="A képen képernyőkép, Színesség látható&#10;&#10;Lehet, hogy az AI által létrehozott tartalom helytelen.">
            <a:extLst>
              <a:ext uri="{FF2B5EF4-FFF2-40B4-BE49-F238E27FC236}">
                <a16:creationId xmlns:a16="http://schemas.microsoft.com/office/drawing/2014/main" id="{85CF8390-94CB-8CF5-7D3A-E747B1EC99D8}"/>
              </a:ext>
            </a:extLst>
          </p:cNvPr>
          <p:cNvPicPr>
            <a:picLocks noChangeAspect="1"/>
          </p:cNvPicPr>
          <p:nvPr/>
        </p:nvPicPr>
        <p:blipFill>
          <a:blip r:embed="rId2"/>
          <a:stretch>
            <a:fillRect/>
          </a:stretch>
        </p:blipFill>
        <p:spPr>
          <a:xfrm>
            <a:off x="43568182" y="1022972"/>
            <a:ext cx="1583364" cy="1555411"/>
          </a:xfrm>
          <a:prstGeom prst="rect">
            <a:avLst/>
          </a:prstGeom>
        </p:spPr>
      </p:pic>
      <p:sp>
        <p:nvSpPr>
          <p:cNvPr id="546" name="TextBox 1">
            <a:extLst>
              <a:ext uri="{FF2B5EF4-FFF2-40B4-BE49-F238E27FC236}">
                <a16:creationId xmlns:a16="http://schemas.microsoft.com/office/drawing/2014/main" id="{D53D1BB9-24ED-005C-5977-52ECF601E2F2}"/>
              </a:ext>
            </a:extLst>
          </p:cNvPr>
          <p:cNvSpPr txBox="1"/>
          <p:nvPr/>
        </p:nvSpPr>
        <p:spPr>
          <a:xfrm>
            <a:off x="932490" y="1018268"/>
            <a:ext cx="42149818" cy="1308822"/>
          </a:xfrm>
          <a:prstGeom prst="rect">
            <a:avLst/>
          </a:prstGeom>
          <a:noFill/>
        </p:spPr>
        <p:txBody>
          <a:bodyPr wrap="square" lIns="290324" tIns="145162" rIns="290324" bIns="145162" anchor="t">
            <a:spAutoFit/>
          </a:bodyPr>
          <a:lstStyle/>
          <a:p>
            <a:pPr>
              <a:defRPr sz="2700" b="1">
                <a:solidFill>
                  <a:srgbClr val="000000"/>
                </a:solidFill>
                <a:latin typeface="Georgia"/>
              </a:defRPr>
            </a:pPr>
            <a:r>
              <a:rPr lang="hu-HU" sz="6600" cap="all" dirty="0">
                <a:latin typeface="Arial"/>
                <a:ea typeface="+mn-lt"/>
                <a:cs typeface="Arial"/>
              </a:rPr>
              <a:t>II/1. A DigKomp-alapú képzési programok felépítése és szakmai illeszkedése</a:t>
            </a:r>
          </a:p>
        </p:txBody>
      </p:sp>
      <p:sp>
        <p:nvSpPr>
          <p:cNvPr id="553" name="Lekerekített téglalap 9">
            <a:extLst>
              <a:ext uri="{FF2B5EF4-FFF2-40B4-BE49-F238E27FC236}">
                <a16:creationId xmlns:a16="http://schemas.microsoft.com/office/drawing/2014/main" id="{F0BEB48C-F568-FE7F-B844-D67C12D7D2C6}"/>
              </a:ext>
            </a:extLst>
          </p:cNvPr>
          <p:cNvSpPr/>
          <p:nvPr/>
        </p:nvSpPr>
        <p:spPr>
          <a:xfrm>
            <a:off x="997714" y="23542032"/>
            <a:ext cx="44219146" cy="2304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000" b="1">
                <a:latin typeface="Arial"/>
                <a:cs typeface="Arial"/>
              </a:rPr>
              <a:t>A DigKomp-rendszer adaptív, kompetenciaalapú és moduláris képzési ökoszisztémát biztosít, amely a résztvevők eltérő fejlesztési szükségleteihez igazodva támogatja a személyre szabott és folyamatos digitáliskompetencia-fejlesztést</a:t>
            </a:r>
          </a:p>
        </p:txBody>
      </p:sp>
      <p:sp>
        <p:nvSpPr>
          <p:cNvPr id="3" name="Oval 4">
            <a:extLst>
              <a:ext uri="{FF2B5EF4-FFF2-40B4-BE49-F238E27FC236}">
                <a16:creationId xmlns:a16="http://schemas.microsoft.com/office/drawing/2014/main" id="{FA9758FB-CF63-477F-E3F4-EC4AD5A878A3}"/>
              </a:ext>
            </a:extLst>
          </p:cNvPr>
          <p:cNvSpPr/>
          <p:nvPr/>
        </p:nvSpPr>
        <p:spPr>
          <a:xfrm>
            <a:off x="16258142" y="10116570"/>
            <a:ext cx="13935551" cy="5226685"/>
          </a:xfrm>
          <a:prstGeom prst="ellipse">
            <a:avLst/>
          </a:prstGeom>
          <a:solidFill>
            <a:srgbClr val="005C9F"/>
          </a:solidFill>
          <a:ln w="15240">
            <a:solidFill>
              <a:srgbClr val="0C4A96"/>
            </a:solidFill>
          </a:ln>
        </p:spPr>
        <p:style>
          <a:lnRef idx="1">
            <a:schemeClr val="accent1"/>
          </a:lnRef>
          <a:fillRef idx="3">
            <a:schemeClr val="accent1"/>
          </a:fillRef>
          <a:effectRef idx="2">
            <a:schemeClr val="accent1"/>
          </a:effectRef>
          <a:fontRef idx="minor">
            <a:schemeClr val="lt1"/>
          </a:fontRef>
        </p:style>
        <p:txBody>
          <a:bodyPr wrap="square" lIns="206452" tIns="52266" rIns="206452" bIns="52266" rtlCol="0" anchor="ctr"/>
          <a:lstStyle/>
          <a:p>
            <a:pPr algn="ctr"/>
            <a:r>
              <a:rPr lang="hu-HU" sz="6300" b="1" dirty="0">
                <a:solidFill>
                  <a:srgbClr val="FFFFFF"/>
                </a:solidFill>
                <a:latin typeface="Arial" panose="020B0604020202020204" pitchFamily="34" charset="0"/>
                <a:cs typeface="Arial" panose="020B0604020202020204" pitchFamily="34" charset="0"/>
              </a:rPr>
              <a:t>DigKomp-alapú állampolgári digitáliskompetencia-fejlesztő képzési programok</a:t>
            </a:r>
            <a:endParaRPr lang="hu-HU" sz="6300" dirty="0">
              <a:solidFill>
                <a:srgbClr val="FFFFFF"/>
              </a:solidFill>
              <a:latin typeface="Arial" panose="020B0604020202020204" pitchFamily="34" charset="0"/>
              <a:cs typeface="Arial" panose="020B0604020202020204" pitchFamily="34" charset="0"/>
            </a:endParaRPr>
          </a:p>
        </p:txBody>
      </p:sp>
      <p:sp>
        <p:nvSpPr>
          <p:cNvPr id="6" name="Rounded Rectangle 5">
            <a:extLst>
              <a:ext uri="{FF2B5EF4-FFF2-40B4-BE49-F238E27FC236}">
                <a16:creationId xmlns:a16="http://schemas.microsoft.com/office/drawing/2014/main" id="{22F0F88E-72C5-33CB-C82B-A6C70E26AF28}"/>
              </a:ext>
            </a:extLst>
          </p:cNvPr>
          <p:cNvSpPr/>
          <p:nvPr/>
        </p:nvSpPr>
        <p:spPr>
          <a:xfrm>
            <a:off x="9608381" y="2540403"/>
            <a:ext cx="12972372" cy="6678000"/>
          </a:xfrm>
          <a:prstGeom prst="roundRect">
            <a:avLst/>
          </a:prstGeom>
          <a:solidFill>
            <a:srgbClr val="F1F6FB"/>
          </a:solidFill>
          <a:ln w="15240">
            <a:solidFill>
              <a:srgbClr val="ADC6E9"/>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300" b="1" dirty="0">
                <a:solidFill>
                  <a:srgbClr val="0C4A96"/>
                </a:solidFill>
                <a:latin typeface="Arial" panose="020B0604020202020204" pitchFamily="34" charset="0"/>
                <a:cs typeface="Arial" panose="020B0604020202020204" pitchFamily="34" charset="0"/>
              </a:rPr>
              <a:t>1.</a:t>
            </a:r>
            <a:r>
              <a:rPr lang="hu-HU" sz="6300" b="1" dirty="0">
                <a:solidFill>
                  <a:srgbClr val="0C4A96"/>
                </a:solidFill>
                <a:latin typeface="Arial" panose="020B0604020202020204" pitchFamily="34" charset="0"/>
                <a:cs typeface="Arial" panose="020B0604020202020204" pitchFamily="34" charset="0"/>
              </a:rPr>
              <a:t> DigKomp-rendszer</a:t>
            </a:r>
          </a:p>
          <a:p>
            <a:pPr algn="ctr"/>
            <a:r>
              <a:rPr lang="hu-HU" sz="6000" dirty="0">
                <a:solidFill>
                  <a:srgbClr val="1B2B49"/>
                </a:solidFill>
                <a:latin typeface="Arial" panose="020B0604020202020204" pitchFamily="34" charset="0"/>
                <a:cs typeface="Arial" panose="020B0604020202020204" pitchFamily="34" charset="0"/>
              </a:rPr>
              <a:t>• </a:t>
            </a:r>
            <a:r>
              <a:rPr lang="hu-HU" sz="6000" dirty="0">
                <a:solidFill>
                  <a:schemeClr val="tx1"/>
                </a:solidFill>
                <a:latin typeface="Arial" panose="020B0604020202020204" pitchFamily="34" charset="0"/>
                <a:cs typeface="Arial" panose="020B0604020202020204" pitchFamily="34" charset="0"/>
              </a:rPr>
              <a:t>Digitáliskompetencia-fejlesztési ökoszisztéma </a:t>
            </a:r>
            <a:r>
              <a:rPr lang="hu-HU" sz="6000" dirty="0">
                <a:solidFill>
                  <a:srgbClr val="1B2B49"/>
                </a:solidFill>
                <a:latin typeface="Arial" panose="020B0604020202020204" pitchFamily="34" charset="0"/>
                <a:cs typeface="Arial" panose="020B0604020202020204" pitchFamily="34" charset="0"/>
              </a:rPr>
              <a:t>• </a:t>
            </a:r>
            <a:br>
              <a:rPr lang="hu-HU" sz="6000" dirty="0">
                <a:solidFill>
                  <a:srgbClr val="1B2B49"/>
                </a:solidFill>
                <a:latin typeface="Arial" panose="020B0604020202020204" pitchFamily="34" charset="0"/>
                <a:cs typeface="Arial" panose="020B0604020202020204" pitchFamily="34" charset="0"/>
              </a:rPr>
            </a:br>
            <a:r>
              <a:rPr lang="hu-HU" sz="6000" dirty="0">
                <a:solidFill>
                  <a:schemeClr val="tx1"/>
                </a:solidFill>
                <a:latin typeface="Arial" panose="020B0604020202020204" pitchFamily="34" charset="0"/>
                <a:cs typeface="Arial" panose="020B0604020202020204" pitchFamily="34" charset="0"/>
              </a:rPr>
              <a:t>Szakmai koordináció:  </a:t>
            </a:r>
            <a:br>
              <a:rPr lang="hu-HU" sz="6000" dirty="0">
                <a:solidFill>
                  <a:schemeClr val="tx1"/>
                </a:solidFill>
                <a:latin typeface="Arial" panose="020B0604020202020204" pitchFamily="34" charset="0"/>
                <a:cs typeface="Arial" panose="020B0604020202020204" pitchFamily="34" charset="0"/>
              </a:rPr>
            </a:br>
            <a:r>
              <a:rPr lang="hu-HU" sz="6000" dirty="0">
                <a:solidFill>
                  <a:schemeClr val="tx1"/>
                </a:solidFill>
                <a:latin typeface="Arial" panose="020B0604020202020204" pitchFamily="34" charset="0"/>
                <a:cs typeface="Arial" panose="020B0604020202020204" pitchFamily="34" charset="0"/>
              </a:rPr>
              <a:t>DigKomp Módszertani Központ </a:t>
            </a:r>
            <a:r>
              <a:rPr lang="hu-HU" sz="6000" dirty="0">
                <a:solidFill>
                  <a:srgbClr val="1B2B49"/>
                </a:solidFill>
                <a:latin typeface="Arial" panose="020B0604020202020204" pitchFamily="34" charset="0"/>
                <a:cs typeface="Arial" panose="020B0604020202020204" pitchFamily="34" charset="0"/>
              </a:rPr>
              <a:t>• </a:t>
            </a:r>
            <a:r>
              <a:rPr lang="hu-HU" sz="6000" dirty="0">
                <a:solidFill>
                  <a:schemeClr val="tx1"/>
                </a:solidFill>
                <a:latin typeface="Arial" panose="020B0604020202020204" pitchFamily="34" charset="0"/>
                <a:cs typeface="Arial" panose="020B0604020202020204" pitchFamily="34" charset="0"/>
              </a:rPr>
              <a:t>Dinamikusan továbbfejleszthető</a:t>
            </a:r>
          </a:p>
        </p:txBody>
      </p:sp>
      <p:sp>
        <p:nvSpPr>
          <p:cNvPr id="8" name="Rounded Rectangle 6">
            <a:extLst>
              <a:ext uri="{FF2B5EF4-FFF2-40B4-BE49-F238E27FC236}">
                <a16:creationId xmlns:a16="http://schemas.microsoft.com/office/drawing/2014/main" id="{62A48AD8-BD2B-42FE-219F-3F75DE0C1626}"/>
              </a:ext>
            </a:extLst>
          </p:cNvPr>
          <p:cNvSpPr/>
          <p:nvPr/>
        </p:nvSpPr>
        <p:spPr>
          <a:xfrm>
            <a:off x="23871087" y="2526297"/>
            <a:ext cx="12972370" cy="6678000"/>
          </a:xfrm>
          <a:prstGeom prst="roundRect">
            <a:avLst/>
          </a:prstGeom>
          <a:solidFill>
            <a:srgbClr val="FDF8F1"/>
          </a:solidFill>
          <a:ln w="15240">
            <a:solidFill>
              <a:srgbClr val="EBD2AD"/>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300" b="1">
                <a:solidFill>
                  <a:srgbClr val="BF7821"/>
                </a:solidFill>
                <a:latin typeface="Arial" panose="020B0604020202020204" pitchFamily="34" charset="0"/>
                <a:cs typeface="Arial" panose="020B0604020202020204" pitchFamily="34" charset="0"/>
              </a:rPr>
              <a:t>2. </a:t>
            </a:r>
            <a:r>
              <a:rPr lang="hu-HU" sz="6300" b="1">
                <a:solidFill>
                  <a:srgbClr val="BF7821"/>
                </a:solidFill>
                <a:latin typeface="Arial" panose="020B0604020202020204" pitchFamily="34" charset="0"/>
                <a:cs typeface="Arial" panose="020B0604020202020204" pitchFamily="34" charset="0"/>
              </a:rPr>
              <a:t>Képzési kínálat jellemzői</a:t>
            </a:r>
            <a:endParaRPr sz="6300" b="1">
              <a:solidFill>
                <a:srgbClr val="BF7821"/>
              </a:solidFill>
              <a:latin typeface="Arial" panose="020B0604020202020204" pitchFamily="34" charset="0"/>
              <a:cs typeface="Arial" panose="020B0604020202020204" pitchFamily="34" charset="0"/>
            </a:endParaRPr>
          </a:p>
          <a:p>
            <a:pPr algn="ct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Célcsoportigényekre épül </a:t>
            </a: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Célzott, differenciált  képzésajánlás </a:t>
            </a: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Bővíthető, módosítható képzési portfólió </a:t>
            </a:r>
            <a:endParaRPr lang="hu-HU" sz="6000">
              <a:solidFill>
                <a:srgbClr val="0B1E4A"/>
              </a:solidFill>
              <a:highlight>
                <a:srgbClr val="FFFF00"/>
              </a:highlight>
              <a:latin typeface="Arial" panose="020B0604020202020204" pitchFamily="34" charset="0"/>
              <a:ea typeface="Calibri"/>
              <a:cs typeface="Arial" panose="020B0604020202020204" pitchFamily="34" charset="0"/>
            </a:endParaRPr>
          </a:p>
        </p:txBody>
      </p:sp>
      <p:sp>
        <p:nvSpPr>
          <p:cNvPr id="10" name="Rounded Rectangle 7">
            <a:extLst>
              <a:ext uri="{FF2B5EF4-FFF2-40B4-BE49-F238E27FC236}">
                <a16:creationId xmlns:a16="http://schemas.microsoft.com/office/drawing/2014/main" id="{9D397C7D-4B84-7D51-6A01-AAAB50B12D06}"/>
              </a:ext>
            </a:extLst>
          </p:cNvPr>
          <p:cNvSpPr/>
          <p:nvPr/>
        </p:nvSpPr>
        <p:spPr>
          <a:xfrm>
            <a:off x="1548394" y="9427792"/>
            <a:ext cx="12972371" cy="6732000"/>
          </a:xfrm>
          <a:prstGeom prst="roundRect">
            <a:avLst/>
          </a:prstGeom>
          <a:solidFill>
            <a:srgbClr val="F5FAF7"/>
          </a:solidFill>
          <a:ln w="15240">
            <a:solidFill>
              <a:srgbClr val="C1E0CE"/>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000" b="1">
                <a:solidFill>
                  <a:srgbClr val="279254"/>
                </a:solidFill>
                <a:latin typeface="Arial" panose="020B0604020202020204" pitchFamily="34" charset="0"/>
                <a:cs typeface="Arial" panose="020B0604020202020204" pitchFamily="34" charset="0"/>
              </a:rPr>
              <a:t>3. </a:t>
            </a:r>
            <a:r>
              <a:rPr lang="hu-HU" sz="6300" b="1" err="1">
                <a:solidFill>
                  <a:srgbClr val="279254"/>
                </a:solidFill>
                <a:latin typeface="Arial" panose="020B0604020202020204" pitchFamily="34" charset="0"/>
                <a:cs typeface="Arial" panose="020B0604020202020204" pitchFamily="34" charset="0"/>
              </a:rPr>
              <a:t>DigKomp</a:t>
            </a:r>
            <a:r>
              <a:rPr lang="hu-HU" sz="6300" b="1">
                <a:solidFill>
                  <a:srgbClr val="279254"/>
                </a:solidFill>
                <a:latin typeface="Arial" panose="020B0604020202020204" pitchFamily="34" charset="0"/>
                <a:cs typeface="Arial" panose="020B0604020202020204" pitchFamily="34" charset="0"/>
              </a:rPr>
              <a:t>-alapú szakmai illeszkedés</a:t>
            </a:r>
            <a:endParaRPr sz="6300" b="1">
              <a:solidFill>
                <a:srgbClr val="279254"/>
              </a:solidFill>
              <a:latin typeface="Arial" panose="020B0604020202020204" pitchFamily="34" charset="0"/>
              <a:cs typeface="Arial" panose="020B0604020202020204" pitchFamily="34" charset="0"/>
            </a:endParaRPr>
          </a:p>
          <a:p>
            <a:pPr algn="ctr">
              <a:spcBef>
                <a:spcPts val="500"/>
              </a:spcBef>
            </a:pPr>
            <a:r>
              <a:rPr lang="hu-HU" sz="6000">
                <a:solidFill>
                  <a:srgbClr val="1B2B49"/>
                </a:solidFill>
                <a:latin typeface="Arial" panose="020B0604020202020204" pitchFamily="34" charset="0"/>
                <a:cs typeface="Arial" panose="020B0604020202020204" pitchFamily="34" charset="0"/>
              </a:rPr>
              <a:t>• Képzési célok • tanulási eredmények • tartalmak • értékelés kapcsolódása a referenciakerethez</a:t>
            </a:r>
          </a:p>
        </p:txBody>
      </p:sp>
      <p:sp>
        <p:nvSpPr>
          <p:cNvPr id="12" name="Rounded Rectangle 8">
            <a:extLst>
              <a:ext uri="{FF2B5EF4-FFF2-40B4-BE49-F238E27FC236}">
                <a16:creationId xmlns:a16="http://schemas.microsoft.com/office/drawing/2014/main" id="{7DAEECF0-0448-76D1-FA0F-BE3C4FD559A9}"/>
              </a:ext>
            </a:extLst>
          </p:cNvPr>
          <p:cNvSpPr/>
          <p:nvPr/>
        </p:nvSpPr>
        <p:spPr>
          <a:xfrm>
            <a:off x="32258220" y="9483061"/>
            <a:ext cx="12645222" cy="6678000"/>
          </a:xfrm>
          <a:prstGeom prst="roundRect">
            <a:avLst/>
          </a:prstGeom>
          <a:solidFill>
            <a:srgbClr val="F9F6FC"/>
          </a:solidFill>
          <a:ln w="15240">
            <a:solidFill>
              <a:srgbClr val="DCCEEB"/>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300" b="1">
                <a:solidFill>
                  <a:srgbClr val="6C4C9C"/>
                </a:solidFill>
                <a:latin typeface="Arial" panose="020B0604020202020204" pitchFamily="34" charset="0"/>
                <a:cs typeface="Arial" panose="020B0604020202020204" pitchFamily="34" charset="0"/>
              </a:rPr>
              <a:t>4. </a:t>
            </a:r>
            <a:r>
              <a:rPr lang="hu-HU" sz="6300" b="1">
                <a:solidFill>
                  <a:srgbClr val="6C4C9C"/>
                </a:solidFill>
                <a:latin typeface="Arial" panose="020B0604020202020204" pitchFamily="34" charset="0"/>
                <a:cs typeface="Arial" panose="020B0604020202020204" pitchFamily="34" charset="0"/>
              </a:rPr>
              <a:t>Moduláris felépítés</a:t>
            </a:r>
            <a:endParaRPr sz="6300" b="1">
              <a:solidFill>
                <a:srgbClr val="6C4C9C"/>
              </a:solidFill>
              <a:latin typeface="Arial" panose="020B0604020202020204" pitchFamily="34" charset="0"/>
              <a:cs typeface="Arial" panose="020B0604020202020204" pitchFamily="34" charset="0"/>
            </a:endParaRPr>
          </a:p>
          <a:p>
            <a:pPr algn="ctr">
              <a:spcBef>
                <a:spcPts val="500"/>
              </a:spcBef>
            </a:pPr>
            <a:r>
              <a:rPr lang="hu-HU" sz="6000">
                <a:solidFill>
                  <a:srgbClr val="1B2B49"/>
                </a:solidFill>
                <a:latin typeface="Arial" panose="020B0604020202020204" pitchFamily="34" charset="0"/>
                <a:cs typeface="Arial" panose="020B0604020202020204" pitchFamily="34" charset="0"/>
              </a:rPr>
              <a:t>• Önálló kompetenciafejlesztési egységek • tanúsítási egység •  rendszerszintű illeszkedés</a:t>
            </a:r>
          </a:p>
        </p:txBody>
      </p:sp>
      <p:sp>
        <p:nvSpPr>
          <p:cNvPr id="14" name="Rounded Rectangle 9">
            <a:extLst>
              <a:ext uri="{FF2B5EF4-FFF2-40B4-BE49-F238E27FC236}">
                <a16:creationId xmlns:a16="http://schemas.microsoft.com/office/drawing/2014/main" id="{417CE078-3AA1-45B9-7B94-74486AF49468}"/>
              </a:ext>
            </a:extLst>
          </p:cNvPr>
          <p:cNvSpPr/>
          <p:nvPr/>
        </p:nvSpPr>
        <p:spPr>
          <a:xfrm>
            <a:off x="9935531" y="16532432"/>
            <a:ext cx="12645222" cy="6677099"/>
          </a:xfrm>
          <a:prstGeom prst="roundRect">
            <a:avLst/>
          </a:prstGeom>
          <a:solidFill>
            <a:srgbClr val="EFF9F8"/>
          </a:solidFill>
          <a:ln w="15240">
            <a:solidFill>
              <a:srgbClr val="A3DFDC"/>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300" b="1">
                <a:solidFill>
                  <a:srgbClr val="008DA4"/>
                </a:solidFill>
                <a:latin typeface="Arial" panose="020B0604020202020204" pitchFamily="34" charset="0"/>
                <a:cs typeface="Arial" panose="020B0604020202020204" pitchFamily="34" charset="0"/>
              </a:rPr>
              <a:t>5.</a:t>
            </a:r>
            <a:r>
              <a:rPr lang="hu-HU" sz="6300" b="1">
                <a:solidFill>
                  <a:srgbClr val="008DA4"/>
                </a:solidFill>
                <a:latin typeface="Arial" panose="020B0604020202020204" pitchFamily="34" charset="0"/>
                <a:cs typeface="Arial" panose="020B0604020202020204" pitchFamily="34" charset="0"/>
              </a:rPr>
              <a:t> Képzésfejlesztési elvek</a:t>
            </a:r>
            <a:endParaRPr sz="6300" b="1">
              <a:solidFill>
                <a:srgbClr val="008DA4"/>
              </a:solidFill>
              <a:latin typeface="Arial" panose="020B0604020202020204" pitchFamily="34" charset="0"/>
              <a:cs typeface="Arial" panose="020B0604020202020204" pitchFamily="34" charset="0"/>
            </a:endParaRPr>
          </a:p>
          <a:p>
            <a:pPr algn="ct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mn-lt"/>
                <a:cs typeface="Arial" panose="020B0604020202020204" pitchFamily="34" charset="0"/>
              </a:rPr>
              <a:t>Célcsoportalapú fejlesztés </a:t>
            </a:r>
          </a:p>
          <a:p>
            <a:pPr algn="ctr"/>
            <a:r>
              <a:rPr lang="hu-HU" sz="6000">
                <a:solidFill>
                  <a:srgbClr val="1B2B49"/>
                </a:solidFill>
                <a:latin typeface="Arial" panose="020B0604020202020204" pitchFamily="34" charset="0"/>
                <a:cs typeface="Arial" panose="020B0604020202020204" pitchFamily="34" charset="0"/>
              </a:rPr>
              <a:t>• </a:t>
            </a:r>
            <a:r>
              <a:rPr lang="hu-HU" sz="6000" err="1">
                <a:solidFill>
                  <a:srgbClr val="0B1E4A"/>
                </a:solidFill>
                <a:latin typeface="Arial" panose="020B0604020202020204" pitchFamily="34" charset="0"/>
                <a:ea typeface="Calibri"/>
                <a:cs typeface="Arial" panose="020B0604020202020204" pitchFamily="34" charset="0"/>
              </a:rPr>
              <a:t>Mikrotanulási</a:t>
            </a:r>
            <a:r>
              <a:rPr lang="hu-HU" sz="6000">
                <a:solidFill>
                  <a:srgbClr val="0B1E4A"/>
                </a:solidFill>
                <a:latin typeface="Arial" panose="020B0604020202020204" pitchFamily="34" charset="0"/>
                <a:ea typeface="Calibri"/>
                <a:cs typeface="Arial" panose="020B0604020202020204" pitchFamily="34" charset="0"/>
              </a:rPr>
              <a:t> szemlélet </a:t>
            </a:r>
          </a:p>
          <a:p>
            <a:pPr algn="ct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Gyakorlatorientált megközelítés </a:t>
            </a:r>
          </a:p>
          <a:p>
            <a:pPr algn="ct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Valós élethelyzetekre épülő tartalom </a:t>
            </a:r>
            <a:br>
              <a:rPr lang="hu-HU" sz="6000">
                <a:solidFill>
                  <a:srgbClr val="0B1E4A"/>
                </a:solidFill>
                <a:latin typeface="Arial" panose="020B0604020202020204" pitchFamily="34" charset="0"/>
                <a:ea typeface="Calibri"/>
                <a:cs typeface="Arial" panose="020B0604020202020204" pitchFamily="34" charset="0"/>
              </a:rPr>
            </a:b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Résztvevőközpontú támogatás</a:t>
            </a:r>
          </a:p>
        </p:txBody>
      </p:sp>
      <p:sp>
        <p:nvSpPr>
          <p:cNvPr id="16" name="Rounded Rectangle 10">
            <a:extLst>
              <a:ext uri="{FF2B5EF4-FFF2-40B4-BE49-F238E27FC236}">
                <a16:creationId xmlns:a16="http://schemas.microsoft.com/office/drawing/2014/main" id="{2A0AFFF9-C224-F3DC-3149-7BC0080ABFB9}"/>
              </a:ext>
            </a:extLst>
          </p:cNvPr>
          <p:cNvSpPr/>
          <p:nvPr/>
        </p:nvSpPr>
        <p:spPr>
          <a:xfrm>
            <a:off x="23871087" y="16462853"/>
            <a:ext cx="12645222" cy="6678000"/>
          </a:xfrm>
          <a:prstGeom prst="roundRect">
            <a:avLst/>
          </a:prstGeom>
          <a:solidFill>
            <a:srgbClr val="FCF7F7"/>
          </a:solidFill>
          <a:ln w="15240">
            <a:solidFill>
              <a:srgbClr val="E7C6C6"/>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300" b="1">
                <a:solidFill>
                  <a:srgbClr val="CC3A32"/>
                </a:solidFill>
                <a:latin typeface="Arial" panose="020B0604020202020204" pitchFamily="34" charset="0"/>
                <a:cs typeface="Arial" panose="020B0604020202020204" pitchFamily="34" charset="0"/>
              </a:rPr>
              <a:t>6. </a:t>
            </a:r>
            <a:r>
              <a:rPr lang="hu-HU" sz="6300" b="1">
                <a:solidFill>
                  <a:srgbClr val="CC3A32"/>
                </a:solidFill>
                <a:latin typeface="Arial" panose="020B0604020202020204" pitchFamily="34" charset="0"/>
                <a:cs typeface="Arial" panose="020B0604020202020204" pitchFamily="34" charset="0"/>
              </a:rPr>
              <a:t>Képzési útvonalak és ajánlási logika</a:t>
            </a:r>
          </a:p>
          <a:p>
            <a:pPr algn="ctr"/>
            <a:r>
              <a:rPr lang="hu-HU" sz="6000">
                <a:solidFill>
                  <a:srgbClr val="1B2B49"/>
                </a:solidFill>
                <a:latin typeface="Arial" panose="020B0604020202020204" pitchFamily="34" charset="0"/>
                <a:cs typeface="Arial" panose="020B0604020202020204" pitchFamily="34" charset="0"/>
              </a:rPr>
              <a:t>• Kompetenciaprofil-alapú képzésajánlás • Két jártassági szintnyi távolság • Reális teljesíthetőség • Érdemi továbblépés</a:t>
            </a:r>
            <a:endParaRPr sz="6000" b="1">
              <a:solidFill>
                <a:srgbClr val="CC3A32"/>
              </a:solidFill>
              <a:latin typeface="Arial" panose="020B0604020202020204" pitchFamily="34" charset="0"/>
              <a:cs typeface="Arial" panose="020B0604020202020204" pitchFamily="34" charset="0"/>
            </a:endParaRPr>
          </a:p>
        </p:txBody>
      </p:sp>
      <p:sp>
        <p:nvSpPr>
          <p:cNvPr id="18" name="TextBox 11">
            <a:extLst>
              <a:ext uri="{FF2B5EF4-FFF2-40B4-BE49-F238E27FC236}">
                <a16:creationId xmlns:a16="http://schemas.microsoft.com/office/drawing/2014/main" id="{0096CBED-CD89-A6D2-C2CD-D41A41A658BF}"/>
              </a:ext>
            </a:extLst>
          </p:cNvPr>
          <p:cNvSpPr txBox="1"/>
          <p:nvPr/>
        </p:nvSpPr>
        <p:spPr>
          <a:xfrm rot="2520389">
            <a:off x="17526167" y="9273209"/>
            <a:ext cx="877163" cy="923330"/>
          </a:xfrm>
          <a:prstGeom prst="rect">
            <a:avLst/>
          </a:prstGeom>
          <a:noFill/>
        </p:spPr>
        <p:txBody>
          <a:bodyPr wrap="none">
            <a:spAutoFit/>
          </a:bodyPr>
          <a:lstStyle/>
          <a:p>
            <a:pPr algn="ctr"/>
            <a:r>
              <a:rPr sz="5400" b="1">
                <a:solidFill>
                  <a:srgbClr val="2870C8"/>
                </a:solidFill>
                <a:latin typeface="Arial" panose="020B0604020202020204" pitchFamily="34" charset="0"/>
                <a:cs typeface="Arial" panose="020B0604020202020204" pitchFamily="34" charset="0"/>
              </a:rPr>
              <a:t>→</a:t>
            </a:r>
          </a:p>
        </p:txBody>
      </p:sp>
      <p:sp>
        <p:nvSpPr>
          <p:cNvPr id="20" name="TextBox 12">
            <a:extLst>
              <a:ext uri="{FF2B5EF4-FFF2-40B4-BE49-F238E27FC236}">
                <a16:creationId xmlns:a16="http://schemas.microsoft.com/office/drawing/2014/main" id="{B4EAEE2E-18CF-DA4C-1089-79234C587B76}"/>
              </a:ext>
            </a:extLst>
          </p:cNvPr>
          <p:cNvSpPr txBox="1"/>
          <p:nvPr/>
        </p:nvSpPr>
        <p:spPr>
          <a:xfrm rot="19246783">
            <a:off x="26919933" y="9214381"/>
            <a:ext cx="877163" cy="923330"/>
          </a:xfrm>
          <a:prstGeom prst="rect">
            <a:avLst/>
          </a:prstGeom>
          <a:noFill/>
        </p:spPr>
        <p:txBody>
          <a:bodyPr wrap="none">
            <a:spAutoFit/>
          </a:bodyPr>
          <a:lstStyle/>
          <a:p>
            <a:pPr algn="ctr"/>
            <a:r>
              <a:rPr sz="5400" b="1">
                <a:solidFill>
                  <a:srgbClr val="2870C8"/>
                </a:solidFill>
                <a:latin typeface="Arial" panose="020B0604020202020204" pitchFamily="34" charset="0"/>
                <a:cs typeface="Arial" panose="020B0604020202020204" pitchFamily="34" charset="0"/>
              </a:rPr>
              <a:t>←</a:t>
            </a:r>
          </a:p>
        </p:txBody>
      </p:sp>
      <p:sp>
        <p:nvSpPr>
          <p:cNvPr id="22" name="TextBox 13">
            <a:extLst>
              <a:ext uri="{FF2B5EF4-FFF2-40B4-BE49-F238E27FC236}">
                <a16:creationId xmlns:a16="http://schemas.microsoft.com/office/drawing/2014/main" id="{1C26B08B-83DC-66D2-5305-5254D076E02F}"/>
              </a:ext>
            </a:extLst>
          </p:cNvPr>
          <p:cNvSpPr txBox="1"/>
          <p:nvPr/>
        </p:nvSpPr>
        <p:spPr>
          <a:xfrm>
            <a:off x="14916330" y="12177181"/>
            <a:ext cx="877163" cy="923330"/>
          </a:xfrm>
          <a:prstGeom prst="rect">
            <a:avLst/>
          </a:prstGeom>
          <a:noFill/>
        </p:spPr>
        <p:txBody>
          <a:bodyPr wrap="none">
            <a:spAutoFit/>
          </a:bodyPr>
          <a:lstStyle/>
          <a:p>
            <a:pPr algn="ctr"/>
            <a:r>
              <a:rPr sz="5400" b="1" dirty="0">
                <a:solidFill>
                  <a:srgbClr val="2870C8"/>
                </a:solidFill>
                <a:latin typeface="Arial" panose="020B0604020202020204" pitchFamily="34" charset="0"/>
                <a:cs typeface="Arial" panose="020B0604020202020204" pitchFamily="34" charset="0"/>
              </a:rPr>
              <a:t>→</a:t>
            </a:r>
          </a:p>
        </p:txBody>
      </p:sp>
      <p:sp>
        <p:nvSpPr>
          <p:cNvPr id="24" name="TextBox 14">
            <a:extLst>
              <a:ext uri="{FF2B5EF4-FFF2-40B4-BE49-F238E27FC236}">
                <a16:creationId xmlns:a16="http://schemas.microsoft.com/office/drawing/2014/main" id="{868F4ADF-49A5-9A84-7965-5159F44A686D}"/>
              </a:ext>
            </a:extLst>
          </p:cNvPr>
          <p:cNvSpPr txBox="1"/>
          <p:nvPr/>
        </p:nvSpPr>
        <p:spPr>
          <a:xfrm>
            <a:off x="30745428" y="12264268"/>
            <a:ext cx="877163" cy="923330"/>
          </a:xfrm>
          <a:prstGeom prst="rect">
            <a:avLst/>
          </a:prstGeom>
          <a:noFill/>
        </p:spPr>
        <p:txBody>
          <a:bodyPr wrap="none">
            <a:spAutoFit/>
          </a:bodyPr>
          <a:lstStyle/>
          <a:p>
            <a:pPr algn="ctr"/>
            <a:r>
              <a:rPr sz="5400" b="1">
                <a:solidFill>
                  <a:srgbClr val="2870C8"/>
                </a:solidFill>
                <a:latin typeface="Arial" panose="020B0604020202020204" pitchFamily="34" charset="0"/>
                <a:cs typeface="Arial" panose="020B0604020202020204" pitchFamily="34" charset="0"/>
              </a:rPr>
              <a:t>←</a:t>
            </a:r>
          </a:p>
        </p:txBody>
      </p:sp>
      <p:sp>
        <p:nvSpPr>
          <p:cNvPr id="26" name="TextBox 11">
            <a:extLst>
              <a:ext uri="{FF2B5EF4-FFF2-40B4-BE49-F238E27FC236}">
                <a16:creationId xmlns:a16="http://schemas.microsoft.com/office/drawing/2014/main" id="{A8D09E33-04DA-B858-A2AA-526CC444A654}"/>
              </a:ext>
            </a:extLst>
          </p:cNvPr>
          <p:cNvSpPr txBox="1"/>
          <p:nvPr/>
        </p:nvSpPr>
        <p:spPr>
          <a:xfrm rot="13310864">
            <a:off x="27780514" y="15358798"/>
            <a:ext cx="877163" cy="923330"/>
          </a:xfrm>
          <a:prstGeom prst="rect">
            <a:avLst/>
          </a:prstGeom>
          <a:noFill/>
        </p:spPr>
        <p:txBody>
          <a:bodyPr wrap="none">
            <a:spAutoFit/>
          </a:bodyPr>
          <a:lstStyle/>
          <a:p>
            <a:pPr algn="ctr"/>
            <a:r>
              <a:rPr sz="5400" b="1">
                <a:solidFill>
                  <a:srgbClr val="2870C8"/>
                </a:solidFill>
                <a:latin typeface="Arial" panose="020B0604020202020204" pitchFamily="34" charset="0"/>
                <a:cs typeface="Arial" panose="020B0604020202020204" pitchFamily="34" charset="0"/>
              </a:rPr>
              <a:t>→</a:t>
            </a:r>
          </a:p>
        </p:txBody>
      </p:sp>
      <p:sp>
        <p:nvSpPr>
          <p:cNvPr id="28" name="TextBox 12">
            <a:extLst>
              <a:ext uri="{FF2B5EF4-FFF2-40B4-BE49-F238E27FC236}">
                <a16:creationId xmlns:a16="http://schemas.microsoft.com/office/drawing/2014/main" id="{CF415093-B3E2-22A9-B26E-2F6EBD44AA57}"/>
              </a:ext>
            </a:extLst>
          </p:cNvPr>
          <p:cNvSpPr txBox="1"/>
          <p:nvPr/>
        </p:nvSpPr>
        <p:spPr>
          <a:xfrm rot="8410826">
            <a:off x="17884787" y="15125797"/>
            <a:ext cx="877163" cy="923330"/>
          </a:xfrm>
          <a:prstGeom prst="rect">
            <a:avLst/>
          </a:prstGeom>
          <a:noFill/>
        </p:spPr>
        <p:txBody>
          <a:bodyPr wrap="none">
            <a:spAutoFit/>
          </a:bodyPr>
          <a:lstStyle/>
          <a:p>
            <a:pPr algn="ctr"/>
            <a:r>
              <a:rPr sz="5400" b="1">
                <a:solidFill>
                  <a:srgbClr val="2870C8"/>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383105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B9D94-B2D7-B6EF-A80D-FBB5FA0FEF70}"/>
            </a:ext>
          </a:extLst>
        </p:cNvPr>
        <p:cNvGrpSpPr/>
        <p:nvPr/>
      </p:nvGrpSpPr>
      <p:grpSpPr>
        <a:xfrm>
          <a:off x="0" y="0"/>
          <a:ext cx="0" cy="0"/>
          <a:chOff x="0" y="0"/>
          <a:chExt cx="0" cy="0"/>
        </a:xfrm>
      </p:grpSpPr>
      <p:sp>
        <p:nvSpPr>
          <p:cNvPr id="552" name="Téglalap: lekerekített 551">
            <a:extLst>
              <a:ext uri="{FF2B5EF4-FFF2-40B4-BE49-F238E27FC236}">
                <a16:creationId xmlns:a16="http://schemas.microsoft.com/office/drawing/2014/main" id="{CD9CDB1A-8F2A-052E-70CD-CFD512834B60}"/>
              </a:ext>
            </a:extLst>
          </p:cNvPr>
          <p:cNvSpPr/>
          <p:nvPr/>
        </p:nvSpPr>
        <p:spPr>
          <a:xfrm>
            <a:off x="530258" y="4257541"/>
            <a:ext cx="45189740" cy="19080000"/>
          </a:xfrm>
          <a:prstGeom prst="roundRect">
            <a:avLst/>
          </a:prstGeom>
          <a:solidFill>
            <a:srgbClr val="0C4A96"/>
          </a:solidFill>
          <a:ln w="38100">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hu-HU" sz="6000" b="1" dirty="0"/>
              <a:t>                          </a:t>
            </a:r>
            <a:r>
              <a:rPr lang="hu-HU" sz="6300" b="1" dirty="0"/>
              <a:t> A digitáliskompetencia-fejlesztés teljes folyamatát támogató informatikai környezet.</a:t>
            </a:r>
          </a:p>
          <a:p>
            <a:pPr algn="ctr"/>
            <a:endParaRPr lang="hu-HU" sz="6000" b="1" dirty="0"/>
          </a:p>
          <a:p>
            <a:pPr algn="ctr"/>
            <a:endParaRPr lang="hu-HU" sz="6000" b="1" dirty="0"/>
          </a:p>
          <a:p>
            <a:pPr algn="ctr"/>
            <a:endParaRPr lang="hu-HU" sz="6000" b="1" dirty="0"/>
          </a:p>
          <a:p>
            <a:pPr algn="ctr"/>
            <a:endParaRPr lang="hu-HU" sz="6000" b="1" dirty="0"/>
          </a:p>
          <a:p>
            <a:pPr algn="ctr"/>
            <a:endParaRPr lang="hu-HU" sz="6000" b="1" dirty="0"/>
          </a:p>
          <a:p>
            <a:pPr algn="ctr"/>
            <a:endParaRPr lang="hu-HU" sz="6000" b="1" dirty="0"/>
          </a:p>
          <a:p>
            <a:pPr algn="ctr"/>
            <a:endParaRPr lang="hu-HU" sz="6000" b="1" dirty="0"/>
          </a:p>
          <a:p>
            <a:pPr algn="ctr"/>
            <a:endParaRPr lang="hu-HU" sz="6000" b="1" dirty="0"/>
          </a:p>
          <a:p>
            <a:pPr algn="ctr"/>
            <a:endParaRPr lang="hu-HU" sz="6000" b="1" dirty="0"/>
          </a:p>
          <a:p>
            <a:pPr lvl="1" algn="ctr"/>
            <a:r>
              <a:rPr lang="hu-HU" sz="6000" b="1" dirty="0"/>
              <a:t>                   </a:t>
            </a:r>
            <a:r>
              <a:rPr lang="hu-HU" sz="6300" b="1" dirty="0"/>
              <a:t>  A működési logika a három funkcionális modul és a három szervezeti szint együttműködésére épül.</a:t>
            </a:r>
          </a:p>
        </p:txBody>
      </p:sp>
      <p:pic>
        <p:nvPicPr>
          <p:cNvPr id="4" name="Kép 3" descr="A képen képernyőkép, Színesség látható&#10;&#10;Lehet, hogy az AI által létrehozott tartalom helytelen.">
            <a:extLst>
              <a:ext uri="{FF2B5EF4-FFF2-40B4-BE49-F238E27FC236}">
                <a16:creationId xmlns:a16="http://schemas.microsoft.com/office/drawing/2014/main" id="{0A77C4DE-91BC-FA6E-475C-9A45A4446D86}"/>
              </a:ext>
            </a:extLst>
          </p:cNvPr>
          <p:cNvPicPr>
            <a:picLocks noChangeAspect="1"/>
          </p:cNvPicPr>
          <p:nvPr/>
        </p:nvPicPr>
        <p:blipFill>
          <a:blip r:embed="rId3"/>
          <a:stretch>
            <a:fillRect/>
          </a:stretch>
        </p:blipFill>
        <p:spPr>
          <a:xfrm>
            <a:off x="43568182" y="1022972"/>
            <a:ext cx="1583364" cy="1555411"/>
          </a:xfrm>
          <a:prstGeom prst="rect">
            <a:avLst/>
          </a:prstGeom>
        </p:spPr>
      </p:pic>
      <p:sp>
        <p:nvSpPr>
          <p:cNvPr id="546" name="TextBox 1">
            <a:extLst>
              <a:ext uri="{FF2B5EF4-FFF2-40B4-BE49-F238E27FC236}">
                <a16:creationId xmlns:a16="http://schemas.microsoft.com/office/drawing/2014/main" id="{E4C0E2C1-0B4A-0E7F-8A37-E7B5BA700B23}"/>
              </a:ext>
            </a:extLst>
          </p:cNvPr>
          <p:cNvSpPr txBox="1"/>
          <p:nvPr/>
        </p:nvSpPr>
        <p:spPr>
          <a:xfrm>
            <a:off x="932490" y="1018268"/>
            <a:ext cx="39648432" cy="1524265"/>
          </a:xfrm>
          <a:prstGeom prst="rect">
            <a:avLst/>
          </a:prstGeom>
          <a:noFill/>
        </p:spPr>
        <p:txBody>
          <a:bodyPr wrap="square" lIns="290324" tIns="145162" rIns="290324" bIns="145162" anchor="t">
            <a:spAutoFit/>
          </a:bodyPr>
          <a:lstStyle/>
          <a:p>
            <a:pPr>
              <a:defRPr sz="2700" b="1">
                <a:solidFill>
                  <a:srgbClr val="000000"/>
                </a:solidFill>
                <a:latin typeface="Georgia"/>
              </a:defRPr>
            </a:pPr>
            <a:r>
              <a:rPr lang="hu-HU" sz="8000" cap="all" dirty="0">
                <a:latin typeface="Arial"/>
                <a:ea typeface="+mn-lt"/>
                <a:cs typeface="Arial"/>
              </a:rPr>
              <a:t>II./2./a.  A DTR MŰKÖDÉSI LOGIKÁJA</a:t>
            </a:r>
          </a:p>
        </p:txBody>
      </p:sp>
      <p:sp>
        <p:nvSpPr>
          <p:cNvPr id="550" name="TextBox 8">
            <a:extLst>
              <a:ext uri="{FF2B5EF4-FFF2-40B4-BE49-F238E27FC236}">
                <a16:creationId xmlns:a16="http://schemas.microsoft.com/office/drawing/2014/main" id="{F0FF1A73-E68A-9B66-ABAF-D5F9ECCF5CC0}"/>
              </a:ext>
            </a:extLst>
          </p:cNvPr>
          <p:cNvSpPr txBox="1"/>
          <p:nvPr/>
        </p:nvSpPr>
        <p:spPr>
          <a:xfrm>
            <a:off x="932400" y="2552451"/>
            <a:ext cx="44291552"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Nemcsak képzést kezel, hanem a teljes kompetenciafejlesztési életutat.</a:t>
            </a:r>
            <a:endParaRPr lang="hu-HU" dirty="0"/>
          </a:p>
        </p:txBody>
      </p:sp>
      <p:sp>
        <p:nvSpPr>
          <p:cNvPr id="553" name="Lekerekített téglalap 9">
            <a:extLst>
              <a:ext uri="{FF2B5EF4-FFF2-40B4-BE49-F238E27FC236}">
                <a16:creationId xmlns:a16="http://schemas.microsoft.com/office/drawing/2014/main" id="{7E1A65CB-E932-8DD8-0B2A-A9FFD1E4AD5C}"/>
              </a:ext>
            </a:extLst>
          </p:cNvPr>
          <p:cNvSpPr/>
          <p:nvPr/>
        </p:nvSpPr>
        <p:spPr>
          <a:xfrm>
            <a:off x="932400" y="23742556"/>
            <a:ext cx="44219146" cy="1831973"/>
          </a:xfrm>
          <a:prstGeom prst="roundRect">
            <a:avLst/>
          </a:prstGeom>
          <a:solidFill>
            <a:srgbClr val="B56D5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000" b="1" dirty="0">
                <a:latin typeface="Arial"/>
                <a:cs typeface="Arial"/>
              </a:rPr>
              <a:t>A keletkező adatok képezik az adatszolgáltatás alapját, és támogatják a szakmai, szervezési és vezetői döntéshozatalt.</a:t>
            </a:r>
          </a:p>
        </p:txBody>
      </p:sp>
      <p:grpSp>
        <p:nvGrpSpPr>
          <p:cNvPr id="17" name="Csoportba foglalás 16">
            <a:extLst>
              <a:ext uri="{FF2B5EF4-FFF2-40B4-BE49-F238E27FC236}">
                <a16:creationId xmlns:a16="http://schemas.microsoft.com/office/drawing/2014/main" id="{7743B5C2-B9F8-4EE0-FE4E-BDF6C0812152}"/>
              </a:ext>
            </a:extLst>
          </p:cNvPr>
          <p:cNvGrpSpPr/>
          <p:nvPr/>
        </p:nvGrpSpPr>
        <p:grpSpPr>
          <a:xfrm>
            <a:off x="6502074" y="6957390"/>
            <a:ext cx="12600000" cy="6840000"/>
            <a:chOff x="3440807" y="5167208"/>
            <a:chExt cx="12600000" cy="7902745"/>
          </a:xfrm>
        </p:grpSpPr>
        <p:sp>
          <p:nvSpPr>
            <p:cNvPr id="18" name="Téglalap: lekerekített 17">
              <a:extLst>
                <a:ext uri="{FF2B5EF4-FFF2-40B4-BE49-F238E27FC236}">
                  <a16:creationId xmlns:a16="http://schemas.microsoft.com/office/drawing/2014/main" id="{565CADA3-6AC8-B851-60A3-B0854C1D91AF}"/>
                </a:ext>
              </a:extLst>
            </p:cNvPr>
            <p:cNvSpPr/>
            <p:nvPr/>
          </p:nvSpPr>
          <p:spPr>
            <a:xfrm>
              <a:off x="3440807" y="5167208"/>
              <a:ext cx="12600000" cy="7902745"/>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spcBef>
                  <a:spcPts val="2000"/>
                </a:spcBef>
              </a:pPr>
              <a:r>
                <a:rPr lang="hu-HU" sz="6300" b="1" dirty="0">
                  <a:solidFill>
                    <a:srgbClr val="0C4A96"/>
                  </a:solidFill>
                  <a:latin typeface="Arial" panose="020B0604020202020204" pitchFamily="34" charset="0"/>
                  <a:cs typeface="Arial" panose="020B0604020202020204" pitchFamily="34" charset="0"/>
                </a:rPr>
                <a:t>Képzés </a:t>
              </a:r>
              <a:r>
                <a:rPr lang="hu-HU" sz="6300" b="1" dirty="0" err="1">
                  <a:solidFill>
                    <a:srgbClr val="0C4A96"/>
                  </a:solidFill>
                  <a:latin typeface="Arial" panose="020B0604020202020204" pitchFamily="34" charset="0"/>
                  <a:cs typeface="Arial" panose="020B0604020202020204" pitchFamily="34" charset="0"/>
                </a:rPr>
                <a:t>nyomonkövetési</a:t>
              </a:r>
              <a:r>
                <a:rPr lang="hu-HU" sz="6300" b="1" dirty="0">
                  <a:solidFill>
                    <a:srgbClr val="0C4A96"/>
                  </a:solidFill>
                  <a:latin typeface="Arial" panose="020B0604020202020204" pitchFamily="34" charset="0"/>
                  <a:cs typeface="Arial" panose="020B0604020202020204" pitchFamily="34" charset="0"/>
                </a:rPr>
                <a:t> funkcionális modul</a:t>
              </a:r>
            </a:p>
            <a:p>
              <a:pPr algn="ctr"/>
              <a:endParaRPr lang="hu-HU" sz="6000" b="1" dirty="0">
                <a:solidFill>
                  <a:srgbClr val="0B1E4A"/>
                </a:solidFill>
                <a:latin typeface="Arial" panose="020B0604020202020204" pitchFamily="34" charset="0"/>
                <a:cs typeface="Arial" panose="020B0604020202020204" pitchFamily="34" charset="0"/>
              </a:endParaRPr>
            </a:p>
            <a:p>
              <a:pPr algn="ctr"/>
              <a:endParaRPr lang="hu-HU" dirty="0"/>
            </a:p>
          </p:txBody>
        </p:sp>
        <p:sp>
          <p:nvSpPr>
            <p:cNvPr id="21" name="Téglalap: lekerekített 20">
              <a:extLst>
                <a:ext uri="{FF2B5EF4-FFF2-40B4-BE49-F238E27FC236}">
                  <a16:creationId xmlns:a16="http://schemas.microsoft.com/office/drawing/2014/main" id="{DB2B662F-80D1-17E6-0EC9-ED3EC6F4B54D}"/>
                </a:ext>
              </a:extLst>
            </p:cNvPr>
            <p:cNvSpPr/>
            <p:nvPr/>
          </p:nvSpPr>
          <p:spPr>
            <a:xfrm>
              <a:off x="4007549" y="8269518"/>
              <a:ext cx="11520000" cy="4691735"/>
            </a:xfrm>
            <a:prstGeom prst="roundRect">
              <a:avLst/>
            </a:prstGeom>
            <a:solidFill>
              <a:srgbClr val="F1F6FB"/>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000" dirty="0">
                  <a:solidFill>
                    <a:srgbClr val="0C4A96"/>
                  </a:solidFill>
                  <a:latin typeface="Arial" panose="020B0604020202020204" pitchFamily="34" charset="0"/>
                  <a:cs typeface="Arial" panose="020B0604020202020204" pitchFamily="34" charset="0"/>
                </a:rPr>
                <a:t>• központi koordináció </a:t>
              </a:r>
            </a:p>
            <a:p>
              <a:pPr algn="ctr"/>
              <a:r>
                <a:rPr lang="hu-HU" sz="6000" dirty="0">
                  <a:solidFill>
                    <a:srgbClr val="0C4A96"/>
                  </a:solidFill>
                  <a:latin typeface="Arial" panose="020B0604020202020204" pitchFamily="34" charset="0"/>
                  <a:cs typeface="Arial" panose="020B0604020202020204" pitchFamily="34" charset="0"/>
                </a:rPr>
                <a:t>• képzésszervezés </a:t>
              </a:r>
            </a:p>
            <a:p>
              <a:pPr algn="ctr"/>
              <a:r>
                <a:rPr lang="hu-HU" sz="6000" dirty="0">
                  <a:solidFill>
                    <a:srgbClr val="0C4A96"/>
                  </a:solidFill>
                  <a:latin typeface="Arial" panose="020B0604020202020204" pitchFamily="34" charset="0"/>
                  <a:cs typeface="Arial" panose="020B0604020202020204" pitchFamily="34" charset="0"/>
                </a:rPr>
                <a:t>• monitoring és adatszolgáltatás</a:t>
              </a:r>
            </a:p>
          </p:txBody>
        </p:sp>
      </p:grpSp>
      <p:grpSp>
        <p:nvGrpSpPr>
          <p:cNvPr id="571" name="Csoportba foglalás 570">
            <a:extLst>
              <a:ext uri="{FF2B5EF4-FFF2-40B4-BE49-F238E27FC236}">
                <a16:creationId xmlns:a16="http://schemas.microsoft.com/office/drawing/2014/main" id="{28B6172F-5475-B24E-0309-F382D914D378}"/>
              </a:ext>
            </a:extLst>
          </p:cNvPr>
          <p:cNvGrpSpPr/>
          <p:nvPr/>
        </p:nvGrpSpPr>
        <p:grpSpPr>
          <a:xfrm>
            <a:off x="19506930" y="6957390"/>
            <a:ext cx="12600000" cy="6840000"/>
            <a:chOff x="19506930" y="6957390"/>
            <a:chExt cx="12600000" cy="6840000"/>
          </a:xfrm>
        </p:grpSpPr>
        <p:sp>
          <p:nvSpPr>
            <p:cNvPr id="23" name="Téglalap: lekerekített 22">
              <a:extLst>
                <a:ext uri="{FF2B5EF4-FFF2-40B4-BE49-F238E27FC236}">
                  <a16:creationId xmlns:a16="http://schemas.microsoft.com/office/drawing/2014/main" id="{CAE64729-767B-C5D1-AC5C-9E55D2457E8F}"/>
                </a:ext>
              </a:extLst>
            </p:cNvPr>
            <p:cNvSpPr/>
            <p:nvPr/>
          </p:nvSpPr>
          <p:spPr>
            <a:xfrm>
              <a:off x="19506930" y="6957390"/>
              <a:ext cx="12600000" cy="6840000"/>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300" b="1" dirty="0">
                  <a:solidFill>
                    <a:srgbClr val="279254"/>
                  </a:solidFill>
                  <a:latin typeface="Arial" panose="020B0604020202020204" pitchFamily="34" charset="0"/>
                  <a:cs typeface="Arial" panose="020B0604020202020204" pitchFamily="34" charset="0"/>
                </a:rPr>
                <a:t>Kompetenciamérési keret-rendszer funkcionális modul</a:t>
              </a:r>
            </a:p>
            <a:p>
              <a:pPr algn="ctr"/>
              <a:r>
                <a:rPr lang="hu-HU" sz="6000" b="1" dirty="0">
                  <a:solidFill>
                    <a:srgbClr val="0B1E4A"/>
                  </a:solidFill>
                  <a:latin typeface="Arial" panose="020B0604020202020204" pitchFamily="34" charset="0"/>
                  <a:cs typeface="Arial" panose="020B0604020202020204" pitchFamily="34" charset="0"/>
                </a:rPr>
                <a:t>•</a:t>
              </a:r>
            </a:p>
            <a:p>
              <a:pPr algn="ctr"/>
              <a:r>
                <a:rPr lang="hu-HU" sz="6000" b="1" dirty="0">
                  <a:solidFill>
                    <a:srgbClr val="0B1E4A"/>
                  </a:solidFill>
                  <a:latin typeface="Arial" panose="020B0604020202020204" pitchFamily="34" charset="0"/>
                  <a:cs typeface="Arial" panose="020B0604020202020204" pitchFamily="34" charset="0"/>
                </a:rPr>
                <a:t>DigKomp Módszertani Központ</a:t>
              </a:r>
            </a:p>
            <a:p>
              <a:pPr algn="ctr"/>
              <a:endParaRPr lang="hu-HU" sz="6000" b="1" dirty="0">
                <a:solidFill>
                  <a:srgbClr val="0B1E4A"/>
                </a:solidFill>
                <a:latin typeface="Arial" panose="020B0604020202020204" pitchFamily="34" charset="0"/>
                <a:cs typeface="Arial" panose="020B0604020202020204" pitchFamily="34" charset="0"/>
              </a:endParaRPr>
            </a:p>
            <a:p>
              <a:pPr algn="ctr"/>
              <a:endParaRPr lang="hu-HU" sz="6300" b="1" dirty="0">
                <a:solidFill>
                  <a:srgbClr val="279254"/>
                </a:solidFill>
                <a:latin typeface="Arial" panose="020B0604020202020204" pitchFamily="34" charset="0"/>
                <a:cs typeface="Arial" panose="020B0604020202020204" pitchFamily="34" charset="0"/>
              </a:endParaRPr>
            </a:p>
          </p:txBody>
        </p:sp>
        <p:sp>
          <p:nvSpPr>
            <p:cNvPr id="27" name="Téglalap: lekerekített 26">
              <a:extLst>
                <a:ext uri="{FF2B5EF4-FFF2-40B4-BE49-F238E27FC236}">
                  <a16:creationId xmlns:a16="http://schemas.microsoft.com/office/drawing/2014/main" id="{006316D6-B21E-810B-5C5C-A3ED763458AF}"/>
                </a:ext>
              </a:extLst>
            </p:cNvPr>
            <p:cNvSpPr/>
            <p:nvPr/>
          </p:nvSpPr>
          <p:spPr>
            <a:xfrm>
              <a:off x="20073672" y="9654856"/>
              <a:ext cx="11520000" cy="4061135"/>
            </a:xfrm>
            <a:prstGeom prst="roundRect">
              <a:avLst/>
            </a:prstGeom>
            <a:solidFill>
              <a:srgbClr val="F5FAF7"/>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000" dirty="0">
                  <a:solidFill>
                    <a:srgbClr val="279254"/>
                  </a:solidFill>
                  <a:latin typeface="Arial" panose="020B0604020202020204" pitchFamily="34" charset="0"/>
                  <a:cs typeface="Arial" panose="020B0604020202020204" pitchFamily="34" charset="0"/>
                </a:rPr>
                <a:t>• jelentkezők kompetencia-profiljának kialakítása • képzés-ajánlás •	 előrehaladás nyomon követés</a:t>
              </a:r>
            </a:p>
          </p:txBody>
        </p:sp>
      </p:grpSp>
      <p:grpSp>
        <p:nvGrpSpPr>
          <p:cNvPr id="577" name="Csoportba foglalás 576">
            <a:extLst>
              <a:ext uri="{FF2B5EF4-FFF2-40B4-BE49-F238E27FC236}">
                <a16:creationId xmlns:a16="http://schemas.microsoft.com/office/drawing/2014/main" id="{00E1BC0B-0739-04AC-ACE5-39CCE07DA816}"/>
              </a:ext>
            </a:extLst>
          </p:cNvPr>
          <p:cNvGrpSpPr/>
          <p:nvPr/>
        </p:nvGrpSpPr>
        <p:grpSpPr>
          <a:xfrm>
            <a:off x="6471264" y="15862859"/>
            <a:ext cx="12600000" cy="4860000"/>
            <a:chOff x="32551546" y="6957389"/>
            <a:chExt cx="12600000" cy="4860000"/>
          </a:xfrm>
        </p:grpSpPr>
        <p:sp>
          <p:nvSpPr>
            <p:cNvPr id="29" name="Téglalap: lekerekített 28">
              <a:extLst>
                <a:ext uri="{FF2B5EF4-FFF2-40B4-BE49-F238E27FC236}">
                  <a16:creationId xmlns:a16="http://schemas.microsoft.com/office/drawing/2014/main" id="{B29419CA-8840-565C-1E98-647D90CC1E76}"/>
                </a:ext>
              </a:extLst>
            </p:cNvPr>
            <p:cNvSpPr/>
            <p:nvPr/>
          </p:nvSpPr>
          <p:spPr>
            <a:xfrm>
              <a:off x="32551546" y="6957389"/>
              <a:ext cx="12600000" cy="4860000"/>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300" b="1" dirty="0">
                  <a:solidFill>
                    <a:srgbClr val="81570F"/>
                  </a:solidFill>
                  <a:latin typeface="Arial" panose="020B0604020202020204" pitchFamily="34" charset="0"/>
                  <a:cs typeface="Arial" panose="020B0604020202020204" pitchFamily="34" charset="0"/>
                </a:rPr>
                <a:t>Felnőttképző</a:t>
              </a:r>
            </a:p>
            <a:p>
              <a:pPr algn="ctr"/>
              <a:endParaRPr lang="hu-HU" dirty="0">
                <a:solidFill>
                  <a:srgbClr val="81570F"/>
                </a:solidFill>
              </a:endParaRPr>
            </a:p>
          </p:txBody>
        </p:sp>
        <p:sp>
          <p:nvSpPr>
            <p:cNvPr id="544" name="Téglalap: lekerekített 543">
              <a:extLst>
                <a:ext uri="{FF2B5EF4-FFF2-40B4-BE49-F238E27FC236}">
                  <a16:creationId xmlns:a16="http://schemas.microsoft.com/office/drawing/2014/main" id="{07F7B498-31A3-A4AC-E3BC-846E6F527EA2}"/>
                </a:ext>
              </a:extLst>
            </p:cNvPr>
            <p:cNvSpPr/>
            <p:nvPr/>
          </p:nvSpPr>
          <p:spPr>
            <a:xfrm>
              <a:off x="32717484" y="8416839"/>
              <a:ext cx="12203614" cy="3229922"/>
            </a:xfrm>
            <a:prstGeom prst="roundRect">
              <a:avLst/>
            </a:prstGeom>
            <a:solidFill>
              <a:srgbClr val="FDF8F1"/>
            </a:solidFill>
            <a:ln w="38100">
              <a:noFill/>
            </a:ln>
          </p:spPr>
          <p:style>
            <a:lnRef idx="1">
              <a:schemeClr val="accent1"/>
            </a:lnRef>
            <a:fillRef idx="3">
              <a:schemeClr val="accent1"/>
            </a:fillRef>
            <a:effectRef idx="2">
              <a:schemeClr val="accent1"/>
            </a:effectRef>
            <a:fontRef idx="minor">
              <a:schemeClr val="lt1"/>
            </a:fontRef>
          </p:style>
          <p:txBody>
            <a:bodyPr lIns="36000" rIns="36000" rtlCol="0" anchor="t" anchorCtr="1"/>
            <a:lstStyle/>
            <a:p>
              <a:pPr algn="ctr"/>
              <a:r>
                <a:rPr lang="hu-HU" sz="6000" dirty="0">
                  <a:solidFill>
                    <a:srgbClr val="81570F"/>
                  </a:solidFill>
                  <a:latin typeface="Arial" panose="020B0604020202020204" pitchFamily="34" charset="0"/>
                  <a:cs typeface="Arial" panose="020B0604020202020204" pitchFamily="34" charset="0"/>
                </a:rPr>
                <a:t> képzésszervező •  oktató • mentor• kompetenciamérési koordinátor • képzésadminisztrátor</a:t>
              </a:r>
            </a:p>
          </p:txBody>
        </p:sp>
      </p:grpSp>
      <p:sp>
        <p:nvSpPr>
          <p:cNvPr id="548" name="Téglalap: lekerekített 547">
            <a:extLst>
              <a:ext uri="{FF2B5EF4-FFF2-40B4-BE49-F238E27FC236}">
                <a16:creationId xmlns:a16="http://schemas.microsoft.com/office/drawing/2014/main" id="{D8DCA186-EC41-0A56-5A10-DF131D8054C6}"/>
              </a:ext>
            </a:extLst>
          </p:cNvPr>
          <p:cNvSpPr/>
          <p:nvPr/>
        </p:nvSpPr>
        <p:spPr>
          <a:xfrm>
            <a:off x="574484" y="3722507"/>
            <a:ext cx="5899411" cy="1817549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endParaRPr lang="hu-HU" sz="6700" b="1" dirty="0">
              <a:solidFill>
                <a:schemeClr val="bg1"/>
              </a:solidFill>
              <a:latin typeface="Arial" panose="020B0604020202020204" pitchFamily="34" charset="0"/>
              <a:cs typeface="Arial" panose="020B0604020202020204" pitchFamily="34" charset="0"/>
            </a:endParaRPr>
          </a:p>
          <a:p>
            <a:pPr algn="ctr"/>
            <a:r>
              <a:rPr lang="hu-HU" sz="8000" b="1" dirty="0">
                <a:solidFill>
                  <a:schemeClr val="bg1"/>
                </a:solidFill>
                <a:latin typeface="Arial" panose="020B0604020202020204" pitchFamily="34" charset="0"/>
                <a:cs typeface="Arial" panose="020B0604020202020204" pitchFamily="34" charset="0"/>
              </a:rPr>
              <a:t>DTR</a:t>
            </a:r>
          </a:p>
          <a:p>
            <a:pPr algn="ctr"/>
            <a:endParaRPr lang="hu-HU" sz="8000" b="1" dirty="0">
              <a:solidFill>
                <a:schemeClr val="bg1"/>
              </a:solidFill>
              <a:latin typeface="Arial" panose="020B0604020202020204" pitchFamily="34" charset="0"/>
              <a:cs typeface="Arial" panose="020B0604020202020204" pitchFamily="34" charset="0"/>
            </a:endParaRPr>
          </a:p>
          <a:p>
            <a:pPr algn="ctr"/>
            <a:endParaRPr lang="hu-HU" sz="6300" b="1" dirty="0">
              <a:solidFill>
                <a:schemeClr val="bg1"/>
              </a:solidFill>
              <a:latin typeface="Arial" panose="020B0604020202020204" pitchFamily="34" charset="0"/>
              <a:cs typeface="Arial" panose="020B0604020202020204" pitchFamily="34" charset="0"/>
            </a:endParaRPr>
          </a:p>
          <a:p>
            <a:pPr algn="ctr"/>
            <a:r>
              <a:rPr lang="hu-HU" sz="6300" b="1" dirty="0">
                <a:solidFill>
                  <a:schemeClr val="bg1"/>
                </a:solidFill>
                <a:latin typeface="Arial" panose="020B0604020202020204" pitchFamily="34" charset="0"/>
                <a:cs typeface="Arial" panose="020B0604020202020204" pitchFamily="34" charset="0"/>
              </a:rPr>
              <a:t>Funkcionális modulok</a:t>
            </a: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r>
              <a:rPr lang="hu-HU" sz="6600" b="1" dirty="0">
                <a:solidFill>
                  <a:schemeClr val="bg1"/>
                </a:solidFill>
                <a:latin typeface="Arial" panose="020B0604020202020204" pitchFamily="34" charset="0"/>
                <a:cs typeface="Arial" panose="020B0604020202020204" pitchFamily="34" charset="0"/>
              </a:rPr>
              <a:t>Szervezeti szintek, szerepkörök</a:t>
            </a:r>
          </a:p>
          <a:p>
            <a:pPr algn="ctr"/>
            <a:endParaRPr lang="hu-HU" sz="8000" b="1" dirty="0">
              <a:solidFill>
                <a:srgbClr val="0B1E4A"/>
              </a:solidFill>
              <a:latin typeface="Arial" panose="020B0604020202020204" pitchFamily="34" charset="0"/>
              <a:cs typeface="Arial" panose="020B0604020202020204" pitchFamily="34" charset="0"/>
            </a:endParaRPr>
          </a:p>
          <a:p>
            <a:pPr algn="ctr"/>
            <a:endParaRPr lang="hu-HU" sz="8000" dirty="0">
              <a:solidFill>
                <a:srgbClr val="0B1E4A"/>
              </a:solidFill>
              <a:latin typeface="Arial" panose="020B0604020202020204" pitchFamily="34" charset="0"/>
              <a:cs typeface="Arial" panose="020B0604020202020204" pitchFamily="34" charset="0"/>
            </a:endParaRPr>
          </a:p>
        </p:txBody>
      </p:sp>
      <p:grpSp>
        <p:nvGrpSpPr>
          <p:cNvPr id="581" name="Csoportba foglalás 580">
            <a:extLst>
              <a:ext uri="{FF2B5EF4-FFF2-40B4-BE49-F238E27FC236}">
                <a16:creationId xmlns:a16="http://schemas.microsoft.com/office/drawing/2014/main" id="{1FF01375-4ACD-8906-7DB3-7BDD4A6229D4}"/>
              </a:ext>
            </a:extLst>
          </p:cNvPr>
          <p:cNvGrpSpPr/>
          <p:nvPr/>
        </p:nvGrpSpPr>
        <p:grpSpPr>
          <a:xfrm>
            <a:off x="19495829" y="15856229"/>
            <a:ext cx="12600000" cy="4860000"/>
            <a:chOff x="6495446" y="14424986"/>
            <a:chExt cx="12600000" cy="4860000"/>
          </a:xfrm>
        </p:grpSpPr>
        <p:sp>
          <p:nvSpPr>
            <p:cNvPr id="567" name="Téglalap: lekerekített 566">
              <a:extLst>
                <a:ext uri="{FF2B5EF4-FFF2-40B4-BE49-F238E27FC236}">
                  <a16:creationId xmlns:a16="http://schemas.microsoft.com/office/drawing/2014/main" id="{1D8CB3C2-1A7A-DF06-6CCB-31F2632FC1E2}"/>
                </a:ext>
              </a:extLst>
            </p:cNvPr>
            <p:cNvSpPr/>
            <p:nvPr/>
          </p:nvSpPr>
          <p:spPr>
            <a:xfrm>
              <a:off x="6495446" y="14424986"/>
              <a:ext cx="12600000" cy="4860000"/>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spcBef>
                  <a:spcPts val="2000"/>
                </a:spcBef>
              </a:pPr>
              <a:r>
                <a:rPr lang="hu-HU" sz="6300" b="1" dirty="0">
                  <a:solidFill>
                    <a:srgbClr val="0C4A96"/>
                  </a:solidFill>
                  <a:latin typeface="Arial" panose="020B0604020202020204" pitchFamily="34" charset="0"/>
                  <a:cs typeface="Arial" panose="020B0604020202020204" pitchFamily="34" charset="0"/>
                </a:rPr>
                <a:t>Felügyelő szerv</a:t>
              </a:r>
            </a:p>
            <a:p>
              <a:pPr algn="ctr"/>
              <a:endParaRPr lang="hu-HU" sz="6000" b="1" dirty="0">
                <a:solidFill>
                  <a:srgbClr val="0B1E4A"/>
                </a:solidFill>
                <a:latin typeface="Arial" panose="020B0604020202020204" pitchFamily="34" charset="0"/>
                <a:cs typeface="Arial" panose="020B0604020202020204" pitchFamily="34" charset="0"/>
              </a:endParaRPr>
            </a:p>
            <a:p>
              <a:pPr algn="ctr"/>
              <a:endParaRPr lang="hu-HU" dirty="0"/>
            </a:p>
          </p:txBody>
        </p:sp>
        <p:sp>
          <p:nvSpPr>
            <p:cNvPr id="568" name="Téglalap: lekerekített 567">
              <a:extLst>
                <a:ext uri="{FF2B5EF4-FFF2-40B4-BE49-F238E27FC236}">
                  <a16:creationId xmlns:a16="http://schemas.microsoft.com/office/drawing/2014/main" id="{0B19F424-6518-4A82-23C0-292F705F7665}"/>
                </a:ext>
              </a:extLst>
            </p:cNvPr>
            <p:cNvSpPr/>
            <p:nvPr/>
          </p:nvSpPr>
          <p:spPr>
            <a:xfrm>
              <a:off x="7062188" y="16990833"/>
              <a:ext cx="11520000" cy="2160000"/>
            </a:xfrm>
            <a:prstGeom prst="roundRect">
              <a:avLst/>
            </a:prstGeom>
            <a:solidFill>
              <a:srgbClr val="F1F6FB"/>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000" dirty="0">
                  <a:solidFill>
                    <a:srgbClr val="0C4A96"/>
                  </a:solidFill>
                  <a:latin typeface="Arial" panose="020B0604020202020204" pitchFamily="34" charset="0"/>
                  <a:cs typeface="Arial" panose="020B0604020202020204" pitchFamily="34" charset="0"/>
                </a:rPr>
                <a:t>• központi adminisztrátor</a:t>
              </a:r>
            </a:p>
            <a:p>
              <a:pPr algn="ctr"/>
              <a:r>
                <a:rPr lang="hu-HU" sz="6000" dirty="0">
                  <a:solidFill>
                    <a:srgbClr val="0C4A96"/>
                  </a:solidFill>
                  <a:latin typeface="Arial" panose="020B0604020202020204" pitchFamily="34" charset="0"/>
                  <a:cs typeface="Arial" panose="020B0604020202020204" pitchFamily="34" charset="0"/>
                </a:rPr>
                <a:t>• központi képzéskoordinátor</a:t>
              </a:r>
            </a:p>
          </p:txBody>
        </p:sp>
      </p:grpSp>
      <p:grpSp>
        <p:nvGrpSpPr>
          <p:cNvPr id="582" name="Csoportba foglalás 581">
            <a:extLst>
              <a:ext uri="{FF2B5EF4-FFF2-40B4-BE49-F238E27FC236}">
                <a16:creationId xmlns:a16="http://schemas.microsoft.com/office/drawing/2014/main" id="{D9C64930-CF73-4D6C-5485-28AEC8FC16E7}"/>
              </a:ext>
            </a:extLst>
          </p:cNvPr>
          <p:cNvGrpSpPr/>
          <p:nvPr/>
        </p:nvGrpSpPr>
        <p:grpSpPr>
          <a:xfrm>
            <a:off x="32818742" y="15816482"/>
            <a:ext cx="12600000" cy="4860000"/>
            <a:chOff x="19579816" y="14265968"/>
            <a:chExt cx="12600000" cy="4860000"/>
          </a:xfrm>
        </p:grpSpPr>
        <p:sp>
          <p:nvSpPr>
            <p:cNvPr id="573" name="Téglalap: lekerekített 572">
              <a:extLst>
                <a:ext uri="{FF2B5EF4-FFF2-40B4-BE49-F238E27FC236}">
                  <a16:creationId xmlns:a16="http://schemas.microsoft.com/office/drawing/2014/main" id="{2436FB9E-3C35-2012-A55D-DA99829A548B}"/>
                </a:ext>
              </a:extLst>
            </p:cNvPr>
            <p:cNvSpPr/>
            <p:nvPr/>
          </p:nvSpPr>
          <p:spPr>
            <a:xfrm>
              <a:off x="19579816" y="14265968"/>
              <a:ext cx="12600000" cy="4860000"/>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300" b="1" dirty="0">
                  <a:solidFill>
                    <a:srgbClr val="279254"/>
                  </a:solidFill>
                  <a:latin typeface="Arial" panose="020B0604020202020204" pitchFamily="34" charset="0"/>
                  <a:cs typeface="Arial" panose="020B0604020202020204" pitchFamily="34" charset="0"/>
                </a:rPr>
                <a:t>DigKomp Módszertani Központ</a:t>
              </a:r>
            </a:p>
          </p:txBody>
        </p:sp>
        <p:sp>
          <p:nvSpPr>
            <p:cNvPr id="574" name="Téglalap: lekerekített 573">
              <a:extLst>
                <a:ext uri="{FF2B5EF4-FFF2-40B4-BE49-F238E27FC236}">
                  <a16:creationId xmlns:a16="http://schemas.microsoft.com/office/drawing/2014/main" id="{5605960C-B3D6-7B18-A207-1CE8037A0998}"/>
                </a:ext>
              </a:extLst>
            </p:cNvPr>
            <p:cNvSpPr/>
            <p:nvPr/>
          </p:nvSpPr>
          <p:spPr>
            <a:xfrm>
              <a:off x="20146558" y="16844163"/>
              <a:ext cx="11520000" cy="2160000"/>
            </a:xfrm>
            <a:prstGeom prst="roundRect">
              <a:avLst/>
            </a:prstGeom>
            <a:solidFill>
              <a:srgbClr val="F5FAF7"/>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000" dirty="0">
                  <a:solidFill>
                    <a:srgbClr val="279254"/>
                  </a:solidFill>
                  <a:latin typeface="Arial" panose="020B0604020202020204" pitchFamily="34" charset="0"/>
                  <a:cs typeface="Arial" panose="020B0604020202020204" pitchFamily="34" charset="0"/>
                </a:rPr>
                <a:t>•  kompetenciamérési adminisztrátor</a:t>
              </a:r>
            </a:p>
          </p:txBody>
        </p:sp>
      </p:grpSp>
      <p:grpSp>
        <p:nvGrpSpPr>
          <p:cNvPr id="578" name="Csoportba foglalás 577">
            <a:extLst>
              <a:ext uri="{FF2B5EF4-FFF2-40B4-BE49-F238E27FC236}">
                <a16:creationId xmlns:a16="http://schemas.microsoft.com/office/drawing/2014/main" id="{2E72F77F-CA3F-3C83-9311-8BF6F146934C}"/>
              </a:ext>
            </a:extLst>
          </p:cNvPr>
          <p:cNvGrpSpPr/>
          <p:nvPr/>
        </p:nvGrpSpPr>
        <p:grpSpPr>
          <a:xfrm>
            <a:off x="32703946" y="7109789"/>
            <a:ext cx="12600000" cy="6840000"/>
            <a:chOff x="32551546" y="6957389"/>
            <a:chExt cx="12600000" cy="6840000"/>
          </a:xfrm>
        </p:grpSpPr>
        <p:sp>
          <p:nvSpPr>
            <p:cNvPr id="579" name="Téglalap: lekerekített 578">
              <a:extLst>
                <a:ext uri="{FF2B5EF4-FFF2-40B4-BE49-F238E27FC236}">
                  <a16:creationId xmlns:a16="http://schemas.microsoft.com/office/drawing/2014/main" id="{0AC46A0F-8B9C-2EEA-6264-E07EAA504FDE}"/>
                </a:ext>
              </a:extLst>
            </p:cNvPr>
            <p:cNvSpPr/>
            <p:nvPr/>
          </p:nvSpPr>
          <p:spPr>
            <a:xfrm>
              <a:off x="32551546" y="6957389"/>
              <a:ext cx="12600000" cy="6840000"/>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300" b="1" dirty="0">
                  <a:solidFill>
                    <a:srgbClr val="81570F"/>
                  </a:solidFill>
                  <a:latin typeface="Arial" panose="020B0604020202020204" pitchFamily="34" charset="0"/>
                  <a:cs typeface="Arial" panose="020B0604020202020204" pitchFamily="34" charset="0"/>
                </a:rPr>
                <a:t>Képzéstámogató kiterjesztett </a:t>
              </a:r>
              <a:br>
                <a:rPr lang="hu-HU" sz="6300" b="1" dirty="0">
                  <a:solidFill>
                    <a:srgbClr val="81570F"/>
                  </a:solidFill>
                  <a:latin typeface="Arial" panose="020B0604020202020204" pitchFamily="34" charset="0"/>
                  <a:cs typeface="Arial" panose="020B0604020202020204" pitchFamily="34" charset="0"/>
                </a:rPr>
              </a:br>
              <a:r>
                <a:rPr lang="hu-HU" sz="6300" b="1" dirty="0">
                  <a:solidFill>
                    <a:srgbClr val="81570F"/>
                  </a:solidFill>
                  <a:latin typeface="Arial" panose="020B0604020202020204" pitchFamily="34" charset="0"/>
                  <a:cs typeface="Arial" panose="020B0604020202020204" pitchFamily="34" charset="0"/>
                </a:rPr>
                <a:t>funkcionális modul</a:t>
              </a:r>
            </a:p>
            <a:p>
              <a:pPr algn="ctr"/>
              <a:endParaRPr lang="hu-HU" dirty="0">
                <a:solidFill>
                  <a:srgbClr val="81570F"/>
                </a:solidFill>
              </a:endParaRPr>
            </a:p>
          </p:txBody>
        </p:sp>
        <p:sp>
          <p:nvSpPr>
            <p:cNvPr id="580" name="Téglalap: lekerekített 579">
              <a:extLst>
                <a:ext uri="{FF2B5EF4-FFF2-40B4-BE49-F238E27FC236}">
                  <a16:creationId xmlns:a16="http://schemas.microsoft.com/office/drawing/2014/main" id="{612BC3E6-1C02-C63A-3D75-29BCE8FB7A4E}"/>
                </a:ext>
              </a:extLst>
            </p:cNvPr>
            <p:cNvSpPr/>
            <p:nvPr/>
          </p:nvSpPr>
          <p:spPr>
            <a:xfrm>
              <a:off x="33091546" y="9656866"/>
              <a:ext cx="11520000" cy="4060800"/>
            </a:xfrm>
            <a:prstGeom prst="roundRect">
              <a:avLst/>
            </a:prstGeom>
            <a:solidFill>
              <a:srgbClr val="FDF8F1"/>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000" dirty="0">
                  <a:solidFill>
                    <a:srgbClr val="81570F"/>
                  </a:solidFill>
                  <a:latin typeface="Arial" panose="020B0604020202020204" pitchFamily="34" charset="0"/>
                  <a:cs typeface="Arial" panose="020B0604020202020204" pitchFamily="34" charset="0"/>
                </a:rPr>
                <a:t>• oktatói munka •  mentorálás • résztvevői előrehaladás nyomon követése • képzéslezárás és tanúsítás</a:t>
              </a:r>
            </a:p>
          </p:txBody>
        </p:sp>
      </p:grpSp>
      <p:sp>
        <p:nvSpPr>
          <p:cNvPr id="586" name="Lekerekített téglalap 9">
            <a:extLst>
              <a:ext uri="{FF2B5EF4-FFF2-40B4-BE49-F238E27FC236}">
                <a16:creationId xmlns:a16="http://schemas.microsoft.com/office/drawing/2014/main" id="{87A4DAC1-1E58-4CC0-BF4E-023A9CBD1D2F}"/>
              </a:ext>
            </a:extLst>
          </p:cNvPr>
          <p:cNvSpPr/>
          <p:nvPr/>
        </p:nvSpPr>
        <p:spPr>
          <a:xfrm>
            <a:off x="2512585" y="21179653"/>
            <a:ext cx="41506173" cy="1392409"/>
          </a:xfrm>
          <a:prstGeom prst="roundRect">
            <a:avLst/>
          </a:prstGeom>
          <a:solidFill>
            <a:srgbClr val="EFEEEA"/>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300" dirty="0">
                <a:solidFill>
                  <a:srgbClr val="0B1E4A"/>
                </a:solidFill>
                <a:latin typeface="Arial" panose="020B0604020202020204" pitchFamily="34" charset="0"/>
                <a:cs typeface="Arial" panose="020B0604020202020204" pitchFamily="34" charset="0"/>
              </a:rPr>
              <a:t>egységes adatkezelés • szerepkörök és jogosultságok • dokumentáció •  monitoring • döntéstámogatás</a:t>
            </a:r>
          </a:p>
        </p:txBody>
      </p:sp>
    </p:spTree>
    <p:extLst>
      <p:ext uri="{BB962C8B-B14F-4D97-AF65-F5344CB8AC3E}">
        <p14:creationId xmlns:p14="http://schemas.microsoft.com/office/powerpoint/2010/main" val="310540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A5ADE-71E4-4352-1AFC-C097CB6DF7EE}"/>
            </a:ext>
          </a:extLst>
        </p:cNvPr>
        <p:cNvGrpSpPr/>
        <p:nvPr/>
      </p:nvGrpSpPr>
      <p:grpSpPr>
        <a:xfrm>
          <a:off x="0" y="0"/>
          <a:ext cx="0" cy="0"/>
          <a:chOff x="0" y="0"/>
          <a:chExt cx="0" cy="0"/>
        </a:xfrm>
      </p:grpSpPr>
      <p:pic>
        <p:nvPicPr>
          <p:cNvPr id="4" name="Kép 3" descr="A képen képernyőkép, Színesség látható&#10;&#10;Lehet, hogy az AI által létrehozott tartalom helytelen.">
            <a:extLst>
              <a:ext uri="{FF2B5EF4-FFF2-40B4-BE49-F238E27FC236}">
                <a16:creationId xmlns:a16="http://schemas.microsoft.com/office/drawing/2014/main" id="{BF0AFD21-C7FB-AF8E-B330-B24336D2EBC9}"/>
              </a:ext>
            </a:extLst>
          </p:cNvPr>
          <p:cNvPicPr>
            <a:picLocks noChangeAspect="1"/>
          </p:cNvPicPr>
          <p:nvPr/>
        </p:nvPicPr>
        <p:blipFill>
          <a:blip r:embed="rId3"/>
          <a:stretch>
            <a:fillRect/>
          </a:stretch>
        </p:blipFill>
        <p:spPr>
          <a:xfrm>
            <a:off x="43568182" y="1022972"/>
            <a:ext cx="1583364" cy="1555411"/>
          </a:xfrm>
          <a:prstGeom prst="rect">
            <a:avLst/>
          </a:prstGeom>
        </p:spPr>
      </p:pic>
      <p:sp>
        <p:nvSpPr>
          <p:cNvPr id="546" name="TextBox 1">
            <a:extLst>
              <a:ext uri="{FF2B5EF4-FFF2-40B4-BE49-F238E27FC236}">
                <a16:creationId xmlns:a16="http://schemas.microsoft.com/office/drawing/2014/main" id="{7C5EAD4C-9B8A-6774-6F65-78B3D3F9451F}"/>
              </a:ext>
            </a:extLst>
          </p:cNvPr>
          <p:cNvSpPr txBox="1"/>
          <p:nvPr/>
        </p:nvSpPr>
        <p:spPr>
          <a:xfrm>
            <a:off x="1515338" y="582687"/>
            <a:ext cx="39648432" cy="1524265"/>
          </a:xfrm>
          <a:prstGeom prst="rect">
            <a:avLst/>
          </a:prstGeom>
          <a:noFill/>
        </p:spPr>
        <p:txBody>
          <a:bodyPr wrap="square" lIns="290324" tIns="145162" rIns="290324" bIns="145162" anchor="t">
            <a:spAutoFit/>
          </a:bodyPr>
          <a:lstStyle/>
          <a:p>
            <a:pPr>
              <a:defRPr sz="2700" b="1">
                <a:solidFill>
                  <a:srgbClr val="000000"/>
                </a:solidFill>
                <a:latin typeface="Georgia"/>
              </a:defRPr>
            </a:pPr>
            <a:r>
              <a:rPr lang="hu-HU" sz="8000" cap="all" dirty="0">
                <a:latin typeface="Arial"/>
                <a:ea typeface="+mn-lt"/>
                <a:cs typeface="Arial"/>
              </a:rPr>
              <a:t>II./2./B. A  DTR Által támogatott </a:t>
            </a:r>
            <a:r>
              <a:rPr lang="hu-HU" sz="8000" cap="all" dirty="0" err="1">
                <a:latin typeface="Arial"/>
                <a:ea typeface="+mn-lt"/>
                <a:cs typeface="Arial"/>
              </a:rPr>
              <a:t>folyAmat</a:t>
            </a:r>
            <a:endParaRPr lang="hu-HU" sz="8000" cap="all" dirty="0">
              <a:latin typeface="Arial"/>
              <a:ea typeface="+mn-lt"/>
              <a:cs typeface="Arial"/>
            </a:endParaRPr>
          </a:p>
        </p:txBody>
      </p:sp>
      <p:sp>
        <p:nvSpPr>
          <p:cNvPr id="550" name="TextBox 8">
            <a:extLst>
              <a:ext uri="{FF2B5EF4-FFF2-40B4-BE49-F238E27FC236}">
                <a16:creationId xmlns:a16="http://schemas.microsoft.com/office/drawing/2014/main" id="{FD773653-613A-939B-72EE-E5C56E35D103}"/>
              </a:ext>
            </a:extLst>
          </p:cNvPr>
          <p:cNvSpPr txBox="1"/>
          <p:nvPr/>
        </p:nvSpPr>
        <p:spPr>
          <a:xfrm>
            <a:off x="1080143" y="2511359"/>
            <a:ext cx="44291552"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folyamat értéke az egymásra épülő döntési és visszacsatolási pontokban rejlik. </a:t>
            </a:r>
            <a:endParaRPr lang="hu-HU" dirty="0"/>
          </a:p>
        </p:txBody>
      </p:sp>
      <p:sp>
        <p:nvSpPr>
          <p:cNvPr id="553" name="Lekerekített téglalap 9">
            <a:extLst>
              <a:ext uri="{FF2B5EF4-FFF2-40B4-BE49-F238E27FC236}">
                <a16:creationId xmlns:a16="http://schemas.microsoft.com/office/drawing/2014/main" id="{550EB37D-6572-0502-D4E8-1606574C7B24}"/>
              </a:ext>
            </a:extLst>
          </p:cNvPr>
          <p:cNvSpPr/>
          <p:nvPr/>
        </p:nvSpPr>
        <p:spPr>
          <a:xfrm>
            <a:off x="932400" y="23379806"/>
            <a:ext cx="44219146" cy="2194723"/>
          </a:xfrm>
          <a:prstGeom prst="roundRect">
            <a:avLst/>
          </a:prstGeom>
          <a:solidFill>
            <a:srgbClr val="B56D5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000" b="1" dirty="0">
                <a:latin typeface="Arial"/>
                <a:cs typeface="Arial"/>
              </a:rPr>
              <a:t>A folyamatelemek együtt írják le a DTR működési modelljét, amely támogatja a digitáliskompetencia-fejlesztési programok egységes, átlátható és nyomon követhető megvalósítását.</a:t>
            </a:r>
          </a:p>
        </p:txBody>
      </p:sp>
      <p:grpSp>
        <p:nvGrpSpPr>
          <p:cNvPr id="645" name="Csoportba foglalás 644">
            <a:extLst>
              <a:ext uri="{FF2B5EF4-FFF2-40B4-BE49-F238E27FC236}">
                <a16:creationId xmlns:a16="http://schemas.microsoft.com/office/drawing/2014/main" id="{EB6ABA40-8E84-221B-2390-2F7E21ED39DD}"/>
              </a:ext>
            </a:extLst>
          </p:cNvPr>
          <p:cNvGrpSpPr/>
          <p:nvPr/>
        </p:nvGrpSpPr>
        <p:grpSpPr>
          <a:xfrm>
            <a:off x="2751733" y="4336312"/>
            <a:ext cx="42485857" cy="14468248"/>
            <a:chOff x="903888" y="607188"/>
            <a:chExt cx="44921523" cy="12099328"/>
          </a:xfrm>
        </p:grpSpPr>
        <p:grpSp>
          <p:nvGrpSpPr>
            <p:cNvPr id="639" name="Csoportba foglalás 638">
              <a:extLst>
                <a:ext uri="{FF2B5EF4-FFF2-40B4-BE49-F238E27FC236}">
                  <a16:creationId xmlns:a16="http://schemas.microsoft.com/office/drawing/2014/main" id="{E076519D-BD68-9410-13F2-E20264709B8C}"/>
                </a:ext>
              </a:extLst>
            </p:cNvPr>
            <p:cNvGrpSpPr/>
            <p:nvPr/>
          </p:nvGrpSpPr>
          <p:grpSpPr>
            <a:xfrm>
              <a:off x="903888" y="607188"/>
              <a:ext cx="44921523" cy="12099328"/>
              <a:chOff x="903888" y="3171489"/>
              <a:chExt cx="44921523" cy="12099328"/>
            </a:xfrm>
          </p:grpSpPr>
          <p:sp>
            <p:nvSpPr>
              <p:cNvPr id="588" name="Téglalap: lekerekített 587">
                <a:extLst>
                  <a:ext uri="{FF2B5EF4-FFF2-40B4-BE49-F238E27FC236}">
                    <a16:creationId xmlns:a16="http://schemas.microsoft.com/office/drawing/2014/main" id="{D44A85E5-8576-F40B-5E85-8302353ACC33}"/>
                  </a:ext>
                </a:extLst>
              </p:cNvPr>
              <p:cNvSpPr/>
              <p:nvPr/>
            </p:nvSpPr>
            <p:spPr>
              <a:xfrm>
                <a:off x="39396145" y="5670621"/>
                <a:ext cx="5323109" cy="2867086"/>
              </a:xfrm>
              <a:prstGeom prst="roundRect">
                <a:avLst/>
              </a:prstGeom>
              <a:solidFill>
                <a:srgbClr val="EEF8F0"/>
              </a:solidFill>
              <a:ln w="63500">
                <a:solidFill>
                  <a:srgbClr val="279254"/>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Képzés-ajánlás</a:t>
                </a:r>
              </a:p>
            </p:txBody>
          </p:sp>
          <p:grpSp>
            <p:nvGrpSpPr>
              <p:cNvPr id="593" name="Csoportba foglalás 592">
                <a:extLst>
                  <a:ext uri="{FF2B5EF4-FFF2-40B4-BE49-F238E27FC236}">
                    <a16:creationId xmlns:a16="http://schemas.microsoft.com/office/drawing/2014/main" id="{EB81DF88-0970-CEA0-3126-EE789E0CF9F8}"/>
                  </a:ext>
                </a:extLst>
              </p:cNvPr>
              <p:cNvGrpSpPr/>
              <p:nvPr/>
            </p:nvGrpSpPr>
            <p:grpSpPr>
              <a:xfrm>
                <a:off x="903888" y="3171489"/>
                <a:ext cx="44921523" cy="12099328"/>
                <a:chOff x="903888" y="3171489"/>
                <a:chExt cx="44921523" cy="12099328"/>
              </a:xfrm>
            </p:grpSpPr>
            <p:grpSp>
              <p:nvGrpSpPr>
                <p:cNvPr id="591" name="Csoportba foglalás 590">
                  <a:extLst>
                    <a:ext uri="{FF2B5EF4-FFF2-40B4-BE49-F238E27FC236}">
                      <a16:creationId xmlns:a16="http://schemas.microsoft.com/office/drawing/2014/main" id="{8D9F3FCA-8091-E4FA-15E7-702A955D29D9}"/>
                    </a:ext>
                  </a:extLst>
                </p:cNvPr>
                <p:cNvGrpSpPr/>
                <p:nvPr/>
              </p:nvGrpSpPr>
              <p:grpSpPr>
                <a:xfrm>
                  <a:off x="917455" y="12340031"/>
                  <a:ext cx="43807469" cy="2930786"/>
                  <a:chOff x="917455" y="12601287"/>
                  <a:chExt cx="43807469" cy="2930786"/>
                </a:xfrm>
              </p:grpSpPr>
              <p:grpSp>
                <p:nvGrpSpPr>
                  <p:cNvPr id="556" name="Csoportba foglalás 555">
                    <a:extLst>
                      <a:ext uri="{FF2B5EF4-FFF2-40B4-BE49-F238E27FC236}">
                        <a16:creationId xmlns:a16="http://schemas.microsoft.com/office/drawing/2014/main" id="{896B2932-4C20-A3E3-150B-1DE35D70ECE6}"/>
                      </a:ext>
                    </a:extLst>
                  </p:cNvPr>
                  <p:cNvGrpSpPr/>
                  <p:nvPr/>
                </p:nvGrpSpPr>
                <p:grpSpPr>
                  <a:xfrm>
                    <a:off x="917455" y="12604919"/>
                    <a:ext cx="24688849" cy="2880004"/>
                    <a:chOff x="14774720" y="11751422"/>
                    <a:chExt cx="26715173" cy="3616221"/>
                  </a:xfrm>
                </p:grpSpPr>
                <p:grpSp>
                  <p:nvGrpSpPr>
                    <p:cNvPr id="2" name="Csoportba foglalás 1">
                      <a:extLst>
                        <a:ext uri="{FF2B5EF4-FFF2-40B4-BE49-F238E27FC236}">
                          <a16:creationId xmlns:a16="http://schemas.microsoft.com/office/drawing/2014/main" id="{E626FEBE-2C36-EFC0-3D63-3520B24AF510}"/>
                        </a:ext>
                      </a:extLst>
                    </p:cNvPr>
                    <p:cNvGrpSpPr/>
                    <p:nvPr/>
                  </p:nvGrpSpPr>
                  <p:grpSpPr>
                    <a:xfrm>
                      <a:off x="14774720" y="11751422"/>
                      <a:ext cx="19753414" cy="3600009"/>
                      <a:chOff x="14186853" y="10429807"/>
                      <a:chExt cx="19753414" cy="3600009"/>
                    </a:xfrm>
                  </p:grpSpPr>
                  <p:sp>
                    <p:nvSpPr>
                      <p:cNvPr id="7" name="Téglalap: lekerekített 6">
                        <a:extLst>
                          <a:ext uri="{FF2B5EF4-FFF2-40B4-BE49-F238E27FC236}">
                            <a16:creationId xmlns:a16="http://schemas.microsoft.com/office/drawing/2014/main" id="{6B26A06D-46F9-0FD0-DAD8-AC5E1228B079}"/>
                          </a:ext>
                        </a:extLst>
                      </p:cNvPr>
                      <p:cNvSpPr/>
                      <p:nvPr/>
                    </p:nvSpPr>
                    <p:spPr>
                      <a:xfrm>
                        <a:off x="14186853" y="10429807"/>
                        <a:ext cx="5760000" cy="3599996"/>
                      </a:xfrm>
                      <a:prstGeom prst="roundRect">
                        <a:avLst/>
                      </a:prstGeom>
                      <a:solidFill>
                        <a:srgbClr val="F9F6FC"/>
                      </a:solidFill>
                      <a:ln w="63500">
                        <a:gradFill flip="none" rotWithShape="1">
                          <a:gsLst>
                            <a:gs pos="0">
                              <a:srgbClr val="81570F"/>
                            </a:gs>
                            <a:gs pos="100000">
                              <a:srgbClr val="856DAF"/>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Képzésbe lépés</a:t>
                        </a:r>
                        <a:r>
                          <a:rPr lang="en-US" sz="5400" b="1" dirty="0">
                            <a:solidFill>
                              <a:schemeClr val="tx1"/>
                            </a:solidFill>
                            <a:latin typeface="Arial"/>
                            <a:cs typeface="Arial"/>
                          </a:rPr>
                          <a:t> </a:t>
                        </a:r>
                        <a:endParaRPr lang="hu-HU" sz="5400" b="1" dirty="0">
                          <a:solidFill>
                            <a:schemeClr val="tx1"/>
                          </a:solidFill>
                          <a:latin typeface="Arial"/>
                          <a:cs typeface="Arial"/>
                        </a:endParaRPr>
                      </a:p>
                    </p:txBody>
                  </p:sp>
                  <p:sp>
                    <p:nvSpPr>
                      <p:cNvPr id="8" name="Téglalap: lekerekített 7">
                        <a:extLst>
                          <a:ext uri="{FF2B5EF4-FFF2-40B4-BE49-F238E27FC236}">
                            <a16:creationId xmlns:a16="http://schemas.microsoft.com/office/drawing/2014/main" id="{C9BAC17C-EC8F-FDB7-BFE4-16820E5FD5C1}"/>
                          </a:ext>
                        </a:extLst>
                      </p:cNvPr>
                      <p:cNvSpPr/>
                      <p:nvPr/>
                    </p:nvSpPr>
                    <p:spPr>
                      <a:xfrm>
                        <a:off x="21193717" y="10429816"/>
                        <a:ext cx="5760000" cy="3600000"/>
                      </a:xfrm>
                      <a:prstGeom prst="roundRect">
                        <a:avLst/>
                      </a:prstGeom>
                      <a:solidFill>
                        <a:srgbClr val="FFF4E6"/>
                      </a:solidFill>
                      <a:ln w="63500">
                        <a:gradFill flip="none" rotWithShape="1">
                          <a:gsLst>
                            <a:gs pos="0">
                              <a:srgbClr val="856DAF"/>
                            </a:gs>
                            <a:gs pos="100000">
                              <a:srgbClr val="81570F"/>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lnSpc>
                            <a:spcPts val="5000"/>
                          </a:lnSpc>
                        </a:pPr>
                        <a:r>
                          <a:rPr lang="hu-HU" sz="5400" b="1" dirty="0">
                            <a:solidFill>
                              <a:schemeClr val="tx1"/>
                            </a:solidFill>
                            <a:latin typeface="Arial"/>
                            <a:cs typeface="Arial"/>
                          </a:rPr>
                          <a:t>Tanulás, tanulás-támogatás</a:t>
                        </a:r>
                        <a:r>
                          <a:rPr lang="en-US" sz="5400" b="1" dirty="0">
                            <a:solidFill>
                              <a:schemeClr val="tx1"/>
                            </a:solidFill>
                            <a:latin typeface="Arial"/>
                            <a:cs typeface="Arial"/>
                          </a:rPr>
                          <a:t> </a:t>
                        </a:r>
                        <a:endParaRPr lang="hu-HU" sz="5400" b="1" dirty="0">
                          <a:solidFill>
                            <a:schemeClr val="tx1"/>
                          </a:solidFill>
                          <a:latin typeface="Arial"/>
                          <a:cs typeface="Arial"/>
                        </a:endParaRPr>
                      </a:p>
                    </p:txBody>
                  </p:sp>
                  <p:sp>
                    <p:nvSpPr>
                      <p:cNvPr id="9" name="Téglalap: lekerekített 8">
                        <a:extLst>
                          <a:ext uri="{FF2B5EF4-FFF2-40B4-BE49-F238E27FC236}">
                            <a16:creationId xmlns:a16="http://schemas.microsoft.com/office/drawing/2014/main" id="{A1E2DEF2-A0B3-794F-05E0-11E6DF7EC05D}"/>
                          </a:ext>
                        </a:extLst>
                      </p:cNvPr>
                      <p:cNvSpPr/>
                      <p:nvPr/>
                    </p:nvSpPr>
                    <p:spPr>
                      <a:xfrm>
                        <a:off x="28180267" y="10429814"/>
                        <a:ext cx="5760000" cy="3600000"/>
                      </a:xfrm>
                      <a:prstGeom prst="roundRect">
                        <a:avLst/>
                      </a:prstGeom>
                      <a:solidFill>
                        <a:srgbClr val="FFF4E6"/>
                      </a:solidFill>
                      <a:ln w="63500">
                        <a:gradFill flip="none" rotWithShape="1">
                          <a:gsLst>
                            <a:gs pos="0">
                              <a:srgbClr val="856DAF"/>
                            </a:gs>
                            <a:gs pos="61000">
                              <a:srgbClr val="81570F"/>
                            </a:gs>
                            <a:gs pos="100000">
                              <a:srgbClr val="279254"/>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Értékelés és tanúsítás</a:t>
                        </a:r>
                        <a:r>
                          <a:rPr lang="en-US" sz="5400" b="1" dirty="0">
                            <a:solidFill>
                              <a:schemeClr val="tx1"/>
                            </a:solidFill>
                            <a:latin typeface="Arial"/>
                            <a:cs typeface="Arial"/>
                          </a:rPr>
                          <a:t> </a:t>
                        </a:r>
                        <a:endParaRPr lang="hu-HU" sz="5400" b="1" dirty="0">
                          <a:solidFill>
                            <a:schemeClr val="tx1"/>
                          </a:solidFill>
                          <a:latin typeface="Arial"/>
                          <a:cs typeface="Arial"/>
                        </a:endParaRPr>
                      </a:p>
                    </p:txBody>
                  </p:sp>
                  <p:cxnSp>
                    <p:nvCxnSpPr>
                      <p:cNvPr id="13" name="Egyenes összekötő nyíllal 12">
                        <a:extLst>
                          <a:ext uri="{FF2B5EF4-FFF2-40B4-BE49-F238E27FC236}">
                            <a16:creationId xmlns:a16="http://schemas.microsoft.com/office/drawing/2014/main" id="{4A1EA783-469A-BEB3-1CA0-7E7500D65752}"/>
                          </a:ext>
                        </a:extLst>
                      </p:cNvPr>
                      <p:cNvCxnSpPr>
                        <a:cxnSpLocks/>
                      </p:cNvCxnSpPr>
                      <p:nvPr/>
                    </p:nvCxnSpPr>
                    <p:spPr>
                      <a:xfrm>
                        <a:off x="20184680" y="12229807"/>
                        <a:ext cx="993791"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4" name="Egyenes összekötő nyíllal 13">
                        <a:extLst>
                          <a:ext uri="{FF2B5EF4-FFF2-40B4-BE49-F238E27FC236}">
                            <a16:creationId xmlns:a16="http://schemas.microsoft.com/office/drawing/2014/main" id="{74D1DA24-2FD9-0505-B296-06BDCDDAD389}"/>
                          </a:ext>
                        </a:extLst>
                      </p:cNvPr>
                      <p:cNvCxnSpPr>
                        <a:cxnSpLocks/>
                      </p:cNvCxnSpPr>
                      <p:nvPr/>
                    </p:nvCxnSpPr>
                    <p:spPr>
                      <a:xfrm>
                        <a:off x="27195792" y="12229807"/>
                        <a:ext cx="954028"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sp>
                  <p:nvSpPr>
                    <p:cNvPr id="554" name="Téglalap: lekerekített 553">
                      <a:extLst>
                        <a:ext uri="{FF2B5EF4-FFF2-40B4-BE49-F238E27FC236}">
                          <a16:creationId xmlns:a16="http://schemas.microsoft.com/office/drawing/2014/main" id="{BB8C30D9-3647-38C0-229A-C3C0D20594B0}"/>
                        </a:ext>
                      </a:extLst>
                    </p:cNvPr>
                    <p:cNvSpPr/>
                    <p:nvPr/>
                  </p:nvSpPr>
                  <p:spPr>
                    <a:xfrm>
                      <a:off x="35729893" y="11767642"/>
                      <a:ext cx="5760000" cy="3600001"/>
                    </a:xfrm>
                    <a:prstGeom prst="roundRect">
                      <a:avLst/>
                    </a:prstGeom>
                    <a:solidFill>
                      <a:srgbClr val="F9F6FC"/>
                    </a:solidFill>
                    <a:ln w="63500">
                      <a:gradFill flip="none" rotWithShape="1">
                        <a:gsLst>
                          <a:gs pos="0">
                            <a:srgbClr val="856DAF"/>
                          </a:gs>
                          <a:gs pos="100000">
                            <a:srgbClr val="81570F"/>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Elégedettségmérés</a:t>
                      </a:r>
                    </a:p>
                  </p:txBody>
                </p:sp>
                <p:cxnSp>
                  <p:nvCxnSpPr>
                    <p:cNvPr id="555" name="Egyenes összekötő nyíllal 554">
                      <a:extLst>
                        <a:ext uri="{FF2B5EF4-FFF2-40B4-BE49-F238E27FC236}">
                          <a16:creationId xmlns:a16="http://schemas.microsoft.com/office/drawing/2014/main" id="{ECB2B831-BBA4-46D7-ABCD-DABAF041492A}"/>
                        </a:ext>
                      </a:extLst>
                    </p:cNvPr>
                    <p:cNvCxnSpPr>
                      <a:cxnSpLocks/>
                    </p:cNvCxnSpPr>
                    <p:nvPr/>
                  </p:nvCxnSpPr>
                  <p:spPr>
                    <a:xfrm>
                      <a:off x="34745418" y="13567644"/>
                      <a:ext cx="954028"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grpSp>
                <p:nvGrpSpPr>
                  <p:cNvPr id="557" name="Csoportba foglalás 556">
                    <a:extLst>
                      <a:ext uri="{FF2B5EF4-FFF2-40B4-BE49-F238E27FC236}">
                        <a16:creationId xmlns:a16="http://schemas.microsoft.com/office/drawing/2014/main" id="{D94607D7-BF5F-326C-EBBE-B5F6B784A6DA}"/>
                      </a:ext>
                    </a:extLst>
                  </p:cNvPr>
                  <p:cNvGrpSpPr/>
                  <p:nvPr/>
                </p:nvGrpSpPr>
                <p:grpSpPr>
                  <a:xfrm>
                    <a:off x="26646850" y="12601287"/>
                    <a:ext cx="18078074" cy="2930786"/>
                    <a:chOff x="793099" y="10731803"/>
                    <a:chExt cx="21896351" cy="3663486"/>
                  </a:xfrm>
                </p:grpSpPr>
                <p:sp>
                  <p:nvSpPr>
                    <p:cNvPr id="558" name="Téglalap: lekerekített 557">
                      <a:extLst>
                        <a:ext uri="{FF2B5EF4-FFF2-40B4-BE49-F238E27FC236}">
                          <a16:creationId xmlns:a16="http://schemas.microsoft.com/office/drawing/2014/main" id="{7C3E739D-24ED-4419-82E3-C1CFE70ECB54}"/>
                        </a:ext>
                      </a:extLst>
                    </p:cNvPr>
                    <p:cNvSpPr/>
                    <p:nvPr/>
                  </p:nvSpPr>
                  <p:spPr>
                    <a:xfrm>
                      <a:off x="793099" y="10795291"/>
                      <a:ext cx="6448966" cy="3599998"/>
                    </a:xfrm>
                    <a:prstGeom prst="roundRect">
                      <a:avLst/>
                    </a:prstGeom>
                    <a:solidFill>
                      <a:srgbClr val="FFF4E6"/>
                    </a:solidFill>
                    <a:ln w="63500">
                      <a:gradFill flip="none" rotWithShape="1">
                        <a:gsLst>
                          <a:gs pos="0">
                            <a:srgbClr val="81570F"/>
                          </a:gs>
                          <a:gs pos="100000">
                            <a:srgbClr val="1C5397"/>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Vissza-csatolás</a:t>
                      </a:r>
                    </a:p>
                  </p:txBody>
                </p:sp>
                <p:sp>
                  <p:nvSpPr>
                    <p:cNvPr id="559" name="Téglalap: lekerekített 558">
                      <a:extLst>
                        <a:ext uri="{FF2B5EF4-FFF2-40B4-BE49-F238E27FC236}">
                          <a16:creationId xmlns:a16="http://schemas.microsoft.com/office/drawing/2014/main" id="{6149FA5D-0486-E023-5BFA-7B6BC1A4D64C}"/>
                        </a:ext>
                      </a:extLst>
                    </p:cNvPr>
                    <p:cNvSpPr/>
                    <p:nvPr/>
                  </p:nvSpPr>
                  <p:spPr>
                    <a:xfrm>
                      <a:off x="8529567" y="10731803"/>
                      <a:ext cx="6448966" cy="3600000"/>
                    </a:xfrm>
                    <a:prstGeom prst="roundRect">
                      <a:avLst/>
                    </a:prstGeom>
                    <a:solidFill>
                      <a:srgbClr val="FFF4E6"/>
                    </a:solidFill>
                    <a:ln w="63500">
                      <a:gradFill flip="none" rotWithShape="1">
                        <a:gsLst>
                          <a:gs pos="0">
                            <a:srgbClr val="81570F"/>
                          </a:gs>
                          <a:gs pos="100000">
                            <a:srgbClr val="1C5397"/>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Képzés lezárása</a:t>
                      </a:r>
                    </a:p>
                  </p:txBody>
                </p:sp>
                <p:sp>
                  <p:nvSpPr>
                    <p:cNvPr id="560" name="Téglalap: lekerekített 559">
                      <a:extLst>
                        <a:ext uri="{FF2B5EF4-FFF2-40B4-BE49-F238E27FC236}">
                          <a16:creationId xmlns:a16="http://schemas.microsoft.com/office/drawing/2014/main" id="{94AE428A-57C6-78E0-17F3-0A88FE4CC5AC}"/>
                        </a:ext>
                      </a:extLst>
                    </p:cNvPr>
                    <p:cNvSpPr/>
                    <p:nvPr/>
                  </p:nvSpPr>
                  <p:spPr>
                    <a:xfrm>
                      <a:off x="16240484" y="10731804"/>
                      <a:ext cx="6448966" cy="3600000"/>
                    </a:xfrm>
                    <a:prstGeom prst="roundRect">
                      <a:avLst/>
                    </a:prstGeom>
                    <a:solidFill>
                      <a:srgbClr val="E9F1FB"/>
                    </a:solidFill>
                    <a:ln w="63500">
                      <a:gradFill>
                        <a:gsLst>
                          <a:gs pos="0">
                            <a:srgbClr val="81570F"/>
                          </a:gs>
                          <a:gs pos="58000">
                            <a:srgbClr val="1C5397"/>
                          </a:gs>
                          <a:gs pos="100000">
                            <a:srgbClr val="279254"/>
                          </a:gs>
                        </a:gsLst>
                        <a:lin ang="5400000" scaled="1"/>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Adat-szolgáltatás</a:t>
                      </a:r>
                    </a:p>
                  </p:txBody>
                </p:sp>
                <p:cxnSp>
                  <p:nvCxnSpPr>
                    <p:cNvPr id="561" name="Egyenes összekötő nyíllal 560">
                      <a:extLst>
                        <a:ext uri="{FF2B5EF4-FFF2-40B4-BE49-F238E27FC236}">
                          <a16:creationId xmlns:a16="http://schemas.microsoft.com/office/drawing/2014/main" id="{A36026C4-AC2A-7E96-D232-5821269B4CA1}"/>
                        </a:ext>
                      </a:extLst>
                    </p:cNvPr>
                    <p:cNvCxnSpPr>
                      <a:cxnSpLocks/>
                    </p:cNvCxnSpPr>
                    <p:nvPr/>
                  </p:nvCxnSpPr>
                  <p:spPr>
                    <a:xfrm>
                      <a:off x="7656471" y="12611310"/>
                      <a:ext cx="889514"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562" name="Egyenes összekötő nyíllal 561">
                      <a:extLst>
                        <a:ext uri="{FF2B5EF4-FFF2-40B4-BE49-F238E27FC236}">
                          <a16:creationId xmlns:a16="http://schemas.microsoft.com/office/drawing/2014/main" id="{619D14DB-8330-D766-08F2-3232B2AF80E8}"/>
                        </a:ext>
                      </a:extLst>
                    </p:cNvPr>
                    <p:cNvCxnSpPr>
                      <a:cxnSpLocks/>
                    </p:cNvCxnSpPr>
                    <p:nvPr/>
                  </p:nvCxnSpPr>
                  <p:spPr>
                    <a:xfrm>
                      <a:off x="15313427" y="12531795"/>
                      <a:ext cx="954033" cy="0"/>
                    </a:xfrm>
                    <a:prstGeom prst="straightConnector1">
                      <a:avLst/>
                    </a:prstGeom>
                    <a:ln w="254000">
                      <a:solidFill>
                        <a:srgbClr val="B96A50">
                          <a:alpha val="99000"/>
                        </a:srgbClr>
                      </a:solidFill>
                      <a:tailEnd type="stealth" w="lg" len="lg"/>
                    </a:ln>
                  </p:spPr>
                  <p:style>
                    <a:lnRef idx="2">
                      <a:schemeClr val="accent1"/>
                    </a:lnRef>
                    <a:fillRef idx="0">
                      <a:schemeClr val="accent1"/>
                    </a:fillRef>
                    <a:effectRef idx="1">
                      <a:schemeClr val="accent1"/>
                    </a:effectRef>
                    <a:fontRef idx="minor">
                      <a:schemeClr val="tx1"/>
                    </a:fontRef>
                  </p:style>
                </p:cxnSp>
              </p:grpSp>
            </p:grpSp>
            <p:sp>
              <p:nvSpPr>
                <p:cNvPr id="565" name="Téglalap: lekerekített 564">
                  <a:extLst>
                    <a:ext uri="{FF2B5EF4-FFF2-40B4-BE49-F238E27FC236}">
                      <a16:creationId xmlns:a16="http://schemas.microsoft.com/office/drawing/2014/main" id="{4601A003-F7F8-1F5C-9A56-9DB88FD1E2F1}"/>
                    </a:ext>
                  </a:extLst>
                </p:cNvPr>
                <p:cNvSpPr/>
                <p:nvPr/>
              </p:nvSpPr>
              <p:spPr>
                <a:xfrm>
                  <a:off x="932494" y="3171489"/>
                  <a:ext cx="18049468" cy="1332000"/>
                </a:xfrm>
                <a:prstGeom prst="roundRect">
                  <a:avLst/>
                </a:prstGeom>
                <a:solidFill>
                  <a:srgbClr val="1C5397"/>
                </a:solidFill>
                <a:ln w="63500">
                  <a:gradFill flip="none" rotWithShape="1">
                    <a:gsLst>
                      <a:gs pos="0">
                        <a:srgbClr val="279254"/>
                      </a:gs>
                      <a:gs pos="33000">
                        <a:srgbClr val="1C5397"/>
                      </a:gs>
                      <a:gs pos="83000">
                        <a:srgbClr val="B96A50"/>
                      </a:gs>
                      <a:gs pos="100000">
                        <a:srgbClr val="81570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hu-HU" sz="6000" b="1" dirty="0">
                      <a:solidFill>
                        <a:schemeClr val="bg1"/>
                      </a:solidFill>
                      <a:latin typeface="Arial" panose="020B0604020202020204" pitchFamily="34" charset="0"/>
                      <a:cs typeface="Arial" panose="020B0604020202020204" pitchFamily="34" charset="0"/>
                    </a:rPr>
                    <a:t>ELŐKÉSZÍTÉS</a:t>
                  </a:r>
                  <a:endParaRPr lang="hu-HU" sz="6000" dirty="0">
                    <a:solidFill>
                      <a:schemeClr val="bg1"/>
                    </a:solidFill>
                  </a:endParaRPr>
                </a:p>
              </p:txBody>
            </p:sp>
            <p:sp>
              <p:nvSpPr>
                <p:cNvPr id="567" name="Téglalap: lekerekített 566">
                  <a:extLst>
                    <a:ext uri="{FF2B5EF4-FFF2-40B4-BE49-F238E27FC236}">
                      <a16:creationId xmlns:a16="http://schemas.microsoft.com/office/drawing/2014/main" id="{0EE2ACD1-5CE8-34D2-73A5-D857BDE2319E}"/>
                    </a:ext>
                  </a:extLst>
                </p:cNvPr>
                <p:cNvSpPr/>
                <p:nvPr/>
              </p:nvSpPr>
              <p:spPr>
                <a:xfrm>
                  <a:off x="917454" y="10433278"/>
                  <a:ext cx="24688849" cy="1332000"/>
                </a:xfrm>
                <a:prstGeom prst="roundRect">
                  <a:avLst/>
                </a:prstGeom>
                <a:solidFill>
                  <a:srgbClr val="1C5397"/>
                </a:solidFill>
                <a:ln w="63500">
                  <a:solidFill>
                    <a:srgbClr val="856DAF"/>
                  </a:soli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hu-HU" sz="5400" b="1" cap="all" dirty="0">
                      <a:solidFill>
                        <a:schemeClr val="bg1"/>
                      </a:solidFill>
                      <a:latin typeface="Arial" panose="020B0604020202020204" pitchFamily="34" charset="0"/>
                      <a:cs typeface="Arial" panose="020B0604020202020204" pitchFamily="34" charset="0"/>
                    </a:rPr>
                    <a:t>Résztvevő útja</a:t>
                  </a:r>
                </a:p>
              </p:txBody>
            </p:sp>
            <p:sp>
              <p:nvSpPr>
                <p:cNvPr id="569" name="Téglalap: lekerekített 568">
                  <a:extLst>
                    <a:ext uri="{FF2B5EF4-FFF2-40B4-BE49-F238E27FC236}">
                      <a16:creationId xmlns:a16="http://schemas.microsoft.com/office/drawing/2014/main" id="{344ECF74-6547-1A05-3077-4F32B6C9B719}"/>
                    </a:ext>
                  </a:extLst>
                </p:cNvPr>
                <p:cNvSpPr/>
                <p:nvPr/>
              </p:nvSpPr>
              <p:spPr>
                <a:xfrm>
                  <a:off x="26663534" y="10440111"/>
                  <a:ext cx="18055720" cy="1332000"/>
                </a:xfrm>
                <a:prstGeom prst="roundRect">
                  <a:avLst/>
                </a:prstGeom>
                <a:solidFill>
                  <a:srgbClr val="1C5397"/>
                </a:solidFill>
                <a:ln w="63500">
                  <a:gradFill flip="none" rotWithShape="1">
                    <a:gsLst>
                      <a:gs pos="20000">
                        <a:srgbClr val="81570F"/>
                      </a:gs>
                      <a:gs pos="59000">
                        <a:srgbClr val="1C5397"/>
                      </a:gs>
                      <a:gs pos="100000">
                        <a:srgbClr val="279254"/>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hu-HU" sz="6000" b="1" cap="all" dirty="0">
                      <a:solidFill>
                        <a:schemeClr val="bg1"/>
                      </a:solidFill>
                      <a:latin typeface="Arial" panose="020B0604020202020204" pitchFamily="34" charset="0"/>
                      <a:cs typeface="Arial" panose="020B0604020202020204" pitchFamily="34" charset="0"/>
                    </a:rPr>
                    <a:t>Utómunkák</a:t>
                  </a:r>
                  <a:endParaRPr lang="hu-HU" sz="6000" dirty="0">
                    <a:solidFill>
                      <a:schemeClr val="bg1"/>
                    </a:solidFill>
                  </a:endParaRPr>
                </a:p>
              </p:txBody>
            </p:sp>
            <p:sp>
              <p:nvSpPr>
                <p:cNvPr id="585" name="Téglalap: lekerekített 584">
                  <a:extLst>
                    <a:ext uri="{FF2B5EF4-FFF2-40B4-BE49-F238E27FC236}">
                      <a16:creationId xmlns:a16="http://schemas.microsoft.com/office/drawing/2014/main" id="{4BA149CD-205D-079A-4AC8-B85E7956876B}"/>
                    </a:ext>
                  </a:extLst>
                </p:cNvPr>
                <p:cNvSpPr/>
                <p:nvPr/>
              </p:nvSpPr>
              <p:spPr>
                <a:xfrm>
                  <a:off x="20122323" y="3225118"/>
                  <a:ext cx="24596932" cy="1332000"/>
                </a:xfrm>
                <a:prstGeom prst="roundRect">
                  <a:avLst/>
                </a:prstGeom>
                <a:solidFill>
                  <a:srgbClr val="1C5397"/>
                </a:solidFill>
                <a:ln w="63500">
                  <a:solidFill>
                    <a:srgbClr val="CB342C"/>
                  </a:soli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hu-HU" sz="5400" b="1" cap="all" dirty="0">
                      <a:solidFill>
                        <a:schemeClr val="bg1"/>
                      </a:solidFill>
                      <a:latin typeface="Arial" panose="020B0604020202020204" pitchFamily="34" charset="0"/>
                      <a:cs typeface="Arial" panose="020B0604020202020204" pitchFamily="34" charset="0"/>
                    </a:rPr>
                    <a:t>J</a:t>
                  </a:r>
                  <a:r>
                    <a:rPr lang="hu-HU" sz="6000" b="1" cap="all" dirty="0">
                      <a:solidFill>
                        <a:schemeClr val="bg1"/>
                      </a:solidFill>
                      <a:latin typeface="Arial" panose="020B0604020202020204" pitchFamily="34" charset="0"/>
                      <a:cs typeface="Arial" panose="020B0604020202020204" pitchFamily="34" charset="0"/>
                    </a:rPr>
                    <a:t>elentkező útja</a:t>
                  </a:r>
                  <a:endParaRPr lang="hu-HU" sz="6000" dirty="0">
                    <a:solidFill>
                      <a:schemeClr val="bg1"/>
                    </a:solidFill>
                  </a:endParaRPr>
                </a:p>
              </p:txBody>
            </p:sp>
            <p:grpSp>
              <p:nvGrpSpPr>
                <p:cNvPr id="592" name="Csoportba foglalás 591">
                  <a:extLst>
                    <a:ext uri="{FF2B5EF4-FFF2-40B4-BE49-F238E27FC236}">
                      <a16:creationId xmlns:a16="http://schemas.microsoft.com/office/drawing/2014/main" id="{CE0A2F91-FB2D-D316-6780-6530A160DE14}"/>
                    </a:ext>
                  </a:extLst>
                </p:cNvPr>
                <p:cNvGrpSpPr/>
                <p:nvPr/>
              </p:nvGrpSpPr>
              <p:grpSpPr>
                <a:xfrm>
                  <a:off x="903888" y="5710397"/>
                  <a:ext cx="44921523" cy="2934267"/>
                  <a:chOff x="903888" y="5710397"/>
                  <a:chExt cx="44921523" cy="2934267"/>
                </a:xfrm>
              </p:grpSpPr>
              <p:grpSp>
                <p:nvGrpSpPr>
                  <p:cNvPr id="15" name="Csoportba foglalás 14">
                    <a:extLst>
                      <a:ext uri="{FF2B5EF4-FFF2-40B4-BE49-F238E27FC236}">
                        <a16:creationId xmlns:a16="http://schemas.microsoft.com/office/drawing/2014/main" id="{D3AA58AB-20E8-F305-3D35-5EBC64BC27EC}"/>
                      </a:ext>
                    </a:extLst>
                  </p:cNvPr>
                  <p:cNvGrpSpPr/>
                  <p:nvPr/>
                </p:nvGrpSpPr>
                <p:grpSpPr>
                  <a:xfrm>
                    <a:off x="903888" y="5764658"/>
                    <a:ext cx="19218434" cy="2880006"/>
                    <a:chOff x="793099" y="6427777"/>
                    <a:chExt cx="23277567" cy="3600012"/>
                  </a:xfrm>
                </p:grpSpPr>
                <p:sp>
                  <p:nvSpPr>
                    <p:cNvPr id="16" name="Téglalap: lekerekített 15">
                      <a:extLst>
                        <a:ext uri="{FF2B5EF4-FFF2-40B4-BE49-F238E27FC236}">
                          <a16:creationId xmlns:a16="http://schemas.microsoft.com/office/drawing/2014/main" id="{D6EB48BA-13EB-214C-B57F-ECFD8CDC8E01}"/>
                        </a:ext>
                      </a:extLst>
                    </p:cNvPr>
                    <p:cNvSpPr/>
                    <p:nvPr/>
                  </p:nvSpPr>
                  <p:spPr>
                    <a:xfrm>
                      <a:off x="793099" y="6427777"/>
                      <a:ext cx="6448966" cy="3600000"/>
                    </a:xfrm>
                    <a:prstGeom prst="roundRect">
                      <a:avLst/>
                    </a:prstGeom>
                    <a:solidFill>
                      <a:srgbClr val="EEF8F0"/>
                    </a:solidFill>
                    <a:ln w="63500">
                      <a:gradFill flip="none" rotWithShape="1">
                        <a:gsLst>
                          <a:gs pos="0">
                            <a:srgbClr val="279254"/>
                          </a:gs>
                          <a:gs pos="100000">
                            <a:srgbClr val="1C5397"/>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Képzési program előkészítése</a:t>
                      </a:r>
                      <a:r>
                        <a:rPr lang="en-US" sz="5400" b="1" dirty="0">
                          <a:solidFill>
                            <a:schemeClr val="tx1"/>
                          </a:solidFill>
                          <a:latin typeface="Arial"/>
                          <a:cs typeface="Arial"/>
                        </a:rPr>
                        <a:t> </a:t>
                      </a:r>
                      <a:endParaRPr lang="hu-HU" sz="5400" b="1" dirty="0">
                        <a:solidFill>
                          <a:schemeClr val="tx1"/>
                        </a:solidFill>
                        <a:latin typeface="Arial"/>
                        <a:cs typeface="Arial"/>
                      </a:endParaRPr>
                    </a:p>
                  </p:txBody>
                </p:sp>
                <p:sp>
                  <p:nvSpPr>
                    <p:cNvPr id="17" name="Téglalap: lekerekített 16">
                      <a:extLst>
                        <a:ext uri="{FF2B5EF4-FFF2-40B4-BE49-F238E27FC236}">
                          <a16:creationId xmlns:a16="http://schemas.microsoft.com/office/drawing/2014/main" id="{92AB580A-8DB1-EB57-9F58-FB5BC4B8F372}"/>
                        </a:ext>
                      </a:extLst>
                    </p:cNvPr>
                    <p:cNvSpPr/>
                    <p:nvPr/>
                  </p:nvSpPr>
                  <p:spPr>
                    <a:xfrm>
                      <a:off x="8529567" y="6427789"/>
                      <a:ext cx="6448966" cy="3600000"/>
                    </a:xfrm>
                    <a:prstGeom prst="roundRect">
                      <a:avLst/>
                    </a:prstGeom>
                    <a:solidFill>
                      <a:srgbClr val="E9F1FB"/>
                    </a:solidFill>
                    <a:ln w="63500">
                      <a:solidFill>
                        <a:srgbClr val="1C5397"/>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DIMOP </a:t>
                      </a:r>
                      <a:r>
                        <a:rPr lang="hu-HU" sz="5400" b="1" dirty="0" err="1">
                          <a:solidFill>
                            <a:schemeClr val="tx1"/>
                          </a:solidFill>
                          <a:latin typeface="Arial"/>
                          <a:cs typeface="Arial"/>
                        </a:rPr>
                        <a:t>Pusz</a:t>
                      </a:r>
                      <a:r>
                        <a:rPr lang="hu-HU" sz="5400" b="1" dirty="0">
                          <a:solidFill>
                            <a:schemeClr val="tx1"/>
                          </a:solidFill>
                          <a:latin typeface="Arial"/>
                          <a:cs typeface="Arial"/>
                        </a:rPr>
                        <a:t> </a:t>
                      </a:r>
                      <a:r>
                        <a:rPr lang="hu-HU" sz="5400" b="1" dirty="0" err="1">
                          <a:solidFill>
                            <a:schemeClr val="tx1"/>
                          </a:solidFill>
                          <a:latin typeface="Arial"/>
                          <a:cs typeface="Arial"/>
                        </a:rPr>
                        <a:t>adminiszt</a:t>
                      </a:r>
                      <a:r>
                        <a:rPr lang="hu-HU" sz="5400" b="1" dirty="0">
                          <a:solidFill>
                            <a:schemeClr val="tx1"/>
                          </a:solidFill>
                          <a:latin typeface="Arial"/>
                          <a:cs typeface="Arial"/>
                        </a:rPr>
                        <a:t>-ráció</a:t>
                      </a:r>
                    </a:p>
                  </p:txBody>
                </p:sp>
                <p:sp>
                  <p:nvSpPr>
                    <p:cNvPr id="18" name="Téglalap: lekerekített 17">
                      <a:extLst>
                        <a:ext uri="{FF2B5EF4-FFF2-40B4-BE49-F238E27FC236}">
                          <a16:creationId xmlns:a16="http://schemas.microsoft.com/office/drawing/2014/main" id="{39485895-53C0-1341-5C93-D661564F10AE}"/>
                        </a:ext>
                      </a:extLst>
                    </p:cNvPr>
                    <p:cNvSpPr/>
                    <p:nvPr/>
                  </p:nvSpPr>
                  <p:spPr>
                    <a:xfrm>
                      <a:off x="16240483" y="6427788"/>
                      <a:ext cx="6448966" cy="3600000"/>
                    </a:xfrm>
                    <a:prstGeom prst="roundRect">
                      <a:avLst/>
                    </a:prstGeom>
                    <a:solidFill>
                      <a:srgbClr val="FFF4E6"/>
                    </a:solidFill>
                    <a:ln w="63500">
                      <a:solidFill>
                        <a:srgbClr val="81570F"/>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Képzési programok meghirdetése</a:t>
                      </a:r>
                    </a:p>
                  </p:txBody>
                </p:sp>
                <p:cxnSp>
                  <p:nvCxnSpPr>
                    <p:cNvPr id="22" name="Egyenes összekötő nyíllal 21">
                      <a:extLst>
                        <a:ext uri="{FF2B5EF4-FFF2-40B4-BE49-F238E27FC236}">
                          <a16:creationId xmlns:a16="http://schemas.microsoft.com/office/drawing/2014/main" id="{C1C47D0F-D0CA-D93D-EB21-8E7765EAF02D}"/>
                        </a:ext>
                      </a:extLst>
                    </p:cNvPr>
                    <p:cNvCxnSpPr>
                      <a:cxnSpLocks/>
                    </p:cNvCxnSpPr>
                    <p:nvPr/>
                  </p:nvCxnSpPr>
                  <p:spPr>
                    <a:xfrm>
                      <a:off x="7656472" y="8307312"/>
                      <a:ext cx="889514"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23" name="Egyenes összekötő nyíllal 22">
                      <a:extLst>
                        <a:ext uri="{FF2B5EF4-FFF2-40B4-BE49-F238E27FC236}">
                          <a16:creationId xmlns:a16="http://schemas.microsoft.com/office/drawing/2014/main" id="{04942F06-5C97-6981-ED48-FE07BC2E13C1}"/>
                        </a:ext>
                      </a:extLst>
                    </p:cNvPr>
                    <p:cNvCxnSpPr>
                      <a:cxnSpLocks/>
                    </p:cNvCxnSpPr>
                    <p:nvPr/>
                  </p:nvCxnSpPr>
                  <p:spPr>
                    <a:xfrm>
                      <a:off x="15313426" y="8227794"/>
                      <a:ext cx="954033" cy="0"/>
                    </a:xfrm>
                    <a:prstGeom prst="straightConnector1">
                      <a:avLst/>
                    </a:prstGeom>
                    <a:ln w="254000">
                      <a:solidFill>
                        <a:srgbClr val="B96A50">
                          <a:alpha val="99000"/>
                        </a:srgb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24" name="Egyenes összekötő nyíllal 23">
                      <a:extLst>
                        <a:ext uri="{FF2B5EF4-FFF2-40B4-BE49-F238E27FC236}">
                          <a16:creationId xmlns:a16="http://schemas.microsoft.com/office/drawing/2014/main" id="{41262DD8-6068-B323-8AF0-2F972BDD6572}"/>
                        </a:ext>
                      </a:extLst>
                    </p:cNvPr>
                    <p:cNvCxnSpPr>
                      <a:cxnSpLocks/>
                    </p:cNvCxnSpPr>
                    <p:nvPr/>
                  </p:nvCxnSpPr>
                  <p:spPr>
                    <a:xfrm>
                      <a:off x="23076881" y="8227794"/>
                      <a:ext cx="993785"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grpSp>
                <p:nvGrpSpPr>
                  <p:cNvPr id="571" name="Csoportba foglalás 570">
                    <a:extLst>
                      <a:ext uri="{FF2B5EF4-FFF2-40B4-BE49-F238E27FC236}">
                        <a16:creationId xmlns:a16="http://schemas.microsoft.com/office/drawing/2014/main" id="{E4E57F74-A2CF-9202-DC48-77551C5EFFCA}"/>
                      </a:ext>
                    </a:extLst>
                  </p:cNvPr>
                  <p:cNvGrpSpPr/>
                  <p:nvPr/>
                </p:nvGrpSpPr>
                <p:grpSpPr>
                  <a:xfrm>
                    <a:off x="20128062" y="5710397"/>
                    <a:ext cx="19205692" cy="2867092"/>
                    <a:chOff x="793099" y="9219162"/>
                    <a:chExt cx="20781989" cy="3600005"/>
                  </a:xfrm>
                </p:grpSpPr>
                <p:sp>
                  <p:nvSpPr>
                    <p:cNvPr id="574" name="Téglalap: lekerekített 573">
                      <a:extLst>
                        <a:ext uri="{FF2B5EF4-FFF2-40B4-BE49-F238E27FC236}">
                          <a16:creationId xmlns:a16="http://schemas.microsoft.com/office/drawing/2014/main" id="{C4F2CABD-DC4F-D42F-0F31-78D87BB8B8E9}"/>
                        </a:ext>
                      </a:extLst>
                    </p:cNvPr>
                    <p:cNvSpPr/>
                    <p:nvPr/>
                  </p:nvSpPr>
                  <p:spPr>
                    <a:xfrm>
                      <a:off x="793099" y="9219162"/>
                      <a:ext cx="5760000" cy="3600000"/>
                    </a:xfrm>
                    <a:prstGeom prst="roundRect">
                      <a:avLst/>
                    </a:prstGeom>
                    <a:solidFill>
                      <a:srgbClr val="FCF7F7"/>
                    </a:solidFill>
                    <a:ln w="63500">
                      <a:solidFill>
                        <a:srgbClr val="CB342C"/>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Jelentkezés</a:t>
                      </a:r>
                      <a:r>
                        <a:rPr lang="en-US" sz="5400" b="1" dirty="0">
                          <a:solidFill>
                            <a:schemeClr val="tx1"/>
                          </a:solidFill>
                          <a:latin typeface="Arial"/>
                          <a:cs typeface="Arial"/>
                        </a:rPr>
                        <a:t> </a:t>
                      </a:r>
                      <a:endParaRPr lang="hu-HU" sz="5400" b="1" dirty="0">
                        <a:solidFill>
                          <a:schemeClr val="tx1"/>
                        </a:solidFill>
                        <a:latin typeface="Arial"/>
                        <a:cs typeface="Arial"/>
                      </a:endParaRPr>
                    </a:p>
                  </p:txBody>
                </p:sp>
                <p:sp>
                  <p:nvSpPr>
                    <p:cNvPr id="575" name="Téglalap: lekerekített 574">
                      <a:extLst>
                        <a:ext uri="{FF2B5EF4-FFF2-40B4-BE49-F238E27FC236}">
                          <a16:creationId xmlns:a16="http://schemas.microsoft.com/office/drawing/2014/main" id="{75FB7CF7-FD39-0E1A-97DD-32A7AA04AE1F}"/>
                        </a:ext>
                      </a:extLst>
                    </p:cNvPr>
                    <p:cNvSpPr/>
                    <p:nvPr/>
                  </p:nvSpPr>
                  <p:spPr>
                    <a:xfrm>
                      <a:off x="7700951" y="9219167"/>
                      <a:ext cx="5760000" cy="3600000"/>
                    </a:xfrm>
                    <a:prstGeom prst="roundRect">
                      <a:avLst/>
                    </a:prstGeom>
                    <a:solidFill>
                      <a:srgbClr val="EEF8F0"/>
                    </a:solidFill>
                    <a:ln w="63500">
                      <a:gradFill flip="none" rotWithShape="1">
                        <a:gsLst>
                          <a:gs pos="0">
                            <a:srgbClr val="CB342C"/>
                          </a:gs>
                          <a:gs pos="50000">
                            <a:srgbClr val="279254"/>
                          </a:gs>
                          <a:gs pos="100000">
                            <a:srgbClr val="279254"/>
                          </a:gs>
                        </a:gsLst>
                        <a:lin ang="0" scaled="1"/>
                        <a:tileRect/>
                      </a:gradFill>
                    </a:ln>
                  </p:spPr>
                  <p:style>
                    <a:lnRef idx="2">
                      <a:schemeClr val="accent1"/>
                    </a:lnRef>
                    <a:fillRef idx="1">
                      <a:schemeClr val="lt1"/>
                    </a:fillRef>
                    <a:effectRef idx="0">
                      <a:schemeClr val="accent1"/>
                    </a:effectRef>
                    <a:fontRef idx="minor">
                      <a:schemeClr val="dk1"/>
                    </a:fontRef>
                  </p:style>
                  <p:txBody>
                    <a:bodyPr lIns="36000" tIns="45720" rIns="36000" bIns="45720" rtlCol="0" anchor="ctr"/>
                    <a:lstStyle/>
                    <a:p>
                      <a:pPr algn="ctr"/>
                      <a:r>
                        <a:rPr lang="hu-HU" sz="5400" b="1" dirty="0">
                          <a:solidFill>
                            <a:schemeClr val="tx1"/>
                          </a:solidFill>
                          <a:latin typeface="Arial"/>
                          <a:cs typeface="Arial"/>
                        </a:rPr>
                        <a:t>Kompetencia-mérés</a:t>
                      </a:r>
                      <a:r>
                        <a:rPr lang="en-US" sz="5400" b="1" dirty="0">
                          <a:solidFill>
                            <a:schemeClr val="tx1"/>
                          </a:solidFill>
                          <a:latin typeface="Arial"/>
                          <a:cs typeface="Arial"/>
                        </a:rPr>
                        <a:t> </a:t>
                      </a:r>
                      <a:endParaRPr lang="hu-HU" sz="5400" b="1" dirty="0">
                        <a:solidFill>
                          <a:schemeClr val="tx1"/>
                        </a:solidFill>
                        <a:latin typeface="Arial"/>
                        <a:cs typeface="Arial"/>
                      </a:endParaRPr>
                    </a:p>
                  </p:txBody>
                </p:sp>
                <p:sp>
                  <p:nvSpPr>
                    <p:cNvPr id="576" name="Téglalap: lekerekített 575">
                      <a:extLst>
                        <a:ext uri="{FF2B5EF4-FFF2-40B4-BE49-F238E27FC236}">
                          <a16:creationId xmlns:a16="http://schemas.microsoft.com/office/drawing/2014/main" id="{E041998E-EE23-BE0F-F3DD-6FB9344D170D}"/>
                        </a:ext>
                      </a:extLst>
                    </p:cNvPr>
                    <p:cNvSpPr/>
                    <p:nvPr/>
                  </p:nvSpPr>
                  <p:spPr>
                    <a:xfrm>
                      <a:off x="14618143" y="9219169"/>
                      <a:ext cx="5760000" cy="3598704"/>
                    </a:xfrm>
                    <a:prstGeom prst="roundRect">
                      <a:avLst/>
                    </a:prstGeom>
                    <a:solidFill>
                      <a:srgbClr val="EEF8F0"/>
                    </a:solidFill>
                    <a:ln w="63500">
                      <a:solidFill>
                        <a:srgbClr val="279254"/>
                      </a:solidFill>
                    </a:ln>
                  </p:spPr>
                  <p:style>
                    <a:lnRef idx="2">
                      <a:schemeClr val="accent1"/>
                    </a:lnRef>
                    <a:fillRef idx="1">
                      <a:schemeClr val="lt1"/>
                    </a:fillRef>
                    <a:effectRef idx="0">
                      <a:schemeClr val="accent1"/>
                    </a:effectRef>
                    <a:fontRef idx="minor">
                      <a:schemeClr val="dk1"/>
                    </a:fontRef>
                  </p:style>
                  <p:txBody>
                    <a:bodyPr lIns="36000" tIns="45720" rIns="36000" bIns="45720" rtlCol="0" anchor="ctr"/>
                    <a:lstStyle/>
                    <a:p>
                      <a:pPr algn="ctr"/>
                      <a:r>
                        <a:rPr lang="hu-HU" sz="5400" b="1" dirty="0">
                          <a:solidFill>
                            <a:schemeClr val="tx1"/>
                          </a:solidFill>
                          <a:latin typeface="Arial"/>
                          <a:cs typeface="Arial"/>
                        </a:rPr>
                        <a:t>Kompetencia- profil</a:t>
                      </a:r>
                      <a:r>
                        <a:rPr lang="en-US" sz="5400" b="1" dirty="0">
                          <a:solidFill>
                            <a:schemeClr val="tx1"/>
                          </a:solidFill>
                          <a:latin typeface="Arial"/>
                          <a:cs typeface="Arial"/>
                        </a:rPr>
                        <a:t> </a:t>
                      </a:r>
                      <a:endParaRPr lang="hu-HU" sz="5400" b="1" dirty="0">
                        <a:solidFill>
                          <a:schemeClr val="tx1"/>
                        </a:solidFill>
                        <a:latin typeface="Arial"/>
                        <a:cs typeface="Arial"/>
                      </a:endParaRPr>
                    </a:p>
                  </p:txBody>
                </p:sp>
                <p:cxnSp>
                  <p:nvCxnSpPr>
                    <p:cNvPr id="580" name="Egyenes összekötő nyíllal 579">
                      <a:extLst>
                        <a:ext uri="{FF2B5EF4-FFF2-40B4-BE49-F238E27FC236}">
                          <a16:creationId xmlns:a16="http://schemas.microsoft.com/office/drawing/2014/main" id="{804B0129-B6C2-882B-55EF-DF00AA6DF69C}"/>
                        </a:ext>
                      </a:extLst>
                    </p:cNvPr>
                    <p:cNvCxnSpPr>
                      <a:cxnSpLocks/>
                    </p:cNvCxnSpPr>
                    <p:nvPr/>
                  </p:nvCxnSpPr>
                  <p:spPr>
                    <a:xfrm>
                      <a:off x="6835773" y="11098674"/>
                      <a:ext cx="993344"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581" name="Egyenes összekötő nyíllal 580">
                      <a:extLst>
                        <a:ext uri="{FF2B5EF4-FFF2-40B4-BE49-F238E27FC236}">
                          <a16:creationId xmlns:a16="http://schemas.microsoft.com/office/drawing/2014/main" id="{71FA0699-810F-02D9-C2E2-C5955A9686FF}"/>
                        </a:ext>
                      </a:extLst>
                    </p:cNvPr>
                    <p:cNvCxnSpPr>
                      <a:cxnSpLocks/>
                    </p:cNvCxnSpPr>
                    <p:nvPr/>
                  </p:nvCxnSpPr>
                  <p:spPr>
                    <a:xfrm>
                      <a:off x="13664111" y="11019160"/>
                      <a:ext cx="993344" cy="0"/>
                    </a:xfrm>
                    <a:prstGeom prst="straightConnector1">
                      <a:avLst/>
                    </a:prstGeom>
                    <a:ln w="254000">
                      <a:solidFill>
                        <a:srgbClr val="B96A50">
                          <a:alpha val="99000"/>
                        </a:srgb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582" name="Egyenes összekötő nyíllal 581">
                      <a:extLst>
                        <a:ext uri="{FF2B5EF4-FFF2-40B4-BE49-F238E27FC236}">
                          <a16:creationId xmlns:a16="http://schemas.microsoft.com/office/drawing/2014/main" id="{09466DEF-8208-022B-5128-17D273CE1AE9}"/>
                        </a:ext>
                      </a:extLst>
                    </p:cNvPr>
                    <p:cNvCxnSpPr>
                      <a:cxnSpLocks/>
                    </p:cNvCxnSpPr>
                    <p:nvPr/>
                  </p:nvCxnSpPr>
                  <p:spPr>
                    <a:xfrm>
                      <a:off x="20581303" y="11019154"/>
                      <a:ext cx="993785"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cxnSp>
                <p:nvCxnSpPr>
                  <p:cNvPr id="589" name="Egyenes összekötő nyíllal 588">
                    <a:extLst>
                      <a:ext uri="{FF2B5EF4-FFF2-40B4-BE49-F238E27FC236}">
                        <a16:creationId xmlns:a16="http://schemas.microsoft.com/office/drawing/2014/main" id="{51EF2011-050D-11AD-9BC4-BE8AE3BDD2E2}"/>
                      </a:ext>
                    </a:extLst>
                  </p:cNvPr>
                  <p:cNvCxnSpPr>
                    <a:cxnSpLocks/>
                  </p:cNvCxnSpPr>
                  <p:nvPr/>
                </p:nvCxnSpPr>
                <p:spPr>
                  <a:xfrm>
                    <a:off x="44907004" y="7104164"/>
                    <a:ext cx="918407"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grpSp>
        </p:grpSp>
        <p:cxnSp>
          <p:nvCxnSpPr>
            <p:cNvPr id="590" name="Egyenes összekötő nyíllal 589">
              <a:extLst>
                <a:ext uri="{FF2B5EF4-FFF2-40B4-BE49-F238E27FC236}">
                  <a16:creationId xmlns:a16="http://schemas.microsoft.com/office/drawing/2014/main" id="{14AFB5C9-498F-2BF5-A43B-91C046F67C1E}"/>
                </a:ext>
              </a:extLst>
            </p:cNvPr>
            <p:cNvCxnSpPr>
              <a:cxnSpLocks/>
            </p:cNvCxnSpPr>
            <p:nvPr/>
          </p:nvCxnSpPr>
          <p:spPr>
            <a:xfrm>
              <a:off x="25785290" y="11186289"/>
              <a:ext cx="918000"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sp>
        <p:nvSpPr>
          <p:cNvPr id="672" name="Lekerekített téglalap 9">
            <a:extLst>
              <a:ext uri="{FF2B5EF4-FFF2-40B4-BE49-F238E27FC236}">
                <a16:creationId xmlns:a16="http://schemas.microsoft.com/office/drawing/2014/main" id="{5C415912-3C76-6878-7778-34EEA7F0393D}"/>
              </a:ext>
            </a:extLst>
          </p:cNvPr>
          <p:cNvSpPr/>
          <p:nvPr/>
        </p:nvSpPr>
        <p:spPr>
          <a:xfrm>
            <a:off x="2472832" y="20444158"/>
            <a:ext cx="41506173" cy="1916901"/>
          </a:xfrm>
          <a:prstGeom prst="roundRect">
            <a:avLst/>
          </a:prstGeom>
          <a:solidFill>
            <a:srgbClr val="0F5299"/>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000" b="1" dirty="0">
                <a:latin typeface="Arial"/>
                <a:cs typeface="Arial"/>
              </a:rPr>
              <a:t>DTR-KAPCSOLAT: egységes adatok • jogosultságok és szerepkörök • státuszok • dokumentáció és visszakereshetőség • folyamatok közötti adatátadás</a:t>
            </a:r>
          </a:p>
        </p:txBody>
      </p:sp>
      <p:sp>
        <p:nvSpPr>
          <p:cNvPr id="676" name="Téglalap: lekerekített 675">
            <a:extLst>
              <a:ext uri="{FF2B5EF4-FFF2-40B4-BE49-F238E27FC236}">
                <a16:creationId xmlns:a16="http://schemas.microsoft.com/office/drawing/2014/main" id="{57AF1CEC-3D28-3E01-76B1-E20F258B8710}"/>
              </a:ext>
            </a:extLst>
          </p:cNvPr>
          <p:cNvSpPr/>
          <p:nvPr/>
        </p:nvSpPr>
        <p:spPr>
          <a:xfrm rot="-5400000">
            <a:off x="-5610107" y="10766311"/>
            <a:ext cx="14468248" cy="1608250"/>
          </a:xfrm>
          <a:prstGeom prst="roundRect">
            <a:avLst/>
          </a:prstGeom>
          <a:solidFill>
            <a:srgbClr val="1C5397"/>
          </a:solidFill>
          <a:ln w="63500">
            <a:solidFill>
              <a:srgbClr val="856DAF"/>
            </a:soli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hu-HU" sz="5400" b="1" cap="all" dirty="0">
                <a:solidFill>
                  <a:schemeClr val="bg1"/>
                </a:solidFill>
                <a:latin typeface="Arial" panose="020B0604020202020204" pitchFamily="34" charset="0"/>
                <a:cs typeface="Arial" panose="020B0604020202020204" pitchFamily="34" charset="0"/>
              </a:rPr>
              <a:t>MONITORING, NYOMON KÖVETÉS</a:t>
            </a:r>
          </a:p>
        </p:txBody>
      </p:sp>
      <p:sp>
        <p:nvSpPr>
          <p:cNvPr id="5" name="Téglalap: lekerekített 4">
            <a:extLst>
              <a:ext uri="{FF2B5EF4-FFF2-40B4-BE49-F238E27FC236}">
                <a16:creationId xmlns:a16="http://schemas.microsoft.com/office/drawing/2014/main" id="{C6DE5A4A-3125-894E-0275-28F3D9720F38}"/>
              </a:ext>
            </a:extLst>
          </p:cNvPr>
          <p:cNvSpPr/>
          <p:nvPr/>
        </p:nvSpPr>
        <p:spPr>
          <a:xfrm>
            <a:off x="30530179" y="6308920"/>
            <a:ext cx="10816890" cy="900000"/>
          </a:xfrm>
          <a:prstGeom prst="roundRect">
            <a:avLst/>
          </a:prstGeom>
          <a:noFill/>
          <a:ln w="63500">
            <a:noFill/>
          </a:ln>
        </p:spPr>
        <p:style>
          <a:lnRef idx="1">
            <a:schemeClr val="accent1"/>
          </a:lnRef>
          <a:fillRef idx="3">
            <a:schemeClr val="accent1"/>
          </a:fillRef>
          <a:effectRef idx="2">
            <a:schemeClr val="accent1"/>
          </a:effectRef>
          <a:fontRef idx="minor">
            <a:schemeClr val="lt1"/>
          </a:fontRef>
        </p:style>
        <p:txBody>
          <a:bodyPr lIns="0" rIns="0" rtlCol="0" anchor="t" anchorCtr="1"/>
          <a:lstStyle/>
          <a:p>
            <a:pPr algn="ctr"/>
            <a:r>
              <a:rPr lang="hu-HU" sz="4400" b="1" cap="all" dirty="0">
                <a:solidFill>
                  <a:srgbClr val="00B050"/>
                </a:solidFill>
                <a:latin typeface="Arial" panose="020B0604020202020204" pitchFamily="34" charset="0"/>
                <a:cs typeface="Arial" panose="020B0604020202020204" pitchFamily="34" charset="0"/>
              </a:rPr>
              <a:t>Fejlesztési folyamat kezdete</a:t>
            </a:r>
            <a:endParaRPr lang="hu-HU" sz="4400" cap="all" dirty="0">
              <a:solidFill>
                <a:srgbClr val="00B050"/>
              </a:solidFill>
            </a:endParaRPr>
          </a:p>
          <a:p>
            <a:pPr algn="ctr"/>
            <a:endParaRPr lang="hu-HU" sz="4400" dirty="0">
              <a:solidFill>
                <a:srgbClr val="CB342C"/>
              </a:solidFill>
            </a:endParaRPr>
          </a:p>
        </p:txBody>
      </p:sp>
      <p:sp>
        <p:nvSpPr>
          <p:cNvPr id="10" name="Trapezoid 9">
            <a:extLst>
              <a:ext uri="{FF2B5EF4-FFF2-40B4-BE49-F238E27FC236}">
                <a16:creationId xmlns:a16="http://schemas.microsoft.com/office/drawing/2014/main" id="{9699F404-7C4C-2562-1370-48DDF3920DD5}"/>
              </a:ext>
            </a:extLst>
          </p:cNvPr>
          <p:cNvSpPr/>
          <p:nvPr/>
        </p:nvSpPr>
        <p:spPr>
          <a:xfrm>
            <a:off x="28132352" y="6300610"/>
            <a:ext cx="2774368" cy="828000"/>
          </a:xfrm>
          <a:prstGeom prst="trapezoid">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hu-HU" sz="4800" b="1" dirty="0">
                <a:latin typeface="Arial" panose="020B0604020202020204" pitchFamily="34" charset="0"/>
                <a:cs typeface="Arial" panose="020B0604020202020204" pitchFamily="34" charset="0"/>
              </a:rPr>
              <a:t>START</a:t>
            </a:r>
          </a:p>
        </p:txBody>
      </p:sp>
      <p:sp>
        <p:nvSpPr>
          <p:cNvPr id="26" name="Téglalap: lekerekített 25">
            <a:extLst>
              <a:ext uri="{FF2B5EF4-FFF2-40B4-BE49-F238E27FC236}">
                <a16:creationId xmlns:a16="http://schemas.microsoft.com/office/drawing/2014/main" id="{C5435553-4F6E-ED8C-F262-0AF56A08A608}"/>
              </a:ext>
            </a:extLst>
          </p:cNvPr>
          <p:cNvSpPr/>
          <p:nvPr/>
        </p:nvSpPr>
        <p:spPr>
          <a:xfrm>
            <a:off x="28260600" y="11197122"/>
            <a:ext cx="9722782" cy="900000"/>
          </a:xfrm>
          <a:prstGeom prst="roundRect">
            <a:avLst/>
          </a:prstGeom>
          <a:noFill/>
          <a:ln w="63500">
            <a:noFill/>
          </a:ln>
        </p:spPr>
        <p:style>
          <a:lnRef idx="1">
            <a:schemeClr val="accent1"/>
          </a:lnRef>
          <a:fillRef idx="3">
            <a:schemeClr val="accent1"/>
          </a:fillRef>
          <a:effectRef idx="2">
            <a:schemeClr val="accent1"/>
          </a:effectRef>
          <a:fontRef idx="minor">
            <a:schemeClr val="lt1"/>
          </a:fontRef>
        </p:style>
        <p:txBody>
          <a:bodyPr lIns="0" rIns="0" rtlCol="0" anchor="t" anchorCtr="1"/>
          <a:lstStyle/>
          <a:p>
            <a:pPr algn="ctr"/>
            <a:r>
              <a:rPr lang="hu-HU" sz="4400" b="1" cap="all" dirty="0">
                <a:solidFill>
                  <a:srgbClr val="00B050"/>
                </a:solidFill>
                <a:latin typeface="Arial" panose="020B0604020202020204" pitchFamily="34" charset="0"/>
                <a:cs typeface="Arial" panose="020B0604020202020204" pitchFamily="34" charset="0"/>
              </a:rPr>
              <a:t>TOVÁBBLÉPÉSI lehetőség</a:t>
            </a:r>
            <a:endParaRPr lang="hu-HU" sz="4400" cap="all" dirty="0">
              <a:solidFill>
                <a:srgbClr val="00B050"/>
              </a:solidFill>
            </a:endParaRPr>
          </a:p>
          <a:p>
            <a:pPr algn="ctr"/>
            <a:endParaRPr lang="hu-HU" sz="4400" dirty="0">
              <a:solidFill>
                <a:srgbClr val="CB342C"/>
              </a:solidFill>
            </a:endParaRPr>
          </a:p>
        </p:txBody>
      </p:sp>
      <p:cxnSp>
        <p:nvCxnSpPr>
          <p:cNvPr id="30" name="Összekötő: görbe 29">
            <a:extLst>
              <a:ext uri="{FF2B5EF4-FFF2-40B4-BE49-F238E27FC236}">
                <a16:creationId xmlns:a16="http://schemas.microsoft.com/office/drawing/2014/main" id="{F3314202-4C69-8AE6-904C-CD5CC0146B4B}"/>
              </a:ext>
            </a:extLst>
          </p:cNvPr>
          <p:cNvCxnSpPr>
            <a:cxnSpLocks/>
            <a:stCxn id="9" idx="0"/>
            <a:endCxn id="588" idx="2"/>
          </p:cNvCxnSpPr>
          <p:nvPr/>
        </p:nvCxnSpPr>
        <p:spPr>
          <a:xfrm rot="5400000" flipH="1" flipV="1">
            <a:off x="27317845" y="947987"/>
            <a:ext cx="4551128" cy="24161513"/>
          </a:xfrm>
          <a:prstGeom prst="curvedConnector3">
            <a:avLst>
              <a:gd name="adj1" fmla="val 59609"/>
            </a:avLst>
          </a:prstGeom>
          <a:ln w="127000">
            <a:solidFill>
              <a:srgbClr val="00B05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9483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090BD-8F62-C7C1-B9E4-C3DFE529435A}"/>
            </a:ext>
          </a:extLst>
        </p:cNvPr>
        <p:cNvGrpSpPr/>
        <p:nvPr/>
      </p:nvGrpSpPr>
      <p:grpSpPr>
        <a:xfrm>
          <a:off x="0" y="0"/>
          <a:ext cx="0" cy="0"/>
          <a:chOff x="0" y="0"/>
          <a:chExt cx="0" cy="0"/>
        </a:xfrm>
      </p:grpSpPr>
      <p:pic>
        <p:nvPicPr>
          <p:cNvPr id="4" name="Kép 3" descr="A képen képernyőkép, Színesség látható&#10;&#10;Lehet, hogy az AI által létrehozott tartalom helytelen.">
            <a:extLst>
              <a:ext uri="{FF2B5EF4-FFF2-40B4-BE49-F238E27FC236}">
                <a16:creationId xmlns:a16="http://schemas.microsoft.com/office/drawing/2014/main" id="{51C0607E-2124-E91B-858E-B818903A7A6D}"/>
              </a:ext>
            </a:extLst>
          </p:cNvPr>
          <p:cNvPicPr>
            <a:picLocks noChangeAspect="1"/>
          </p:cNvPicPr>
          <p:nvPr/>
        </p:nvPicPr>
        <p:blipFill>
          <a:blip r:embed="rId2"/>
          <a:stretch>
            <a:fillRect/>
          </a:stretch>
        </p:blipFill>
        <p:spPr>
          <a:xfrm>
            <a:off x="43568182" y="1022972"/>
            <a:ext cx="1583364" cy="1555411"/>
          </a:xfrm>
          <a:prstGeom prst="rect">
            <a:avLst/>
          </a:prstGeom>
        </p:spPr>
      </p:pic>
      <p:sp>
        <p:nvSpPr>
          <p:cNvPr id="546" name="TextBox 1">
            <a:extLst>
              <a:ext uri="{FF2B5EF4-FFF2-40B4-BE49-F238E27FC236}">
                <a16:creationId xmlns:a16="http://schemas.microsoft.com/office/drawing/2014/main" id="{93A4CBD3-5125-8B27-1BDD-F583BC3B10EC}"/>
              </a:ext>
            </a:extLst>
          </p:cNvPr>
          <p:cNvSpPr txBox="1"/>
          <p:nvPr/>
        </p:nvSpPr>
        <p:spPr>
          <a:xfrm>
            <a:off x="932490" y="1018268"/>
            <a:ext cx="39648432" cy="1524265"/>
          </a:xfrm>
          <a:prstGeom prst="rect">
            <a:avLst/>
          </a:prstGeom>
          <a:noFill/>
        </p:spPr>
        <p:txBody>
          <a:bodyPr wrap="square" lIns="290324" tIns="145162" rIns="290324" bIns="145162" anchor="t">
            <a:spAutoFit/>
          </a:bodyPr>
          <a:lstStyle/>
          <a:p>
            <a:r>
              <a:rPr lang="cs-CZ" sz="8000" b="1" cap="all" dirty="0">
                <a:solidFill>
                  <a:srgbClr val="000000"/>
                </a:solidFill>
                <a:latin typeface="Arial"/>
                <a:ea typeface="+mn-lt"/>
                <a:cs typeface="Arial"/>
              </a:rPr>
              <a:t>II./3. A Digitális Kompetencia mérése – módszertan és gyakorlat</a:t>
            </a:r>
          </a:p>
        </p:txBody>
      </p:sp>
      <p:sp>
        <p:nvSpPr>
          <p:cNvPr id="553" name="Lekerekített téglalap 9">
            <a:extLst>
              <a:ext uri="{FF2B5EF4-FFF2-40B4-BE49-F238E27FC236}">
                <a16:creationId xmlns:a16="http://schemas.microsoft.com/office/drawing/2014/main" id="{760D96EE-9121-E189-B33B-54F3FC0CDF6B}"/>
              </a:ext>
            </a:extLst>
          </p:cNvPr>
          <p:cNvSpPr/>
          <p:nvPr/>
        </p:nvSpPr>
        <p:spPr>
          <a:xfrm>
            <a:off x="932400" y="23344787"/>
            <a:ext cx="44219146" cy="2229742"/>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000" b="1">
                <a:latin typeface="Arial"/>
                <a:cs typeface="Arial"/>
              </a:rPr>
              <a:t>A pontos bemeneti mérés nemcsak a megfelelő képzés kiválasztását segíti, hanem a kompetenciafejlődés és a későbbi tanúsítás alapját is megteremti.</a:t>
            </a:r>
          </a:p>
        </p:txBody>
      </p:sp>
      <p:grpSp>
        <p:nvGrpSpPr>
          <p:cNvPr id="24" name="Csoportba foglalás 23">
            <a:extLst>
              <a:ext uri="{FF2B5EF4-FFF2-40B4-BE49-F238E27FC236}">
                <a16:creationId xmlns:a16="http://schemas.microsoft.com/office/drawing/2014/main" id="{FA32EF2B-C961-A27C-4269-14D7829F6F17}"/>
              </a:ext>
            </a:extLst>
          </p:cNvPr>
          <p:cNvGrpSpPr/>
          <p:nvPr/>
        </p:nvGrpSpPr>
        <p:grpSpPr>
          <a:xfrm>
            <a:off x="2077415" y="5105761"/>
            <a:ext cx="10898034" cy="17924244"/>
            <a:chOff x="924468" y="4628677"/>
            <a:chExt cx="10898034" cy="17924244"/>
          </a:xfrm>
        </p:grpSpPr>
        <p:sp>
          <p:nvSpPr>
            <p:cNvPr id="25" name="Lekerekített téglalap 15">
              <a:extLst>
                <a:ext uri="{FF2B5EF4-FFF2-40B4-BE49-F238E27FC236}">
                  <a16:creationId xmlns:a16="http://schemas.microsoft.com/office/drawing/2014/main" id="{89CCF215-346A-91B6-5ABA-ABC0806D578C}"/>
                </a:ext>
              </a:extLst>
            </p:cNvPr>
            <p:cNvSpPr/>
            <p:nvPr/>
          </p:nvSpPr>
          <p:spPr>
            <a:xfrm>
              <a:off x="924468" y="4628677"/>
              <a:ext cx="10120884" cy="18000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lgn="ctr">
                <a:tabLst>
                  <a:tab pos="2103438" algn="l"/>
                </a:tabLst>
              </a:pPr>
              <a:r>
                <a:rPr lang="hu-HU" sz="6000" b="1" noProof="1">
                  <a:solidFill>
                    <a:schemeClr val="bg1"/>
                  </a:solidFill>
                  <a:latin typeface="Arial"/>
                  <a:cs typeface="Arial"/>
                </a:rPr>
                <a:t>Tanulási út</a:t>
              </a:r>
              <a:endParaRPr lang="hu-HU" sz="6000">
                <a:solidFill>
                  <a:schemeClr val="bg1"/>
                </a:solidFill>
                <a:latin typeface="Arial" panose="020B0604020202020204" pitchFamily="34" charset="0"/>
                <a:ea typeface="Calibri"/>
                <a:cs typeface="Arial" panose="020B0604020202020204" pitchFamily="34" charset="0"/>
              </a:endParaRPr>
            </a:p>
          </p:txBody>
        </p:sp>
        <p:sp>
          <p:nvSpPr>
            <p:cNvPr id="26" name="Lekerekített téglalap 15">
              <a:extLst>
                <a:ext uri="{FF2B5EF4-FFF2-40B4-BE49-F238E27FC236}">
                  <a16:creationId xmlns:a16="http://schemas.microsoft.com/office/drawing/2014/main" id="{B01EB6B7-5BEA-66E3-18F5-8EEE94C9342C}"/>
                </a:ext>
              </a:extLst>
            </p:cNvPr>
            <p:cNvSpPr/>
            <p:nvPr/>
          </p:nvSpPr>
          <p:spPr>
            <a:xfrm>
              <a:off x="924468" y="8663804"/>
              <a:ext cx="10120884" cy="1594800"/>
            </a:xfrm>
            <a:prstGeom prst="roundRect">
              <a:avLst/>
            </a:prstGeom>
            <a:solidFill>
              <a:srgbClr val="95B3D7"/>
            </a:solidFill>
            <a:ln>
              <a:solidFill>
                <a:srgbClr val="95B3D7"/>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b="1" noProof="1">
                  <a:solidFill>
                    <a:schemeClr val="bg1"/>
                  </a:solidFill>
                  <a:latin typeface="Arial" panose="020B0604020202020204" pitchFamily="34" charset="0"/>
                  <a:cs typeface="Arial" panose="020B0604020202020204" pitchFamily="34" charset="0"/>
                </a:rPr>
                <a:t>1. Kompetenciamérés </a:t>
              </a:r>
            </a:p>
          </p:txBody>
        </p:sp>
        <p:sp>
          <p:nvSpPr>
            <p:cNvPr id="27" name="Lekerekített téglalap 15">
              <a:extLst>
                <a:ext uri="{FF2B5EF4-FFF2-40B4-BE49-F238E27FC236}">
                  <a16:creationId xmlns:a16="http://schemas.microsoft.com/office/drawing/2014/main" id="{E01D823A-E154-2A58-4BE8-206AA4CB2CE2}"/>
                </a:ext>
              </a:extLst>
            </p:cNvPr>
            <p:cNvSpPr/>
            <p:nvPr/>
          </p:nvSpPr>
          <p:spPr>
            <a:xfrm>
              <a:off x="932490" y="12762273"/>
              <a:ext cx="10120884" cy="1594800"/>
            </a:xfrm>
            <a:prstGeom prst="roundRect">
              <a:avLst/>
            </a:prstGeom>
            <a:solidFill>
              <a:srgbClr val="95B3D7"/>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b="1" noProof="1">
                  <a:solidFill>
                    <a:schemeClr val="bg1"/>
                  </a:solidFill>
                  <a:latin typeface="Arial" panose="020B0604020202020204" pitchFamily="34" charset="0"/>
                  <a:cs typeface="Arial" panose="020B0604020202020204" pitchFamily="34" charset="0"/>
                </a:rPr>
                <a:t>3. Képzésajánlás</a:t>
              </a:r>
              <a:r>
                <a:rPr lang="hu-HU" sz="6000" noProof="1">
                  <a:solidFill>
                    <a:schemeClr val="bg1"/>
                  </a:solidFill>
                  <a:latin typeface="Arial" panose="020B0604020202020204" pitchFamily="34" charset="0"/>
                  <a:cs typeface="Arial" panose="020B0604020202020204" pitchFamily="34" charset="0"/>
                </a:rPr>
                <a:t> </a:t>
              </a:r>
            </a:p>
          </p:txBody>
        </p:sp>
        <p:sp>
          <p:nvSpPr>
            <p:cNvPr id="28" name="Lekerekített téglalap 15">
              <a:extLst>
                <a:ext uri="{FF2B5EF4-FFF2-40B4-BE49-F238E27FC236}">
                  <a16:creationId xmlns:a16="http://schemas.microsoft.com/office/drawing/2014/main" id="{1F406FF6-8018-B3DB-9CC0-565999C40ADE}"/>
                </a:ext>
              </a:extLst>
            </p:cNvPr>
            <p:cNvSpPr/>
            <p:nvPr/>
          </p:nvSpPr>
          <p:spPr>
            <a:xfrm>
              <a:off x="932490" y="14811235"/>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panose="020B0604020202020204" pitchFamily="34" charset="0"/>
                  <a:cs typeface="Arial" panose="020B0604020202020204" pitchFamily="34" charset="0"/>
                </a:rPr>
                <a:t>4. Képzésre jelentkezés </a:t>
              </a:r>
            </a:p>
          </p:txBody>
        </p:sp>
        <p:sp>
          <p:nvSpPr>
            <p:cNvPr id="29" name="Lekerekített téglalap 15">
              <a:extLst>
                <a:ext uri="{FF2B5EF4-FFF2-40B4-BE49-F238E27FC236}">
                  <a16:creationId xmlns:a16="http://schemas.microsoft.com/office/drawing/2014/main" id="{7E89C842-ED44-0917-7A1C-504AC9AC2C97}"/>
                </a:ext>
              </a:extLst>
            </p:cNvPr>
            <p:cNvSpPr/>
            <p:nvPr/>
          </p:nvSpPr>
          <p:spPr>
            <a:xfrm>
              <a:off x="932490" y="16860197"/>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panose="020B0604020202020204" pitchFamily="34" charset="0"/>
                  <a:cs typeface="Arial" panose="020B0604020202020204" pitchFamily="34" charset="0"/>
                </a:rPr>
                <a:t>5. Tanulási folyamat</a:t>
              </a:r>
            </a:p>
          </p:txBody>
        </p:sp>
        <p:sp>
          <p:nvSpPr>
            <p:cNvPr id="30" name="Lekerekített téglalap 15">
              <a:extLst>
                <a:ext uri="{FF2B5EF4-FFF2-40B4-BE49-F238E27FC236}">
                  <a16:creationId xmlns:a16="http://schemas.microsoft.com/office/drawing/2014/main" id="{C4DA41DE-A989-E231-ED0E-9FED2650D832}"/>
                </a:ext>
              </a:extLst>
            </p:cNvPr>
            <p:cNvSpPr/>
            <p:nvPr/>
          </p:nvSpPr>
          <p:spPr>
            <a:xfrm>
              <a:off x="932490" y="18909159"/>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panose="020B0604020202020204" pitchFamily="34" charset="0"/>
                  <a:cs typeface="Arial" panose="020B0604020202020204" pitchFamily="34" charset="0"/>
                </a:rPr>
                <a:t>6. Értékelés</a:t>
              </a:r>
            </a:p>
          </p:txBody>
        </p:sp>
        <p:sp>
          <p:nvSpPr>
            <p:cNvPr id="31" name="Lekerekített téglalap 15">
              <a:extLst>
                <a:ext uri="{FF2B5EF4-FFF2-40B4-BE49-F238E27FC236}">
                  <a16:creationId xmlns:a16="http://schemas.microsoft.com/office/drawing/2014/main" id="{80AC6C38-E254-3A38-0144-30A76E18ACA9}"/>
                </a:ext>
              </a:extLst>
            </p:cNvPr>
            <p:cNvSpPr/>
            <p:nvPr/>
          </p:nvSpPr>
          <p:spPr>
            <a:xfrm>
              <a:off x="932490" y="20958121"/>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panose="020B0604020202020204" pitchFamily="34" charset="0"/>
                  <a:cs typeface="Arial" panose="020B0604020202020204" pitchFamily="34" charset="0"/>
                </a:rPr>
                <a:t>7. Tanúsítás </a:t>
              </a:r>
            </a:p>
          </p:txBody>
        </p:sp>
        <p:sp>
          <p:nvSpPr>
            <p:cNvPr id="544" name="Lekerekített téglalap 15">
              <a:extLst>
                <a:ext uri="{FF2B5EF4-FFF2-40B4-BE49-F238E27FC236}">
                  <a16:creationId xmlns:a16="http://schemas.microsoft.com/office/drawing/2014/main" id="{821BE2A4-8C62-0055-92EF-AED54EA37F45}"/>
                </a:ext>
              </a:extLst>
            </p:cNvPr>
            <p:cNvSpPr/>
            <p:nvPr/>
          </p:nvSpPr>
          <p:spPr>
            <a:xfrm>
              <a:off x="932490" y="6805434"/>
              <a:ext cx="10120884" cy="1449818"/>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panose="020B0604020202020204" pitchFamily="34" charset="0"/>
                  <a:cs typeface="Arial" panose="020B0604020202020204" pitchFamily="34" charset="0"/>
                </a:rPr>
                <a:t>0. Jelentkezés a programra </a:t>
              </a:r>
            </a:p>
          </p:txBody>
        </p:sp>
        <p:sp>
          <p:nvSpPr>
            <p:cNvPr id="545" name="Nyíl: szalag, jobbra mutató 544">
              <a:extLst>
                <a:ext uri="{FF2B5EF4-FFF2-40B4-BE49-F238E27FC236}">
                  <a16:creationId xmlns:a16="http://schemas.microsoft.com/office/drawing/2014/main" id="{E008BEB9-39C4-B446-6437-C2CBC3309AF8}"/>
                </a:ext>
              </a:extLst>
            </p:cNvPr>
            <p:cNvSpPr/>
            <p:nvPr/>
          </p:nvSpPr>
          <p:spPr>
            <a:xfrm rot="10800000">
              <a:off x="11045352" y="11220450"/>
              <a:ext cx="777150" cy="10599557"/>
            </a:xfrm>
            <a:prstGeom prst="curvedRightArrow">
              <a:avLst/>
            </a:prstGeom>
            <a:solidFill>
              <a:srgbClr val="15A34A"/>
            </a:solidFill>
            <a:ln>
              <a:headEnd w="lg" len="lg"/>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6000">
                <a:solidFill>
                  <a:schemeClr val="tx1"/>
                </a:solidFill>
                <a:latin typeface="Arial" panose="020B0604020202020204" pitchFamily="34" charset="0"/>
                <a:cs typeface="Arial" panose="020B0604020202020204" pitchFamily="34" charset="0"/>
              </a:endParaRPr>
            </a:p>
          </p:txBody>
        </p:sp>
        <p:sp>
          <p:nvSpPr>
            <p:cNvPr id="547" name="Lekerekített téglalap 15">
              <a:extLst>
                <a:ext uri="{FF2B5EF4-FFF2-40B4-BE49-F238E27FC236}">
                  <a16:creationId xmlns:a16="http://schemas.microsoft.com/office/drawing/2014/main" id="{3452F313-DE9B-3C90-6AE4-B84FC5DA6E3B}"/>
                </a:ext>
              </a:extLst>
            </p:cNvPr>
            <p:cNvSpPr/>
            <p:nvPr/>
          </p:nvSpPr>
          <p:spPr>
            <a:xfrm>
              <a:off x="932490" y="10713038"/>
              <a:ext cx="10120884" cy="1594800"/>
            </a:xfrm>
            <a:prstGeom prst="roundRect">
              <a:avLst/>
            </a:prstGeom>
            <a:solidFill>
              <a:srgbClr val="95B3D7"/>
            </a:solidFill>
            <a:ln>
              <a:solidFill>
                <a:srgbClr val="95B3D7"/>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b="1" noProof="1">
                  <a:solidFill>
                    <a:schemeClr val="bg1"/>
                  </a:solidFill>
                  <a:latin typeface="Arial" panose="020B0604020202020204" pitchFamily="34" charset="0"/>
                  <a:cs typeface="Arial" panose="020B0604020202020204" pitchFamily="34" charset="0"/>
                </a:rPr>
                <a:t>2. Kompetenciaprofil </a:t>
              </a:r>
            </a:p>
          </p:txBody>
        </p:sp>
        <p:cxnSp>
          <p:nvCxnSpPr>
            <p:cNvPr id="548" name="Egyenes összekötő nyíllal 547">
              <a:extLst>
                <a:ext uri="{FF2B5EF4-FFF2-40B4-BE49-F238E27FC236}">
                  <a16:creationId xmlns:a16="http://schemas.microsoft.com/office/drawing/2014/main" id="{D2D5BA3A-BCBE-580C-CC76-DCE01655EA05}"/>
                </a:ext>
              </a:extLst>
            </p:cNvPr>
            <p:cNvCxnSpPr>
              <a:cxnSpLocks/>
              <a:stCxn id="544" idx="2"/>
              <a:endCxn id="26" idx="0"/>
            </p:cNvCxnSpPr>
            <p:nvPr/>
          </p:nvCxnSpPr>
          <p:spPr>
            <a:xfrm flipH="1">
              <a:off x="5984910" y="8255252"/>
              <a:ext cx="8022" cy="40855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49" name="Egyenes összekötő nyíllal 548">
              <a:extLst>
                <a:ext uri="{FF2B5EF4-FFF2-40B4-BE49-F238E27FC236}">
                  <a16:creationId xmlns:a16="http://schemas.microsoft.com/office/drawing/2014/main" id="{3487764E-24EB-14B5-19F8-65B4CE6711ED}"/>
                </a:ext>
              </a:extLst>
            </p:cNvPr>
            <p:cNvCxnSpPr>
              <a:cxnSpLocks/>
              <a:stCxn id="26" idx="2"/>
              <a:endCxn id="547" idx="0"/>
            </p:cNvCxnSpPr>
            <p:nvPr/>
          </p:nvCxnSpPr>
          <p:spPr>
            <a:xfrm>
              <a:off x="5984910" y="10258604"/>
              <a:ext cx="8022" cy="454434"/>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1" name="Egyenes összekötő nyíllal 550">
              <a:extLst>
                <a:ext uri="{FF2B5EF4-FFF2-40B4-BE49-F238E27FC236}">
                  <a16:creationId xmlns:a16="http://schemas.microsoft.com/office/drawing/2014/main" id="{BDD01E13-8E75-23BC-2571-C1A78DC34FE1}"/>
                </a:ext>
              </a:extLst>
            </p:cNvPr>
            <p:cNvCxnSpPr>
              <a:cxnSpLocks/>
              <a:stCxn id="547" idx="2"/>
              <a:endCxn id="27" idx="0"/>
            </p:cNvCxnSpPr>
            <p:nvPr/>
          </p:nvCxnSpPr>
          <p:spPr>
            <a:xfrm>
              <a:off x="5992932" y="12307838"/>
              <a:ext cx="0" cy="454435"/>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2" name="Egyenes összekötő nyíllal 551">
              <a:extLst>
                <a:ext uri="{FF2B5EF4-FFF2-40B4-BE49-F238E27FC236}">
                  <a16:creationId xmlns:a16="http://schemas.microsoft.com/office/drawing/2014/main" id="{D669D44F-01F4-1657-5961-BC891FFFFE30}"/>
                </a:ext>
              </a:extLst>
            </p:cNvPr>
            <p:cNvCxnSpPr>
              <a:cxnSpLocks/>
              <a:stCxn id="27" idx="2"/>
              <a:endCxn id="28" idx="0"/>
            </p:cNvCxnSpPr>
            <p:nvPr/>
          </p:nvCxnSpPr>
          <p:spPr>
            <a:xfrm>
              <a:off x="5992932" y="1435707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4" name="Egyenes összekötő nyíllal 553">
              <a:extLst>
                <a:ext uri="{FF2B5EF4-FFF2-40B4-BE49-F238E27FC236}">
                  <a16:creationId xmlns:a16="http://schemas.microsoft.com/office/drawing/2014/main" id="{513F23C3-630B-F2EF-9E2D-F93479842EE5}"/>
                </a:ext>
              </a:extLst>
            </p:cNvPr>
            <p:cNvCxnSpPr>
              <a:cxnSpLocks/>
            </p:cNvCxnSpPr>
            <p:nvPr/>
          </p:nvCxnSpPr>
          <p:spPr>
            <a:xfrm>
              <a:off x="5992932" y="1641447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5" name="Egyenes összekötő nyíllal 554">
              <a:extLst>
                <a:ext uri="{FF2B5EF4-FFF2-40B4-BE49-F238E27FC236}">
                  <a16:creationId xmlns:a16="http://schemas.microsoft.com/office/drawing/2014/main" id="{F3DBC7D0-C2AA-33F8-3988-A712E245BC6B}"/>
                </a:ext>
              </a:extLst>
            </p:cNvPr>
            <p:cNvCxnSpPr>
              <a:cxnSpLocks/>
            </p:cNvCxnSpPr>
            <p:nvPr/>
          </p:nvCxnSpPr>
          <p:spPr>
            <a:xfrm>
              <a:off x="5992932" y="1845282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6" name="Egyenes összekötő nyíllal 555">
              <a:extLst>
                <a:ext uri="{FF2B5EF4-FFF2-40B4-BE49-F238E27FC236}">
                  <a16:creationId xmlns:a16="http://schemas.microsoft.com/office/drawing/2014/main" id="{44B1B4A2-2B31-23FB-78EF-9156F3BE3686}"/>
                </a:ext>
              </a:extLst>
            </p:cNvPr>
            <p:cNvCxnSpPr>
              <a:cxnSpLocks/>
            </p:cNvCxnSpPr>
            <p:nvPr/>
          </p:nvCxnSpPr>
          <p:spPr>
            <a:xfrm>
              <a:off x="5992932" y="20500698"/>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grpSp>
      <p:grpSp>
        <p:nvGrpSpPr>
          <p:cNvPr id="559" name="Csoportba foglalás 558">
            <a:extLst>
              <a:ext uri="{FF2B5EF4-FFF2-40B4-BE49-F238E27FC236}">
                <a16:creationId xmlns:a16="http://schemas.microsoft.com/office/drawing/2014/main" id="{24FDDDDB-2BFC-17F4-9F16-BB70A24DA810}"/>
              </a:ext>
            </a:extLst>
          </p:cNvPr>
          <p:cNvGrpSpPr/>
          <p:nvPr/>
        </p:nvGrpSpPr>
        <p:grpSpPr>
          <a:xfrm>
            <a:off x="13431654" y="4529796"/>
            <a:ext cx="31924053" cy="18155734"/>
            <a:chOff x="13431654" y="3577296"/>
            <a:chExt cx="31924053" cy="18155734"/>
          </a:xfrm>
        </p:grpSpPr>
        <p:sp>
          <p:nvSpPr>
            <p:cNvPr id="18" name="Shape 5">
              <a:extLst>
                <a:ext uri="{FF2B5EF4-FFF2-40B4-BE49-F238E27FC236}">
                  <a16:creationId xmlns:a16="http://schemas.microsoft.com/office/drawing/2014/main" id="{45130082-4A3B-E872-961C-8FECE5A7125F}"/>
                </a:ext>
              </a:extLst>
            </p:cNvPr>
            <p:cNvSpPr/>
            <p:nvPr/>
          </p:nvSpPr>
          <p:spPr>
            <a:xfrm>
              <a:off x="29635531" y="3577296"/>
              <a:ext cx="13999635" cy="4749227"/>
            </a:xfrm>
            <a:prstGeom prst="roundRect">
              <a:avLst/>
            </a:prstGeom>
            <a:solidFill>
              <a:srgbClr val="F7FAFF"/>
            </a:solidFill>
            <a:ln w="25400">
              <a:solidFill>
                <a:srgbClr val="0057B8"/>
              </a:solidFill>
              <a:prstDash val="solid"/>
            </a:ln>
          </p:spPr>
          <p:txBody>
            <a:bodyPr/>
            <a:lstStyle/>
            <a:p>
              <a:pPr algn="ctr">
                <a:spcAft>
                  <a:spcPts val="1800"/>
                </a:spcAft>
              </a:pPr>
              <a:r>
                <a:rPr lang="hu-HU" sz="6000" b="1" dirty="0">
                  <a:solidFill>
                    <a:srgbClr val="002060"/>
                  </a:solidFill>
                  <a:latin typeface="Arial" panose="020B0604020202020204" pitchFamily="34" charset="0"/>
                  <a:cs typeface="Arial" panose="020B0604020202020204" pitchFamily="34" charset="0"/>
                </a:rPr>
                <a:t>Digitáliskompetencia-profil</a:t>
              </a:r>
            </a:p>
            <a:p>
              <a:pPr marL="857250" indent="-857250" algn="ctr">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DigKomp-keretrendszer kompatibilis</a:t>
              </a:r>
            </a:p>
            <a:p>
              <a:pPr marL="857250" indent="-857250" algn="ctr">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5 kompetenciaterület</a:t>
              </a:r>
            </a:p>
            <a:p>
              <a:pPr marL="857250" indent="-857250" algn="ctr">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21 kompetenciaelem</a:t>
              </a:r>
            </a:p>
            <a:p>
              <a:endParaRPr lang="hu-HU" sz="6000" b="1" dirty="0">
                <a:latin typeface="Arial" panose="020B0604020202020204" pitchFamily="34" charset="0"/>
                <a:cs typeface="Arial" panose="020B0604020202020204" pitchFamily="34" charset="0"/>
              </a:endParaRPr>
            </a:p>
          </p:txBody>
        </p:sp>
        <p:sp>
          <p:nvSpPr>
            <p:cNvPr id="2" name="Shape 10">
              <a:extLst>
                <a:ext uri="{FF2B5EF4-FFF2-40B4-BE49-F238E27FC236}">
                  <a16:creationId xmlns:a16="http://schemas.microsoft.com/office/drawing/2014/main" id="{A0BCEDE3-4C48-5D65-E4D5-C2F9587ACC3C}"/>
                </a:ext>
              </a:extLst>
            </p:cNvPr>
            <p:cNvSpPr/>
            <p:nvPr/>
          </p:nvSpPr>
          <p:spPr>
            <a:xfrm>
              <a:off x="24549145" y="5827190"/>
              <a:ext cx="5086386" cy="0"/>
            </a:xfrm>
            <a:prstGeom prst="line">
              <a:avLst/>
            </a:prstGeom>
            <a:noFill/>
            <a:ln w="127000">
              <a:solidFill>
                <a:srgbClr val="0057B8"/>
              </a:solidFill>
              <a:prstDash val="solid"/>
              <a:tailEnd type="triangle"/>
            </a:ln>
          </p:spPr>
          <p:txBody>
            <a:bodyPr/>
            <a:lstStyle/>
            <a:p>
              <a:endParaRPr lang="hu-HU" sz="18145"/>
            </a:p>
          </p:txBody>
        </p:sp>
        <p:grpSp>
          <p:nvGrpSpPr>
            <p:cNvPr id="3" name="Csoportba foglalás 2">
              <a:extLst>
                <a:ext uri="{FF2B5EF4-FFF2-40B4-BE49-F238E27FC236}">
                  <a16:creationId xmlns:a16="http://schemas.microsoft.com/office/drawing/2014/main" id="{40229011-1DDE-30C8-AD04-981B5727534F}"/>
                </a:ext>
              </a:extLst>
            </p:cNvPr>
            <p:cNvGrpSpPr/>
            <p:nvPr/>
          </p:nvGrpSpPr>
          <p:grpSpPr>
            <a:xfrm>
              <a:off x="13431654" y="4323469"/>
              <a:ext cx="15424225" cy="17409561"/>
              <a:chOff x="12278707" y="3846385"/>
              <a:chExt cx="13926383" cy="17409561"/>
            </a:xfrm>
          </p:grpSpPr>
          <p:sp>
            <p:nvSpPr>
              <p:cNvPr id="5" name="Shape 5">
                <a:extLst>
                  <a:ext uri="{FF2B5EF4-FFF2-40B4-BE49-F238E27FC236}">
                    <a16:creationId xmlns:a16="http://schemas.microsoft.com/office/drawing/2014/main" id="{86AF5850-658A-FF40-D592-D4EEEE32D940}"/>
                  </a:ext>
                </a:extLst>
              </p:cNvPr>
              <p:cNvSpPr/>
              <p:nvPr/>
            </p:nvSpPr>
            <p:spPr>
              <a:xfrm>
                <a:off x="12278707" y="7456834"/>
                <a:ext cx="6277910" cy="9205497"/>
              </a:xfrm>
              <a:prstGeom prst="roundRect">
                <a:avLst/>
              </a:prstGeom>
              <a:solidFill>
                <a:srgbClr val="F7FAFF"/>
              </a:solidFill>
              <a:ln w="25400">
                <a:solidFill>
                  <a:srgbClr val="0057B8"/>
                </a:solidFill>
                <a:prstDash val="solid"/>
              </a:ln>
            </p:spPr>
            <p:txBody>
              <a:bodyPr/>
              <a:lstStyle/>
              <a:p>
                <a:pPr algn="ctr"/>
                <a:r>
                  <a:rPr lang="hu-HU" sz="6000" b="1" dirty="0">
                    <a:solidFill>
                      <a:srgbClr val="002060"/>
                    </a:solidFill>
                    <a:latin typeface="Arial" panose="020B0604020202020204" pitchFamily="34" charset="0"/>
                    <a:cs typeface="Arial" panose="020B0604020202020204" pitchFamily="34" charset="0"/>
                  </a:rPr>
                  <a:t>DigKompSAT: </a:t>
                </a:r>
                <a:r>
                  <a:rPr lang="hu-HU" sz="5400" b="1" dirty="0">
                    <a:solidFill>
                      <a:srgbClr val="002060"/>
                    </a:solidFill>
                    <a:latin typeface="Arial" panose="020B0604020202020204" pitchFamily="34" charset="0"/>
                    <a:cs typeface="Arial" panose="020B0604020202020204" pitchFamily="34" charset="0"/>
                  </a:rPr>
                  <a:t>Önértékelés alapú</a:t>
                </a:r>
              </a:p>
              <a:p>
                <a:pPr marL="857250" indent="-857250">
                  <a:buFont typeface="Arial" panose="020B0604020202020204" pitchFamily="34" charset="0"/>
                  <a:buChar char="•"/>
                </a:pPr>
                <a:r>
                  <a:rPr lang="hu-HU" sz="5400" dirty="0" err="1">
                    <a:solidFill>
                      <a:srgbClr val="002060"/>
                    </a:solidFill>
                    <a:latin typeface="Arial" panose="020B0604020202020204" pitchFamily="34" charset="0"/>
                    <a:cs typeface="Arial" panose="020B0604020202020204" pitchFamily="34" charset="0"/>
                  </a:rPr>
                  <a:t>DigCompSAT</a:t>
                </a:r>
                <a:r>
                  <a:rPr lang="hu-HU" sz="5400" dirty="0">
                    <a:solidFill>
                      <a:srgbClr val="002060"/>
                    </a:solidFill>
                    <a:latin typeface="Arial" panose="020B0604020202020204" pitchFamily="34" charset="0"/>
                    <a:cs typeface="Arial" panose="020B0604020202020204" pitchFamily="34" charset="0"/>
                  </a:rPr>
                  <a:t>- adaptáció</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87 állítás – 5 új</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tudás, készség, attitűd</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jártassági fok</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önismereti torzítás</a:t>
                </a:r>
              </a:p>
              <a:p>
                <a:endParaRPr lang="hu-HU" sz="5400" b="1" dirty="0">
                  <a:latin typeface="Arial" panose="020B0604020202020204" pitchFamily="34" charset="0"/>
                  <a:cs typeface="Arial" panose="020B0604020202020204" pitchFamily="34" charset="0"/>
                </a:endParaRPr>
              </a:p>
              <a:p>
                <a:endParaRPr lang="hu-HU" sz="6000" b="1" dirty="0">
                  <a:latin typeface="Arial" panose="020B0604020202020204" pitchFamily="34" charset="0"/>
                  <a:cs typeface="Arial" panose="020B0604020202020204" pitchFamily="34" charset="0"/>
                </a:endParaRPr>
              </a:p>
            </p:txBody>
          </p:sp>
          <p:sp>
            <p:nvSpPr>
              <p:cNvPr id="6" name="Shape 5">
                <a:extLst>
                  <a:ext uri="{FF2B5EF4-FFF2-40B4-BE49-F238E27FC236}">
                    <a16:creationId xmlns:a16="http://schemas.microsoft.com/office/drawing/2014/main" id="{314B9FAD-D823-CCD2-2384-BB1E515E531E}"/>
                  </a:ext>
                </a:extLst>
              </p:cNvPr>
              <p:cNvSpPr/>
              <p:nvPr/>
            </p:nvSpPr>
            <p:spPr>
              <a:xfrm>
                <a:off x="19927180" y="8014474"/>
                <a:ext cx="6277910" cy="2244129"/>
              </a:xfrm>
              <a:prstGeom prst="roundRect">
                <a:avLst/>
              </a:prstGeom>
              <a:solidFill>
                <a:srgbClr val="F7FAFF"/>
              </a:solidFill>
              <a:ln w="25400">
                <a:solidFill>
                  <a:srgbClr val="0057B8"/>
                </a:solidFill>
                <a:prstDash val="solid"/>
              </a:ln>
            </p:spPr>
            <p:txBody>
              <a:bodyPr/>
              <a:lstStyle/>
              <a:p>
                <a:pPr algn="ctr"/>
                <a:r>
                  <a:rPr lang="hu-HU" sz="6000" b="1">
                    <a:solidFill>
                      <a:schemeClr val="tx1">
                        <a:lumMod val="50000"/>
                        <a:lumOff val="50000"/>
                      </a:schemeClr>
                    </a:solidFill>
                    <a:latin typeface="Arial" panose="020B0604020202020204" pitchFamily="34" charset="0"/>
                    <a:cs typeface="Arial" panose="020B0604020202020204" pitchFamily="34" charset="0"/>
                  </a:rPr>
                  <a:t>Portfólió és evidenciák</a:t>
                </a:r>
              </a:p>
            </p:txBody>
          </p:sp>
          <p:grpSp>
            <p:nvGrpSpPr>
              <p:cNvPr id="7" name="Csoportba foglalás 6">
                <a:extLst>
                  <a:ext uri="{FF2B5EF4-FFF2-40B4-BE49-F238E27FC236}">
                    <a16:creationId xmlns:a16="http://schemas.microsoft.com/office/drawing/2014/main" id="{D3766B7F-42C2-C755-15C8-E620BBE08375}"/>
                  </a:ext>
                </a:extLst>
              </p:cNvPr>
              <p:cNvGrpSpPr/>
              <p:nvPr/>
            </p:nvGrpSpPr>
            <p:grpSpPr>
              <a:xfrm>
                <a:off x="16038672" y="3846385"/>
                <a:ext cx="6277910" cy="3060000"/>
                <a:chOff x="13549472" y="3846385"/>
                <a:chExt cx="6277910" cy="3060000"/>
              </a:xfrm>
            </p:grpSpPr>
            <p:sp>
              <p:nvSpPr>
                <p:cNvPr id="16" name="Shape 5">
                  <a:extLst>
                    <a:ext uri="{FF2B5EF4-FFF2-40B4-BE49-F238E27FC236}">
                      <a16:creationId xmlns:a16="http://schemas.microsoft.com/office/drawing/2014/main" id="{AD28AABE-FE34-A655-42B7-6C407C6D555C}"/>
                    </a:ext>
                  </a:extLst>
                </p:cNvPr>
                <p:cNvSpPr/>
                <p:nvPr/>
              </p:nvSpPr>
              <p:spPr>
                <a:xfrm>
                  <a:off x="13549472" y="3846385"/>
                  <a:ext cx="6277910" cy="3060000"/>
                </a:xfrm>
                <a:prstGeom prst="roundRect">
                  <a:avLst/>
                </a:prstGeom>
                <a:solidFill>
                  <a:srgbClr val="F7FAFF"/>
                </a:solidFill>
                <a:ln w="25400">
                  <a:solidFill>
                    <a:srgbClr val="0057B8"/>
                  </a:solidFill>
                  <a:prstDash val="solid"/>
                </a:ln>
              </p:spPr>
              <p:txBody>
                <a:bodyPr/>
                <a:lstStyle/>
                <a:p>
                  <a:endParaRPr lang="hu-HU" sz="6000">
                    <a:latin typeface="Arial" panose="020B0604020202020204" pitchFamily="34" charset="0"/>
                    <a:cs typeface="Arial" panose="020B0604020202020204" pitchFamily="34" charset="0"/>
                  </a:endParaRPr>
                </a:p>
              </p:txBody>
            </p:sp>
            <p:sp>
              <p:nvSpPr>
                <p:cNvPr id="17" name="Text 6">
                  <a:extLst>
                    <a:ext uri="{FF2B5EF4-FFF2-40B4-BE49-F238E27FC236}">
                      <a16:creationId xmlns:a16="http://schemas.microsoft.com/office/drawing/2014/main" id="{97685895-C02E-DCA4-DDAC-470129755B63}"/>
                    </a:ext>
                  </a:extLst>
                </p:cNvPr>
                <p:cNvSpPr/>
                <p:nvPr/>
              </p:nvSpPr>
              <p:spPr>
                <a:xfrm>
                  <a:off x="14035318" y="5350106"/>
                  <a:ext cx="5408661" cy="1175170"/>
                </a:xfrm>
                <a:prstGeom prst="rect">
                  <a:avLst/>
                </a:prstGeom>
                <a:noFill/>
                <a:ln/>
              </p:spPr>
              <p:txBody>
                <a:bodyPr wrap="square" lIns="0" tIns="0" rIns="0" bIns="0" rtlCol="0" anchor="ctr"/>
                <a:lstStyle/>
                <a:p>
                  <a:pPr algn="ctr"/>
                  <a:r>
                    <a:rPr lang="hu-HU" sz="6000" b="1" dirty="0">
                      <a:solidFill>
                        <a:srgbClr val="002060"/>
                      </a:solidFill>
                      <a:latin typeface="Arial" panose="020B0604020202020204" pitchFamily="34" charset="0"/>
                      <a:ea typeface="Georgia" pitchFamily="34" charset="-122"/>
                      <a:cs typeface="Arial" panose="020B0604020202020204" pitchFamily="34" charset="0"/>
                    </a:rPr>
                    <a:t>Digitális- kompetencia-mérés</a:t>
                  </a:r>
                </a:p>
                <a:p>
                  <a:pPr algn="ctr"/>
                  <a:endParaRPr lang="en-US" sz="6000" dirty="0">
                    <a:latin typeface="Arial" panose="020B0604020202020204" pitchFamily="34" charset="0"/>
                    <a:cs typeface="Arial" panose="020B0604020202020204" pitchFamily="34" charset="0"/>
                  </a:endParaRPr>
                </a:p>
              </p:txBody>
            </p:sp>
          </p:grpSp>
          <p:sp>
            <p:nvSpPr>
              <p:cNvPr id="8" name="Shape 5">
                <a:extLst>
                  <a:ext uri="{FF2B5EF4-FFF2-40B4-BE49-F238E27FC236}">
                    <a16:creationId xmlns:a16="http://schemas.microsoft.com/office/drawing/2014/main" id="{AB5A2BFC-31CA-36C8-BCAA-B9567B8E312A}"/>
                  </a:ext>
                </a:extLst>
              </p:cNvPr>
              <p:cNvSpPr/>
              <p:nvPr/>
            </p:nvSpPr>
            <p:spPr>
              <a:xfrm>
                <a:off x="19927180" y="10787513"/>
                <a:ext cx="6277910" cy="9205497"/>
              </a:xfrm>
              <a:prstGeom prst="roundRect">
                <a:avLst/>
              </a:prstGeom>
              <a:solidFill>
                <a:srgbClr val="F7FAFF"/>
              </a:solidFill>
              <a:ln w="25400">
                <a:solidFill>
                  <a:srgbClr val="0057B8"/>
                </a:solidFill>
                <a:prstDash val="solid"/>
              </a:ln>
            </p:spPr>
            <p:txBody>
              <a:bodyPr/>
              <a:lstStyle/>
              <a:p>
                <a:pPr algn="ctr"/>
                <a:r>
                  <a:rPr lang="hu-HU" sz="6000" b="1">
                    <a:solidFill>
                      <a:srgbClr val="002060"/>
                    </a:solidFill>
                    <a:latin typeface="Arial" panose="020B0604020202020204" pitchFamily="34" charset="0"/>
                    <a:cs typeface="Arial" panose="020B0604020202020204" pitchFamily="34" charset="0"/>
                  </a:rPr>
                  <a:t>Szimulációs</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DigKomp</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Q-szakasz: előzetes szintfelmérés</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T-szakasz: szintbeállítás</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adaptív</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cselekvésen alapul</a:t>
                </a:r>
              </a:p>
            </p:txBody>
          </p:sp>
          <p:sp>
            <p:nvSpPr>
              <p:cNvPr id="9" name="Shape 5">
                <a:extLst>
                  <a:ext uri="{FF2B5EF4-FFF2-40B4-BE49-F238E27FC236}">
                    <a16:creationId xmlns:a16="http://schemas.microsoft.com/office/drawing/2014/main" id="{45774C2A-9218-6FE7-166A-69478BBE42FC}"/>
                  </a:ext>
                </a:extLst>
              </p:cNvPr>
              <p:cNvSpPr/>
              <p:nvPr/>
            </p:nvSpPr>
            <p:spPr>
              <a:xfrm>
                <a:off x="12278707" y="18327674"/>
                <a:ext cx="6277910" cy="2928272"/>
              </a:xfrm>
              <a:prstGeom prst="roundRect">
                <a:avLst/>
              </a:prstGeom>
              <a:solidFill>
                <a:srgbClr val="F7FAFF"/>
              </a:solidFill>
              <a:ln w="25400">
                <a:solidFill>
                  <a:srgbClr val="0057B8"/>
                </a:solidFill>
                <a:prstDash val="solid"/>
              </a:ln>
            </p:spPr>
            <p:txBody>
              <a:bodyPr/>
              <a:lstStyle/>
              <a:p>
                <a:pPr algn="ctr"/>
                <a:r>
                  <a:rPr lang="hu-HU" sz="6000" b="1">
                    <a:solidFill>
                      <a:schemeClr val="tx1">
                        <a:lumMod val="50000"/>
                        <a:lumOff val="50000"/>
                      </a:schemeClr>
                    </a:solidFill>
                    <a:latin typeface="Arial" panose="020B0604020202020204" pitchFamily="34" charset="0"/>
                    <a:cs typeface="Arial" panose="020B0604020202020204" pitchFamily="34" charset="0"/>
                  </a:rPr>
                  <a:t>Tudás- és teljesítményteszt</a:t>
                </a:r>
              </a:p>
            </p:txBody>
          </p:sp>
          <p:grpSp>
            <p:nvGrpSpPr>
              <p:cNvPr id="10" name="Csoportba foglalás 9">
                <a:extLst>
                  <a:ext uri="{FF2B5EF4-FFF2-40B4-BE49-F238E27FC236}">
                    <a16:creationId xmlns:a16="http://schemas.microsoft.com/office/drawing/2014/main" id="{C342901C-E512-B6DF-9C10-8CE234015709}"/>
                  </a:ext>
                </a:extLst>
              </p:cNvPr>
              <p:cNvGrpSpPr/>
              <p:nvPr/>
            </p:nvGrpSpPr>
            <p:grpSpPr>
              <a:xfrm>
                <a:off x="18528454" y="6809513"/>
                <a:ext cx="1427115" cy="12425521"/>
                <a:chOff x="18528454" y="6809513"/>
                <a:chExt cx="1427115" cy="12425521"/>
              </a:xfrm>
            </p:grpSpPr>
            <p:cxnSp>
              <p:nvCxnSpPr>
                <p:cNvPr id="11" name="Egyenes összekötő 10">
                  <a:extLst>
                    <a:ext uri="{FF2B5EF4-FFF2-40B4-BE49-F238E27FC236}">
                      <a16:creationId xmlns:a16="http://schemas.microsoft.com/office/drawing/2014/main" id="{3121B31D-AAE6-CA92-F714-12DD4EEB02E5}"/>
                    </a:ext>
                  </a:extLst>
                </p:cNvPr>
                <p:cNvCxnSpPr>
                  <a:cxnSpLocks/>
                </p:cNvCxnSpPr>
                <p:nvPr/>
              </p:nvCxnSpPr>
              <p:spPr>
                <a:xfrm>
                  <a:off x="19243920" y="6809513"/>
                  <a:ext cx="0" cy="12425521"/>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Egyenes összekötő nyíllal 11">
                  <a:extLst>
                    <a:ext uri="{FF2B5EF4-FFF2-40B4-BE49-F238E27FC236}">
                      <a16:creationId xmlns:a16="http://schemas.microsoft.com/office/drawing/2014/main" id="{D95C47B0-A01C-BF05-6F66-D9E6AE0FA24B}"/>
                    </a:ext>
                  </a:extLst>
                </p:cNvPr>
                <p:cNvCxnSpPr/>
                <p:nvPr/>
              </p:nvCxnSpPr>
              <p:spPr>
                <a:xfrm>
                  <a:off x="19235569" y="8893593"/>
                  <a:ext cx="7200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Egyenes összekötő nyíllal 12">
                  <a:extLst>
                    <a:ext uri="{FF2B5EF4-FFF2-40B4-BE49-F238E27FC236}">
                      <a16:creationId xmlns:a16="http://schemas.microsoft.com/office/drawing/2014/main" id="{EBCBB5A0-4647-12A5-23BB-CDDDADC8BDCE}"/>
                    </a:ext>
                  </a:extLst>
                </p:cNvPr>
                <p:cNvCxnSpPr/>
                <p:nvPr/>
              </p:nvCxnSpPr>
              <p:spPr>
                <a:xfrm>
                  <a:off x="19235569" y="15355361"/>
                  <a:ext cx="7200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Egyenes összekötő nyíllal 13">
                  <a:extLst>
                    <a:ext uri="{FF2B5EF4-FFF2-40B4-BE49-F238E27FC236}">
                      <a16:creationId xmlns:a16="http://schemas.microsoft.com/office/drawing/2014/main" id="{6D5B886C-3D82-70C0-6757-B47A1F94D291}"/>
                    </a:ext>
                  </a:extLst>
                </p:cNvPr>
                <p:cNvCxnSpPr>
                  <a:cxnSpLocks/>
                </p:cNvCxnSpPr>
                <p:nvPr/>
              </p:nvCxnSpPr>
              <p:spPr>
                <a:xfrm rot="10800000">
                  <a:off x="18528454" y="19223540"/>
                  <a:ext cx="7200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Egyenes összekötő nyíllal 14">
                  <a:extLst>
                    <a:ext uri="{FF2B5EF4-FFF2-40B4-BE49-F238E27FC236}">
                      <a16:creationId xmlns:a16="http://schemas.microsoft.com/office/drawing/2014/main" id="{0A9C02B4-05E8-43C2-55B9-38B591A57C70}"/>
                    </a:ext>
                  </a:extLst>
                </p:cNvPr>
                <p:cNvCxnSpPr>
                  <a:cxnSpLocks/>
                </p:cNvCxnSpPr>
                <p:nvPr/>
              </p:nvCxnSpPr>
              <p:spPr>
                <a:xfrm rot="10800000">
                  <a:off x="18529359" y="12050449"/>
                  <a:ext cx="7200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sp>
          <p:nvSpPr>
            <p:cNvPr id="19" name="Shape 5">
              <a:extLst>
                <a:ext uri="{FF2B5EF4-FFF2-40B4-BE49-F238E27FC236}">
                  <a16:creationId xmlns:a16="http://schemas.microsoft.com/office/drawing/2014/main" id="{538FE0CF-78AB-C88A-C23B-8A45E11216EB}"/>
                </a:ext>
              </a:extLst>
            </p:cNvPr>
            <p:cNvSpPr/>
            <p:nvPr/>
          </p:nvSpPr>
          <p:spPr>
            <a:xfrm>
              <a:off x="29891563" y="11511331"/>
              <a:ext cx="7574467" cy="8265600"/>
            </a:xfrm>
            <a:prstGeom prst="roundRect">
              <a:avLst/>
            </a:prstGeom>
            <a:solidFill>
              <a:srgbClr val="F7FAFF"/>
            </a:solidFill>
            <a:ln w="25400">
              <a:solidFill>
                <a:srgbClr val="0057B8"/>
              </a:solidFill>
              <a:prstDash val="solid"/>
            </a:ln>
          </p:spPr>
          <p:txBody>
            <a:bodyPr/>
            <a:lstStyle/>
            <a:p>
              <a:pPr algn="ctr">
                <a:spcAft>
                  <a:spcPts val="1800"/>
                </a:spcAft>
              </a:pPr>
              <a:r>
                <a:rPr lang="hu-HU" sz="6000" b="1">
                  <a:solidFill>
                    <a:srgbClr val="002060"/>
                  </a:solidFill>
                  <a:latin typeface="Arial" panose="020B0604020202020204" pitchFamily="34" charset="0"/>
                  <a:cs typeface="Arial" panose="020B0604020202020204" pitchFamily="34" charset="0"/>
                </a:rPr>
                <a:t>Képzésajánlás</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Személyre szabott</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Fejlesztési irány kijelölése</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Képzéshez illesztés</a:t>
              </a:r>
            </a:p>
            <a:p>
              <a:endParaRPr lang="hu-HU" sz="6000" b="1">
                <a:latin typeface="Arial" panose="020B0604020202020204" pitchFamily="34" charset="0"/>
                <a:cs typeface="Arial" panose="020B0604020202020204" pitchFamily="34" charset="0"/>
              </a:endParaRPr>
            </a:p>
          </p:txBody>
        </p:sp>
        <p:sp>
          <p:nvSpPr>
            <p:cNvPr id="20" name="Shape 5">
              <a:extLst>
                <a:ext uri="{FF2B5EF4-FFF2-40B4-BE49-F238E27FC236}">
                  <a16:creationId xmlns:a16="http://schemas.microsoft.com/office/drawing/2014/main" id="{80EEF3A0-89EF-89A3-B877-17E199A2C81D}"/>
                </a:ext>
              </a:extLst>
            </p:cNvPr>
            <p:cNvSpPr/>
            <p:nvPr/>
          </p:nvSpPr>
          <p:spPr>
            <a:xfrm>
              <a:off x="37781241" y="11440192"/>
              <a:ext cx="7574466" cy="8265600"/>
            </a:xfrm>
            <a:prstGeom prst="roundRect">
              <a:avLst/>
            </a:prstGeom>
            <a:solidFill>
              <a:srgbClr val="F7FAFF"/>
            </a:solidFill>
            <a:ln w="25400">
              <a:solidFill>
                <a:srgbClr val="0057B8"/>
              </a:solidFill>
              <a:prstDash val="solid"/>
            </a:ln>
          </p:spPr>
          <p:txBody>
            <a:bodyPr/>
            <a:lstStyle/>
            <a:p>
              <a:pPr algn="ctr"/>
              <a:r>
                <a:rPr lang="hu-HU" sz="6000" b="1" dirty="0">
                  <a:solidFill>
                    <a:srgbClr val="002060"/>
                  </a:solidFill>
                  <a:latin typeface="Arial" panose="020B0604020202020204" pitchFamily="34" charset="0"/>
                  <a:cs typeface="Arial" panose="020B0604020202020204" pitchFamily="34" charset="0"/>
                </a:rPr>
                <a:t>Profiltanúsítás</a:t>
              </a:r>
            </a:p>
            <a:p>
              <a:pPr marL="857250" indent="-857250">
                <a:buFont typeface="Arial" panose="020B0604020202020204" pitchFamily="34" charset="0"/>
                <a:buChar char="•"/>
              </a:pPr>
              <a:endParaRPr lang="hu-HU" sz="6000" dirty="0">
                <a:solidFill>
                  <a:srgbClr val="002060"/>
                </a:solidFill>
                <a:latin typeface="Arial" panose="020B0604020202020204" pitchFamily="34" charset="0"/>
                <a:cs typeface="Arial" panose="020B0604020202020204" pitchFamily="34" charset="0"/>
              </a:endParaRP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Kompetencia-növekmény</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Aktuális kompetenciaprofil meghatározása</a:t>
              </a:r>
            </a:p>
            <a:p>
              <a:endParaRPr lang="hu-HU" sz="6000" dirty="0">
                <a:latin typeface="Arial" panose="020B0604020202020204" pitchFamily="34" charset="0"/>
                <a:cs typeface="Arial" panose="020B0604020202020204" pitchFamily="34" charset="0"/>
              </a:endParaRPr>
            </a:p>
            <a:p>
              <a:endParaRPr lang="hu-HU" sz="6000" b="1" dirty="0">
                <a:latin typeface="Arial" panose="020B0604020202020204" pitchFamily="34" charset="0"/>
                <a:cs typeface="Arial" panose="020B0604020202020204" pitchFamily="34" charset="0"/>
              </a:endParaRPr>
            </a:p>
          </p:txBody>
        </p:sp>
        <p:sp>
          <p:nvSpPr>
            <p:cNvPr id="22" name="Shape 10">
              <a:extLst>
                <a:ext uri="{FF2B5EF4-FFF2-40B4-BE49-F238E27FC236}">
                  <a16:creationId xmlns:a16="http://schemas.microsoft.com/office/drawing/2014/main" id="{7DF7A3AB-4057-529D-C823-DEBBC5D85644}"/>
                </a:ext>
              </a:extLst>
            </p:cNvPr>
            <p:cNvSpPr/>
            <p:nvPr/>
          </p:nvSpPr>
          <p:spPr>
            <a:xfrm>
              <a:off x="39842905" y="8372830"/>
              <a:ext cx="1835297" cy="3119245"/>
            </a:xfrm>
            <a:prstGeom prst="line">
              <a:avLst/>
            </a:prstGeom>
            <a:noFill/>
            <a:ln w="127000">
              <a:solidFill>
                <a:srgbClr val="0057B8"/>
              </a:solidFill>
              <a:prstDash val="solid"/>
              <a:tailEnd type="triangle"/>
            </a:ln>
          </p:spPr>
          <p:txBody>
            <a:bodyPr/>
            <a:lstStyle/>
            <a:p>
              <a:endParaRPr lang="hu-HU" sz="18145"/>
            </a:p>
          </p:txBody>
        </p:sp>
        <p:sp>
          <p:nvSpPr>
            <p:cNvPr id="557" name="Shape 10">
              <a:extLst>
                <a:ext uri="{FF2B5EF4-FFF2-40B4-BE49-F238E27FC236}">
                  <a16:creationId xmlns:a16="http://schemas.microsoft.com/office/drawing/2014/main" id="{B6358F7F-2D7A-9DCB-2CA4-2EB9612C5DBB}"/>
                </a:ext>
              </a:extLst>
            </p:cNvPr>
            <p:cNvSpPr/>
            <p:nvPr/>
          </p:nvSpPr>
          <p:spPr>
            <a:xfrm flipH="1">
              <a:off x="33489580" y="8326523"/>
              <a:ext cx="1266939" cy="3184808"/>
            </a:xfrm>
            <a:prstGeom prst="line">
              <a:avLst/>
            </a:prstGeom>
            <a:noFill/>
            <a:ln w="127000">
              <a:solidFill>
                <a:srgbClr val="0057B8"/>
              </a:solidFill>
              <a:prstDash val="solid"/>
              <a:tailEnd type="triangle"/>
            </a:ln>
          </p:spPr>
          <p:txBody>
            <a:bodyPr/>
            <a:lstStyle/>
            <a:p>
              <a:endParaRPr lang="hu-HU" sz="18145"/>
            </a:p>
          </p:txBody>
        </p:sp>
      </p:grpSp>
      <p:sp>
        <p:nvSpPr>
          <p:cNvPr id="23" name="Shape 5">
            <a:extLst>
              <a:ext uri="{FF2B5EF4-FFF2-40B4-BE49-F238E27FC236}">
                <a16:creationId xmlns:a16="http://schemas.microsoft.com/office/drawing/2014/main" id="{A65D91A7-AA2B-8E4C-90E3-4170D22B0B7A}"/>
              </a:ext>
            </a:extLst>
          </p:cNvPr>
          <p:cNvSpPr/>
          <p:nvPr/>
        </p:nvSpPr>
        <p:spPr>
          <a:xfrm>
            <a:off x="37943113" y="20887328"/>
            <a:ext cx="7574465" cy="1892835"/>
          </a:xfrm>
          <a:prstGeom prst="roundRect">
            <a:avLst/>
          </a:prstGeom>
          <a:solidFill>
            <a:srgbClr val="F7FAFF"/>
          </a:solidFill>
          <a:ln w="25400">
            <a:solidFill>
              <a:srgbClr val="FF0000"/>
            </a:solidFill>
            <a:prstDash val="solid"/>
          </a:ln>
        </p:spPr>
        <p:txBody>
          <a:bodyPr/>
          <a:lstStyle/>
          <a:p>
            <a:pPr algn="ctr"/>
            <a:r>
              <a:rPr lang="hu-HU" sz="5400" dirty="0">
                <a:solidFill>
                  <a:srgbClr val="002060"/>
                </a:solidFill>
                <a:latin typeface="Arial" panose="020B0604020202020204" pitchFamily="34" charset="0"/>
                <a:cs typeface="Arial" panose="020B0604020202020204" pitchFamily="34" charset="0"/>
              </a:rPr>
              <a:t>Tanúsított kompetenciaprofil   </a:t>
            </a:r>
          </a:p>
          <a:p>
            <a:pPr marL="857250" indent="-857250">
              <a:buFont typeface="Arial" panose="020B0604020202020204" pitchFamily="34" charset="0"/>
              <a:buChar char="•"/>
            </a:pPr>
            <a:endParaRPr lang="hu-HU" sz="6000" dirty="0">
              <a:solidFill>
                <a:srgbClr val="002060"/>
              </a:solidFill>
              <a:latin typeface="Arial" panose="020B0604020202020204" pitchFamily="34" charset="0"/>
              <a:cs typeface="Arial" panose="020B0604020202020204" pitchFamily="34" charset="0"/>
            </a:endParaRPr>
          </a:p>
          <a:p>
            <a:endParaRPr lang="hu-HU" sz="6000" dirty="0">
              <a:latin typeface="Arial" panose="020B0604020202020204" pitchFamily="34" charset="0"/>
              <a:cs typeface="Arial" panose="020B0604020202020204" pitchFamily="34" charset="0"/>
            </a:endParaRPr>
          </a:p>
        </p:txBody>
      </p:sp>
      <p:cxnSp>
        <p:nvCxnSpPr>
          <p:cNvPr id="563" name="Összekötő: szögletes 562">
            <a:extLst>
              <a:ext uri="{FF2B5EF4-FFF2-40B4-BE49-F238E27FC236}">
                <a16:creationId xmlns:a16="http://schemas.microsoft.com/office/drawing/2014/main" id="{8E9FE43A-BD74-7B3B-C31E-052715307CBC}"/>
              </a:ext>
            </a:extLst>
          </p:cNvPr>
          <p:cNvCxnSpPr>
            <a:cxnSpLocks/>
            <a:stCxn id="23" idx="1"/>
            <a:endCxn id="16" idx="0"/>
          </p:cNvCxnSpPr>
          <p:nvPr/>
        </p:nvCxnSpPr>
        <p:spPr>
          <a:xfrm rot="10800000">
            <a:off x="21072583" y="5275970"/>
            <a:ext cx="16870531" cy="16557777"/>
          </a:xfrm>
          <a:prstGeom prst="bentConnector4">
            <a:avLst>
              <a:gd name="adj1" fmla="val 52054"/>
              <a:gd name="adj2" fmla="val 101381"/>
            </a:avLst>
          </a:prstGeom>
          <a:ln>
            <a:solidFill>
              <a:srgbClr val="FF0000"/>
            </a:solidFill>
            <a:prstDash val="dashDot"/>
            <a:tailEnd type="triangle"/>
          </a:ln>
        </p:spPr>
        <p:style>
          <a:lnRef idx="2">
            <a:schemeClr val="accent1"/>
          </a:lnRef>
          <a:fillRef idx="0">
            <a:schemeClr val="accent1"/>
          </a:fillRef>
          <a:effectRef idx="1">
            <a:schemeClr val="accent1"/>
          </a:effectRef>
          <a:fontRef idx="minor">
            <a:schemeClr val="tx1"/>
          </a:fontRef>
        </p:style>
      </p:cxnSp>
      <p:sp>
        <p:nvSpPr>
          <p:cNvPr id="566" name="Szorzás jele 565">
            <a:extLst>
              <a:ext uri="{FF2B5EF4-FFF2-40B4-BE49-F238E27FC236}">
                <a16:creationId xmlns:a16="http://schemas.microsoft.com/office/drawing/2014/main" id="{DF6286AE-29BA-A05A-C902-4BB2B47B546F}"/>
              </a:ext>
            </a:extLst>
          </p:cNvPr>
          <p:cNvSpPr/>
          <p:nvPr/>
        </p:nvSpPr>
        <p:spPr>
          <a:xfrm>
            <a:off x="24833279" y="4529796"/>
            <a:ext cx="1291724" cy="1080302"/>
          </a:xfrm>
          <a:prstGeom prst="mathMultiply">
            <a:avLst/>
          </a:prstGeom>
          <a:solidFill>
            <a:srgbClr val="FF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569" name="Szövegdoboz 568">
            <a:extLst>
              <a:ext uri="{FF2B5EF4-FFF2-40B4-BE49-F238E27FC236}">
                <a16:creationId xmlns:a16="http://schemas.microsoft.com/office/drawing/2014/main" id="{BE6A0B8C-2F82-6A5A-E70B-1854B45A27D6}"/>
              </a:ext>
            </a:extLst>
          </p:cNvPr>
          <p:cNvSpPr txBox="1"/>
          <p:nvPr/>
        </p:nvSpPr>
        <p:spPr>
          <a:xfrm>
            <a:off x="31801800" y="21788225"/>
            <a:ext cx="4482317" cy="769441"/>
          </a:xfrm>
          <a:prstGeom prst="rect">
            <a:avLst/>
          </a:prstGeom>
          <a:noFill/>
        </p:spPr>
        <p:txBody>
          <a:bodyPr wrap="none" rtlCol="0">
            <a:spAutoFit/>
          </a:bodyPr>
          <a:lstStyle/>
          <a:p>
            <a:r>
              <a:rPr lang="hu-HU" sz="4400" dirty="0">
                <a:solidFill>
                  <a:srgbClr val="FF0000"/>
                </a:solidFill>
                <a:latin typeface="Arial" panose="020B0604020202020204" pitchFamily="34" charset="0"/>
                <a:cs typeface="Arial" panose="020B0604020202020204" pitchFamily="34" charset="0"/>
              </a:rPr>
              <a:t>Nem kapcsolódik</a:t>
            </a:r>
          </a:p>
        </p:txBody>
      </p:sp>
      <p:sp>
        <p:nvSpPr>
          <p:cNvPr id="578" name="TextBox 8">
            <a:extLst>
              <a:ext uri="{FF2B5EF4-FFF2-40B4-BE49-F238E27FC236}">
                <a16:creationId xmlns:a16="http://schemas.microsoft.com/office/drawing/2014/main" id="{FA8FD3F2-5647-7142-D812-EA9BB40A457C}"/>
              </a:ext>
            </a:extLst>
          </p:cNvPr>
          <p:cNvSpPr txBox="1"/>
          <p:nvPr/>
        </p:nvSpPr>
        <p:spPr>
          <a:xfrm>
            <a:off x="1080143" y="2511359"/>
            <a:ext cx="44291552"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mérés célja nem pusztán egy szint meghatározása, hanem annak kijelölése is, hogy honnan és merre érdemes </a:t>
            </a:r>
            <a:r>
              <a:rPr lang="hu-HU" sz="5400" dirty="0" err="1">
                <a:solidFill>
                  <a:srgbClr val="B77258"/>
                </a:solidFill>
                <a:latin typeface="Arial"/>
                <a:cs typeface="Arial"/>
              </a:rPr>
              <a:t>továbbfejlődni</a:t>
            </a:r>
            <a:r>
              <a:rPr lang="hu-HU" sz="5400" dirty="0">
                <a:solidFill>
                  <a:srgbClr val="B77258"/>
                </a:solidFill>
                <a:latin typeface="Arial"/>
                <a:cs typeface="Arial"/>
              </a:rPr>
              <a:t>. </a:t>
            </a:r>
            <a:endParaRPr lang="hu-HU" dirty="0"/>
          </a:p>
        </p:txBody>
      </p:sp>
    </p:spTree>
    <p:extLst>
      <p:ext uri="{BB962C8B-B14F-4D97-AF65-F5344CB8AC3E}">
        <p14:creationId xmlns:p14="http://schemas.microsoft.com/office/powerpoint/2010/main" val="3847828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615A9-A51F-84EC-37E4-B51B203D8426}"/>
            </a:ext>
          </a:extLst>
        </p:cNvPr>
        <p:cNvGrpSpPr/>
        <p:nvPr/>
      </p:nvGrpSpPr>
      <p:grpSpPr>
        <a:xfrm>
          <a:off x="0" y="0"/>
          <a:ext cx="0" cy="0"/>
          <a:chOff x="0" y="0"/>
          <a:chExt cx="0" cy="0"/>
        </a:xfrm>
      </p:grpSpPr>
      <p:sp>
        <p:nvSpPr>
          <p:cNvPr id="7" name="Téglalap: lekerekített 6">
            <a:extLst>
              <a:ext uri="{FF2B5EF4-FFF2-40B4-BE49-F238E27FC236}">
                <a16:creationId xmlns:a16="http://schemas.microsoft.com/office/drawing/2014/main" id="{E7B2871A-37A1-6BE3-8DDC-7753036EC7DD}"/>
              </a:ext>
            </a:extLst>
          </p:cNvPr>
          <p:cNvSpPr/>
          <p:nvPr/>
        </p:nvSpPr>
        <p:spPr>
          <a:xfrm>
            <a:off x="28993096" y="14626936"/>
            <a:ext cx="11934000" cy="8460000"/>
          </a:xfrm>
          <a:prstGeom prst="roundRect">
            <a:avLst/>
          </a:prstGeom>
          <a:solidFill>
            <a:srgbClr val="FCF7F7"/>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t" anchorCtr="0"/>
          <a:lstStyle/>
          <a:p>
            <a:pPr algn="ctr"/>
            <a:r>
              <a:rPr lang="hu-HU" sz="6000" b="1" dirty="0">
                <a:solidFill>
                  <a:srgbClr val="CC3A32"/>
                </a:solidFill>
                <a:latin typeface="Arial"/>
                <a:cs typeface="Arial"/>
              </a:rPr>
              <a:t>Mikrotanúsítvány</a:t>
            </a:r>
          </a:p>
          <a:p>
            <a:pPr algn="ctr"/>
            <a:r>
              <a:rPr lang="hu-HU" sz="6000" dirty="0">
                <a:solidFill>
                  <a:schemeClr val="tx1"/>
                </a:solidFill>
                <a:latin typeface="Arial"/>
                <a:cs typeface="Arial"/>
              </a:rPr>
              <a:t>A mikrotanúsítvány a tanúsított </a:t>
            </a:r>
            <a:r>
              <a:rPr lang="hu-HU" sz="6000">
                <a:solidFill>
                  <a:schemeClr val="tx1"/>
                </a:solidFill>
                <a:latin typeface="Arial"/>
                <a:cs typeface="Arial"/>
              </a:rPr>
              <a:t>kompetenciaeredmény </a:t>
            </a:r>
            <a:r>
              <a:rPr lang="hu-HU" sz="6000" dirty="0">
                <a:solidFill>
                  <a:schemeClr val="tx1"/>
                </a:solidFill>
                <a:latin typeface="Arial"/>
                <a:cs typeface="Arial"/>
              </a:rPr>
              <a:t>dokumentuma. </a:t>
            </a:r>
            <a:endParaRPr lang="hu-HU" sz="6000" dirty="0">
              <a:solidFill>
                <a:schemeClr val="tx1"/>
              </a:solidFill>
              <a:latin typeface="Arial" panose="020B0604020202020204" pitchFamily="34" charset="0"/>
              <a:cs typeface="Arial" panose="020B0604020202020204" pitchFamily="34" charset="0"/>
            </a:endParaRPr>
          </a:p>
          <a:p>
            <a:pPr algn="ctr"/>
            <a:endParaRPr lang="hu-HU" sz="5400" dirty="0">
              <a:solidFill>
                <a:srgbClr val="CC3A32"/>
              </a:solidFill>
              <a:latin typeface="Arial"/>
              <a:cs typeface="Arial"/>
            </a:endParaRPr>
          </a:p>
          <a:p>
            <a:pPr algn="ctr"/>
            <a:r>
              <a:rPr lang="hu-HU" sz="5400" dirty="0">
                <a:solidFill>
                  <a:srgbClr val="CC3A32"/>
                </a:solidFill>
                <a:latin typeface="Arial"/>
                <a:cs typeface="Arial"/>
              </a:rPr>
              <a:t>Képzési egységhez kapcsolódó tanulási eredmények és kimeneti kompetenciák </a:t>
            </a:r>
            <a:r>
              <a:rPr lang="hu-HU" sz="5400" dirty="0" err="1">
                <a:solidFill>
                  <a:srgbClr val="CC3A32"/>
                </a:solidFill>
                <a:latin typeface="Arial"/>
                <a:cs typeface="Arial"/>
              </a:rPr>
              <a:t>továbbvihető</a:t>
            </a:r>
            <a:r>
              <a:rPr lang="hu-HU" sz="5400" dirty="0">
                <a:solidFill>
                  <a:srgbClr val="CC3A32"/>
                </a:solidFill>
                <a:latin typeface="Arial"/>
                <a:cs typeface="Arial"/>
              </a:rPr>
              <a:t> igazolása.</a:t>
            </a:r>
          </a:p>
        </p:txBody>
      </p:sp>
      <p:pic>
        <p:nvPicPr>
          <p:cNvPr id="4" name="Kép 3" descr="A képen képernyőkép, Színesség látható&#10;&#10;Lehet, hogy az AI által létrehozott tartalom helytelen.">
            <a:extLst>
              <a:ext uri="{FF2B5EF4-FFF2-40B4-BE49-F238E27FC236}">
                <a16:creationId xmlns:a16="http://schemas.microsoft.com/office/drawing/2014/main" id="{E679F358-D5BA-9337-90C3-EFA141429AF3}"/>
              </a:ext>
            </a:extLst>
          </p:cNvPr>
          <p:cNvPicPr>
            <a:picLocks noChangeAspect="1"/>
          </p:cNvPicPr>
          <p:nvPr/>
        </p:nvPicPr>
        <p:blipFill>
          <a:blip r:embed="rId2"/>
          <a:stretch>
            <a:fillRect/>
          </a:stretch>
        </p:blipFill>
        <p:spPr>
          <a:xfrm>
            <a:off x="43568182" y="1022972"/>
            <a:ext cx="1583364" cy="1555411"/>
          </a:xfrm>
          <a:prstGeom prst="rect">
            <a:avLst/>
          </a:prstGeom>
        </p:spPr>
      </p:pic>
      <p:sp>
        <p:nvSpPr>
          <p:cNvPr id="546" name="TextBox 1">
            <a:extLst>
              <a:ext uri="{FF2B5EF4-FFF2-40B4-BE49-F238E27FC236}">
                <a16:creationId xmlns:a16="http://schemas.microsoft.com/office/drawing/2014/main" id="{44E8407C-452B-8C37-3110-0D3503E3E8C5}"/>
              </a:ext>
            </a:extLst>
          </p:cNvPr>
          <p:cNvSpPr txBox="1"/>
          <p:nvPr/>
        </p:nvSpPr>
        <p:spPr>
          <a:xfrm>
            <a:off x="932490" y="1018268"/>
            <a:ext cx="42563286" cy="2755372"/>
          </a:xfrm>
          <a:prstGeom prst="rect">
            <a:avLst/>
          </a:prstGeom>
          <a:noFill/>
        </p:spPr>
        <p:txBody>
          <a:bodyPr wrap="square" lIns="290324" tIns="145162" rIns="290324" bIns="145162" anchor="t">
            <a:spAutoFit/>
          </a:bodyPr>
          <a:lstStyle/>
          <a:p>
            <a:pPr>
              <a:defRPr sz="2700" b="1">
                <a:solidFill>
                  <a:srgbClr val="000000"/>
                </a:solidFill>
                <a:latin typeface="Georgia"/>
              </a:defRPr>
            </a:pPr>
            <a:r>
              <a:rPr lang="hu-HU" sz="8000" cap="all" dirty="0">
                <a:latin typeface="Arial"/>
                <a:ea typeface="+mn-lt"/>
                <a:cs typeface="Arial"/>
              </a:rPr>
              <a:t>II./4. TELJESÍTÉS, ÉRTÉKELÉS ÉS TANÚSÍTÁS A DIGKOMP-ALAPÚ  KÉPZÉSEKBEN</a:t>
            </a:r>
          </a:p>
          <a:p>
            <a:pPr>
              <a:defRPr sz="2700" b="1">
                <a:solidFill>
                  <a:srgbClr val="000000"/>
                </a:solidFill>
                <a:latin typeface="Georgia"/>
              </a:defRPr>
            </a:pPr>
            <a:endParaRPr lang="hu-HU" sz="8000" cap="all" dirty="0">
              <a:latin typeface="Arial"/>
              <a:ea typeface="+mn-lt"/>
              <a:cs typeface="Arial"/>
            </a:endParaRPr>
          </a:p>
        </p:txBody>
      </p:sp>
      <p:sp>
        <p:nvSpPr>
          <p:cNvPr id="550" name="TextBox 8">
            <a:extLst>
              <a:ext uri="{FF2B5EF4-FFF2-40B4-BE49-F238E27FC236}">
                <a16:creationId xmlns:a16="http://schemas.microsoft.com/office/drawing/2014/main" id="{A4AB838F-1456-C321-69CB-A8046927EDF2}"/>
              </a:ext>
            </a:extLst>
          </p:cNvPr>
          <p:cNvSpPr txBox="1"/>
          <p:nvPr/>
        </p:nvSpPr>
        <p:spPr>
          <a:xfrm>
            <a:off x="932400" y="2552451"/>
            <a:ext cx="44291552" cy="2131072"/>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DigKomp-alapú képzési folyamat valódi eredménye nem csupán a képzés befejezése, hanem a megszerzett kompetenciák hiteles értékelése, igazolása és </a:t>
            </a:r>
            <a:r>
              <a:rPr lang="hu-HU" sz="5400" dirty="0" err="1">
                <a:solidFill>
                  <a:srgbClr val="B77258"/>
                </a:solidFill>
                <a:latin typeface="Arial"/>
                <a:cs typeface="Arial"/>
              </a:rPr>
              <a:t>továbbvihetővé</a:t>
            </a:r>
            <a:r>
              <a:rPr lang="hu-HU" sz="5400" dirty="0">
                <a:solidFill>
                  <a:srgbClr val="B77258"/>
                </a:solidFill>
                <a:latin typeface="Arial"/>
                <a:cs typeface="Arial"/>
              </a:rPr>
              <a:t> tétele.</a:t>
            </a:r>
          </a:p>
        </p:txBody>
      </p:sp>
      <p:sp>
        <p:nvSpPr>
          <p:cNvPr id="553" name="Lekerekített téglalap 9">
            <a:extLst>
              <a:ext uri="{FF2B5EF4-FFF2-40B4-BE49-F238E27FC236}">
                <a16:creationId xmlns:a16="http://schemas.microsoft.com/office/drawing/2014/main" id="{AEEDE75D-4052-61FE-9F5C-55C37D472F10}"/>
              </a:ext>
            </a:extLst>
          </p:cNvPr>
          <p:cNvSpPr/>
          <p:nvPr/>
        </p:nvSpPr>
        <p:spPr>
          <a:xfrm>
            <a:off x="932400" y="23660487"/>
            <a:ext cx="44219146" cy="1800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5400" b="1" dirty="0">
                <a:latin typeface="Arial"/>
                <a:cs typeface="Arial"/>
              </a:rPr>
              <a:t>A DigKomp-megfelelés a teljes folyamat szakmai koherenciájából következik: minden folyamatelem a DigKomp-alapú kompetenciaszerkezetre épül.</a:t>
            </a:r>
          </a:p>
        </p:txBody>
      </p:sp>
      <p:sp>
        <p:nvSpPr>
          <p:cNvPr id="2" name="Téglalap: lekerekített 1">
            <a:extLst>
              <a:ext uri="{FF2B5EF4-FFF2-40B4-BE49-F238E27FC236}">
                <a16:creationId xmlns:a16="http://schemas.microsoft.com/office/drawing/2014/main" id="{B2A4C024-F91F-7875-21F6-8036E8636EE3}"/>
              </a:ext>
            </a:extLst>
          </p:cNvPr>
          <p:cNvSpPr/>
          <p:nvPr/>
        </p:nvSpPr>
        <p:spPr>
          <a:xfrm>
            <a:off x="11412443" y="5239584"/>
            <a:ext cx="10800000" cy="8460000"/>
          </a:xfrm>
          <a:prstGeom prst="roundRect">
            <a:avLst/>
          </a:prstGeom>
          <a:solidFill>
            <a:srgbClr val="F7FAFF"/>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hu-HU" sz="6000" b="1" dirty="0">
                <a:solidFill>
                  <a:srgbClr val="1D4772"/>
                </a:solidFill>
                <a:latin typeface="Arial" panose="020B0604020202020204" pitchFamily="34" charset="0"/>
                <a:cs typeface="Arial" panose="020B0604020202020204" pitchFamily="34" charset="0"/>
              </a:rPr>
              <a:t>Teljesítés</a:t>
            </a:r>
          </a:p>
          <a:p>
            <a:pPr algn="ctr"/>
            <a:r>
              <a:rPr lang="hu-HU" sz="6000" dirty="0">
                <a:solidFill>
                  <a:schemeClr val="tx1"/>
                </a:solidFill>
                <a:latin typeface="Arial" panose="020B0604020202020204" pitchFamily="34" charset="0"/>
                <a:cs typeface="Arial" panose="020B0604020202020204" pitchFamily="34" charset="0"/>
              </a:rPr>
              <a:t>A résztvevő teljesíti a részvételi, előrehaladási és tananyagteljesítési feltételeket. </a:t>
            </a:r>
          </a:p>
          <a:p>
            <a:pPr algn="ctr"/>
            <a:r>
              <a:rPr lang="hu-HU" sz="5400" dirty="0">
                <a:solidFill>
                  <a:srgbClr val="0C4A96"/>
                </a:solidFill>
                <a:latin typeface="Arial" panose="020B0604020202020204" pitchFamily="34" charset="0"/>
                <a:cs typeface="Arial" panose="020B0604020202020204" pitchFamily="34" charset="0"/>
              </a:rPr>
              <a:t>Ez még nem tanúsítható kompetenciaeredmény, hanem a kimeneti értékelés előfeltétele.</a:t>
            </a:r>
          </a:p>
          <a:p>
            <a:pPr algn="ctr"/>
            <a:endParaRPr lang="hu-HU" sz="6000" dirty="0">
              <a:solidFill>
                <a:schemeClr val="tx1"/>
              </a:solidFill>
              <a:latin typeface="Arial" panose="020B0604020202020204" pitchFamily="34" charset="0"/>
              <a:cs typeface="Arial" panose="020B0604020202020204" pitchFamily="34" charset="0"/>
            </a:endParaRPr>
          </a:p>
        </p:txBody>
      </p:sp>
      <p:sp>
        <p:nvSpPr>
          <p:cNvPr id="3" name="Téglalap: lekerekített 2">
            <a:extLst>
              <a:ext uri="{FF2B5EF4-FFF2-40B4-BE49-F238E27FC236}">
                <a16:creationId xmlns:a16="http://schemas.microsoft.com/office/drawing/2014/main" id="{60987698-91D8-02CC-18C9-955C59CB49EA}"/>
              </a:ext>
            </a:extLst>
          </p:cNvPr>
          <p:cNvSpPr/>
          <p:nvPr/>
        </p:nvSpPr>
        <p:spPr>
          <a:xfrm>
            <a:off x="22566917" y="5239584"/>
            <a:ext cx="10800000" cy="8460000"/>
          </a:xfrm>
          <a:prstGeom prst="roundRect">
            <a:avLst/>
          </a:prstGeom>
          <a:solidFill>
            <a:srgbClr val="EEF8F0"/>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t" anchorCtr="0"/>
          <a:lstStyle/>
          <a:p>
            <a:pPr algn="ctr"/>
            <a:r>
              <a:rPr lang="hu-HU" sz="6000" b="1" dirty="0">
                <a:solidFill>
                  <a:srgbClr val="276135"/>
                </a:solidFill>
                <a:latin typeface="Arial" panose="020B0604020202020204" pitchFamily="34" charset="0"/>
                <a:cs typeface="Arial" panose="020B0604020202020204" pitchFamily="34" charset="0"/>
              </a:rPr>
              <a:t>Értékelés</a:t>
            </a:r>
          </a:p>
          <a:p>
            <a:pPr algn="ctr"/>
            <a:r>
              <a:rPr lang="hu-HU" sz="6000" dirty="0">
                <a:solidFill>
                  <a:schemeClr val="tx1"/>
                </a:solidFill>
                <a:latin typeface="Arial" panose="020B0604020202020204" pitchFamily="34" charset="0"/>
                <a:cs typeface="Arial" panose="020B0604020202020204" pitchFamily="34" charset="0"/>
              </a:rPr>
              <a:t>   Az eredményszerző mérés a képzési profilhoz rendelt kimeneti követelmények teljesülését ellenőrzi.</a:t>
            </a:r>
          </a:p>
          <a:p>
            <a:pPr algn="ctr"/>
            <a:r>
              <a:rPr lang="hu-HU" sz="5400" dirty="0">
                <a:solidFill>
                  <a:srgbClr val="276135"/>
                </a:solidFill>
                <a:latin typeface="Arial" panose="020B0604020202020204" pitchFamily="34" charset="0"/>
                <a:cs typeface="Arial" panose="020B0604020202020204" pitchFamily="34" charset="0"/>
              </a:rPr>
              <a:t>Nem a teljes DigKomp-rendszer újramérése, hanem a fejlesztett kompetenciaelemekhez kötött értékelés.</a:t>
            </a:r>
          </a:p>
          <a:p>
            <a:pPr algn="ctr"/>
            <a:endParaRPr lang="hu-HU" sz="6000" dirty="0">
              <a:solidFill>
                <a:schemeClr val="tx1"/>
              </a:solidFill>
              <a:latin typeface="Arial" panose="020B0604020202020204" pitchFamily="34" charset="0"/>
              <a:cs typeface="Arial" panose="020B0604020202020204" pitchFamily="34" charset="0"/>
            </a:endParaRPr>
          </a:p>
        </p:txBody>
      </p:sp>
      <p:sp>
        <p:nvSpPr>
          <p:cNvPr id="5" name="Téglalap: lekerekített 4">
            <a:extLst>
              <a:ext uri="{FF2B5EF4-FFF2-40B4-BE49-F238E27FC236}">
                <a16:creationId xmlns:a16="http://schemas.microsoft.com/office/drawing/2014/main" id="{AA5A535E-8347-96A6-52E4-BC6357AC3ED2}"/>
              </a:ext>
            </a:extLst>
          </p:cNvPr>
          <p:cNvSpPr/>
          <p:nvPr/>
        </p:nvSpPr>
        <p:spPr>
          <a:xfrm>
            <a:off x="33766158" y="5239584"/>
            <a:ext cx="10800000" cy="8460000"/>
          </a:xfrm>
          <a:prstGeom prst="roundRect">
            <a:avLst/>
          </a:prstGeom>
          <a:solidFill>
            <a:srgbClr val="FFF4E6"/>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hu-HU" sz="6000" b="1" dirty="0">
                <a:solidFill>
                  <a:srgbClr val="81570F"/>
                </a:solidFill>
                <a:latin typeface="Arial" panose="020B0604020202020204" pitchFamily="34" charset="0"/>
                <a:cs typeface="Arial" panose="020B0604020202020204" pitchFamily="34" charset="0"/>
              </a:rPr>
              <a:t>Profilképzés</a:t>
            </a:r>
            <a:r>
              <a:rPr lang="hu-HU" sz="6000" b="1" dirty="0">
                <a:solidFill>
                  <a:schemeClr val="tx1"/>
                </a:solidFill>
                <a:latin typeface="Arial" panose="020B0604020202020204" pitchFamily="34" charset="0"/>
                <a:cs typeface="Arial" panose="020B0604020202020204" pitchFamily="34" charset="0"/>
              </a:rPr>
              <a:t> </a:t>
            </a:r>
          </a:p>
          <a:p>
            <a:pPr algn="ctr"/>
            <a:r>
              <a:rPr lang="hu-HU" sz="6000" dirty="0">
                <a:solidFill>
                  <a:schemeClr val="tx1"/>
                </a:solidFill>
                <a:latin typeface="Arial" panose="020B0604020202020204" pitchFamily="34" charset="0"/>
                <a:cs typeface="Arial" panose="020B0604020202020204" pitchFamily="34" charset="0"/>
              </a:rPr>
              <a:t>    A sikeres értékelés alapján kialakul a kimeneti kompetenciaprofil. </a:t>
            </a:r>
          </a:p>
          <a:p>
            <a:pPr algn="ctr"/>
            <a:endParaRPr lang="hu-HU" sz="5400" dirty="0">
              <a:solidFill>
                <a:srgbClr val="81570F"/>
              </a:solidFill>
              <a:latin typeface="Arial" panose="020B0604020202020204" pitchFamily="34" charset="0"/>
              <a:cs typeface="Arial" panose="020B0604020202020204" pitchFamily="34" charset="0"/>
            </a:endParaRPr>
          </a:p>
          <a:p>
            <a:pPr algn="ctr"/>
            <a:r>
              <a:rPr lang="hu-HU" sz="5400" dirty="0">
                <a:solidFill>
                  <a:srgbClr val="81570F"/>
                </a:solidFill>
                <a:latin typeface="Arial" panose="020B0604020202020204" pitchFamily="34" charset="0"/>
                <a:cs typeface="Arial" panose="020B0604020202020204" pitchFamily="34" charset="0"/>
              </a:rPr>
              <a:t>Ez megmutatja, hogy a résztvevő mely kompetencia-elemekben és milyen jártassági szinten ért el igazolt teljesítést.</a:t>
            </a:r>
          </a:p>
          <a:p>
            <a:pPr algn="ctr"/>
            <a:endParaRPr lang="hu-HU" sz="6000" dirty="0">
              <a:solidFill>
                <a:schemeClr val="tx1"/>
              </a:solidFill>
              <a:latin typeface="Arial" panose="020B0604020202020204" pitchFamily="34" charset="0"/>
              <a:cs typeface="Arial" panose="020B0604020202020204" pitchFamily="34" charset="0"/>
            </a:endParaRPr>
          </a:p>
        </p:txBody>
      </p:sp>
      <p:sp>
        <p:nvSpPr>
          <p:cNvPr id="6" name="Téglalap: lekerekített 5">
            <a:extLst>
              <a:ext uri="{FF2B5EF4-FFF2-40B4-BE49-F238E27FC236}">
                <a16:creationId xmlns:a16="http://schemas.microsoft.com/office/drawing/2014/main" id="{B13C26B2-8F72-4C27-2AAA-961E2B445586}"/>
              </a:ext>
            </a:extLst>
          </p:cNvPr>
          <p:cNvSpPr/>
          <p:nvPr/>
        </p:nvSpPr>
        <p:spPr>
          <a:xfrm>
            <a:off x="15082741" y="14626931"/>
            <a:ext cx="11934000" cy="8460000"/>
          </a:xfrm>
          <a:prstGeom prst="roundRect">
            <a:avLst/>
          </a:prstGeom>
          <a:solidFill>
            <a:srgbClr val="F9F6FC"/>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hu-HU" sz="6000" b="1" dirty="0">
                <a:solidFill>
                  <a:srgbClr val="856DAF"/>
                </a:solidFill>
                <a:latin typeface="Arial" panose="020B0604020202020204" pitchFamily="34" charset="0"/>
                <a:cs typeface="Arial" panose="020B0604020202020204" pitchFamily="34" charset="0"/>
              </a:rPr>
              <a:t>Tanúsítás</a:t>
            </a:r>
          </a:p>
          <a:p>
            <a:pPr algn="ctr"/>
            <a:r>
              <a:rPr lang="hu-HU" sz="6000" dirty="0">
                <a:solidFill>
                  <a:schemeClr val="tx1"/>
                </a:solidFill>
                <a:latin typeface="Arial" panose="020B0604020202020204" pitchFamily="34" charset="0"/>
                <a:cs typeface="Arial" panose="020B0604020202020204" pitchFamily="34" charset="0"/>
              </a:rPr>
              <a:t>A tanúsítás nem a részvételt, hanem az igazolt kimeneti kompetenciát teszi hivatalosan értelmezhetővé. </a:t>
            </a:r>
          </a:p>
          <a:p>
            <a:pPr algn="ctr"/>
            <a:r>
              <a:rPr lang="hu-HU" sz="5400" dirty="0">
                <a:solidFill>
                  <a:srgbClr val="856DAF"/>
                </a:solidFill>
                <a:latin typeface="Arial" panose="020B0604020202020204" pitchFamily="34" charset="0"/>
                <a:cs typeface="Arial" panose="020B0604020202020204" pitchFamily="34" charset="0"/>
              </a:rPr>
              <a:t>Csak azt tanúsíthatja, amit a képzési profil és az eredményszerző értékelés szakmailag igazol.</a:t>
            </a:r>
          </a:p>
          <a:p>
            <a:pPr algn="ctr"/>
            <a:endParaRPr lang="hu-HU" sz="5400" dirty="0">
              <a:solidFill>
                <a:schemeClr val="tx1"/>
              </a:solidFill>
              <a:latin typeface="Arial" panose="020B0604020202020204" pitchFamily="34" charset="0"/>
              <a:cs typeface="Arial" panose="020B0604020202020204" pitchFamily="34" charset="0"/>
            </a:endParaRPr>
          </a:p>
        </p:txBody>
      </p:sp>
      <p:sp>
        <p:nvSpPr>
          <p:cNvPr id="27" name="Shape 34">
            <a:extLst>
              <a:ext uri="{FF2B5EF4-FFF2-40B4-BE49-F238E27FC236}">
                <a16:creationId xmlns:a16="http://schemas.microsoft.com/office/drawing/2014/main" id="{72E2527F-1253-1173-F68C-F24525958DA4}"/>
              </a:ext>
            </a:extLst>
          </p:cNvPr>
          <p:cNvSpPr/>
          <p:nvPr/>
        </p:nvSpPr>
        <p:spPr>
          <a:xfrm>
            <a:off x="33707668" y="4911761"/>
            <a:ext cx="1602588" cy="1602588"/>
          </a:xfrm>
          <a:prstGeom prst="ellipse">
            <a:avLst/>
          </a:prstGeom>
          <a:solidFill>
            <a:srgbClr val="C98218"/>
          </a:solidFill>
          <a:ln w="12700">
            <a:solidFill>
              <a:srgbClr val="C98218"/>
            </a:solidFill>
            <a:prstDash val="solid"/>
          </a:ln>
        </p:spPr>
        <p:txBody>
          <a:bodyPr/>
          <a:lstStyle/>
          <a:p>
            <a:pPr algn="ctr"/>
            <a:r>
              <a:rPr lang="hu-HU" sz="6000" b="1" dirty="0">
                <a:solidFill>
                  <a:srgbClr val="FFFFFF"/>
                </a:solidFill>
                <a:latin typeface="Arial" panose="020B0604020202020204" pitchFamily="34" charset="0"/>
                <a:cs typeface="Arial" panose="020B0604020202020204" pitchFamily="34" charset="0"/>
              </a:rPr>
              <a:t>3</a:t>
            </a:r>
          </a:p>
          <a:p>
            <a:pPr algn="ctr"/>
            <a:endParaRPr lang="hu-HU" sz="6000" dirty="0">
              <a:latin typeface="Arial" panose="020B0604020202020204" pitchFamily="34" charset="0"/>
              <a:cs typeface="Arial" panose="020B0604020202020204" pitchFamily="34" charset="0"/>
            </a:endParaRPr>
          </a:p>
        </p:txBody>
      </p:sp>
      <p:grpSp>
        <p:nvGrpSpPr>
          <p:cNvPr id="31" name="Csoportba foglalás 30">
            <a:extLst>
              <a:ext uri="{FF2B5EF4-FFF2-40B4-BE49-F238E27FC236}">
                <a16:creationId xmlns:a16="http://schemas.microsoft.com/office/drawing/2014/main" id="{ABED3ABE-A462-F025-B1A8-6D13AA166333}"/>
              </a:ext>
            </a:extLst>
          </p:cNvPr>
          <p:cNvGrpSpPr/>
          <p:nvPr/>
        </p:nvGrpSpPr>
        <p:grpSpPr>
          <a:xfrm>
            <a:off x="646169" y="5298981"/>
            <a:ext cx="10646545" cy="17924244"/>
            <a:chOff x="924468" y="4628677"/>
            <a:chExt cx="10646545" cy="17924244"/>
          </a:xfrm>
        </p:grpSpPr>
        <p:sp>
          <p:nvSpPr>
            <p:cNvPr id="544" name="Lekerekített téglalap 15">
              <a:extLst>
                <a:ext uri="{FF2B5EF4-FFF2-40B4-BE49-F238E27FC236}">
                  <a16:creationId xmlns:a16="http://schemas.microsoft.com/office/drawing/2014/main" id="{ECCB5F0E-070A-B733-E427-215D7A06880B}"/>
                </a:ext>
              </a:extLst>
            </p:cNvPr>
            <p:cNvSpPr/>
            <p:nvPr/>
          </p:nvSpPr>
          <p:spPr>
            <a:xfrm>
              <a:off x="924468" y="4628677"/>
              <a:ext cx="10120884" cy="18000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lgn="ctr">
                <a:tabLst>
                  <a:tab pos="2103438" algn="l"/>
                </a:tabLst>
              </a:pPr>
              <a:r>
                <a:rPr lang="hu-HU" sz="6600" b="1" noProof="1">
                  <a:solidFill>
                    <a:schemeClr val="bg1"/>
                  </a:solidFill>
                  <a:latin typeface="Arial"/>
                  <a:cs typeface="Arial"/>
                </a:rPr>
                <a:t>Tanulási út</a:t>
              </a:r>
              <a:endParaRPr lang="hu-HU" dirty="0">
                <a:solidFill>
                  <a:schemeClr val="bg1"/>
                </a:solidFill>
                <a:latin typeface="Arial"/>
                <a:ea typeface="Calibri"/>
                <a:cs typeface="Arial"/>
              </a:endParaRPr>
            </a:p>
          </p:txBody>
        </p:sp>
        <p:sp>
          <p:nvSpPr>
            <p:cNvPr id="545" name="Lekerekített téglalap 15">
              <a:extLst>
                <a:ext uri="{FF2B5EF4-FFF2-40B4-BE49-F238E27FC236}">
                  <a16:creationId xmlns:a16="http://schemas.microsoft.com/office/drawing/2014/main" id="{6C35A205-3501-29C3-8A6D-5983EFD0A500}"/>
                </a:ext>
              </a:extLst>
            </p:cNvPr>
            <p:cNvSpPr/>
            <p:nvPr/>
          </p:nvSpPr>
          <p:spPr>
            <a:xfrm>
              <a:off x="924468" y="8663804"/>
              <a:ext cx="10120884" cy="1594800"/>
            </a:xfrm>
            <a:prstGeom prst="roundRect">
              <a:avLst/>
            </a:prstGeom>
            <a:solidFill>
              <a:srgbClr val="0C4A96"/>
            </a:solidFill>
            <a:ln>
              <a:solidFill>
                <a:srgbClr val="95B3D7"/>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1. Kompetenciamérés</a:t>
              </a:r>
              <a:r>
                <a:rPr lang="hu-HU" sz="6000" b="1" noProof="1">
                  <a:solidFill>
                    <a:schemeClr val="bg1"/>
                  </a:solidFill>
                  <a:latin typeface="Arial"/>
                  <a:cs typeface="Arial"/>
                </a:rPr>
                <a:t> </a:t>
              </a:r>
            </a:p>
          </p:txBody>
        </p:sp>
        <p:sp>
          <p:nvSpPr>
            <p:cNvPr id="547" name="Lekerekített téglalap 15">
              <a:extLst>
                <a:ext uri="{FF2B5EF4-FFF2-40B4-BE49-F238E27FC236}">
                  <a16:creationId xmlns:a16="http://schemas.microsoft.com/office/drawing/2014/main" id="{473B2051-EBE5-6D11-DF5A-CDF1AF869910}"/>
                </a:ext>
              </a:extLst>
            </p:cNvPr>
            <p:cNvSpPr/>
            <p:nvPr/>
          </p:nvSpPr>
          <p:spPr>
            <a:xfrm>
              <a:off x="932490" y="12762273"/>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3. Képzésajánlás </a:t>
              </a:r>
            </a:p>
          </p:txBody>
        </p:sp>
        <p:sp>
          <p:nvSpPr>
            <p:cNvPr id="548" name="Lekerekített téglalap 15">
              <a:extLst>
                <a:ext uri="{FF2B5EF4-FFF2-40B4-BE49-F238E27FC236}">
                  <a16:creationId xmlns:a16="http://schemas.microsoft.com/office/drawing/2014/main" id="{ACC3EDA2-3A8D-6D07-BF8D-34361EA2329A}"/>
                </a:ext>
              </a:extLst>
            </p:cNvPr>
            <p:cNvSpPr/>
            <p:nvPr/>
          </p:nvSpPr>
          <p:spPr>
            <a:xfrm>
              <a:off x="932490" y="14811235"/>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4. Képzésbe lépés </a:t>
              </a:r>
            </a:p>
          </p:txBody>
        </p:sp>
        <p:sp>
          <p:nvSpPr>
            <p:cNvPr id="549" name="Lekerekített téglalap 15">
              <a:extLst>
                <a:ext uri="{FF2B5EF4-FFF2-40B4-BE49-F238E27FC236}">
                  <a16:creationId xmlns:a16="http://schemas.microsoft.com/office/drawing/2014/main" id="{BC917C0C-32D8-690D-ADB4-B930AD94862D}"/>
                </a:ext>
              </a:extLst>
            </p:cNvPr>
            <p:cNvSpPr/>
            <p:nvPr/>
          </p:nvSpPr>
          <p:spPr>
            <a:xfrm>
              <a:off x="932490" y="16860197"/>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5. Tanulási folyamat</a:t>
              </a:r>
            </a:p>
          </p:txBody>
        </p:sp>
        <p:sp>
          <p:nvSpPr>
            <p:cNvPr id="551" name="Lekerekített téglalap 15">
              <a:extLst>
                <a:ext uri="{FF2B5EF4-FFF2-40B4-BE49-F238E27FC236}">
                  <a16:creationId xmlns:a16="http://schemas.microsoft.com/office/drawing/2014/main" id="{C0A0431B-71F4-9B38-36D9-46C36EA4F02C}"/>
                </a:ext>
              </a:extLst>
            </p:cNvPr>
            <p:cNvSpPr/>
            <p:nvPr/>
          </p:nvSpPr>
          <p:spPr>
            <a:xfrm>
              <a:off x="932490" y="18909159"/>
              <a:ext cx="10120884" cy="1594800"/>
            </a:xfrm>
            <a:prstGeom prst="roundRect">
              <a:avLst/>
            </a:prstGeom>
            <a:solidFill>
              <a:srgbClr val="95B3D7"/>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600" b="1" noProof="1">
                  <a:solidFill>
                    <a:schemeClr val="bg1"/>
                  </a:solidFill>
                  <a:latin typeface="Arial"/>
                  <a:cs typeface="Arial"/>
                </a:rPr>
                <a:t>6. Értékelés</a:t>
              </a:r>
            </a:p>
          </p:txBody>
        </p:sp>
        <p:sp>
          <p:nvSpPr>
            <p:cNvPr id="552" name="Lekerekített téglalap 15">
              <a:extLst>
                <a:ext uri="{FF2B5EF4-FFF2-40B4-BE49-F238E27FC236}">
                  <a16:creationId xmlns:a16="http://schemas.microsoft.com/office/drawing/2014/main" id="{C63548AC-BF39-6120-5A8A-216750D4F987}"/>
                </a:ext>
              </a:extLst>
            </p:cNvPr>
            <p:cNvSpPr/>
            <p:nvPr/>
          </p:nvSpPr>
          <p:spPr>
            <a:xfrm>
              <a:off x="932490" y="20958121"/>
              <a:ext cx="10120884" cy="1594800"/>
            </a:xfrm>
            <a:prstGeom prst="roundRect">
              <a:avLst/>
            </a:prstGeom>
            <a:solidFill>
              <a:srgbClr val="95B3D7"/>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600" b="1" noProof="1">
                  <a:solidFill>
                    <a:schemeClr val="bg1"/>
                  </a:solidFill>
                  <a:latin typeface="Arial"/>
                  <a:cs typeface="Arial"/>
                </a:rPr>
                <a:t>7. Tanúsítás </a:t>
              </a:r>
            </a:p>
          </p:txBody>
        </p:sp>
        <p:sp>
          <p:nvSpPr>
            <p:cNvPr id="554" name="Lekerekített téglalap 15">
              <a:extLst>
                <a:ext uri="{FF2B5EF4-FFF2-40B4-BE49-F238E27FC236}">
                  <a16:creationId xmlns:a16="http://schemas.microsoft.com/office/drawing/2014/main" id="{1E842D90-D237-C737-1338-47E84DC8EE16}"/>
                </a:ext>
              </a:extLst>
            </p:cNvPr>
            <p:cNvSpPr/>
            <p:nvPr/>
          </p:nvSpPr>
          <p:spPr>
            <a:xfrm>
              <a:off x="932490" y="6805434"/>
              <a:ext cx="10120884" cy="1449818"/>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0. Jelentkezés a programra </a:t>
              </a:r>
            </a:p>
          </p:txBody>
        </p:sp>
        <p:sp>
          <p:nvSpPr>
            <p:cNvPr id="555" name="Nyíl: szalag, jobbra mutató 554">
              <a:extLst>
                <a:ext uri="{FF2B5EF4-FFF2-40B4-BE49-F238E27FC236}">
                  <a16:creationId xmlns:a16="http://schemas.microsoft.com/office/drawing/2014/main" id="{CFC73D78-418C-1B96-7234-AEF3866B5391}"/>
                </a:ext>
              </a:extLst>
            </p:cNvPr>
            <p:cNvSpPr/>
            <p:nvPr/>
          </p:nvSpPr>
          <p:spPr>
            <a:xfrm rot="10800000">
              <a:off x="11045352" y="11220449"/>
              <a:ext cx="525661" cy="10599557"/>
            </a:xfrm>
            <a:prstGeom prst="curvedRightArrow">
              <a:avLst/>
            </a:prstGeom>
            <a:solidFill>
              <a:srgbClr val="15A34A"/>
            </a:solidFill>
            <a:ln>
              <a:headEnd w="lg" len="lg"/>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solidFill>
                  <a:schemeClr val="tx1"/>
                </a:solidFill>
                <a:latin typeface="Arial"/>
                <a:cs typeface="Arial"/>
              </a:endParaRPr>
            </a:p>
          </p:txBody>
        </p:sp>
        <p:sp>
          <p:nvSpPr>
            <p:cNvPr id="556" name="Lekerekített téglalap 15">
              <a:extLst>
                <a:ext uri="{FF2B5EF4-FFF2-40B4-BE49-F238E27FC236}">
                  <a16:creationId xmlns:a16="http://schemas.microsoft.com/office/drawing/2014/main" id="{9FF22CC6-AEED-C4B7-8C78-34BCD72137B0}"/>
                </a:ext>
              </a:extLst>
            </p:cNvPr>
            <p:cNvSpPr/>
            <p:nvPr/>
          </p:nvSpPr>
          <p:spPr>
            <a:xfrm>
              <a:off x="932490" y="10713038"/>
              <a:ext cx="10120884" cy="1594800"/>
            </a:xfrm>
            <a:prstGeom prst="roundRect">
              <a:avLst/>
            </a:prstGeom>
            <a:solidFill>
              <a:srgbClr val="0C4A96"/>
            </a:solidFill>
            <a:ln>
              <a:solidFill>
                <a:srgbClr val="95B3D7"/>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2. Kompetenciaprofil </a:t>
              </a:r>
            </a:p>
          </p:txBody>
        </p:sp>
        <p:cxnSp>
          <p:nvCxnSpPr>
            <p:cNvPr id="557" name="Egyenes összekötő nyíllal 556">
              <a:extLst>
                <a:ext uri="{FF2B5EF4-FFF2-40B4-BE49-F238E27FC236}">
                  <a16:creationId xmlns:a16="http://schemas.microsoft.com/office/drawing/2014/main" id="{40FC3227-E641-302F-7F8F-0FEF3DC06CAD}"/>
                </a:ext>
              </a:extLst>
            </p:cNvPr>
            <p:cNvCxnSpPr>
              <a:cxnSpLocks/>
              <a:stCxn id="554" idx="2"/>
              <a:endCxn id="545" idx="0"/>
            </p:cNvCxnSpPr>
            <p:nvPr/>
          </p:nvCxnSpPr>
          <p:spPr>
            <a:xfrm flipH="1">
              <a:off x="5984910" y="8255252"/>
              <a:ext cx="8022" cy="40855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8" name="Egyenes összekötő nyíllal 557">
              <a:extLst>
                <a:ext uri="{FF2B5EF4-FFF2-40B4-BE49-F238E27FC236}">
                  <a16:creationId xmlns:a16="http://schemas.microsoft.com/office/drawing/2014/main" id="{FA71C06C-01E1-14DB-14A3-3A9C1A0236E0}"/>
                </a:ext>
              </a:extLst>
            </p:cNvPr>
            <p:cNvCxnSpPr>
              <a:cxnSpLocks/>
              <a:stCxn id="545" idx="2"/>
              <a:endCxn id="556" idx="0"/>
            </p:cNvCxnSpPr>
            <p:nvPr/>
          </p:nvCxnSpPr>
          <p:spPr>
            <a:xfrm>
              <a:off x="5984910" y="10258604"/>
              <a:ext cx="8022" cy="454434"/>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9" name="Egyenes összekötő nyíllal 558">
              <a:extLst>
                <a:ext uri="{FF2B5EF4-FFF2-40B4-BE49-F238E27FC236}">
                  <a16:creationId xmlns:a16="http://schemas.microsoft.com/office/drawing/2014/main" id="{E1762A17-BD6F-2857-5B16-2A4C311D46EE}"/>
                </a:ext>
              </a:extLst>
            </p:cNvPr>
            <p:cNvCxnSpPr>
              <a:cxnSpLocks/>
              <a:stCxn id="556" idx="2"/>
              <a:endCxn id="547" idx="0"/>
            </p:cNvCxnSpPr>
            <p:nvPr/>
          </p:nvCxnSpPr>
          <p:spPr>
            <a:xfrm>
              <a:off x="5992932" y="12307838"/>
              <a:ext cx="0" cy="454435"/>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60" name="Egyenes összekötő nyíllal 559">
              <a:extLst>
                <a:ext uri="{FF2B5EF4-FFF2-40B4-BE49-F238E27FC236}">
                  <a16:creationId xmlns:a16="http://schemas.microsoft.com/office/drawing/2014/main" id="{43FB562D-C2CE-BE0B-C0D4-E9B2C99F6BF8}"/>
                </a:ext>
              </a:extLst>
            </p:cNvPr>
            <p:cNvCxnSpPr>
              <a:cxnSpLocks/>
              <a:stCxn id="547" idx="2"/>
              <a:endCxn id="548" idx="0"/>
            </p:cNvCxnSpPr>
            <p:nvPr/>
          </p:nvCxnSpPr>
          <p:spPr>
            <a:xfrm>
              <a:off x="5992932" y="1435707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61" name="Egyenes összekötő nyíllal 560">
              <a:extLst>
                <a:ext uri="{FF2B5EF4-FFF2-40B4-BE49-F238E27FC236}">
                  <a16:creationId xmlns:a16="http://schemas.microsoft.com/office/drawing/2014/main" id="{872BC80C-2E39-A4B9-5DE1-A1708A24D3D3}"/>
                </a:ext>
              </a:extLst>
            </p:cNvPr>
            <p:cNvCxnSpPr>
              <a:cxnSpLocks/>
            </p:cNvCxnSpPr>
            <p:nvPr/>
          </p:nvCxnSpPr>
          <p:spPr>
            <a:xfrm>
              <a:off x="5992932" y="1641447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62" name="Egyenes összekötő nyíllal 561">
              <a:extLst>
                <a:ext uri="{FF2B5EF4-FFF2-40B4-BE49-F238E27FC236}">
                  <a16:creationId xmlns:a16="http://schemas.microsoft.com/office/drawing/2014/main" id="{C0BA882C-EABB-1B49-22C6-98399F17CA48}"/>
                </a:ext>
              </a:extLst>
            </p:cNvPr>
            <p:cNvCxnSpPr>
              <a:cxnSpLocks/>
            </p:cNvCxnSpPr>
            <p:nvPr/>
          </p:nvCxnSpPr>
          <p:spPr>
            <a:xfrm>
              <a:off x="5992932" y="1845282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63" name="Egyenes összekötő nyíllal 562">
              <a:extLst>
                <a:ext uri="{FF2B5EF4-FFF2-40B4-BE49-F238E27FC236}">
                  <a16:creationId xmlns:a16="http://schemas.microsoft.com/office/drawing/2014/main" id="{EE70EADC-E92B-10D2-FDB7-CE4C8A2806CA}"/>
                </a:ext>
              </a:extLst>
            </p:cNvPr>
            <p:cNvCxnSpPr>
              <a:cxnSpLocks/>
            </p:cNvCxnSpPr>
            <p:nvPr/>
          </p:nvCxnSpPr>
          <p:spPr>
            <a:xfrm>
              <a:off x="5992932" y="20500698"/>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grpSp>
      <p:sp>
        <p:nvSpPr>
          <p:cNvPr id="26" name="Shape 29">
            <a:extLst>
              <a:ext uri="{FF2B5EF4-FFF2-40B4-BE49-F238E27FC236}">
                <a16:creationId xmlns:a16="http://schemas.microsoft.com/office/drawing/2014/main" id="{5CF85F48-AEEC-0CA9-E5C7-6CB9E186C649}"/>
              </a:ext>
            </a:extLst>
          </p:cNvPr>
          <p:cNvSpPr/>
          <p:nvPr/>
        </p:nvSpPr>
        <p:spPr>
          <a:xfrm>
            <a:off x="22507243" y="4912408"/>
            <a:ext cx="1602588" cy="1602588"/>
          </a:xfrm>
          <a:prstGeom prst="ellipse">
            <a:avLst/>
          </a:prstGeom>
          <a:solidFill>
            <a:srgbClr val="2F7C41"/>
          </a:solidFill>
          <a:ln w="12700">
            <a:solidFill>
              <a:srgbClr val="2F7C41"/>
            </a:solidFill>
            <a:prstDash val="solid"/>
          </a:ln>
        </p:spPr>
        <p:txBody>
          <a:bodyPr/>
          <a:lstStyle/>
          <a:p>
            <a:pPr algn="ctr"/>
            <a:r>
              <a:rPr lang="hu-HU" sz="6000" b="1" dirty="0">
                <a:solidFill>
                  <a:srgbClr val="FFFFFF"/>
                </a:solidFill>
                <a:latin typeface="Arial" panose="020B0604020202020204" pitchFamily="34" charset="0"/>
                <a:ea typeface="Aptos" pitchFamily="34" charset="-122"/>
                <a:cs typeface="Arial" panose="020B0604020202020204" pitchFamily="34" charset="0"/>
              </a:rPr>
              <a:t>2</a:t>
            </a:r>
            <a:endParaRPr lang="en-US" sz="6000" dirty="0">
              <a:latin typeface="Arial" panose="020B0604020202020204" pitchFamily="34" charset="0"/>
              <a:cs typeface="Arial" panose="020B0604020202020204" pitchFamily="34" charset="0"/>
            </a:endParaRPr>
          </a:p>
          <a:p>
            <a:pPr algn="ctr"/>
            <a:r>
              <a:rPr lang="hu-HU" sz="6000" dirty="0">
                <a:latin typeface="Arial" panose="020B0604020202020204" pitchFamily="34" charset="0"/>
                <a:cs typeface="Arial" panose="020B0604020202020204" pitchFamily="34" charset="0"/>
              </a:rPr>
              <a:t> </a:t>
            </a:r>
          </a:p>
        </p:txBody>
      </p:sp>
      <p:sp>
        <p:nvSpPr>
          <p:cNvPr id="30" name="Shape 24">
            <a:extLst>
              <a:ext uri="{FF2B5EF4-FFF2-40B4-BE49-F238E27FC236}">
                <a16:creationId xmlns:a16="http://schemas.microsoft.com/office/drawing/2014/main" id="{7DAD65FA-E872-8E95-2E87-74A112C84EC3}"/>
              </a:ext>
            </a:extLst>
          </p:cNvPr>
          <p:cNvSpPr/>
          <p:nvPr/>
        </p:nvSpPr>
        <p:spPr>
          <a:xfrm>
            <a:off x="11346540" y="4926658"/>
            <a:ext cx="1602588" cy="1602588"/>
          </a:xfrm>
          <a:prstGeom prst="ellipse">
            <a:avLst/>
          </a:prstGeom>
          <a:solidFill>
            <a:srgbClr val="3B6EA8"/>
          </a:solidFill>
          <a:ln w="12700">
            <a:solidFill>
              <a:srgbClr val="3B6EA8"/>
            </a:solidFill>
            <a:prstDash val="solid"/>
          </a:ln>
        </p:spPr>
        <p:txBody>
          <a:bodyPr/>
          <a:lstStyle/>
          <a:p>
            <a:pPr algn="ctr"/>
            <a:r>
              <a:rPr lang="hu-HU" sz="6000" b="1" dirty="0">
                <a:solidFill>
                  <a:srgbClr val="FFFFFF"/>
                </a:solidFill>
                <a:latin typeface="Arial" panose="020B0604020202020204" pitchFamily="34" charset="0"/>
                <a:cs typeface="Arial" panose="020B0604020202020204" pitchFamily="34" charset="0"/>
              </a:rPr>
              <a:t>1</a:t>
            </a:r>
            <a:endParaRPr lang="hu-HU" sz="6000" dirty="0">
              <a:latin typeface="Arial" panose="020B0604020202020204" pitchFamily="34" charset="0"/>
              <a:cs typeface="Arial" panose="020B0604020202020204" pitchFamily="34" charset="0"/>
            </a:endParaRPr>
          </a:p>
        </p:txBody>
      </p:sp>
      <p:sp>
        <p:nvSpPr>
          <p:cNvPr id="28" name="Shape 34">
            <a:extLst>
              <a:ext uri="{FF2B5EF4-FFF2-40B4-BE49-F238E27FC236}">
                <a16:creationId xmlns:a16="http://schemas.microsoft.com/office/drawing/2014/main" id="{F4E9F3B9-74B2-8D7B-2EE6-579EE753886D}"/>
              </a:ext>
            </a:extLst>
          </p:cNvPr>
          <p:cNvSpPr/>
          <p:nvPr/>
        </p:nvSpPr>
        <p:spPr>
          <a:xfrm>
            <a:off x="15024798" y="14285206"/>
            <a:ext cx="1602588" cy="1602588"/>
          </a:xfrm>
          <a:prstGeom prst="ellipse">
            <a:avLst/>
          </a:prstGeom>
          <a:solidFill>
            <a:srgbClr val="856DAF"/>
          </a:solidFill>
          <a:ln w="12700">
            <a:noFill/>
            <a:prstDash val="solid"/>
          </a:ln>
        </p:spPr>
        <p:txBody>
          <a:bodyPr/>
          <a:lstStyle/>
          <a:p>
            <a:pPr algn="ctr"/>
            <a:r>
              <a:rPr lang="hu-HU" sz="6000" b="1" dirty="0">
                <a:solidFill>
                  <a:srgbClr val="FFFFFF"/>
                </a:solidFill>
                <a:latin typeface="Arial" panose="020B0604020202020204" pitchFamily="34" charset="0"/>
                <a:cs typeface="Arial" panose="020B0604020202020204" pitchFamily="34" charset="0"/>
              </a:rPr>
              <a:t>4</a:t>
            </a:r>
          </a:p>
          <a:p>
            <a:pPr algn="ctr"/>
            <a:endParaRPr lang="hu-HU" sz="6000" dirty="0">
              <a:latin typeface="Arial" panose="020B0604020202020204" pitchFamily="34" charset="0"/>
              <a:cs typeface="Arial" panose="020B0604020202020204" pitchFamily="34" charset="0"/>
            </a:endParaRPr>
          </a:p>
        </p:txBody>
      </p:sp>
      <p:sp>
        <p:nvSpPr>
          <p:cNvPr id="29" name="Shape 34">
            <a:extLst>
              <a:ext uri="{FF2B5EF4-FFF2-40B4-BE49-F238E27FC236}">
                <a16:creationId xmlns:a16="http://schemas.microsoft.com/office/drawing/2014/main" id="{359AA079-9A10-7D16-1ECB-047895F3523E}"/>
              </a:ext>
            </a:extLst>
          </p:cNvPr>
          <p:cNvSpPr/>
          <p:nvPr/>
        </p:nvSpPr>
        <p:spPr>
          <a:xfrm>
            <a:off x="28945981" y="14295501"/>
            <a:ext cx="1602588" cy="1602588"/>
          </a:xfrm>
          <a:prstGeom prst="ellipse">
            <a:avLst/>
          </a:prstGeom>
          <a:solidFill>
            <a:srgbClr val="CC3A32"/>
          </a:solidFill>
          <a:ln w="12700">
            <a:noFill/>
            <a:prstDash val="solid"/>
          </a:ln>
        </p:spPr>
        <p:txBody>
          <a:bodyPr/>
          <a:lstStyle/>
          <a:p>
            <a:pPr algn="ctr"/>
            <a:r>
              <a:rPr lang="hu-HU" sz="6000" b="1" dirty="0">
                <a:solidFill>
                  <a:srgbClr val="FFFFFF"/>
                </a:solidFill>
                <a:latin typeface="Arial" panose="020B0604020202020204" pitchFamily="34" charset="0"/>
                <a:cs typeface="Arial" panose="020B0604020202020204" pitchFamily="34" charset="0"/>
              </a:rPr>
              <a:t>5 </a:t>
            </a:r>
          </a:p>
          <a:p>
            <a:pPr algn="ctr"/>
            <a:endParaRPr lang="hu-HU" sz="6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7548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75C66-970F-22A9-C001-2271634FF514}"/>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990046F4-31C4-0335-470E-622C7B5AC899}"/>
              </a:ext>
            </a:extLst>
          </p:cNvPr>
          <p:cNvSpPr>
            <a:spLocks noGrp="1"/>
          </p:cNvSpPr>
          <p:nvPr>
            <p:ph type="title"/>
          </p:nvPr>
        </p:nvSpPr>
        <p:spPr>
          <a:xfrm>
            <a:off x="2293358" y="9186306"/>
            <a:ext cx="24677539" cy="7760811"/>
          </a:xfrm>
        </p:spPr>
        <p:txBody>
          <a:bodyPr>
            <a:normAutofit/>
          </a:bodyPr>
          <a:lstStyle/>
          <a:p>
            <a:r>
              <a:rPr lang="hu-HU" sz="8000" dirty="0">
                <a:latin typeface="Arial" panose="020B0604020202020204" pitchFamily="34" charset="0"/>
                <a:cs typeface="Arial" panose="020B0604020202020204" pitchFamily="34" charset="0"/>
              </a:rPr>
              <a:t>A DigKomp-alapú képzési folyamat: képzési programok, DTR, mérés, értékelés és tanúsítás</a:t>
            </a:r>
          </a:p>
        </p:txBody>
      </p:sp>
      <p:sp>
        <p:nvSpPr>
          <p:cNvPr id="3" name="Szöveg helye 2">
            <a:extLst>
              <a:ext uri="{FF2B5EF4-FFF2-40B4-BE49-F238E27FC236}">
                <a16:creationId xmlns:a16="http://schemas.microsoft.com/office/drawing/2014/main" id="{73F32AB7-2C7F-26B7-2AE9-2496F8528458}"/>
              </a:ext>
            </a:extLst>
          </p:cNvPr>
          <p:cNvSpPr>
            <a:spLocks noGrp="1"/>
          </p:cNvSpPr>
          <p:nvPr>
            <p:ph type="body" idx="1"/>
          </p:nvPr>
        </p:nvSpPr>
        <p:spPr>
          <a:xfrm>
            <a:off x="2293359" y="16469385"/>
            <a:ext cx="24677539" cy="4763904"/>
          </a:xfrm>
        </p:spPr>
        <p:txBody>
          <a:bodyPr/>
          <a:lstStyle/>
          <a:p>
            <a:br>
              <a:rPr lang="hu-HU" dirty="0"/>
            </a:br>
            <a:r>
              <a:rPr lang="hu-HU" dirty="0">
                <a:latin typeface="Arial" panose="020B0604020202020204" pitchFamily="34" charset="0"/>
                <a:cs typeface="Arial" panose="020B0604020202020204" pitchFamily="34" charset="0"/>
              </a:rPr>
              <a:t>Konzultációs feladatok</a:t>
            </a:r>
          </a:p>
        </p:txBody>
      </p:sp>
      <p:grpSp>
        <p:nvGrpSpPr>
          <p:cNvPr id="4" name="Group 51">
            <a:extLst>
              <a:ext uri="{FF2B5EF4-FFF2-40B4-BE49-F238E27FC236}">
                <a16:creationId xmlns:a16="http://schemas.microsoft.com/office/drawing/2014/main" id="{B7881F3E-C09D-D5DE-6B3F-77C3A5E5549C}"/>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4128E5C2-D80A-0D4B-4322-DCB574E51078}"/>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6BAC241F-097E-CDBB-71EC-A78F9610ACAB}"/>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DA61631C-A7C8-2A6A-D225-1C9EF292C8BF}"/>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2B7DB318-36E9-6D04-76F6-9DBDB23F1F64}"/>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16822483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19019-3A31-E4BE-6039-A7C5C4E849B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6CB89EB4-2123-5B5B-A144-9BFFE21738B3}"/>
              </a:ext>
            </a:extLst>
          </p:cNvPr>
          <p:cNvSpPr>
            <a:spLocks noGrp="1"/>
          </p:cNvSpPr>
          <p:nvPr>
            <p:ph type="title"/>
          </p:nvPr>
        </p:nvSpPr>
        <p:spPr/>
        <p:txBody>
          <a:bodyPr>
            <a:normAutofit/>
          </a:bodyPr>
          <a:lstStyle/>
          <a:p>
            <a:pPr algn="l"/>
            <a:r>
              <a:rPr lang="hu-HU" sz="6000" b="1" cap="all" dirty="0">
                <a:latin typeface="Arial" panose="020B0604020202020204" pitchFamily="34" charset="0"/>
                <a:cs typeface="Arial" panose="020B0604020202020204" pitchFamily="34" charset="0"/>
              </a:rPr>
              <a:t>Konzultációs feladatok II.</a:t>
            </a:r>
          </a:p>
        </p:txBody>
      </p:sp>
      <p:grpSp>
        <p:nvGrpSpPr>
          <p:cNvPr id="6" name="Group 51">
            <a:extLst>
              <a:ext uri="{FF2B5EF4-FFF2-40B4-BE49-F238E27FC236}">
                <a16:creationId xmlns:a16="http://schemas.microsoft.com/office/drawing/2014/main" id="{6B5E29E6-6A3E-0169-EEEE-0869AFD8ED41}"/>
              </a:ext>
            </a:extLst>
          </p:cNvPr>
          <p:cNvGrpSpPr/>
          <p:nvPr/>
        </p:nvGrpSpPr>
        <p:grpSpPr>
          <a:xfrm>
            <a:off x="43838923" y="1125713"/>
            <a:ext cx="1525527" cy="1489337"/>
            <a:chOff x="0" y="0"/>
            <a:chExt cx="800797" cy="781799"/>
          </a:xfrm>
        </p:grpSpPr>
        <p:sp>
          <p:nvSpPr>
            <p:cNvPr id="7" name="Freeform 52">
              <a:extLst>
                <a:ext uri="{FF2B5EF4-FFF2-40B4-BE49-F238E27FC236}">
                  <a16:creationId xmlns:a16="http://schemas.microsoft.com/office/drawing/2014/main" id="{2AD8C9BF-9482-BCDF-E852-8C16C7DE3811}"/>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8" name="Group 53">
              <a:extLst>
                <a:ext uri="{FF2B5EF4-FFF2-40B4-BE49-F238E27FC236}">
                  <a16:creationId xmlns:a16="http://schemas.microsoft.com/office/drawing/2014/main" id="{7A35E34A-D569-EBB7-0E95-28787EDEE3CD}"/>
                </a:ext>
              </a:extLst>
            </p:cNvPr>
            <p:cNvGrpSpPr/>
            <p:nvPr/>
          </p:nvGrpSpPr>
          <p:grpSpPr>
            <a:xfrm>
              <a:off x="60798" y="29997"/>
              <a:ext cx="156009" cy="683795"/>
              <a:chOff x="0" y="0"/>
              <a:chExt cx="159139" cy="697514"/>
            </a:xfrm>
          </p:grpSpPr>
          <p:sp>
            <p:nvSpPr>
              <p:cNvPr id="9" name="Freeform 54">
                <a:extLst>
                  <a:ext uri="{FF2B5EF4-FFF2-40B4-BE49-F238E27FC236}">
                    <a16:creationId xmlns:a16="http://schemas.microsoft.com/office/drawing/2014/main" id="{8F0068F0-D939-29EA-3EB1-C1ECF1150EC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10" name="TextBox 55">
                <a:extLst>
                  <a:ext uri="{FF2B5EF4-FFF2-40B4-BE49-F238E27FC236}">
                    <a16:creationId xmlns:a16="http://schemas.microsoft.com/office/drawing/2014/main" id="{C74E3A89-13FB-AC06-D534-DACD3CC6D9F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Tartalom helye 11">
            <a:extLst>
              <a:ext uri="{FF2B5EF4-FFF2-40B4-BE49-F238E27FC236}">
                <a16:creationId xmlns:a16="http://schemas.microsoft.com/office/drawing/2014/main" id="{14C7B69A-7F41-50EA-3192-06373CAC3380}"/>
              </a:ext>
            </a:extLst>
          </p:cNvPr>
          <p:cNvSpPr>
            <a:spLocks noGrp="1"/>
          </p:cNvSpPr>
          <p:nvPr>
            <p:ph sz="half" idx="1"/>
          </p:nvPr>
        </p:nvSpPr>
        <p:spPr>
          <a:xfrm>
            <a:off x="1451620" y="5081501"/>
            <a:ext cx="12822643" cy="17778499"/>
          </a:xfrm>
          <a:solidFill>
            <a:schemeClr val="bg1"/>
          </a:solidFill>
          <a:ln w="63500">
            <a:solidFill>
              <a:srgbClr val="9E8274"/>
            </a:solidFill>
          </a:ln>
        </p:spPr>
        <p:txBody>
          <a:bodyPr lIns="540000" tIns="540000" rIns="540000" bIns="540000">
            <a:noAutofit/>
          </a:bodyPr>
          <a:lstStyle/>
          <a:p>
            <a:pPr marL="0" indent="0">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Egy képzési program DigKomp szerinti illeszkedésének vizsgálata</a:t>
            </a:r>
          </a:p>
          <a:p>
            <a:pPr marL="0" indent="0">
              <a:buNone/>
            </a:pPr>
            <a:endPar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720000" indent="0">
              <a:buNone/>
            </a:pPr>
            <a:r>
              <a:rPr lang="hu-HU" sz="5400" dirty="0">
                <a:latin typeface="Arial" panose="020B0604020202020204" pitchFamily="34" charset="0"/>
                <a:cs typeface="Arial" panose="020B0604020202020204" pitchFamily="34" charset="0"/>
              </a:rPr>
              <a:t>A feladat célja, hogy  egy rövid képzésiprogram-leírás alapján </a:t>
            </a:r>
            <a:r>
              <a:rPr lang="hu-HU" sz="5400" dirty="0" err="1">
                <a:latin typeface="Arial" panose="020B0604020202020204" pitchFamily="34" charset="0"/>
                <a:cs typeface="Arial" panose="020B0604020202020204" pitchFamily="34" charset="0"/>
              </a:rPr>
              <a:t>végiggondolja</a:t>
            </a:r>
            <a:r>
              <a:rPr lang="hu-HU" sz="5400" dirty="0">
                <a:latin typeface="Arial" panose="020B0604020202020204" pitchFamily="34" charset="0"/>
                <a:cs typeface="Arial" panose="020B0604020202020204" pitchFamily="34" charset="0"/>
              </a:rPr>
              <a:t>, </a:t>
            </a:r>
            <a:r>
              <a:rPr lang="hu-HU" sz="5400" b="1" dirty="0">
                <a:latin typeface="Arial" panose="020B0604020202020204" pitchFamily="34" charset="0"/>
                <a:cs typeface="Arial" panose="020B0604020202020204" pitchFamily="34" charset="0"/>
              </a:rPr>
              <a:t>mitől tekinthető egy képzés DigKomp-alapúnak</a:t>
            </a:r>
            <a:r>
              <a:rPr lang="hu-HU" sz="5400" dirty="0">
                <a:latin typeface="Arial" panose="020B0604020202020204" pitchFamily="34" charset="0"/>
                <a:cs typeface="Arial" panose="020B0604020202020204" pitchFamily="34" charset="0"/>
              </a:rPr>
              <a:t>. A feladat segít elkülöníteni a digitális témájú képzést attól a képzéstől, amelynek céljai, tanulási eredményei, tartalma, értékelése és tanúsítható kimenetei is DigKomp szerinti szakmai logikára épülnek.</a:t>
            </a:r>
          </a:p>
          <a:p>
            <a:endParaRPr lang="hu-HU" sz="4800" dirty="0">
              <a:latin typeface="Arial" panose="020B0604020202020204" pitchFamily="34" charset="0"/>
              <a:cs typeface="Arial" panose="020B0604020202020204" pitchFamily="34" charset="0"/>
            </a:endParaRPr>
          </a:p>
          <a:p>
            <a:pPr marL="0" indent="0" algn="just">
              <a:buNone/>
            </a:pPr>
            <a:r>
              <a:rPr lang="hu-HU" sz="4800" dirty="0">
                <a:latin typeface="Arial" panose="020B0604020202020204" pitchFamily="34" charset="0"/>
                <a:cs typeface="Arial" panose="020B0604020202020204" pitchFamily="34" charset="0"/>
              </a:rPr>
              <a:t>A feladatnak nincs egyetlen előre meghatározott jó megoldása. A cél az, hogy a konzultáción össze lehessen hasonlítani, ki milyen szempontok alapján ítéli meg egy képzés DigKomp szerinti illeszkedését.</a:t>
            </a:r>
          </a:p>
        </p:txBody>
      </p:sp>
      <p:sp>
        <p:nvSpPr>
          <p:cNvPr id="16" name="Tartalom helye 11">
            <a:extLst>
              <a:ext uri="{FF2B5EF4-FFF2-40B4-BE49-F238E27FC236}">
                <a16:creationId xmlns:a16="http://schemas.microsoft.com/office/drawing/2014/main" id="{C8DA60B6-4DD6-4AFB-7F9E-BE739E3D2448}"/>
              </a:ext>
            </a:extLst>
          </p:cNvPr>
          <p:cNvSpPr txBox="1">
            <a:spLocks/>
          </p:cNvSpPr>
          <p:nvPr/>
        </p:nvSpPr>
        <p:spPr>
          <a:xfrm>
            <a:off x="17186920" y="5081501"/>
            <a:ext cx="12822643" cy="17778499"/>
          </a:xfrm>
          <a:prstGeom prst="rect">
            <a:avLst/>
          </a:prstGeom>
          <a:solidFill>
            <a:schemeClr val="bg1"/>
          </a:solidFill>
          <a:ln w="63500">
            <a:solidFill>
              <a:srgbClr val="9E8274"/>
            </a:solidFill>
          </a:ln>
        </p:spPr>
        <p:txBody>
          <a:bodyPr vert="horz" lIns="540000" tIns="540000" rIns="540000" bIns="540000" rtlCol="0">
            <a:noAutofit/>
          </a:bodyPr>
          <a:lstStyle>
            <a:lvl1pPr marL="1088708" indent="-1088708" algn="l" defTabSz="1451610" rtl="0" eaLnBrk="1" latinLnBrk="0" hangingPunct="1">
              <a:spcBef>
                <a:spcPct val="20000"/>
              </a:spcBef>
              <a:buFont typeface="Arial"/>
              <a:buChar char="•"/>
              <a:defRPr sz="8890" kern="1200">
                <a:solidFill>
                  <a:schemeClr val="tx1"/>
                </a:solidFill>
                <a:latin typeface="+mn-lt"/>
                <a:ea typeface="+mn-ea"/>
                <a:cs typeface="+mn-cs"/>
              </a:defRPr>
            </a:lvl1pPr>
            <a:lvl2pPr marL="2358866" indent="-907256" algn="l" defTabSz="1451610" rtl="0" eaLnBrk="1" latinLnBrk="0" hangingPunct="1">
              <a:spcBef>
                <a:spcPct val="20000"/>
              </a:spcBef>
              <a:buFont typeface="Arial"/>
              <a:buChar char="–"/>
              <a:defRPr sz="7620" kern="1200">
                <a:solidFill>
                  <a:schemeClr val="tx1"/>
                </a:solidFill>
                <a:latin typeface="+mn-lt"/>
                <a:ea typeface="+mn-ea"/>
                <a:cs typeface="+mn-cs"/>
              </a:defRPr>
            </a:lvl2pPr>
            <a:lvl3pPr marL="3629025" indent="-725805" algn="l" defTabSz="1451610" rtl="0" eaLnBrk="1" latinLnBrk="0" hangingPunct="1">
              <a:spcBef>
                <a:spcPct val="20000"/>
              </a:spcBef>
              <a:buFont typeface="Arial"/>
              <a:buChar char="•"/>
              <a:defRPr sz="6350" kern="1200">
                <a:solidFill>
                  <a:schemeClr val="tx1"/>
                </a:solidFill>
                <a:latin typeface="+mn-lt"/>
                <a:ea typeface="+mn-ea"/>
                <a:cs typeface="+mn-cs"/>
              </a:defRPr>
            </a:lvl3pPr>
            <a:lvl4pPr marL="5080635" indent="-725805" algn="l" defTabSz="1451610" rtl="0" eaLnBrk="1" latinLnBrk="0" hangingPunct="1">
              <a:spcBef>
                <a:spcPct val="20000"/>
              </a:spcBef>
              <a:buFont typeface="Arial"/>
              <a:buChar char="–"/>
              <a:defRPr sz="5715" kern="1200">
                <a:solidFill>
                  <a:schemeClr val="tx1"/>
                </a:solidFill>
                <a:latin typeface="+mn-lt"/>
                <a:ea typeface="+mn-ea"/>
                <a:cs typeface="+mn-cs"/>
              </a:defRPr>
            </a:lvl4pPr>
            <a:lvl5pPr marL="6532245" indent="-725805" algn="l" defTabSz="1451610" rtl="0" eaLnBrk="1" latinLnBrk="0" hangingPunct="1">
              <a:spcBef>
                <a:spcPct val="20000"/>
              </a:spcBef>
              <a:buFont typeface="Arial"/>
              <a:buChar char="»"/>
              <a:defRPr sz="5715" kern="1200">
                <a:solidFill>
                  <a:schemeClr val="tx1"/>
                </a:solidFill>
                <a:latin typeface="+mn-lt"/>
                <a:ea typeface="+mn-ea"/>
                <a:cs typeface="+mn-cs"/>
              </a:defRPr>
            </a:lvl5pPr>
            <a:lvl6pPr marL="7983855" indent="-725805" algn="l" defTabSz="1451610" rtl="0" eaLnBrk="1" latinLnBrk="0" hangingPunct="1">
              <a:spcBef>
                <a:spcPct val="20000"/>
              </a:spcBef>
              <a:buFont typeface="Arial"/>
              <a:buChar char="•"/>
              <a:defRPr sz="5715" kern="1200">
                <a:solidFill>
                  <a:schemeClr val="tx1"/>
                </a:solidFill>
                <a:latin typeface="+mn-lt"/>
                <a:ea typeface="+mn-ea"/>
                <a:cs typeface="+mn-cs"/>
              </a:defRPr>
            </a:lvl6pPr>
            <a:lvl7pPr marL="9435465" indent="-725805" algn="l" defTabSz="1451610" rtl="0" eaLnBrk="1" latinLnBrk="0" hangingPunct="1">
              <a:spcBef>
                <a:spcPct val="20000"/>
              </a:spcBef>
              <a:buFont typeface="Arial"/>
              <a:buChar char="•"/>
              <a:defRPr sz="5715" kern="1200">
                <a:solidFill>
                  <a:schemeClr val="tx1"/>
                </a:solidFill>
                <a:latin typeface="+mn-lt"/>
                <a:ea typeface="+mn-ea"/>
                <a:cs typeface="+mn-cs"/>
              </a:defRPr>
            </a:lvl7pPr>
            <a:lvl8pPr marL="10887075" indent="-725805" algn="l" defTabSz="1451610" rtl="0" eaLnBrk="1" latinLnBrk="0" hangingPunct="1">
              <a:spcBef>
                <a:spcPct val="20000"/>
              </a:spcBef>
              <a:buFont typeface="Arial"/>
              <a:buChar char="•"/>
              <a:defRPr sz="5715" kern="1200">
                <a:solidFill>
                  <a:schemeClr val="tx1"/>
                </a:solidFill>
                <a:latin typeface="+mn-lt"/>
                <a:ea typeface="+mn-ea"/>
                <a:cs typeface="+mn-cs"/>
              </a:defRPr>
            </a:lvl8pPr>
            <a:lvl9pPr marL="12338685" indent="-725805" algn="l" defTabSz="1451610" rtl="0" eaLnBrk="1" latinLnBrk="0" hangingPunct="1">
              <a:spcBef>
                <a:spcPct val="20000"/>
              </a:spcBef>
              <a:buFont typeface="Arial"/>
              <a:buChar char="•"/>
              <a:defRPr sz="5715" kern="1200">
                <a:solidFill>
                  <a:schemeClr val="tx1"/>
                </a:solidFill>
                <a:latin typeface="+mn-lt"/>
                <a:ea typeface="+mn-ea"/>
                <a:cs typeface="+mn-cs"/>
              </a:defRPr>
            </a:lvl9pPr>
          </a:lstStyle>
          <a:p>
            <a:pPr marL="0" indent="0">
              <a:buFont typeface="Arial"/>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Az eredményszerző értékelés és a mikrotanúsítvány kapcsolata</a:t>
            </a:r>
          </a:p>
          <a:p>
            <a:pPr marL="720000" indent="0">
              <a:buFont typeface="Arial"/>
              <a:buNone/>
            </a:pPr>
            <a:endParaRPr lang="hu-HU" sz="5400" dirty="0">
              <a:latin typeface="Arial" panose="020B0604020202020204" pitchFamily="34" charset="0"/>
              <a:cs typeface="Arial" panose="020B0604020202020204" pitchFamily="34" charset="0"/>
            </a:endParaRPr>
          </a:p>
          <a:p>
            <a:pPr marL="720000" indent="0">
              <a:buFont typeface="Arial"/>
              <a:buNone/>
            </a:pPr>
            <a:r>
              <a:rPr lang="hu-HU" sz="5400" dirty="0">
                <a:latin typeface="Arial" panose="020B0604020202020204" pitchFamily="34" charset="0"/>
                <a:cs typeface="Arial" panose="020B0604020202020204" pitchFamily="34" charset="0"/>
              </a:rPr>
              <a:t>A feladat célja, hogy végig gondolja, </a:t>
            </a:r>
            <a:r>
              <a:rPr lang="hu-HU" sz="5400" b="1" dirty="0">
                <a:latin typeface="Arial" panose="020B0604020202020204" pitchFamily="34" charset="0"/>
                <a:cs typeface="Arial" panose="020B0604020202020204" pitchFamily="34" charset="0"/>
              </a:rPr>
              <a:t>milyen kapcsolat van</a:t>
            </a:r>
            <a:r>
              <a:rPr lang="hu-HU" sz="5400" dirty="0">
                <a:latin typeface="Arial" panose="020B0604020202020204" pitchFamily="34" charset="0"/>
                <a:cs typeface="Arial" panose="020B0604020202020204" pitchFamily="34" charset="0"/>
              </a:rPr>
              <a:t> a képzési profil, a kimeneti követelmények, az eredményszerző értékelés, a kimeneti kompetenciaprofil és a mikrotanúsítvány között. </a:t>
            </a:r>
            <a:endParaRPr lang="hu-HU" sz="4800" dirty="0">
              <a:latin typeface="Arial" panose="020B0604020202020204" pitchFamily="34" charset="0"/>
              <a:cs typeface="Arial" panose="020B0604020202020204" pitchFamily="34" charset="0"/>
            </a:endParaRPr>
          </a:p>
          <a:p>
            <a:pPr marL="0" indent="0" algn="just">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r>
              <a:rPr lang="hu-HU" sz="4800" dirty="0">
                <a:latin typeface="Arial" panose="020B0604020202020204" pitchFamily="34" charset="0"/>
                <a:cs typeface="Arial" panose="020B0604020202020204" pitchFamily="34" charset="0"/>
              </a:rPr>
              <a:t>A feladat segít megérteni, hogy </a:t>
            </a:r>
            <a:r>
              <a:rPr lang="hu-HU" sz="4800" b="1" dirty="0">
                <a:latin typeface="Arial" panose="020B0604020202020204" pitchFamily="34" charset="0"/>
                <a:cs typeface="Arial" panose="020B0604020202020204" pitchFamily="34" charset="0"/>
              </a:rPr>
              <a:t>a tanúsítás szakmai</a:t>
            </a:r>
            <a:r>
              <a:rPr lang="hu-HU" sz="4800" dirty="0">
                <a:latin typeface="Arial" panose="020B0604020202020204" pitchFamily="34" charset="0"/>
                <a:cs typeface="Arial" panose="020B0604020202020204" pitchFamily="34" charset="0"/>
              </a:rPr>
              <a:t> alapja nem pusztán a részvétel, hanem az igazolt kimeneti teljesítés.</a:t>
            </a:r>
          </a:p>
        </p:txBody>
      </p:sp>
      <p:sp>
        <p:nvSpPr>
          <p:cNvPr id="18" name="Tartalom helye 11">
            <a:extLst>
              <a:ext uri="{FF2B5EF4-FFF2-40B4-BE49-F238E27FC236}">
                <a16:creationId xmlns:a16="http://schemas.microsoft.com/office/drawing/2014/main" id="{9FBE634D-C433-9B5C-0DFC-9F4ADD83FDCD}"/>
              </a:ext>
            </a:extLst>
          </p:cNvPr>
          <p:cNvSpPr txBox="1">
            <a:spLocks/>
          </p:cNvSpPr>
          <p:nvPr/>
        </p:nvSpPr>
        <p:spPr>
          <a:xfrm>
            <a:off x="31931620" y="5081501"/>
            <a:ext cx="12822643" cy="17778499"/>
          </a:xfrm>
          <a:prstGeom prst="rect">
            <a:avLst/>
          </a:prstGeom>
          <a:solidFill>
            <a:schemeClr val="bg1"/>
          </a:solidFill>
          <a:ln w="63500">
            <a:solidFill>
              <a:srgbClr val="9E8274"/>
            </a:solidFill>
          </a:ln>
        </p:spPr>
        <p:txBody>
          <a:bodyPr vert="horz" lIns="540000" tIns="540000" rIns="540000" bIns="540000" rtlCol="0">
            <a:noAutofit/>
          </a:bodyPr>
          <a:lstStyle>
            <a:lvl1pPr marL="1088708" indent="-1088708" algn="l" defTabSz="1451610" rtl="0" eaLnBrk="1" latinLnBrk="0" hangingPunct="1">
              <a:spcBef>
                <a:spcPct val="20000"/>
              </a:spcBef>
              <a:buFont typeface="Arial"/>
              <a:buChar char="•"/>
              <a:defRPr sz="8890" kern="1200">
                <a:solidFill>
                  <a:schemeClr val="tx1"/>
                </a:solidFill>
                <a:latin typeface="+mn-lt"/>
                <a:ea typeface="+mn-ea"/>
                <a:cs typeface="+mn-cs"/>
              </a:defRPr>
            </a:lvl1pPr>
            <a:lvl2pPr marL="2358866" indent="-907256" algn="l" defTabSz="1451610" rtl="0" eaLnBrk="1" latinLnBrk="0" hangingPunct="1">
              <a:spcBef>
                <a:spcPct val="20000"/>
              </a:spcBef>
              <a:buFont typeface="Arial"/>
              <a:buChar char="–"/>
              <a:defRPr sz="7620" kern="1200">
                <a:solidFill>
                  <a:schemeClr val="tx1"/>
                </a:solidFill>
                <a:latin typeface="+mn-lt"/>
                <a:ea typeface="+mn-ea"/>
                <a:cs typeface="+mn-cs"/>
              </a:defRPr>
            </a:lvl2pPr>
            <a:lvl3pPr marL="3629025" indent="-725805" algn="l" defTabSz="1451610" rtl="0" eaLnBrk="1" latinLnBrk="0" hangingPunct="1">
              <a:spcBef>
                <a:spcPct val="20000"/>
              </a:spcBef>
              <a:buFont typeface="Arial"/>
              <a:buChar char="•"/>
              <a:defRPr sz="6350" kern="1200">
                <a:solidFill>
                  <a:schemeClr val="tx1"/>
                </a:solidFill>
                <a:latin typeface="+mn-lt"/>
                <a:ea typeface="+mn-ea"/>
                <a:cs typeface="+mn-cs"/>
              </a:defRPr>
            </a:lvl3pPr>
            <a:lvl4pPr marL="5080635" indent="-725805" algn="l" defTabSz="1451610" rtl="0" eaLnBrk="1" latinLnBrk="0" hangingPunct="1">
              <a:spcBef>
                <a:spcPct val="20000"/>
              </a:spcBef>
              <a:buFont typeface="Arial"/>
              <a:buChar char="–"/>
              <a:defRPr sz="5715" kern="1200">
                <a:solidFill>
                  <a:schemeClr val="tx1"/>
                </a:solidFill>
                <a:latin typeface="+mn-lt"/>
                <a:ea typeface="+mn-ea"/>
                <a:cs typeface="+mn-cs"/>
              </a:defRPr>
            </a:lvl4pPr>
            <a:lvl5pPr marL="6532245" indent="-725805" algn="l" defTabSz="1451610" rtl="0" eaLnBrk="1" latinLnBrk="0" hangingPunct="1">
              <a:spcBef>
                <a:spcPct val="20000"/>
              </a:spcBef>
              <a:buFont typeface="Arial"/>
              <a:buChar char="»"/>
              <a:defRPr sz="5715" kern="1200">
                <a:solidFill>
                  <a:schemeClr val="tx1"/>
                </a:solidFill>
                <a:latin typeface="+mn-lt"/>
                <a:ea typeface="+mn-ea"/>
                <a:cs typeface="+mn-cs"/>
              </a:defRPr>
            </a:lvl5pPr>
            <a:lvl6pPr marL="7983855" indent="-725805" algn="l" defTabSz="1451610" rtl="0" eaLnBrk="1" latinLnBrk="0" hangingPunct="1">
              <a:spcBef>
                <a:spcPct val="20000"/>
              </a:spcBef>
              <a:buFont typeface="Arial"/>
              <a:buChar char="•"/>
              <a:defRPr sz="5715" kern="1200">
                <a:solidFill>
                  <a:schemeClr val="tx1"/>
                </a:solidFill>
                <a:latin typeface="+mn-lt"/>
                <a:ea typeface="+mn-ea"/>
                <a:cs typeface="+mn-cs"/>
              </a:defRPr>
            </a:lvl6pPr>
            <a:lvl7pPr marL="9435465" indent="-725805" algn="l" defTabSz="1451610" rtl="0" eaLnBrk="1" latinLnBrk="0" hangingPunct="1">
              <a:spcBef>
                <a:spcPct val="20000"/>
              </a:spcBef>
              <a:buFont typeface="Arial"/>
              <a:buChar char="•"/>
              <a:defRPr sz="5715" kern="1200">
                <a:solidFill>
                  <a:schemeClr val="tx1"/>
                </a:solidFill>
                <a:latin typeface="+mn-lt"/>
                <a:ea typeface="+mn-ea"/>
                <a:cs typeface="+mn-cs"/>
              </a:defRPr>
            </a:lvl7pPr>
            <a:lvl8pPr marL="10887075" indent="-725805" algn="l" defTabSz="1451610" rtl="0" eaLnBrk="1" latinLnBrk="0" hangingPunct="1">
              <a:spcBef>
                <a:spcPct val="20000"/>
              </a:spcBef>
              <a:buFont typeface="Arial"/>
              <a:buChar char="•"/>
              <a:defRPr sz="5715" kern="1200">
                <a:solidFill>
                  <a:schemeClr val="tx1"/>
                </a:solidFill>
                <a:latin typeface="+mn-lt"/>
                <a:ea typeface="+mn-ea"/>
                <a:cs typeface="+mn-cs"/>
              </a:defRPr>
            </a:lvl8pPr>
            <a:lvl9pPr marL="12338685" indent="-725805" algn="l" defTabSz="1451610" rtl="0" eaLnBrk="1" latinLnBrk="0" hangingPunct="1">
              <a:spcBef>
                <a:spcPct val="20000"/>
              </a:spcBef>
              <a:buFont typeface="Arial"/>
              <a:buChar char="•"/>
              <a:defRPr sz="5715" kern="1200">
                <a:solidFill>
                  <a:schemeClr val="tx1"/>
                </a:solidFill>
                <a:latin typeface="+mn-lt"/>
                <a:ea typeface="+mn-ea"/>
                <a:cs typeface="+mn-cs"/>
              </a:defRPr>
            </a:lvl9pPr>
          </a:lstStyle>
          <a:p>
            <a:pPr marL="0" indent="0">
              <a:buFont typeface="Arial"/>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 Kompetenciamérés eredményeinek kiértékelése, összehasonlítása</a:t>
            </a:r>
          </a:p>
          <a:p>
            <a:pPr marL="720000" indent="0">
              <a:buFont typeface="Arial"/>
              <a:buNone/>
            </a:pPr>
            <a:endParaRPr lang="hu-HU" sz="5400" dirty="0">
              <a:latin typeface="Arial" panose="020B0604020202020204" pitchFamily="34" charset="0"/>
              <a:cs typeface="Arial" panose="020B0604020202020204" pitchFamily="34" charset="0"/>
            </a:endParaRPr>
          </a:p>
          <a:p>
            <a:pPr marL="720000" indent="0">
              <a:buFont typeface="Arial"/>
              <a:buNone/>
            </a:pPr>
            <a:r>
              <a:rPr lang="hu-HU" sz="5400" dirty="0">
                <a:latin typeface="Arial" panose="020B0604020202020204" pitchFamily="34" charset="0"/>
                <a:cs typeface="Arial" panose="020B0604020202020204" pitchFamily="34" charset="0"/>
              </a:rPr>
              <a:t>A feladat célja, hogy </a:t>
            </a:r>
            <a:r>
              <a:rPr lang="hu-HU" sz="5400" b="1" dirty="0">
                <a:latin typeface="Arial" panose="020B0604020202020204" pitchFamily="34" charset="0"/>
                <a:cs typeface="Arial" panose="020B0604020202020204" pitchFamily="34" charset="0"/>
              </a:rPr>
              <a:t>saját élményen alapuló tapasztalatot</a:t>
            </a:r>
            <a:r>
              <a:rPr lang="hu-HU" sz="5400" dirty="0">
                <a:latin typeface="Arial" panose="020B0604020202020204" pitchFamily="34" charset="0"/>
                <a:cs typeface="Arial" panose="020B0604020202020204" pitchFamily="34" charset="0"/>
              </a:rPr>
              <a:t> szerezzen a kompetenciamérő eszközökről, és értelmezni tudja a kapott eredményeket..</a:t>
            </a:r>
          </a:p>
          <a:p>
            <a:pPr marL="720000" indent="0">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r>
              <a:rPr lang="hu-HU" sz="4800" dirty="0">
                <a:latin typeface="Arial" panose="020B0604020202020204" pitchFamily="34" charset="0"/>
                <a:cs typeface="Arial" panose="020B0604020202020204" pitchFamily="34" charset="0"/>
              </a:rPr>
              <a:t>A feladat segíti </a:t>
            </a:r>
            <a:r>
              <a:rPr lang="hu-HU" sz="4800" b="1" dirty="0">
                <a:latin typeface="Arial" panose="020B0604020202020204" pitchFamily="34" charset="0"/>
                <a:cs typeface="Arial" panose="020B0604020202020204" pitchFamily="34" charset="0"/>
              </a:rPr>
              <a:t>gyakorlatban alkalmazni, megismerni</a:t>
            </a:r>
            <a:r>
              <a:rPr lang="hu-HU" sz="4800" dirty="0">
                <a:latin typeface="Arial" panose="020B0604020202020204" pitchFamily="34" charset="0"/>
                <a:cs typeface="Arial" panose="020B0604020202020204" pitchFamily="34" charset="0"/>
              </a:rPr>
              <a:t> a DigKomp-keretrendszert, a kompetenciaprofilok, azon belül az egyes kompetenciaelemekhez tartozó jártassági szintek értelmezését.</a:t>
            </a:r>
          </a:p>
        </p:txBody>
      </p:sp>
    </p:spTree>
    <p:extLst>
      <p:ext uri="{BB962C8B-B14F-4D97-AF65-F5344CB8AC3E}">
        <p14:creationId xmlns:p14="http://schemas.microsoft.com/office/powerpoint/2010/main" val="31549504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3BE1D-C319-EEBC-8304-76EC2ED7E26D}"/>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7C37AF4-08A1-5001-A86A-5E5EA7503723}"/>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II./1,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Egy képzési program DigKomp szerinti illeszkedésének vizsgálata</a:t>
            </a:r>
          </a:p>
        </p:txBody>
      </p:sp>
      <p:sp>
        <p:nvSpPr>
          <p:cNvPr id="3" name="Szöveg helye 2">
            <a:extLst>
              <a:ext uri="{FF2B5EF4-FFF2-40B4-BE49-F238E27FC236}">
                <a16:creationId xmlns:a16="http://schemas.microsoft.com/office/drawing/2014/main" id="{D9504B16-EEC1-9DA1-1CE7-C985FC410D8C}"/>
              </a:ext>
            </a:extLst>
          </p:cNvPr>
          <p:cNvSpPr>
            <a:spLocks noGrp="1"/>
          </p:cNvSpPr>
          <p:nvPr>
            <p:ph type="body" idx="1"/>
          </p:nvPr>
        </p:nvSpPr>
        <p:spPr>
          <a:xfrm>
            <a:off x="1874259" y="4239284"/>
            <a:ext cx="41964664" cy="19420815"/>
          </a:xfrm>
          <a:solidFill>
            <a:schemeClr val="bg1"/>
          </a:solidFill>
          <a:ln w="63500">
            <a:solidFill>
              <a:srgbClr val="9E8274"/>
            </a:solidFill>
          </a:ln>
        </p:spPr>
        <p:txBody>
          <a:bodyPr lIns="540000" tIns="540000" rIns="540000" bIns="540000" anchor="t" anchorCtr="0">
            <a:noAutofit/>
          </a:bodyPr>
          <a:lstStyle/>
          <a:p>
            <a:r>
              <a:rPr lang="hu-HU" sz="6000" b="1" dirty="0">
                <a:solidFill>
                  <a:srgbClr val="9E8274"/>
                </a:solidFill>
                <a:latin typeface="Arial" panose="020B0604020202020204" pitchFamily="34" charset="0"/>
                <a:cs typeface="Arial" panose="020B0604020202020204" pitchFamily="34" charset="0"/>
              </a:rPr>
              <a:t>Szituáció</a:t>
            </a:r>
            <a:endParaRPr lang="hu-HU" sz="6000" dirty="0">
              <a:solidFill>
                <a:srgbClr val="9E8274"/>
              </a:solidFill>
              <a:latin typeface="Arial" panose="020B0604020202020204" pitchFamily="34" charset="0"/>
              <a:cs typeface="Arial" panose="020B0604020202020204" pitchFamily="34" charset="0"/>
            </a:endParaRPr>
          </a:p>
          <a:p>
            <a:pPr>
              <a:lnSpc>
                <a:spcPct val="133000"/>
              </a:lnSpc>
            </a:pPr>
            <a:r>
              <a:rPr lang="hu-HU" sz="4800" dirty="0">
                <a:solidFill>
                  <a:schemeClr val="tx1"/>
                </a:solidFill>
                <a:latin typeface="Arial" panose="020B0604020202020204" pitchFamily="34" charset="0"/>
                <a:cs typeface="Arial" panose="020B0604020202020204" pitchFamily="34" charset="0"/>
              </a:rPr>
              <a:t>Egy képzési program címe: </a:t>
            </a:r>
            <a:r>
              <a:rPr lang="hu-HU" sz="4800" b="1" dirty="0">
                <a:solidFill>
                  <a:schemeClr val="tx1"/>
                </a:solidFill>
                <a:latin typeface="Arial" panose="020B0604020202020204" pitchFamily="34" charset="0"/>
                <a:cs typeface="Arial" panose="020B0604020202020204" pitchFamily="34" charset="0"/>
              </a:rPr>
              <a:t>„Online ügyintézés és digitálisdokumentum-kezelés alapszinten”</a:t>
            </a:r>
            <a:r>
              <a:rPr lang="hu-HU" sz="4800" dirty="0">
                <a:solidFill>
                  <a:schemeClr val="tx1"/>
                </a:solidFill>
                <a:latin typeface="Arial" panose="020B0604020202020204" pitchFamily="34" charset="0"/>
                <a:cs typeface="Arial" panose="020B0604020202020204" pitchFamily="34" charset="0"/>
              </a:rPr>
              <a:t>. A képzés </a:t>
            </a:r>
            <a:r>
              <a:rPr lang="hu-HU" sz="4800" b="1" dirty="0">
                <a:solidFill>
                  <a:schemeClr val="tx1"/>
                </a:solidFill>
                <a:latin typeface="Arial" panose="020B0604020202020204" pitchFamily="34" charset="0"/>
                <a:cs typeface="Arial" panose="020B0604020202020204" pitchFamily="34" charset="0"/>
              </a:rPr>
              <a:t>célcsoportja</a:t>
            </a:r>
            <a:r>
              <a:rPr lang="hu-HU" sz="4800" dirty="0">
                <a:solidFill>
                  <a:schemeClr val="tx1"/>
                </a:solidFill>
                <a:latin typeface="Arial" panose="020B0604020202020204" pitchFamily="34" charset="0"/>
                <a:cs typeface="Arial" panose="020B0604020202020204" pitchFamily="34" charset="0"/>
              </a:rPr>
              <a:t> olyan felnőttekből áll, akik már </a:t>
            </a:r>
            <a:r>
              <a:rPr lang="hu-HU" sz="4800" b="1" dirty="0">
                <a:solidFill>
                  <a:schemeClr val="tx1"/>
                </a:solidFill>
                <a:latin typeface="Arial" panose="020B0604020202020204" pitchFamily="34" charset="0"/>
                <a:cs typeface="Arial" panose="020B0604020202020204" pitchFamily="34" charset="0"/>
              </a:rPr>
              <a:t>használnak</a:t>
            </a:r>
            <a:r>
              <a:rPr lang="hu-HU" sz="4800" dirty="0">
                <a:solidFill>
                  <a:schemeClr val="tx1"/>
                </a:solidFill>
                <a:latin typeface="Arial" panose="020B0604020202020204" pitchFamily="34" charset="0"/>
                <a:cs typeface="Arial" panose="020B0604020202020204" pitchFamily="34" charset="0"/>
              </a:rPr>
              <a:t> okostelefont vagy számítógépet, </a:t>
            </a:r>
            <a:r>
              <a:rPr lang="hu-HU" sz="4800" b="1" dirty="0">
                <a:solidFill>
                  <a:schemeClr val="tx1"/>
                </a:solidFill>
                <a:latin typeface="Arial" panose="020B0604020202020204" pitchFamily="34" charset="0"/>
                <a:cs typeface="Arial" panose="020B0604020202020204" pitchFamily="34" charset="0"/>
              </a:rPr>
              <a:t>de bizonytalanok</a:t>
            </a:r>
            <a:r>
              <a:rPr lang="hu-HU" sz="4800" dirty="0">
                <a:solidFill>
                  <a:schemeClr val="tx1"/>
                </a:solidFill>
                <a:latin typeface="Arial" panose="020B0604020202020204" pitchFamily="34" charset="0"/>
                <a:cs typeface="Arial" panose="020B0604020202020204" pitchFamily="34" charset="0"/>
              </a:rPr>
              <a:t> az online ügyintézésben, a digitális dokumentumok kezelésében és az elektronikus azonosítási helyzetekben.</a:t>
            </a:r>
          </a:p>
          <a:p>
            <a:pPr>
              <a:lnSpc>
                <a:spcPct val="133000"/>
              </a:lnSpc>
            </a:pPr>
            <a:r>
              <a:rPr lang="hu-HU" sz="4800" dirty="0">
                <a:solidFill>
                  <a:schemeClr val="tx1"/>
                </a:solidFill>
                <a:latin typeface="Arial" panose="020B0604020202020204" pitchFamily="34" charset="0"/>
                <a:cs typeface="Arial" panose="020B0604020202020204" pitchFamily="34" charset="0"/>
              </a:rPr>
              <a:t>A képzés leírása szerint a résztvevők </a:t>
            </a:r>
            <a:r>
              <a:rPr lang="hu-HU" sz="4800" b="1" dirty="0">
                <a:solidFill>
                  <a:schemeClr val="tx1"/>
                </a:solidFill>
                <a:latin typeface="Arial" panose="020B0604020202020204" pitchFamily="34" charset="0"/>
                <a:cs typeface="Arial" panose="020B0604020202020204" pitchFamily="34" charset="0"/>
              </a:rPr>
              <a:t>a képzés végére képesek lesznek</a:t>
            </a:r>
            <a:r>
              <a:rPr lang="hu-HU" sz="4800" dirty="0">
                <a:solidFill>
                  <a:schemeClr val="tx1"/>
                </a:solidFill>
                <a:latin typeface="Arial" panose="020B0604020202020204" pitchFamily="34" charset="0"/>
                <a:cs typeface="Arial" panose="020B0604020202020204" pitchFamily="34" charset="0"/>
              </a:rPr>
              <a:t> egyszerű online ügyintézési felületet megnyitni, ott alapvető információkat értelmezni, űrlapot kitölteni, dokumentumot feltölteni, a beküldés sikerességét ellenőrizni, valamint a letöltött dokumentumokat olyan módon menteni és elnevezni, hogy később is megtalálják őket. A képzés kitér az alapvető adatvédelmi és biztonsági szempontokra is.</a:t>
            </a:r>
          </a:p>
          <a:p>
            <a:pPr>
              <a:lnSpc>
                <a:spcPct val="133000"/>
              </a:lnSpc>
            </a:pPr>
            <a:endParaRPr lang="hu-HU" b="1" dirty="0">
              <a:latin typeface="Arial" panose="020B0604020202020204" pitchFamily="34" charset="0"/>
              <a:cs typeface="Arial" panose="020B0604020202020204" pitchFamily="34" charset="0"/>
            </a:endParaRPr>
          </a:p>
          <a:p>
            <a:r>
              <a:rPr lang="hu-HU" sz="6000" b="1" dirty="0">
                <a:solidFill>
                  <a:srgbClr val="B56D52"/>
                </a:solidFill>
                <a:latin typeface="Arial" panose="020B0604020202020204" pitchFamily="34" charset="0"/>
                <a:cs typeface="Arial" panose="020B0604020202020204" pitchFamily="34" charset="0"/>
              </a:rPr>
              <a:t>Feladat</a:t>
            </a:r>
            <a:endParaRPr lang="hu-HU" sz="6000" dirty="0">
              <a:solidFill>
                <a:srgbClr val="B56D52"/>
              </a:solidFill>
              <a:latin typeface="Arial" panose="020B0604020202020204" pitchFamily="34" charset="0"/>
              <a:cs typeface="Arial" panose="020B0604020202020204" pitchFamily="34" charset="0"/>
            </a:endParaRPr>
          </a:p>
          <a:p>
            <a:r>
              <a:rPr lang="hu-HU" sz="4800" dirty="0">
                <a:latin typeface="Arial" panose="020B0604020202020204" pitchFamily="34" charset="0"/>
                <a:cs typeface="Arial" panose="020B0604020202020204" pitchFamily="34" charset="0"/>
              </a:rPr>
              <a:t>Gondolja végig a fenti képzési programot a DigKomp-rendszer szempontjából.</a:t>
            </a:r>
          </a:p>
          <a:p>
            <a:pPr marL="914400" indent="-914400">
              <a:lnSpc>
                <a:spcPct val="113000"/>
              </a:lnSpc>
              <a:buFont typeface="+mj-lt"/>
              <a:buAutoNum type="arabicPeriod"/>
            </a:pPr>
            <a:r>
              <a:rPr lang="hu-HU" sz="4800" b="1" dirty="0">
                <a:solidFill>
                  <a:schemeClr val="tx1"/>
                </a:solidFill>
                <a:latin typeface="Arial" panose="020B0604020202020204" pitchFamily="34" charset="0"/>
                <a:cs typeface="Arial" panose="020B0604020202020204" pitchFamily="34" charset="0"/>
              </a:rPr>
              <a:t>Mely</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elemek utalnak</a:t>
            </a:r>
            <a:r>
              <a:rPr lang="hu-HU" sz="4800" dirty="0">
                <a:solidFill>
                  <a:schemeClr val="tx1"/>
                </a:solidFill>
                <a:latin typeface="Arial" panose="020B0604020202020204" pitchFamily="34" charset="0"/>
                <a:cs typeface="Arial" panose="020B0604020202020204" pitchFamily="34" charset="0"/>
              </a:rPr>
              <a:t> arra, hogy a képzés nem csupán digitális témájú, hanem </a:t>
            </a:r>
            <a:r>
              <a:rPr lang="hu-HU" sz="4800" b="1" dirty="0">
                <a:solidFill>
                  <a:schemeClr val="tx1"/>
                </a:solidFill>
                <a:latin typeface="Arial" panose="020B0604020202020204" pitchFamily="34" charset="0"/>
                <a:cs typeface="Arial" panose="020B0604020202020204" pitchFamily="34" charset="0"/>
              </a:rPr>
              <a:t>DigKomp-alapú képzésként is értelmezhető</a:t>
            </a:r>
            <a:r>
              <a:rPr lang="hu-HU" sz="4800" dirty="0">
                <a:solidFill>
                  <a:schemeClr val="tx1"/>
                </a:solidFill>
                <a:latin typeface="Arial" panose="020B0604020202020204" pitchFamily="34" charset="0"/>
                <a:cs typeface="Arial" panose="020B0604020202020204" pitchFamily="34" charset="0"/>
              </a:rPr>
              <a:t>?</a:t>
            </a:r>
          </a:p>
          <a:p>
            <a:pPr marL="914400" indent="-914400">
              <a:lnSpc>
                <a:spcPct val="113000"/>
              </a:lnSpc>
              <a:buFont typeface="+mj-lt"/>
              <a:buAutoNum type="arabicPeriod"/>
            </a:pPr>
            <a:r>
              <a:rPr lang="hu-HU" sz="4800" b="1" dirty="0">
                <a:solidFill>
                  <a:schemeClr val="tx1"/>
                </a:solidFill>
                <a:latin typeface="Arial" panose="020B0604020202020204" pitchFamily="34" charset="0"/>
                <a:cs typeface="Arial" panose="020B0604020202020204" pitchFamily="34" charset="0"/>
              </a:rPr>
              <a:t>Mely DigKomp-kompetenciaterületekhez</a:t>
            </a:r>
            <a:r>
              <a:rPr lang="hu-HU" sz="4800" dirty="0">
                <a:solidFill>
                  <a:schemeClr val="tx1"/>
                </a:solidFill>
                <a:latin typeface="Arial" panose="020B0604020202020204" pitchFamily="34" charset="0"/>
                <a:cs typeface="Arial" panose="020B0604020202020204" pitchFamily="34" charset="0"/>
              </a:rPr>
              <a:t>, illetve lehetőség szerint mely </a:t>
            </a:r>
            <a:r>
              <a:rPr lang="hu-HU" sz="4800" b="1" dirty="0">
                <a:solidFill>
                  <a:schemeClr val="tx1"/>
                </a:solidFill>
                <a:latin typeface="Arial" panose="020B0604020202020204" pitchFamily="34" charset="0"/>
                <a:cs typeface="Arial" panose="020B0604020202020204" pitchFamily="34" charset="0"/>
              </a:rPr>
              <a:t>kompetenciaelemekhez kapcsolódhat</a:t>
            </a:r>
            <a:r>
              <a:rPr lang="hu-HU" sz="4800" dirty="0">
                <a:solidFill>
                  <a:schemeClr val="tx1"/>
                </a:solidFill>
                <a:latin typeface="Arial" panose="020B0604020202020204" pitchFamily="34" charset="0"/>
                <a:cs typeface="Arial" panose="020B0604020202020204" pitchFamily="34" charset="0"/>
              </a:rPr>
              <a:t>nak a leírt tanulási eredmények?</a:t>
            </a:r>
          </a:p>
          <a:p>
            <a:pPr marL="914400" indent="-914400">
              <a:lnSpc>
                <a:spcPct val="113000"/>
              </a:lnSpc>
              <a:buFont typeface="+mj-lt"/>
              <a:buAutoNum type="arabicPeriod"/>
            </a:pPr>
            <a:r>
              <a:rPr lang="hu-HU" sz="4800" b="1" dirty="0">
                <a:solidFill>
                  <a:schemeClr val="tx1"/>
                </a:solidFill>
                <a:latin typeface="Arial" panose="020B0604020202020204" pitchFamily="34" charset="0"/>
                <a:cs typeface="Arial" panose="020B0604020202020204" pitchFamily="34" charset="0"/>
              </a:rPr>
              <a:t>Milyen további információkra lenne szükség</a:t>
            </a:r>
            <a:r>
              <a:rPr lang="hu-HU" sz="4800" dirty="0">
                <a:solidFill>
                  <a:schemeClr val="tx1"/>
                </a:solidFill>
                <a:latin typeface="Arial" panose="020B0604020202020204" pitchFamily="34" charset="0"/>
                <a:cs typeface="Arial" panose="020B0604020202020204" pitchFamily="34" charset="0"/>
              </a:rPr>
              <a:t> ahhoz, hogy a képzés </a:t>
            </a:r>
            <a:r>
              <a:rPr lang="hu-HU" sz="4800" b="1" dirty="0">
                <a:solidFill>
                  <a:schemeClr val="tx1"/>
                </a:solidFill>
                <a:latin typeface="Arial" panose="020B0604020202020204" pitchFamily="34" charset="0"/>
                <a:cs typeface="Arial" panose="020B0604020202020204" pitchFamily="34" charset="0"/>
              </a:rPr>
              <a:t>DigKomp szerinti szakmai illeszkedése</a:t>
            </a:r>
            <a:r>
              <a:rPr lang="hu-HU" sz="4800" dirty="0">
                <a:solidFill>
                  <a:schemeClr val="tx1"/>
                </a:solidFill>
                <a:latin typeface="Arial" panose="020B0604020202020204" pitchFamily="34" charset="0"/>
                <a:cs typeface="Arial" panose="020B0604020202020204" pitchFamily="34" charset="0"/>
              </a:rPr>
              <a:t> pontosan </a:t>
            </a:r>
            <a:r>
              <a:rPr lang="hu-HU" sz="4800" b="1" dirty="0">
                <a:solidFill>
                  <a:schemeClr val="tx1"/>
                </a:solidFill>
                <a:latin typeface="Arial" panose="020B0604020202020204" pitchFamily="34" charset="0"/>
                <a:cs typeface="Arial" panose="020B0604020202020204" pitchFamily="34" charset="0"/>
              </a:rPr>
              <a:t>ellenőrizhető</a:t>
            </a:r>
            <a:r>
              <a:rPr lang="hu-HU" sz="4800" dirty="0">
                <a:solidFill>
                  <a:schemeClr val="tx1"/>
                </a:solidFill>
                <a:latin typeface="Arial" panose="020B0604020202020204" pitchFamily="34" charset="0"/>
                <a:cs typeface="Arial" panose="020B0604020202020204" pitchFamily="34" charset="0"/>
              </a:rPr>
              <a:t> legyen?</a:t>
            </a:r>
          </a:p>
          <a:p>
            <a:pPr marL="914400" indent="-914400">
              <a:lnSpc>
                <a:spcPct val="113000"/>
              </a:lnSpc>
              <a:buFont typeface="+mj-lt"/>
              <a:buAutoNum type="arabicPeriod"/>
            </a:pPr>
            <a:r>
              <a:rPr lang="hu-HU" sz="4800" b="1" dirty="0">
                <a:solidFill>
                  <a:schemeClr val="tx1"/>
                </a:solidFill>
                <a:latin typeface="Arial" panose="020B0604020202020204" pitchFamily="34" charset="0"/>
                <a:cs typeface="Arial" panose="020B0604020202020204" pitchFamily="34" charset="0"/>
              </a:rPr>
              <a:t>Milyen  kimeneti követelmények és milyen értékelési módszerek alapján lehetne igazolni</a:t>
            </a:r>
            <a:r>
              <a:rPr lang="hu-HU" sz="4800" dirty="0">
                <a:solidFill>
                  <a:schemeClr val="tx1"/>
                </a:solidFill>
                <a:latin typeface="Arial" panose="020B0604020202020204" pitchFamily="34" charset="0"/>
                <a:cs typeface="Arial" panose="020B0604020202020204" pitchFamily="34" charset="0"/>
              </a:rPr>
              <a:t>, hogy a résztvevő valóban elsajátította a leírt digitális műveleteket?</a:t>
            </a:r>
          </a:p>
          <a:p>
            <a:endParaRPr lang="hu-HU" sz="4800" dirty="0">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F345815C-DF28-9655-A419-38C636BC7674}"/>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88177E41-17BD-E704-4A14-FDD7A7859D6E}"/>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84A8BB01-54D4-73B1-F1BE-675B2BDDC580}"/>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560FB3C1-40BB-1070-CD28-2E4585A6A529}"/>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EC52C709-A738-EEDD-3C9D-16E5F6EC494A}"/>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790530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FA905-C0B9-C02E-FC50-FEE058B7ECF9}"/>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742EF705-839A-BB67-D26C-D3E1F4FF7740}"/>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II./1 Konzultációs feladat MINTAMEGOLDÁSA</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6EA1F18E-D1E9-5B9F-45B0-D66531E698EE}"/>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F43AD76D-D50F-5F3E-204E-627596641551}"/>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B01E9C98-9961-AB8B-B0D3-9054096C95C9}"/>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B15EFF3A-4682-AED6-A242-98C423198959}"/>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E820555B-57D5-987C-6B29-314AAB28547A}"/>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621843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3306A-4B86-5BDE-EA15-41417A178D7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A3024CE5-41AF-2B83-1F46-70083817A9FF}"/>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II./2.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Az eredményszerző értékelés és a mikrotanúsítvány kapcsolata</a:t>
            </a:r>
          </a:p>
        </p:txBody>
      </p:sp>
      <p:sp>
        <p:nvSpPr>
          <p:cNvPr id="3" name="Szöveg helye 2">
            <a:extLst>
              <a:ext uri="{FF2B5EF4-FFF2-40B4-BE49-F238E27FC236}">
                <a16:creationId xmlns:a16="http://schemas.microsoft.com/office/drawing/2014/main" id="{E7C30337-5CD9-467B-7BFB-9784794A00B3}"/>
              </a:ext>
            </a:extLst>
          </p:cNvPr>
          <p:cNvSpPr>
            <a:spLocks noGrp="1"/>
          </p:cNvSpPr>
          <p:nvPr>
            <p:ph type="body" idx="1"/>
          </p:nvPr>
        </p:nvSpPr>
        <p:spPr>
          <a:xfrm>
            <a:off x="1874259" y="5458485"/>
            <a:ext cx="41964664" cy="15877516"/>
          </a:xfrm>
          <a:solidFill>
            <a:schemeClr val="bg1"/>
          </a:solidFill>
          <a:ln w="63500">
            <a:solidFill>
              <a:srgbClr val="9E8274"/>
            </a:solidFill>
          </a:ln>
        </p:spPr>
        <p:txBody>
          <a:bodyPr lIns="540000" tIns="540000" rIns="540000" bIns="540000" anchor="t" anchorCtr="0">
            <a:noAutofit/>
          </a:bodyPr>
          <a:lstStyle/>
          <a:p>
            <a:r>
              <a:rPr lang="hu-HU" sz="6000" b="1" dirty="0">
                <a:solidFill>
                  <a:srgbClr val="9E8274"/>
                </a:solidFill>
                <a:latin typeface="Arial" panose="020B0604020202020204" pitchFamily="34" charset="0"/>
                <a:cs typeface="Arial" panose="020B0604020202020204" pitchFamily="34" charset="0"/>
              </a:rPr>
              <a:t>Szituáció</a:t>
            </a:r>
            <a:endParaRPr lang="hu-HU" sz="6000" dirty="0">
              <a:solidFill>
                <a:srgbClr val="9E8274"/>
              </a:solidFill>
              <a:latin typeface="Arial" panose="020B0604020202020204" pitchFamily="34" charset="0"/>
              <a:cs typeface="Arial" panose="020B0604020202020204" pitchFamily="34" charset="0"/>
            </a:endParaRPr>
          </a:p>
          <a:p>
            <a:pPr>
              <a:lnSpc>
                <a:spcPct val="133000"/>
              </a:lnSpc>
            </a:pPr>
            <a:r>
              <a:rPr lang="hu-HU" sz="4800" b="1" dirty="0">
                <a:solidFill>
                  <a:schemeClr val="tx1"/>
                </a:solidFill>
                <a:latin typeface="Arial" panose="020B0604020202020204" pitchFamily="34" charset="0"/>
                <a:cs typeface="Arial" panose="020B0604020202020204" pitchFamily="34" charset="0"/>
              </a:rPr>
              <a:t>Egy résztvevő elvégzett egy digitálistartalom-készítéshez kapcsolódó modult.</a:t>
            </a:r>
            <a:r>
              <a:rPr lang="hu-HU" sz="4800" dirty="0">
                <a:solidFill>
                  <a:schemeClr val="tx1"/>
                </a:solidFill>
                <a:latin typeface="Arial" panose="020B0604020202020204" pitchFamily="34" charset="0"/>
                <a:cs typeface="Arial" panose="020B0604020202020204" pitchFamily="34" charset="0"/>
              </a:rPr>
              <a:t> A modul tanulási eredményei szerint a résztvevőnek a </a:t>
            </a:r>
            <a:r>
              <a:rPr lang="hu-HU" sz="4800" b="1" dirty="0">
                <a:solidFill>
                  <a:schemeClr val="tx1"/>
                </a:solidFill>
                <a:latin typeface="Arial" panose="020B0604020202020204" pitchFamily="34" charset="0"/>
                <a:cs typeface="Arial" panose="020B0604020202020204" pitchFamily="34" charset="0"/>
              </a:rPr>
              <a:t>modul végére képesnek kell lennie</a:t>
            </a:r>
            <a:r>
              <a:rPr lang="hu-HU" sz="4800" dirty="0">
                <a:solidFill>
                  <a:schemeClr val="tx1"/>
                </a:solidFill>
                <a:latin typeface="Arial" panose="020B0604020202020204" pitchFamily="34" charset="0"/>
                <a:cs typeface="Arial" panose="020B0604020202020204" pitchFamily="34" charset="0"/>
              </a:rPr>
              <a:t> egyszerű szöveges dokumentumot létrehozni, alapvető formázásokat alkalmazni, táblázatot készíteni, adatokat rendezni, valamint az elkészült digitális tartalmat megfelelő fájlnévvel elmenteni és megosztásra előkészíteni.</a:t>
            </a:r>
          </a:p>
          <a:p>
            <a:pPr>
              <a:lnSpc>
                <a:spcPct val="133000"/>
              </a:lnSpc>
            </a:pPr>
            <a:r>
              <a:rPr lang="hu-HU" sz="4800" dirty="0">
                <a:solidFill>
                  <a:schemeClr val="tx1"/>
                </a:solidFill>
                <a:latin typeface="Arial" panose="020B0604020202020204" pitchFamily="34" charset="0"/>
                <a:cs typeface="Arial" panose="020B0604020202020204" pitchFamily="34" charset="0"/>
              </a:rPr>
              <a:t>A résztvevő </a:t>
            </a:r>
            <a:r>
              <a:rPr lang="hu-HU" sz="4800" dirty="0" err="1">
                <a:solidFill>
                  <a:schemeClr val="tx1"/>
                </a:solidFill>
                <a:latin typeface="Arial" panose="020B0604020202020204" pitchFamily="34" charset="0"/>
                <a:cs typeface="Arial" panose="020B0604020202020204" pitchFamily="34" charset="0"/>
              </a:rPr>
              <a:t>végigjárta</a:t>
            </a:r>
            <a:r>
              <a:rPr lang="hu-HU" sz="4800" dirty="0">
                <a:solidFill>
                  <a:schemeClr val="tx1"/>
                </a:solidFill>
                <a:latin typeface="Arial" panose="020B0604020202020204" pitchFamily="34" charset="0"/>
                <a:cs typeface="Arial" panose="020B0604020202020204" pitchFamily="34" charset="0"/>
              </a:rPr>
              <a:t> a tananyagot, de az eredményszerző tesztben csak a dokumentum létrehozásához kapcsolódó feladatokat teljesítette sikeresen. A táblázatkezelési és adatrendezési feladatoknál több hibát vétett, ezért az adott kimeneti követelményt nem teljesítette megfelelően.</a:t>
            </a:r>
          </a:p>
          <a:p>
            <a:endParaRPr lang="hu-HU" sz="6000" b="1" dirty="0">
              <a:solidFill>
                <a:srgbClr val="B56D52"/>
              </a:solidFill>
              <a:latin typeface="Arial" panose="020B0604020202020204" pitchFamily="34" charset="0"/>
              <a:cs typeface="Arial" panose="020B0604020202020204" pitchFamily="34" charset="0"/>
            </a:endParaRPr>
          </a:p>
          <a:p>
            <a:r>
              <a:rPr lang="hu-HU" sz="6000" b="1" dirty="0">
                <a:solidFill>
                  <a:srgbClr val="B56D52"/>
                </a:solidFill>
                <a:latin typeface="Arial" panose="020B0604020202020204" pitchFamily="34" charset="0"/>
                <a:cs typeface="Arial" panose="020B0604020202020204" pitchFamily="34" charset="0"/>
              </a:rPr>
              <a:t>Feladat</a:t>
            </a:r>
            <a:endParaRPr lang="hu-HU" sz="6000" dirty="0">
              <a:solidFill>
                <a:srgbClr val="B56D52"/>
              </a:solidFill>
              <a:latin typeface="Arial" panose="020B0604020202020204" pitchFamily="34" charset="0"/>
              <a:cs typeface="Arial" panose="020B0604020202020204" pitchFamily="34" charset="0"/>
            </a:endParaRPr>
          </a:p>
          <a:p>
            <a:r>
              <a:rPr lang="hu-HU" sz="4800" dirty="0">
                <a:latin typeface="Arial" panose="020B0604020202020204" pitchFamily="34" charset="0"/>
                <a:cs typeface="Arial" panose="020B0604020202020204" pitchFamily="34" charset="0"/>
              </a:rPr>
              <a:t>Gondolja végig a helyzetet a DigKomp-alapú tanúsítás szempontjából.</a:t>
            </a:r>
            <a:endParaRPr lang="hu-HU" sz="4800" dirty="0">
              <a:solidFill>
                <a:schemeClr val="tx1"/>
              </a:solidFill>
              <a:latin typeface="Arial" panose="020B0604020202020204" pitchFamily="34" charset="0"/>
              <a:cs typeface="Arial" panose="020B0604020202020204" pitchFamily="34" charset="0"/>
            </a:endParaRPr>
          </a:p>
          <a:p>
            <a:pPr marL="914400" lvl="0" indent="-914400">
              <a:buFont typeface="+mj-lt"/>
              <a:buAutoNum type="arabicPeriod"/>
            </a:pPr>
            <a:r>
              <a:rPr lang="hu-HU" sz="4800" b="1" dirty="0">
                <a:solidFill>
                  <a:schemeClr val="tx1"/>
                </a:solidFill>
                <a:latin typeface="Arial" panose="020B0604020202020204" pitchFamily="34" charset="0"/>
                <a:cs typeface="Arial" panose="020B0604020202020204" pitchFamily="34" charset="0"/>
              </a:rPr>
              <a:t>Miért nem elegendő</a:t>
            </a:r>
            <a:r>
              <a:rPr lang="hu-HU" sz="4800" dirty="0">
                <a:solidFill>
                  <a:schemeClr val="tx1"/>
                </a:solidFill>
                <a:latin typeface="Arial" panose="020B0604020202020204" pitchFamily="34" charset="0"/>
                <a:cs typeface="Arial" panose="020B0604020202020204" pitchFamily="34" charset="0"/>
              </a:rPr>
              <a:t> önmagában az, hogy a résztvevő </a:t>
            </a:r>
            <a:r>
              <a:rPr lang="hu-HU" sz="4800" dirty="0" err="1">
                <a:solidFill>
                  <a:schemeClr val="tx1"/>
                </a:solidFill>
                <a:latin typeface="Arial" panose="020B0604020202020204" pitchFamily="34" charset="0"/>
                <a:cs typeface="Arial" panose="020B0604020202020204" pitchFamily="34" charset="0"/>
              </a:rPr>
              <a:t>végigjárta</a:t>
            </a:r>
            <a:r>
              <a:rPr lang="hu-HU" sz="4800" dirty="0">
                <a:solidFill>
                  <a:schemeClr val="tx1"/>
                </a:solidFill>
                <a:latin typeface="Arial" panose="020B0604020202020204" pitchFamily="34" charset="0"/>
                <a:cs typeface="Arial" panose="020B0604020202020204" pitchFamily="34" charset="0"/>
              </a:rPr>
              <a:t> a tananyagot?</a:t>
            </a:r>
          </a:p>
          <a:p>
            <a:pPr marL="914400" lvl="0" indent="-914400">
              <a:buFont typeface="+mj-lt"/>
              <a:buAutoNum type="arabicPeriod"/>
            </a:pPr>
            <a:r>
              <a:rPr lang="hu-HU" sz="4800" b="1" dirty="0">
                <a:solidFill>
                  <a:schemeClr val="tx1"/>
                </a:solidFill>
                <a:latin typeface="Arial" panose="020B0604020202020204" pitchFamily="34" charset="0"/>
                <a:cs typeface="Arial" panose="020B0604020202020204" pitchFamily="34" charset="0"/>
              </a:rPr>
              <a:t>Mit igazolhat</a:t>
            </a:r>
            <a:r>
              <a:rPr lang="hu-HU" sz="4800" dirty="0">
                <a:solidFill>
                  <a:schemeClr val="tx1"/>
                </a:solidFill>
                <a:latin typeface="Arial" panose="020B0604020202020204" pitchFamily="34" charset="0"/>
                <a:cs typeface="Arial" panose="020B0604020202020204" pitchFamily="34" charset="0"/>
              </a:rPr>
              <a:t> ilyen esetben az eredményszerző értékelés, és mit nem?</a:t>
            </a:r>
          </a:p>
          <a:p>
            <a:pPr marL="914400" lvl="0" indent="-914400">
              <a:buFont typeface="+mj-lt"/>
              <a:buAutoNum type="arabicPeriod"/>
            </a:pPr>
            <a:r>
              <a:rPr lang="hu-HU" sz="4800" b="1" dirty="0">
                <a:solidFill>
                  <a:schemeClr val="tx1"/>
                </a:solidFill>
                <a:latin typeface="Arial" panose="020B0604020202020204" pitchFamily="34" charset="0"/>
                <a:cs typeface="Arial" panose="020B0604020202020204" pitchFamily="34" charset="0"/>
              </a:rPr>
              <a:t>Mikor tekinthető igazolnak egy modul kimeneti kompetenciaprofilja</a:t>
            </a:r>
            <a:r>
              <a:rPr lang="hu-HU" sz="4800" dirty="0">
                <a:solidFill>
                  <a:schemeClr val="tx1"/>
                </a:solidFill>
                <a:latin typeface="Arial" panose="020B0604020202020204" pitchFamily="34" charset="0"/>
                <a:cs typeface="Arial" panose="020B0604020202020204" pitchFamily="34" charset="0"/>
              </a:rPr>
              <a:t>, és hogyan kapcsolódik ehhez az eredményszerző értékelés?</a:t>
            </a:r>
          </a:p>
          <a:p>
            <a:pPr marL="914400" lvl="0" indent="-914400">
              <a:buFont typeface="+mj-lt"/>
              <a:buAutoNum type="arabicPeriod"/>
            </a:pPr>
            <a:r>
              <a:rPr lang="hu-HU" sz="4800" b="1" dirty="0">
                <a:solidFill>
                  <a:schemeClr val="tx1"/>
                </a:solidFill>
                <a:latin typeface="Arial" panose="020B0604020202020204" pitchFamily="34" charset="0"/>
                <a:cs typeface="Arial" panose="020B0604020202020204" pitchFamily="34" charset="0"/>
              </a:rPr>
              <a:t>Kiállítható-e olyan mikrotanúsítvány</a:t>
            </a:r>
            <a:r>
              <a:rPr lang="hu-HU" sz="4800" dirty="0">
                <a:solidFill>
                  <a:schemeClr val="tx1"/>
                </a:solidFill>
                <a:latin typeface="Arial" panose="020B0604020202020204" pitchFamily="34" charset="0"/>
                <a:cs typeface="Arial" panose="020B0604020202020204" pitchFamily="34" charset="0"/>
              </a:rPr>
              <a:t>, amely a teljes modul valamennyi tanulási eredményét igazolja? Indokolja a válaszát!</a:t>
            </a:r>
          </a:p>
          <a:p>
            <a:pPr lvl="0"/>
            <a:endParaRPr lang="hu-HU" sz="6000" b="1" dirty="0">
              <a:solidFill>
                <a:srgbClr val="9E8274"/>
              </a:solidFill>
              <a:latin typeface="Arial" panose="020B0604020202020204" pitchFamily="34" charset="0"/>
              <a:cs typeface="Arial" panose="020B0604020202020204" pitchFamily="34" charset="0"/>
            </a:endParaRPr>
          </a:p>
          <a:p>
            <a:pPr lvl="0"/>
            <a:endParaRPr lang="hu-HU" sz="4800" dirty="0">
              <a:solidFill>
                <a:schemeClr val="tx1"/>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E2D91999-3E57-5B80-C722-F5C83E4AF6AD}"/>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1155948B-7886-7EC2-55D6-5C8A8351A135}"/>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2E99FDB1-941C-75FE-E14D-132546131873}"/>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D4ADAA56-D4E4-79DB-71E4-678B7A0E0FF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7AC9FEFF-88DA-C8C9-AF0E-535EF51D028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25566380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95EDC-B0AF-D032-3B02-88928E4492C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C3A72BE-A989-2D52-8F8B-F2BC44ED21C6}"/>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II./2 Konzultációs feladat MINTAMEGOLDÁSA</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CAE5074C-50D8-C742-4508-F053DBBF54BB}"/>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1F3C1073-1A0A-2C75-F32D-49B1BCFDAEA2}"/>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6FD509AD-CD40-688D-BCD0-5DF123678822}"/>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A9047A8D-8D87-5175-0589-F57B057AD278}"/>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2653B9E8-EC4E-CC89-2A8F-E82343FCD91C}"/>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27896127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18180-E3FC-0484-93DE-D83D7B7A4E2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76CF71EB-E18E-ADF0-5EAF-9C37CADE7473}"/>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II./3.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Kompetenciamérés eredményeinek kiértékelése, összehasonlítása</a:t>
            </a:r>
          </a:p>
        </p:txBody>
      </p:sp>
      <p:sp>
        <p:nvSpPr>
          <p:cNvPr id="3" name="Szöveg helye 2">
            <a:extLst>
              <a:ext uri="{FF2B5EF4-FFF2-40B4-BE49-F238E27FC236}">
                <a16:creationId xmlns:a16="http://schemas.microsoft.com/office/drawing/2014/main" id="{7A1091FA-C94B-3CE9-9AAB-2E40867B42AC}"/>
              </a:ext>
            </a:extLst>
          </p:cNvPr>
          <p:cNvSpPr>
            <a:spLocks noGrp="1"/>
          </p:cNvSpPr>
          <p:nvPr>
            <p:ph type="body" idx="1"/>
          </p:nvPr>
        </p:nvSpPr>
        <p:spPr>
          <a:xfrm>
            <a:off x="2276595" y="5539764"/>
            <a:ext cx="38867341" cy="20173163"/>
          </a:xfrm>
          <a:solidFill>
            <a:schemeClr val="bg1"/>
          </a:solidFill>
          <a:ln w="63500">
            <a:solidFill>
              <a:srgbClr val="9E8274"/>
            </a:solidFill>
          </a:ln>
        </p:spPr>
        <p:txBody>
          <a:bodyPr lIns="540000" tIns="540000" rIns="540000" bIns="540000" anchor="t" anchorCtr="0">
            <a:noAutofit/>
          </a:bodyPr>
          <a:lstStyle/>
          <a:p>
            <a:r>
              <a:rPr lang="hu-HU" sz="6000" b="1" dirty="0">
                <a:solidFill>
                  <a:srgbClr val="B56D52"/>
                </a:solidFill>
                <a:latin typeface="Arial" panose="020B0604020202020204" pitchFamily="34" charset="0"/>
                <a:cs typeface="Arial" panose="020B0604020202020204" pitchFamily="34" charset="0"/>
              </a:rPr>
              <a:t>Feladat</a:t>
            </a:r>
          </a:p>
          <a:p>
            <a:endParaRPr lang="hu-HU" sz="6000" dirty="0">
              <a:solidFill>
                <a:srgbClr val="B56D52"/>
              </a:solidFill>
              <a:latin typeface="Arial" panose="020B0604020202020204" pitchFamily="34" charset="0"/>
              <a:cs typeface="Arial" panose="020B0604020202020204" pitchFamily="34" charset="0"/>
            </a:endParaRPr>
          </a:p>
          <a:p>
            <a:pPr marL="914400" lvl="0" indent="-914400">
              <a:lnSpc>
                <a:spcPct val="133000"/>
              </a:lnSpc>
              <a:spcAft>
                <a:spcPts val="600"/>
              </a:spcAft>
              <a:buFont typeface="+mj-lt"/>
              <a:buAutoNum type="arabicPeriod"/>
            </a:pPr>
            <a:r>
              <a:rPr lang="hu-HU" sz="4800" b="1" dirty="0">
                <a:solidFill>
                  <a:schemeClr val="tx1"/>
                </a:solidFill>
                <a:latin typeface="Arial" panose="020B0604020202020204" pitchFamily="34" charset="0"/>
                <a:cs typeface="Arial" panose="020B0604020202020204" pitchFamily="34" charset="0"/>
              </a:rPr>
              <a:t>Olvassa el</a:t>
            </a:r>
            <a:r>
              <a:rPr lang="hu-HU" sz="4800" dirty="0">
                <a:solidFill>
                  <a:schemeClr val="tx1"/>
                </a:solidFill>
                <a:latin typeface="Arial" panose="020B0604020202020204" pitchFamily="34" charset="0"/>
                <a:cs typeface="Arial" panose="020B0604020202020204" pitchFamily="34" charset="0"/>
              </a:rPr>
              <a:t> az 1. tananyagegység első leckéjében a DigKompSAT mérőeszközzel megállapított kompetenciaterületekhez </a:t>
            </a:r>
            <a:br>
              <a:rPr lang="hu-HU" sz="4800" dirty="0">
                <a:solidFill>
                  <a:schemeClr val="tx1"/>
                </a:solidFill>
                <a:latin typeface="Arial" panose="020B0604020202020204" pitchFamily="34" charset="0"/>
                <a:cs typeface="Arial" panose="020B0604020202020204" pitchFamily="34" charset="0"/>
              </a:rPr>
            </a:br>
            <a:r>
              <a:rPr lang="hu-HU" sz="4800" dirty="0">
                <a:solidFill>
                  <a:schemeClr val="tx1"/>
                </a:solidFill>
                <a:latin typeface="Arial" panose="020B0604020202020204" pitchFamily="34" charset="0"/>
                <a:cs typeface="Arial" panose="020B0604020202020204" pitchFamily="34" charset="0"/>
              </a:rPr>
              <a:t>kapcsolódó kompetenciaelemek adott jártassági szintű kompetenciameghatározásait és az azokhoz tartozó információkat, értékelje a kapott eredményt: mennyire jellemzőek Önre a megjelölt kompetenciák.</a:t>
            </a:r>
          </a:p>
          <a:p>
            <a:pPr marL="914400" lvl="0" indent="-914400">
              <a:lnSpc>
                <a:spcPct val="133000"/>
              </a:lnSpc>
              <a:spcAft>
                <a:spcPts val="600"/>
              </a:spcAft>
              <a:buFont typeface="+mj-lt"/>
              <a:buAutoNum type="arabicPeriod"/>
            </a:pPr>
            <a:r>
              <a:rPr lang="hu-HU" sz="4800" b="1" dirty="0">
                <a:solidFill>
                  <a:schemeClr val="tx1"/>
                </a:solidFill>
                <a:latin typeface="Arial" panose="020B0604020202020204" pitchFamily="34" charset="0"/>
                <a:cs typeface="Arial" panose="020B0604020202020204" pitchFamily="34" charset="0"/>
              </a:rPr>
              <a:t>Az útmutató alapján lépjen be</a:t>
            </a:r>
            <a:r>
              <a:rPr lang="hu-HU" sz="4800" dirty="0">
                <a:solidFill>
                  <a:schemeClr val="tx1"/>
                </a:solidFill>
                <a:latin typeface="Arial" panose="020B0604020202020204" pitchFamily="34" charset="0"/>
                <a:cs typeface="Arial" panose="020B0604020202020204" pitchFamily="34" charset="0"/>
              </a:rPr>
              <a:t> a </a:t>
            </a:r>
            <a:r>
              <a:rPr lang="hu-HU" sz="4800" dirty="0">
                <a:solidFill>
                  <a:schemeClr val="tx1"/>
                </a:solidFill>
                <a:latin typeface="Arial" panose="020B0604020202020204" pitchFamily="34" charset="0"/>
                <a:cs typeface="Arial" panose="020B0604020202020204" pitchFamily="34" charset="0"/>
                <a:hlinkClick r:id="rId3"/>
              </a:rPr>
              <a:t>https://digkomp-uat.fkreta.hu/</a:t>
            </a:r>
            <a:r>
              <a:rPr lang="hu-HU" sz="4800" dirty="0">
                <a:solidFill>
                  <a:schemeClr val="tx1"/>
                </a:solidFill>
                <a:latin typeface="Arial" panose="020B0604020202020204" pitchFamily="34" charset="0"/>
                <a:cs typeface="Arial" panose="020B0604020202020204" pitchFamily="34" charset="0"/>
              </a:rPr>
              <a:t> felületre és végezze el a feladat- és szimulációalapú mérést. </a:t>
            </a:r>
          </a:p>
          <a:p>
            <a:pPr marL="914400" lvl="0" indent="-914400">
              <a:lnSpc>
                <a:spcPct val="133000"/>
              </a:lnSpc>
              <a:spcAft>
                <a:spcPts val="600"/>
              </a:spcAft>
              <a:buFont typeface="+mj-lt"/>
              <a:buAutoNum type="arabicPeriod"/>
            </a:pPr>
            <a:r>
              <a:rPr lang="hu-HU" sz="4800" b="1" dirty="0">
                <a:solidFill>
                  <a:schemeClr val="tx1"/>
                </a:solidFill>
                <a:latin typeface="Arial" panose="020B0604020202020204" pitchFamily="34" charset="0"/>
                <a:cs typeface="Arial" panose="020B0604020202020204" pitchFamily="34" charset="0"/>
              </a:rPr>
              <a:t>Hasonlítsa össze</a:t>
            </a:r>
            <a:r>
              <a:rPr lang="hu-HU" sz="4800" dirty="0">
                <a:solidFill>
                  <a:schemeClr val="tx1"/>
                </a:solidFill>
                <a:latin typeface="Arial" panose="020B0604020202020204" pitchFamily="34" charset="0"/>
                <a:cs typeface="Arial" panose="020B0604020202020204" pitchFamily="34" charset="0"/>
              </a:rPr>
              <a:t> a képzési </a:t>
            </a:r>
            <a:r>
              <a:rPr lang="hu-HU" sz="4800" b="1" dirty="0">
                <a:solidFill>
                  <a:schemeClr val="tx1"/>
                </a:solidFill>
                <a:latin typeface="Arial" panose="020B0604020202020204" pitchFamily="34" charset="0"/>
                <a:cs typeface="Arial" panose="020B0604020202020204" pitchFamily="34" charset="0"/>
              </a:rPr>
              <a:t>programkínálat</a:t>
            </a:r>
            <a:r>
              <a:rPr lang="hu-HU" sz="4800" dirty="0">
                <a:solidFill>
                  <a:schemeClr val="tx1"/>
                </a:solidFill>
                <a:latin typeface="Arial" panose="020B0604020202020204" pitchFamily="34" charset="0"/>
                <a:cs typeface="Arial" panose="020B0604020202020204" pitchFamily="34" charset="0"/>
              </a:rPr>
              <a:t>ot a </a:t>
            </a:r>
            <a:r>
              <a:rPr lang="hu-HU" sz="4800" b="1" dirty="0">
                <a:solidFill>
                  <a:schemeClr val="tx1"/>
                </a:solidFill>
                <a:latin typeface="Arial" panose="020B0604020202020204" pitchFamily="34" charset="0"/>
                <a:cs typeface="Arial" panose="020B0604020202020204" pitchFamily="34" charset="0"/>
              </a:rPr>
              <a:t>képzésajánló</a:t>
            </a:r>
            <a:r>
              <a:rPr lang="hu-HU" sz="4800" dirty="0">
                <a:solidFill>
                  <a:schemeClr val="tx1"/>
                </a:solidFill>
                <a:latin typeface="Arial" panose="020B0604020202020204" pitchFamily="34" charset="0"/>
                <a:cs typeface="Arial" panose="020B0604020202020204" pitchFamily="34" charset="0"/>
              </a:rPr>
              <a:t> által javasolt mintaképzésekkel.</a:t>
            </a:r>
          </a:p>
          <a:p>
            <a:pPr marL="914400" lvl="0" indent="-914400">
              <a:lnSpc>
                <a:spcPct val="133000"/>
              </a:lnSpc>
              <a:spcAft>
                <a:spcPts val="600"/>
              </a:spcAft>
              <a:buFont typeface="+mj-lt"/>
              <a:buAutoNum type="arabicPeriod"/>
            </a:pPr>
            <a:r>
              <a:rPr lang="hu-HU" sz="4800" b="1" dirty="0">
                <a:solidFill>
                  <a:schemeClr val="tx1"/>
                </a:solidFill>
                <a:latin typeface="Arial" panose="020B0604020202020204" pitchFamily="34" charset="0"/>
                <a:cs typeface="Arial" panose="020B0604020202020204" pitchFamily="34" charset="0"/>
              </a:rPr>
              <a:t>Hasonlítsa</a:t>
            </a:r>
            <a:r>
              <a:rPr lang="hu-HU" sz="4800" dirty="0">
                <a:solidFill>
                  <a:schemeClr val="tx1"/>
                </a:solidFill>
                <a:latin typeface="Arial" panose="020B0604020202020204" pitchFamily="34" charset="0"/>
                <a:cs typeface="Arial" panose="020B0604020202020204" pitchFamily="34" charset="0"/>
              </a:rPr>
              <a:t> össze a két mérés eredményét. </a:t>
            </a:r>
          </a:p>
          <a:p>
            <a:pPr marL="914400" lvl="0" indent="-914400">
              <a:lnSpc>
                <a:spcPct val="133000"/>
              </a:lnSpc>
              <a:spcAft>
                <a:spcPts val="600"/>
              </a:spcAft>
              <a:buFont typeface="+mj-lt"/>
              <a:buAutoNum type="arabicPeriod"/>
            </a:pPr>
            <a:r>
              <a:rPr lang="hu-HU" sz="4800" dirty="0">
                <a:solidFill>
                  <a:schemeClr val="tx1"/>
                </a:solidFill>
                <a:latin typeface="Arial" panose="020B0604020202020204" pitchFamily="34" charset="0"/>
                <a:cs typeface="Arial" panose="020B0604020202020204" pitchFamily="34" charset="0"/>
              </a:rPr>
              <a:t>Tapasztalata alapján </a:t>
            </a:r>
            <a:r>
              <a:rPr lang="hu-HU" sz="4800" b="1" dirty="0">
                <a:solidFill>
                  <a:schemeClr val="tx1"/>
                </a:solidFill>
                <a:latin typeface="Arial" panose="020B0604020202020204" pitchFamily="34" charset="0"/>
                <a:cs typeface="Arial" panose="020B0604020202020204" pitchFamily="34" charset="0"/>
              </a:rPr>
              <a:t>fogalmazza meg véleményét</a:t>
            </a:r>
            <a:r>
              <a:rPr lang="hu-HU" sz="4800" dirty="0">
                <a:solidFill>
                  <a:schemeClr val="tx1"/>
                </a:solidFill>
                <a:latin typeface="Arial" panose="020B0604020202020204" pitchFamily="34" charset="0"/>
                <a:cs typeface="Arial" panose="020B0604020202020204" pitchFamily="34" charset="0"/>
              </a:rPr>
              <a:t> az egyes mérőeszközök előnyéről, hátrányáról, célcsoporti alkalmazhatóságáról. </a:t>
            </a:r>
          </a:p>
          <a:p>
            <a:pPr lvl="0"/>
            <a:endParaRPr lang="hu-HU" sz="4800" dirty="0">
              <a:solidFill>
                <a:schemeClr val="tx1"/>
              </a:solidFill>
              <a:latin typeface="Arial" panose="020B0604020202020204" pitchFamily="34" charset="0"/>
              <a:cs typeface="Arial" panose="020B0604020202020204" pitchFamily="34" charset="0"/>
            </a:endParaRPr>
          </a:p>
          <a:p>
            <a:pPr lvl="0"/>
            <a:endParaRPr lang="hu-HU" sz="4800" dirty="0">
              <a:solidFill>
                <a:schemeClr val="tx1"/>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2E7DACB3-76CB-FDAF-0412-5EA99FC7E732}"/>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A8E90B84-1EE9-7851-8F90-21ABA37E0661}"/>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2AAF65CD-B4A4-621D-3858-BB47B5D5EEA1}"/>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8B5518A7-16D9-35FE-5E08-DFBA326B8B57}"/>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23D41A56-B265-DD82-0545-170BB30ECB4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pSp>
        <p:nvGrpSpPr>
          <p:cNvPr id="9" name="Csoportba foglalás 8">
            <a:extLst>
              <a:ext uri="{FF2B5EF4-FFF2-40B4-BE49-F238E27FC236}">
                <a16:creationId xmlns:a16="http://schemas.microsoft.com/office/drawing/2014/main" id="{E0DFDA0B-1206-C1A8-D384-890C162E0C24}"/>
              </a:ext>
            </a:extLst>
          </p:cNvPr>
          <p:cNvGrpSpPr/>
          <p:nvPr/>
        </p:nvGrpSpPr>
        <p:grpSpPr>
          <a:xfrm>
            <a:off x="11667745" y="16927354"/>
            <a:ext cx="20085040" cy="7645736"/>
            <a:chOff x="6536277" y="5223324"/>
            <a:chExt cx="33379283" cy="12706431"/>
          </a:xfrm>
        </p:grpSpPr>
        <p:grpSp>
          <p:nvGrpSpPr>
            <p:cNvPr id="10" name="Csoportba foglalás 9">
              <a:extLst>
                <a:ext uri="{FF2B5EF4-FFF2-40B4-BE49-F238E27FC236}">
                  <a16:creationId xmlns:a16="http://schemas.microsoft.com/office/drawing/2014/main" id="{5D133C78-D46A-B641-3C97-754E6E075847}"/>
                </a:ext>
              </a:extLst>
            </p:cNvPr>
            <p:cNvGrpSpPr/>
            <p:nvPr/>
          </p:nvGrpSpPr>
          <p:grpSpPr>
            <a:xfrm>
              <a:off x="6536277" y="5223324"/>
              <a:ext cx="33379283" cy="12706431"/>
              <a:chOff x="3291840" y="4860580"/>
              <a:chExt cx="33379283" cy="12706431"/>
            </a:xfrm>
          </p:grpSpPr>
          <p:grpSp>
            <p:nvGrpSpPr>
              <p:cNvPr id="12" name="Group 8">
                <a:extLst>
                  <a:ext uri="{FF2B5EF4-FFF2-40B4-BE49-F238E27FC236}">
                    <a16:creationId xmlns:a16="http://schemas.microsoft.com/office/drawing/2014/main" id="{00F0EF86-5340-63FD-8E4D-342206CBE9B2}"/>
                  </a:ext>
                </a:extLst>
              </p:cNvPr>
              <p:cNvGrpSpPr>
                <a:grpSpLocks noChangeAspect="1"/>
              </p:cNvGrpSpPr>
              <p:nvPr/>
            </p:nvGrpSpPr>
            <p:grpSpPr>
              <a:xfrm>
                <a:off x="3291840" y="4860580"/>
                <a:ext cx="13366115" cy="12387562"/>
                <a:chOff x="-169933" y="-934498"/>
                <a:chExt cx="8137398" cy="6296528"/>
              </a:xfrm>
            </p:grpSpPr>
            <p:sp>
              <p:nvSpPr>
                <p:cNvPr id="17" name="Freeform 9">
                  <a:extLst>
                    <a:ext uri="{FF2B5EF4-FFF2-40B4-BE49-F238E27FC236}">
                      <a16:creationId xmlns:a16="http://schemas.microsoft.com/office/drawing/2014/main" id="{EDBC4AB4-620B-56F9-B756-4A625EB9B5B3}"/>
                    </a:ext>
                  </a:extLst>
                </p:cNvPr>
                <p:cNvSpPr/>
                <p:nvPr/>
              </p:nvSpPr>
              <p:spPr>
                <a:xfrm>
                  <a:off x="-169933" y="-934498"/>
                  <a:ext cx="8137398" cy="6296528"/>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solidFill>
                  <a:srgbClr val="B56D52"/>
                </a:solidFill>
                <a:ln w="6001" cap="sq">
                  <a:solidFill>
                    <a:srgbClr val="9A5135"/>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hu-HU" dirty="0">
                    <a:latin typeface="Arial" panose="020B0604020202020204" pitchFamily="34" charset="0"/>
                    <a:cs typeface="Arial" panose="020B0604020202020204" pitchFamily="34" charset="0"/>
                  </a:endParaRPr>
                </a:p>
              </p:txBody>
            </p:sp>
            <p:sp>
              <p:nvSpPr>
                <p:cNvPr id="18" name="TextBox 10">
                  <a:extLst>
                    <a:ext uri="{FF2B5EF4-FFF2-40B4-BE49-F238E27FC236}">
                      <a16:creationId xmlns:a16="http://schemas.microsoft.com/office/drawing/2014/main" id="{BE719EE5-09DF-710D-6E28-4B5A71638A54}"/>
                    </a:ext>
                  </a:extLst>
                </p:cNvPr>
                <p:cNvSpPr txBox="1"/>
                <p:nvPr/>
              </p:nvSpPr>
              <p:spPr>
                <a:xfrm>
                  <a:off x="845514" y="-459670"/>
                  <a:ext cx="6196831" cy="5293333"/>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Töltse ki</a:t>
                  </a:r>
                </a:p>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 az önértékelő tesztet!</a:t>
                  </a:r>
                </a:p>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hlinkClick r:id="rId5"/>
                    </a:rPr>
                    <a:t>DigKompSAT önértékelő teszt</a:t>
                  </a: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    </a:t>
                  </a: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JEGYEZZE FEL AZ EREDMÉNYT!</a:t>
                  </a:r>
                  <a:endParaRPr lang="en-US" sz="32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grpSp>
            <p:nvGrpSpPr>
              <p:cNvPr id="13" name="Group 8">
                <a:extLst>
                  <a:ext uri="{FF2B5EF4-FFF2-40B4-BE49-F238E27FC236}">
                    <a16:creationId xmlns:a16="http://schemas.microsoft.com/office/drawing/2014/main" id="{D708B9C3-BEBB-2743-D344-0BE04224E8DB}"/>
                  </a:ext>
                </a:extLst>
              </p:cNvPr>
              <p:cNvGrpSpPr>
                <a:grpSpLocks noChangeAspect="1"/>
              </p:cNvGrpSpPr>
              <p:nvPr/>
            </p:nvGrpSpPr>
            <p:grpSpPr>
              <a:xfrm>
                <a:off x="23305008" y="4976404"/>
                <a:ext cx="13366115" cy="12590607"/>
                <a:chOff x="-169933" y="-934498"/>
                <a:chExt cx="8137398" cy="6399734"/>
              </a:xfrm>
            </p:grpSpPr>
            <p:sp>
              <p:nvSpPr>
                <p:cNvPr id="15" name="Freeform 9">
                  <a:extLst>
                    <a:ext uri="{FF2B5EF4-FFF2-40B4-BE49-F238E27FC236}">
                      <a16:creationId xmlns:a16="http://schemas.microsoft.com/office/drawing/2014/main" id="{5B0A26E1-0FDD-167C-B920-D8851AE4CBC7}"/>
                    </a:ext>
                  </a:extLst>
                </p:cNvPr>
                <p:cNvSpPr/>
                <p:nvPr/>
              </p:nvSpPr>
              <p:spPr>
                <a:xfrm>
                  <a:off x="-169933" y="-934498"/>
                  <a:ext cx="8137398" cy="6296528"/>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solidFill>
                  <a:srgbClr val="B56D52"/>
                </a:solidFill>
                <a:ln w="6001" cap="sq">
                  <a:solidFill>
                    <a:srgbClr val="9A5135"/>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hu-HU" dirty="0">
                    <a:latin typeface="Arial" panose="020B0604020202020204" pitchFamily="34" charset="0"/>
                    <a:cs typeface="Arial" panose="020B0604020202020204" pitchFamily="34" charset="0"/>
                  </a:endParaRPr>
                </a:p>
              </p:txBody>
            </p:sp>
            <p:sp>
              <p:nvSpPr>
                <p:cNvPr id="16" name="TextBox 10">
                  <a:extLst>
                    <a:ext uri="{FF2B5EF4-FFF2-40B4-BE49-F238E27FC236}">
                      <a16:creationId xmlns:a16="http://schemas.microsoft.com/office/drawing/2014/main" id="{0B72588C-33F1-C2C9-0068-9362A61653A8}"/>
                    </a:ext>
                  </a:extLst>
                </p:cNvPr>
                <p:cNvSpPr txBox="1"/>
                <p:nvPr/>
              </p:nvSpPr>
              <p:spPr>
                <a:xfrm>
                  <a:off x="845514" y="171903"/>
                  <a:ext cx="6196831" cy="5293333"/>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Végezze el a feladat- és szimuláció alapú mérést!    </a:t>
                  </a:r>
                </a:p>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hlinkClick r:id="rId3"/>
                    </a:rPr>
                    <a:t>DigKomp szimulációs mérés</a:t>
                  </a: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 </a:t>
                  </a: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TEKINTSE MEG AZ EREDMÉNYT!</a:t>
                  </a:r>
                  <a:endParaRPr lang="en-US"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pic>
            <p:nvPicPr>
              <p:cNvPr id="14" name="Kép 13">
                <a:extLst>
                  <a:ext uri="{FF2B5EF4-FFF2-40B4-BE49-F238E27FC236}">
                    <a16:creationId xmlns:a16="http://schemas.microsoft.com/office/drawing/2014/main" id="{075A9C55-63BF-4F3C-61F2-2308792D8F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86606" y="9253728"/>
                <a:ext cx="4188217" cy="4188217"/>
              </a:xfrm>
              <a:prstGeom prst="rect">
                <a:avLst/>
              </a:prstGeom>
            </p:spPr>
          </p:pic>
        </p:grpSp>
        <p:pic>
          <p:nvPicPr>
            <p:cNvPr id="11" name="Kép 10">
              <a:extLst>
                <a:ext uri="{FF2B5EF4-FFF2-40B4-BE49-F238E27FC236}">
                  <a16:creationId xmlns:a16="http://schemas.microsoft.com/office/drawing/2014/main" id="{082C9BA3-3AFD-B2C7-7C4A-387161446FFE}"/>
                </a:ext>
              </a:extLst>
            </p:cNvPr>
            <p:cNvPicPr>
              <a:picLocks noChangeAspect="1"/>
            </p:cNvPicPr>
            <p:nvPr/>
          </p:nvPicPr>
          <p:blipFill>
            <a:blip r:embed="rId7"/>
            <a:stretch>
              <a:fillRect/>
            </a:stretch>
          </p:blipFill>
          <p:spPr>
            <a:xfrm>
              <a:off x="31027928" y="9616472"/>
              <a:ext cx="4492867" cy="4466438"/>
            </a:xfrm>
            <a:prstGeom prst="rect">
              <a:avLst/>
            </a:prstGeom>
          </p:spPr>
        </p:pic>
      </p:grpSp>
    </p:spTree>
    <p:extLst>
      <p:ext uri="{BB962C8B-B14F-4D97-AF65-F5344CB8AC3E}">
        <p14:creationId xmlns:p14="http://schemas.microsoft.com/office/powerpoint/2010/main" val="42798597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69978-23CE-3E6B-8DFA-39B732532D8A}"/>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32A357E9-0B5F-4EE6-08CD-4EA957767765}"/>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53529B28-826B-4F16-4DE2-A25097EE342D}"/>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B8A6E1DC-E8E2-C121-87B9-AD746740F0BB}"/>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B4722F0D-42BA-F5E6-602C-B34B32B025E0}"/>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A6067230-08B4-A103-3B5B-95D5304C7439}"/>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F561D27E-0B74-5319-A3F4-1228049C191E}"/>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TextBox 4">
            <a:extLst>
              <a:ext uri="{FF2B5EF4-FFF2-40B4-BE49-F238E27FC236}">
                <a16:creationId xmlns:a16="http://schemas.microsoft.com/office/drawing/2014/main" id="{E82CEC96-23F1-A31A-B9E8-3A6DF518F961}"/>
              </a:ext>
            </a:extLst>
          </p:cNvPr>
          <p:cNvSpPr txBox="1"/>
          <p:nvPr/>
        </p:nvSpPr>
        <p:spPr>
          <a:xfrm>
            <a:off x="4881683" y="1089423"/>
            <a:ext cx="37844731"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pPr algn="ctr"/>
            <a:r>
              <a:rPr lang="hu-HU" dirty="0">
                <a:sym typeface="Arial Bold"/>
              </a:rPr>
              <a:t>Kompetenciaterületek</a:t>
            </a:r>
            <a:endParaRPr lang="en-US" dirty="0">
              <a:sym typeface="Arial Bold"/>
            </a:endParaRPr>
          </a:p>
        </p:txBody>
      </p:sp>
      <p:graphicFrame>
        <p:nvGraphicFramePr>
          <p:cNvPr id="2" name="Táblázat 1">
            <a:extLst>
              <a:ext uri="{FF2B5EF4-FFF2-40B4-BE49-F238E27FC236}">
                <a16:creationId xmlns:a16="http://schemas.microsoft.com/office/drawing/2014/main" id="{DFD36283-E787-C97B-C90A-4B65CBE7BC46}"/>
              </a:ext>
            </a:extLst>
          </p:cNvPr>
          <p:cNvGraphicFramePr>
            <a:graphicFrameLocks noGrp="1"/>
          </p:cNvGraphicFramePr>
          <p:nvPr>
            <p:extLst>
              <p:ext uri="{D42A27DB-BD31-4B8C-83A1-F6EECF244321}">
                <p14:modId xmlns:p14="http://schemas.microsoft.com/office/powerpoint/2010/main" val="1382041379"/>
              </p:ext>
            </p:extLst>
          </p:nvPr>
        </p:nvGraphicFramePr>
        <p:xfrm>
          <a:off x="4881684" y="2870382"/>
          <a:ext cx="37844731" cy="19953044"/>
        </p:xfrm>
        <a:graphic>
          <a:graphicData uri="http://schemas.openxmlformats.org/drawingml/2006/table">
            <a:tbl>
              <a:tblPr/>
              <a:tblGrid>
                <a:gridCol w="11465276">
                  <a:extLst>
                    <a:ext uri="{9D8B030D-6E8A-4147-A177-3AD203B41FA5}">
                      <a16:colId xmlns:a16="http://schemas.microsoft.com/office/drawing/2014/main" val="3880341391"/>
                    </a:ext>
                  </a:extLst>
                </a:gridCol>
                <a:gridCol w="26379455">
                  <a:extLst>
                    <a:ext uri="{9D8B030D-6E8A-4147-A177-3AD203B41FA5}">
                      <a16:colId xmlns:a16="http://schemas.microsoft.com/office/drawing/2014/main" val="4283846250"/>
                    </a:ext>
                  </a:extLst>
                </a:gridCol>
              </a:tblGrid>
              <a:tr h="2051312">
                <a:tc>
                  <a:txBody>
                    <a:bodyPr/>
                    <a:lstStyle/>
                    <a:p>
                      <a:pPr algn="l" fontAlgn="ctr">
                        <a:buNone/>
                      </a:pPr>
                      <a:r>
                        <a:rPr lang="hu-HU" sz="4400" b="1" i="0" u="none" strike="noStrike" dirty="0">
                          <a:solidFill>
                            <a:srgbClr val="FFFFFF"/>
                          </a:solidFill>
                          <a:effectLst/>
                          <a:latin typeface="Arial" panose="020B0604020202020204" pitchFamily="34" charset="0"/>
                        </a:rPr>
                        <a:t>DigKomp-kompetenciaterület </a:t>
                      </a:r>
                      <a:br>
                        <a:rPr lang="hu-HU" sz="4400" b="1" i="0" u="none" strike="noStrike" dirty="0">
                          <a:solidFill>
                            <a:srgbClr val="FFFFFF"/>
                          </a:solidFill>
                          <a:effectLst/>
                          <a:latin typeface="Arial" panose="020B0604020202020204" pitchFamily="34" charset="0"/>
                        </a:rPr>
                      </a:br>
                      <a:r>
                        <a:rPr lang="hu-HU" sz="4400" b="1" i="0" u="none" strike="noStrike" dirty="0">
                          <a:solidFill>
                            <a:srgbClr val="FFFFFF"/>
                          </a:solidFill>
                          <a:effectLst/>
                          <a:latin typeface="Arial" panose="020B0604020202020204" pitchFamily="34" charset="0"/>
                        </a:rPr>
                        <a:t>(1. dimenzió)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7099"/>
                    </a:solidFill>
                  </a:tcPr>
                </a:tc>
                <a:tc>
                  <a:txBody>
                    <a:bodyPr/>
                    <a:lstStyle/>
                    <a:p>
                      <a:pPr algn="l" fontAlgn="ctr">
                        <a:buNone/>
                      </a:pPr>
                      <a:r>
                        <a:rPr lang="hu-HU" sz="4400" b="1" i="0" u="none" strike="noStrike" dirty="0">
                          <a:solidFill>
                            <a:srgbClr val="FFFFFF"/>
                          </a:solidFill>
                          <a:effectLst/>
                          <a:latin typeface="Arial" panose="020B0604020202020204" pitchFamily="34" charset="0"/>
                        </a:rPr>
                        <a:t>A kompetenciaterület meghatározása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7099"/>
                    </a:solidFill>
                  </a:tcPr>
                </a:tc>
                <a:extLst>
                  <a:ext uri="{0D108BD9-81ED-4DB2-BD59-A6C34878D82A}">
                    <a16:rowId xmlns:a16="http://schemas.microsoft.com/office/drawing/2014/main" val="124106290"/>
                  </a:ext>
                </a:extLst>
              </a:tr>
              <a:tr h="3616150">
                <a:tc>
                  <a:txBody>
                    <a:bodyPr/>
                    <a:lstStyle/>
                    <a:p>
                      <a:pPr algn="l" fontAlgn="ctr">
                        <a:buNone/>
                      </a:pPr>
                      <a:r>
                        <a:rPr lang="hu-HU" sz="4400" b="0" i="0" u="none" strike="noStrike" dirty="0">
                          <a:solidFill>
                            <a:srgbClr val="000000"/>
                          </a:solidFill>
                          <a:effectLst/>
                          <a:latin typeface="Arial" panose="020B0604020202020204" pitchFamily="34" charset="0"/>
                        </a:rPr>
                        <a:t>1. Információ- és adatmenedzsment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Az információs igények megfogalmazása, a digitális adatok, információk és tartalmak felkutatása és visszakeresése.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 forrás és tartalom relevanciájának megítélése.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Digitális adatok, információk és tartalmak tárolása, kezelése és rendszerezése.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93189083"/>
                  </a:ext>
                </a:extLst>
              </a:tr>
              <a:tr h="4403826">
                <a:tc>
                  <a:txBody>
                    <a:bodyPr/>
                    <a:lstStyle/>
                    <a:p>
                      <a:pPr algn="l" fontAlgn="ctr">
                        <a:buNone/>
                      </a:pPr>
                      <a:r>
                        <a:rPr lang="hu-HU" sz="4400" b="0" i="0" u="none" strike="noStrike" dirty="0">
                          <a:solidFill>
                            <a:srgbClr val="000000"/>
                          </a:solidFill>
                          <a:effectLst/>
                          <a:latin typeface="Arial" panose="020B0604020202020204" pitchFamily="34" charset="0"/>
                        </a:rPr>
                        <a:t>2. Kommunikáció és együttműködés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Interakció, kommunikáció és együttműködés a digitális technológiák segítségével, miközben tudatában van a kulturális és generációs sokszínűségnek.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Részvétel a társadalomban állami és magán digitális szolgáltatásokon és részvételen alapuló állampolgárságon keresztül.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 digitális jelenlét, identitás és hírnév kezelése.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33730522"/>
                  </a:ext>
                </a:extLst>
              </a:tr>
              <a:tr h="3616150">
                <a:tc>
                  <a:txBody>
                    <a:bodyPr/>
                    <a:lstStyle/>
                    <a:p>
                      <a:pPr algn="l" fontAlgn="ctr">
                        <a:buNone/>
                      </a:pPr>
                      <a:r>
                        <a:rPr lang="hu-HU" sz="4400" b="0" i="0" u="none" strike="noStrike" dirty="0">
                          <a:solidFill>
                            <a:srgbClr val="000000"/>
                          </a:solidFill>
                          <a:effectLst/>
                          <a:latin typeface="Arial" panose="020B0604020202020204" pitchFamily="34" charset="0"/>
                        </a:rPr>
                        <a:t>3. Digitális tartalmak létrehozása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Digitális tartalom létrehozása és szerkesztése.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Az információk és tartalmak fejlesztése és integrálása egy meglévő tudásanyagba.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Annak megértése, hogyan kell alkalmazni a szerzői jogokat és az engedélyeket, valamint, hogy miként lehet egy számítógépes rendszernek érthető utasításokat adni.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0006907"/>
                  </a:ext>
                </a:extLst>
              </a:tr>
              <a:tr h="3616150">
                <a:tc>
                  <a:txBody>
                    <a:bodyPr/>
                    <a:lstStyle/>
                    <a:p>
                      <a:pPr algn="l" fontAlgn="ctr">
                        <a:buNone/>
                      </a:pPr>
                      <a:r>
                        <a:rPr lang="hu-HU" sz="4400" b="0" i="0" u="none" strike="noStrike" dirty="0">
                          <a:solidFill>
                            <a:srgbClr val="000000"/>
                          </a:solidFill>
                          <a:effectLst/>
                          <a:latin typeface="Arial" panose="020B0604020202020204" pitchFamily="34" charset="0"/>
                        </a:rPr>
                        <a:t>4. Biztonság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Az eszközök, a tartalom, a személyes adatok és a magánélet védelme digitális környezetben.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 fizikai és pszichológiai egészség védelme, valamint a társadalmi jóllétet és a társadalmi befogadást szolgáló digitális technológiákkal való tudatosság megteremtése.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Tisztában lenni a digitális technológiák környezeti hatásával és azok használatával.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11371260"/>
                  </a:ext>
                </a:extLst>
              </a:tr>
              <a:tr h="2649456">
                <a:tc>
                  <a:txBody>
                    <a:bodyPr/>
                    <a:lstStyle/>
                    <a:p>
                      <a:pPr algn="l" fontAlgn="ctr">
                        <a:buNone/>
                      </a:pPr>
                      <a:r>
                        <a:rPr lang="hu-HU" sz="4400" b="0" i="0" u="none" strike="noStrike" dirty="0">
                          <a:solidFill>
                            <a:srgbClr val="000000"/>
                          </a:solidFill>
                          <a:effectLst/>
                          <a:latin typeface="Arial" panose="020B0604020202020204" pitchFamily="34" charset="0"/>
                        </a:rPr>
                        <a:t>5. Problémamegoldás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Az igények és problémák azonosítása, valamint a fogalmi problémák megoldása digitális környezetben. Digitális eszközök használata a folyamatok és termékek innovációjához.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 digitális evolúció naprakész követése.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234594508"/>
                  </a:ext>
                </a:extLst>
              </a:tr>
            </a:tbl>
          </a:graphicData>
        </a:graphic>
      </p:graphicFrame>
      <p:pic>
        <p:nvPicPr>
          <p:cNvPr id="4" name="Kép 3">
            <a:extLst>
              <a:ext uri="{FF2B5EF4-FFF2-40B4-BE49-F238E27FC236}">
                <a16:creationId xmlns:a16="http://schemas.microsoft.com/office/drawing/2014/main" id="{50EDC71E-E9CA-BBE1-CA16-5F3447825F0B}"/>
              </a:ext>
            </a:extLst>
          </p:cNvPr>
          <p:cNvPicPr>
            <a:picLocks noChangeAspect="1"/>
          </p:cNvPicPr>
          <p:nvPr/>
        </p:nvPicPr>
        <p:blipFill>
          <a:blip r:embed="rId5"/>
          <a:stretch>
            <a:fillRect/>
          </a:stretch>
        </p:blipFill>
        <p:spPr>
          <a:xfrm>
            <a:off x="495180" y="20723"/>
            <a:ext cx="7715046" cy="2849659"/>
          </a:xfrm>
          <a:prstGeom prst="rect">
            <a:avLst/>
          </a:prstGeom>
        </p:spPr>
      </p:pic>
    </p:spTree>
    <p:extLst>
      <p:ext uri="{BB962C8B-B14F-4D97-AF65-F5344CB8AC3E}">
        <p14:creationId xmlns:p14="http://schemas.microsoft.com/office/powerpoint/2010/main" val="3012173021"/>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C5022-94E9-2091-E9AF-AEB56D8E32B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F1B3C8E3-46A3-F99E-F66F-6BC1098C241C}"/>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II./3 Konzultációs feladat egy lehetséges kimenete</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DF12AA04-07F2-E6F8-1342-D8D759F8BF44}"/>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2FA2255E-8186-F208-C277-F7D5C1BEC989}"/>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FB462384-1B44-C892-CB78-2256C62F80A3}"/>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FF7FC944-7B49-233D-C78B-17D657485F3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89CD2C7F-2158-CA61-4FE1-87E3701D3D1D}"/>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2992386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6B007-D979-17D0-58C6-AE19490AE3B2}"/>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0F0384A0-456E-3BDE-1459-BFD6D6C2E6E9}"/>
              </a:ext>
            </a:extLst>
          </p:cNvPr>
          <p:cNvSpPr>
            <a:spLocks noGrp="1"/>
          </p:cNvSpPr>
          <p:nvPr>
            <p:ph type="title"/>
          </p:nvPr>
        </p:nvSpPr>
        <p:spPr>
          <a:xfrm>
            <a:off x="1488687" y="1182858"/>
            <a:ext cx="24677539" cy="4325324"/>
          </a:xfrm>
        </p:spPr>
        <p:txBody>
          <a:bodyPr>
            <a:normAutofit/>
          </a:bodyPr>
          <a:lstStyle/>
          <a:p>
            <a:r>
              <a:rPr lang="hu-HU" sz="8000" dirty="0">
                <a:latin typeface="Arial" panose="020B0604020202020204" pitchFamily="34" charset="0"/>
                <a:cs typeface="Arial" panose="020B0604020202020204" pitchFamily="34" charset="0"/>
              </a:rPr>
              <a:t>Összefoglalás</a:t>
            </a:r>
          </a:p>
        </p:txBody>
      </p:sp>
      <p:grpSp>
        <p:nvGrpSpPr>
          <p:cNvPr id="4" name="Group 51">
            <a:extLst>
              <a:ext uri="{FF2B5EF4-FFF2-40B4-BE49-F238E27FC236}">
                <a16:creationId xmlns:a16="http://schemas.microsoft.com/office/drawing/2014/main" id="{4B0168D2-99AB-1745-84E6-C2E2A07E6C97}"/>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ED10A359-1648-8D13-47BA-4C84AE65BB3D}"/>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45BB377D-A9A5-FC58-B009-9AB6C65AC2CE}"/>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90465CC2-3444-B534-3493-FA1EF4534013}"/>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7A63FCA0-A06B-EC73-2724-97610BB4F5EF}"/>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Szövegdoboz 11">
            <a:extLst>
              <a:ext uri="{FF2B5EF4-FFF2-40B4-BE49-F238E27FC236}">
                <a16:creationId xmlns:a16="http://schemas.microsoft.com/office/drawing/2014/main" id="{C94157DC-6B27-CBA2-9FC3-24AB7648BB81}"/>
              </a:ext>
            </a:extLst>
          </p:cNvPr>
          <p:cNvSpPr txBox="1"/>
          <p:nvPr/>
        </p:nvSpPr>
        <p:spPr>
          <a:xfrm>
            <a:off x="3962400" y="5914582"/>
            <a:ext cx="38429183" cy="1952514"/>
          </a:xfrm>
          <a:prstGeom prst="rect">
            <a:avLst/>
          </a:prstGeom>
          <a:solidFill>
            <a:schemeClr val="bg1"/>
          </a:solidFill>
          <a:ln w="63500">
            <a:solidFill>
              <a:srgbClr val="9E8274"/>
            </a:solidFill>
          </a:ln>
        </p:spPr>
        <p:txBody>
          <a:bodyPr wrap="square" lIns="540000" tIns="540000" rIns="540000" bIns="540000">
            <a:spAutoFit/>
          </a:bodyPr>
          <a:lstStyle/>
          <a:p>
            <a:pPr>
              <a:lnSpc>
                <a:spcPct val="113000"/>
              </a:lnSpc>
              <a:spcAft>
                <a:spcPts val="600"/>
              </a:spcAft>
            </a:pPr>
            <a:endParaRPr lang="hu-HU" sz="5400" dirty="0">
              <a:latin typeface="Arial" panose="020B0604020202020204" pitchFamily="34" charset="0"/>
              <a:cs typeface="Arial" panose="020B0604020202020204" pitchFamily="34" charset="0"/>
            </a:endParaRPr>
          </a:p>
        </p:txBody>
      </p:sp>
      <p:sp>
        <p:nvSpPr>
          <p:cNvPr id="14" name="TextBox 8">
            <a:extLst>
              <a:ext uri="{FF2B5EF4-FFF2-40B4-BE49-F238E27FC236}">
                <a16:creationId xmlns:a16="http://schemas.microsoft.com/office/drawing/2014/main" id="{29F275C7-8180-E7C2-0451-A48B4FE5EF69}"/>
              </a:ext>
            </a:extLst>
          </p:cNvPr>
          <p:cNvSpPr txBox="1"/>
          <p:nvPr/>
        </p:nvSpPr>
        <p:spPr>
          <a:xfrm>
            <a:off x="1444464" y="2845059"/>
            <a:ext cx="44291552"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xxx</a:t>
            </a:r>
          </a:p>
        </p:txBody>
      </p:sp>
    </p:spTree>
    <p:extLst>
      <p:ext uri="{BB962C8B-B14F-4D97-AF65-F5344CB8AC3E}">
        <p14:creationId xmlns:p14="http://schemas.microsoft.com/office/powerpoint/2010/main" val="25243055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CE91C-CF47-8A76-A121-387A0A94A60C}"/>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F1D978B-E3C6-48B7-6676-40BA9A510A52}"/>
              </a:ext>
            </a:extLst>
          </p:cNvPr>
          <p:cNvSpPr>
            <a:spLocks noGrp="1"/>
          </p:cNvSpPr>
          <p:nvPr>
            <p:ph type="title"/>
          </p:nvPr>
        </p:nvSpPr>
        <p:spPr>
          <a:xfrm>
            <a:off x="1488687" y="1182858"/>
            <a:ext cx="24677539" cy="4325324"/>
          </a:xfrm>
        </p:spPr>
        <p:txBody>
          <a:bodyPr>
            <a:normAutofit/>
          </a:bodyPr>
          <a:lstStyle/>
          <a:p>
            <a:r>
              <a:rPr lang="hu-HU" sz="8000" dirty="0">
                <a:latin typeface="Arial" panose="020B0604020202020204" pitchFamily="34" charset="0"/>
                <a:cs typeface="Arial" panose="020B0604020202020204" pitchFamily="34" charset="0"/>
              </a:rPr>
              <a:t>TANULÁSI EREDMÉNYEK</a:t>
            </a:r>
            <a:br>
              <a:rPr lang="hu-HU" sz="8000" dirty="0">
                <a:latin typeface="Arial" panose="020B0604020202020204" pitchFamily="34" charset="0"/>
                <a:cs typeface="Arial" panose="020B0604020202020204" pitchFamily="34" charset="0"/>
              </a:rPr>
            </a:br>
            <a:endParaRPr lang="hu-HU" sz="8000" dirty="0">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21FB82FF-29BD-D4FF-74E5-7BCAEE96AE79}"/>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16D179C1-3F9D-8B50-2A5F-EE5F1D29DF60}"/>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00A6B34D-A1E3-E11B-2E82-7F2D0642FE18}"/>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0F5A4EBD-4C24-FD1E-2121-E5DD7648ACC2}"/>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533DB5F6-1FCC-D7C7-70B8-185BC016196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Szövegdoboz 11">
            <a:extLst>
              <a:ext uri="{FF2B5EF4-FFF2-40B4-BE49-F238E27FC236}">
                <a16:creationId xmlns:a16="http://schemas.microsoft.com/office/drawing/2014/main" id="{743F37A7-BFE8-8FD8-2FE9-47131F9FC3E4}"/>
              </a:ext>
            </a:extLst>
          </p:cNvPr>
          <p:cNvSpPr txBox="1"/>
          <p:nvPr/>
        </p:nvSpPr>
        <p:spPr>
          <a:xfrm>
            <a:off x="3962400" y="5914582"/>
            <a:ext cx="38429183" cy="17900470"/>
          </a:xfrm>
          <a:prstGeom prst="rect">
            <a:avLst/>
          </a:prstGeom>
          <a:solidFill>
            <a:schemeClr val="bg1"/>
          </a:solidFill>
          <a:ln w="63500">
            <a:solidFill>
              <a:srgbClr val="9E8274"/>
            </a:solidFill>
          </a:ln>
        </p:spPr>
        <p:txBody>
          <a:bodyPr wrap="square" lIns="540000" tIns="540000" rIns="540000" bIns="540000">
            <a:spAutoFit/>
          </a:bodyPr>
          <a:lstStyle/>
          <a:p>
            <a:pPr>
              <a:lnSpc>
                <a:spcPct val="113000"/>
              </a:lnSpc>
              <a:spcAft>
                <a:spcPts val="600"/>
              </a:spcAft>
            </a:pPr>
            <a:r>
              <a:rPr lang="hu-HU" sz="5400" b="1" dirty="0">
                <a:latin typeface="Arial" panose="020B0604020202020204" pitchFamily="34" charset="0"/>
                <a:cs typeface="Arial" panose="020B0604020202020204" pitchFamily="34" charset="0"/>
              </a:rPr>
              <a:t>Tudás</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Ismeri a digitális kompetencia fogalmát, jelentőségét és fő alkalmazási területeit.</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Ismeri a </a:t>
            </a:r>
            <a:r>
              <a:rPr lang="hu-HU" sz="5400" dirty="0" err="1">
                <a:latin typeface="Arial" panose="020B0604020202020204" pitchFamily="34" charset="0"/>
                <a:cs typeface="Arial" panose="020B0604020202020204" pitchFamily="34" charset="0"/>
              </a:rPr>
              <a:t>DigComp</a:t>
            </a:r>
            <a:r>
              <a:rPr lang="hu-HU" sz="5400" dirty="0">
                <a:latin typeface="Arial" panose="020B0604020202020204" pitchFamily="34" charset="0"/>
                <a:cs typeface="Arial" panose="020B0604020202020204" pitchFamily="34" charset="0"/>
              </a:rPr>
              <a:t> 2.2 és a hazai DigKomp-keretrendszer felépítését, kompetenciaterületeit és kompetenciaelemeit.</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Ismeri a DigKomp-alapú kompetenciafejlesztési folyamat fő elemeit a kompetenciaméréstől az értékelésen át a tanúsításig.</a:t>
            </a:r>
          </a:p>
          <a:p>
            <a:pPr>
              <a:lnSpc>
                <a:spcPct val="113000"/>
              </a:lnSpc>
              <a:spcAft>
                <a:spcPts val="600"/>
              </a:spcAft>
            </a:pPr>
            <a:r>
              <a:rPr lang="hu-HU" sz="5400" b="1" dirty="0">
                <a:latin typeface="Arial" panose="020B0604020202020204" pitchFamily="34" charset="0"/>
                <a:cs typeface="Arial" panose="020B0604020202020204" pitchFamily="34" charset="0"/>
              </a:rPr>
              <a:t>Képesség</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Képes hétköznapi és szakmai digitális tevékenységeket DigKomp-kompetenciaterületekhez és kompetenciaelemekhez kapcsolni, és választását indokolni.</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Képes felismerni és értelmezni egy képzési program DigKomp szerinti szakmai illeszkedésének fő szempontjait.</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Képes értelmezni és összehasonlítani a digitáliskompetencia-mérések eredményeit, valamint azok alapján fejlesztési irányokat azonosítani.</a:t>
            </a:r>
          </a:p>
          <a:p>
            <a:pPr>
              <a:lnSpc>
                <a:spcPct val="113000"/>
              </a:lnSpc>
              <a:spcAft>
                <a:spcPts val="600"/>
              </a:spcAft>
            </a:pPr>
            <a:r>
              <a:rPr lang="hu-HU" sz="5400" b="1" dirty="0">
                <a:latin typeface="Arial" panose="020B0604020202020204" pitchFamily="34" charset="0"/>
                <a:cs typeface="Arial" panose="020B0604020202020204" pitchFamily="34" charset="0"/>
              </a:rPr>
              <a:t>Attitűd</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Nyitott saját digitális kompetenciáinak tudatos és folyamatos fejlesztésére.</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Kritikusan és reflektíven viszonyul a kompetenciamérési eredményekhez és az alkalmazott mérési módszerekhez.</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Törekszik arra, hogy a digitális kompetenciák fejlesztése, mérése, értékelése és tanúsítása során egységes, szakmailag megalapozott szemléletet alkalmazzon.</a:t>
            </a:r>
          </a:p>
          <a:p>
            <a:pPr>
              <a:lnSpc>
                <a:spcPct val="113000"/>
              </a:lnSpc>
              <a:spcAft>
                <a:spcPts val="600"/>
              </a:spcAft>
            </a:pPr>
            <a:endParaRPr lang="hu-HU" sz="5400" dirty="0">
              <a:latin typeface="Arial" panose="020B0604020202020204" pitchFamily="34" charset="0"/>
              <a:cs typeface="Arial" panose="020B0604020202020204" pitchFamily="34" charset="0"/>
            </a:endParaRPr>
          </a:p>
        </p:txBody>
      </p:sp>
      <p:sp>
        <p:nvSpPr>
          <p:cNvPr id="14" name="TextBox 8">
            <a:extLst>
              <a:ext uri="{FF2B5EF4-FFF2-40B4-BE49-F238E27FC236}">
                <a16:creationId xmlns:a16="http://schemas.microsoft.com/office/drawing/2014/main" id="{78E7294D-7CA1-623F-846B-73928467831C}"/>
              </a:ext>
            </a:extLst>
          </p:cNvPr>
          <p:cNvSpPr txBox="1"/>
          <p:nvPr/>
        </p:nvSpPr>
        <p:spPr>
          <a:xfrm>
            <a:off x="1444464" y="2845059"/>
            <a:ext cx="44291552"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Vissza a kezdetekhez: teljesültek-e a kitűzött tanulási célok?</a:t>
            </a:r>
          </a:p>
        </p:txBody>
      </p:sp>
    </p:spTree>
    <p:extLst>
      <p:ext uri="{BB962C8B-B14F-4D97-AF65-F5344CB8AC3E}">
        <p14:creationId xmlns:p14="http://schemas.microsoft.com/office/powerpoint/2010/main" val="4540903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18772-7480-F5BF-0C95-137F4925228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968C23A-0D5B-31A3-7BE4-6A032051EC55}"/>
              </a:ext>
            </a:extLst>
          </p:cNvPr>
          <p:cNvSpPr>
            <a:spLocks noGrp="1"/>
          </p:cNvSpPr>
          <p:nvPr>
            <p:ph type="title"/>
          </p:nvPr>
        </p:nvSpPr>
        <p:spPr>
          <a:xfrm>
            <a:off x="1415535" y="1182858"/>
            <a:ext cx="24677539" cy="4325324"/>
          </a:xfrm>
        </p:spPr>
        <p:txBody>
          <a:bodyPr>
            <a:normAutofit/>
          </a:bodyPr>
          <a:lstStyle/>
          <a:p>
            <a:r>
              <a:rPr lang="hu-HU" sz="8000" dirty="0">
                <a:latin typeface="Arial" panose="020B0604020202020204" pitchFamily="34" charset="0"/>
                <a:cs typeface="Arial" panose="020B0604020202020204" pitchFamily="34" charset="0"/>
              </a:rPr>
              <a:t>KÉRDÉSEK ÉS VISSZAJELZÉS</a:t>
            </a:r>
          </a:p>
        </p:txBody>
      </p:sp>
      <p:sp>
        <p:nvSpPr>
          <p:cNvPr id="3" name="Szöveg helye 2">
            <a:extLst>
              <a:ext uri="{FF2B5EF4-FFF2-40B4-BE49-F238E27FC236}">
                <a16:creationId xmlns:a16="http://schemas.microsoft.com/office/drawing/2014/main" id="{D4A5E31C-E39C-700A-A7A3-BE748D90A512}"/>
              </a:ext>
            </a:extLst>
          </p:cNvPr>
          <p:cNvSpPr>
            <a:spLocks noGrp="1"/>
          </p:cNvSpPr>
          <p:nvPr>
            <p:ph type="body" idx="1"/>
          </p:nvPr>
        </p:nvSpPr>
        <p:spPr>
          <a:xfrm>
            <a:off x="7385685" y="11802436"/>
            <a:ext cx="17961484" cy="8030385"/>
          </a:xfrm>
          <a:solidFill>
            <a:schemeClr val="bg1"/>
          </a:solidFill>
          <a:ln w="63500">
            <a:solidFill>
              <a:srgbClr val="9E8274"/>
            </a:solidFill>
          </a:ln>
        </p:spPr>
        <p:txBody>
          <a:bodyPr>
            <a:noAutofit/>
          </a:bodyPr>
          <a:lstStyle/>
          <a:p>
            <a:endParaRPr lang="hu-HU" sz="7200" dirty="0">
              <a:latin typeface="Arial" panose="020B0604020202020204" pitchFamily="34" charset="0"/>
              <a:cs typeface="Arial" panose="020B0604020202020204" pitchFamily="34" charset="0"/>
            </a:endParaRPr>
          </a:p>
          <a:p>
            <a:r>
              <a:rPr lang="hu-HU" sz="7200" dirty="0">
                <a:solidFill>
                  <a:schemeClr val="tx1"/>
                </a:solidFill>
                <a:latin typeface="Arial" panose="020B0604020202020204" pitchFamily="34" charset="0"/>
                <a:cs typeface="Arial" panose="020B0604020202020204" pitchFamily="34" charset="0"/>
              </a:rPr>
              <a:t>Kérjük töltsék ki az alábbi kérdőíveket </a:t>
            </a:r>
          </a:p>
          <a:p>
            <a:pPr marL="1143000" indent="-1143000">
              <a:buFont typeface="Wingdings" panose="05000000000000000000" pitchFamily="2" charset="2"/>
              <a:buChar char="ü"/>
            </a:pPr>
            <a:r>
              <a:rPr lang="hu-HU" sz="7200" dirty="0">
                <a:solidFill>
                  <a:schemeClr val="tx1"/>
                </a:solidFill>
                <a:latin typeface="Arial" panose="020B0604020202020204" pitchFamily="34" charset="0"/>
                <a:cs typeface="Arial" panose="020B0604020202020204" pitchFamily="34" charset="0"/>
              </a:rPr>
              <a:t>ESZA bemeneti,</a:t>
            </a:r>
          </a:p>
          <a:p>
            <a:pPr marL="1143000" indent="-1143000">
              <a:buFont typeface="Wingdings" panose="05000000000000000000" pitchFamily="2" charset="2"/>
              <a:buChar char="ü"/>
            </a:pPr>
            <a:r>
              <a:rPr lang="hu-HU" sz="7200" dirty="0">
                <a:solidFill>
                  <a:schemeClr val="tx1"/>
                </a:solidFill>
                <a:latin typeface="Arial" panose="020B0604020202020204" pitchFamily="34" charset="0"/>
                <a:cs typeface="Arial" panose="020B0604020202020204" pitchFamily="34" charset="0"/>
              </a:rPr>
              <a:t>ESZA kimeneti és az </a:t>
            </a:r>
          </a:p>
          <a:p>
            <a:pPr marL="1143000" indent="-1143000">
              <a:buFont typeface="Wingdings" panose="05000000000000000000" pitchFamily="2" charset="2"/>
              <a:buChar char="ü"/>
            </a:pPr>
            <a:r>
              <a:rPr lang="hu-HU" sz="7200" dirty="0">
                <a:solidFill>
                  <a:schemeClr val="tx1"/>
                </a:solidFill>
                <a:latin typeface="Arial" panose="020B0604020202020204" pitchFamily="34" charset="0"/>
                <a:cs typeface="Arial" panose="020B0604020202020204" pitchFamily="34" charset="0"/>
              </a:rPr>
              <a:t>elégedettségi kérdőívet</a:t>
            </a:r>
          </a:p>
          <a:p>
            <a:r>
              <a:rPr lang="hu-HU" sz="7200" dirty="0">
                <a:solidFill>
                  <a:schemeClr val="tx1"/>
                </a:solidFill>
                <a:latin typeface="Arial" panose="020B0604020202020204" pitchFamily="34" charset="0"/>
                <a:cs typeface="Arial" panose="020B0604020202020204" pitchFamily="34" charset="0"/>
              </a:rPr>
              <a:t>a képzésadminisztrációs felületen: </a:t>
            </a:r>
          </a:p>
          <a:p>
            <a:r>
              <a:rPr lang="hu-HU" sz="7200" dirty="0">
                <a:latin typeface="Arial" panose="020B0604020202020204" pitchFamily="34" charset="0"/>
                <a:cs typeface="Arial" panose="020B0604020202020204" pitchFamily="34" charset="0"/>
                <a:hlinkClick r:id="rId2"/>
              </a:rPr>
              <a:t>https://digkomp.fkreta.hu/</a:t>
            </a:r>
            <a:r>
              <a:rPr lang="hu-HU" sz="7200" dirty="0">
                <a:latin typeface="Arial" panose="020B0604020202020204" pitchFamily="34" charset="0"/>
                <a:cs typeface="Arial" panose="020B0604020202020204" pitchFamily="34" charset="0"/>
              </a:rPr>
              <a:t> </a:t>
            </a:r>
          </a:p>
        </p:txBody>
      </p:sp>
      <p:grpSp>
        <p:nvGrpSpPr>
          <p:cNvPr id="4" name="Group 51">
            <a:extLst>
              <a:ext uri="{FF2B5EF4-FFF2-40B4-BE49-F238E27FC236}">
                <a16:creationId xmlns:a16="http://schemas.microsoft.com/office/drawing/2014/main" id="{141DBE28-198A-FC72-4149-2DB87793931E}"/>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002560B8-9712-C10A-8498-0045E4DEC765}"/>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1A5CF6EC-1582-BB83-EE0C-45D9B23DCA3E}"/>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6C71401D-2ECE-F8A0-A8E2-DD520D68566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36AB0F8E-8553-A295-346B-46236CD0D21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pic>
        <p:nvPicPr>
          <p:cNvPr id="10" name="Kép 9">
            <a:extLst>
              <a:ext uri="{FF2B5EF4-FFF2-40B4-BE49-F238E27FC236}">
                <a16:creationId xmlns:a16="http://schemas.microsoft.com/office/drawing/2014/main" id="{F01F852F-1F83-48E8-350B-55AFABA0BB02}"/>
              </a:ext>
            </a:extLst>
          </p:cNvPr>
          <p:cNvPicPr>
            <a:picLocks noChangeAspect="1"/>
          </p:cNvPicPr>
          <p:nvPr/>
        </p:nvPicPr>
        <p:blipFill>
          <a:blip r:embed="rId4"/>
          <a:stretch>
            <a:fillRect/>
          </a:stretch>
        </p:blipFill>
        <p:spPr>
          <a:xfrm>
            <a:off x="26343633" y="12603614"/>
            <a:ext cx="6325483" cy="6344535"/>
          </a:xfrm>
          <a:prstGeom prst="rect">
            <a:avLst/>
          </a:prstGeom>
        </p:spPr>
      </p:pic>
      <p:sp>
        <p:nvSpPr>
          <p:cNvPr id="15" name="Cím 1">
            <a:extLst>
              <a:ext uri="{FF2B5EF4-FFF2-40B4-BE49-F238E27FC236}">
                <a16:creationId xmlns:a16="http://schemas.microsoft.com/office/drawing/2014/main" id="{301B741F-82EA-F8C3-42FE-A08456327A7E}"/>
              </a:ext>
            </a:extLst>
          </p:cNvPr>
          <p:cNvSpPr txBox="1">
            <a:spLocks/>
          </p:cNvSpPr>
          <p:nvPr/>
        </p:nvSpPr>
        <p:spPr>
          <a:xfrm>
            <a:off x="7302108" y="10107093"/>
            <a:ext cx="24677539" cy="4325324"/>
          </a:xfrm>
          <a:prstGeom prst="rect">
            <a:avLst/>
          </a:prstGeom>
        </p:spPr>
        <p:txBody>
          <a:bodyPr vert="horz" lIns="91440" tIns="45720" rIns="91440" bIns="45720" rtlCol="0" anchor="t">
            <a:normAutofit/>
          </a:bodyPr>
          <a:lstStyle>
            <a:lvl1pPr algn="l" defTabSz="1451610" rtl="0" eaLnBrk="1" latinLnBrk="0" hangingPunct="1">
              <a:spcBef>
                <a:spcPct val="0"/>
              </a:spcBef>
              <a:buNone/>
              <a:defRPr sz="12700" b="1" kern="1200" cap="all">
                <a:solidFill>
                  <a:schemeClr val="tx1"/>
                </a:solidFill>
                <a:latin typeface="+mj-lt"/>
                <a:ea typeface="+mj-ea"/>
                <a:cs typeface="+mj-cs"/>
              </a:defRPr>
            </a:lvl1pPr>
          </a:lstStyle>
          <a:p>
            <a:pPr defTabSz="1451701"/>
            <a:r>
              <a:rPr lang="hu-HU" sz="9600" cap="none" dirty="0">
                <a:ln w="12700" cmpd="sng">
                  <a:solidFill>
                    <a:srgbClr val="9E8274"/>
                  </a:solidFill>
                  <a:prstDash val="solid"/>
                </a:ln>
                <a:solidFill>
                  <a:srgbClr val="9E8274"/>
                </a:solidFill>
                <a:effectLst>
                  <a:outerShdw blurRad="50800" dist="38100" dir="18900000" algn="bl" rotWithShape="0">
                    <a:prstClr val="black">
                      <a:alpha val="40000"/>
                    </a:prstClr>
                  </a:outerShdw>
                </a:effectLst>
                <a:latin typeface="Arial" panose="020B0604020202020204" pitchFamily="34" charset="0"/>
                <a:ea typeface="+mn-ea"/>
                <a:cs typeface="Arial" panose="020B0604020202020204" pitchFamily="34" charset="0"/>
              </a:rPr>
              <a:t>KÉRDŐÍVEK</a:t>
            </a:r>
          </a:p>
        </p:txBody>
      </p:sp>
      <p:sp>
        <p:nvSpPr>
          <p:cNvPr id="17" name="Téglalap 16">
            <a:extLst>
              <a:ext uri="{FF2B5EF4-FFF2-40B4-BE49-F238E27FC236}">
                <a16:creationId xmlns:a16="http://schemas.microsoft.com/office/drawing/2014/main" id="{C9F23C94-974A-0009-BFAE-9662D6FB8744}"/>
              </a:ext>
            </a:extLst>
          </p:cNvPr>
          <p:cNvSpPr>
            <a:spLocks noChangeAspect="1"/>
          </p:cNvSpPr>
          <p:nvPr/>
        </p:nvSpPr>
        <p:spPr>
          <a:xfrm>
            <a:off x="1647468" y="4048815"/>
            <a:ext cx="17480789" cy="3154710"/>
          </a:xfrm>
          <a:prstGeom prst="rect">
            <a:avLst/>
          </a:prstGeom>
          <a:noFill/>
        </p:spPr>
        <p:txBody>
          <a:bodyPr wrap="square" lIns="91440" tIns="45720" rIns="91440" bIns="45720">
            <a:spAutoFit/>
          </a:bodyPr>
          <a:lstStyle/>
          <a:p>
            <a:pPr algn="ctr"/>
            <a:r>
              <a:rPr lang="hu-HU" sz="19900" b="1" cap="none" spc="0" dirty="0">
                <a:ln w="12700" cmpd="sng">
                  <a:solidFill>
                    <a:srgbClr val="9E8274"/>
                  </a:solidFill>
                  <a:prstDash val="solid"/>
                </a:ln>
                <a:solidFill>
                  <a:srgbClr val="9E8274"/>
                </a:solidFill>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Q&amp;A</a:t>
            </a:r>
          </a:p>
        </p:txBody>
      </p:sp>
    </p:spTree>
    <p:extLst>
      <p:ext uri="{BB962C8B-B14F-4D97-AF65-F5344CB8AC3E}">
        <p14:creationId xmlns:p14="http://schemas.microsoft.com/office/powerpoint/2010/main" val="14631484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800AE-AFA0-6E44-1999-A94BC95058C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57EF566-A4E4-B33E-A957-EC15A472BDFC}"/>
              </a:ext>
            </a:extLst>
          </p:cNvPr>
          <p:cNvSpPr txBox="1"/>
          <p:nvPr/>
        </p:nvSpPr>
        <p:spPr>
          <a:xfrm>
            <a:off x="2612916" y="9806300"/>
            <a:ext cx="43838922" cy="3090590"/>
          </a:xfrm>
          <a:prstGeom prst="rect">
            <a:avLst/>
          </a:prstGeom>
        </p:spPr>
        <p:txBody>
          <a:bodyPr lIns="0" tIns="0" rIns="0" bIns="0" rtlCol="0" anchor="t">
            <a:spAutoFit/>
          </a:bodyPr>
          <a:lstStyle/>
          <a:p>
            <a:pPr>
              <a:lnSpc>
                <a:spcPts val="24130"/>
              </a:lnSpc>
            </a:pPr>
            <a:r>
              <a:rPr lang="hu-HU" sz="24130" b="1" spc="-1207" dirty="0">
                <a:solidFill>
                  <a:srgbClr val="ACA69E"/>
                </a:solidFill>
                <a:latin typeface="Arial Bold"/>
                <a:ea typeface="Arial Bold"/>
                <a:cs typeface="Arial Bold"/>
                <a:sym typeface="Arial Bold"/>
              </a:rPr>
              <a:t>KÖSZÖNÖM A FIGYELMET!</a:t>
            </a:r>
          </a:p>
        </p:txBody>
      </p:sp>
      <p:grpSp>
        <p:nvGrpSpPr>
          <p:cNvPr id="3" name="Group 3">
            <a:extLst>
              <a:ext uri="{FF2B5EF4-FFF2-40B4-BE49-F238E27FC236}">
                <a16:creationId xmlns:a16="http://schemas.microsoft.com/office/drawing/2014/main" id="{1EF3920B-D9CE-D645-F19E-50E8C29668F5}"/>
              </a:ext>
            </a:extLst>
          </p:cNvPr>
          <p:cNvGrpSpPr/>
          <p:nvPr/>
        </p:nvGrpSpPr>
        <p:grpSpPr>
          <a:xfrm>
            <a:off x="2" y="2134"/>
            <a:ext cx="21174466" cy="6034723"/>
            <a:chOff x="0" y="0"/>
            <a:chExt cx="11115129" cy="3167812"/>
          </a:xfrm>
        </p:grpSpPr>
        <p:sp>
          <p:nvSpPr>
            <p:cNvPr id="4" name="Freeform 4">
              <a:extLst>
                <a:ext uri="{FF2B5EF4-FFF2-40B4-BE49-F238E27FC236}">
                  <a16:creationId xmlns:a16="http://schemas.microsoft.com/office/drawing/2014/main" id="{CE8D1100-61F2-55BC-4CFF-F82D0C68A0B9}"/>
                </a:ext>
              </a:extLst>
            </p:cNvPr>
            <p:cNvSpPr/>
            <p:nvPr/>
          </p:nvSpPr>
          <p:spPr>
            <a:xfrm>
              <a:off x="0" y="0"/>
              <a:ext cx="11115167" cy="3167761"/>
            </a:xfrm>
            <a:custGeom>
              <a:avLst/>
              <a:gdLst/>
              <a:ahLst/>
              <a:cxnLst/>
              <a:rect l="l" t="t" r="r" b="b"/>
              <a:pathLst>
                <a:path w="11115167" h="3167761">
                  <a:moveTo>
                    <a:pt x="0" y="0"/>
                  </a:moveTo>
                  <a:lnTo>
                    <a:pt x="11115167" y="0"/>
                  </a:lnTo>
                  <a:lnTo>
                    <a:pt x="11115167" y="3167761"/>
                  </a:lnTo>
                  <a:lnTo>
                    <a:pt x="0" y="3167761"/>
                  </a:lnTo>
                  <a:lnTo>
                    <a:pt x="0" y="0"/>
                  </a:lnTo>
                  <a:close/>
                </a:path>
              </a:pathLst>
            </a:custGeom>
            <a:blipFill>
              <a:blip r:embed="rId2"/>
              <a:stretch>
                <a:fillRect t="-27" b="-29"/>
              </a:stretch>
            </a:blipFill>
          </p:spPr>
          <p:txBody>
            <a:bodyPr/>
            <a:lstStyle/>
            <a:p>
              <a:endParaRPr lang="hu-HU" sz="14516"/>
            </a:p>
          </p:txBody>
        </p:sp>
      </p:grpSp>
      <p:sp>
        <p:nvSpPr>
          <p:cNvPr id="6" name="Freeform 6">
            <a:extLst>
              <a:ext uri="{FF2B5EF4-FFF2-40B4-BE49-F238E27FC236}">
                <a16:creationId xmlns:a16="http://schemas.microsoft.com/office/drawing/2014/main" id="{F34ED8A3-3A5F-653F-3179-B25AB410C11A}"/>
              </a:ext>
            </a:extLst>
          </p:cNvPr>
          <p:cNvSpPr/>
          <p:nvPr/>
        </p:nvSpPr>
        <p:spPr>
          <a:xfrm>
            <a:off x="40122681" y="22573411"/>
            <a:ext cx="5300056" cy="2981282"/>
          </a:xfrm>
          <a:custGeom>
            <a:avLst/>
            <a:gdLst/>
            <a:ahLst/>
            <a:cxnLst/>
            <a:rect l="l" t="t" r="r" b="b"/>
            <a:pathLst>
              <a:path w="2086622" h="1173725">
                <a:moveTo>
                  <a:pt x="0" y="0"/>
                </a:moveTo>
                <a:lnTo>
                  <a:pt x="2086622" y="0"/>
                </a:lnTo>
                <a:lnTo>
                  <a:pt x="2086622" y="1173725"/>
                </a:lnTo>
                <a:lnTo>
                  <a:pt x="0" y="11737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u-HU" sz="14516"/>
          </a:p>
        </p:txBody>
      </p:sp>
      <p:grpSp>
        <p:nvGrpSpPr>
          <p:cNvPr id="5" name="Csoportba foglalás 4">
            <a:extLst>
              <a:ext uri="{FF2B5EF4-FFF2-40B4-BE49-F238E27FC236}">
                <a16:creationId xmlns:a16="http://schemas.microsoft.com/office/drawing/2014/main" id="{8856B1E7-B541-8C83-7954-F8A952AA830F}"/>
              </a:ext>
            </a:extLst>
          </p:cNvPr>
          <p:cNvGrpSpPr/>
          <p:nvPr/>
        </p:nvGrpSpPr>
        <p:grpSpPr>
          <a:xfrm>
            <a:off x="29032399" y="15207004"/>
            <a:ext cx="10838762" cy="3797956"/>
            <a:chOff x="11049000" y="5448300"/>
            <a:chExt cx="4267200" cy="1495248"/>
          </a:xfrm>
        </p:grpSpPr>
        <p:sp>
          <p:nvSpPr>
            <p:cNvPr id="8" name="Nyíl: sávnyíl 7">
              <a:extLst>
                <a:ext uri="{FF2B5EF4-FFF2-40B4-BE49-F238E27FC236}">
                  <a16:creationId xmlns:a16="http://schemas.microsoft.com/office/drawing/2014/main" id="{4589F7BF-B4D0-9403-6DD0-1DCF15A7133A}"/>
                </a:ext>
              </a:extLst>
            </p:cNvPr>
            <p:cNvSpPr/>
            <p:nvPr/>
          </p:nvSpPr>
          <p:spPr>
            <a:xfrm>
              <a:off x="12344400" y="5472024"/>
              <a:ext cx="1676400" cy="1471524"/>
            </a:xfrm>
            <a:prstGeom prst="chevron">
              <a:avLst/>
            </a:prstGeom>
            <a:solidFill>
              <a:srgbClr val="0C4C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sz="14516">
                <a:solidFill>
                  <a:schemeClr val="tx1"/>
                </a:solidFill>
              </a:endParaRPr>
            </a:p>
          </p:txBody>
        </p:sp>
        <p:sp>
          <p:nvSpPr>
            <p:cNvPr id="10" name="Nyíl: sávnyíl 9">
              <a:extLst>
                <a:ext uri="{FF2B5EF4-FFF2-40B4-BE49-F238E27FC236}">
                  <a16:creationId xmlns:a16="http://schemas.microsoft.com/office/drawing/2014/main" id="{FFAF742F-229B-5A13-1D0C-36EA9B4E0630}"/>
                </a:ext>
              </a:extLst>
            </p:cNvPr>
            <p:cNvSpPr/>
            <p:nvPr/>
          </p:nvSpPr>
          <p:spPr>
            <a:xfrm>
              <a:off x="13639800" y="5448300"/>
              <a:ext cx="1676400" cy="1471524"/>
            </a:xfrm>
            <a:prstGeom prst="chevron">
              <a:avLst/>
            </a:prstGeom>
            <a:solidFill>
              <a:srgbClr val="AD7C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sz="14516">
                <a:solidFill>
                  <a:schemeClr val="tx1"/>
                </a:solidFill>
              </a:endParaRPr>
            </a:p>
          </p:txBody>
        </p:sp>
        <p:sp>
          <p:nvSpPr>
            <p:cNvPr id="12" name="Nyíl: sávnyíl 11">
              <a:extLst>
                <a:ext uri="{FF2B5EF4-FFF2-40B4-BE49-F238E27FC236}">
                  <a16:creationId xmlns:a16="http://schemas.microsoft.com/office/drawing/2014/main" id="{262081BC-BF1B-D293-6D01-1F61B17EA629}"/>
                </a:ext>
              </a:extLst>
            </p:cNvPr>
            <p:cNvSpPr/>
            <p:nvPr/>
          </p:nvSpPr>
          <p:spPr>
            <a:xfrm>
              <a:off x="11049000" y="5472024"/>
              <a:ext cx="1676400" cy="1471524"/>
            </a:xfrm>
            <a:prstGeom prst="chevron">
              <a:avLst/>
            </a:prstGeom>
            <a:solidFill>
              <a:srgbClr val="04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sz="14516">
                <a:solidFill>
                  <a:schemeClr val="tx1"/>
                </a:solidFill>
              </a:endParaRPr>
            </a:p>
          </p:txBody>
        </p:sp>
      </p:grpSp>
    </p:spTree>
    <p:extLst>
      <p:ext uri="{BB962C8B-B14F-4D97-AF65-F5344CB8AC3E}">
        <p14:creationId xmlns:p14="http://schemas.microsoft.com/office/powerpoint/2010/main" val="407602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459DC-B0BA-3CDA-8F11-F391A8DA37F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274DAC6-73D6-8DD5-E850-1B0E50A8AB93}"/>
              </a:ext>
            </a:extLst>
          </p:cNvPr>
          <p:cNvSpPr txBox="1"/>
          <p:nvPr/>
        </p:nvSpPr>
        <p:spPr>
          <a:xfrm>
            <a:off x="1306458" y="6992762"/>
            <a:ext cx="43838922" cy="18316553"/>
          </a:xfrm>
          <a:prstGeom prst="rect">
            <a:avLst/>
          </a:prstGeom>
        </p:spPr>
        <p:txBody>
          <a:bodyPr lIns="0" tIns="0" rIns="0" bIns="0" rtlCol="0" anchor="t">
            <a:spAutoFit/>
          </a:bodyPr>
          <a:lstStyle/>
          <a:p>
            <a:pPr>
              <a:lnSpc>
                <a:spcPct val="113000"/>
              </a:lnSpc>
            </a:pPr>
            <a:r>
              <a:rPr lang="hu-HU" sz="6000" dirty="0">
                <a:latin typeface="Arial Bold"/>
                <a:ea typeface="Arial Bold"/>
                <a:cs typeface="Arial Bold"/>
                <a:sym typeface="Arial Bold"/>
              </a:rPr>
              <a:t>A prezentáció a </a:t>
            </a:r>
          </a:p>
          <a:p>
            <a:pPr>
              <a:lnSpc>
                <a:spcPct val="113000"/>
              </a:lnSpc>
            </a:pPr>
            <a:r>
              <a:rPr lang="hu-HU" sz="6000" dirty="0">
                <a:latin typeface="Arial Bold"/>
                <a:ea typeface="Arial Bold"/>
                <a:cs typeface="Arial Bold"/>
                <a:sym typeface="Arial Bold"/>
              </a:rPr>
              <a:t>DIMOP PLUSZ-4.2.2-23-2023-00001 azonosító számú, </a:t>
            </a:r>
          </a:p>
          <a:p>
            <a:pPr>
              <a:lnSpc>
                <a:spcPct val="113000"/>
              </a:lnSpc>
            </a:pPr>
            <a:r>
              <a:rPr lang="hu-HU" sz="6000" b="1" dirty="0">
                <a:latin typeface="Arial Bold"/>
                <a:ea typeface="Arial Bold"/>
                <a:cs typeface="Arial Bold"/>
                <a:sym typeface="Arial Bold"/>
              </a:rPr>
              <a:t>„A digitáliskompetencia-fejlesztés rendszerének kiterjesztése </a:t>
            </a:r>
          </a:p>
          <a:p>
            <a:pPr>
              <a:lnSpc>
                <a:spcPct val="113000"/>
              </a:lnSpc>
            </a:pPr>
            <a:r>
              <a:rPr lang="hu-HU" sz="6000" b="1" dirty="0">
                <a:latin typeface="Arial Bold"/>
                <a:ea typeface="Arial Bold"/>
                <a:cs typeface="Arial Bold"/>
                <a:sym typeface="Arial Bold"/>
              </a:rPr>
              <a:t>az egész életen át tartó tanulás elősegítése érdekében </a:t>
            </a:r>
          </a:p>
          <a:p>
            <a:pPr>
              <a:lnSpc>
                <a:spcPct val="113000"/>
              </a:lnSpc>
            </a:pPr>
            <a:r>
              <a:rPr lang="hu-HU" sz="6000" b="1" dirty="0">
                <a:latin typeface="Arial Bold"/>
                <a:ea typeface="Arial Bold"/>
                <a:cs typeface="Arial Bold"/>
                <a:sym typeface="Arial Bold"/>
              </a:rPr>
              <a:t>az EU </a:t>
            </a:r>
            <a:r>
              <a:rPr lang="hu-HU" sz="6000" b="1" dirty="0" err="1">
                <a:latin typeface="Arial Bold"/>
                <a:ea typeface="Arial Bold"/>
                <a:cs typeface="Arial Bold"/>
                <a:sym typeface="Arial Bold"/>
              </a:rPr>
              <a:t>DigComp</a:t>
            </a:r>
            <a:r>
              <a:rPr lang="hu-HU" sz="6000" b="1" dirty="0">
                <a:latin typeface="Arial Bold"/>
                <a:ea typeface="Arial Bold"/>
                <a:cs typeface="Arial Bold"/>
                <a:sym typeface="Arial Bold"/>
              </a:rPr>
              <a:t> 2.2-vel összhangban”</a:t>
            </a:r>
            <a:r>
              <a:rPr lang="hu-HU" sz="6000" dirty="0">
                <a:latin typeface="Arial Bold"/>
                <a:ea typeface="Arial Bold"/>
                <a:cs typeface="Arial Bold"/>
                <a:sym typeface="Arial Bold"/>
              </a:rPr>
              <a:t> </a:t>
            </a:r>
          </a:p>
          <a:p>
            <a:pPr>
              <a:lnSpc>
                <a:spcPct val="113000"/>
              </a:lnSpc>
            </a:pPr>
            <a:endParaRPr lang="hu-HU" sz="6000" dirty="0">
              <a:latin typeface="Arial Bold"/>
              <a:ea typeface="Arial Bold"/>
              <a:cs typeface="Arial Bold"/>
              <a:sym typeface="Arial Bold"/>
            </a:endParaRPr>
          </a:p>
          <a:p>
            <a:pPr>
              <a:lnSpc>
                <a:spcPct val="100000"/>
              </a:lnSpc>
            </a:pPr>
            <a:r>
              <a:rPr lang="hu-HU" sz="6000" dirty="0">
                <a:latin typeface="Arial Bold"/>
                <a:ea typeface="Arial Bold"/>
                <a:cs typeface="Arial Bold"/>
                <a:sym typeface="Arial Bold"/>
              </a:rPr>
              <a:t>című kiemelt projekt keretében készült a </a:t>
            </a:r>
          </a:p>
          <a:p>
            <a:pPr>
              <a:lnSpc>
                <a:spcPct val="100000"/>
              </a:lnSpc>
            </a:pPr>
            <a:endParaRPr lang="hu-HU" sz="6000" dirty="0">
              <a:latin typeface="Arial Bold"/>
              <a:ea typeface="Arial Bold"/>
              <a:cs typeface="Arial Bold"/>
              <a:sym typeface="Arial Bold"/>
            </a:endParaRPr>
          </a:p>
          <a:p>
            <a:pPr>
              <a:lnSpc>
                <a:spcPct val="100000"/>
              </a:lnSpc>
            </a:pPr>
            <a:r>
              <a:rPr lang="hu-HU" sz="6000" b="1" dirty="0">
                <a:latin typeface="Arial Bold"/>
                <a:ea typeface="Arial Bold"/>
                <a:cs typeface="Arial Bold"/>
                <a:sym typeface="Arial Bold"/>
              </a:rPr>
              <a:t>„A </a:t>
            </a:r>
            <a:r>
              <a:rPr lang="hu-HU" sz="6000" b="1" dirty="0" err="1">
                <a:latin typeface="Arial Bold"/>
                <a:ea typeface="Arial Bold"/>
                <a:cs typeface="Arial Bold"/>
                <a:sym typeface="Arial Bold"/>
              </a:rPr>
              <a:t>DigComp</a:t>
            </a:r>
            <a:r>
              <a:rPr lang="hu-HU" sz="6000" b="1" dirty="0">
                <a:latin typeface="Arial Bold"/>
                <a:ea typeface="Arial Bold"/>
                <a:cs typeface="Arial Bold"/>
                <a:sym typeface="Arial Bold"/>
              </a:rPr>
              <a:t> 2.2 keretrendszer magyarországi átültetése”</a:t>
            </a:r>
            <a:r>
              <a:rPr lang="hu-HU" sz="6000" dirty="0">
                <a:latin typeface="Arial Bold"/>
                <a:ea typeface="Arial Bold"/>
                <a:cs typeface="Arial Bold"/>
                <a:sym typeface="Arial Bold"/>
              </a:rPr>
              <a:t>  részfeladathoz kapcsolódó </a:t>
            </a:r>
          </a:p>
          <a:p>
            <a:pPr>
              <a:lnSpc>
                <a:spcPct val="100000"/>
              </a:lnSpc>
            </a:pPr>
            <a:endParaRPr lang="hu-HU" sz="6600" b="1" dirty="0"/>
          </a:p>
          <a:p>
            <a:pPr>
              <a:lnSpc>
                <a:spcPct val="100000"/>
              </a:lnSpc>
            </a:pPr>
            <a:r>
              <a:rPr lang="hu-HU" sz="6600" b="1" dirty="0" err="1"/>
              <a:t>DigKompSkilling</a:t>
            </a:r>
            <a:r>
              <a:rPr lang="hu-HU" sz="6600" b="1" dirty="0"/>
              <a:t>: Digitális készségek – DigKomp-alapon </a:t>
            </a:r>
            <a:endParaRPr lang="hu-HU" sz="6600" dirty="0">
              <a:latin typeface="Arial Bold"/>
              <a:ea typeface="Arial Bold"/>
              <a:cs typeface="Arial Bold"/>
              <a:sym typeface="Arial Bold"/>
            </a:endParaRPr>
          </a:p>
          <a:p>
            <a:pPr>
              <a:lnSpc>
                <a:spcPct val="100000"/>
              </a:lnSpc>
            </a:pPr>
            <a:r>
              <a:rPr lang="hu-HU" sz="6000" dirty="0">
                <a:latin typeface="Arial Bold"/>
                <a:ea typeface="Arial Bold"/>
                <a:cs typeface="Arial Bold"/>
                <a:sym typeface="Arial Bold"/>
              </a:rPr>
              <a:t>képzési program online konzultáció segédleteként. </a:t>
            </a:r>
          </a:p>
          <a:p>
            <a:pPr>
              <a:lnSpc>
                <a:spcPct val="100000"/>
              </a:lnSpc>
            </a:pPr>
            <a:endParaRPr lang="hu-HU" sz="6000" dirty="0">
              <a:latin typeface="Arial Bold"/>
              <a:ea typeface="Arial Bold"/>
              <a:cs typeface="Arial Bold"/>
              <a:sym typeface="Arial Bold"/>
            </a:endParaRPr>
          </a:p>
          <a:p>
            <a:pPr>
              <a:lnSpc>
                <a:spcPct val="100000"/>
              </a:lnSpc>
            </a:pPr>
            <a:r>
              <a:rPr lang="hu-HU" sz="6000" dirty="0">
                <a:latin typeface="Arial Bold"/>
                <a:ea typeface="Arial Bold"/>
                <a:cs typeface="Arial Bold"/>
                <a:sym typeface="Arial Bold"/>
              </a:rPr>
              <a:t>Képzőintézmény: </a:t>
            </a:r>
          </a:p>
          <a:p>
            <a:pPr>
              <a:lnSpc>
                <a:spcPct val="100000"/>
              </a:lnSpc>
            </a:pPr>
            <a:r>
              <a:rPr lang="hu-HU" dirty="0">
                <a:hlinkClick r:id="rId2"/>
              </a:rPr>
              <a:t>Learning </a:t>
            </a:r>
            <a:r>
              <a:rPr lang="hu-HU" dirty="0" err="1">
                <a:hlinkClick r:id="rId2"/>
              </a:rPr>
              <a:t>Innovation</a:t>
            </a:r>
            <a:r>
              <a:rPr lang="hu-HU" dirty="0">
                <a:hlinkClick r:id="rId2"/>
              </a:rPr>
              <a:t> Kft.</a:t>
            </a:r>
            <a:br>
              <a:rPr lang="hu-HU" sz="6000" dirty="0"/>
            </a:br>
            <a:r>
              <a:rPr lang="hu-HU" dirty="0"/>
              <a:t>Engedélyszám: E/2020/000003</a:t>
            </a:r>
            <a:br>
              <a:rPr lang="hu-HU" sz="6000" dirty="0"/>
            </a:br>
            <a:r>
              <a:rPr lang="hu-HU" dirty="0"/>
              <a:t>Nyilvántartási szám: B/2020/000023</a:t>
            </a:r>
            <a:endParaRPr lang="hu-HU" sz="6000" dirty="0">
              <a:latin typeface="Arial Bold"/>
              <a:ea typeface="Arial Bold"/>
              <a:cs typeface="Arial Bold"/>
              <a:sym typeface="Arial Bold"/>
            </a:endParaRPr>
          </a:p>
          <a:p>
            <a:pPr>
              <a:lnSpc>
                <a:spcPct val="100000"/>
              </a:lnSpc>
            </a:pPr>
            <a:r>
              <a:rPr lang="hu-HU" sz="6000" dirty="0">
                <a:latin typeface="Arial Bold"/>
                <a:ea typeface="Arial Bold"/>
                <a:cs typeface="Arial Bold"/>
                <a:sym typeface="Arial Bold"/>
              </a:rPr>
              <a:t> </a:t>
            </a:r>
          </a:p>
          <a:p>
            <a:pPr>
              <a:lnSpc>
                <a:spcPct val="100000"/>
              </a:lnSpc>
            </a:pPr>
            <a:r>
              <a:rPr lang="hu-HU" sz="6000" dirty="0">
                <a:latin typeface="Arial Bold"/>
                <a:ea typeface="Arial Bold"/>
                <a:cs typeface="Arial Bold"/>
                <a:sym typeface="Arial Bold"/>
              </a:rPr>
              <a:t>  </a:t>
            </a:r>
          </a:p>
        </p:txBody>
      </p:sp>
      <p:grpSp>
        <p:nvGrpSpPr>
          <p:cNvPr id="3" name="Group 3">
            <a:extLst>
              <a:ext uri="{FF2B5EF4-FFF2-40B4-BE49-F238E27FC236}">
                <a16:creationId xmlns:a16="http://schemas.microsoft.com/office/drawing/2014/main" id="{DC697889-8BF6-25F2-A3DA-4F259F7A56D4}"/>
              </a:ext>
            </a:extLst>
          </p:cNvPr>
          <p:cNvGrpSpPr/>
          <p:nvPr/>
        </p:nvGrpSpPr>
        <p:grpSpPr>
          <a:xfrm>
            <a:off x="2" y="2134"/>
            <a:ext cx="21174466" cy="6034723"/>
            <a:chOff x="0" y="0"/>
            <a:chExt cx="11115129" cy="3167812"/>
          </a:xfrm>
        </p:grpSpPr>
        <p:sp>
          <p:nvSpPr>
            <p:cNvPr id="4" name="Freeform 4">
              <a:extLst>
                <a:ext uri="{FF2B5EF4-FFF2-40B4-BE49-F238E27FC236}">
                  <a16:creationId xmlns:a16="http://schemas.microsoft.com/office/drawing/2014/main" id="{8F940DD3-8E55-26CC-0989-6C447F83F8A1}"/>
                </a:ext>
              </a:extLst>
            </p:cNvPr>
            <p:cNvSpPr/>
            <p:nvPr/>
          </p:nvSpPr>
          <p:spPr>
            <a:xfrm>
              <a:off x="0" y="0"/>
              <a:ext cx="11115167" cy="3167761"/>
            </a:xfrm>
            <a:custGeom>
              <a:avLst/>
              <a:gdLst/>
              <a:ahLst/>
              <a:cxnLst/>
              <a:rect l="l" t="t" r="r" b="b"/>
              <a:pathLst>
                <a:path w="11115167" h="3167761">
                  <a:moveTo>
                    <a:pt x="0" y="0"/>
                  </a:moveTo>
                  <a:lnTo>
                    <a:pt x="11115167" y="0"/>
                  </a:lnTo>
                  <a:lnTo>
                    <a:pt x="11115167" y="3167761"/>
                  </a:lnTo>
                  <a:lnTo>
                    <a:pt x="0" y="3167761"/>
                  </a:lnTo>
                  <a:lnTo>
                    <a:pt x="0" y="0"/>
                  </a:lnTo>
                  <a:close/>
                </a:path>
              </a:pathLst>
            </a:custGeom>
            <a:blipFill>
              <a:blip r:embed="rId3"/>
              <a:stretch>
                <a:fillRect t="-27" b="-29"/>
              </a:stretch>
            </a:blipFill>
          </p:spPr>
          <p:txBody>
            <a:bodyPr/>
            <a:lstStyle/>
            <a:p>
              <a:endParaRPr lang="hu-HU" sz="14516"/>
            </a:p>
          </p:txBody>
        </p:sp>
      </p:grpSp>
      <p:sp>
        <p:nvSpPr>
          <p:cNvPr id="6" name="Freeform 6">
            <a:extLst>
              <a:ext uri="{FF2B5EF4-FFF2-40B4-BE49-F238E27FC236}">
                <a16:creationId xmlns:a16="http://schemas.microsoft.com/office/drawing/2014/main" id="{6187B991-479F-BCD9-E837-A8AD58E53FAC}"/>
              </a:ext>
            </a:extLst>
          </p:cNvPr>
          <p:cNvSpPr/>
          <p:nvPr/>
        </p:nvSpPr>
        <p:spPr>
          <a:xfrm>
            <a:off x="40122681" y="22573411"/>
            <a:ext cx="5300056" cy="2981282"/>
          </a:xfrm>
          <a:custGeom>
            <a:avLst/>
            <a:gdLst/>
            <a:ahLst/>
            <a:cxnLst/>
            <a:rect l="l" t="t" r="r" b="b"/>
            <a:pathLst>
              <a:path w="2086622" h="1173725">
                <a:moveTo>
                  <a:pt x="0" y="0"/>
                </a:moveTo>
                <a:lnTo>
                  <a:pt x="2086622" y="0"/>
                </a:lnTo>
                <a:lnTo>
                  <a:pt x="2086622" y="1173725"/>
                </a:lnTo>
                <a:lnTo>
                  <a:pt x="0" y="11737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u-HU" sz="14516"/>
          </a:p>
        </p:txBody>
      </p:sp>
    </p:spTree>
    <p:extLst>
      <p:ext uri="{BB962C8B-B14F-4D97-AF65-F5344CB8AC3E}">
        <p14:creationId xmlns:p14="http://schemas.microsoft.com/office/powerpoint/2010/main" val="812550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um" ma:contentTypeID="0x0101006B692339B4370F45AFC30771B04714C9" ma:contentTypeVersion="11" ma:contentTypeDescription="Új dokumentum létrehozása." ma:contentTypeScope="" ma:versionID="d0d531163a0ff21f8d1e5aec8b8c13bd">
  <xsd:schema xmlns:xsd="http://www.w3.org/2001/XMLSchema" xmlns:xs="http://www.w3.org/2001/XMLSchema" xmlns:p="http://schemas.microsoft.com/office/2006/metadata/properties" xmlns:ns2="587539f2-f0a1-43e4-9c14-c037177a74bd" xmlns:ns3="783c51b2-4f50-43b4-bae2-7d6148c61e84" targetNamespace="http://schemas.microsoft.com/office/2006/metadata/properties" ma:root="true" ma:fieldsID="27908732dad77599cb2540bf5327b39c" ns2:_="" ns3:_="">
    <xsd:import namespace="587539f2-f0a1-43e4-9c14-c037177a74bd"/>
    <xsd:import namespace="783c51b2-4f50-43b4-bae2-7d6148c61e8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7539f2-f0a1-43e4-9c14-c037177a74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Képcímkék" ma:readOnly="false" ma:fieldId="{5cf76f15-5ced-4ddc-b409-7134ff3c332f}" ma:taxonomyMulti="true" ma:sspId="667c7dd4-30d1-424d-bcc0-6560ed1181a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83c51b2-4f50-43b4-bae2-7d6148c61e8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7f58a7e-a60d-4d92-b5c4-24f3625c3e21}" ma:internalName="TaxCatchAll" ma:showField="CatchAllData" ma:web="783c51b2-4f50-43b4-bae2-7d6148c61e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artalomtípus"/>
        <xsd:element ref="dc:title" minOccurs="0" maxOccurs="1" ma:index="4" ma:displayName="Cí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83c51b2-4f50-43b4-bae2-7d6148c61e84" xsi:nil="true"/>
    <lcf76f155ced4ddcb4097134ff3c332f xmlns="587539f2-f0a1-43e4-9c14-c037177a74b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69FD5E4-2907-4604-8391-7C4E77391F62}">
  <ds:schemaRefs>
    <ds:schemaRef ds:uri="http://schemas.microsoft.com/sharepoint/v3/contenttype/forms"/>
  </ds:schemaRefs>
</ds:datastoreItem>
</file>

<file path=customXml/itemProps2.xml><?xml version="1.0" encoding="utf-8"?>
<ds:datastoreItem xmlns:ds="http://schemas.openxmlformats.org/officeDocument/2006/customXml" ds:itemID="{FD5F21A7-8FE0-4FEF-8463-106C24DCC0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7539f2-f0a1-43e4-9c14-c037177a74bd"/>
    <ds:schemaRef ds:uri="783c51b2-4f50-43b4-bae2-7d6148c61e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CDDBC8-5CC6-41BE-BF2F-BA3CC2D2A001}">
  <ds:schemaRefs>
    <ds:schemaRef ds:uri="783c51b2-4f50-43b4-bae2-7d6148c61e8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87539f2-f0a1-43e4-9c14-c037177a74bd"/>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2585</TotalTime>
  <Words>9270</Words>
  <Application>Microsoft Office PowerPoint</Application>
  <PresentationFormat>Egyéni</PresentationFormat>
  <Paragraphs>935</Paragraphs>
  <Slides>51</Slides>
  <Notes>33</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51</vt:i4>
      </vt:variant>
    </vt:vector>
  </HeadingPairs>
  <TitlesOfParts>
    <vt:vector size="57" baseType="lpstr">
      <vt:lpstr>Arial</vt:lpstr>
      <vt:lpstr>Arial Bold</vt:lpstr>
      <vt:lpstr>Calibri</vt:lpstr>
      <vt:lpstr>Times New Roman</vt:lpstr>
      <vt:lpstr>Wingdings</vt:lpstr>
      <vt:lpstr>Office Theme</vt:lpstr>
      <vt:lpstr>PowerPoint-bemutató</vt:lpstr>
      <vt:lpstr>PowerPoint-bemutató</vt:lpstr>
      <vt:lpstr>Bemutatkozás</vt:lpstr>
      <vt:lpstr>A PROJEKTRŐL</vt:lpstr>
      <vt:lpstr>PowerPoint-bemutató</vt:lpstr>
      <vt:lpstr>Tanulási eredmények</vt:lpstr>
      <vt:lpstr>PowerPoint-bemutató</vt:lpstr>
      <vt:lpstr>Digitáliskompetencia-MÉRÉS  A GYAKORLATBAN</vt:lpstr>
      <vt:lpstr>PowerPoint-bemutató</vt:lpstr>
      <vt:lpstr>A Digitális kompetencia</vt:lpstr>
      <vt:lpstr>PowerPoint-bemutató</vt:lpstr>
      <vt:lpstr>PowerPoint-bemutató</vt:lpstr>
      <vt:lpstr>PowerPoint-bemutató</vt:lpstr>
      <vt:lpstr>PowerPoint-bemutató</vt:lpstr>
      <vt:lpstr>A digitális kompetencia és DigKomp-keretrendszer elméleti, szakpolitikai és módszertani alapjai </vt:lpstr>
      <vt:lpstr>PowerPoint-bemutató</vt:lpstr>
      <vt:lpstr>I./2.A KÖZÖS NYELV EREJE – MIÉRT VAN SZÜKSÉG EGYSÉGES KERETRE?</vt:lpstr>
      <vt:lpstr>PowerPoint-bemutató</vt:lpstr>
      <vt:lpstr>PowerPoint-bemutató</vt:lpstr>
      <vt:lpstr>PowerPoint-bemutató</vt:lpstr>
      <vt:lpstr>PowerPoint-bemutató</vt:lpstr>
      <vt:lpstr>PowerPoint-bemutató</vt:lpstr>
      <vt:lpstr>A digitális kompetencia és DigKomp-keretrendszer elméleti, szakpolitikai és módszertani alapjai </vt:lpstr>
      <vt:lpstr>Konzultációs feladatok I.</vt:lpstr>
      <vt:lpstr>I./1 Konzultációs feladat Digitális tevékenységek azonosítása egy egészségügyi élethelyzetben</vt:lpstr>
      <vt:lpstr>I./1 Konzultációs feladat SEGÉDLET  DigKOMP 2. dimenzió</vt:lpstr>
      <vt:lpstr>I./1/A Konzultációs feladat MINTAMEGOLDÁSA</vt:lpstr>
      <vt:lpstr>I./1/B Konzultációs feladat MINTAMEGOLDÁSA</vt:lpstr>
      <vt:lpstr>I./2/A Konzultációs feladat Digitális tevékenységek DigKomp szerinti kapcsolása („Mini mapping")</vt:lpstr>
      <vt:lpstr>I./2 Konzultációs feladat MINTAMEGOLDÁSA</vt:lpstr>
      <vt:lpstr>I./3. Konzultációs feladat Általános vagy ágazati digitális kompetencia?</vt:lpstr>
      <vt:lpstr>A DigKomp-alapú képzési folyamat: képzési programok, DTR, mérés, értékelés és tanúsítás</vt:lpstr>
      <vt:lpstr>PowerPoint-bemutató</vt:lpstr>
      <vt:lpstr>PowerPoint-bemutató</vt:lpstr>
      <vt:lpstr>PowerPoint-bemutató</vt:lpstr>
      <vt:lpstr>PowerPoint-bemutató</vt:lpstr>
      <vt:lpstr>PowerPoint-bemutató</vt:lpstr>
      <vt:lpstr>A DigKomp-alapú képzési folyamat: képzési programok, DTR, mérés, értékelés és tanúsítás</vt:lpstr>
      <vt:lpstr>Konzultációs feladatok II.</vt:lpstr>
      <vt:lpstr>II./1, Konzultációs feladat Egy képzési program DigKomp szerinti illeszkedésének vizsgálata</vt:lpstr>
      <vt:lpstr>II./1 Konzultációs feladat MINTAMEGOLDÁSA</vt:lpstr>
      <vt:lpstr>II./2. Konzultációs feladat Az eredményszerző értékelés és a mikrotanúsítvány kapcsolata</vt:lpstr>
      <vt:lpstr>II./2 Konzultációs feladat MINTAMEGOLDÁSA</vt:lpstr>
      <vt:lpstr>II./3. Konzultációs feladat Kompetenciamérés eredményeinek kiértékelése, összehasonlítása</vt:lpstr>
      <vt:lpstr>PowerPoint-bemutató</vt:lpstr>
      <vt:lpstr>II./3 Konzultációs feladat egy lehetséges kimenete</vt:lpstr>
      <vt:lpstr>Összefoglalás</vt:lpstr>
      <vt:lpstr>TANULÁSI EREDMÉNYEK </vt:lpstr>
      <vt:lpstr>KÉRDÉSEK ÉS VISSZAJELZÉS</vt:lpstr>
      <vt:lpstr>PowerPoint-bemutató</vt:lpstr>
      <vt:lpstr>PowerPoint-bemutató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dc:creator>
  <cp:keywords/>
  <dc:description/>
  <cp:lastModifiedBy>DIMOP 422</cp:lastModifiedBy>
  <cp:revision>88</cp:revision>
  <dcterms:created xsi:type="dcterms:W3CDTF">2026-06-16T12:39:00Z</dcterms:created>
  <dcterms:modified xsi:type="dcterms:W3CDTF">2026-09-29T17:07:27Z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0x0101006B692339B4370F45AFC30771B04714C9</vt:lpwstr>
  </property>
  <property fmtid="{D5CDD505-2E9C-101B-9397-08002B2CF9AE}" pid="3" name="MediaServiceImageTags">
    <vt:lpwstr/>
  </property>
</Properties>
</file>